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07"/>
  </p:notesMasterIdLst>
  <p:handoutMasterIdLst>
    <p:handoutMasterId r:id="rId108"/>
  </p:handoutMasterIdLst>
  <p:sldIdLst>
    <p:sldId id="437" r:id="rId2"/>
    <p:sldId id="355" r:id="rId3"/>
    <p:sldId id="356" r:id="rId4"/>
    <p:sldId id="444" r:id="rId5"/>
    <p:sldId id="439" r:id="rId6"/>
    <p:sldId id="440" r:id="rId7"/>
    <p:sldId id="441" r:id="rId8"/>
    <p:sldId id="442" r:id="rId9"/>
    <p:sldId id="443" r:id="rId10"/>
    <p:sldId id="328" r:id="rId11"/>
    <p:sldId id="385" r:id="rId12"/>
    <p:sldId id="384" r:id="rId13"/>
    <p:sldId id="413" r:id="rId14"/>
    <p:sldId id="414" r:id="rId15"/>
    <p:sldId id="260" r:id="rId16"/>
    <p:sldId id="303" r:id="rId17"/>
    <p:sldId id="261" r:id="rId18"/>
    <p:sldId id="297" r:id="rId19"/>
    <p:sldId id="298" r:id="rId20"/>
    <p:sldId id="299" r:id="rId21"/>
    <p:sldId id="300" r:id="rId22"/>
    <p:sldId id="301" r:id="rId23"/>
    <p:sldId id="287" r:id="rId24"/>
    <p:sldId id="288" r:id="rId25"/>
    <p:sldId id="289" r:id="rId26"/>
    <p:sldId id="290" r:id="rId27"/>
    <p:sldId id="391" r:id="rId28"/>
    <p:sldId id="421" r:id="rId29"/>
    <p:sldId id="388" r:id="rId30"/>
    <p:sldId id="445" r:id="rId31"/>
    <p:sldId id="393" r:id="rId32"/>
    <p:sldId id="394" r:id="rId33"/>
    <p:sldId id="357" r:id="rId34"/>
    <p:sldId id="395" r:id="rId35"/>
    <p:sldId id="257" r:id="rId36"/>
    <p:sldId id="322" r:id="rId37"/>
    <p:sldId id="399" r:id="rId38"/>
    <p:sldId id="400" r:id="rId39"/>
    <p:sldId id="401" r:id="rId40"/>
    <p:sldId id="278" r:id="rId41"/>
    <p:sldId id="277" r:id="rId42"/>
    <p:sldId id="396" r:id="rId43"/>
    <p:sldId id="296" r:id="rId44"/>
    <p:sldId id="302" r:id="rId45"/>
    <p:sldId id="405" r:id="rId46"/>
    <p:sldId id="408" r:id="rId47"/>
    <p:sldId id="409" r:id="rId48"/>
    <p:sldId id="410" r:id="rId49"/>
    <p:sldId id="411" r:id="rId50"/>
    <p:sldId id="438" r:id="rId51"/>
    <p:sldId id="406" r:id="rId52"/>
    <p:sldId id="404" r:id="rId53"/>
    <p:sldId id="329" r:id="rId54"/>
    <p:sldId id="279" r:id="rId55"/>
    <p:sldId id="359" r:id="rId56"/>
    <p:sldId id="335" r:id="rId57"/>
    <p:sldId id="446" r:id="rId58"/>
    <p:sldId id="340" r:id="rId59"/>
    <p:sldId id="407" r:id="rId60"/>
    <p:sldId id="368" r:id="rId61"/>
    <p:sldId id="365" r:id="rId62"/>
    <p:sldId id="304" r:id="rId63"/>
    <p:sldId id="370" r:id="rId64"/>
    <p:sldId id="415" r:id="rId65"/>
    <p:sldId id="367" r:id="rId66"/>
    <p:sldId id="372" r:id="rId67"/>
    <p:sldId id="366" r:id="rId68"/>
    <p:sldId id="373" r:id="rId69"/>
    <p:sldId id="376" r:id="rId70"/>
    <p:sldId id="433" r:id="rId71"/>
    <p:sldId id="434" r:id="rId72"/>
    <p:sldId id="435" r:id="rId73"/>
    <p:sldId id="341" r:id="rId74"/>
    <p:sldId id="339" r:id="rId75"/>
    <p:sldId id="379" r:id="rId76"/>
    <p:sldId id="457" r:id="rId77"/>
    <p:sldId id="447" r:id="rId78"/>
    <p:sldId id="448" r:id="rId79"/>
    <p:sldId id="449" r:id="rId80"/>
    <p:sldId id="324" r:id="rId81"/>
    <p:sldId id="450" r:id="rId82"/>
    <p:sldId id="451" r:id="rId83"/>
    <p:sldId id="454" r:id="rId84"/>
    <p:sldId id="453" r:id="rId85"/>
    <p:sldId id="455" r:id="rId86"/>
    <p:sldId id="311" r:id="rId87"/>
    <p:sldId id="459" r:id="rId88"/>
    <p:sldId id="464" r:id="rId89"/>
    <p:sldId id="465" r:id="rId90"/>
    <p:sldId id="466" r:id="rId91"/>
    <p:sldId id="460" r:id="rId92"/>
    <p:sldId id="462" r:id="rId93"/>
    <p:sldId id="461" r:id="rId94"/>
    <p:sldId id="467" r:id="rId95"/>
    <p:sldId id="258" r:id="rId96"/>
    <p:sldId id="468" r:id="rId97"/>
    <p:sldId id="475" r:id="rId98"/>
    <p:sldId id="470" r:id="rId99"/>
    <p:sldId id="471" r:id="rId100"/>
    <p:sldId id="472" r:id="rId101"/>
    <p:sldId id="473" r:id="rId102"/>
    <p:sldId id="474" r:id="rId103"/>
    <p:sldId id="326" r:id="rId104"/>
    <p:sldId id="327" r:id="rId105"/>
    <p:sldId id="432" r:id="rId106"/>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FFFF00"/>
    <a:srgbClr val="FFFF99"/>
    <a:srgbClr val="FFCCFF"/>
    <a:srgbClr val="FFFFCC"/>
    <a:srgbClr val="99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34" autoAdjust="0"/>
  </p:normalViewPr>
  <p:slideViewPr>
    <p:cSldViewPr>
      <p:cViewPr>
        <p:scale>
          <a:sx n="50" d="100"/>
          <a:sy n="50" d="100"/>
        </p:scale>
        <p:origin x="-1074" y="-18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221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slide" Target="slides/slide97.xml"/><Relationship Id="rId1" Type="http://schemas.openxmlformats.org/officeDocument/2006/relationships/slide" Target="slides/slide74.xml"/><Relationship Id="rId4" Type="http://schemas.openxmlformats.org/officeDocument/2006/relationships/slide" Target="slides/slide9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4579"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4580" name="Rectangle 4"/>
          <p:cNvSpPr>
            <a:spLocks noGrp="1" noChangeArrowheads="1"/>
          </p:cNvSpPr>
          <p:nvPr>
            <p:ph type="ftr" sz="quarter" idx="2"/>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4581" name="Rectangle 5"/>
          <p:cNvSpPr>
            <a:spLocks noGrp="1" noChangeArrowheads="1"/>
          </p:cNvSpPr>
          <p:nvPr>
            <p:ph type="sldNum" sz="quarter" idx="3"/>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168F2E9-D007-4754-8F5C-161C063DA292}" type="slidenum">
              <a:rPr lang="en-GB"/>
              <a:pPr>
                <a:defRPr/>
              </a:pPr>
              <a:t>‹#›</a:t>
            </a:fld>
            <a:endParaRPr lang="en-GB"/>
          </a:p>
        </p:txBody>
      </p:sp>
    </p:spTree>
    <p:extLst>
      <p:ext uri="{BB962C8B-B14F-4D97-AF65-F5344CB8AC3E}">
        <p14:creationId xmlns:p14="http://schemas.microsoft.com/office/powerpoint/2010/main" val="169503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523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09572" name="Rectangle 4"/>
          <p:cNvSpPr>
            <a:spLocks noRo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523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5239"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638828C-58E5-4D98-B18B-9573A03C9D84}" type="slidenum">
              <a:rPr lang="en-GB"/>
              <a:pPr>
                <a:defRPr/>
              </a:pPr>
              <a:t>‹#›</a:t>
            </a:fld>
            <a:endParaRPr lang="en-GB"/>
          </a:p>
        </p:txBody>
      </p:sp>
    </p:spTree>
    <p:extLst>
      <p:ext uri="{BB962C8B-B14F-4D97-AF65-F5344CB8AC3E}">
        <p14:creationId xmlns:p14="http://schemas.microsoft.com/office/powerpoint/2010/main" val="2266018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059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BE1B33-1477-4048-86FB-F11EE7E9702A}" type="slidenum">
              <a:rPr lang="en-GB" sz="1200" smtClean="0"/>
              <a:pPr/>
              <a:t>1</a:t>
            </a:fld>
            <a:endParaRPr lang="en-GB"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337360-BAA2-423A-8FD9-C935F09319B8}" type="slidenum">
              <a:rPr lang="en-GB" sz="1200" smtClean="0"/>
              <a:pPr/>
              <a:t>15</a:t>
            </a:fld>
            <a:endParaRPr lang="en-GB" sz="1200"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CBE7EE-E84A-4BEF-AF40-6A8065421F9C}" type="slidenum">
              <a:rPr lang="en-GB" sz="1200" smtClean="0"/>
              <a:pPr/>
              <a:t>16</a:t>
            </a:fld>
            <a:endParaRPr lang="en-GB" sz="1200"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123593-6635-454F-BD1A-0DAD792C91EE}" type="slidenum">
              <a:rPr lang="en-GB" sz="1200" smtClean="0"/>
              <a:pPr/>
              <a:t>17</a:t>
            </a:fld>
            <a:endParaRPr lang="en-GB" sz="1200"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BD7054-6D70-4954-8CF5-973DC78BE8FA}" type="slidenum">
              <a:rPr lang="en-GB" sz="1200" smtClean="0"/>
              <a:pPr/>
              <a:t>18</a:t>
            </a:fld>
            <a:endParaRPr lang="en-GB" sz="1200"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375058-65A6-4B87-A3A6-86DAB977CC77}" type="slidenum">
              <a:rPr lang="en-GB" sz="1200" smtClean="0"/>
              <a:pPr/>
              <a:t>19</a:t>
            </a:fld>
            <a:endParaRPr lang="en-GB" sz="1200"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C2160F-FCBC-448E-8178-371471C4F36A}" type="slidenum">
              <a:rPr lang="en-GB" sz="1200" smtClean="0"/>
              <a:pPr/>
              <a:t>20</a:t>
            </a:fld>
            <a:endParaRPr lang="en-GB" sz="1200"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59F0A2-45FD-429D-8252-DA505F2E0BBA}" type="slidenum">
              <a:rPr lang="en-GB" sz="1200" smtClean="0"/>
              <a:pPr/>
              <a:t>21</a:t>
            </a:fld>
            <a:endParaRPr lang="en-GB" sz="1200"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C8A495-D05A-4CB2-854F-1189C499213D}" type="slidenum">
              <a:rPr lang="en-GB" sz="1200" smtClean="0"/>
              <a:pPr/>
              <a:t>22</a:t>
            </a:fld>
            <a:endParaRPr lang="en-GB" sz="1200"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9656-AB5B-444C-9981-2BFE018C3ED0}" type="slidenum">
              <a:rPr lang="en-GB" sz="1200" smtClean="0"/>
              <a:pPr/>
              <a:t>23</a:t>
            </a:fld>
            <a:endParaRPr lang="en-GB" sz="1200"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FA5489-9DC1-4C77-8777-63C5C15444F1}" type="slidenum">
              <a:rPr lang="en-GB" sz="1200" smtClean="0"/>
              <a:pPr/>
              <a:t>24</a:t>
            </a:fld>
            <a:endParaRPr lang="en-GB" sz="1200"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6A3C2F-FCB2-42A4-8223-320DEEBBA95B}" type="slidenum">
              <a:rPr lang="en-GB" sz="1200" smtClean="0"/>
              <a:pPr/>
              <a:t>2</a:t>
            </a:fld>
            <a:endParaRPr lang="en-GB" sz="1200" smtClean="0"/>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6285D79-661D-41F8-A954-A701864F887E}" type="slidenum">
              <a:rPr lang="en-GB" sz="1200" smtClean="0"/>
              <a:pPr/>
              <a:t>25</a:t>
            </a:fld>
            <a:endParaRPr lang="en-GB" sz="1200" smtClean="0"/>
          </a:p>
        </p:txBody>
      </p:sp>
      <p:sp>
        <p:nvSpPr>
          <p:cNvPr id="130051" name="Rectangle 1026"/>
          <p:cNvSpPr>
            <a:spLocks noRot="1" noChangeArrowheads="1" noTextEdit="1"/>
          </p:cNvSpPr>
          <p:nvPr>
            <p:ph type="sldImg"/>
          </p:nvPr>
        </p:nvSpPr>
        <p:spPr>
          <a:ln/>
        </p:spPr>
      </p:sp>
      <p:sp>
        <p:nvSpPr>
          <p:cNvPr id="130052" name="Rectangle 1027"/>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D41285-1948-4867-A241-E17DEB60D998}" type="slidenum">
              <a:rPr lang="en-GB" sz="1200" smtClean="0"/>
              <a:pPr/>
              <a:t>26</a:t>
            </a:fld>
            <a:endParaRPr lang="en-GB" sz="1200"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 is currently some debate as to whether genes on the Y sex chromosome, that is present only in males, contribute directly to brain sex differences, but the overwhelming evidence from basic science studies conclude that sex differentiation of the brain is primarily a hormone-dependent process. </a:t>
            </a:r>
          </a:p>
          <a:p>
            <a:endParaRPr lang="en-GB" smtClean="0"/>
          </a:p>
          <a:p>
            <a:r>
              <a:rPr lang="en-GB" smtClean="0"/>
              <a:t>For a short period after conception the is no difference in male and female embryos – in the brain or elsewhere. The Sry gene on Y chromosome then plays a key, indirect role, by directing the development of testes in males, which are transiently activated during development to secrete testosterone. This co-incides with a critical window when the hypothalamic circuitry is susceptible to masculinization or defeminization that persists throughout life. These circuits are, however, not activated until the pubertal rise in testosterone levels. </a:t>
            </a:r>
          </a:p>
          <a:p>
            <a:endParaRPr lang="en-GB" smtClean="0"/>
          </a:p>
          <a:p>
            <a:r>
              <a:rPr lang="en-GB" smtClean="0"/>
              <a:t>The experiments can’t be performed to establish if this is the case for humans, but the patterns of hormone exposure suggest that this is likely.</a:t>
            </a:r>
          </a:p>
        </p:txBody>
      </p:sp>
      <p:sp>
        <p:nvSpPr>
          <p:cNvPr id="13210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3CC6C3-975D-402C-A7BF-E01A5D40D298}" type="slidenum">
              <a:rPr lang="en-GB" sz="1200" smtClean="0"/>
              <a:pPr/>
              <a:t>28</a:t>
            </a:fld>
            <a:endParaRPr lang="en-GB"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476930-C060-4FAC-8418-3078B4419D07}" type="slidenum">
              <a:rPr lang="en-GB" sz="1200" smtClean="0"/>
              <a:pPr/>
              <a:t>30</a:t>
            </a:fld>
            <a:endParaRPr lang="en-GB" sz="1200"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0C80F7-738A-456D-BBA5-41C72152A28F}" type="slidenum">
              <a:rPr lang="en-GB" sz="1200" smtClean="0"/>
              <a:pPr/>
              <a:t>31</a:t>
            </a:fld>
            <a:endParaRPr lang="en-GB" sz="1200"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082B22-08D6-4417-8004-BB0D55199AD0}" type="slidenum">
              <a:rPr lang="en-GB" sz="1200" smtClean="0"/>
              <a:pPr/>
              <a:t>32</a:t>
            </a:fld>
            <a:endParaRPr lang="en-GB" sz="1200"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B74CE8-F6EA-4E2E-8905-330ABED2E55A}" type="slidenum">
              <a:rPr lang="en-GB" sz="1200" smtClean="0"/>
              <a:pPr/>
              <a:t>34</a:t>
            </a:fld>
            <a:endParaRPr lang="en-GB" sz="1200"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F69C3F-4F80-4F59-923F-644C6554F658}" type="slidenum">
              <a:rPr lang="en-GB" sz="1200" smtClean="0"/>
              <a:pPr/>
              <a:t>35</a:t>
            </a:fld>
            <a:endParaRPr lang="en-GB" sz="1200"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FA2D2D-F208-4D84-BDAE-84A338404D36}" type="slidenum">
              <a:rPr lang="en-GB" sz="1200" smtClean="0"/>
              <a:pPr/>
              <a:t>36</a:t>
            </a:fld>
            <a:endParaRPr lang="en-GB" sz="1200"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C3EF37-BC73-430D-915C-B6AF829F5BE7}" type="slidenum">
              <a:rPr lang="en-GB" sz="1200" smtClean="0"/>
              <a:pPr/>
              <a:t>37</a:t>
            </a:fld>
            <a:endParaRPr lang="en-GB" sz="1200"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B9307C-6101-49B2-BBC3-BD38D9B6555E}" type="slidenum">
              <a:rPr lang="en-GB" sz="1200" smtClean="0"/>
              <a:pPr/>
              <a:t>3</a:t>
            </a:fld>
            <a:endParaRPr lang="en-GB" sz="1200"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6B904C-E220-4674-A3B9-695C648D3D8F}" type="slidenum">
              <a:rPr lang="en-GB" sz="1200" smtClean="0"/>
              <a:pPr/>
              <a:t>38</a:t>
            </a:fld>
            <a:endParaRPr lang="en-GB" sz="1200"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5B4184-5D0D-421E-B298-0C7F2C62908E}" type="slidenum">
              <a:rPr lang="en-GB" sz="1200" smtClean="0"/>
              <a:pPr/>
              <a:t>39</a:t>
            </a:fld>
            <a:endParaRPr lang="en-GB" sz="1200"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F7F69D-EC2D-41FD-AFDE-0616515D385E}" type="slidenum">
              <a:rPr lang="en-GB" sz="1200" smtClean="0"/>
              <a:pPr/>
              <a:t>40</a:t>
            </a:fld>
            <a:endParaRPr lang="en-GB" sz="1200"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2151A74-4645-4EE4-924D-0E444E618417}" type="slidenum">
              <a:rPr lang="en-GB" sz="1200" smtClean="0"/>
              <a:pPr/>
              <a:t>41</a:t>
            </a:fld>
            <a:endParaRPr lang="en-GB" sz="1200"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BEE0E0-2368-4DF5-9411-32C8FD9480D7}" type="slidenum">
              <a:rPr lang="en-GB" sz="1200" smtClean="0"/>
              <a:pPr/>
              <a:t>42</a:t>
            </a:fld>
            <a:endParaRPr lang="en-GB" sz="1200"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E553D3-81A9-4A6B-8AF4-3E9BC8137E84}" type="slidenum">
              <a:rPr lang="en-GB" sz="1200" smtClean="0"/>
              <a:pPr/>
              <a:t>43</a:t>
            </a:fld>
            <a:endParaRPr lang="en-GB" sz="1200"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42B4BE-9B53-425C-8F0C-705B4FB2BDC3}" type="slidenum">
              <a:rPr lang="en-GB" sz="1200" smtClean="0"/>
              <a:pPr/>
              <a:t>44</a:t>
            </a:fld>
            <a:endParaRPr lang="en-GB" sz="1200"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92BCB5-C829-4E0A-90F3-312B544D54B9}" type="slidenum">
              <a:rPr lang="en-GB" sz="1200" smtClean="0"/>
              <a:pPr/>
              <a:t>46</a:t>
            </a:fld>
            <a:endParaRPr lang="en-GB" sz="1200"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A07E52-2334-47E1-A1AB-26288959C44E}" type="slidenum">
              <a:rPr lang="en-GB" sz="1200" smtClean="0"/>
              <a:pPr/>
              <a:t>47</a:t>
            </a:fld>
            <a:endParaRPr lang="en-GB" sz="1200"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76670F1-9462-4098-B44D-DDD71D8B9CC5}" type="slidenum">
              <a:rPr lang="en-GB" sz="1200" smtClean="0"/>
              <a:pPr/>
              <a:t>48</a:t>
            </a:fld>
            <a:endParaRPr lang="en-GB" sz="1200"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32C01A-A4FC-43AC-8CBF-E9BF766EDF6C}" type="slidenum">
              <a:rPr lang="en-GB" sz="1200" smtClean="0"/>
              <a:pPr/>
              <a:t>4</a:t>
            </a:fld>
            <a:endParaRPr lang="en-GB" sz="1200" smtClean="0"/>
          </a:p>
        </p:txBody>
      </p:sp>
      <p:sp>
        <p:nvSpPr>
          <p:cNvPr id="113667" name="Rectangle 1026"/>
          <p:cNvSpPr>
            <a:spLocks noRot="1" noChangeArrowheads="1" noTextEdit="1"/>
          </p:cNvSpPr>
          <p:nvPr>
            <p:ph type="sldImg"/>
          </p:nvPr>
        </p:nvSpPr>
        <p:spPr>
          <a:ln/>
        </p:spPr>
      </p:sp>
      <p:sp>
        <p:nvSpPr>
          <p:cNvPr id="113668" name="Rectangle 1027"/>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1FCBE8-0BA8-46A6-A1BF-AFCD517F7C64}" type="slidenum">
              <a:rPr lang="en-GB" sz="1200" smtClean="0"/>
              <a:pPr/>
              <a:t>49</a:t>
            </a:fld>
            <a:endParaRPr lang="en-GB" sz="1200"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one example of the experimental hormonal manipulations that can be done to test this concept, administration of  either T or E2 to newborn female rats can suppress the ability of E2 to stimulate an LH surge and ovulation in adulthood. Therefore, defeminization of the brain has also been defined as the loss of capacity to respond to E2, which will have relevance for later in my talk.</a:t>
            </a:r>
          </a:p>
        </p:txBody>
      </p:sp>
      <p:sp>
        <p:nvSpPr>
          <p:cNvPr id="1515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852B76-ED5E-45DB-A802-90187FC4B0BB}" type="slidenum">
              <a:rPr lang="en-GB" sz="1200" smtClean="0"/>
              <a:pPr/>
              <a:t>50</a:t>
            </a:fld>
            <a:endParaRPr lang="en-GB"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208CDE-E108-4D20-A176-99D1E805DF03}" type="slidenum">
              <a:rPr lang="en-GB" sz="1200" smtClean="0"/>
              <a:pPr/>
              <a:t>51</a:t>
            </a:fld>
            <a:endParaRPr lang="en-GB" sz="1200"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00BD61-A33D-485A-A9CD-A089AA01F29A}" type="slidenum">
              <a:rPr lang="en-GB" sz="1200" smtClean="0"/>
              <a:pPr/>
              <a:t>53</a:t>
            </a:fld>
            <a:endParaRPr lang="en-GB" sz="1200"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F5C2677-1151-494F-B18B-4932402F94D8}" type="slidenum">
              <a:rPr lang="en-GB" sz="1200" smtClean="0"/>
              <a:pPr/>
              <a:t>54</a:t>
            </a:fld>
            <a:endParaRPr lang="en-GB" sz="1200"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5EEC3B-650F-4CC0-99CE-441B2339D53B}" type="slidenum">
              <a:rPr lang="en-GB" sz="1200" smtClean="0"/>
              <a:pPr/>
              <a:t>58</a:t>
            </a:fld>
            <a:endParaRPr lang="en-GB" sz="1200" smtClean="0"/>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6D35B-B2CE-484E-8C2C-A1215D172A50}" type="slidenum">
              <a:rPr lang="en-GB" sz="1200" smtClean="0"/>
              <a:pPr/>
              <a:t>59</a:t>
            </a:fld>
            <a:endParaRPr lang="en-GB" sz="1200"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6AC17F-4CB6-4141-A8E9-979F0856E90A}" type="slidenum">
              <a:rPr lang="en-GB" sz="1200" smtClean="0"/>
              <a:pPr/>
              <a:t>62</a:t>
            </a:fld>
            <a:endParaRPr lang="en-GB" sz="1200"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1B0B7C-DB0E-401C-8005-7CCD58D06368}" type="slidenum">
              <a:rPr lang="en-GB" sz="1200" smtClean="0"/>
              <a:pPr/>
              <a:t>73</a:t>
            </a:fld>
            <a:endParaRPr lang="en-GB" sz="1200"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597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25D5EA-36E2-4CEF-AACA-9ABD4527EF1D}" type="slidenum">
              <a:rPr lang="en-GB" sz="1200" smtClean="0"/>
              <a:pPr/>
              <a:t>77</a:t>
            </a:fld>
            <a:endParaRPr lang="en-GB"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1146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1D7940-B445-405A-AE50-B8E452AD9651}" type="slidenum">
              <a:rPr lang="en-GB" sz="1200" smtClean="0"/>
              <a:pPr/>
              <a:t>5</a:t>
            </a:fld>
            <a:endParaRPr lang="en-GB"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6ECCE0-D2A6-497F-A342-D342586D0621}" type="slidenum">
              <a:rPr lang="en-GB" sz="1200" smtClean="0"/>
              <a:pPr/>
              <a:t>78</a:t>
            </a:fld>
            <a:endParaRPr lang="en-GB" sz="1200" smtClean="0"/>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B7E9BD-B48A-4E15-A695-1C13A19A2362}" type="slidenum">
              <a:rPr lang="en-GB" sz="1200" smtClean="0"/>
              <a:pPr/>
              <a:t>79</a:t>
            </a:fld>
            <a:endParaRPr lang="en-GB" sz="1200" smtClean="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23374C-637F-452D-9012-AD6FC9A7E687}" type="slidenum">
              <a:rPr lang="en-GB" sz="1200" smtClean="0"/>
              <a:pPr/>
              <a:t>80</a:t>
            </a:fld>
            <a:endParaRPr lang="en-GB" sz="1200"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 is currently some debate as to whether genes on the Y sex chromosome, that is present only in males, contribute directly to brain sex differences, but the overwhelming evidence from basic science studies conclude that sex differentiation of the brain is primarily a hormone-dependent process. </a:t>
            </a:r>
          </a:p>
          <a:p>
            <a:endParaRPr lang="en-GB" smtClean="0"/>
          </a:p>
          <a:p>
            <a:r>
              <a:rPr lang="en-GB" smtClean="0"/>
              <a:t>For a short period after conception the is no difference in male and female embryos – in the brain or elsewhere. The Sry gene on Y chromosome then plays a key, indirect role, by directing the development of testes in males, which are transiently activated during development to secrete testosterone. This co-incides with a critical window when the hypothalamic circuitry is susceptible to masculinization or defeminization that persists throughout life. These circuits are, however, not activated until the pubertal rise in testosterone levels. </a:t>
            </a:r>
          </a:p>
          <a:p>
            <a:endParaRPr lang="en-GB" smtClean="0"/>
          </a:p>
          <a:p>
            <a:r>
              <a:rPr lang="en-GB" smtClean="0"/>
              <a:t>The experiments can’t be performed to establish if this is the case for humans, but the patterns of hormone exposure suggest that this is likely.</a:t>
            </a:r>
          </a:p>
        </p:txBody>
      </p:sp>
      <p:sp>
        <p:nvSpPr>
          <p:cNvPr id="16384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36782-C7E7-4325-8499-C59AD66D3894}" type="slidenum">
              <a:rPr lang="en-GB" sz="1200" smtClean="0"/>
              <a:pPr/>
              <a:t>81</a:t>
            </a:fld>
            <a:endParaRPr lang="en-GB"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 is currently some debate as to whether genes on the Y sex chromosome, that is present only in males, contribute directly to brain sex differences, but the overwhelming evidence from basic science studies conclude that sex differentiation of the brain is primarily a hormone-dependent process. </a:t>
            </a:r>
          </a:p>
          <a:p>
            <a:endParaRPr lang="en-GB" smtClean="0"/>
          </a:p>
          <a:p>
            <a:r>
              <a:rPr lang="en-GB" smtClean="0"/>
              <a:t>For a short period after conception the is no difference in male and female embryos – in the brain or elsewhere. The Sry gene on Y chromosome then plays a key, indirect role, by directing the development of testes in males, which are transiently activated during development to secrete testosterone. This co-incides with a critical window when the hypothalamic circuitry is susceptible to masculinization or defeminization that persists throughout life. These circuits are, however, not activated until the pubertal rise in testosterone levels. </a:t>
            </a:r>
          </a:p>
          <a:p>
            <a:endParaRPr lang="en-GB" smtClean="0"/>
          </a:p>
          <a:p>
            <a:r>
              <a:rPr lang="en-GB" smtClean="0"/>
              <a:t>The experiments can’t be performed to establish if this is the case for humans, but the patterns of hormone exposure suggest that this is likely.</a:t>
            </a:r>
          </a:p>
        </p:txBody>
      </p:sp>
      <p:sp>
        <p:nvSpPr>
          <p:cNvPr id="16486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BE0AE9-B0C1-4565-B1CB-8429139C6E70}" type="slidenum">
              <a:rPr lang="en-GB" sz="1200" smtClean="0"/>
              <a:pPr/>
              <a:t>82</a:t>
            </a:fld>
            <a:endParaRPr lang="en-GB"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Here you can see that in both rats and humans there are similar patterns of exposure to testosterone, shown in blue, and E2 in pink. </a:t>
            </a:r>
          </a:p>
          <a:p>
            <a:endParaRPr lang="en-GB" smtClean="0"/>
          </a:p>
          <a:p>
            <a:r>
              <a:rPr lang="en-GB" smtClean="0"/>
              <a:t>I apologise to those of you who may object to the blue/pink sterotyping. I had thought of breaking away from this convention, but I once attended a symposium where the speaker had used other colours – yellow and green, I think, and many of the audeince found it utterly confusing, so I hope that it serves its purpose.</a:t>
            </a:r>
          </a:p>
          <a:p>
            <a:endParaRPr lang="en-GB" smtClean="0"/>
          </a:p>
          <a:p>
            <a:r>
              <a:rPr lang="en-GB" smtClean="0"/>
              <a:t>So, in both cases we see a transient rises in testosterone in early life, that then lies dormant until puberty. In rats the critical period occurs just before and after birth whereas in humans it is likely to occur around or just before mid gestation. Interestingly, the stage of brain development in humans at mid gestation corresponds approximately to birth in the rat, which is a precocious species. </a:t>
            </a:r>
          </a:p>
          <a:p>
            <a:endParaRPr lang="en-GB" smtClean="0"/>
          </a:p>
          <a:p>
            <a:r>
              <a:rPr lang="en-GB" smtClean="0"/>
              <a:t>The patterns of E2 exposure are also similar across species, with cyclicity emerging at puberty to trigger the LH surge and ovulation.</a:t>
            </a:r>
          </a:p>
          <a:p>
            <a:endParaRPr lang="en-GB" smtClean="0"/>
          </a:p>
          <a:p>
            <a:endParaRPr lang="en-GB" smtClean="0"/>
          </a:p>
        </p:txBody>
      </p:sp>
      <p:sp>
        <p:nvSpPr>
          <p:cNvPr id="1658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3A4930-B100-4AF8-BE06-57CAB9569EEC}" type="slidenum">
              <a:rPr lang="en-GB" sz="1200" smtClean="0"/>
              <a:pPr/>
              <a:t>84</a:t>
            </a:fld>
            <a:endParaRPr lang="en-GB"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2D7171-BFBF-4FBB-BB78-07AD0E121C04}" type="slidenum">
              <a:rPr lang="en-GB" sz="1200" smtClean="0"/>
              <a:pPr/>
              <a:t>85</a:t>
            </a:fld>
            <a:endParaRPr lang="en-GB" sz="1200"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8F0A3-0FA3-47A8-A806-4DAAA5913501}" type="slidenum">
              <a:rPr lang="en-GB" sz="1200" smtClean="0"/>
              <a:pPr/>
              <a:t>86</a:t>
            </a:fld>
            <a:endParaRPr lang="en-GB" sz="1200"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423FA2-E716-4692-B160-185D140E9277}" type="slidenum">
              <a:rPr lang="en-GB" sz="1200" smtClean="0"/>
              <a:pPr/>
              <a:t>87</a:t>
            </a:fld>
            <a:endParaRPr lang="en-GB" sz="1200"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8ECD87-64D1-4473-AA19-A33D099A2E92}" type="slidenum">
              <a:rPr lang="en-GB" sz="1200" smtClean="0"/>
              <a:pPr/>
              <a:t>89</a:t>
            </a:fld>
            <a:endParaRPr lang="en-GB" sz="1200"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031E85-CFF4-4482-AA00-C0719C02C9D8}" type="slidenum">
              <a:rPr lang="en-GB" sz="1200" smtClean="0"/>
              <a:pPr/>
              <a:t>6</a:t>
            </a:fld>
            <a:endParaRPr lang="en-GB" sz="1200"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90FB41-6BC8-4105-A366-49FB90668767}" type="slidenum">
              <a:rPr lang="en-GB" sz="1200" smtClean="0"/>
              <a:pPr/>
              <a:t>90</a:t>
            </a:fld>
            <a:endParaRPr lang="en-GB" sz="1200"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2EA4FC-7DAA-4677-A6DE-0166F7FE1DF6}" type="slidenum">
              <a:rPr lang="en-GB" sz="1200" smtClean="0"/>
              <a:pPr/>
              <a:t>91</a:t>
            </a:fld>
            <a:endParaRPr lang="en-GB" sz="1200"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E4DD48-A358-4F0B-A652-D7F1A900EDFB}" type="slidenum">
              <a:rPr lang="en-GB" sz="1200" smtClean="0"/>
              <a:pPr/>
              <a:t>92</a:t>
            </a:fld>
            <a:endParaRPr lang="en-GB" sz="1200"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6AEA3F-8A67-4302-8A1F-E1B3C4DCEAD2}" type="slidenum">
              <a:rPr lang="en-GB" sz="1200" smtClean="0"/>
              <a:pPr/>
              <a:t>93</a:t>
            </a:fld>
            <a:endParaRPr lang="en-GB" sz="1200"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538E2B3-11F9-41D8-B3B9-380386EBC145}" type="slidenum">
              <a:rPr lang="en-GB" sz="1200" smtClean="0"/>
              <a:pPr/>
              <a:t>95</a:t>
            </a:fld>
            <a:endParaRPr lang="en-GB" sz="1200"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7613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D3A028-A768-4730-AAC4-FAFB32DF7A9D}" type="slidenum">
              <a:rPr lang="en-GB" sz="1200" smtClean="0"/>
              <a:pPr/>
              <a:t>98</a:t>
            </a:fld>
            <a:endParaRPr lang="en-GB"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771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F283AA-4038-4722-8A36-D33924045FE1}" type="slidenum">
              <a:rPr lang="en-GB" sz="1200" smtClean="0"/>
              <a:pPr/>
              <a:t>99</a:t>
            </a:fld>
            <a:endParaRPr lang="en-GB"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7818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798F57-E203-4AEB-97D7-DB8FC905FABB}" type="slidenum">
              <a:rPr lang="en-GB" sz="1200" smtClean="0"/>
              <a:pPr/>
              <a:t>100</a:t>
            </a:fld>
            <a:endParaRPr lang="en-GB"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7920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88691C-8D59-48B3-9F4D-D278E603D9BE}" type="slidenum">
              <a:rPr lang="en-GB" sz="1200" smtClean="0"/>
              <a:pPr/>
              <a:t>101</a:t>
            </a:fld>
            <a:endParaRPr lang="en-GB"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8022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86EBDE-A4FB-49C3-BC3A-20BA6CD07742}" type="slidenum">
              <a:rPr lang="en-GB" sz="1200" smtClean="0"/>
              <a:pPr/>
              <a:t>102</a:t>
            </a:fld>
            <a:endParaRPr lang="en-GB"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011FFD-301D-4DAC-B860-EAD596BD1A8E}" type="slidenum">
              <a:rPr lang="en-GB" sz="1200" smtClean="0"/>
              <a:pPr/>
              <a:t>7</a:t>
            </a:fld>
            <a:endParaRPr lang="en-GB" sz="1200"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660E56-5587-4F8F-944D-A846481FB288}" type="slidenum">
              <a:rPr lang="en-GB" sz="1200" smtClean="0"/>
              <a:pPr/>
              <a:t>103</a:t>
            </a:fld>
            <a:endParaRPr lang="en-GB" sz="1200"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D01D918-D48B-418A-9944-DC4B8165BA49}" type="slidenum">
              <a:rPr lang="en-GB" sz="1200" smtClean="0"/>
              <a:pPr/>
              <a:t>104</a:t>
            </a:fld>
            <a:endParaRPr lang="en-GB" sz="1200" smtClean="0"/>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8330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3B748-C411-4BE8-A999-E28ABECB24C4}" type="slidenum">
              <a:rPr lang="en-GB" sz="1200" smtClean="0"/>
              <a:pPr/>
              <a:t>105</a:t>
            </a:fld>
            <a:endParaRPr lang="en-GB"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FC6DFC-41BB-4385-85A1-426BA6DBD239}" type="slidenum">
              <a:rPr lang="en-GB" sz="1200" smtClean="0"/>
              <a:pPr/>
              <a:t>9</a:t>
            </a:fld>
            <a:endParaRPr lang="en-GB" sz="1200"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20F9BE-2598-4DC2-8625-A472C0E32491}" type="slidenum">
              <a:rPr lang="en-GB" sz="1200" smtClean="0"/>
              <a:pPr/>
              <a:t>10</a:t>
            </a:fld>
            <a:endParaRPr lang="en-GB" sz="1200" smtClean="0"/>
          </a:p>
        </p:txBody>
      </p:sp>
      <p:sp>
        <p:nvSpPr>
          <p:cNvPr id="118787" name="Rectangle 1026"/>
          <p:cNvSpPr>
            <a:spLocks noRot="1" noChangeArrowheads="1" noTextEdit="1"/>
          </p:cNvSpPr>
          <p:nvPr>
            <p:ph type="sldImg"/>
          </p:nvPr>
        </p:nvSpPr>
        <p:spPr>
          <a:ln/>
        </p:spPr>
      </p:sp>
      <p:sp>
        <p:nvSpPr>
          <p:cNvPr id="118788" name="Rectangle 1027"/>
          <p:cNvSpPr>
            <a:spLocks noGrp="1" noChangeArrowheads="1"/>
          </p:cNvSpPr>
          <p:nvPr>
            <p:ph type="body" idx="1"/>
          </p:nvPr>
        </p:nvSpPr>
        <p:spPr>
          <a:noFill/>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8865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428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57200"/>
            <a:ext cx="21145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4572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456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33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371600"/>
            <a:ext cx="8153400" cy="4800600"/>
          </a:xfrm>
        </p:spPr>
        <p:txBody>
          <a:bodyPr/>
          <a:lstStyle/>
          <a:p>
            <a:pPr lvl="0"/>
            <a:endParaRPr lang="en-GB" noProof="0" smtClean="0"/>
          </a:p>
        </p:txBody>
      </p:sp>
    </p:spTree>
    <p:extLst>
      <p:ext uri="{BB962C8B-B14F-4D97-AF65-F5344CB8AC3E}">
        <p14:creationId xmlns:p14="http://schemas.microsoft.com/office/powerpoint/2010/main" val="366584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163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451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955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2056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2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327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486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endParaRPr lang="en-US" smtClean="0"/>
          </a:p>
        </p:txBody>
      </p:sp>
      <p:sp>
        <p:nvSpPr>
          <p:cNvPr id="1028" name="Text Box 4"/>
          <p:cNvSpPr txBox="1">
            <a:spLocks noChangeArrowheads="1"/>
          </p:cNvSpPr>
          <p:nvPr/>
        </p:nvSpPr>
        <p:spPr bwMode="auto">
          <a:xfrm>
            <a:off x="4403725" y="4384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GB"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Font typeface="Symbol" pitchFamily="18" charset="2"/>
        <a:buChar char="·"/>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16688123?ordinalpos=17&amp;itool=EntrezSystem2.PEntrez.Pubmed.Pubmed_ResultsPanel.Pubmed_DefaultReportPanel.Pubmed_RVDocS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ncbi.nlm.nih.gov/pubmed/16688123?ordinalpos=17&amp;itool=EntrezSystem2.PEntrez.Pubmed.Pubmed_ResultsPanel.Pubmed_DefaultReportPanel.Pubmed_RVDocSu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27584" y="4725144"/>
            <a:ext cx="7467600" cy="1171575"/>
          </a:xfrm>
          <a:solidFill>
            <a:schemeClr val="accent5">
              <a:lumMod val="20000"/>
              <a:lumOff val="80000"/>
            </a:schemeClr>
          </a:solidFill>
        </p:spPr>
        <p:txBody>
          <a:bodyPr/>
          <a:lstStyle/>
          <a:p>
            <a:pPr>
              <a:defRPr/>
            </a:pPr>
            <a:r>
              <a:rPr lang="en-GB" sz="3200" dirty="0" smtClean="0">
                <a:solidFill>
                  <a:srgbClr val="00B0F0"/>
                </a:solidFill>
                <a:latin typeface="Arial" charset="0"/>
              </a:rPr>
              <a:t>Glenda Gillies</a:t>
            </a:r>
          </a:p>
          <a:p>
            <a:pPr>
              <a:defRPr/>
            </a:pPr>
            <a:r>
              <a:rPr lang="en-GB" dirty="0" smtClean="0">
                <a:solidFill>
                  <a:srgbClr val="00B0F0"/>
                </a:solidFill>
                <a:latin typeface="Arial" charset="0"/>
              </a:rPr>
              <a:t>17 </a:t>
            </a:r>
            <a:r>
              <a:rPr lang="en-GB" dirty="0" smtClean="0">
                <a:solidFill>
                  <a:srgbClr val="00B0F0"/>
                </a:solidFill>
                <a:latin typeface="Arial" charset="0"/>
              </a:rPr>
              <a:t>Jan 2013</a:t>
            </a:r>
          </a:p>
        </p:txBody>
      </p:sp>
      <p:sp>
        <p:nvSpPr>
          <p:cNvPr id="2" name="Text Box 6"/>
          <p:cNvSpPr txBox="1">
            <a:spLocks noChangeArrowheads="1"/>
          </p:cNvSpPr>
          <p:nvPr/>
        </p:nvSpPr>
        <p:spPr bwMode="auto">
          <a:xfrm>
            <a:off x="242888" y="142875"/>
            <a:ext cx="3759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SzPct val="100000"/>
            </a:pPr>
            <a:r>
              <a:rPr lang="en-GB" sz="3200" b="1">
                <a:solidFill>
                  <a:srgbClr val="000099"/>
                </a:solidFill>
                <a:latin typeface="Arial" charset="0"/>
                <a:cs typeface="Arial" charset="0"/>
              </a:rPr>
              <a:t>Imperial College </a:t>
            </a:r>
            <a:r>
              <a:rPr lang="en-GB" sz="3200" b="1">
                <a:solidFill>
                  <a:srgbClr val="33CCFF"/>
                </a:solidFill>
                <a:latin typeface="Arial" charset="0"/>
                <a:cs typeface="Arial" charset="0"/>
              </a:rPr>
              <a:t>London</a:t>
            </a:r>
          </a:p>
          <a:p>
            <a:endParaRPr lang="en-GB">
              <a:solidFill>
                <a:srgbClr val="33CCFF"/>
              </a:solidFill>
              <a:cs typeface="Arial" charset="0"/>
            </a:endParaRPr>
          </a:p>
        </p:txBody>
      </p:sp>
      <p:pic>
        <p:nvPicPr>
          <p:cNvPr id="2052" name="Picture 5" descr="tower +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3" y="0"/>
            <a:ext cx="25923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0"/>
          <p:cNvSpPr>
            <a:spLocks noChangeArrowheads="1"/>
          </p:cNvSpPr>
          <p:nvPr/>
        </p:nvSpPr>
        <p:spPr bwMode="auto">
          <a:xfrm>
            <a:off x="2571750" y="6072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2054" name="Rectangle 2"/>
          <p:cNvSpPr>
            <a:spLocks noGrp="1" noChangeArrowheads="1"/>
          </p:cNvSpPr>
          <p:nvPr>
            <p:ph type="ctrTitle"/>
          </p:nvPr>
        </p:nvSpPr>
        <p:spPr>
          <a:xfrm>
            <a:off x="539552" y="1916832"/>
            <a:ext cx="8208912" cy="2448793"/>
          </a:xfrm>
        </p:spPr>
        <p:txBody>
          <a:bodyPr/>
          <a:lstStyle/>
          <a:p>
            <a:pPr algn="ctr"/>
            <a:r>
              <a:rPr lang="en-US" sz="3600" b="0" dirty="0" smtClean="0">
                <a:latin typeface="Arial" charset="0"/>
                <a:cs typeface="Arial" charset="0"/>
              </a:rPr>
              <a:t>Sex steroid hormones in perinatal life I: programming of the HPG axis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US" smtClean="0">
                <a:latin typeface="Arial" charset="0"/>
                <a:cs typeface="Arial" charset="0"/>
              </a:rPr>
              <a:t>Overview</a:t>
            </a:r>
          </a:p>
        </p:txBody>
      </p:sp>
      <p:sp>
        <p:nvSpPr>
          <p:cNvPr id="11267" name="Rectangle 1027"/>
          <p:cNvSpPr>
            <a:spLocks noGrp="1" noChangeArrowheads="1"/>
          </p:cNvSpPr>
          <p:nvPr>
            <p:ph type="body" idx="1"/>
          </p:nvPr>
        </p:nvSpPr>
        <p:spPr/>
        <p:txBody>
          <a:bodyPr/>
          <a:lstStyle/>
          <a:p>
            <a:r>
              <a:rPr lang="en-US" smtClean="0">
                <a:latin typeface="Arial" charset="0"/>
              </a:rPr>
              <a:t>Genetic control of sex </a:t>
            </a:r>
            <a:r>
              <a:rPr lang="en-US" b="1" smtClean="0">
                <a:latin typeface="Arial" charset="0"/>
              </a:rPr>
              <a:t>determination</a:t>
            </a:r>
            <a:r>
              <a:rPr lang="en-US" smtClean="0">
                <a:latin typeface="Arial" charset="0"/>
              </a:rPr>
              <a:t> vs epigenetic control of sex </a:t>
            </a:r>
            <a:r>
              <a:rPr lang="en-US" b="1" smtClean="0">
                <a:latin typeface="Arial" charset="0"/>
              </a:rPr>
              <a:t>differentiation</a:t>
            </a:r>
          </a:p>
          <a:p>
            <a:r>
              <a:rPr lang="en-US" smtClean="0">
                <a:latin typeface="Arial" charset="0"/>
              </a:rPr>
              <a:t>manifestation of sex differences in CNS related to reproductive functions</a:t>
            </a:r>
          </a:p>
          <a:p>
            <a:r>
              <a:rPr lang="en-US" smtClean="0">
                <a:latin typeface="Arial" charset="0"/>
              </a:rPr>
              <a:t>mechanisms for engendering sex differences: a critical period of sensitivity and a role for testosterone in masculinizing the brain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3" name="Rectangle 17"/>
          <p:cNvSpPr>
            <a:spLocks noChangeArrowheads="1"/>
          </p:cNvSpPr>
          <p:nvPr/>
        </p:nvSpPr>
        <p:spPr bwMode="auto">
          <a:xfrm>
            <a:off x="4932363" y="477838"/>
            <a:ext cx="1008062" cy="158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Font typeface="Symbol" pitchFamily="18" charset="2"/>
              <a:buNone/>
              <a:defRPr/>
            </a:pPr>
            <a:endParaRPr lang="en-GB" sz="1800" dirty="0">
              <a:solidFill>
                <a:srgbClr val="000000"/>
              </a:solidFill>
              <a:latin typeface="Comic Sans MS" pitchFamily="66" charset="0"/>
              <a:cs typeface="Arial" charset="0"/>
            </a:endParaRPr>
          </a:p>
          <a:p>
            <a:pPr algn="ctr">
              <a:spcBef>
                <a:spcPct val="20000"/>
              </a:spcBef>
              <a:defRPr/>
            </a:pPr>
            <a:r>
              <a:rPr lang="en-GB" sz="1800" b="1" dirty="0">
                <a:solidFill>
                  <a:srgbClr val="000000"/>
                </a:solidFill>
                <a:latin typeface="Arial" pitchFamily="34" charset="0"/>
              </a:rPr>
              <a:t>XX</a:t>
            </a:r>
            <a:endParaRPr lang="en-GB" sz="1800" b="1" i="1" dirty="0">
              <a:solidFill>
                <a:srgbClr val="000000"/>
              </a:solidFill>
              <a:latin typeface="Arial" pitchFamily="34" charset="0"/>
            </a:endParaRP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normal</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female</a:t>
            </a:r>
          </a:p>
          <a:p>
            <a:pPr algn="ctr">
              <a:spcBef>
                <a:spcPct val="20000"/>
              </a:spcBef>
              <a:buFont typeface="Symbol" pitchFamily="18" charset="2"/>
              <a:buNone/>
              <a:defRPr/>
            </a:pPr>
            <a:endParaRPr lang="en-GB" sz="1800" dirty="0">
              <a:solidFill>
                <a:srgbClr val="000000"/>
              </a:solidFill>
              <a:latin typeface="Comic Sans MS" pitchFamily="66" charset="0"/>
              <a:cs typeface="Arial" charset="0"/>
            </a:endParaRPr>
          </a:p>
          <a:p>
            <a:pPr algn="ctr">
              <a:defRPr/>
            </a:pPr>
            <a:endParaRPr lang="en-GB" sz="2000" dirty="0">
              <a:solidFill>
                <a:srgbClr val="000000"/>
              </a:solidFill>
              <a:latin typeface="Comic Sans MS" pitchFamily="66" charset="0"/>
              <a:cs typeface="Arial" charset="0"/>
            </a:endParaRPr>
          </a:p>
        </p:txBody>
      </p:sp>
      <p:sp>
        <p:nvSpPr>
          <p:cNvPr id="29" name="Rectangle 4"/>
          <p:cNvSpPr>
            <a:spLocks noChangeArrowheads="1"/>
          </p:cNvSpPr>
          <p:nvPr/>
        </p:nvSpPr>
        <p:spPr bwMode="auto">
          <a:xfrm>
            <a:off x="827088" y="260350"/>
            <a:ext cx="2520950" cy="2879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Font typeface="Symbol" pitchFamily="18" charset="2"/>
              <a:buNone/>
              <a:defRPr/>
            </a:pPr>
            <a:endParaRPr lang="en-GB" sz="1800" dirty="0">
              <a:solidFill>
                <a:srgbClr val="000000"/>
              </a:solidFill>
              <a:latin typeface="Comic Sans MS" pitchFamily="66" charset="0"/>
              <a:cs typeface="Arial" charset="0"/>
            </a:endParaRPr>
          </a:p>
          <a:p>
            <a:pPr algn="ctr">
              <a:spcBef>
                <a:spcPct val="20000"/>
              </a:spcBef>
              <a:defRPr/>
            </a:pPr>
            <a:r>
              <a:rPr lang="en-GB" sz="1800" b="1" dirty="0">
                <a:solidFill>
                  <a:srgbClr val="000000"/>
                </a:solidFill>
                <a:latin typeface="Arial" pitchFamily="34" charset="0"/>
              </a:rPr>
              <a:t>XY </a:t>
            </a:r>
            <a:r>
              <a:rPr lang="en-GB" sz="2800" b="1" baseline="30000" dirty="0">
                <a:solidFill>
                  <a:srgbClr val="000000"/>
                </a:solidFill>
                <a:latin typeface="Arial" pitchFamily="34" charset="0"/>
              </a:rPr>
              <a:t>-</a:t>
            </a:r>
            <a:r>
              <a:rPr lang="en-GB" sz="2800" b="1" dirty="0">
                <a:solidFill>
                  <a:srgbClr val="000000"/>
                </a:solidFill>
                <a:latin typeface="Arial" pitchFamily="34" charset="0"/>
              </a:rPr>
              <a:t> </a:t>
            </a:r>
            <a:r>
              <a:rPr lang="en-GB" sz="1800" b="1" i="1" dirty="0" err="1">
                <a:solidFill>
                  <a:srgbClr val="000000"/>
                </a:solidFill>
                <a:latin typeface="Arial" pitchFamily="34" charset="0"/>
              </a:rPr>
              <a:t>Sry</a:t>
            </a:r>
            <a:r>
              <a:rPr lang="en-GB" sz="1800" b="1" dirty="0">
                <a:solidFill>
                  <a:srgbClr val="000000"/>
                </a:solidFill>
                <a:latin typeface="Arial" pitchFamily="34" charset="0"/>
              </a:rPr>
              <a:t> male</a:t>
            </a:r>
          </a:p>
          <a:p>
            <a:pPr algn="ctr">
              <a:spcBef>
                <a:spcPct val="20000"/>
              </a:spcBef>
              <a:defRPr/>
            </a:pPr>
            <a:r>
              <a:rPr lang="en-GB" sz="1600" dirty="0">
                <a:solidFill>
                  <a:srgbClr val="0070C0"/>
                </a:solidFill>
                <a:latin typeface="Comic Sans MS" pitchFamily="66" charset="0"/>
                <a:cs typeface="Arial" charset="0"/>
              </a:rPr>
              <a:t>XY</a:t>
            </a:r>
            <a:r>
              <a:rPr lang="en-GB" sz="1600" dirty="0">
                <a:solidFill>
                  <a:srgbClr val="0070C0"/>
                </a:solidFill>
                <a:cs typeface="Arial" charset="0"/>
              </a:rPr>
              <a:t> </a:t>
            </a:r>
            <a:r>
              <a:rPr lang="en-GB" sz="1600" baseline="30000" dirty="0">
                <a:solidFill>
                  <a:srgbClr val="0070C0"/>
                </a:solidFill>
                <a:cs typeface="Arial" charset="0"/>
              </a:rPr>
              <a:t>– </a:t>
            </a:r>
            <a:r>
              <a:rPr lang="en-GB" sz="1600" dirty="0">
                <a:solidFill>
                  <a:schemeClr val="tx2">
                    <a:lumMod val="60000"/>
                    <a:lumOff val="40000"/>
                  </a:schemeClr>
                </a:solidFill>
                <a:latin typeface="Arial" pitchFamily="34" charset="0"/>
              </a:rPr>
              <a:t> mice (male genome</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but with Y chromosome </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lacking </a:t>
            </a:r>
            <a:r>
              <a:rPr lang="en-GB" sz="1600" dirty="0" err="1">
                <a:solidFill>
                  <a:schemeClr val="tx2">
                    <a:lumMod val="60000"/>
                    <a:lumOff val="40000"/>
                  </a:schemeClr>
                </a:solidFill>
                <a:latin typeface="Arial" pitchFamily="34" charset="0"/>
              </a:rPr>
              <a:t>Sry</a:t>
            </a:r>
            <a:r>
              <a:rPr lang="en-GB" sz="1600" dirty="0">
                <a:solidFill>
                  <a:schemeClr val="tx2">
                    <a:lumMod val="60000"/>
                    <a:lumOff val="40000"/>
                  </a:schemeClr>
                </a:solidFill>
                <a:latin typeface="Arial" pitchFamily="34" charset="0"/>
              </a:rPr>
              <a:t> due to</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 spontaneous mutation)</a:t>
            </a:r>
            <a:endParaRPr lang="en-GB" sz="1600" dirty="0">
              <a:solidFill>
                <a:schemeClr val="tx2">
                  <a:lumMod val="60000"/>
                  <a:lumOff val="40000"/>
                </a:schemeClr>
              </a:solidFill>
              <a:latin typeface="Arial" pitchFamily="34" charset="0"/>
            </a:endParaRP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a:t>
            </a:r>
          </a:p>
          <a:p>
            <a:pPr algn="ctr">
              <a:spcBef>
                <a:spcPct val="20000"/>
              </a:spcBef>
              <a:buFont typeface="Symbol" pitchFamily="18" charset="2"/>
              <a:buNone/>
              <a:defRPr/>
            </a:pPr>
            <a:r>
              <a:rPr lang="en-GB" sz="1600" dirty="0" err="1">
                <a:solidFill>
                  <a:schemeClr val="tx2">
                    <a:lumMod val="60000"/>
                    <a:lumOff val="40000"/>
                  </a:schemeClr>
                </a:solidFill>
                <a:latin typeface="Arial" pitchFamily="34" charset="0"/>
              </a:rPr>
              <a:t>tg</a:t>
            </a:r>
            <a:r>
              <a:rPr lang="en-GB" sz="1600" dirty="0">
                <a:solidFill>
                  <a:schemeClr val="tx2">
                    <a:lumMod val="60000"/>
                    <a:lumOff val="40000"/>
                  </a:schemeClr>
                </a:solidFill>
                <a:latin typeface="Arial" pitchFamily="34" charset="0"/>
              </a:rPr>
              <a:t> insertion of </a:t>
            </a:r>
            <a:r>
              <a:rPr lang="en-GB" sz="1600" i="1" dirty="0" err="1">
                <a:solidFill>
                  <a:schemeClr val="tx2">
                    <a:lumMod val="60000"/>
                    <a:lumOff val="40000"/>
                  </a:schemeClr>
                </a:solidFill>
                <a:latin typeface="Arial" pitchFamily="34" charset="0"/>
              </a:rPr>
              <a:t>Sry</a:t>
            </a:r>
            <a:r>
              <a:rPr lang="en-GB" sz="1600" dirty="0">
                <a:solidFill>
                  <a:schemeClr val="tx2">
                    <a:lumMod val="60000"/>
                    <a:lumOff val="40000"/>
                  </a:schemeClr>
                </a:solidFill>
                <a:latin typeface="Arial" pitchFamily="34" charset="0"/>
              </a:rPr>
              <a:t> </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on autosome </a:t>
            </a:r>
          </a:p>
          <a:p>
            <a:pPr algn="ctr">
              <a:spcBef>
                <a:spcPct val="20000"/>
              </a:spcBef>
              <a:buFont typeface="Symbol" pitchFamily="18" charset="2"/>
              <a:buNone/>
              <a:defRPr/>
            </a:pPr>
            <a:r>
              <a:rPr lang="en-GB" sz="1600" dirty="0">
                <a:solidFill>
                  <a:schemeClr val="tx2">
                    <a:lumMod val="60000"/>
                    <a:lumOff val="40000"/>
                  </a:schemeClr>
                </a:solidFill>
                <a:latin typeface="Arial" pitchFamily="34" charset="0"/>
              </a:rPr>
              <a:t>(ubiquitously expressed)</a:t>
            </a:r>
          </a:p>
          <a:p>
            <a:pPr algn="ctr">
              <a:defRPr/>
            </a:pPr>
            <a:endParaRPr lang="en-GB" sz="2000" dirty="0">
              <a:solidFill>
                <a:srgbClr val="000000"/>
              </a:solidFill>
              <a:latin typeface="Comic Sans MS" pitchFamily="66" charset="0"/>
              <a:cs typeface="Arial" charset="0"/>
            </a:endParaRPr>
          </a:p>
        </p:txBody>
      </p:sp>
      <p:sp>
        <p:nvSpPr>
          <p:cNvPr id="103428" name="Rectangle 17"/>
          <p:cNvSpPr>
            <a:spLocks noChangeArrowheads="1"/>
          </p:cNvSpPr>
          <p:nvPr/>
        </p:nvSpPr>
        <p:spPr bwMode="auto">
          <a:xfrm>
            <a:off x="3492500" y="630238"/>
            <a:ext cx="1116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Font typeface="Symbol" pitchFamily="18" charset="2"/>
              <a:buNone/>
            </a:pPr>
            <a:endParaRPr lang="en-GB" sz="1800">
              <a:solidFill>
                <a:srgbClr val="000000"/>
              </a:solidFill>
              <a:latin typeface="Comic Sans MS" pitchFamily="66" charset="0"/>
            </a:endParaRPr>
          </a:p>
          <a:p>
            <a:pPr algn="ctr">
              <a:spcBef>
                <a:spcPct val="20000"/>
              </a:spcBef>
            </a:pPr>
            <a:r>
              <a:rPr lang="en-GB" sz="1800" i="1">
                <a:solidFill>
                  <a:srgbClr val="000000"/>
                </a:solidFill>
                <a:latin typeface="Arial" charset="0"/>
              </a:rPr>
              <a:t>cross with </a:t>
            </a:r>
            <a:endParaRPr lang="en-GB" sz="1800">
              <a:solidFill>
                <a:srgbClr val="000000"/>
              </a:solidFill>
              <a:latin typeface="Comic Sans MS" pitchFamily="66" charset="0"/>
            </a:endParaRPr>
          </a:p>
          <a:p>
            <a:pPr algn="ctr"/>
            <a:endParaRPr lang="en-GB" sz="2000">
              <a:solidFill>
                <a:srgbClr val="000000"/>
              </a:solidFill>
              <a:latin typeface="Comic Sans MS" pitchFamily="66" charset="0"/>
            </a:endParaRPr>
          </a:p>
        </p:txBody>
      </p:sp>
      <p:sp>
        <p:nvSpPr>
          <p:cNvPr id="103429" name="Rectangle 17"/>
          <p:cNvSpPr>
            <a:spLocks noChangeArrowheads="1"/>
          </p:cNvSpPr>
          <p:nvPr/>
        </p:nvSpPr>
        <p:spPr bwMode="auto">
          <a:xfrm>
            <a:off x="5867400" y="630238"/>
            <a:ext cx="1116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Font typeface="Symbol" pitchFamily="18" charset="2"/>
              <a:buNone/>
            </a:pPr>
            <a:endParaRPr lang="en-GB" sz="1800">
              <a:solidFill>
                <a:srgbClr val="000000"/>
              </a:solidFill>
              <a:latin typeface="Comic Sans MS" pitchFamily="66" charset="0"/>
            </a:endParaRPr>
          </a:p>
          <a:p>
            <a:pPr algn="ctr">
              <a:spcBef>
                <a:spcPct val="20000"/>
              </a:spcBef>
            </a:pPr>
            <a:r>
              <a:rPr lang="en-GB" sz="1800" i="1">
                <a:solidFill>
                  <a:srgbClr val="000000"/>
                </a:solidFill>
                <a:latin typeface="Arial" charset="0"/>
              </a:rPr>
              <a:t>=</a:t>
            </a:r>
            <a:endParaRPr lang="en-GB" sz="1800">
              <a:solidFill>
                <a:srgbClr val="000000"/>
              </a:solidFill>
              <a:latin typeface="Comic Sans MS" pitchFamily="66" charset="0"/>
            </a:endParaRPr>
          </a:p>
          <a:p>
            <a:pPr algn="ctr"/>
            <a:endParaRPr lang="en-GB" sz="2000">
              <a:solidFill>
                <a:srgbClr val="000000"/>
              </a:solidFill>
              <a:latin typeface="Comic Sans MS" pitchFamily="66" charset="0"/>
            </a:endParaRPr>
          </a:p>
        </p:txBody>
      </p:sp>
      <p:sp>
        <p:nvSpPr>
          <p:cNvPr id="103430" name="Rectangle 17"/>
          <p:cNvSpPr>
            <a:spLocks noChangeArrowheads="1"/>
          </p:cNvSpPr>
          <p:nvPr/>
        </p:nvSpPr>
        <p:spPr bwMode="auto">
          <a:xfrm>
            <a:off x="6983413" y="692150"/>
            <a:ext cx="1981200" cy="8651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Font typeface="Symbol" pitchFamily="18" charset="2"/>
              <a:buNone/>
            </a:pPr>
            <a:endParaRPr lang="en-GB" sz="1800">
              <a:solidFill>
                <a:srgbClr val="000000"/>
              </a:solidFill>
              <a:latin typeface="Comic Sans MS" pitchFamily="66" charset="0"/>
            </a:endParaRPr>
          </a:p>
          <a:p>
            <a:pPr algn="ctr">
              <a:spcBef>
                <a:spcPct val="20000"/>
              </a:spcBef>
            </a:pPr>
            <a:r>
              <a:rPr lang="en-GB" sz="1800" b="1">
                <a:solidFill>
                  <a:srgbClr val="000000"/>
                </a:solidFill>
                <a:latin typeface="Arial" charset="0"/>
              </a:rPr>
              <a:t>4 core genotypes</a:t>
            </a:r>
            <a:endParaRPr lang="en-GB" sz="1800" b="1">
              <a:solidFill>
                <a:srgbClr val="000000"/>
              </a:solidFill>
              <a:latin typeface="Comic Sans MS" pitchFamily="66" charset="0"/>
            </a:endParaRPr>
          </a:p>
          <a:p>
            <a:pPr algn="ctr"/>
            <a:endParaRPr lang="en-GB" sz="2000">
              <a:solidFill>
                <a:srgbClr val="000000"/>
              </a:solidFill>
              <a:latin typeface="Comic Sans MS" pitchFamily="66" charset="0"/>
            </a:endParaRPr>
          </a:p>
        </p:txBody>
      </p:sp>
      <p:grpSp>
        <p:nvGrpSpPr>
          <p:cNvPr id="11" name="Group 10"/>
          <p:cNvGrpSpPr>
            <a:grpSpLocks/>
          </p:cNvGrpSpPr>
          <p:nvPr/>
        </p:nvGrpSpPr>
        <p:grpSpPr bwMode="auto">
          <a:xfrm>
            <a:off x="179388" y="3429000"/>
            <a:ext cx="8640762" cy="2232025"/>
            <a:chOff x="179512" y="3429000"/>
            <a:chExt cx="8640960" cy="2231876"/>
          </a:xfrm>
        </p:grpSpPr>
        <p:sp>
          <p:nvSpPr>
            <p:cNvPr id="103432" name="Rectangle 5"/>
            <p:cNvSpPr>
              <a:spLocks noChangeArrowheads="1"/>
            </p:cNvSpPr>
            <p:nvPr/>
          </p:nvSpPr>
          <p:spPr bwMode="auto">
            <a:xfrm>
              <a:off x="179512" y="3644379"/>
              <a:ext cx="1223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0000"/>
                  </a:solidFill>
                  <a:latin typeface="Comic Sans MS" pitchFamily="66" charset="0"/>
                </a:rPr>
                <a:t>Genotype</a:t>
              </a:r>
            </a:p>
          </p:txBody>
        </p:sp>
        <p:sp>
          <p:nvSpPr>
            <p:cNvPr id="103433" name="Rectangle 6"/>
            <p:cNvSpPr>
              <a:spLocks noChangeArrowheads="1"/>
            </p:cNvSpPr>
            <p:nvPr/>
          </p:nvSpPr>
          <p:spPr bwMode="auto">
            <a:xfrm>
              <a:off x="179512" y="5013176"/>
              <a:ext cx="1296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0000"/>
                  </a:solidFill>
                  <a:latin typeface="Comic Sans MS" pitchFamily="66" charset="0"/>
                </a:rPr>
                <a:t>Gonadal </a:t>
              </a:r>
            </a:p>
            <a:p>
              <a:pPr algn="ctr"/>
              <a:r>
                <a:rPr lang="en-GB" sz="2000">
                  <a:solidFill>
                    <a:srgbClr val="000000"/>
                  </a:solidFill>
                  <a:latin typeface="Comic Sans MS" pitchFamily="66" charset="0"/>
                </a:rPr>
                <a:t>phenotype</a:t>
              </a:r>
            </a:p>
          </p:txBody>
        </p:sp>
        <p:sp>
          <p:nvSpPr>
            <p:cNvPr id="103434" name="Rectangle 10"/>
            <p:cNvSpPr>
              <a:spLocks noChangeArrowheads="1"/>
            </p:cNvSpPr>
            <p:nvPr/>
          </p:nvSpPr>
          <p:spPr bwMode="auto">
            <a:xfrm>
              <a:off x="1835696" y="5013176"/>
              <a:ext cx="1223962" cy="647700"/>
            </a:xfrm>
            <a:prstGeom prst="rect">
              <a:avLst/>
            </a:prstGeom>
            <a:solidFill>
              <a:srgbClr val="FF99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3435" name="Text Box 13"/>
            <p:cNvSpPr txBox="1">
              <a:spLocks noChangeArrowheads="1"/>
            </p:cNvSpPr>
            <p:nvPr/>
          </p:nvSpPr>
          <p:spPr bwMode="auto">
            <a:xfrm>
              <a:off x="3347864" y="3501008"/>
              <a:ext cx="1800200" cy="954107"/>
            </a:xfrm>
            <a:prstGeom prst="rect">
              <a:avLst/>
            </a:prstGeom>
            <a:solidFill>
              <a:srgbClr val="CCECFF"/>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 </a:t>
              </a:r>
              <a:r>
                <a:rPr lang="en-GB" sz="2000" i="1">
                  <a:solidFill>
                    <a:srgbClr val="000000"/>
                  </a:solidFill>
                  <a:latin typeface="Comic Sans MS" pitchFamily="66" charset="0"/>
                  <a:cs typeface="Arial" charset="0"/>
                </a:rPr>
                <a:t>Sry</a:t>
              </a:r>
            </a:p>
            <a:p>
              <a:pPr algn="ctr" eaLnBrk="1" hangingPunct="1"/>
              <a:r>
                <a:rPr lang="en-GB" sz="1600">
                  <a:solidFill>
                    <a:srgbClr val="000000"/>
                  </a:solidFill>
                  <a:latin typeface="Arial" charset="0"/>
                  <a:cs typeface="Arial" charset="0"/>
                </a:rPr>
                <a:t>Chromosomally male</a:t>
              </a:r>
            </a:p>
          </p:txBody>
        </p:sp>
        <p:sp>
          <p:nvSpPr>
            <p:cNvPr id="103436" name="Rectangle 14"/>
            <p:cNvSpPr>
              <a:spLocks noChangeArrowheads="1"/>
            </p:cNvSpPr>
            <p:nvPr/>
          </p:nvSpPr>
          <p:spPr bwMode="auto">
            <a:xfrm>
              <a:off x="3707904" y="5013176"/>
              <a:ext cx="1223962" cy="647700"/>
            </a:xfrm>
            <a:prstGeom prst="rect">
              <a:avLst/>
            </a:prstGeom>
            <a:solidFill>
              <a:srgbClr val="CCEC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3437" name="Text Box 15"/>
            <p:cNvSpPr txBox="1">
              <a:spLocks noChangeArrowheads="1"/>
            </p:cNvSpPr>
            <p:nvPr/>
          </p:nvSpPr>
          <p:spPr bwMode="auto">
            <a:xfrm>
              <a:off x="7199515" y="3524042"/>
              <a:ext cx="1620957" cy="913070"/>
            </a:xfrm>
            <a:prstGeom prst="rect">
              <a:avLst/>
            </a:prstGeom>
            <a:solidFill>
              <a:srgbClr val="FF99FF"/>
            </a:solidFill>
            <a:ln w="9525">
              <a:solidFill>
                <a:srgbClr val="000000"/>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000000"/>
                  </a:solidFill>
                  <a:latin typeface="Arial" charset="0"/>
                  <a:cs typeface="Arial" charset="0"/>
                </a:rPr>
                <a:t>XX</a:t>
              </a:r>
              <a:r>
                <a:rPr lang="en-GB" sz="3200" baseline="30000">
                  <a:solidFill>
                    <a:srgbClr val="000000"/>
                  </a:solidFill>
                  <a:latin typeface="Arial" charset="0"/>
                  <a:cs typeface="Arial" charset="0"/>
                </a:rPr>
                <a:t> </a:t>
              </a:r>
              <a:r>
                <a:rPr lang="en-GB" sz="2000" i="1">
                  <a:solidFill>
                    <a:srgbClr val="000000"/>
                  </a:solidFill>
                  <a:latin typeface="Arial" charset="0"/>
                  <a:cs typeface="Arial" charset="0"/>
                </a:rPr>
                <a:t>Sry</a:t>
              </a:r>
            </a:p>
            <a:p>
              <a:pPr algn="ctr" eaLnBrk="1" hangingPunct="1"/>
              <a:r>
                <a:rPr lang="en-GB" sz="1600">
                  <a:solidFill>
                    <a:srgbClr val="000000"/>
                  </a:solidFill>
                  <a:latin typeface="Arial" charset="0"/>
                  <a:cs typeface="Arial" charset="0"/>
                </a:rPr>
                <a:t>chromosomally </a:t>
              </a:r>
            </a:p>
            <a:p>
              <a:pPr algn="ctr" eaLnBrk="1" hangingPunct="1"/>
              <a:r>
                <a:rPr lang="en-GB" sz="1600">
                  <a:solidFill>
                    <a:srgbClr val="000000"/>
                  </a:solidFill>
                  <a:latin typeface="Arial" charset="0"/>
                  <a:cs typeface="Arial" charset="0"/>
                </a:rPr>
                <a:t>female</a:t>
              </a:r>
            </a:p>
          </p:txBody>
        </p:sp>
        <p:sp>
          <p:nvSpPr>
            <p:cNvPr id="103438" name="Rectangle 19"/>
            <p:cNvSpPr>
              <a:spLocks noChangeArrowheads="1"/>
            </p:cNvSpPr>
            <p:nvPr/>
          </p:nvSpPr>
          <p:spPr bwMode="auto">
            <a:xfrm>
              <a:off x="5652293" y="5013176"/>
              <a:ext cx="1223963" cy="647700"/>
            </a:xfrm>
            <a:prstGeom prst="rect">
              <a:avLst/>
            </a:prstGeom>
            <a:solidFill>
              <a:srgbClr val="FF99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3439" name="Rectangle 20"/>
            <p:cNvSpPr>
              <a:spLocks noChangeArrowheads="1"/>
            </p:cNvSpPr>
            <p:nvPr/>
          </p:nvSpPr>
          <p:spPr bwMode="auto">
            <a:xfrm>
              <a:off x="7380312" y="5013176"/>
              <a:ext cx="1223963" cy="647700"/>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3440" name="Text Box 15"/>
            <p:cNvSpPr txBox="1">
              <a:spLocks noChangeArrowheads="1"/>
            </p:cNvSpPr>
            <p:nvPr/>
          </p:nvSpPr>
          <p:spPr bwMode="auto">
            <a:xfrm>
              <a:off x="5309780" y="3524042"/>
              <a:ext cx="1620957" cy="913070"/>
            </a:xfrm>
            <a:prstGeom prst="rect">
              <a:avLst/>
            </a:prstGeom>
            <a:solidFill>
              <a:srgbClr val="FF99FF"/>
            </a:solidFill>
            <a:ln w="9525">
              <a:solidFill>
                <a:srgbClr val="000000"/>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baseline="30000">
                  <a:solidFill>
                    <a:srgbClr val="000000"/>
                  </a:solidFill>
                  <a:latin typeface="Arial" charset="0"/>
                  <a:cs typeface="Arial" charset="0"/>
                </a:rPr>
                <a:t> </a:t>
              </a:r>
              <a:r>
                <a:rPr lang="en-GB" sz="2000">
                  <a:solidFill>
                    <a:srgbClr val="000000"/>
                  </a:solidFill>
                  <a:latin typeface="Arial" charset="0"/>
                  <a:cs typeface="Arial" charset="0"/>
                </a:rPr>
                <a:t>XX</a:t>
              </a:r>
            </a:p>
            <a:p>
              <a:pPr algn="ctr" eaLnBrk="1" hangingPunct="1"/>
              <a:r>
                <a:rPr lang="en-GB" sz="1600">
                  <a:solidFill>
                    <a:srgbClr val="000000"/>
                  </a:solidFill>
                  <a:latin typeface="Arial" charset="0"/>
                  <a:cs typeface="Arial" charset="0"/>
                </a:rPr>
                <a:t>chromosomally </a:t>
              </a:r>
            </a:p>
            <a:p>
              <a:pPr algn="ctr" eaLnBrk="1" hangingPunct="1"/>
              <a:r>
                <a:rPr lang="en-GB" sz="1600">
                  <a:solidFill>
                    <a:srgbClr val="000000"/>
                  </a:solidFill>
                  <a:latin typeface="Arial" charset="0"/>
                  <a:cs typeface="Arial" charset="0"/>
                </a:rPr>
                <a:t>female</a:t>
              </a:r>
            </a:p>
          </p:txBody>
        </p:sp>
        <p:sp>
          <p:nvSpPr>
            <p:cNvPr id="103441" name="Text Box 13"/>
            <p:cNvSpPr txBox="1">
              <a:spLocks noChangeArrowheads="1"/>
            </p:cNvSpPr>
            <p:nvPr/>
          </p:nvSpPr>
          <p:spPr bwMode="auto">
            <a:xfrm>
              <a:off x="1547664" y="3429000"/>
              <a:ext cx="1656184" cy="1077218"/>
            </a:xfrm>
            <a:prstGeom prst="rect">
              <a:avLst/>
            </a:prstGeom>
            <a:solidFill>
              <a:srgbClr val="CCECFF"/>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 </a:t>
              </a:r>
              <a:endParaRPr lang="en-GB" sz="2000" i="1">
                <a:solidFill>
                  <a:srgbClr val="000000"/>
                </a:solidFill>
                <a:latin typeface="Comic Sans MS" pitchFamily="66" charset="0"/>
                <a:cs typeface="Arial" charset="0"/>
              </a:endParaRPr>
            </a:p>
            <a:p>
              <a:pPr algn="ctr" eaLnBrk="1" hangingPunct="1"/>
              <a:r>
                <a:rPr lang="en-GB" sz="1600">
                  <a:solidFill>
                    <a:srgbClr val="000000"/>
                  </a:solidFill>
                  <a:latin typeface="Arial" charset="0"/>
                  <a:cs typeface="Arial" charset="0"/>
                </a:rPr>
                <a:t>Chromosomally male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250825" y="2133600"/>
            <a:ext cx="8642350" cy="2230438"/>
            <a:chOff x="179512" y="3429000"/>
            <a:chExt cx="8640960" cy="2231876"/>
          </a:xfrm>
        </p:grpSpPr>
        <p:sp>
          <p:nvSpPr>
            <p:cNvPr id="104468" name="Rectangle 5"/>
            <p:cNvSpPr>
              <a:spLocks noChangeArrowheads="1"/>
            </p:cNvSpPr>
            <p:nvPr/>
          </p:nvSpPr>
          <p:spPr bwMode="auto">
            <a:xfrm>
              <a:off x="179512" y="3644379"/>
              <a:ext cx="1223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0000"/>
                  </a:solidFill>
                  <a:latin typeface="Comic Sans MS" pitchFamily="66" charset="0"/>
                </a:rPr>
                <a:t>Genotype</a:t>
              </a:r>
            </a:p>
          </p:txBody>
        </p:sp>
        <p:sp>
          <p:nvSpPr>
            <p:cNvPr id="104469" name="Rectangle 6"/>
            <p:cNvSpPr>
              <a:spLocks noChangeArrowheads="1"/>
            </p:cNvSpPr>
            <p:nvPr/>
          </p:nvSpPr>
          <p:spPr bwMode="auto">
            <a:xfrm>
              <a:off x="179512" y="5013176"/>
              <a:ext cx="1296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0000"/>
                  </a:solidFill>
                  <a:latin typeface="Comic Sans MS" pitchFamily="66" charset="0"/>
                </a:rPr>
                <a:t>Gonadal </a:t>
              </a:r>
            </a:p>
            <a:p>
              <a:pPr algn="ctr"/>
              <a:r>
                <a:rPr lang="en-GB" sz="2000">
                  <a:solidFill>
                    <a:srgbClr val="000000"/>
                  </a:solidFill>
                  <a:latin typeface="Comic Sans MS" pitchFamily="66" charset="0"/>
                </a:rPr>
                <a:t>phenotype</a:t>
              </a:r>
            </a:p>
          </p:txBody>
        </p:sp>
        <p:sp>
          <p:nvSpPr>
            <p:cNvPr id="104470" name="Rectangle 10"/>
            <p:cNvSpPr>
              <a:spLocks noChangeArrowheads="1"/>
            </p:cNvSpPr>
            <p:nvPr/>
          </p:nvSpPr>
          <p:spPr bwMode="auto">
            <a:xfrm>
              <a:off x="1763688" y="5013176"/>
              <a:ext cx="1223962" cy="647700"/>
            </a:xfrm>
            <a:prstGeom prst="rect">
              <a:avLst/>
            </a:prstGeom>
            <a:solidFill>
              <a:srgbClr val="FF99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4471" name="Text Box 13"/>
            <p:cNvSpPr txBox="1">
              <a:spLocks noChangeArrowheads="1"/>
            </p:cNvSpPr>
            <p:nvPr/>
          </p:nvSpPr>
          <p:spPr bwMode="auto">
            <a:xfrm>
              <a:off x="3347864" y="3501008"/>
              <a:ext cx="1800200" cy="954107"/>
            </a:xfrm>
            <a:prstGeom prst="rect">
              <a:avLst/>
            </a:prstGeom>
            <a:solidFill>
              <a:srgbClr val="CCECFF"/>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 </a:t>
              </a:r>
              <a:r>
                <a:rPr lang="en-GB" sz="2000" i="1">
                  <a:solidFill>
                    <a:srgbClr val="000000"/>
                  </a:solidFill>
                  <a:latin typeface="Comic Sans MS" pitchFamily="66" charset="0"/>
                  <a:cs typeface="Arial" charset="0"/>
                </a:rPr>
                <a:t>Sry</a:t>
              </a:r>
            </a:p>
            <a:p>
              <a:pPr algn="ctr" eaLnBrk="1" hangingPunct="1"/>
              <a:r>
                <a:rPr lang="en-GB" sz="1600">
                  <a:solidFill>
                    <a:srgbClr val="000000"/>
                  </a:solidFill>
                  <a:latin typeface="Arial" charset="0"/>
                  <a:cs typeface="Arial" charset="0"/>
                </a:rPr>
                <a:t>Chromosomally male</a:t>
              </a:r>
            </a:p>
          </p:txBody>
        </p:sp>
        <p:sp>
          <p:nvSpPr>
            <p:cNvPr id="104472" name="Rectangle 14"/>
            <p:cNvSpPr>
              <a:spLocks noChangeArrowheads="1"/>
            </p:cNvSpPr>
            <p:nvPr/>
          </p:nvSpPr>
          <p:spPr bwMode="auto">
            <a:xfrm>
              <a:off x="3636070" y="5013176"/>
              <a:ext cx="1223962" cy="647700"/>
            </a:xfrm>
            <a:prstGeom prst="rect">
              <a:avLst/>
            </a:prstGeom>
            <a:solidFill>
              <a:srgbClr val="CCEC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4473" name="Text Box 15"/>
            <p:cNvSpPr txBox="1">
              <a:spLocks noChangeArrowheads="1"/>
            </p:cNvSpPr>
            <p:nvPr/>
          </p:nvSpPr>
          <p:spPr bwMode="auto">
            <a:xfrm>
              <a:off x="7199515" y="3524042"/>
              <a:ext cx="1620957" cy="913070"/>
            </a:xfrm>
            <a:prstGeom prst="rect">
              <a:avLst/>
            </a:prstGeom>
            <a:solidFill>
              <a:srgbClr val="FF99FF"/>
            </a:solidFill>
            <a:ln w="9525">
              <a:solidFill>
                <a:srgbClr val="000000"/>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000000"/>
                  </a:solidFill>
                  <a:latin typeface="Arial" charset="0"/>
                  <a:cs typeface="Arial" charset="0"/>
                </a:rPr>
                <a:t>XX</a:t>
              </a:r>
              <a:r>
                <a:rPr lang="en-GB" sz="3200" baseline="30000">
                  <a:solidFill>
                    <a:srgbClr val="000000"/>
                  </a:solidFill>
                  <a:latin typeface="Arial" charset="0"/>
                  <a:cs typeface="Arial" charset="0"/>
                </a:rPr>
                <a:t> </a:t>
              </a:r>
              <a:r>
                <a:rPr lang="en-GB" sz="2000" i="1">
                  <a:solidFill>
                    <a:srgbClr val="000000"/>
                  </a:solidFill>
                  <a:latin typeface="Arial" charset="0"/>
                  <a:cs typeface="Arial" charset="0"/>
                </a:rPr>
                <a:t>Sry</a:t>
              </a:r>
            </a:p>
            <a:p>
              <a:pPr algn="ctr" eaLnBrk="1" hangingPunct="1"/>
              <a:r>
                <a:rPr lang="en-GB" sz="1600">
                  <a:solidFill>
                    <a:srgbClr val="000000"/>
                  </a:solidFill>
                  <a:latin typeface="Arial" charset="0"/>
                  <a:cs typeface="Arial" charset="0"/>
                </a:rPr>
                <a:t>chromosomally </a:t>
              </a:r>
            </a:p>
            <a:p>
              <a:pPr algn="ctr" eaLnBrk="1" hangingPunct="1"/>
              <a:r>
                <a:rPr lang="en-GB" sz="1600">
                  <a:solidFill>
                    <a:srgbClr val="000000"/>
                  </a:solidFill>
                  <a:latin typeface="Arial" charset="0"/>
                  <a:cs typeface="Arial" charset="0"/>
                </a:rPr>
                <a:t>female</a:t>
              </a:r>
            </a:p>
          </p:txBody>
        </p:sp>
        <p:sp>
          <p:nvSpPr>
            <p:cNvPr id="104474" name="Rectangle 19"/>
            <p:cNvSpPr>
              <a:spLocks noChangeArrowheads="1"/>
            </p:cNvSpPr>
            <p:nvPr/>
          </p:nvSpPr>
          <p:spPr bwMode="auto">
            <a:xfrm>
              <a:off x="5508104" y="5013176"/>
              <a:ext cx="1223963" cy="647700"/>
            </a:xfrm>
            <a:prstGeom prst="rect">
              <a:avLst/>
            </a:prstGeom>
            <a:solidFill>
              <a:srgbClr val="FF99FF"/>
            </a:solidFill>
            <a:ln w="9525">
              <a:solidFill>
                <a:schemeClr val="tx1"/>
              </a:solidFill>
              <a:miter lim="800000"/>
              <a:headEnd/>
              <a:tailEnd/>
            </a:ln>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4475" name="Rectangle 20"/>
            <p:cNvSpPr>
              <a:spLocks noChangeArrowheads="1"/>
            </p:cNvSpPr>
            <p:nvPr/>
          </p:nvSpPr>
          <p:spPr bwMode="auto">
            <a:xfrm>
              <a:off x="7380312" y="5013176"/>
              <a:ext cx="1223963" cy="647700"/>
            </a:xfrm>
            <a:prstGeom prst="rect">
              <a:avLst/>
            </a:prstGeom>
            <a:solidFill>
              <a:srgbClr val="CCE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4476" name="Text Box 15"/>
            <p:cNvSpPr txBox="1">
              <a:spLocks noChangeArrowheads="1"/>
            </p:cNvSpPr>
            <p:nvPr/>
          </p:nvSpPr>
          <p:spPr bwMode="auto">
            <a:xfrm>
              <a:off x="5309780" y="3524042"/>
              <a:ext cx="1620957" cy="913070"/>
            </a:xfrm>
            <a:prstGeom prst="rect">
              <a:avLst/>
            </a:prstGeom>
            <a:solidFill>
              <a:srgbClr val="FF99FF"/>
            </a:solidFill>
            <a:ln w="9525">
              <a:solidFill>
                <a:srgbClr val="000000"/>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baseline="30000">
                  <a:solidFill>
                    <a:srgbClr val="000000"/>
                  </a:solidFill>
                  <a:latin typeface="Arial" charset="0"/>
                  <a:cs typeface="Arial" charset="0"/>
                </a:rPr>
                <a:t> </a:t>
              </a:r>
              <a:r>
                <a:rPr lang="en-GB" sz="2000">
                  <a:solidFill>
                    <a:srgbClr val="000000"/>
                  </a:solidFill>
                  <a:latin typeface="Arial" charset="0"/>
                  <a:cs typeface="Arial" charset="0"/>
                </a:rPr>
                <a:t>XX</a:t>
              </a:r>
            </a:p>
            <a:p>
              <a:pPr algn="ctr" eaLnBrk="1" hangingPunct="1"/>
              <a:r>
                <a:rPr lang="en-GB" sz="1600">
                  <a:solidFill>
                    <a:srgbClr val="000000"/>
                  </a:solidFill>
                  <a:latin typeface="Arial" charset="0"/>
                  <a:cs typeface="Arial" charset="0"/>
                </a:rPr>
                <a:t>chromosomally </a:t>
              </a:r>
            </a:p>
            <a:p>
              <a:pPr algn="ctr" eaLnBrk="1" hangingPunct="1"/>
              <a:r>
                <a:rPr lang="en-GB" sz="1600">
                  <a:solidFill>
                    <a:srgbClr val="000000"/>
                  </a:solidFill>
                  <a:latin typeface="Arial" charset="0"/>
                  <a:cs typeface="Arial" charset="0"/>
                </a:rPr>
                <a:t>female</a:t>
              </a:r>
            </a:p>
          </p:txBody>
        </p:sp>
        <p:sp>
          <p:nvSpPr>
            <p:cNvPr id="104477" name="Text Box 13"/>
            <p:cNvSpPr txBox="1">
              <a:spLocks noChangeArrowheads="1"/>
            </p:cNvSpPr>
            <p:nvPr/>
          </p:nvSpPr>
          <p:spPr bwMode="auto">
            <a:xfrm>
              <a:off x="1547664" y="3429000"/>
              <a:ext cx="1656184" cy="1077218"/>
            </a:xfrm>
            <a:prstGeom prst="rect">
              <a:avLst/>
            </a:prstGeom>
            <a:solidFill>
              <a:srgbClr val="CCECFF"/>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 </a:t>
              </a:r>
              <a:endParaRPr lang="en-GB" sz="2000" i="1">
                <a:solidFill>
                  <a:srgbClr val="000000"/>
                </a:solidFill>
                <a:latin typeface="Comic Sans MS" pitchFamily="66" charset="0"/>
                <a:cs typeface="Arial" charset="0"/>
              </a:endParaRPr>
            </a:p>
            <a:p>
              <a:pPr algn="ctr" eaLnBrk="1" hangingPunct="1"/>
              <a:r>
                <a:rPr lang="en-GB" sz="1600">
                  <a:solidFill>
                    <a:srgbClr val="000000"/>
                  </a:solidFill>
                  <a:latin typeface="Arial" charset="0"/>
                  <a:cs typeface="Arial" charset="0"/>
                </a:rPr>
                <a:t>Chromosomally male</a:t>
              </a:r>
            </a:p>
          </p:txBody>
        </p:sp>
      </p:grpSp>
      <p:sp>
        <p:nvSpPr>
          <p:cNvPr id="104451" name="Rectangle 6"/>
          <p:cNvSpPr>
            <a:spLocks noChangeArrowheads="1"/>
          </p:cNvSpPr>
          <p:nvPr/>
        </p:nvSpPr>
        <p:spPr bwMode="auto">
          <a:xfrm>
            <a:off x="2808288" y="404813"/>
            <a:ext cx="3419475" cy="86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1600">
                <a:solidFill>
                  <a:srgbClr val="000000"/>
                </a:solidFill>
                <a:latin typeface="Comic Sans MS" pitchFamily="66" charset="0"/>
              </a:rPr>
              <a:t>Differences under test conditions </a:t>
            </a:r>
          </a:p>
          <a:p>
            <a:pPr algn="ctr"/>
            <a:r>
              <a:rPr lang="en-GB" sz="1600">
                <a:solidFill>
                  <a:srgbClr val="000000"/>
                </a:solidFill>
                <a:latin typeface="Comic Sans MS" pitchFamily="66" charset="0"/>
              </a:rPr>
              <a:t>implicate sex hormones and/or</a:t>
            </a:r>
          </a:p>
          <a:p>
            <a:pPr algn="ctr"/>
            <a:r>
              <a:rPr lang="en-GB" sz="1600" i="1">
                <a:solidFill>
                  <a:srgbClr val="000000"/>
                </a:solidFill>
                <a:latin typeface="Comic Sans MS" pitchFamily="66" charset="0"/>
              </a:rPr>
              <a:t>Sry</a:t>
            </a:r>
            <a:r>
              <a:rPr lang="en-GB" sz="1600">
                <a:solidFill>
                  <a:srgbClr val="000000"/>
                </a:solidFill>
                <a:latin typeface="Comic Sans MS" pitchFamily="66" charset="0"/>
              </a:rPr>
              <a:t> expression in brain cells </a:t>
            </a:r>
          </a:p>
        </p:txBody>
      </p:sp>
      <p:sp>
        <p:nvSpPr>
          <p:cNvPr id="104452" name="Rectangle 6"/>
          <p:cNvSpPr>
            <a:spLocks noChangeArrowheads="1"/>
          </p:cNvSpPr>
          <p:nvPr/>
        </p:nvSpPr>
        <p:spPr bwMode="auto">
          <a:xfrm>
            <a:off x="3059113" y="5084763"/>
            <a:ext cx="3421062" cy="86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1600">
                <a:solidFill>
                  <a:srgbClr val="000000"/>
                </a:solidFill>
                <a:latin typeface="Comic Sans MS" pitchFamily="66" charset="0"/>
              </a:rPr>
              <a:t>Differences under test conditions </a:t>
            </a:r>
          </a:p>
          <a:p>
            <a:pPr algn="ctr"/>
            <a:r>
              <a:rPr lang="en-GB" sz="1600">
                <a:solidFill>
                  <a:srgbClr val="000000"/>
                </a:solidFill>
                <a:latin typeface="Comic Sans MS" pitchFamily="66" charset="0"/>
              </a:rPr>
              <a:t>implicate differences in </a:t>
            </a:r>
          </a:p>
          <a:p>
            <a:pPr algn="ctr"/>
            <a:r>
              <a:rPr lang="en-GB" sz="1600">
                <a:solidFill>
                  <a:srgbClr val="000000"/>
                </a:solidFill>
                <a:latin typeface="Comic Sans MS" pitchFamily="66" charset="0"/>
              </a:rPr>
              <a:t>sex chromosome complement </a:t>
            </a:r>
          </a:p>
        </p:txBody>
      </p:sp>
      <p:cxnSp>
        <p:nvCxnSpPr>
          <p:cNvPr id="104453" name="Straight Connector 7"/>
          <p:cNvCxnSpPr>
            <a:cxnSpLocks noChangeShapeType="1"/>
            <a:stCxn id="104472" idx="2"/>
          </p:cNvCxnSpPr>
          <p:nvPr/>
        </p:nvCxnSpPr>
        <p:spPr bwMode="auto">
          <a:xfrm>
            <a:off x="4319588" y="4364038"/>
            <a:ext cx="1116012" cy="720725"/>
          </a:xfrm>
          <a:prstGeom prst="line">
            <a:avLst/>
          </a:prstGeom>
          <a:noFill/>
          <a:ln w="28575" algn="ctr">
            <a:solidFill>
              <a:srgbClr val="4043B2"/>
            </a:solidFill>
            <a:round/>
            <a:headEnd/>
            <a:tailEnd/>
          </a:ln>
          <a:extLst>
            <a:ext uri="{909E8E84-426E-40DD-AFC4-6F175D3DCCD1}">
              <a14:hiddenFill xmlns:a14="http://schemas.microsoft.com/office/drawing/2010/main">
                <a:noFill/>
              </a14:hiddenFill>
            </a:ext>
          </a:extLst>
        </p:spPr>
      </p:cxnSp>
      <p:cxnSp>
        <p:nvCxnSpPr>
          <p:cNvPr id="104454" name="Straight Connector 9"/>
          <p:cNvCxnSpPr>
            <a:cxnSpLocks noChangeShapeType="1"/>
          </p:cNvCxnSpPr>
          <p:nvPr/>
        </p:nvCxnSpPr>
        <p:spPr bwMode="auto">
          <a:xfrm flipH="1">
            <a:off x="5588000" y="4364038"/>
            <a:ext cx="2422525" cy="720725"/>
          </a:xfrm>
          <a:prstGeom prst="line">
            <a:avLst/>
          </a:prstGeom>
          <a:noFill/>
          <a:ln w="28575" algn="ctr">
            <a:solidFill>
              <a:srgbClr val="4043B2"/>
            </a:solidFill>
            <a:round/>
            <a:headEnd/>
            <a:tailEnd/>
          </a:ln>
          <a:extLst>
            <a:ext uri="{909E8E84-426E-40DD-AFC4-6F175D3DCCD1}">
              <a14:hiddenFill xmlns:a14="http://schemas.microsoft.com/office/drawing/2010/main">
                <a:noFill/>
              </a14:hiddenFill>
            </a:ext>
          </a:extLst>
        </p:spPr>
      </p:cxnSp>
      <p:cxnSp>
        <p:nvCxnSpPr>
          <p:cNvPr id="104455" name="Straight Connector 8"/>
          <p:cNvCxnSpPr>
            <a:cxnSpLocks noChangeShapeType="1"/>
            <a:stCxn id="104470" idx="2"/>
          </p:cNvCxnSpPr>
          <p:nvPr/>
        </p:nvCxnSpPr>
        <p:spPr bwMode="auto">
          <a:xfrm>
            <a:off x="2447925" y="4364038"/>
            <a:ext cx="1476375" cy="720725"/>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4456" name="Straight Connector 13"/>
          <p:cNvCxnSpPr>
            <a:cxnSpLocks noChangeShapeType="1"/>
            <a:stCxn id="104474" idx="2"/>
          </p:cNvCxnSpPr>
          <p:nvPr/>
        </p:nvCxnSpPr>
        <p:spPr bwMode="auto">
          <a:xfrm flipH="1">
            <a:off x="4067175" y="4364038"/>
            <a:ext cx="2125663" cy="720725"/>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4457" name="Straight Connector 15"/>
          <p:cNvCxnSpPr>
            <a:cxnSpLocks noChangeShapeType="1"/>
            <a:stCxn id="104477" idx="2"/>
            <a:endCxn id="104470" idx="0"/>
          </p:cNvCxnSpPr>
          <p:nvPr/>
        </p:nvCxnSpPr>
        <p:spPr bwMode="auto">
          <a:xfrm flipH="1">
            <a:off x="2447925" y="3209925"/>
            <a:ext cx="0" cy="50641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4458" name="Straight Connector 19"/>
          <p:cNvCxnSpPr>
            <a:cxnSpLocks noChangeShapeType="1"/>
            <a:stCxn id="104471" idx="2"/>
            <a:endCxn id="104472" idx="0"/>
          </p:cNvCxnSpPr>
          <p:nvPr/>
        </p:nvCxnSpPr>
        <p:spPr bwMode="auto">
          <a:xfrm>
            <a:off x="4319588" y="3159125"/>
            <a:ext cx="0" cy="5572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4459" name="Straight Connector 193537"/>
          <p:cNvCxnSpPr>
            <a:cxnSpLocks noChangeShapeType="1"/>
            <a:stCxn id="104476" idx="2"/>
            <a:endCxn id="104474" idx="0"/>
          </p:cNvCxnSpPr>
          <p:nvPr/>
        </p:nvCxnSpPr>
        <p:spPr bwMode="auto">
          <a:xfrm flipH="1">
            <a:off x="6192838" y="3141663"/>
            <a:ext cx="0" cy="5746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4460" name="Straight Connector 193545"/>
          <p:cNvCxnSpPr>
            <a:cxnSpLocks noChangeShapeType="1"/>
          </p:cNvCxnSpPr>
          <p:nvPr/>
        </p:nvCxnSpPr>
        <p:spPr bwMode="auto">
          <a:xfrm>
            <a:off x="4881563" y="39338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4461" name="Straight Connector 193547"/>
          <p:cNvCxnSpPr>
            <a:cxnSpLocks noChangeShapeType="1"/>
            <a:stCxn id="104471" idx="2"/>
            <a:endCxn id="104472" idx="0"/>
          </p:cNvCxnSpPr>
          <p:nvPr/>
        </p:nvCxnSpPr>
        <p:spPr bwMode="auto">
          <a:xfrm>
            <a:off x="4319588" y="3159125"/>
            <a:ext cx="0" cy="5572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4462" name="Straight Connector 193549"/>
          <p:cNvCxnSpPr>
            <a:cxnSpLocks noChangeShapeType="1"/>
            <a:stCxn id="104471" idx="2"/>
            <a:endCxn id="104472" idx="0"/>
          </p:cNvCxnSpPr>
          <p:nvPr/>
        </p:nvCxnSpPr>
        <p:spPr bwMode="auto">
          <a:xfrm>
            <a:off x="4319588" y="3159125"/>
            <a:ext cx="0" cy="55721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4463" name="Straight Connector 60"/>
          <p:cNvCxnSpPr>
            <a:cxnSpLocks noChangeShapeType="1"/>
          </p:cNvCxnSpPr>
          <p:nvPr/>
        </p:nvCxnSpPr>
        <p:spPr bwMode="auto">
          <a:xfrm flipH="1">
            <a:off x="8027988" y="3141663"/>
            <a:ext cx="0" cy="5746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04464" name="Straight Connector 193551"/>
          <p:cNvCxnSpPr>
            <a:cxnSpLocks noChangeShapeType="1"/>
            <a:stCxn id="104476" idx="0"/>
          </p:cNvCxnSpPr>
          <p:nvPr/>
        </p:nvCxnSpPr>
        <p:spPr bwMode="auto">
          <a:xfrm flipH="1" flipV="1">
            <a:off x="5129213" y="1268413"/>
            <a:ext cx="1063625" cy="95885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4465" name="Straight Connector 193554"/>
          <p:cNvCxnSpPr>
            <a:cxnSpLocks noChangeShapeType="1"/>
            <a:stCxn id="104473" idx="0"/>
          </p:cNvCxnSpPr>
          <p:nvPr/>
        </p:nvCxnSpPr>
        <p:spPr bwMode="auto">
          <a:xfrm flipH="1" flipV="1">
            <a:off x="5381625" y="1268413"/>
            <a:ext cx="2700338" cy="95885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4466" name="Straight Connector 193556"/>
          <p:cNvCxnSpPr>
            <a:cxnSpLocks noChangeShapeType="1"/>
            <a:stCxn id="104477" idx="0"/>
          </p:cNvCxnSpPr>
          <p:nvPr/>
        </p:nvCxnSpPr>
        <p:spPr bwMode="auto">
          <a:xfrm flipV="1">
            <a:off x="2447925" y="1268413"/>
            <a:ext cx="1476375" cy="865187"/>
          </a:xfrm>
          <a:prstGeom prst="line">
            <a:avLst/>
          </a:prstGeom>
          <a:noFill/>
          <a:ln w="28575" algn="ctr">
            <a:solidFill>
              <a:srgbClr val="2416DC"/>
            </a:solidFill>
            <a:round/>
            <a:headEnd/>
            <a:tailEnd/>
          </a:ln>
          <a:extLst>
            <a:ext uri="{909E8E84-426E-40DD-AFC4-6F175D3DCCD1}">
              <a14:hiddenFill xmlns:a14="http://schemas.microsoft.com/office/drawing/2010/main">
                <a:noFill/>
              </a14:hiddenFill>
            </a:ext>
          </a:extLst>
        </p:spPr>
      </p:cxnSp>
      <p:cxnSp>
        <p:nvCxnSpPr>
          <p:cNvPr id="104467" name="Straight Connector 193558"/>
          <p:cNvCxnSpPr>
            <a:cxnSpLocks noChangeShapeType="1"/>
            <a:stCxn id="104471" idx="0"/>
          </p:cNvCxnSpPr>
          <p:nvPr/>
        </p:nvCxnSpPr>
        <p:spPr bwMode="auto">
          <a:xfrm flipH="1" flipV="1">
            <a:off x="4067175" y="1268413"/>
            <a:ext cx="252413" cy="936625"/>
          </a:xfrm>
          <a:prstGeom prst="line">
            <a:avLst/>
          </a:prstGeom>
          <a:noFill/>
          <a:ln w="28575" algn="ctr">
            <a:solidFill>
              <a:srgbClr val="2416DC"/>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ChangeArrowheads="1"/>
          </p:cNvSpPr>
          <p:nvPr/>
        </p:nvSpPr>
        <p:spPr bwMode="auto">
          <a:xfrm>
            <a:off x="395288" y="836613"/>
            <a:ext cx="1223962"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Genotype</a:t>
            </a:r>
          </a:p>
        </p:txBody>
      </p:sp>
      <p:sp>
        <p:nvSpPr>
          <p:cNvPr id="105475" name="Rectangle 6"/>
          <p:cNvSpPr>
            <a:spLocks noChangeArrowheads="1"/>
          </p:cNvSpPr>
          <p:nvPr/>
        </p:nvSpPr>
        <p:spPr bwMode="auto">
          <a:xfrm>
            <a:off x="322263" y="1701800"/>
            <a:ext cx="1296987"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Gonadal </a:t>
            </a:r>
          </a:p>
          <a:p>
            <a:pPr algn="ctr"/>
            <a:r>
              <a:rPr lang="en-GB" sz="2000">
                <a:solidFill>
                  <a:srgbClr val="000000"/>
                </a:solidFill>
                <a:latin typeface="Comic Sans MS" pitchFamily="66" charset="0"/>
              </a:rPr>
              <a:t>phenotype</a:t>
            </a:r>
          </a:p>
        </p:txBody>
      </p:sp>
      <p:sp>
        <p:nvSpPr>
          <p:cNvPr id="105476" name="Text Box 8"/>
          <p:cNvSpPr txBox="1">
            <a:spLocks noChangeArrowheads="1"/>
          </p:cNvSpPr>
          <p:nvPr/>
        </p:nvSpPr>
        <p:spPr bwMode="auto">
          <a:xfrm>
            <a:off x="2411413" y="981075"/>
            <a:ext cx="704850" cy="466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a:t>
            </a:r>
          </a:p>
        </p:txBody>
      </p:sp>
      <p:sp>
        <p:nvSpPr>
          <p:cNvPr id="105477" name="Rectangle 10"/>
          <p:cNvSpPr>
            <a:spLocks noChangeArrowheads="1"/>
          </p:cNvSpPr>
          <p:nvPr/>
        </p:nvSpPr>
        <p:spPr bwMode="auto">
          <a:xfrm>
            <a:off x="2195513" y="1700213"/>
            <a:ext cx="1223962" cy="6477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5478" name="Text Box 13"/>
          <p:cNvSpPr txBox="1">
            <a:spLocks noChangeArrowheads="1"/>
          </p:cNvSpPr>
          <p:nvPr/>
        </p:nvSpPr>
        <p:spPr bwMode="auto">
          <a:xfrm>
            <a:off x="3924300" y="981075"/>
            <a:ext cx="1201738" cy="466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00"/>
                </a:solidFill>
                <a:latin typeface="Comic Sans MS" pitchFamily="66" charset="0"/>
                <a:cs typeface="Arial" charset="0"/>
              </a:rPr>
              <a:t>XY</a:t>
            </a:r>
            <a:r>
              <a:rPr lang="en-GB">
                <a:solidFill>
                  <a:srgbClr val="000000"/>
                </a:solidFill>
                <a:cs typeface="Arial" charset="0"/>
              </a:rPr>
              <a:t> </a:t>
            </a:r>
            <a:r>
              <a:rPr lang="en-GB" sz="3200" baseline="30000">
                <a:solidFill>
                  <a:srgbClr val="000000"/>
                </a:solidFill>
                <a:cs typeface="Arial" charset="0"/>
              </a:rPr>
              <a:t>- </a:t>
            </a:r>
            <a:r>
              <a:rPr lang="en-GB" sz="2000" i="1">
                <a:solidFill>
                  <a:srgbClr val="000000"/>
                </a:solidFill>
                <a:latin typeface="Comic Sans MS" pitchFamily="66" charset="0"/>
                <a:cs typeface="Arial" charset="0"/>
              </a:rPr>
              <a:t>Sry</a:t>
            </a:r>
          </a:p>
        </p:txBody>
      </p:sp>
      <p:sp>
        <p:nvSpPr>
          <p:cNvPr id="105479" name="Rectangle 14"/>
          <p:cNvSpPr>
            <a:spLocks noChangeArrowheads="1"/>
          </p:cNvSpPr>
          <p:nvPr/>
        </p:nvSpPr>
        <p:spPr bwMode="auto">
          <a:xfrm>
            <a:off x="3995738" y="1701800"/>
            <a:ext cx="1223962" cy="6477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5480" name="Text Box 15"/>
          <p:cNvSpPr txBox="1">
            <a:spLocks noChangeArrowheads="1"/>
          </p:cNvSpPr>
          <p:nvPr/>
        </p:nvSpPr>
        <p:spPr bwMode="auto">
          <a:xfrm>
            <a:off x="7113588" y="981075"/>
            <a:ext cx="1058862" cy="422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00"/>
                </a:solidFill>
                <a:latin typeface="Comic Sans MS" pitchFamily="66" charset="0"/>
                <a:cs typeface="Arial" charset="0"/>
              </a:rPr>
              <a:t>XX</a:t>
            </a:r>
            <a:r>
              <a:rPr lang="en-GB" sz="3200" baseline="30000">
                <a:solidFill>
                  <a:srgbClr val="000000"/>
                </a:solidFill>
                <a:cs typeface="Arial" charset="0"/>
              </a:rPr>
              <a:t> </a:t>
            </a:r>
            <a:r>
              <a:rPr lang="en-GB" sz="2000" i="1">
                <a:solidFill>
                  <a:srgbClr val="000000"/>
                </a:solidFill>
                <a:latin typeface="Comic Sans MS" pitchFamily="66" charset="0"/>
                <a:cs typeface="Arial" charset="0"/>
              </a:rPr>
              <a:t>Sry</a:t>
            </a:r>
          </a:p>
        </p:txBody>
      </p:sp>
      <p:sp>
        <p:nvSpPr>
          <p:cNvPr id="105481" name="Text Box 16"/>
          <p:cNvSpPr txBox="1">
            <a:spLocks noChangeArrowheads="1"/>
          </p:cNvSpPr>
          <p:nvPr/>
        </p:nvSpPr>
        <p:spPr bwMode="auto">
          <a:xfrm>
            <a:off x="5724525" y="981075"/>
            <a:ext cx="561975" cy="406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00"/>
                </a:solidFill>
                <a:latin typeface="Comic Sans MS" pitchFamily="66" charset="0"/>
                <a:cs typeface="Arial" charset="0"/>
              </a:rPr>
              <a:t>XX</a:t>
            </a:r>
            <a:endParaRPr lang="en-GB" sz="2000" i="1">
              <a:solidFill>
                <a:srgbClr val="000000"/>
              </a:solidFill>
              <a:latin typeface="Comic Sans MS" pitchFamily="66" charset="0"/>
              <a:cs typeface="Arial" charset="0"/>
            </a:endParaRPr>
          </a:p>
        </p:txBody>
      </p:sp>
      <p:sp>
        <p:nvSpPr>
          <p:cNvPr id="105482" name="Rectangle 19"/>
          <p:cNvSpPr>
            <a:spLocks noChangeArrowheads="1"/>
          </p:cNvSpPr>
          <p:nvPr/>
        </p:nvSpPr>
        <p:spPr bwMode="auto">
          <a:xfrm>
            <a:off x="5435600" y="1700213"/>
            <a:ext cx="1223963" cy="6477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ovaries</a:t>
            </a:r>
          </a:p>
          <a:p>
            <a:pPr algn="ctr"/>
            <a:r>
              <a:rPr lang="en-GB" sz="2000">
                <a:solidFill>
                  <a:srgbClr val="000000"/>
                </a:solidFill>
                <a:latin typeface="Comic Sans MS" pitchFamily="66" charset="0"/>
              </a:rPr>
              <a:t>female</a:t>
            </a:r>
          </a:p>
        </p:txBody>
      </p:sp>
      <p:sp>
        <p:nvSpPr>
          <p:cNvPr id="105483" name="Rectangle 20"/>
          <p:cNvSpPr>
            <a:spLocks noChangeArrowheads="1"/>
          </p:cNvSpPr>
          <p:nvPr/>
        </p:nvSpPr>
        <p:spPr bwMode="auto">
          <a:xfrm>
            <a:off x="7092950" y="1700213"/>
            <a:ext cx="1223963" cy="6477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testes</a:t>
            </a:r>
          </a:p>
          <a:p>
            <a:pPr algn="ctr"/>
            <a:r>
              <a:rPr lang="en-GB" sz="2000">
                <a:solidFill>
                  <a:srgbClr val="000000"/>
                </a:solidFill>
                <a:latin typeface="Comic Sans MS" pitchFamily="66" charset="0"/>
              </a:rPr>
              <a:t>male</a:t>
            </a:r>
          </a:p>
        </p:txBody>
      </p:sp>
      <p:sp>
        <p:nvSpPr>
          <p:cNvPr id="105484" name="Rectangle 21"/>
          <p:cNvSpPr>
            <a:spLocks noChangeArrowheads="1"/>
          </p:cNvSpPr>
          <p:nvPr/>
        </p:nvSpPr>
        <p:spPr bwMode="auto">
          <a:xfrm>
            <a:off x="468313" y="4941888"/>
            <a:ext cx="1223962" cy="13668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000000"/>
                </a:solidFill>
                <a:latin typeface="Comic Sans MS" pitchFamily="66" charset="0"/>
              </a:rPr>
              <a:t>TH-IR</a:t>
            </a:r>
          </a:p>
          <a:p>
            <a:pPr algn="ctr"/>
            <a:r>
              <a:rPr lang="en-GB" sz="1800">
                <a:solidFill>
                  <a:srgbClr val="000000"/>
                </a:solidFill>
                <a:latin typeface="Comic Sans MS" pitchFamily="66" charset="0"/>
              </a:rPr>
              <a:t>Cells</a:t>
            </a:r>
          </a:p>
          <a:p>
            <a:pPr algn="ctr"/>
            <a:r>
              <a:rPr lang="en-GB" sz="1800">
                <a:solidFill>
                  <a:srgbClr val="000000"/>
                </a:solidFill>
                <a:latin typeface="Comic Sans MS" pitchFamily="66" charset="0"/>
              </a:rPr>
              <a:t>Per</a:t>
            </a:r>
          </a:p>
          <a:p>
            <a:pPr algn="ctr"/>
            <a:r>
              <a:rPr lang="en-GB" sz="1800">
                <a:solidFill>
                  <a:srgbClr val="000000"/>
                </a:solidFill>
                <a:latin typeface="Comic Sans MS" pitchFamily="66" charset="0"/>
              </a:rPr>
              <a:t>well</a:t>
            </a:r>
          </a:p>
        </p:txBody>
      </p:sp>
      <p:sp>
        <p:nvSpPr>
          <p:cNvPr id="105485" name="Rectangle 22"/>
          <p:cNvSpPr>
            <a:spLocks noChangeArrowheads="1"/>
          </p:cNvSpPr>
          <p:nvPr/>
        </p:nvSpPr>
        <p:spPr bwMode="auto">
          <a:xfrm>
            <a:off x="2195513" y="6237288"/>
            <a:ext cx="6408737" cy="431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E14.5 mouse mesencephalic cells cultured for 6 days</a:t>
            </a:r>
          </a:p>
        </p:txBody>
      </p:sp>
      <p:sp>
        <p:nvSpPr>
          <p:cNvPr id="105486" name="Rectangle 23"/>
          <p:cNvSpPr>
            <a:spLocks noChangeArrowheads="1"/>
          </p:cNvSpPr>
          <p:nvPr/>
        </p:nvSpPr>
        <p:spPr bwMode="auto">
          <a:xfrm>
            <a:off x="2627313" y="5013325"/>
            <a:ext cx="431800" cy="115252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a:solidFill>
                <a:srgbClr val="000000"/>
              </a:solidFill>
              <a:latin typeface="Comic Sans MS" pitchFamily="66" charset="0"/>
            </a:endParaRPr>
          </a:p>
        </p:txBody>
      </p:sp>
      <p:sp>
        <p:nvSpPr>
          <p:cNvPr id="105487" name="Rectangle 24"/>
          <p:cNvSpPr>
            <a:spLocks noChangeArrowheads="1"/>
          </p:cNvSpPr>
          <p:nvPr/>
        </p:nvSpPr>
        <p:spPr bwMode="auto">
          <a:xfrm>
            <a:off x="4211638" y="4868863"/>
            <a:ext cx="360362" cy="1295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a:solidFill>
                <a:srgbClr val="000000"/>
              </a:solidFill>
              <a:latin typeface="Comic Sans MS" pitchFamily="66" charset="0"/>
            </a:endParaRPr>
          </a:p>
        </p:txBody>
      </p:sp>
      <p:sp>
        <p:nvSpPr>
          <p:cNvPr id="105488" name="Rectangle 25"/>
          <p:cNvSpPr>
            <a:spLocks noChangeArrowheads="1"/>
          </p:cNvSpPr>
          <p:nvPr/>
        </p:nvSpPr>
        <p:spPr bwMode="auto">
          <a:xfrm>
            <a:off x="5940425" y="5516563"/>
            <a:ext cx="360363" cy="6477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a:solidFill>
                <a:srgbClr val="000000"/>
              </a:solidFill>
              <a:latin typeface="Comic Sans MS" pitchFamily="66" charset="0"/>
            </a:endParaRPr>
          </a:p>
        </p:txBody>
      </p:sp>
      <p:sp>
        <p:nvSpPr>
          <p:cNvPr id="105489" name="Rectangle 26"/>
          <p:cNvSpPr>
            <a:spLocks noChangeArrowheads="1"/>
          </p:cNvSpPr>
          <p:nvPr/>
        </p:nvSpPr>
        <p:spPr bwMode="auto">
          <a:xfrm>
            <a:off x="7596188" y="5516563"/>
            <a:ext cx="360362" cy="6477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a:solidFill>
                <a:srgbClr val="000000"/>
              </a:solidFill>
              <a:latin typeface="Comic Sans MS" pitchFamily="66" charset="0"/>
            </a:endParaRPr>
          </a:p>
        </p:txBody>
      </p:sp>
      <p:grpSp>
        <p:nvGrpSpPr>
          <p:cNvPr id="105490" name="Group 5"/>
          <p:cNvGrpSpPr>
            <a:grpSpLocks/>
          </p:cNvGrpSpPr>
          <p:nvPr/>
        </p:nvGrpSpPr>
        <p:grpSpPr bwMode="auto">
          <a:xfrm>
            <a:off x="2684463" y="2659063"/>
            <a:ext cx="3471862" cy="554037"/>
            <a:chOff x="2685182" y="2658398"/>
            <a:chExt cx="3471143" cy="554578"/>
          </a:xfrm>
        </p:grpSpPr>
        <p:sp>
          <p:nvSpPr>
            <p:cNvPr id="105505" name="TextBox 1"/>
            <p:cNvSpPr txBox="1">
              <a:spLocks noChangeArrowheads="1"/>
            </p:cNvSpPr>
            <p:nvPr/>
          </p:nvSpPr>
          <p:spPr bwMode="auto">
            <a:xfrm>
              <a:off x="2685182" y="2658398"/>
              <a:ext cx="3471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a:solidFill>
                    <a:srgbClr val="000000"/>
                  </a:solidFill>
                  <a:latin typeface="Arial Narrow" pitchFamily="34" charset="0"/>
                  <a:cs typeface="Arial" charset="0"/>
                </a:rPr>
                <a:t>Main effect of sex chromosome complement</a:t>
              </a:r>
            </a:p>
          </p:txBody>
        </p:sp>
        <p:grpSp>
          <p:nvGrpSpPr>
            <p:cNvPr id="105506" name="Group 4"/>
            <p:cNvGrpSpPr>
              <a:grpSpLocks/>
            </p:cNvGrpSpPr>
            <p:nvPr/>
          </p:nvGrpSpPr>
          <p:grpSpPr bwMode="auto">
            <a:xfrm>
              <a:off x="2843213" y="3068960"/>
              <a:ext cx="3277393" cy="144016"/>
              <a:chOff x="2843213" y="3068960"/>
              <a:chExt cx="3277393" cy="144016"/>
            </a:xfrm>
          </p:grpSpPr>
          <p:sp>
            <p:nvSpPr>
              <p:cNvPr id="105507" name="Line 28"/>
              <p:cNvSpPr>
                <a:spLocks noChangeShapeType="1"/>
              </p:cNvSpPr>
              <p:nvPr/>
            </p:nvSpPr>
            <p:spPr bwMode="auto">
              <a:xfrm>
                <a:off x="2843213" y="3068960"/>
                <a:ext cx="327739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5508" name="Straight Arrow Connector 3"/>
              <p:cNvCxnSpPr>
                <a:cxnSpLocks noChangeShapeType="1"/>
                <a:stCxn id="105507" idx="0"/>
              </p:cNvCxnSpPr>
              <p:nvPr/>
            </p:nvCxnSpPr>
            <p:spPr bwMode="auto">
              <a:xfrm>
                <a:off x="2843213" y="306896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5509" name="Straight Arrow Connector 27"/>
              <p:cNvCxnSpPr>
                <a:cxnSpLocks noChangeShapeType="1"/>
              </p:cNvCxnSpPr>
              <p:nvPr/>
            </p:nvCxnSpPr>
            <p:spPr bwMode="auto">
              <a:xfrm>
                <a:off x="6084168" y="306896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grpSp>
        <p:nvGrpSpPr>
          <p:cNvPr id="105491" name="Group 30"/>
          <p:cNvGrpSpPr>
            <a:grpSpLocks/>
          </p:cNvGrpSpPr>
          <p:nvPr/>
        </p:nvGrpSpPr>
        <p:grpSpPr bwMode="auto">
          <a:xfrm>
            <a:off x="2627313" y="4292600"/>
            <a:ext cx="2311400" cy="504825"/>
            <a:chOff x="2685182" y="2348880"/>
            <a:chExt cx="4250988" cy="504056"/>
          </a:xfrm>
        </p:grpSpPr>
        <p:sp>
          <p:nvSpPr>
            <p:cNvPr id="105500" name="TextBox 31"/>
            <p:cNvSpPr txBox="1">
              <a:spLocks noChangeArrowheads="1"/>
            </p:cNvSpPr>
            <p:nvPr/>
          </p:nvSpPr>
          <p:spPr bwMode="auto">
            <a:xfrm>
              <a:off x="2685182" y="2348880"/>
              <a:ext cx="42509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a:solidFill>
                    <a:srgbClr val="000000"/>
                  </a:solidFill>
                  <a:latin typeface="Arial Narrow" pitchFamily="34" charset="0"/>
                  <a:cs typeface="Arial" charset="0"/>
                </a:rPr>
                <a:t>Effect of sex (gonads or </a:t>
              </a:r>
              <a:r>
                <a:rPr lang="en-GB" sz="1600" i="1">
                  <a:solidFill>
                    <a:srgbClr val="000000"/>
                  </a:solidFill>
                  <a:latin typeface="Arial Narrow" pitchFamily="34" charset="0"/>
                  <a:cs typeface="Arial" charset="0"/>
                </a:rPr>
                <a:t>Sry</a:t>
              </a:r>
              <a:r>
                <a:rPr lang="en-GB" sz="1600">
                  <a:solidFill>
                    <a:srgbClr val="000000"/>
                  </a:solidFill>
                  <a:latin typeface="Arial Narrow" pitchFamily="34" charset="0"/>
                  <a:cs typeface="Arial" charset="0"/>
                </a:rPr>
                <a:t>)</a:t>
              </a:r>
            </a:p>
          </p:txBody>
        </p:sp>
        <p:grpSp>
          <p:nvGrpSpPr>
            <p:cNvPr id="105501" name="Group 32"/>
            <p:cNvGrpSpPr>
              <a:grpSpLocks/>
            </p:cNvGrpSpPr>
            <p:nvPr/>
          </p:nvGrpSpPr>
          <p:grpSpPr bwMode="auto">
            <a:xfrm>
              <a:off x="2843213" y="2708920"/>
              <a:ext cx="3277393" cy="144016"/>
              <a:chOff x="2843213" y="2708920"/>
              <a:chExt cx="3277393" cy="144016"/>
            </a:xfrm>
          </p:grpSpPr>
          <p:sp>
            <p:nvSpPr>
              <p:cNvPr id="105502" name="Line 28"/>
              <p:cNvSpPr>
                <a:spLocks noChangeShapeType="1"/>
              </p:cNvSpPr>
              <p:nvPr/>
            </p:nvSpPr>
            <p:spPr bwMode="auto">
              <a:xfrm>
                <a:off x="2843213" y="2708920"/>
                <a:ext cx="327739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5503" name="Straight Arrow Connector 34"/>
              <p:cNvCxnSpPr>
                <a:cxnSpLocks noChangeShapeType="1"/>
                <a:stCxn id="105502" idx="0"/>
              </p:cNvCxnSpPr>
              <p:nvPr/>
            </p:nvCxnSpPr>
            <p:spPr bwMode="auto">
              <a:xfrm>
                <a:off x="2843213" y="270892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5504" name="Straight Arrow Connector 35"/>
              <p:cNvCxnSpPr>
                <a:cxnSpLocks noChangeShapeType="1"/>
              </p:cNvCxnSpPr>
              <p:nvPr/>
            </p:nvCxnSpPr>
            <p:spPr bwMode="auto">
              <a:xfrm>
                <a:off x="6084169" y="270892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grpSp>
        <p:nvGrpSpPr>
          <p:cNvPr id="105492" name="Group 36"/>
          <p:cNvGrpSpPr>
            <a:grpSpLocks/>
          </p:cNvGrpSpPr>
          <p:nvPr/>
        </p:nvGrpSpPr>
        <p:grpSpPr bwMode="auto">
          <a:xfrm>
            <a:off x="4413250" y="3162300"/>
            <a:ext cx="3471863" cy="554038"/>
            <a:chOff x="2685182" y="2658398"/>
            <a:chExt cx="3471143" cy="554578"/>
          </a:xfrm>
        </p:grpSpPr>
        <p:sp>
          <p:nvSpPr>
            <p:cNvPr id="105495" name="TextBox 37"/>
            <p:cNvSpPr txBox="1">
              <a:spLocks noChangeArrowheads="1"/>
            </p:cNvSpPr>
            <p:nvPr/>
          </p:nvSpPr>
          <p:spPr bwMode="auto">
            <a:xfrm>
              <a:off x="2685182" y="2658398"/>
              <a:ext cx="3471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a:solidFill>
                    <a:srgbClr val="000000"/>
                  </a:solidFill>
                  <a:latin typeface="Arial Narrow" pitchFamily="34" charset="0"/>
                  <a:cs typeface="Arial" charset="0"/>
                </a:rPr>
                <a:t>Main effect of sex chromosome complement</a:t>
              </a:r>
            </a:p>
          </p:txBody>
        </p:sp>
        <p:grpSp>
          <p:nvGrpSpPr>
            <p:cNvPr id="105496" name="Group 38"/>
            <p:cNvGrpSpPr>
              <a:grpSpLocks/>
            </p:cNvGrpSpPr>
            <p:nvPr/>
          </p:nvGrpSpPr>
          <p:grpSpPr bwMode="auto">
            <a:xfrm>
              <a:off x="2843213" y="3068960"/>
              <a:ext cx="3277393" cy="144016"/>
              <a:chOff x="2843213" y="3068960"/>
              <a:chExt cx="3277393" cy="144016"/>
            </a:xfrm>
          </p:grpSpPr>
          <p:sp>
            <p:nvSpPr>
              <p:cNvPr id="105497" name="Line 28"/>
              <p:cNvSpPr>
                <a:spLocks noChangeShapeType="1"/>
              </p:cNvSpPr>
              <p:nvPr/>
            </p:nvSpPr>
            <p:spPr bwMode="auto">
              <a:xfrm>
                <a:off x="2843213" y="3068960"/>
                <a:ext cx="327739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5498" name="Straight Arrow Connector 40"/>
              <p:cNvCxnSpPr>
                <a:cxnSpLocks noChangeShapeType="1"/>
                <a:stCxn id="105497" idx="0"/>
              </p:cNvCxnSpPr>
              <p:nvPr/>
            </p:nvCxnSpPr>
            <p:spPr bwMode="auto">
              <a:xfrm>
                <a:off x="2843213" y="306896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5499" name="Straight Arrow Connector 41"/>
              <p:cNvCxnSpPr>
                <a:cxnSpLocks noChangeShapeType="1"/>
              </p:cNvCxnSpPr>
              <p:nvPr/>
            </p:nvCxnSpPr>
            <p:spPr bwMode="auto">
              <a:xfrm>
                <a:off x="6084168" y="3068960"/>
                <a:ext cx="0" cy="144016"/>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sp>
        <p:nvSpPr>
          <p:cNvPr id="105493" name="Left Brace 6"/>
          <p:cNvSpPr>
            <a:spLocks/>
          </p:cNvSpPr>
          <p:nvPr/>
        </p:nvSpPr>
        <p:spPr bwMode="auto">
          <a:xfrm>
            <a:off x="2328863" y="3213100"/>
            <a:ext cx="371475" cy="647700"/>
          </a:xfrm>
          <a:prstGeom prst="leftBrace">
            <a:avLst>
              <a:gd name="adj1" fmla="val 8322"/>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105494" name="TextBox 7"/>
          <p:cNvSpPr txBox="1">
            <a:spLocks noChangeArrowheads="1"/>
          </p:cNvSpPr>
          <p:nvPr/>
        </p:nvSpPr>
        <p:spPr bwMode="auto">
          <a:xfrm>
            <a:off x="684213" y="3068638"/>
            <a:ext cx="1644650" cy="1077912"/>
          </a:xfrm>
          <a:prstGeom prst="rect">
            <a:avLst/>
          </a:prstGeom>
          <a:solidFill>
            <a:schemeClr val="bg1"/>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600" b="1">
                <a:solidFill>
                  <a:srgbClr val="000000"/>
                </a:solidFill>
                <a:latin typeface="Arial Narrow" pitchFamily="34" charset="0"/>
                <a:cs typeface="Arial" charset="0"/>
              </a:rPr>
              <a:t>Irrespective of gonadal sex, TH-IR cell numbers </a:t>
            </a:r>
            <a:r>
              <a:rPr lang="en-GB" sz="1600" b="1">
                <a:solidFill>
                  <a:srgbClr val="000000"/>
                </a:solidFill>
                <a:latin typeface="Comic Sans MS" pitchFamily="66" charset="0"/>
                <a:cs typeface="Arial" charset="0"/>
              </a:rPr>
              <a:t>XY</a:t>
            </a:r>
            <a:r>
              <a:rPr lang="en-GB" sz="1600" b="1">
                <a:solidFill>
                  <a:srgbClr val="000000"/>
                </a:solidFill>
                <a:cs typeface="Arial" charset="0"/>
              </a:rPr>
              <a:t> </a:t>
            </a:r>
            <a:r>
              <a:rPr lang="en-GB" sz="1600" b="1" baseline="30000">
                <a:solidFill>
                  <a:srgbClr val="000000"/>
                </a:solidFill>
                <a:cs typeface="Arial" charset="0"/>
              </a:rPr>
              <a:t>– </a:t>
            </a:r>
            <a:r>
              <a:rPr lang="en-GB" sz="1600" b="1">
                <a:solidFill>
                  <a:srgbClr val="000000"/>
                </a:solidFill>
                <a:latin typeface="Arial Narrow" pitchFamily="34" charset="0"/>
                <a:cs typeface="Arial" charset="0"/>
              </a:rPr>
              <a:t> &gt; </a:t>
            </a:r>
            <a:r>
              <a:rPr lang="en-GB" sz="1600" b="1">
                <a:solidFill>
                  <a:srgbClr val="000000"/>
                </a:solidFill>
                <a:latin typeface="Arial" charset="0"/>
                <a:cs typeface="Arial" charset="0"/>
              </a:rPr>
              <a:t>XX</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447800"/>
            <a:ext cx="8382000" cy="533400"/>
          </a:xfrm>
        </p:spPr>
        <p:txBody>
          <a:bodyPr/>
          <a:lstStyle/>
          <a:p>
            <a:r>
              <a:rPr lang="en-GB" smtClean="0">
                <a:latin typeface="Comic Sans MS" pitchFamily="66" charset="0"/>
              </a:rPr>
              <a:t>Clinical implications</a:t>
            </a:r>
          </a:p>
        </p:txBody>
      </p:sp>
      <p:sp>
        <p:nvSpPr>
          <p:cNvPr id="106499" name="Rectangle 3"/>
          <p:cNvSpPr>
            <a:spLocks noGrp="1" noChangeArrowheads="1"/>
          </p:cNvSpPr>
          <p:nvPr>
            <p:ph type="body" idx="1"/>
          </p:nvPr>
        </p:nvSpPr>
        <p:spPr>
          <a:xfrm>
            <a:off x="685800" y="2971800"/>
            <a:ext cx="8153400" cy="3200400"/>
          </a:xfrm>
        </p:spPr>
        <p:txBody>
          <a:bodyPr/>
          <a:lstStyle/>
          <a:p>
            <a:r>
              <a:rPr lang="en-GB" sz="2400" smtClean="0">
                <a:latin typeface="Comic Sans MS" pitchFamily="66" charset="0"/>
              </a:rPr>
              <a:t>Do sex differences in the brain provide a basis for sex differences in the prevalence and/or severity of neurological and psychiatric diseases?</a:t>
            </a:r>
          </a:p>
          <a:p>
            <a:endParaRPr lang="en-GB" sz="2400" smtClean="0">
              <a:latin typeface="Comic Sans MS" pitchFamily="66" charset="0"/>
            </a:endParaRPr>
          </a:p>
          <a:p>
            <a:pPr>
              <a:buFont typeface="Symbol" pitchFamily="18" charset="2"/>
              <a:buNone/>
            </a:pPr>
            <a:r>
              <a:rPr lang="en-GB" sz="2400" smtClean="0">
                <a:latin typeface="Comic Sans MS" pitchFamily="66" charset="0"/>
              </a:rPr>
              <a:t>e.g. schizophrenia, ADHD, stroke, Parkinson’s disease</a:t>
            </a:r>
          </a:p>
          <a:p>
            <a:pPr>
              <a:buFont typeface="Symbol" pitchFamily="18" charset="2"/>
              <a:buNone/>
            </a:pPr>
            <a:r>
              <a:rPr lang="en-GB" sz="2400" smtClean="0">
                <a:latin typeface="Comic Sans MS" pitchFamily="66" charset="0"/>
              </a:rPr>
              <a:t>(see later - e.g. Schwaab et al 2004; Gillies et al 2004)</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2133600"/>
            <a:ext cx="8382000" cy="533400"/>
          </a:xfrm>
        </p:spPr>
        <p:txBody>
          <a:bodyPr/>
          <a:lstStyle/>
          <a:p>
            <a:pPr algn="ctr"/>
            <a:r>
              <a:rPr lang="en-GB" i="1" smtClean="0">
                <a:latin typeface="Comic Sans MS" pitchFamily="66" charset="0"/>
              </a:rPr>
              <a:t>THE END</a:t>
            </a:r>
          </a:p>
        </p:txBody>
      </p:sp>
      <p:sp>
        <p:nvSpPr>
          <p:cNvPr id="107523" name="Rectangle 3"/>
          <p:cNvSpPr>
            <a:spLocks noGrp="1" noChangeArrowheads="1"/>
          </p:cNvSpPr>
          <p:nvPr>
            <p:ph type="body" idx="1"/>
          </p:nvPr>
        </p:nvSpPr>
        <p:spPr>
          <a:xfrm>
            <a:off x="685800" y="3581400"/>
            <a:ext cx="8153400" cy="2590800"/>
          </a:xfrm>
        </p:spPr>
        <p:txBody>
          <a:bodyPr/>
          <a:lstStyle/>
          <a:p>
            <a:pPr algn="ctr">
              <a:buFont typeface="Symbol" pitchFamily="18" charset="2"/>
              <a:buNone/>
            </a:pPr>
            <a:r>
              <a:rPr lang="en-GB" smtClean="0">
                <a:solidFill>
                  <a:srgbClr val="FF0000"/>
                </a:solidFill>
                <a:latin typeface="Comic Sans MS" pitchFamily="66" charset="0"/>
              </a:rPr>
              <a:t>Thank you</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187450" y="457200"/>
            <a:ext cx="7070725" cy="2108200"/>
          </a:xfrm>
        </p:spPr>
        <p:txBody>
          <a:bodyPr/>
          <a:lstStyle/>
          <a:p>
            <a:r>
              <a:rPr lang="en-GB" smtClean="0">
                <a:latin typeface="Arial" charset="0"/>
                <a:cs typeface="Arial" charset="0"/>
              </a:rPr>
              <a:t>Can the presence of the Sry gene influence disease susceptibility?</a:t>
            </a:r>
          </a:p>
        </p:txBody>
      </p:sp>
      <p:sp>
        <p:nvSpPr>
          <p:cNvPr id="108547" name="Title 1"/>
          <p:cNvSpPr txBox="1">
            <a:spLocks/>
          </p:cNvSpPr>
          <p:nvPr/>
        </p:nvSpPr>
        <p:spPr bwMode="auto">
          <a:xfrm>
            <a:off x="1331913" y="2760663"/>
            <a:ext cx="70707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i="1">
                <a:solidFill>
                  <a:srgbClr val="003399"/>
                </a:solidFill>
                <a:latin typeface="Arial" charset="0"/>
                <a:cs typeface="Arial" charset="0"/>
              </a:rPr>
              <a:t>Sry</a:t>
            </a:r>
            <a:r>
              <a:rPr lang="en-GB" sz="1800">
                <a:solidFill>
                  <a:srgbClr val="003399"/>
                </a:solidFill>
                <a:latin typeface="Arial" charset="0"/>
                <a:cs typeface="Arial" charset="0"/>
              </a:rPr>
              <a:t> is expressed in TH-IR neurones of the male rodent SNc</a:t>
            </a:r>
          </a:p>
          <a:p>
            <a:r>
              <a:rPr lang="en-GB" sz="1600">
                <a:solidFill>
                  <a:schemeClr val="accent2"/>
                </a:solidFill>
                <a:latin typeface="Arial Narrow" pitchFamily="34" charset="0"/>
                <a:cs typeface="Arial" charset="0"/>
              </a:rPr>
              <a:t>Dewing P et al (2006) Curr Biol 16: 415-20</a:t>
            </a:r>
            <a:endParaRPr lang="en-GB" sz="1600">
              <a:solidFill>
                <a:srgbClr val="003399"/>
              </a:solidFill>
              <a:latin typeface="Arial" charset="0"/>
              <a:cs typeface="Arial" charset="0"/>
            </a:endParaRPr>
          </a:p>
          <a:p>
            <a:endParaRPr lang="en-GB" sz="1800">
              <a:solidFill>
                <a:srgbClr val="003399"/>
              </a:solidFill>
              <a:latin typeface="Arial" charset="0"/>
              <a:cs typeface="Arial" charset="0"/>
            </a:endParaRPr>
          </a:p>
          <a:p>
            <a:r>
              <a:rPr lang="en-GB" sz="1800">
                <a:solidFill>
                  <a:srgbClr val="003399"/>
                </a:solidFill>
                <a:latin typeface="Arial" charset="0"/>
                <a:cs typeface="Arial" charset="0"/>
              </a:rPr>
              <a:t>Male rats and mice have a small but significantly greater number of TH-IR cells in the SNc compared with females </a:t>
            </a:r>
          </a:p>
          <a:p>
            <a:r>
              <a:rPr lang="en-GB" sz="1600">
                <a:solidFill>
                  <a:schemeClr val="accent2"/>
                </a:solidFill>
                <a:latin typeface="Arial Narrow" pitchFamily="34" charset="0"/>
                <a:cs typeface="Arial" charset="0"/>
              </a:rPr>
              <a:t>Murray et al (2003) </a:t>
            </a:r>
            <a:r>
              <a:rPr lang="en-GB" sz="1600" i="1">
                <a:solidFill>
                  <a:schemeClr val="accent2"/>
                </a:solidFill>
                <a:latin typeface="Arial Narrow" pitchFamily="34" charset="0"/>
                <a:cs typeface="Arial" charset="0"/>
              </a:rPr>
              <a:t>Neuroscience </a:t>
            </a:r>
            <a:r>
              <a:rPr lang="en-GB" sz="1600">
                <a:solidFill>
                  <a:schemeClr val="accent2"/>
                </a:solidFill>
                <a:latin typeface="Arial Narrow" pitchFamily="34" charset="0"/>
                <a:cs typeface="Arial" charset="0"/>
              </a:rPr>
              <a:t>116: 213-222; Dewing P et al (2006) Curr Biol 16: 415-20</a:t>
            </a:r>
          </a:p>
          <a:p>
            <a:endParaRPr lang="en-GB" sz="1800">
              <a:solidFill>
                <a:srgbClr val="003399"/>
              </a:solidFill>
              <a:latin typeface="Arial" charset="0"/>
              <a:cs typeface="Arial" charset="0"/>
            </a:endParaRPr>
          </a:p>
          <a:p>
            <a:r>
              <a:rPr lang="en-GB" sz="1800">
                <a:solidFill>
                  <a:srgbClr val="003399"/>
                </a:solidFill>
                <a:latin typeface="Arial" charset="0"/>
                <a:cs typeface="Arial" charset="0"/>
              </a:rPr>
              <a:t>Silencing of </a:t>
            </a:r>
            <a:r>
              <a:rPr lang="en-GB" sz="1800" i="1">
                <a:solidFill>
                  <a:srgbClr val="003399"/>
                </a:solidFill>
                <a:latin typeface="Arial" charset="0"/>
                <a:cs typeface="Arial" charset="0"/>
              </a:rPr>
              <a:t>Sry</a:t>
            </a:r>
            <a:r>
              <a:rPr lang="en-GB" sz="1800">
                <a:solidFill>
                  <a:srgbClr val="003399"/>
                </a:solidFill>
                <a:latin typeface="Arial" charset="0"/>
                <a:cs typeface="Arial" charset="0"/>
              </a:rPr>
              <a:t> reduces the number of SNc THIR cells to levels seen in females and disrupts locomotor behaviour in males</a:t>
            </a:r>
          </a:p>
          <a:p>
            <a:r>
              <a:rPr lang="en-GB" sz="1600">
                <a:solidFill>
                  <a:schemeClr val="accent2"/>
                </a:solidFill>
                <a:latin typeface="Arial Narrow" pitchFamily="34" charset="0"/>
                <a:cs typeface="Arial" charset="0"/>
              </a:rPr>
              <a:t>Dewing P et al (2006) Curr Biol 16: 415-20</a:t>
            </a:r>
            <a:endParaRPr lang="en-GB" sz="1600">
              <a:solidFill>
                <a:srgbClr val="003399"/>
              </a:solidFill>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9750" y="1627188"/>
            <a:ext cx="8153400" cy="2881312"/>
          </a:xfrm>
        </p:spPr>
        <p:txBody>
          <a:bodyPr/>
          <a:lstStyle/>
          <a:p>
            <a:pPr>
              <a:buFont typeface="Symbol" pitchFamily="18" charset="2"/>
              <a:buNone/>
            </a:pPr>
            <a:r>
              <a:rPr lang="en-GB" b="1" smtClean="0">
                <a:latin typeface="Arial" charset="0"/>
                <a:cs typeface="Arial" charset="0"/>
              </a:rPr>
              <a:t>Sex</a:t>
            </a:r>
          </a:p>
          <a:p>
            <a:r>
              <a:rPr lang="en-GB" smtClean="0">
                <a:latin typeface="Arial" charset="0"/>
                <a:cs typeface="Arial" charset="0"/>
              </a:rPr>
              <a:t>Distinguishes male or female subjects according to the reproductive organs and functions that derive from the chromosomal complement (male XY or female XX sex chromosomes)</a:t>
            </a:r>
          </a:p>
          <a:p>
            <a:endParaRPr lang="en-GB" smtClean="0">
              <a:latin typeface="Arial" charset="0"/>
              <a:cs typeface="Arial" charset="0"/>
            </a:endParaRPr>
          </a:p>
        </p:txBody>
      </p:sp>
      <p:sp>
        <p:nvSpPr>
          <p:cNvPr id="240643" name="Rectangle 3"/>
          <p:cNvSpPr>
            <a:spLocks noChangeArrowheads="1"/>
          </p:cNvSpPr>
          <p:nvPr/>
        </p:nvSpPr>
        <p:spPr bwMode="auto">
          <a:xfrm>
            <a:off x="684213" y="4292600"/>
            <a:ext cx="81534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spcBef>
                <a:spcPct val="20000"/>
              </a:spcBef>
              <a:buFont typeface="Symbol" pitchFamily="18" charset="2"/>
              <a:buNone/>
            </a:pPr>
            <a:r>
              <a:rPr lang="en-GB" sz="2800" b="1">
                <a:solidFill>
                  <a:srgbClr val="000000"/>
                </a:solidFill>
                <a:latin typeface="Arial" charset="0"/>
                <a:cs typeface="Arial" charset="0"/>
              </a:rPr>
              <a:t>Gender</a:t>
            </a:r>
          </a:p>
          <a:p>
            <a:pPr marL="234950" indent="-234950">
              <a:spcBef>
                <a:spcPct val="20000"/>
              </a:spcBef>
              <a:buFont typeface="Symbol" pitchFamily="18" charset="2"/>
              <a:buChar char="·"/>
            </a:pPr>
            <a:r>
              <a:rPr lang="en-GB" sz="2800">
                <a:solidFill>
                  <a:srgbClr val="000000"/>
                </a:solidFill>
                <a:latin typeface="Arial" charset="0"/>
                <a:cs typeface="Arial" charset="0"/>
              </a:rPr>
              <a:t>A [human] subject’s self-representation as male or female</a:t>
            </a:r>
          </a:p>
        </p:txBody>
      </p:sp>
      <p:sp>
        <p:nvSpPr>
          <p:cNvPr id="12292" name="Rectangle 4"/>
          <p:cNvSpPr>
            <a:spLocks noChangeArrowheads="1"/>
          </p:cNvSpPr>
          <p:nvPr/>
        </p:nvSpPr>
        <p:spPr bwMode="auto">
          <a:xfrm>
            <a:off x="2627313" y="765175"/>
            <a:ext cx="37449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latin typeface="Arial" charset="0"/>
                <a:cs typeface="Arial" charset="0"/>
              </a:rPr>
              <a:t>Definitions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box(in)">
                                      <p:cBhvr>
                                        <p:cTn id="7" dur="5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9750" y="1557338"/>
            <a:ext cx="8153400" cy="4686300"/>
          </a:xfrm>
        </p:spPr>
        <p:txBody>
          <a:bodyPr/>
          <a:lstStyle/>
          <a:p>
            <a:pPr>
              <a:lnSpc>
                <a:spcPct val="90000"/>
              </a:lnSpc>
              <a:buFont typeface="Symbol" pitchFamily="18" charset="2"/>
              <a:buNone/>
            </a:pPr>
            <a:r>
              <a:rPr lang="en-GB" b="1" smtClean="0">
                <a:latin typeface="Arial" charset="0"/>
                <a:cs typeface="Arial" charset="0"/>
              </a:rPr>
              <a:t>Dimorphisms</a:t>
            </a:r>
          </a:p>
          <a:p>
            <a:pPr>
              <a:lnSpc>
                <a:spcPct val="90000"/>
              </a:lnSpc>
              <a:buFont typeface="Symbol" pitchFamily="18" charset="2"/>
              <a:buNone/>
            </a:pPr>
            <a:endParaRPr lang="en-GB" sz="2400" b="1" smtClean="0">
              <a:latin typeface="Arial" charset="0"/>
              <a:cs typeface="Arial" charset="0"/>
            </a:endParaRPr>
          </a:p>
          <a:p>
            <a:pPr>
              <a:lnSpc>
                <a:spcPct val="90000"/>
              </a:lnSpc>
            </a:pPr>
            <a:r>
              <a:rPr lang="en-GB" sz="2400" smtClean="0">
                <a:latin typeface="Arial" charset="0"/>
                <a:cs typeface="Arial" charset="0"/>
              </a:rPr>
              <a:t>The occurrence of 2 forms within the same species</a:t>
            </a:r>
          </a:p>
          <a:p>
            <a:pPr>
              <a:lnSpc>
                <a:spcPct val="90000"/>
              </a:lnSpc>
            </a:pPr>
            <a:endParaRPr lang="en-GB" sz="2400" smtClean="0">
              <a:latin typeface="Arial" charset="0"/>
              <a:cs typeface="Arial" charset="0"/>
            </a:endParaRPr>
          </a:p>
          <a:p>
            <a:pPr>
              <a:lnSpc>
                <a:spcPct val="90000"/>
              </a:lnSpc>
            </a:pPr>
            <a:r>
              <a:rPr lang="en-GB" sz="2400" smtClean="0">
                <a:latin typeface="Arial" charset="0"/>
                <a:cs typeface="Arial" charset="0"/>
              </a:rPr>
              <a:t>Sex dimorphisms occur in regions of human and animal brains important for</a:t>
            </a:r>
          </a:p>
          <a:p>
            <a:pPr>
              <a:lnSpc>
                <a:spcPct val="90000"/>
              </a:lnSpc>
            </a:pPr>
            <a:endParaRPr lang="en-GB" sz="2400" smtClean="0">
              <a:latin typeface="Arial" charset="0"/>
              <a:cs typeface="Arial" charset="0"/>
            </a:endParaRPr>
          </a:p>
          <a:p>
            <a:pPr lvl="1">
              <a:lnSpc>
                <a:spcPct val="90000"/>
              </a:lnSpc>
            </a:pPr>
            <a:r>
              <a:rPr lang="en-GB" smtClean="0">
                <a:latin typeface="Arial" charset="0"/>
                <a:cs typeface="Arial" charset="0"/>
              </a:rPr>
              <a:t>-Reproduction (hypothalamus)</a:t>
            </a:r>
          </a:p>
          <a:p>
            <a:pPr lvl="1">
              <a:lnSpc>
                <a:spcPct val="90000"/>
              </a:lnSpc>
            </a:pPr>
            <a:r>
              <a:rPr lang="en-GB" smtClean="0">
                <a:latin typeface="Arial" charset="0"/>
                <a:cs typeface="Arial" charset="0"/>
              </a:rPr>
              <a:t>-Cognition, memory and affect (hippocampus, amygdala, cortex)</a:t>
            </a:r>
          </a:p>
          <a:p>
            <a:pPr lvl="1">
              <a:lnSpc>
                <a:spcPct val="90000"/>
              </a:lnSpc>
            </a:pPr>
            <a:r>
              <a:rPr lang="en-GB" smtClean="0">
                <a:latin typeface="Arial" charset="0"/>
                <a:cs typeface="Arial" charset="0"/>
              </a:rPr>
              <a:t>-Sensorimotor control and reward (mesostriatal and mesolimbic pathways)</a:t>
            </a:r>
          </a:p>
        </p:txBody>
      </p:sp>
      <p:sp>
        <p:nvSpPr>
          <p:cNvPr id="13315" name="Text Box 3"/>
          <p:cNvSpPr txBox="1">
            <a:spLocks noChangeArrowheads="1"/>
          </p:cNvSpPr>
          <p:nvPr/>
        </p:nvSpPr>
        <p:spPr bwMode="auto">
          <a:xfrm>
            <a:off x="4806950" y="6165850"/>
            <a:ext cx="422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accent2"/>
                </a:solidFill>
              </a:rPr>
              <a:t>Cahill L Nature </a:t>
            </a:r>
            <a:r>
              <a:rPr lang="en-GB" sz="1800" i="1">
                <a:solidFill>
                  <a:schemeClr val="accent2"/>
                </a:solidFill>
              </a:rPr>
              <a:t>Neuroscience</a:t>
            </a:r>
            <a:r>
              <a:rPr lang="en-GB" sz="1800">
                <a:solidFill>
                  <a:schemeClr val="accent2"/>
                </a:solidFill>
              </a:rPr>
              <a:t> 2006; </a:t>
            </a:r>
          </a:p>
          <a:p>
            <a:r>
              <a:rPr lang="en-GB" sz="1800">
                <a:solidFill>
                  <a:schemeClr val="accent2"/>
                </a:solidFill>
              </a:rPr>
              <a:t>Gillies GE &amp; McArthur S. </a:t>
            </a:r>
            <a:r>
              <a:rPr lang="en-GB" sz="1800" i="1">
                <a:solidFill>
                  <a:schemeClr val="accent2"/>
                </a:solidFill>
              </a:rPr>
              <a:t>PharmRevs</a:t>
            </a:r>
            <a:r>
              <a:rPr lang="en-GB" sz="1800">
                <a:solidFill>
                  <a:schemeClr val="accent2"/>
                </a:solidFill>
              </a:rPr>
              <a:t> 2010</a:t>
            </a:r>
          </a:p>
        </p:txBody>
      </p:sp>
      <p:sp>
        <p:nvSpPr>
          <p:cNvPr id="13316" name="Rectangle 5"/>
          <p:cNvSpPr>
            <a:spLocks noChangeArrowheads="1"/>
          </p:cNvSpPr>
          <p:nvPr/>
        </p:nvSpPr>
        <p:spPr bwMode="auto">
          <a:xfrm>
            <a:off x="2627313" y="476250"/>
            <a:ext cx="37449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latin typeface="Arial" charset="0"/>
                <a:cs typeface="Arial" charset="0"/>
              </a:rPr>
              <a:t>Definitions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4213" y="1268413"/>
            <a:ext cx="8153400" cy="5589587"/>
          </a:xfrm>
        </p:spPr>
        <p:txBody>
          <a:bodyPr/>
          <a:lstStyle/>
          <a:p>
            <a:pPr>
              <a:lnSpc>
                <a:spcPct val="80000"/>
              </a:lnSpc>
              <a:buFont typeface="Symbol" pitchFamily="18" charset="2"/>
              <a:buNone/>
            </a:pPr>
            <a:r>
              <a:rPr lang="en-GB" sz="1800" b="1" i="1" smtClean="0">
                <a:latin typeface="Arial" charset="0"/>
                <a:cs typeface="Arial" charset="0"/>
              </a:rPr>
              <a:t>In the male brain</a:t>
            </a:r>
          </a:p>
          <a:p>
            <a:pPr>
              <a:lnSpc>
                <a:spcPct val="80000"/>
              </a:lnSpc>
              <a:buFont typeface="Symbol" pitchFamily="18" charset="2"/>
              <a:buNone/>
            </a:pPr>
            <a:endParaRPr lang="en-GB" sz="1800" b="1" i="1" smtClean="0">
              <a:latin typeface="Arial" charset="0"/>
              <a:cs typeface="Arial" charset="0"/>
            </a:endParaRPr>
          </a:p>
          <a:p>
            <a:pPr>
              <a:lnSpc>
                <a:spcPct val="80000"/>
              </a:lnSpc>
            </a:pPr>
            <a:r>
              <a:rPr lang="en-GB" b="1" smtClean="0">
                <a:latin typeface="Arial" charset="0"/>
                <a:cs typeface="Arial" charset="0"/>
              </a:rPr>
              <a:t>Masculinization</a:t>
            </a:r>
          </a:p>
          <a:p>
            <a:pPr>
              <a:lnSpc>
                <a:spcPct val="80000"/>
              </a:lnSpc>
              <a:buFont typeface="Symbol" pitchFamily="18" charset="2"/>
              <a:buNone/>
            </a:pPr>
            <a:r>
              <a:rPr lang="en-GB" sz="2400" smtClean="0">
                <a:latin typeface="Arial" charset="0"/>
                <a:cs typeface="Arial" charset="0"/>
              </a:rPr>
              <a:t>Organization of a neural substrate permissive to the expression of male sexual behaviour, manifest in rats as mounting, thrusting/intromission, ejaculation</a:t>
            </a:r>
          </a:p>
          <a:p>
            <a:pPr>
              <a:lnSpc>
                <a:spcPct val="80000"/>
              </a:lnSpc>
              <a:buFont typeface="Symbol" pitchFamily="18" charset="2"/>
              <a:buNone/>
            </a:pPr>
            <a:endParaRPr lang="en-GB" sz="2400" smtClean="0">
              <a:latin typeface="Arial" charset="0"/>
              <a:cs typeface="Arial" charset="0"/>
            </a:endParaRPr>
          </a:p>
          <a:p>
            <a:pPr>
              <a:lnSpc>
                <a:spcPct val="80000"/>
              </a:lnSpc>
            </a:pPr>
            <a:r>
              <a:rPr lang="en-GB" b="1" smtClean="0">
                <a:latin typeface="Arial" charset="0"/>
                <a:cs typeface="Arial" charset="0"/>
              </a:rPr>
              <a:t>Defeminization</a:t>
            </a:r>
          </a:p>
          <a:p>
            <a:pPr>
              <a:lnSpc>
                <a:spcPct val="80000"/>
              </a:lnSpc>
              <a:buFont typeface="Symbol" pitchFamily="18" charset="2"/>
              <a:buNone/>
            </a:pPr>
            <a:r>
              <a:rPr lang="en-GB" sz="2400" smtClean="0">
                <a:latin typeface="Arial" charset="0"/>
                <a:cs typeface="Arial" charset="0"/>
              </a:rPr>
              <a:t>The loss of capacity as an adult to display female sexual behaviour, manifest as lordosis in rats – a stereotypic posture that signals receptivity to males.</a:t>
            </a:r>
          </a:p>
          <a:p>
            <a:pPr>
              <a:lnSpc>
                <a:spcPct val="80000"/>
              </a:lnSpc>
              <a:buFont typeface="Symbol" pitchFamily="18" charset="2"/>
              <a:buNone/>
            </a:pPr>
            <a:endParaRPr lang="en-GB" sz="2400" smtClean="0">
              <a:latin typeface="Arial" charset="0"/>
              <a:cs typeface="Arial" charset="0"/>
            </a:endParaRPr>
          </a:p>
          <a:p>
            <a:pPr>
              <a:lnSpc>
                <a:spcPct val="80000"/>
              </a:lnSpc>
              <a:buFont typeface="Symbol" pitchFamily="18" charset="2"/>
              <a:buNone/>
            </a:pPr>
            <a:r>
              <a:rPr lang="en-GB" sz="2400" smtClean="0">
                <a:latin typeface="Arial" charset="0"/>
                <a:cs typeface="Arial" charset="0"/>
              </a:rPr>
              <a:t>The loss of capacity as an adult to respond to the activational effects of oestradiol and progesterone to induce female sexual behaviour</a:t>
            </a:r>
          </a:p>
          <a:p>
            <a:pPr>
              <a:lnSpc>
                <a:spcPct val="80000"/>
              </a:lnSpc>
            </a:pPr>
            <a:endParaRPr lang="en-GB" sz="1800" smtClean="0">
              <a:latin typeface="Arial" charset="0"/>
              <a:cs typeface="Arial" charset="0"/>
            </a:endParaRPr>
          </a:p>
          <a:p>
            <a:pPr>
              <a:lnSpc>
                <a:spcPct val="80000"/>
              </a:lnSpc>
              <a:buFont typeface="Symbol" pitchFamily="18" charset="2"/>
              <a:buNone/>
            </a:pPr>
            <a:r>
              <a:rPr lang="en-GB" sz="1800" smtClean="0">
                <a:latin typeface="Arial" charset="0"/>
                <a:cs typeface="Arial" charset="0"/>
              </a:rPr>
              <a:t> </a:t>
            </a:r>
          </a:p>
        </p:txBody>
      </p:sp>
      <p:sp>
        <p:nvSpPr>
          <p:cNvPr id="14339" name="Rectangle 4"/>
          <p:cNvSpPr>
            <a:spLocks noChangeArrowheads="1"/>
          </p:cNvSpPr>
          <p:nvPr/>
        </p:nvSpPr>
        <p:spPr bwMode="auto">
          <a:xfrm>
            <a:off x="2124075" y="404813"/>
            <a:ext cx="511333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latin typeface="Arial" charset="0"/>
                <a:cs typeface="Arial" charset="0"/>
              </a:rPr>
              <a:t>Definitions</a:t>
            </a:r>
            <a:endParaRPr lang="en-GB" sz="2000" b="1">
              <a:solidFill>
                <a:srgbClr val="000000"/>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84213" y="1196975"/>
            <a:ext cx="8153400" cy="5400675"/>
          </a:xfrm>
        </p:spPr>
        <p:txBody>
          <a:bodyPr/>
          <a:lstStyle/>
          <a:p>
            <a:endParaRPr lang="en-GB" smtClean="0">
              <a:latin typeface="Arial" charset="0"/>
              <a:cs typeface="Arial" charset="0"/>
            </a:endParaRPr>
          </a:p>
          <a:p>
            <a:pPr>
              <a:buFont typeface="Symbol" pitchFamily="18" charset="2"/>
              <a:buNone/>
            </a:pPr>
            <a:r>
              <a:rPr lang="en-GB" sz="2000" i="1" smtClean="0">
                <a:latin typeface="Arial" charset="0"/>
                <a:cs typeface="Arial" charset="0"/>
              </a:rPr>
              <a:t>In the female brain</a:t>
            </a:r>
          </a:p>
          <a:p>
            <a:r>
              <a:rPr lang="en-GB" sz="3200" b="1" smtClean="0">
                <a:latin typeface="Arial" charset="0"/>
                <a:cs typeface="Arial" charset="0"/>
              </a:rPr>
              <a:t>Feminization</a:t>
            </a:r>
            <a:r>
              <a:rPr lang="en-GB" smtClean="0">
                <a:latin typeface="Arial" charset="0"/>
                <a:cs typeface="Arial" charset="0"/>
              </a:rPr>
              <a:t> –</a:t>
            </a:r>
          </a:p>
          <a:p>
            <a:pPr>
              <a:buFont typeface="Symbol" pitchFamily="18" charset="2"/>
              <a:buNone/>
            </a:pPr>
            <a:r>
              <a:rPr lang="en-GB" smtClean="0">
                <a:latin typeface="Arial" charset="0"/>
                <a:cs typeface="Arial" charset="0"/>
              </a:rPr>
              <a:t>A more recent concept, as studies have suggested an organizing role of </a:t>
            </a:r>
            <a:r>
              <a:rPr lang="en-GB" smtClean="0">
                <a:solidFill>
                  <a:srgbClr val="A50021"/>
                </a:solidFill>
                <a:latin typeface="Arial" charset="0"/>
                <a:cs typeface="Arial" charset="0"/>
              </a:rPr>
              <a:t>prepubertal estradiol</a:t>
            </a:r>
            <a:r>
              <a:rPr lang="en-GB" smtClean="0">
                <a:latin typeface="Arial" charset="0"/>
                <a:cs typeface="Arial" charset="0"/>
              </a:rPr>
              <a:t> in the development of neural mechanisms that control female-typical sexual behaviour </a:t>
            </a:r>
          </a:p>
          <a:p>
            <a:pPr>
              <a:buFont typeface="Symbol" pitchFamily="18" charset="2"/>
              <a:buNone/>
            </a:pPr>
            <a:r>
              <a:rPr lang="en-GB" smtClean="0">
                <a:latin typeface="Arial" charset="0"/>
                <a:cs typeface="Arial" charset="0"/>
              </a:rPr>
              <a:t> </a:t>
            </a:r>
          </a:p>
        </p:txBody>
      </p:sp>
      <p:sp>
        <p:nvSpPr>
          <p:cNvPr id="15363" name="Rectangle 3"/>
          <p:cNvSpPr>
            <a:spLocks noChangeArrowheads="1"/>
          </p:cNvSpPr>
          <p:nvPr/>
        </p:nvSpPr>
        <p:spPr bwMode="auto">
          <a:xfrm>
            <a:off x="2627313" y="404813"/>
            <a:ext cx="3744912"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latin typeface="Arial" charset="0"/>
                <a:cs typeface="Arial" charset="0"/>
              </a:rPr>
              <a:t>Definitions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153400" cy="1066800"/>
          </a:xfrm>
        </p:spPr>
        <p:txBody>
          <a:bodyPr/>
          <a:lstStyle/>
          <a:p>
            <a:r>
              <a:rPr lang="en-US" sz="2800" smtClean="0">
                <a:latin typeface="Arial" charset="0"/>
                <a:cs typeface="Arial" charset="0"/>
              </a:rPr>
              <a:t>Historical perspectives on sex differentiation</a:t>
            </a:r>
          </a:p>
        </p:txBody>
      </p:sp>
      <p:sp>
        <p:nvSpPr>
          <p:cNvPr id="16387" name="Rectangle 3"/>
          <p:cNvSpPr>
            <a:spLocks noGrp="1" noChangeArrowheads="1"/>
          </p:cNvSpPr>
          <p:nvPr>
            <p:ph type="body" idx="1"/>
          </p:nvPr>
        </p:nvSpPr>
        <p:spPr>
          <a:xfrm>
            <a:off x="609600" y="1371600"/>
            <a:ext cx="8153400" cy="5029200"/>
          </a:xfrm>
        </p:spPr>
        <p:txBody>
          <a:bodyPr/>
          <a:lstStyle/>
          <a:p>
            <a:r>
              <a:rPr lang="en-US" sz="2400" b="1" smtClean="0">
                <a:latin typeface="Arial" charset="0"/>
                <a:cs typeface="Arial" charset="0"/>
              </a:rPr>
              <a:t>460 B.C. Thermal hypothesis (Empedokles of Akras). </a:t>
            </a:r>
            <a:r>
              <a:rPr lang="en-US" sz="2400" i="1" smtClean="0">
                <a:solidFill>
                  <a:srgbClr val="FF0000"/>
                </a:solidFill>
                <a:latin typeface="Arial" charset="0"/>
                <a:cs typeface="Arial" charset="0"/>
              </a:rPr>
              <a:t>Conception in a cold uterus - female offspring; in a hot uterus - male</a:t>
            </a:r>
            <a:endParaRPr lang="en-US" sz="2400" b="1" smtClean="0">
              <a:latin typeface="Arial" charset="0"/>
              <a:cs typeface="Arial" charset="0"/>
            </a:endParaRPr>
          </a:p>
          <a:p>
            <a:endParaRPr lang="en-US" sz="2400" b="1" smtClean="0">
              <a:latin typeface="Arial" charset="0"/>
              <a:cs typeface="Arial" charset="0"/>
            </a:endParaRPr>
          </a:p>
          <a:p>
            <a:r>
              <a:rPr lang="en-US" sz="2400" b="1" smtClean="0">
                <a:latin typeface="Arial" charset="0"/>
                <a:cs typeface="Arial" charset="0"/>
              </a:rPr>
              <a:t>440 B.C. Hypothesis of laterality (Anaxagoras of Clazomenae). </a:t>
            </a:r>
            <a:r>
              <a:rPr lang="en-US" sz="2400" i="1" smtClean="0">
                <a:solidFill>
                  <a:srgbClr val="FF0000"/>
                </a:solidFill>
                <a:latin typeface="Arial" charset="0"/>
                <a:cs typeface="Arial" charset="0"/>
              </a:rPr>
              <a:t>Right testis/horn of uterus - male offspring; left - female</a:t>
            </a:r>
          </a:p>
          <a:p>
            <a:pPr>
              <a:buFont typeface="Symbol" pitchFamily="18" charset="2"/>
              <a:buNone/>
            </a:pPr>
            <a:endParaRPr lang="en-US" sz="2400" b="1" smtClean="0">
              <a:latin typeface="Arial" charset="0"/>
              <a:cs typeface="Arial" charset="0"/>
            </a:endParaRPr>
          </a:p>
          <a:p>
            <a:r>
              <a:rPr lang="en-US" sz="2400" b="1" smtClean="0">
                <a:latin typeface="Arial" charset="0"/>
                <a:cs typeface="Arial" charset="0"/>
              </a:rPr>
              <a:t>384 - 322 B. C. Aristotle of Stagirus. </a:t>
            </a:r>
            <a:r>
              <a:rPr lang="en-US" sz="2400" i="1" smtClean="0">
                <a:solidFill>
                  <a:srgbClr val="FF0000"/>
                </a:solidFill>
                <a:latin typeface="Arial" charset="0"/>
                <a:cs typeface="Arial" charset="0"/>
              </a:rPr>
              <a:t>Warm winds from the south during copulation - male offspring; cold winds - female</a:t>
            </a:r>
            <a:endParaRPr lang="en-US" sz="2400" b="1"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endParaRPr lang="en-GB" smtClean="0"/>
          </a:p>
        </p:txBody>
      </p:sp>
      <p:sp>
        <p:nvSpPr>
          <p:cNvPr id="17411" name="Rectangle 1027"/>
          <p:cNvSpPr>
            <a:spLocks noGrp="1" noChangeArrowheads="1"/>
          </p:cNvSpPr>
          <p:nvPr>
            <p:ph type="body" idx="1"/>
          </p:nvPr>
        </p:nvSpPr>
        <p:spPr>
          <a:xfrm>
            <a:off x="685800" y="1371600"/>
            <a:ext cx="8153400" cy="4876800"/>
          </a:xfrm>
        </p:spPr>
        <p:txBody>
          <a:bodyPr/>
          <a:lstStyle/>
          <a:p>
            <a:r>
              <a:rPr lang="en-US" sz="2400" b="1" i="1" smtClean="0">
                <a:latin typeface="Arial" charset="0"/>
                <a:cs typeface="Arial" charset="0"/>
              </a:rPr>
              <a:t>cf.</a:t>
            </a:r>
            <a:r>
              <a:rPr lang="en-US" sz="2400" b="1" smtClean="0">
                <a:latin typeface="Arial" charset="0"/>
                <a:cs typeface="Arial" charset="0"/>
              </a:rPr>
              <a:t> </a:t>
            </a:r>
          </a:p>
          <a:p>
            <a:endParaRPr lang="en-US" sz="2400" b="1" smtClean="0">
              <a:latin typeface="Arial" charset="0"/>
              <a:cs typeface="Arial" charset="0"/>
            </a:endParaRPr>
          </a:p>
          <a:p>
            <a:pPr>
              <a:buFont typeface="Symbol" pitchFamily="18" charset="2"/>
              <a:buNone/>
            </a:pPr>
            <a:r>
              <a:rPr lang="en-US" sz="2400" b="1" smtClean="0">
                <a:latin typeface="Arial" charset="0"/>
                <a:cs typeface="Arial" charset="0"/>
              </a:rPr>
              <a:t>frogs - </a:t>
            </a:r>
            <a:r>
              <a:rPr lang="en-US" sz="2400" smtClean="0">
                <a:latin typeface="Arial" charset="0"/>
                <a:cs typeface="Arial" charset="0"/>
              </a:rPr>
              <a:t>male phenotype if larvae develop at elevated water temperatures.</a:t>
            </a:r>
          </a:p>
          <a:p>
            <a:pPr>
              <a:buFont typeface="Symbol" pitchFamily="18" charset="2"/>
              <a:buNone/>
            </a:pPr>
            <a:endParaRPr lang="en-US" sz="2400" smtClean="0">
              <a:latin typeface="Arial" charset="0"/>
              <a:cs typeface="Arial" charset="0"/>
            </a:endParaRPr>
          </a:p>
          <a:p>
            <a:pPr>
              <a:buFont typeface="Symbol" pitchFamily="18" charset="2"/>
              <a:buNone/>
            </a:pPr>
            <a:r>
              <a:rPr lang="en-US" sz="2400" b="1" smtClean="0">
                <a:latin typeface="Arial" charset="0"/>
                <a:cs typeface="Arial" charset="0"/>
              </a:rPr>
              <a:t>lizards</a:t>
            </a:r>
            <a:r>
              <a:rPr lang="en-US" sz="2400" smtClean="0">
                <a:latin typeface="Arial" charset="0"/>
                <a:cs typeface="Arial" charset="0"/>
              </a:rPr>
              <a:t> - incubation of eggs &gt;26</a:t>
            </a:r>
            <a:r>
              <a:rPr lang="en-US" sz="2400" baseline="30000" smtClean="0">
                <a:latin typeface="Arial" charset="0"/>
                <a:cs typeface="Arial" charset="0"/>
              </a:rPr>
              <a:t>o</a:t>
            </a:r>
            <a:r>
              <a:rPr lang="en-US" sz="2400" smtClean="0">
                <a:latin typeface="Arial" charset="0"/>
                <a:cs typeface="Arial" charset="0"/>
              </a:rPr>
              <a:t>C - males;  &lt;26 </a:t>
            </a:r>
            <a:r>
              <a:rPr lang="en-US" sz="2400" baseline="30000" smtClean="0">
                <a:latin typeface="Arial" charset="0"/>
                <a:cs typeface="Arial" charset="0"/>
              </a:rPr>
              <a:t>o</a:t>
            </a:r>
            <a:r>
              <a:rPr lang="en-US" sz="2400" smtClean="0">
                <a:latin typeface="Arial" charset="0"/>
                <a:cs typeface="Arial" charset="0"/>
              </a:rPr>
              <a:t>C - females</a:t>
            </a:r>
          </a:p>
          <a:p>
            <a:pPr>
              <a:buFont typeface="Symbol" pitchFamily="18" charset="2"/>
              <a:buNone/>
            </a:pPr>
            <a:endParaRPr lang="en-US" sz="2400" smtClean="0">
              <a:latin typeface="Arial" charset="0"/>
              <a:cs typeface="Arial" charset="0"/>
            </a:endParaRPr>
          </a:p>
          <a:p>
            <a:pPr>
              <a:buFont typeface="Symbol" pitchFamily="18" charset="2"/>
              <a:buNone/>
            </a:pPr>
            <a:endParaRPr lang="en-US" sz="2400" smtClean="0">
              <a:latin typeface="Arial" charset="0"/>
              <a:cs typeface="Arial" charset="0"/>
            </a:endParaRPr>
          </a:p>
          <a:p>
            <a:pPr>
              <a:buFont typeface="Symbol" pitchFamily="18" charset="2"/>
              <a:buNone/>
            </a:pPr>
            <a:r>
              <a:rPr lang="en-US" sz="2400" b="1" smtClean="0">
                <a:latin typeface="Arial" charset="0"/>
                <a:cs typeface="Arial" charset="0"/>
              </a:rPr>
              <a:t>certain turtles</a:t>
            </a:r>
            <a:r>
              <a:rPr lang="en-US" sz="2400" smtClean="0">
                <a:latin typeface="Arial" charset="0"/>
                <a:cs typeface="Arial" charset="0"/>
              </a:rPr>
              <a:t> - incubation of eggs &lt; 26</a:t>
            </a:r>
            <a:r>
              <a:rPr lang="en-US" sz="2400" baseline="30000" smtClean="0">
                <a:latin typeface="Arial" charset="0"/>
                <a:cs typeface="Arial" charset="0"/>
              </a:rPr>
              <a:t>o</a:t>
            </a:r>
            <a:r>
              <a:rPr lang="en-US" sz="2400" smtClean="0">
                <a:latin typeface="Arial" charset="0"/>
                <a:cs typeface="Arial" charset="0"/>
              </a:rPr>
              <a:t>C - males;  &gt;32 </a:t>
            </a:r>
            <a:r>
              <a:rPr lang="en-US" sz="2400" baseline="30000" smtClean="0">
                <a:latin typeface="Arial" charset="0"/>
                <a:cs typeface="Arial" charset="0"/>
              </a:rPr>
              <a:t>o</a:t>
            </a:r>
            <a:r>
              <a:rPr lang="en-US" sz="2400" smtClean="0">
                <a:latin typeface="Arial" charset="0"/>
                <a:cs typeface="Arial" charset="0"/>
              </a:rPr>
              <a:t>C - females</a:t>
            </a:r>
          </a:p>
          <a:p>
            <a:pPr>
              <a:buFont typeface="Symbol" pitchFamily="18" charset="2"/>
              <a:buNone/>
            </a:pPr>
            <a:r>
              <a:rPr lang="en-US" sz="2400" smtClean="0">
                <a:latin typeface="Arial" charset="0"/>
                <a:cs typeface="Arial" charset="0"/>
              </a:rPr>
              <a:t>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rPr>
              <a:t>Genetic vs Epigenetic factors governing sexual differentiation</a:t>
            </a:r>
          </a:p>
        </p:txBody>
      </p:sp>
      <p:sp>
        <p:nvSpPr>
          <p:cNvPr id="18435" name="Rectangle 3"/>
          <p:cNvSpPr>
            <a:spLocks noGrp="1" noChangeArrowheads="1"/>
          </p:cNvSpPr>
          <p:nvPr>
            <p:ph type="body" idx="1"/>
          </p:nvPr>
        </p:nvSpPr>
        <p:spPr>
          <a:xfrm>
            <a:off x="685800" y="1371600"/>
            <a:ext cx="8153400" cy="5226050"/>
          </a:xfrm>
        </p:spPr>
        <p:txBody>
          <a:bodyPr/>
          <a:lstStyle/>
          <a:p>
            <a:pPr>
              <a:lnSpc>
                <a:spcPct val="90000"/>
              </a:lnSpc>
            </a:pPr>
            <a:r>
              <a:rPr lang="en-US" b="1" smtClean="0">
                <a:latin typeface="Arial" charset="0"/>
              </a:rPr>
              <a:t>21st Century</a:t>
            </a:r>
            <a:endParaRPr lang="en-US" smtClean="0">
              <a:latin typeface="Arial" charset="0"/>
            </a:endParaRPr>
          </a:p>
          <a:p>
            <a:pPr lvl="1">
              <a:lnSpc>
                <a:spcPct val="90000"/>
              </a:lnSpc>
            </a:pPr>
            <a:r>
              <a:rPr lang="en-US" b="1" smtClean="0">
                <a:latin typeface="Arial" charset="0"/>
              </a:rPr>
              <a:t>The early embryo is essentially female, or at least neutral.</a:t>
            </a:r>
          </a:p>
          <a:p>
            <a:pPr lvl="1">
              <a:lnSpc>
                <a:spcPct val="90000"/>
              </a:lnSpc>
            </a:pPr>
            <a:endParaRPr lang="en-US" b="1" smtClean="0">
              <a:latin typeface="Arial" charset="0"/>
            </a:endParaRPr>
          </a:p>
          <a:p>
            <a:pPr lvl="1">
              <a:lnSpc>
                <a:spcPct val="90000"/>
              </a:lnSpc>
            </a:pPr>
            <a:r>
              <a:rPr lang="en-US" b="1" smtClean="0">
                <a:latin typeface="Arial" charset="0"/>
              </a:rPr>
              <a:t>Masculinization of the mammalian</a:t>
            </a:r>
            <a:r>
              <a:rPr lang="en-US" b="1" smtClean="0">
                <a:solidFill>
                  <a:srgbClr val="C00000"/>
                </a:solidFill>
                <a:latin typeface="Arial" charset="0"/>
              </a:rPr>
              <a:t> gonads </a:t>
            </a:r>
            <a:r>
              <a:rPr lang="en-US" b="1" smtClean="0">
                <a:latin typeface="Arial" charset="0"/>
              </a:rPr>
              <a:t>is genetically determined </a:t>
            </a:r>
          </a:p>
          <a:p>
            <a:pPr lvl="2">
              <a:lnSpc>
                <a:spcPct val="90000"/>
              </a:lnSpc>
            </a:pPr>
            <a:r>
              <a:rPr lang="en-US" b="0" smtClean="0">
                <a:latin typeface="Arial" charset="0"/>
              </a:rPr>
              <a:t>testes determining factor (TDF)/sex determining region (Sry) on Y chromosome.</a:t>
            </a:r>
          </a:p>
          <a:p>
            <a:pPr lvl="1">
              <a:lnSpc>
                <a:spcPct val="90000"/>
              </a:lnSpc>
            </a:pPr>
            <a:endParaRPr lang="en-US" b="1" smtClean="0">
              <a:latin typeface="Arial" charset="0"/>
            </a:endParaRPr>
          </a:p>
          <a:p>
            <a:pPr lvl="1">
              <a:lnSpc>
                <a:spcPct val="90000"/>
              </a:lnSpc>
            </a:pPr>
            <a:r>
              <a:rPr lang="en-US" b="1" smtClean="0">
                <a:latin typeface="Arial" charset="0"/>
              </a:rPr>
              <a:t>Thereafter, differentiation of other sexual structures (internal and external genitalia) and </a:t>
            </a:r>
            <a:r>
              <a:rPr lang="en-US" b="1" smtClean="0">
                <a:solidFill>
                  <a:srgbClr val="A50021"/>
                </a:solidFill>
                <a:latin typeface="Arial" charset="0"/>
              </a:rPr>
              <a:t>the brain</a:t>
            </a:r>
            <a:r>
              <a:rPr lang="en-US" b="1" smtClean="0">
                <a:latin typeface="Arial" charset="0"/>
              </a:rPr>
              <a:t> depends on the imprinting actions of hormones during fetal or neonatal life (epigenetic).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60350"/>
            <a:ext cx="8382000" cy="730250"/>
          </a:xfrm>
        </p:spPr>
        <p:txBody>
          <a:bodyPr/>
          <a:lstStyle/>
          <a:p>
            <a:pPr algn="ctr"/>
            <a:r>
              <a:rPr lang="en-US" sz="2800" smtClean="0">
                <a:solidFill>
                  <a:srgbClr val="000000"/>
                </a:solidFill>
                <a:latin typeface="Arial" charset="0"/>
                <a:cs typeface="Arial" charset="0"/>
              </a:rPr>
              <a:t>Genetic determination of sex and epigenetic influences on sex differentiation</a:t>
            </a:r>
            <a:endParaRPr lang="en-US" smtClean="0">
              <a:latin typeface="Arial" charset="0"/>
              <a:cs typeface="Arial" charset="0"/>
            </a:endParaRPr>
          </a:p>
        </p:txBody>
      </p:sp>
      <p:sp>
        <p:nvSpPr>
          <p:cNvPr id="19459"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XY</a:t>
            </a:r>
          </a:p>
        </p:txBody>
      </p:sp>
      <p:sp>
        <p:nvSpPr>
          <p:cNvPr id="19460"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rPr>
              <a:t>XX</a:t>
            </a:r>
            <a:endParaRPr lang="en-US" b="1">
              <a:solidFill>
                <a:schemeClr val="accent2"/>
              </a:solidFill>
            </a:endParaRPr>
          </a:p>
        </p:txBody>
      </p:sp>
      <p:sp>
        <p:nvSpPr>
          <p:cNvPr id="19461" name="Line 12"/>
          <p:cNvSpPr>
            <a:spLocks noChangeShapeType="1"/>
          </p:cNvSpPr>
          <p:nvPr/>
        </p:nvSpPr>
        <p:spPr bwMode="auto">
          <a:xfrm>
            <a:off x="2133600" y="2057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Rectangle 27"/>
          <p:cNvSpPr>
            <a:spLocks noChangeArrowheads="1"/>
          </p:cNvSpPr>
          <p:nvPr/>
        </p:nvSpPr>
        <p:spPr bwMode="auto">
          <a:xfrm>
            <a:off x="1042988" y="2205038"/>
            <a:ext cx="2736850" cy="376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7"/>
          <p:cNvSpPr>
            <a:spLocks noChangeArrowheads="1"/>
          </p:cNvSpPr>
          <p:nvPr/>
        </p:nvSpPr>
        <p:spPr bwMode="auto">
          <a:xfrm>
            <a:off x="1676400" y="1524000"/>
            <a:ext cx="762000" cy="53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XY</a:t>
            </a:r>
          </a:p>
        </p:txBody>
      </p:sp>
      <p:sp>
        <p:nvSpPr>
          <p:cNvPr id="20483" name="Rectangle 1028"/>
          <p:cNvSpPr>
            <a:spLocks noChangeArrowheads="1"/>
          </p:cNvSpPr>
          <p:nvPr/>
        </p:nvSpPr>
        <p:spPr bwMode="auto">
          <a:xfrm>
            <a:off x="5943600" y="1600200"/>
            <a:ext cx="635000" cy="466725"/>
          </a:xfrm>
          <a:prstGeom prst="rect">
            <a:avLst/>
          </a:prstGeom>
          <a:noFill/>
          <a:ln w="952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rPr>
              <a:t>XX</a:t>
            </a:r>
            <a:endParaRPr lang="en-US" b="1">
              <a:solidFill>
                <a:schemeClr val="accent2"/>
              </a:solidFill>
            </a:endParaRPr>
          </a:p>
        </p:txBody>
      </p:sp>
      <p:sp>
        <p:nvSpPr>
          <p:cNvPr id="20484" name="Rectangle 1030"/>
          <p:cNvSpPr>
            <a:spLocks noChangeArrowheads="1"/>
          </p:cNvSpPr>
          <p:nvPr/>
        </p:nvSpPr>
        <p:spPr bwMode="auto">
          <a:xfrm>
            <a:off x="228600" y="2895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0485" name="Rectangle 1031"/>
          <p:cNvSpPr>
            <a:spLocks noChangeArrowheads="1"/>
          </p:cNvSpPr>
          <p:nvPr/>
        </p:nvSpPr>
        <p:spPr bwMode="auto">
          <a:xfrm>
            <a:off x="228600" y="3733800"/>
            <a:ext cx="1438275"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accent2"/>
                </a:solidFill>
              </a:rPr>
              <a:t>Testosterone</a:t>
            </a:r>
          </a:p>
        </p:txBody>
      </p:sp>
      <p:sp>
        <p:nvSpPr>
          <p:cNvPr id="20486" name="Rectangle 1032"/>
          <p:cNvSpPr>
            <a:spLocks noChangeArrowheads="1"/>
          </p:cNvSpPr>
          <p:nvPr/>
        </p:nvSpPr>
        <p:spPr bwMode="auto">
          <a:xfrm>
            <a:off x="2700338" y="3657600"/>
            <a:ext cx="3197225" cy="9255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0487" name="Line 1036"/>
          <p:cNvSpPr>
            <a:spLocks noChangeShapeType="1"/>
          </p:cNvSpPr>
          <p:nvPr/>
        </p:nvSpPr>
        <p:spPr bwMode="auto">
          <a:xfrm>
            <a:off x="2133600" y="2057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Line 1037"/>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Line 1038"/>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0" name="Line 1039"/>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1" name="Rectangle 1047"/>
          <p:cNvSpPr>
            <a:spLocks noChangeArrowheads="1"/>
          </p:cNvSpPr>
          <p:nvPr/>
        </p:nvSpPr>
        <p:spPr bwMode="auto">
          <a:xfrm>
            <a:off x="6464300" y="2438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sz="1800" b="1">
              <a:solidFill>
                <a:srgbClr val="990099"/>
              </a:solidFill>
            </a:endParaRPr>
          </a:p>
        </p:txBody>
      </p:sp>
      <p:sp>
        <p:nvSpPr>
          <p:cNvPr id="20492" name="Rectangle 1051"/>
          <p:cNvSpPr>
            <a:spLocks noChangeArrowheads="1"/>
          </p:cNvSpPr>
          <p:nvPr/>
        </p:nvSpPr>
        <p:spPr bwMode="auto">
          <a:xfrm>
            <a:off x="1042988" y="2205038"/>
            <a:ext cx="2736850" cy="376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
        <p:nvSpPr>
          <p:cNvPr id="20493" name="Rectangle 2"/>
          <p:cNvSpPr txBox="1">
            <a:spLocks noChangeArrowheads="1"/>
          </p:cNvSpPr>
          <p:nvPr/>
        </p:nvSpPr>
        <p:spPr bwMode="auto">
          <a:xfrm>
            <a:off x="393700" y="404813"/>
            <a:ext cx="8382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a:solidFill>
                  <a:srgbClr val="000000"/>
                </a:solidFill>
                <a:latin typeface="Arial" charset="0"/>
                <a:cs typeface="Arial" charset="0"/>
              </a:rPr>
              <a:t>Genetic determination of sex and epigenetic influences on sex differentiation</a:t>
            </a:r>
            <a:endParaRPr lang="en-US" sz="3200" b="1">
              <a:solidFill>
                <a:srgbClr val="003399"/>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04800" y="476250"/>
            <a:ext cx="8610600" cy="6076950"/>
          </a:xfrm>
        </p:spPr>
        <p:txBody>
          <a:bodyPr/>
          <a:lstStyle/>
          <a:p>
            <a:pPr algn="just">
              <a:lnSpc>
                <a:spcPct val="80000"/>
              </a:lnSpc>
              <a:buFont typeface="Symbol" pitchFamily="18" charset="2"/>
              <a:buNone/>
            </a:pPr>
            <a:r>
              <a:rPr lang="en-GB" sz="1800" b="1" u="sng" smtClean="0">
                <a:latin typeface="Arial" charset="0"/>
                <a:cs typeface="Arial" charset="0"/>
              </a:rPr>
              <a:t>Aims</a:t>
            </a:r>
            <a:r>
              <a:rPr lang="en-GB" sz="1800" b="1" smtClean="0">
                <a:latin typeface="Arial" charset="0"/>
                <a:cs typeface="Arial" charset="0"/>
              </a:rPr>
              <a:t>: </a:t>
            </a:r>
            <a:r>
              <a:rPr lang="en-GB" sz="1800" smtClean="0">
                <a:latin typeface="Arial" charset="0"/>
                <a:cs typeface="Arial" charset="0"/>
              </a:rPr>
              <a:t>To review the genetic and epigenetic influences on sex differentiation of the neuroendocrine control of reproduction (pre-clinical studies). </a:t>
            </a:r>
          </a:p>
          <a:p>
            <a:pPr algn="just">
              <a:lnSpc>
                <a:spcPct val="80000"/>
              </a:lnSpc>
              <a:buFont typeface="Symbol" pitchFamily="18" charset="2"/>
              <a:buNone/>
            </a:pPr>
            <a:endParaRPr lang="en-GB" sz="1800" smtClean="0">
              <a:latin typeface="Arial" charset="0"/>
              <a:cs typeface="Arial" charset="0"/>
            </a:endParaRPr>
          </a:p>
          <a:p>
            <a:pPr algn="just">
              <a:lnSpc>
                <a:spcPct val="80000"/>
              </a:lnSpc>
              <a:buFont typeface="Symbol" pitchFamily="18" charset="2"/>
              <a:buNone/>
            </a:pPr>
            <a:r>
              <a:rPr lang="en-GB" sz="1800" b="1" u="sng" smtClean="0">
                <a:latin typeface="Arial" charset="0"/>
                <a:cs typeface="Arial" charset="0"/>
              </a:rPr>
              <a:t>Learning objectives</a:t>
            </a:r>
          </a:p>
          <a:p>
            <a:pPr algn="just">
              <a:lnSpc>
                <a:spcPct val="80000"/>
              </a:lnSpc>
              <a:buFont typeface="Symbol" pitchFamily="18" charset="2"/>
              <a:buNone/>
            </a:pPr>
            <a:r>
              <a:rPr lang="en-GB" sz="1800" smtClean="0">
                <a:latin typeface="Arial" charset="0"/>
                <a:cs typeface="Arial" charset="0"/>
              </a:rPr>
              <a:t>1. State the essential features of the hypothalamo-pituitary-gonadal (HPG) axis in adult males and females.</a:t>
            </a:r>
          </a:p>
          <a:p>
            <a:pPr algn="just">
              <a:lnSpc>
                <a:spcPct val="80000"/>
              </a:lnSpc>
              <a:buFont typeface="Symbol" pitchFamily="18" charset="2"/>
              <a:buNone/>
            </a:pPr>
            <a:r>
              <a:rPr lang="en-GB" sz="1800" smtClean="0">
                <a:latin typeface="Arial" charset="0"/>
                <a:cs typeface="Arial" charset="0"/>
              </a:rPr>
              <a:t>2. Distinguish between genetic and hormonal influences on sexual differentiation of the embryo.</a:t>
            </a:r>
          </a:p>
          <a:p>
            <a:pPr algn="just">
              <a:lnSpc>
                <a:spcPct val="80000"/>
              </a:lnSpc>
              <a:buFont typeface="Symbol" pitchFamily="18" charset="2"/>
              <a:buNone/>
            </a:pPr>
            <a:r>
              <a:rPr lang="en-GB" sz="1800" smtClean="0">
                <a:latin typeface="Arial" charset="0"/>
                <a:cs typeface="Arial" charset="0"/>
              </a:rPr>
              <a:t>3. Define 'organisational' and 'activational' influences of gonadal steroids.</a:t>
            </a:r>
          </a:p>
          <a:p>
            <a:pPr algn="just">
              <a:lnSpc>
                <a:spcPct val="80000"/>
              </a:lnSpc>
              <a:buFont typeface="Symbol" pitchFamily="18" charset="2"/>
              <a:buNone/>
            </a:pPr>
            <a:r>
              <a:rPr lang="en-GB" sz="1800" smtClean="0">
                <a:latin typeface="Arial" charset="0"/>
                <a:cs typeface="Arial" charset="0"/>
              </a:rPr>
              <a:t>4. Describe some neuroanatomical and functional differences between the male and female hypothalamus and discuss the experimental evidence which supports the view that these differences are hormonally mediated.</a:t>
            </a:r>
          </a:p>
          <a:p>
            <a:pPr algn="just">
              <a:lnSpc>
                <a:spcPct val="80000"/>
              </a:lnSpc>
              <a:buFont typeface="Symbol" pitchFamily="18" charset="2"/>
              <a:buNone/>
            </a:pPr>
            <a:r>
              <a:rPr lang="en-GB" sz="1800" smtClean="0">
                <a:latin typeface="Arial" charset="0"/>
                <a:cs typeface="Arial" charset="0"/>
              </a:rPr>
              <a:t>5. Explain the evidence, gained from experimental animals, which suggests that, during a critical period of development, the masculinizing effects of testosterone on the </a:t>
            </a:r>
            <a:r>
              <a:rPr lang="en-GB" sz="1800" u="sng" smtClean="0">
                <a:latin typeface="Arial" charset="0"/>
                <a:cs typeface="Arial" charset="0"/>
              </a:rPr>
              <a:t>hypothalamic</a:t>
            </a:r>
            <a:r>
              <a:rPr lang="en-GB" sz="1800" smtClean="0">
                <a:latin typeface="Arial" charset="0"/>
                <a:cs typeface="Arial" charset="0"/>
              </a:rPr>
              <a:t> centres governing reproductive functions and behaviours are mediated via oestrogen receptors after conversion of testosterone to oestrogen by central aromatases. </a:t>
            </a:r>
          </a:p>
          <a:p>
            <a:pPr algn="just">
              <a:lnSpc>
                <a:spcPct val="80000"/>
              </a:lnSpc>
              <a:buFont typeface="Symbol" pitchFamily="18" charset="2"/>
              <a:buNone/>
            </a:pPr>
            <a:r>
              <a:rPr lang="en-GB" sz="1800" smtClean="0">
                <a:latin typeface="Arial" charset="0"/>
                <a:cs typeface="Arial" charset="0"/>
              </a:rPr>
              <a:t>6. Understand some mechanisms that mediate the masculinizing/defeminizing actions of testosterone in the developing brain</a:t>
            </a:r>
          </a:p>
          <a:p>
            <a:pPr algn="just">
              <a:lnSpc>
                <a:spcPct val="80000"/>
              </a:lnSpc>
              <a:buFont typeface="Symbol" pitchFamily="18" charset="2"/>
              <a:buNone/>
            </a:pPr>
            <a:r>
              <a:rPr lang="en-GB" sz="1800" smtClean="0">
                <a:latin typeface="Arial" charset="0"/>
                <a:cs typeface="Arial" charset="0"/>
              </a:rPr>
              <a:t>7. Note that in other sexually dimorphic brain regions, such as the spinal nucleus of the bulbocavernosus, androgen receptors appear to play a dominant role in sex differentiation, possibly via a secondary rather than primary influence.</a:t>
            </a:r>
          </a:p>
          <a:p>
            <a:pPr>
              <a:lnSpc>
                <a:spcPct val="80000"/>
              </a:lnSpc>
              <a:buFont typeface="Symbol" pitchFamily="18" charset="2"/>
              <a:buNone/>
            </a:pPr>
            <a:endParaRPr lang="en-GB" sz="2000" b="1" smtClean="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7"/>
          <p:cNvSpPr>
            <a:spLocks noChangeArrowheads="1"/>
          </p:cNvSpPr>
          <p:nvPr/>
        </p:nvSpPr>
        <p:spPr bwMode="auto">
          <a:xfrm>
            <a:off x="1676400" y="1524000"/>
            <a:ext cx="762000" cy="53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XY</a:t>
            </a:r>
          </a:p>
        </p:txBody>
      </p:sp>
      <p:sp>
        <p:nvSpPr>
          <p:cNvPr id="21507" name="Rectangle 1028"/>
          <p:cNvSpPr>
            <a:spLocks noChangeArrowheads="1"/>
          </p:cNvSpPr>
          <p:nvPr/>
        </p:nvSpPr>
        <p:spPr bwMode="auto">
          <a:xfrm>
            <a:off x="5943600" y="1600200"/>
            <a:ext cx="635000" cy="466725"/>
          </a:xfrm>
          <a:prstGeom prst="rect">
            <a:avLst/>
          </a:prstGeom>
          <a:noFill/>
          <a:ln w="952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rPr>
              <a:t>XX</a:t>
            </a:r>
            <a:endParaRPr lang="en-US" b="1">
              <a:solidFill>
                <a:schemeClr val="accent2"/>
              </a:solidFill>
            </a:endParaRPr>
          </a:p>
        </p:txBody>
      </p:sp>
      <p:sp>
        <p:nvSpPr>
          <p:cNvPr id="21508" name="Rectangle 1030"/>
          <p:cNvSpPr>
            <a:spLocks noChangeArrowheads="1"/>
          </p:cNvSpPr>
          <p:nvPr/>
        </p:nvSpPr>
        <p:spPr bwMode="auto">
          <a:xfrm>
            <a:off x="228600" y="2895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1509" name="Rectangle 1031"/>
          <p:cNvSpPr>
            <a:spLocks noChangeArrowheads="1"/>
          </p:cNvSpPr>
          <p:nvPr/>
        </p:nvSpPr>
        <p:spPr bwMode="auto">
          <a:xfrm>
            <a:off x="228600" y="3733800"/>
            <a:ext cx="1438275"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accent2"/>
                </a:solidFill>
              </a:rPr>
              <a:t>Testosterone</a:t>
            </a:r>
          </a:p>
        </p:txBody>
      </p:sp>
      <p:sp>
        <p:nvSpPr>
          <p:cNvPr id="21510" name="Rectangle 1032"/>
          <p:cNvSpPr>
            <a:spLocks noChangeArrowheads="1"/>
          </p:cNvSpPr>
          <p:nvPr/>
        </p:nvSpPr>
        <p:spPr bwMode="auto">
          <a:xfrm>
            <a:off x="2700338" y="3657600"/>
            <a:ext cx="3197225" cy="9255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1511" name="Rectangle 1033"/>
          <p:cNvSpPr>
            <a:spLocks noChangeArrowheads="1"/>
          </p:cNvSpPr>
          <p:nvPr/>
        </p:nvSpPr>
        <p:spPr bwMode="auto">
          <a:xfrm>
            <a:off x="4953000" y="54102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Development and differentiation of the Wolffian duct giving rise to internal genitalia (</a:t>
            </a:r>
            <a:r>
              <a:rPr lang="en-US" sz="1800" i="1">
                <a:solidFill>
                  <a:schemeClr val="accent2"/>
                </a:solidFill>
              </a:rPr>
              <a:t>epididymis, ductus </a:t>
            </a:r>
          </a:p>
          <a:p>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
        <p:nvSpPr>
          <p:cNvPr id="21512" name="Rectangle 1034"/>
          <p:cNvSpPr>
            <a:spLocks noChangeArrowheads="1"/>
          </p:cNvSpPr>
          <p:nvPr/>
        </p:nvSpPr>
        <p:spPr bwMode="auto">
          <a:xfrm>
            <a:off x="1371600" y="59436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Differentiation of external genitalia</a:t>
            </a:r>
          </a:p>
          <a:p>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21513" name="Line 1036"/>
          <p:cNvSpPr>
            <a:spLocks noChangeShapeType="1"/>
          </p:cNvSpPr>
          <p:nvPr/>
        </p:nvSpPr>
        <p:spPr bwMode="auto">
          <a:xfrm>
            <a:off x="2133600" y="2057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4" name="Line 1037"/>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5" name="Line 1038"/>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Line 1039"/>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7" name="Line 1040"/>
          <p:cNvSpPr>
            <a:spLocks noChangeShapeType="1"/>
          </p:cNvSpPr>
          <p:nvPr/>
        </p:nvSpPr>
        <p:spPr bwMode="auto">
          <a:xfrm>
            <a:off x="1447800" y="4114800"/>
            <a:ext cx="2362200" cy="990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8" name="Rectangle 1041"/>
          <p:cNvSpPr>
            <a:spLocks noChangeArrowheads="1"/>
          </p:cNvSpPr>
          <p:nvPr/>
        </p:nvSpPr>
        <p:spPr bwMode="auto">
          <a:xfrm>
            <a:off x="1752600" y="4876800"/>
            <a:ext cx="1392238" cy="376238"/>
          </a:xfrm>
          <a:prstGeom prst="rect">
            <a:avLst/>
          </a:prstGeom>
          <a:solidFill>
            <a:srgbClr val="FFFFCC"/>
          </a:solidFill>
          <a:ln w="9525">
            <a:pattFill prst="pct50">
              <a:fgClr>
                <a:schemeClr val="accent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21519" name="Line 1042"/>
          <p:cNvSpPr>
            <a:spLocks noChangeShapeType="1"/>
          </p:cNvSpPr>
          <p:nvPr/>
        </p:nvSpPr>
        <p:spPr bwMode="auto">
          <a:xfrm>
            <a:off x="3810000" y="5105400"/>
            <a:ext cx="1066800"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Line 1043"/>
          <p:cNvSpPr>
            <a:spLocks noChangeShapeType="1"/>
          </p:cNvSpPr>
          <p:nvPr/>
        </p:nvSpPr>
        <p:spPr bwMode="auto">
          <a:xfrm>
            <a:off x="2286000" y="5334000"/>
            <a:ext cx="76200" cy="6096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1" name="Line 1052"/>
          <p:cNvSpPr>
            <a:spLocks noChangeShapeType="1"/>
          </p:cNvSpPr>
          <p:nvPr/>
        </p:nvSpPr>
        <p:spPr bwMode="auto">
          <a:xfrm>
            <a:off x="2133600" y="4419600"/>
            <a:ext cx="76200" cy="4572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053"/>
          <p:cNvSpPr>
            <a:spLocks noChangeArrowheads="1"/>
          </p:cNvSpPr>
          <p:nvPr/>
        </p:nvSpPr>
        <p:spPr bwMode="auto">
          <a:xfrm>
            <a:off x="1042988" y="2205038"/>
            <a:ext cx="2736850" cy="376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
        <p:nvSpPr>
          <p:cNvPr id="21523" name="Rectangle 2"/>
          <p:cNvSpPr txBox="1">
            <a:spLocks noChangeArrowheads="1"/>
          </p:cNvSpPr>
          <p:nvPr/>
        </p:nvSpPr>
        <p:spPr bwMode="auto">
          <a:xfrm>
            <a:off x="377825" y="404813"/>
            <a:ext cx="8382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a:solidFill>
                  <a:srgbClr val="000000"/>
                </a:solidFill>
                <a:latin typeface="Arial" charset="0"/>
                <a:cs typeface="Arial" charset="0"/>
              </a:rPr>
              <a:t>Genetic determination of sex and epigenetic influences on sex differentiation</a:t>
            </a:r>
            <a:endParaRPr lang="en-US" sz="3200" b="1">
              <a:solidFill>
                <a:srgbClr val="003399"/>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XY</a:t>
            </a:r>
          </a:p>
        </p:txBody>
      </p:sp>
      <p:sp>
        <p:nvSpPr>
          <p:cNvPr id="22531"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rPr>
              <a:t>XX</a:t>
            </a:r>
            <a:endParaRPr lang="en-US" b="1">
              <a:solidFill>
                <a:schemeClr val="accent2"/>
              </a:solidFill>
            </a:endParaRPr>
          </a:p>
        </p:txBody>
      </p:sp>
      <p:sp>
        <p:nvSpPr>
          <p:cNvPr id="22532" name="Rectangle 6"/>
          <p:cNvSpPr>
            <a:spLocks noChangeArrowheads="1"/>
          </p:cNvSpPr>
          <p:nvPr/>
        </p:nvSpPr>
        <p:spPr bwMode="auto">
          <a:xfrm>
            <a:off x="228600" y="2895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2533" name="Rectangle 7"/>
          <p:cNvSpPr>
            <a:spLocks noChangeArrowheads="1"/>
          </p:cNvSpPr>
          <p:nvPr/>
        </p:nvSpPr>
        <p:spPr bwMode="auto">
          <a:xfrm>
            <a:off x="228600" y="3733800"/>
            <a:ext cx="1438275"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accent2"/>
                </a:solidFill>
              </a:rPr>
              <a:t>Testosterone</a:t>
            </a:r>
          </a:p>
        </p:txBody>
      </p:sp>
      <p:sp>
        <p:nvSpPr>
          <p:cNvPr id="22534" name="Rectangle 8"/>
          <p:cNvSpPr>
            <a:spLocks noChangeArrowheads="1"/>
          </p:cNvSpPr>
          <p:nvPr/>
        </p:nvSpPr>
        <p:spPr bwMode="auto">
          <a:xfrm>
            <a:off x="2700338" y="3657600"/>
            <a:ext cx="3197225" cy="9255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2535" name="Rectangle 9"/>
          <p:cNvSpPr>
            <a:spLocks noChangeArrowheads="1"/>
          </p:cNvSpPr>
          <p:nvPr/>
        </p:nvSpPr>
        <p:spPr bwMode="auto">
          <a:xfrm>
            <a:off x="4953000" y="54102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Development and differentiation of the Wolffian duct giving rise to internal genitalia (</a:t>
            </a:r>
            <a:r>
              <a:rPr lang="en-US" sz="1800" i="1">
                <a:solidFill>
                  <a:schemeClr val="accent2"/>
                </a:solidFill>
              </a:rPr>
              <a:t>epididymis, ductus </a:t>
            </a:r>
          </a:p>
          <a:p>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
        <p:nvSpPr>
          <p:cNvPr id="22536" name="Rectangle 10"/>
          <p:cNvSpPr>
            <a:spLocks noChangeArrowheads="1"/>
          </p:cNvSpPr>
          <p:nvPr/>
        </p:nvSpPr>
        <p:spPr bwMode="auto">
          <a:xfrm>
            <a:off x="1371600" y="59436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Differentiation of external genitalia</a:t>
            </a:r>
          </a:p>
          <a:p>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22537" name="Rectangle 11"/>
          <p:cNvSpPr>
            <a:spLocks noChangeArrowheads="1"/>
          </p:cNvSpPr>
          <p:nvPr/>
        </p:nvSpPr>
        <p:spPr bwMode="auto">
          <a:xfrm>
            <a:off x="152400" y="5105400"/>
            <a:ext cx="171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Masculinization </a:t>
            </a:r>
          </a:p>
          <a:p>
            <a:r>
              <a:rPr lang="en-US" sz="1800">
                <a:solidFill>
                  <a:schemeClr val="accent2"/>
                </a:solidFill>
              </a:rPr>
              <a:t>of CNS</a:t>
            </a:r>
            <a:endParaRPr lang="en-US" sz="1800" i="1">
              <a:solidFill>
                <a:schemeClr val="accent2"/>
              </a:solidFill>
            </a:endParaRPr>
          </a:p>
        </p:txBody>
      </p:sp>
      <p:sp>
        <p:nvSpPr>
          <p:cNvPr id="22538" name="Line 12"/>
          <p:cNvSpPr>
            <a:spLocks noChangeShapeType="1"/>
          </p:cNvSpPr>
          <p:nvPr/>
        </p:nvSpPr>
        <p:spPr bwMode="auto">
          <a:xfrm>
            <a:off x="2133600" y="2057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9" name="Line 13"/>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0" name="Line 14"/>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1" name="Line 15"/>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2" name="Line 16"/>
          <p:cNvSpPr>
            <a:spLocks noChangeShapeType="1"/>
          </p:cNvSpPr>
          <p:nvPr/>
        </p:nvSpPr>
        <p:spPr bwMode="auto">
          <a:xfrm>
            <a:off x="1447800" y="4114800"/>
            <a:ext cx="1676400" cy="762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3" name="Rectangle 17"/>
          <p:cNvSpPr>
            <a:spLocks noChangeArrowheads="1"/>
          </p:cNvSpPr>
          <p:nvPr/>
        </p:nvSpPr>
        <p:spPr bwMode="auto">
          <a:xfrm>
            <a:off x="1981200" y="4876800"/>
            <a:ext cx="1392238" cy="376238"/>
          </a:xfrm>
          <a:prstGeom prst="rect">
            <a:avLst/>
          </a:prstGeom>
          <a:solidFill>
            <a:srgbClr val="FFFFCC"/>
          </a:solidFill>
          <a:ln w="9525">
            <a:pattFill prst="pct50">
              <a:fgClr>
                <a:schemeClr val="accent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22544" name="Line 18"/>
          <p:cNvSpPr>
            <a:spLocks noChangeShapeType="1"/>
          </p:cNvSpPr>
          <p:nvPr/>
        </p:nvSpPr>
        <p:spPr bwMode="auto">
          <a:xfrm>
            <a:off x="3352800" y="4953000"/>
            <a:ext cx="1524000" cy="533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5" name="Line 19"/>
          <p:cNvSpPr>
            <a:spLocks noChangeShapeType="1"/>
          </p:cNvSpPr>
          <p:nvPr/>
        </p:nvSpPr>
        <p:spPr bwMode="auto">
          <a:xfrm>
            <a:off x="2286000" y="5257800"/>
            <a:ext cx="76200" cy="685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6" name="Rectangle 20"/>
          <p:cNvSpPr>
            <a:spLocks noChangeArrowheads="1"/>
          </p:cNvSpPr>
          <p:nvPr/>
        </p:nvSpPr>
        <p:spPr bwMode="auto">
          <a:xfrm>
            <a:off x="228600" y="4424363"/>
            <a:ext cx="1120775" cy="376237"/>
          </a:xfrm>
          <a:prstGeom prst="rect">
            <a:avLst/>
          </a:prstGeom>
          <a:solidFill>
            <a:srgbClr val="FFFFCC"/>
          </a:solidFill>
          <a:ln w="9525">
            <a:pattFill prst="pct50">
              <a:fgClr>
                <a:schemeClr val="accent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aromatase</a:t>
            </a:r>
          </a:p>
        </p:txBody>
      </p:sp>
      <p:sp>
        <p:nvSpPr>
          <p:cNvPr id="22547" name="Line 21"/>
          <p:cNvSpPr>
            <a:spLocks noChangeShapeType="1"/>
          </p:cNvSpPr>
          <p:nvPr/>
        </p:nvSpPr>
        <p:spPr bwMode="auto">
          <a:xfrm>
            <a:off x="685800" y="4114800"/>
            <a:ext cx="0" cy="304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8" name="Line 22"/>
          <p:cNvSpPr>
            <a:spLocks noChangeShapeType="1"/>
          </p:cNvSpPr>
          <p:nvPr/>
        </p:nvSpPr>
        <p:spPr bwMode="auto">
          <a:xfrm>
            <a:off x="685800" y="48006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9" name="Line 27"/>
          <p:cNvSpPr>
            <a:spLocks noChangeShapeType="1"/>
          </p:cNvSpPr>
          <p:nvPr/>
        </p:nvSpPr>
        <p:spPr bwMode="auto">
          <a:xfrm flipH="1" flipV="1">
            <a:off x="2209800" y="4495800"/>
            <a:ext cx="76200" cy="381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50" name="Rectangle 28"/>
          <p:cNvSpPr>
            <a:spLocks noChangeArrowheads="1"/>
          </p:cNvSpPr>
          <p:nvPr/>
        </p:nvSpPr>
        <p:spPr bwMode="auto">
          <a:xfrm>
            <a:off x="1042988" y="2205038"/>
            <a:ext cx="2736850" cy="376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
        <p:nvSpPr>
          <p:cNvPr id="22551" name="Rectangle 2"/>
          <p:cNvSpPr txBox="1">
            <a:spLocks noChangeArrowheads="1"/>
          </p:cNvSpPr>
          <p:nvPr/>
        </p:nvSpPr>
        <p:spPr bwMode="auto">
          <a:xfrm>
            <a:off x="393700" y="404813"/>
            <a:ext cx="8382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a:solidFill>
                  <a:srgbClr val="000000"/>
                </a:solidFill>
                <a:latin typeface="Arial" charset="0"/>
                <a:cs typeface="Arial" charset="0"/>
              </a:rPr>
              <a:t>Genetic determination of sex and epigenetic influences on sex differentiation</a:t>
            </a:r>
            <a:endParaRPr lang="en-US" sz="3200" b="1">
              <a:solidFill>
                <a:srgbClr val="003399"/>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XY</a:t>
            </a:r>
          </a:p>
        </p:txBody>
      </p:sp>
      <p:sp>
        <p:nvSpPr>
          <p:cNvPr id="23555"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rPr>
              <a:t>XX</a:t>
            </a:r>
            <a:endParaRPr lang="en-US" b="1">
              <a:solidFill>
                <a:schemeClr val="accent2"/>
              </a:solidFill>
            </a:endParaRPr>
          </a:p>
        </p:txBody>
      </p:sp>
      <p:sp>
        <p:nvSpPr>
          <p:cNvPr id="23556" name="Rectangle 5"/>
          <p:cNvSpPr>
            <a:spLocks noChangeArrowheads="1"/>
          </p:cNvSpPr>
          <p:nvPr/>
        </p:nvSpPr>
        <p:spPr bwMode="auto">
          <a:xfrm>
            <a:off x="1042988" y="2205038"/>
            <a:ext cx="2736850" cy="376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
        <p:nvSpPr>
          <p:cNvPr id="23557" name="Rectangle 6"/>
          <p:cNvSpPr>
            <a:spLocks noChangeArrowheads="1"/>
          </p:cNvSpPr>
          <p:nvPr/>
        </p:nvSpPr>
        <p:spPr bwMode="auto">
          <a:xfrm>
            <a:off x="228600" y="2895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3558" name="Rectangle 7"/>
          <p:cNvSpPr>
            <a:spLocks noChangeArrowheads="1"/>
          </p:cNvSpPr>
          <p:nvPr/>
        </p:nvSpPr>
        <p:spPr bwMode="auto">
          <a:xfrm>
            <a:off x="228600" y="3733800"/>
            <a:ext cx="1438275"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accent2"/>
                </a:solidFill>
              </a:rPr>
              <a:t>Testosterone</a:t>
            </a:r>
          </a:p>
        </p:txBody>
      </p:sp>
      <p:sp>
        <p:nvSpPr>
          <p:cNvPr id="23559" name="Rectangle 8"/>
          <p:cNvSpPr>
            <a:spLocks noChangeArrowheads="1"/>
          </p:cNvSpPr>
          <p:nvPr/>
        </p:nvSpPr>
        <p:spPr bwMode="auto">
          <a:xfrm>
            <a:off x="2700338" y="3657600"/>
            <a:ext cx="3197225" cy="9255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3560" name="Rectangle 9"/>
          <p:cNvSpPr>
            <a:spLocks noChangeArrowheads="1"/>
          </p:cNvSpPr>
          <p:nvPr/>
        </p:nvSpPr>
        <p:spPr bwMode="auto">
          <a:xfrm>
            <a:off x="4953000" y="54102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accent2"/>
                </a:solidFill>
              </a:rPr>
              <a:t>Development and differentiation of the Wolffian duct giving rise to internal genitalia (</a:t>
            </a:r>
            <a:r>
              <a:rPr lang="en-US" sz="1800" i="1">
                <a:solidFill>
                  <a:schemeClr val="accent2"/>
                </a:solidFill>
              </a:rPr>
              <a:t>epididymis, ductus </a:t>
            </a:r>
          </a:p>
          <a:p>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
        <p:nvSpPr>
          <p:cNvPr id="23561" name="Rectangle 10"/>
          <p:cNvSpPr>
            <a:spLocks noChangeArrowheads="1"/>
          </p:cNvSpPr>
          <p:nvPr/>
        </p:nvSpPr>
        <p:spPr bwMode="auto">
          <a:xfrm>
            <a:off x="1371600" y="59436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Differentiation of external genitalia</a:t>
            </a:r>
          </a:p>
          <a:p>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23562" name="Rectangle 11"/>
          <p:cNvSpPr>
            <a:spLocks noChangeArrowheads="1"/>
          </p:cNvSpPr>
          <p:nvPr/>
        </p:nvSpPr>
        <p:spPr bwMode="auto">
          <a:xfrm>
            <a:off x="152400" y="5105400"/>
            <a:ext cx="171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Masculinization </a:t>
            </a:r>
          </a:p>
          <a:p>
            <a:r>
              <a:rPr lang="en-US" sz="1800">
                <a:solidFill>
                  <a:schemeClr val="accent2"/>
                </a:solidFill>
              </a:rPr>
              <a:t>of CNS</a:t>
            </a:r>
            <a:endParaRPr lang="en-US" sz="1800" i="1">
              <a:solidFill>
                <a:schemeClr val="accent2"/>
              </a:solidFill>
            </a:endParaRPr>
          </a:p>
        </p:txBody>
      </p:sp>
      <p:sp>
        <p:nvSpPr>
          <p:cNvPr id="23563" name="Line 12"/>
          <p:cNvSpPr>
            <a:spLocks noChangeShapeType="1"/>
          </p:cNvSpPr>
          <p:nvPr/>
        </p:nvSpPr>
        <p:spPr bwMode="auto">
          <a:xfrm>
            <a:off x="2133600" y="2057400"/>
            <a:ext cx="0" cy="1524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Line 13"/>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5" name="Line 14"/>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6" name="Line 15"/>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7" name="Line 16"/>
          <p:cNvSpPr>
            <a:spLocks noChangeShapeType="1"/>
          </p:cNvSpPr>
          <p:nvPr/>
        </p:nvSpPr>
        <p:spPr bwMode="auto">
          <a:xfrm>
            <a:off x="1447800" y="4114800"/>
            <a:ext cx="1676400" cy="762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8" name="Rectangle 17"/>
          <p:cNvSpPr>
            <a:spLocks noChangeArrowheads="1"/>
          </p:cNvSpPr>
          <p:nvPr/>
        </p:nvSpPr>
        <p:spPr bwMode="auto">
          <a:xfrm>
            <a:off x="2438400" y="4876800"/>
            <a:ext cx="1392238" cy="376238"/>
          </a:xfrm>
          <a:prstGeom prst="rect">
            <a:avLst/>
          </a:prstGeom>
          <a:solidFill>
            <a:srgbClr val="FFFFCC"/>
          </a:solidFill>
          <a:ln w="9525">
            <a:pattFill prst="pct50">
              <a:fgClr>
                <a:schemeClr val="accent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23569" name="Line 18"/>
          <p:cNvSpPr>
            <a:spLocks noChangeShapeType="1"/>
          </p:cNvSpPr>
          <p:nvPr/>
        </p:nvSpPr>
        <p:spPr bwMode="auto">
          <a:xfrm>
            <a:off x="3810000" y="5105400"/>
            <a:ext cx="1066800" cy="3810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0" name="Line 19"/>
          <p:cNvSpPr>
            <a:spLocks noChangeShapeType="1"/>
          </p:cNvSpPr>
          <p:nvPr/>
        </p:nvSpPr>
        <p:spPr bwMode="auto">
          <a:xfrm>
            <a:off x="2209800" y="4495800"/>
            <a:ext cx="152400" cy="1447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1" name="Rectangle 20"/>
          <p:cNvSpPr>
            <a:spLocks noChangeArrowheads="1"/>
          </p:cNvSpPr>
          <p:nvPr/>
        </p:nvSpPr>
        <p:spPr bwMode="auto">
          <a:xfrm>
            <a:off x="228600" y="4424363"/>
            <a:ext cx="1120775" cy="376237"/>
          </a:xfrm>
          <a:prstGeom prst="rect">
            <a:avLst/>
          </a:prstGeom>
          <a:solidFill>
            <a:srgbClr val="FFFFCC"/>
          </a:solidFill>
          <a:ln w="9525">
            <a:pattFill prst="pct50">
              <a:fgClr>
                <a:schemeClr val="accent2"/>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aromatase</a:t>
            </a:r>
          </a:p>
        </p:txBody>
      </p:sp>
      <p:sp>
        <p:nvSpPr>
          <p:cNvPr id="23572" name="Line 21"/>
          <p:cNvSpPr>
            <a:spLocks noChangeShapeType="1"/>
          </p:cNvSpPr>
          <p:nvPr/>
        </p:nvSpPr>
        <p:spPr bwMode="auto">
          <a:xfrm>
            <a:off x="685800" y="4114800"/>
            <a:ext cx="0" cy="3048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3" name="Line 22"/>
          <p:cNvSpPr>
            <a:spLocks noChangeShapeType="1"/>
          </p:cNvSpPr>
          <p:nvPr/>
        </p:nvSpPr>
        <p:spPr bwMode="auto">
          <a:xfrm>
            <a:off x="685800" y="4800600"/>
            <a:ext cx="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4" name="Rectangle 23"/>
          <p:cNvSpPr>
            <a:spLocks noChangeArrowheads="1"/>
          </p:cNvSpPr>
          <p:nvPr/>
        </p:nvSpPr>
        <p:spPr bwMode="auto">
          <a:xfrm>
            <a:off x="6464300" y="2438400"/>
            <a:ext cx="2679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99"/>
                </a:solidFill>
              </a:rPr>
              <a:t>Development of Mullerian </a:t>
            </a:r>
          </a:p>
          <a:p>
            <a:r>
              <a:rPr lang="en-US" sz="1800">
                <a:solidFill>
                  <a:srgbClr val="990099"/>
                </a:solidFill>
              </a:rPr>
              <a:t>duct, giving rise to </a:t>
            </a:r>
          </a:p>
          <a:p>
            <a:r>
              <a:rPr lang="en-US" sz="1800">
                <a:solidFill>
                  <a:srgbClr val="990099"/>
                </a:solidFill>
              </a:rPr>
              <a:t>internal genitalia</a:t>
            </a:r>
          </a:p>
          <a:p>
            <a:r>
              <a:rPr lang="en-US" sz="1800">
                <a:solidFill>
                  <a:srgbClr val="990099"/>
                </a:solidFill>
              </a:rPr>
              <a:t>(</a:t>
            </a:r>
            <a:r>
              <a:rPr lang="en-US" sz="1800" i="1">
                <a:solidFill>
                  <a:srgbClr val="990099"/>
                </a:solidFill>
              </a:rPr>
              <a:t>uterus, oviduct, ovary</a:t>
            </a:r>
            <a:r>
              <a:rPr lang="en-US" sz="1800">
                <a:solidFill>
                  <a:srgbClr val="990099"/>
                </a:solidFill>
              </a:rPr>
              <a:t>)</a:t>
            </a:r>
            <a:endParaRPr lang="en-US" sz="1800" b="1">
              <a:solidFill>
                <a:srgbClr val="990099"/>
              </a:solidFill>
            </a:endParaRPr>
          </a:p>
        </p:txBody>
      </p:sp>
      <p:sp>
        <p:nvSpPr>
          <p:cNvPr id="23575" name="Rectangle 24"/>
          <p:cNvSpPr>
            <a:spLocks noChangeArrowheads="1"/>
          </p:cNvSpPr>
          <p:nvPr/>
        </p:nvSpPr>
        <p:spPr bwMode="auto">
          <a:xfrm>
            <a:off x="6477000" y="3962400"/>
            <a:ext cx="2552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b="1">
              <a:solidFill>
                <a:schemeClr val="accent2"/>
              </a:solidFill>
            </a:endParaRPr>
          </a:p>
          <a:p>
            <a:r>
              <a:rPr lang="en-US" sz="1800">
                <a:solidFill>
                  <a:srgbClr val="990099"/>
                </a:solidFill>
              </a:rPr>
              <a:t>In absence of testosterone</a:t>
            </a:r>
          </a:p>
          <a:p>
            <a:r>
              <a:rPr lang="en-US" sz="1800">
                <a:solidFill>
                  <a:srgbClr val="990099"/>
                </a:solidFill>
              </a:rPr>
              <a:t>external genitalia form</a:t>
            </a:r>
          </a:p>
          <a:p>
            <a:r>
              <a:rPr lang="en-US" sz="1800">
                <a:solidFill>
                  <a:srgbClr val="990099"/>
                </a:solidFill>
              </a:rPr>
              <a:t>(</a:t>
            </a:r>
            <a:r>
              <a:rPr lang="en-US" sz="1800" i="1">
                <a:solidFill>
                  <a:srgbClr val="990099"/>
                </a:solidFill>
              </a:rPr>
              <a:t>clitoris, labia</a:t>
            </a:r>
            <a:r>
              <a:rPr lang="en-US" sz="1800">
                <a:solidFill>
                  <a:srgbClr val="990099"/>
                </a:solidFill>
              </a:rPr>
              <a:t>)</a:t>
            </a:r>
          </a:p>
        </p:txBody>
      </p:sp>
      <p:sp>
        <p:nvSpPr>
          <p:cNvPr id="23576" name="Line 25"/>
          <p:cNvSpPr>
            <a:spLocks noChangeShapeType="1"/>
          </p:cNvSpPr>
          <p:nvPr/>
        </p:nvSpPr>
        <p:spPr bwMode="auto">
          <a:xfrm>
            <a:off x="6096000" y="2133600"/>
            <a:ext cx="457200" cy="21336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7" name="Line 26"/>
          <p:cNvSpPr>
            <a:spLocks noChangeShapeType="1"/>
          </p:cNvSpPr>
          <p:nvPr/>
        </p:nvSpPr>
        <p:spPr bwMode="auto">
          <a:xfrm>
            <a:off x="6172200" y="2362200"/>
            <a:ext cx="304800" cy="1524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8" name="Rectangle 2"/>
          <p:cNvSpPr txBox="1">
            <a:spLocks noChangeArrowheads="1"/>
          </p:cNvSpPr>
          <p:nvPr/>
        </p:nvSpPr>
        <p:spPr bwMode="auto">
          <a:xfrm>
            <a:off x="393700" y="404813"/>
            <a:ext cx="8382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b="1">
                <a:solidFill>
                  <a:srgbClr val="000000"/>
                </a:solidFill>
                <a:latin typeface="Arial" charset="0"/>
                <a:cs typeface="Arial" charset="0"/>
              </a:rPr>
              <a:t>Genetic determination of sex and epigenetic influences on sex differentiation</a:t>
            </a:r>
            <a:endParaRPr lang="en-US" sz="3200" b="1">
              <a:solidFill>
                <a:srgbClr val="003399"/>
              </a:solidFill>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2286000" y="2209800"/>
            <a:ext cx="6127750" cy="3319463"/>
            <a:chOff x="1852" y="1173"/>
            <a:chExt cx="3860" cy="2091"/>
          </a:xfrm>
        </p:grpSpPr>
        <p:sp>
          <p:nvSpPr>
            <p:cNvPr id="24581" name="Line 4"/>
            <p:cNvSpPr>
              <a:spLocks noChangeShapeType="1"/>
            </p:cNvSpPr>
            <p:nvPr/>
          </p:nvSpPr>
          <p:spPr bwMode="auto">
            <a:xfrm flipV="1">
              <a:off x="3216" y="1626"/>
              <a:ext cx="1622" cy="6"/>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5"/>
            <p:cNvSpPr>
              <a:spLocks noChangeShapeType="1"/>
            </p:cNvSpPr>
            <p:nvPr/>
          </p:nvSpPr>
          <p:spPr bwMode="auto">
            <a:xfrm>
              <a:off x="4080" y="1632"/>
              <a:ext cx="0" cy="129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Text Box 6"/>
            <p:cNvSpPr txBox="1">
              <a:spLocks noChangeArrowheads="1"/>
            </p:cNvSpPr>
            <p:nvPr/>
          </p:nvSpPr>
          <p:spPr bwMode="auto">
            <a:xfrm>
              <a:off x="1852" y="1460"/>
              <a:ext cx="1220" cy="5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Endocrine</a:t>
              </a:r>
              <a:r>
                <a:rPr lang="en-GB" sz="2000" b="1"/>
                <a:t> </a:t>
              </a:r>
              <a:r>
                <a:rPr lang="en-GB" b="1"/>
                <a:t>environment</a:t>
              </a:r>
              <a:endParaRPr lang="en-GB" sz="2000" b="1"/>
            </a:p>
          </p:txBody>
        </p:sp>
        <p:sp>
          <p:nvSpPr>
            <p:cNvPr id="24584" name="Text Box 7"/>
            <p:cNvSpPr txBox="1">
              <a:spLocks noChangeArrowheads="1"/>
            </p:cNvSpPr>
            <p:nvPr/>
          </p:nvSpPr>
          <p:spPr bwMode="auto">
            <a:xfrm>
              <a:off x="4914" y="1460"/>
              <a:ext cx="798"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Genome</a:t>
              </a:r>
              <a:endParaRPr lang="en-GB" sz="2000" b="1"/>
            </a:p>
          </p:txBody>
        </p:sp>
        <p:sp>
          <p:nvSpPr>
            <p:cNvPr id="24585" name="Text Box 8"/>
            <p:cNvSpPr txBox="1">
              <a:spLocks noChangeArrowheads="1"/>
            </p:cNvSpPr>
            <p:nvPr/>
          </p:nvSpPr>
          <p:spPr bwMode="auto">
            <a:xfrm>
              <a:off x="3600" y="2976"/>
              <a:ext cx="980"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Phenotype</a:t>
              </a:r>
              <a:endParaRPr lang="en-GB" sz="2000" b="1"/>
            </a:p>
          </p:txBody>
        </p:sp>
        <p:sp>
          <p:nvSpPr>
            <p:cNvPr id="24586" name="Arc 9"/>
            <p:cNvSpPr>
              <a:spLocks/>
            </p:cNvSpPr>
            <p:nvPr/>
          </p:nvSpPr>
          <p:spPr bwMode="auto">
            <a:xfrm rot="10800000" flipH="1" flipV="1">
              <a:off x="2621" y="1173"/>
              <a:ext cx="2400" cy="240"/>
            </a:xfrm>
            <a:custGeom>
              <a:avLst/>
              <a:gdLst>
                <a:gd name="T0" fmla="*/ 0 w 43193"/>
                <a:gd name="T1" fmla="*/ 0 h 21600"/>
                <a:gd name="T2" fmla="*/ 7 w 43193"/>
                <a:gd name="T3" fmla="*/ 0 h 21600"/>
                <a:gd name="T4" fmla="*/ 4 w 43193"/>
                <a:gd name="T5" fmla="*/ 0 h 21600"/>
                <a:gd name="T6" fmla="*/ 0 60000 65536"/>
                <a:gd name="T7" fmla="*/ 0 60000 65536"/>
                <a:gd name="T8" fmla="*/ 0 60000 65536"/>
              </a:gdLst>
              <a:ahLst/>
              <a:cxnLst>
                <a:cxn ang="T6">
                  <a:pos x="T0" y="T1"/>
                </a:cxn>
                <a:cxn ang="T7">
                  <a:pos x="T2" y="T3"/>
                </a:cxn>
                <a:cxn ang="T8">
                  <a:pos x="T4" y="T5"/>
                </a:cxn>
              </a:cxnLst>
              <a:rect l="0" t="0" r="r" b="b"/>
              <a:pathLst>
                <a:path w="43193" h="21600" fill="none" extrusionOk="0">
                  <a:moveTo>
                    <a:pt x="-1" y="21054"/>
                  </a:moveTo>
                  <a:cubicBezTo>
                    <a:pt x="295" y="9341"/>
                    <a:pt x="9875" y="-1"/>
                    <a:pt x="21593" y="0"/>
                  </a:cubicBezTo>
                  <a:cubicBezTo>
                    <a:pt x="33522" y="0"/>
                    <a:pt x="43193" y="9670"/>
                    <a:pt x="43193" y="21600"/>
                  </a:cubicBezTo>
                </a:path>
                <a:path w="43193" h="21600" stroke="0" extrusionOk="0">
                  <a:moveTo>
                    <a:pt x="-1" y="21054"/>
                  </a:moveTo>
                  <a:cubicBezTo>
                    <a:pt x="295" y="9341"/>
                    <a:pt x="9875" y="-1"/>
                    <a:pt x="21593" y="0"/>
                  </a:cubicBezTo>
                  <a:cubicBezTo>
                    <a:pt x="33522" y="0"/>
                    <a:pt x="43193" y="9670"/>
                    <a:pt x="43193" y="21600"/>
                  </a:cubicBezTo>
                  <a:lnTo>
                    <a:pt x="21593" y="21600"/>
                  </a:lnTo>
                  <a:lnTo>
                    <a:pt x="-1" y="21054"/>
                  </a:lnTo>
                  <a:close/>
                </a:path>
              </a:pathLst>
            </a:custGeom>
            <a:noFill/>
            <a:ln w="38100">
              <a:solidFill>
                <a:srgbClr val="CC33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4579" name="Text Box 10"/>
          <p:cNvSpPr txBox="1">
            <a:spLocks noChangeArrowheads="1"/>
          </p:cNvSpPr>
          <p:nvPr/>
        </p:nvSpPr>
        <p:spPr bwMode="auto">
          <a:xfrm>
            <a:off x="3754438" y="1462088"/>
            <a:ext cx="411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i="1"/>
              <a:t>Y chromosome</a:t>
            </a:r>
            <a:endParaRPr lang="en-GB" b="1"/>
          </a:p>
          <a:p>
            <a:pPr algn="ctr"/>
            <a:r>
              <a:rPr lang="en-GB" b="1"/>
              <a:t>bipotential gonad differentiates into</a:t>
            </a:r>
          </a:p>
          <a:p>
            <a:pPr algn="ctr"/>
            <a:r>
              <a:rPr lang="en-GB" b="1"/>
              <a:t> testis</a:t>
            </a:r>
            <a:endParaRPr lang="en-GB" sz="1800" b="1"/>
          </a:p>
        </p:txBody>
      </p:sp>
      <p:sp>
        <p:nvSpPr>
          <p:cNvPr id="24580" name="Text Box 11"/>
          <p:cNvSpPr txBox="1">
            <a:spLocks noChangeArrowheads="1"/>
          </p:cNvSpPr>
          <p:nvPr/>
        </p:nvSpPr>
        <p:spPr bwMode="auto">
          <a:xfrm>
            <a:off x="593725" y="76200"/>
            <a:ext cx="8397875" cy="830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Arial" charset="0"/>
              </a:rPr>
              <a:t>Sex differences in circulating gonadal steroid hormone levels determine sex differences in the CNS.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4267200" y="1219200"/>
            <a:ext cx="3140075"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i="1"/>
              <a:t>Y chromosome</a:t>
            </a:r>
            <a:endParaRPr lang="en-GB" b="1"/>
          </a:p>
          <a:p>
            <a:pPr algn="ctr"/>
            <a:r>
              <a:rPr lang="en-GB" b="1"/>
              <a:t>bipotential gonad differentiates into testis</a:t>
            </a:r>
            <a:endParaRPr lang="en-GB" sz="1800" b="1"/>
          </a:p>
          <a:p>
            <a:pPr algn="ctr"/>
            <a:endParaRPr lang="en-GB" sz="1800" b="1"/>
          </a:p>
        </p:txBody>
      </p:sp>
      <p:sp>
        <p:nvSpPr>
          <p:cNvPr id="25603" name="Line 4"/>
          <p:cNvSpPr>
            <a:spLocks noChangeShapeType="1"/>
          </p:cNvSpPr>
          <p:nvPr/>
        </p:nvSpPr>
        <p:spPr bwMode="auto">
          <a:xfrm flipV="1">
            <a:off x="4800600" y="2687638"/>
            <a:ext cx="2574925" cy="9525"/>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4" name="Line 5"/>
          <p:cNvSpPr>
            <a:spLocks noChangeShapeType="1"/>
          </p:cNvSpPr>
          <p:nvPr/>
        </p:nvSpPr>
        <p:spPr bwMode="auto">
          <a:xfrm>
            <a:off x="6172200" y="2697163"/>
            <a:ext cx="0" cy="20574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5" name="Text Box 6"/>
          <p:cNvSpPr txBox="1">
            <a:spLocks noChangeArrowheads="1"/>
          </p:cNvSpPr>
          <p:nvPr/>
        </p:nvSpPr>
        <p:spPr bwMode="auto">
          <a:xfrm>
            <a:off x="2635250" y="2424113"/>
            <a:ext cx="1936750" cy="822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Endocrine</a:t>
            </a:r>
            <a:r>
              <a:rPr lang="en-GB" sz="2000" b="1"/>
              <a:t> </a:t>
            </a:r>
            <a:r>
              <a:rPr lang="en-GB" b="1"/>
              <a:t>environment</a:t>
            </a:r>
            <a:endParaRPr lang="en-GB" sz="2000" b="1"/>
          </a:p>
        </p:txBody>
      </p:sp>
      <p:sp>
        <p:nvSpPr>
          <p:cNvPr id="25606" name="Text Box 7"/>
          <p:cNvSpPr txBox="1">
            <a:spLocks noChangeArrowheads="1"/>
          </p:cNvSpPr>
          <p:nvPr/>
        </p:nvSpPr>
        <p:spPr bwMode="auto">
          <a:xfrm>
            <a:off x="7496175" y="2424113"/>
            <a:ext cx="1125538"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Genome</a:t>
            </a:r>
            <a:endParaRPr lang="en-GB" sz="2000" b="1"/>
          </a:p>
        </p:txBody>
      </p:sp>
      <p:sp>
        <p:nvSpPr>
          <p:cNvPr id="25607" name="Text Box 8"/>
          <p:cNvSpPr txBox="1">
            <a:spLocks noChangeArrowheads="1"/>
          </p:cNvSpPr>
          <p:nvPr/>
        </p:nvSpPr>
        <p:spPr bwMode="auto">
          <a:xfrm>
            <a:off x="5410200" y="4830763"/>
            <a:ext cx="1382713"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Phenotype</a:t>
            </a:r>
            <a:endParaRPr lang="en-GB" sz="2000" b="1"/>
          </a:p>
        </p:txBody>
      </p:sp>
      <p:sp>
        <p:nvSpPr>
          <p:cNvPr id="25608" name="Arc 9"/>
          <p:cNvSpPr>
            <a:spLocks/>
          </p:cNvSpPr>
          <p:nvPr/>
        </p:nvSpPr>
        <p:spPr bwMode="auto">
          <a:xfrm rot="10800000" flipH="1" flipV="1">
            <a:off x="3856038" y="1968500"/>
            <a:ext cx="3810000" cy="381000"/>
          </a:xfrm>
          <a:custGeom>
            <a:avLst/>
            <a:gdLst>
              <a:gd name="T0" fmla="*/ 0 w 43193"/>
              <a:gd name="T1" fmla="*/ 115549786 h 21600"/>
              <a:gd name="T2" fmla="*/ 2147483647 w 43193"/>
              <a:gd name="T3" fmla="*/ 118540689 h 21600"/>
              <a:gd name="T4" fmla="*/ 2147483647 w 43193"/>
              <a:gd name="T5" fmla="*/ 118540689 h 21600"/>
              <a:gd name="T6" fmla="*/ 0 60000 65536"/>
              <a:gd name="T7" fmla="*/ 0 60000 65536"/>
              <a:gd name="T8" fmla="*/ 0 60000 65536"/>
            </a:gdLst>
            <a:ahLst/>
            <a:cxnLst>
              <a:cxn ang="T6">
                <a:pos x="T0" y="T1"/>
              </a:cxn>
              <a:cxn ang="T7">
                <a:pos x="T2" y="T3"/>
              </a:cxn>
              <a:cxn ang="T8">
                <a:pos x="T4" y="T5"/>
              </a:cxn>
            </a:cxnLst>
            <a:rect l="0" t="0" r="r" b="b"/>
            <a:pathLst>
              <a:path w="43193" h="21600" fill="none" extrusionOk="0">
                <a:moveTo>
                  <a:pt x="-1" y="21054"/>
                </a:moveTo>
                <a:cubicBezTo>
                  <a:pt x="295" y="9341"/>
                  <a:pt x="9875" y="-1"/>
                  <a:pt x="21593" y="0"/>
                </a:cubicBezTo>
                <a:cubicBezTo>
                  <a:pt x="33522" y="0"/>
                  <a:pt x="43193" y="9670"/>
                  <a:pt x="43193" y="21600"/>
                </a:cubicBezTo>
              </a:path>
              <a:path w="43193" h="21600" stroke="0" extrusionOk="0">
                <a:moveTo>
                  <a:pt x="-1" y="21054"/>
                </a:moveTo>
                <a:cubicBezTo>
                  <a:pt x="295" y="9341"/>
                  <a:pt x="9875" y="-1"/>
                  <a:pt x="21593" y="0"/>
                </a:cubicBezTo>
                <a:cubicBezTo>
                  <a:pt x="33522" y="0"/>
                  <a:pt x="43193" y="9670"/>
                  <a:pt x="43193" y="21600"/>
                </a:cubicBezTo>
                <a:lnTo>
                  <a:pt x="21593" y="21600"/>
                </a:lnTo>
                <a:lnTo>
                  <a:pt x="-1" y="21054"/>
                </a:lnTo>
                <a:close/>
              </a:path>
            </a:pathLst>
          </a:custGeom>
          <a:noFill/>
          <a:ln w="38100">
            <a:solidFill>
              <a:srgbClr val="CC33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09" name="Text Box 10"/>
          <p:cNvSpPr txBox="1">
            <a:spLocks noChangeArrowheads="1"/>
          </p:cNvSpPr>
          <p:nvPr/>
        </p:nvSpPr>
        <p:spPr bwMode="auto">
          <a:xfrm>
            <a:off x="1066800" y="3505200"/>
            <a:ext cx="441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Early transient rise in circulating testosterone irreversibly masculinises the hypothalamic neural pathways regulating anterior pituitary secretions </a:t>
            </a:r>
            <a:r>
              <a:rPr lang="en-GB" b="1" i="1">
                <a:solidFill>
                  <a:schemeClr val="accent2"/>
                </a:solidFill>
              </a:rPr>
              <a:t>“organisational actions”</a:t>
            </a:r>
            <a:endParaRPr lang="en-GB" b="1"/>
          </a:p>
        </p:txBody>
      </p:sp>
      <p:sp>
        <p:nvSpPr>
          <p:cNvPr id="25610" name="Arc 11"/>
          <p:cNvSpPr>
            <a:spLocks/>
          </p:cNvSpPr>
          <p:nvPr/>
        </p:nvSpPr>
        <p:spPr bwMode="auto">
          <a:xfrm flipH="1">
            <a:off x="1905000" y="2805113"/>
            <a:ext cx="730250" cy="654050"/>
          </a:xfrm>
          <a:custGeom>
            <a:avLst/>
            <a:gdLst>
              <a:gd name="T0" fmla="*/ 0 w 21600"/>
              <a:gd name="T1" fmla="*/ 0 h 41774"/>
              <a:gd name="T2" fmla="*/ 298195694 w 21600"/>
              <a:gd name="T3" fmla="*/ 160332183 h 41774"/>
              <a:gd name="T4" fmla="*/ 0 w 21600"/>
              <a:gd name="T5" fmla="*/ 82902568 h 41774"/>
              <a:gd name="T6" fmla="*/ 0 60000 65536"/>
              <a:gd name="T7" fmla="*/ 0 60000 65536"/>
              <a:gd name="T8" fmla="*/ 0 60000 65536"/>
            </a:gdLst>
            <a:ahLst/>
            <a:cxnLst>
              <a:cxn ang="T6">
                <a:pos x="T0" y="T1"/>
              </a:cxn>
              <a:cxn ang="T7">
                <a:pos x="T2" y="T3"/>
              </a:cxn>
              <a:cxn ang="T8">
                <a:pos x="T4" y="T5"/>
              </a:cxn>
            </a:cxnLst>
            <a:rect l="0" t="0" r="r" b="b"/>
            <a:pathLst>
              <a:path w="21600" h="41774" fill="none" extrusionOk="0">
                <a:moveTo>
                  <a:pt x="-1" y="0"/>
                </a:moveTo>
                <a:cubicBezTo>
                  <a:pt x="11929" y="0"/>
                  <a:pt x="21600" y="9670"/>
                  <a:pt x="21600" y="21600"/>
                </a:cubicBezTo>
                <a:cubicBezTo>
                  <a:pt x="21600" y="30551"/>
                  <a:pt x="16078" y="38576"/>
                  <a:pt x="7717" y="41774"/>
                </a:cubicBezTo>
              </a:path>
              <a:path w="21600" h="41774" stroke="0" extrusionOk="0">
                <a:moveTo>
                  <a:pt x="-1" y="0"/>
                </a:moveTo>
                <a:cubicBezTo>
                  <a:pt x="11929" y="0"/>
                  <a:pt x="21600" y="9670"/>
                  <a:pt x="21600" y="21600"/>
                </a:cubicBezTo>
                <a:cubicBezTo>
                  <a:pt x="21600" y="30551"/>
                  <a:pt x="16078" y="38576"/>
                  <a:pt x="7717" y="41774"/>
                </a:cubicBezTo>
                <a:lnTo>
                  <a:pt x="0" y="21600"/>
                </a:lnTo>
                <a:lnTo>
                  <a:pt x="-1" y="0"/>
                </a:lnTo>
                <a:close/>
              </a:path>
            </a:pathLst>
          </a:custGeom>
          <a:noFill/>
          <a:ln w="38100">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1" name="Text Box 12"/>
          <p:cNvSpPr txBox="1">
            <a:spLocks noChangeArrowheads="1"/>
          </p:cNvSpPr>
          <p:nvPr/>
        </p:nvSpPr>
        <p:spPr bwMode="auto">
          <a:xfrm>
            <a:off x="593725" y="76200"/>
            <a:ext cx="8397875" cy="830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Arial" charset="0"/>
              </a:rPr>
              <a:t>Sex differences in circulating gonadal steroid hormone levels determine sex differences in the CNS.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flipV="1">
            <a:off x="5105400" y="2581275"/>
            <a:ext cx="2574925" cy="9525"/>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7" name="Line 4"/>
          <p:cNvSpPr>
            <a:spLocks noChangeShapeType="1"/>
          </p:cNvSpPr>
          <p:nvPr/>
        </p:nvSpPr>
        <p:spPr bwMode="auto">
          <a:xfrm>
            <a:off x="6477000" y="2590800"/>
            <a:ext cx="0" cy="20574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8" name="Text Box 5"/>
          <p:cNvSpPr txBox="1">
            <a:spLocks noChangeArrowheads="1"/>
          </p:cNvSpPr>
          <p:nvPr/>
        </p:nvSpPr>
        <p:spPr bwMode="auto">
          <a:xfrm>
            <a:off x="2940050" y="2317750"/>
            <a:ext cx="1936750" cy="822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Endocrine</a:t>
            </a:r>
            <a:r>
              <a:rPr lang="en-GB" sz="2000" b="1"/>
              <a:t> </a:t>
            </a:r>
            <a:r>
              <a:rPr lang="en-GB" b="1"/>
              <a:t>environment</a:t>
            </a:r>
            <a:endParaRPr lang="en-GB" sz="2000" b="1"/>
          </a:p>
        </p:txBody>
      </p:sp>
      <p:sp>
        <p:nvSpPr>
          <p:cNvPr id="26629" name="Text Box 6"/>
          <p:cNvSpPr txBox="1">
            <a:spLocks noChangeArrowheads="1"/>
          </p:cNvSpPr>
          <p:nvPr/>
        </p:nvSpPr>
        <p:spPr bwMode="auto">
          <a:xfrm>
            <a:off x="7800975" y="2317750"/>
            <a:ext cx="1266825"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Genome</a:t>
            </a:r>
            <a:endParaRPr lang="en-GB" sz="2000" b="1"/>
          </a:p>
        </p:txBody>
      </p:sp>
      <p:sp>
        <p:nvSpPr>
          <p:cNvPr id="26630" name="Text Box 7"/>
          <p:cNvSpPr txBox="1">
            <a:spLocks noChangeArrowheads="1"/>
          </p:cNvSpPr>
          <p:nvPr/>
        </p:nvSpPr>
        <p:spPr bwMode="auto">
          <a:xfrm>
            <a:off x="5715000" y="4724400"/>
            <a:ext cx="155575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Phenotype</a:t>
            </a:r>
            <a:endParaRPr lang="en-GB" sz="2000" b="1"/>
          </a:p>
        </p:txBody>
      </p:sp>
      <p:sp>
        <p:nvSpPr>
          <p:cNvPr id="26631" name="Arc 8"/>
          <p:cNvSpPr>
            <a:spLocks/>
          </p:cNvSpPr>
          <p:nvPr/>
        </p:nvSpPr>
        <p:spPr bwMode="auto">
          <a:xfrm rot="10800000" flipH="1" flipV="1">
            <a:off x="4160838" y="1862138"/>
            <a:ext cx="3810000" cy="381000"/>
          </a:xfrm>
          <a:custGeom>
            <a:avLst/>
            <a:gdLst>
              <a:gd name="T0" fmla="*/ 0 w 43193"/>
              <a:gd name="T1" fmla="*/ 115549786 h 21600"/>
              <a:gd name="T2" fmla="*/ 2147483647 w 43193"/>
              <a:gd name="T3" fmla="*/ 118540689 h 21600"/>
              <a:gd name="T4" fmla="*/ 2147483647 w 43193"/>
              <a:gd name="T5" fmla="*/ 118540689 h 21600"/>
              <a:gd name="T6" fmla="*/ 0 60000 65536"/>
              <a:gd name="T7" fmla="*/ 0 60000 65536"/>
              <a:gd name="T8" fmla="*/ 0 60000 65536"/>
            </a:gdLst>
            <a:ahLst/>
            <a:cxnLst>
              <a:cxn ang="T6">
                <a:pos x="T0" y="T1"/>
              </a:cxn>
              <a:cxn ang="T7">
                <a:pos x="T2" y="T3"/>
              </a:cxn>
              <a:cxn ang="T8">
                <a:pos x="T4" y="T5"/>
              </a:cxn>
            </a:cxnLst>
            <a:rect l="0" t="0" r="r" b="b"/>
            <a:pathLst>
              <a:path w="43193" h="21600" fill="none" extrusionOk="0">
                <a:moveTo>
                  <a:pt x="-1" y="21054"/>
                </a:moveTo>
                <a:cubicBezTo>
                  <a:pt x="295" y="9341"/>
                  <a:pt x="9875" y="-1"/>
                  <a:pt x="21593" y="0"/>
                </a:cubicBezTo>
                <a:cubicBezTo>
                  <a:pt x="33522" y="0"/>
                  <a:pt x="43193" y="9670"/>
                  <a:pt x="43193" y="21600"/>
                </a:cubicBezTo>
              </a:path>
              <a:path w="43193" h="21600" stroke="0" extrusionOk="0">
                <a:moveTo>
                  <a:pt x="-1" y="21054"/>
                </a:moveTo>
                <a:cubicBezTo>
                  <a:pt x="295" y="9341"/>
                  <a:pt x="9875" y="-1"/>
                  <a:pt x="21593" y="0"/>
                </a:cubicBezTo>
                <a:cubicBezTo>
                  <a:pt x="33522" y="0"/>
                  <a:pt x="43193" y="9670"/>
                  <a:pt x="43193" y="21600"/>
                </a:cubicBezTo>
                <a:lnTo>
                  <a:pt x="21593" y="21600"/>
                </a:lnTo>
                <a:lnTo>
                  <a:pt x="-1" y="21054"/>
                </a:lnTo>
                <a:close/>
              </a:path>
            </a:pathLst>
          </a:custGeom>
          <a:noFill/>
          <a:ln w="38100">
            <a:solidFill>
              <a:srgbClr val="CC33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2" name="Text Box 9"/>
          <p:cNvSpPr txBox="1">
            <a:spLocks noChangeArrowheads="1"/>
          </p:cNvSpPr>
          <p:nvPr/>
        </p:nvSpPr>
        <p:spPr bwMode="auto">
          <a:xfrm>
            <a:off x="4343400" y="1109663"/>
            <a:ext cx="3140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i="1"/>
              <a:t>Y chromosome</a:t>
            </a:r>
            <a:endParaRPr lang="en-GB" b="1"/>
          </a:p>
          <a:p>
            <a:pPr algn="ctr"/>
            <a:r>
              <a:rPr lang="en-GB" b="1"/>
              <a:t>bipotential gonad differentiates into testis</a:t>
            </a:r>
          </a:p>
        </p:txBody>
      </p:sp>
      <p:sp>
        <p:nvSpPr>
          <p:cNvPr id="26633" name="Text Box 10"/>
          <p:cNvSpPr txBox="1">
            <a:spLocks noChangeArrowheads="1"/>
          </p:cNvSpPr>
          <p:nvPr/>
        </p:nvSpPr>
        <p:spPr bwMode="auto">
          <a:xfrm>
            <a:off x="1828800" y="3435350"/>
            <a:ext cx="3810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Early transient rise in circulating testosterone irreversibly masculinises the hypothalamic neural pathways regulating anterior pituitary secretions </a:t>
            </a:r>
            <a:r>
              <a:rPr lang="en-GB" b="1" i="1">
                <a:solidFill>
                  <a:schemeClr val="accent2"/>
                </a:solidFill>
              </a:rPr>
              <a:t>“organisational actions”</a:t>
            </a:r>
            <a:endParaRPr lang="en-GB" b="1"/>
          </a:p>
        </p:txBody>
      </p:sp>
      <p:sp>
        <p:nvSpPr>
          <p:cNvPr id="26634" name="Arc 11"/>
          <p:cNvSpPr>
            <a:spLocks/>
          </p:cNvSpPr>
          <p:nvPr/>
        </p:nvSpPr>
        <p:spPr bwMode="auto">
          <a:xfrm flipH="1">
            <a:off x="2209800" y="2698750"/>
            <a:ext cx="730250" cy="654050"/>
          </a:xfrm>
          <a:custGeom>
            <a:avLst/>
            <a:gdLst>
              <a:gd name="T0" fmla="*/ 0 w 21600"/>
              <a:gd name="T1" fmla="*/ 0 h 41774"/>
              <a:gd name="T2" fmla="*/ 298195694 w 21600"/>
              <a:gd name="T3" fmla="*/ 160332183 h 41774"/>
              <a:gd name="T4" fmla="*/ 0 w 21600"/>
              <a:gd name="T5" fmla="*/ 82902568 h 41774"/>
              <a:gd name="T6" fmla="*/ 0 60000 65536"/>
              <a:gd name="T7" fmla="*/ 0 60000 65536"/>
              <a:gd name="T8" fmla="*/ 0 60000 65536"/>
            </a:gdLst>
            <a:ahLst/>
            <a:cxnLst>
              <a:cxn ang="T6">
                <a:pos x="T0" y="T1"/>
              </a:cxn>
              <a:cxn ang="T7">
                <a:pos x="T2" y="T3"/>
              </a:cxn>
              <a:cxn ang="T8">
                <a:pos x="T4" y="T5"/>
              </a:cxn>
            </a:cxnLst>
            <a:rect l="0" t="0" r="r" b="b"/>
            <a:pathLst>
              <a:path w="21600" h="41774" fill="none" extrusionOk="0">
                <a:moveTo>
                  <a:pt x="-1" y="0"/>
                </a:moveTo>
                <a:cubicBezTo>
                  <a:pt x="11929" y="0"/>
                  <a:pt x="21600" y="9670"/>
                  <a:pt x="21600" y="21600"/>
                </a:cubicBezTo>
                <a:cubicBezTo>
                  <a:pt x="21600" y="30551"/>
                  <a:pt x="16078" y="38576"/>
                  <a:pt x="7717" y="41774"/>
                </a:cubicBezTo>
              </a:path>
              <a:path w="21600" h="41774" stroke="0" extrusionOk="0">
                <a:moveTo>
                  <a:pt x="-1" y="0"/>
                </a:moveTo>
                <a:cubicBezTo>
                  <a:pt x="11929" y="0"/>
                  <a:pt x="21600" y="9670"/>
                  <a:pt x="21600" y="21600"/>
                </a:cubicBezTo>
                <a:cubicBezTo>
                  <a:pt x="21600" y="30551"/>
                  <a:pt x="16078" y="38576"/>
                  <a:pt x="7717" y="41774"/>
                </a:cubicBezTo>
                <a:lnTo>
                  <a:pt x="0" y="21600"/>
                </a:lnTo>
                <a:lnTo>
                  <a:pt x="-1" y="0"/>
                </a:lnTo>
                <a:close/>
              </a:path>
            </a:pathLst>
          </a:custGeom>
          <a:noFill/>
          <a:ln w="38100">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5" name="Text Box 12"/>
          <p:cNvSpPr txBox="1">
            <a:spLocks noChangeArrowheads="1"/>
          </p:cNvSpPr>
          <p:nvPr/>
        </p:nvSpPr>
        <p:spPr bwMode="auto">
          <a:xfrm>
            <a:off x="228600" y="5334000"/>
            <a:ext cx="3975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Post-pubertal sex steroid hormones activate and maintain sexual dimorphisms in the CNS </a:t>
            </a:r>
          </a:p>
          <a:p>
            <a:r>
              <a:rPr lang="en-GB" b="1" i="1">
                <a:solidFill>
                  <a:srgbClr val="008000"/>
                </a:solidFill>
              </a:rPr>
              <a:t>“activational actions”</a:t>
            </a:r>
            <a:endParaRPr lang="en-GB" b="1">
              <a:solidFill>
                <a:schemeClr val="accent1"/>
              </a:solidFill>
            </a:endParaRPr>
          </a:p>
        </p:txBody>
      </p:sp>
      <p:sp>
        <p:nvSpPr>
          <p:cNvPr id="26636" name="Arc 13"/>
          <p:cNvSpPr>
            <a:spLocks/>
          </p:cNvSpPr>
          <p:nvPr/>
        </p:nvSpPr>
        <p:spPr bwMode="auto">
          <a:xfrm flipH="1">
            <a:off x="381000" y="2667000"/>
            <a:ext cx="2590800" cy="2620963"/>
          </a:xfrm>
          <a:custGeom>
            <a:avLst/>
            <a:gdLst>
              <a:gd name="T0" fmla="*/ 0 w 21600"/>
              <a:gd name="T1" fmla="*/ 0 h 27141"/>
              <a:gd name="T2" fmla="*/ 2147483647 w 21600"/>
              <a:gd name="T3" fmla="*/ 2147483647 h 27141"/>
              <a:gd name="T4" fmla="*/ 0 w 21600"/>
              <a:gd name="T5" fmla="*/ 2147483647 h 27141"/>
              <a:gd name="T6" fmla="*/ 0 60000 65536"/>
              <a:gd name="T7" fmla="*/ 0 60000 65536"/>
              <a:gd name="T8" fmla="*/ 0 60000 65536"/>
            </a:gdLst>
            <a:ahLst/>
            <a:cxnLst>
              <a:cxn ang="T6">
                <a:pos x="T0" y="T1"/>
              </a:cxn>
              <a:cxn ang="T7">
                <a:pos x="T2" y="T3"/>
              </a:cxn>
              <a:cxn ang="T8">
                <a:pos x="T4" y="T5"/>
              </a:cxn>
            </a:cxnLst>
            <a:rect l="0" t="0" r="r" b="b"/>
            <a:pathLst>
              <a:path w="21600" h="27141" fill="none" extrusionOk="0">
                <a:moveTo>
                  <a:pt x="-1" y="0"/>
                </a:moveTo>
                <a:cubicBezTo>
                  <a:pt x="11929" y="0"/>
                  <a:pt x="21600" y="9670"/>
                  <a:pt x="21600" y="21600"/>
                </a:cubicBezTo>
                <a:cubicBezTo>
                  <a:pt x="21600" y="23470"/>
                  <a:pt x="21357" y="25333"/>
                  <a:pt x="20877" y="27141"/>
                </a:cubicBezTo>
              </a:path>
              <a:path w="21600" h="27141" stroke="0" extrusionOk="0">
                <a:moveTo>
                  <a:pt x="-1" y="0"/>
                </a:moveTo>
                <a:cubicBezTo>
                  <a:pt x="11929" y="0"/>
                  <a:pt x="21600" y="9670"/>
                  <a:pt x="21600" y="21600"/>
                </a:cubicBezTo>
                <a:cubicBezTo>
                  <a:pt x="21600" y="23470"/>
                  <a:pt x="21357" y="25333"/>
                  <a:pt x="20877" y="27141"/>
                </a:cubicBezTo>
                <a:lnTo>
                  <a:pt x="0" y="21600"/>
                </a:lnTo>
                <a:lnTo>
                  <a:pt x="-1" y="0"/>
                </a:lnTo>
                <a:close/>
              </a:path>
            </a:pathLst>
          </a:custGeom>
          <a:noFill/>
          <a:ln w="38100">
            <a:solidFill>
              <a:srgbClr val="008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7" name="Text Box 14"/>
          <p:cNvSpPr txBox="1">
            <a:spLocks noChangeArrowheads="1"/>
          </p:cNvSpPr>
          <p:nvPr/>
        </p:nvSpPr>
        <p:spPr bwMode="auto">
          <a:xfrm>
            <a:off x="593725" y="76200"/>
            <a:ext cx="8397875" cy="830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Arial" charset="0"/>
              </a:rPr>
              <a:t>Sex differences in circulating gonadal steroid hormone levels determine sex differences in the CNS.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93725" y="76200"/>
            <a:ext cx="8397875" cy="830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latin typeface="Arial" charset="0"/>
                <a:cs typeface="Arial" charset="0"/>
              </a:rPr>
              <a:t>Sex differences in circulating gonadal steroid hormone levels determine sex differences in the CNS.</a:t>
            </a:r>
          </a:p>
        </p:txBody>
      </p:sp>
      <p:sp>
        <p:nvSpPr>
          <p:cNvPr id="27651" name="Line 3"/>
          <p:cNvSpPr>
            <a:spLocks noChangeShapeType="1"/>
          </p:cNvSpPr>
          <p:nvPr/>
        </p:nvSpPr>
        <p:spPr bwMode="auto">
          <a:xfrm flipV="1">
            <a:off x="5105400" y="2581275"/>
            <a:ext cx="2574925" cy="9525"/>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2" name="Line 4"/>
          <p:cNvSpPr>
            <a:spLocks noChangeShapeType="1"/>
          </p:cNvSpPr>
          <p:nvPr/>
        </p:nvSpPr>
        <p:spPr bwMode="auto">
          <a:xfrm>
            <a:off x="6477000" y="2590800"/>
            <a:ext cx="0" cy="20574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3" name="Text Box 5"/>
          <p:cNvSpPr txBox="1">
            <a:spLocks noChangeArrowheads="1"/>
          </p:cNvSpPr>
          <p:nvPr/>
        </p:nvSpPr>
        <p:spPr bwMode="auto">
          <a:xfrm>
            <a:off x="2940050" y="2317750"/>
            <a:ext cx="1936750" cy="822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Endocrine</a:t>
            </a:r>
            <a:r>
              <a:rPr lang="en-GB" sz="2000" b="1"/>
              <a:t> </a:t>
            </a:r>
            <a:r>
              <a:rPr lang="en-GB" b="1"/>
              <a:t>environment</a:t>
            </a:r>
            <a:endParaRPr lang="en-GB" sz="2000" b="1"/>
          </a:p>
        </p:txBody>
      </p:sp>
      <p:sp>
        <p:nvSpPr>
          <p:cNvPr id="27654" name="Text Box 6"/>
          <p:cNvSpPr txBox="1">
            <a:spLocks noChangeArrowheads="1"/>
          </p:cNvSpPr>
          <p:nvPr/>
        </p:nvSpPr>
        <p:spPr bwMode="auto">
          <a:xfrm>
            <a:off x="7800975" y="2317750"/>
            <a:ext cx="1266825"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Genome</a:t>
            </a:r>
            <a:endParaRPr lang="en-GB" sz="2000" b="1"/>
          </a:p>
        </p:txBody>
      </p:sp>
      <p:sp>
        <p:nvSpPr>
          <p:cNvPr id="27655" name="Text Box 7"/>
          <p:cNvSpPr txBox="1">
            <a:spLocks noChangeArrowheads="1"/>
          </p:cNvSpPr>
          <p:nvPr/>
        </p:nvSpPr>
        <p:spPr bwMode="auto">
          <a:xfrm>
            <a:off x="5805488" y="4770438"/>
            <a:ext cx="138271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Phenotype</a:t>
            </a:r>
            <a:endParaRPr lang="en-GB" sz="2000" b="1"/>
          </a:p>
        </p:txBody>
      </p:sp>
      <p:sp>
        <p:nvSpPr>
          <p:cNvPr id="27656" name="Arc 8"/>
          <p:cNvSpPr>
            <a:spLocks/>
          </p:cNvSpPr>
          <p:nvPr/>
        </p:nvSpPr>
        <p:spPr bwMode="auto">
          <a:xfrm rot="10800000" flipH="1" flipV="1">
            <a:off x="4160838" y="1862138"/>
            <a:ext cx="3810000" cy="381000"/>
          </a:xfrm>
          <a:custGeom>
            <a:avLst/>
            <a:gdLst>
              <a:gd name="T0" fmla="*/ 0 w 43193"/>
              <a:gd name="T1" fmla="*/ 115549786 h 21600"/>
              <a:gd name="T2" fmla="*/ 2147483647 w 43193"/>
              <a:gd name="T3" fmla="*/ 118540689 h 21600"/>
              <a:gd name="T4" fmla="*/ 2147483647 w 43193"/>
              <a:gd name="T5" fmla="*/ 118540689 h 21600"/>
              <a:gd name="T6" fmla="*/ 0 60000 65536"/>
              <a:gd name="T7" fmla="*/ 0 60000 65536"/>
              <a:gd name="T8" fmla="*/ 0 60000 65536"/>
            </a:gdLst>
            <a:ahLst/>
            <a:cxnLst>
              <a:cxn ang="T6">
                <a:pos x="T0" y="T1"/>
              </a:cxn>
              <a:cxn ang="T7">
                <a:pos x="T2" y="T3"/>
              </a:cxn>
              <a:cxn ang="T8">
                <a:pos x="T4" y="T5"/>
              </a:cxn>
            </a:cxnLst>
            <a:rect l="0" t="0" r="r" b="b"/>
            <a:pathLst>
              <a:path w="43193" h="21600" fill="none" extrusionOk="0">
                <a:moveTo>
                  <a:pt x="-1" y="21054"/>
                </a:moveTo>
                <a:cubicBezTo>
                  <a:pt x="295" y="9341"/>
                  <a:pt x="9875" y="-1"/>
                  <a:pt x="21593" y="0"/>
                </a:cubicBezTo>
                <a:cubicBezTo>
                  <a:pt x="33522" y="0"/>
                  <a:pt x="43193" y="9670"/>
                  <a:pt x="43193" y="21600"/>
                </a:cubicBezTo>
              </a:path>
              <a:path w="43193" h="21600" stroke="0" extrusionOk="0">
                <a:moveTo>
                  <a:pt x="-1" y="21054"/>
                </a:moveTo>
                <a:cubicBezTo>
                  <a:pt x="295" y="9341"/>
                  <a:pt x="9875" y="-1"/>
                  <a:pt x="21593" y="0"/>
                </a:cubicBezTo>
                <a:cubicBezTo>
                  <a:pt x="33522" y="0"/>
                  <a:pt x="43193" y="9670"/>
                  <a:pt x="43193" y="21600"/>
                </a:cubicBezTo>
                <a:lnTo>
                  <a:pt x="21593" y="21600"/>
                </a:lnTo>
                <a:lnTo>
                  <a:pt x="-1" y="21054"/>
                </a:lnTo>
                <a:close/>
              </a:path>
            </a:pathLst>
          </a:custGeom>
          <a:noFill/>
          <a:ln w="38100">
            <a:solidFill>
              <a:srgbClr val="CC33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7" name="Text Box 9"/>
          <p:cNvSpPr txBox="1">
            <a:spLocks noChangeArrowheads="1"/>
          </p:cNvSpPr>
          <p:nvPr/>
        </p:nvSpPr>
        <p:spPr bwMode="auto">
          <a:xfrm>
            <a:off x="4343400" y="1066800"/>
            <a:ext cx="3140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i="1"/>
              <a:t>Y chromosome</a:t>
            </a:r>
            <a:endParaRPr lang="en-GB" b="1"/>
          </a:p>
          <a:p>
            <a:pPr algn="ctr"/>
            <a:r>
              <a:rPr lang="en-GB" b="1"/>
              <a:t>bipotential gonad differentiates into testis</a:t>
            </a:r>
          </a:p>
        </p:txBody>
      </p:sp>
      <p:sp>
        <p:nvSpPr>
          <p:cNvPr id="27658" name="Text Box 10"/>
          <p:cNvSpPr txBox="1">
            <a:spLocks noChangeArrowheads="1"/>
          </p:cNvSpPr>
          <p:nvPr/>
        </p:nvSpPr>
        <p:spPr bwMode="auto">
          <a:xfrm>
            <a:off x="1828800" y="3352800"/>
            <a:ext cx="4025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Early transient rise in circulating testosterone irreversibly masculinises the hypothalamic neural pathways regulating anterior pituitary secretions </a:t>
            </a:r>
            <a:r>
              <a:rPr lang="en-GB" b="1" i="1">
                <a:solidFill>
                  <a:schemeClr val="accent2"/>
                </a:solidFill>
              </a:rPr>
              <a:t>“organisational actions”</a:t>
            </a:r>
            <a:endParaRPr lang="en-GB" b="1"/>
          </a:p>
        </p:txBody>
      </p:sp>
      <p:sp>
        <p:nvSpPr>
          <p:cNvPr id="27659" name="Arc 11"/>
          <p:cNvSpPr>
            <a:spLocks/>
          </p:cNvSpPr>
          <p:nvPr/>
        </p:nvSpPr>
        <p:spPr bwMode="auto">
          <a:xfrm flipH="1">
            <a:off x="2209800" y="2698750"/>
            <a:ext cx="730250" cy="654050"/>
          </a:xfrm>
          <a:custGeom>
            <a:avLst/>
            <a:gdLst>
              <a:gd name="T0" fmla="*/ 0 w 21600"/>
              <a:gd name="T1" fmla="*/ 0 h 41774"/>
              <a:gd name="T2" fmla="*/ 298195694 w 21600"/>
              <a:gd name="T3" fmla="*/ 160332183 h 41774"/>
              <a:gd name="T4" fmla="*/ 0 w 21600"/>
              <a:gd name="T5" fmla="*/ 82902568 h 41774"/>
              <a:gd name="T6" fmla="*/ 0 60000 65536"/>
              <a:gd name="T7" fmla="*/ 0 60000 65536"/>
              <a:gd name="T8" fmla="*/ 0 60000 65536"/>
            </a:gdLst>
            <a:ahLst/>
            <a:cxnLst>
              <a:cxn ang="T6">
                <a:pos x="T0" y="T1"/>
              </a:cxn>
              <a:cxn ang="T7">
                <a:pos x="T2" y="T3"/>
              </a:cxn>
              <a:cxn ang="T8">
                <a:pos x="T4" y="T5"/>
              </a:cxn>
            </a:cxnLst>
            <a:rect l="0" t="0" r="r" b="b"/>
            <a:pathLst>
              <a:path w="21600" h="41774" fill="none" extrusionOk="0">
                <a:moveTo>
                  <a:pt x="-1" y="0"/>
                </a:moveTo>
                <a:cubicBezTo>
                  <a:pt x="11929" y="0"/>
                  <a:pt x="21600" y="9670"/>
                  <a:pt x="21600" y="21600"/>
                </a:cubicBezTo>
                <a:cubicBezTo>
                  <a:pt x="21600" y="30551"/>
                  <a:pt x="16078" y="38576"/>
                  <a:pt x="7717" y="41774"/>
                </a:cubicBezTo>
              </a:path>
              <a:path w="21600" h="41774" stroke="0" extrusionOk="0">
                <a:moveTo>
                  <a:pt x="-1" y="0"/>
                </a:moveTo>
                <a:cubicBezTo>
                  <a:pt x="11929" y="0"/>
                  <a:pt x="21600" y="9670"/>
                  <a:pt x="21600" y="21600"/>
                </a:cubicBezTo>
                <a:cubicBezTo>
                  <a:pt x="21600" y="30551"/>
                  <a:pt x="16078" y="38576"/>
                  <a:pt x="7717" y="41774"/>
                </a:cubicBezTo>
                <a:lnTo>
                  <a:pt x="0" y="21600"/>
                </a:lnTo>
                <a:lnTo>
                  <a:pt x="-1" y="0"/>
                </a:lnTo>
                <a:close/>
              </a:path>
            </a:pathLst>
          </a:custGeom>
          <a:noFill/>
          <a:ln w="38100">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0" name="Text Box 12"/>
          <p:cNvSpPr txBox="1">
            <a:spLocks noChangeArrowheads="1"/>
          </p:cNvSpPr>
          <p:nvPr/>
        </p:nvSpPr>
        <p:spPr bwMode="auto">
          <a:xfrm>
            <a:off x="0" y="5486400"/>
            <a:ext cx="3810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Post-pubertal sex steroid hormones activate and maintain sexual dimorphisms in the CNS </a:t>
            </a:r>
          </a:p>
          <a:p>
            <a:r>
              <a:rPr lang="en-GB" b="1" i="1">
                <a:solidFill>
                  <a:srgbClr val="008000"/>
                </a:solidFill>
              </a:rPr>
              <a:t>“activational actions”</a:t>
            </a:r>
            <a:endParaRPr lang="en-GB" b="1">
              <a:solidFill>
                <a:schemeClr val="accent1"/>
              </a:solidFill>
            </a:endParaRPr>
          </a:p>
        </p:txBody>
      </p:sp>
      <p:sp>
        <p:nvSpPr>
          <p:cNvPr id="27661" name="Arc 13"/>
          <p:cNvSpPr>
            <a:spLocks/>
          </p:cNvSpPr>
          <p:nvPr/>
        </p:nvSpPr>
        <p:spPr bwMode="auto">
          <a:xfrm flipH="1">
            <a:off x="354013" y="2652713"/>
            <a:ext cx="2590800" cy="2330450"/>
          </a:xfrm>
          <a:custGeom>
            <a:avLst/>
            <a:gdLst>
              <a:gd name="T0" fmla="*/ 0 w 21600"/>
              <a:gd name="T1" fmla="*/ 0 h 24132"/>
              <a:gd name="T2" fmla="*/ 2147483647 w 21600"/>
              <a:gd name="T3" fmla="*/ 2147483647 h 24132"/>
              <a:gd name="T4" fmla="*/ 0 w 21600"/>
              <a:gd name="T5" fmla="*/ 2147483647 h 24132"/>
              <a:gd name="T6" fmla="*/ 0 60000 65536"/>
              <a:gd name="T7" fmla="*/ 0 60000 65536"/>
              <a:gd name="T8" fmla="*/ 0 60000 65536"/>
            </a:gdLst>
            <a:ahLst/>
            <a:cxnLst>
              <a:cxn ang="T6">
                <a:pos x="T0" y="T1"/>
              </a:cxn>
              <a:cxn ang="T7">
                <a:pos x="T2" y="T3"/>
              </a:cxn>
              <a:cxn ang="T8">
                <a:pos x="T4" y="T5"/>
              </a:cxn>
            </a:cxnLst>
            <a:rect l="0" t="0" r="r" b="b"/>
            <a:pathLst>
              <a:path w="21600" h="24132" fill="none" extrusionOk="0">
                <a:moveTo>
                  <a:pt x="-1" y="0"/>
                </a:moveTo>
                <a:cubicBezTo>
                  <a:pt x="11929" y="0"/>
                  <a:pt x="21600" y="9670"/>
                  <a:pt x="21600" y="21600"/>
                </a:cubicBezTo>
                <a:cubicBezTo>
                  <a:pt x="21600" y="22446"/>
                  <a:pt x="21550" y="23291"/>
                  <a:pt x="21451" y="24132"/>
                </a:cubicBezTo>
              </a:path>
              <a:path w="21600" h="24132" stroke="0" extrusionOk="0">
                <a:moveTo>
                  <a:pt x="-1" y="0"/>
                </a:moveTo>
                <a:cubicBezTo>
                  <a:pt x="11929" y="0"/>
                  <a:pt x="21600" y="9670"/>
                  <a:pt x="21600" y="21600"/>
                </a:cubicBezTo>
                <a:cubicBezTo>
                  <a:pt x="21600" y="22446"/>
                  <a:pt x="21550" y="23291"/>
                  <a:pt x="21451" y="24132"/>
                </a:cubicBezTo>
                <a:lnTo>
                  <a:pt x="0" y="21600"/>
                </a:lnTo>
                <a:lnTo>
                  <a:pt x="-1" y="0"/>
                </a:lnTo>
                <a:close/>
              </a:path>
            </a:pathLst>
          </a:custGeom>
          <a:noFill/>
          <a:ln w="38100">
            <a:solidFill>
              <a:srgbClr val="008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62" name="Text Box 14"/>
          <p:cNvSpPr txBox="1">
            <a:spLocks noChangeArrowheads="1"/>
          </p:cNvSpPr>
          <p:nvPr/>
        </p:nvSpPr>
        <p:spPr bwMode="auto">
          <a:xfrm>
            <a:off x="5181600" y="5334000"/>
            <a:ext cx="335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Anatomical, morphological biochemical &amp; functional consequences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06375"/>
            <a:ext cx="8382000" cy="990600"/>
          </a:xfrm>
        </p:spPr>
        <p:txBody>
          <a:bodyPr/>
          <a:lstStyle/>
          <a:p>
            <a:pPr algn="ctr"/>
            <a:r>
              <a:rPr lang="en-GB" sz="2800" smtClean="0">
                <a:latin typeface="Arial" charset="0"/>
                <a:cs typeface="Arial" charset="0"/>
              </a:rPr>
              <a:t>sex hormones and their actions in the brain</a:t>
            </a:r>
            <a:br>
              <a:rPr lang="en-GB" sz="2800" smtClean="0">
                <a:latin typeface="Arial" charset="0"/>
                <a:cs typeface="Arial" charset="0"/>
              </a:rPr>
            </a:br>
            <a:endParaRPr lang="en-GB" sz="2800" smtClean="0">
              <a:latin typeface="Arial" charset="0"/>
              <a:cs typeface="Arial" charset="0"/>
            </a:endParaRPr>
          </a:p>
        </p:txBody>
      </p:sp>
      <p:sp>
        <p:nvSpPr>
          <p:cNvPr id="28675" name="Text Box 3"/>
          <p:cNvSpPr txBox="1">
            <a:spLocks noChangeArrowheads="1"/>
          </p:cNvSpPr>
          <p:nvPr/>
        </p:nvSpPr>
        <p:spPr bwMode="auto">
          <a:xfrm>
            <a:off x="611188" y="1052513"/>
            <a:ext cx="3763962" cy="1938337"/>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cs typeface="Arial" charset="0"/>
              </a:rPr>
              <a:t>Steroidogensis in the developing testes is activated earlier in development than ovarian steroidogenesis</a:t>
            </a:r>
          </a:p>
        </p:txBody>
      </p:sp>
      <p:sp>
        <p:nvSpPr>
          <p:cNvPr id="246788" name="Text Box 4"/>
          <p:cNvSpPr txBox="1">
            <a:spLocks noChangeArrowheads="1"/>
          </p:cNvSpPr>
          <p:nvPr/>
        </p:nvSpPr>
        <p:spPr bwMode="auto">
          <a:xfrm>
            <a:off x="684213" y="3209925"/>
            <a:ext cx="3763962" cy="3387725"/>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cs typeface="Arial" charset="0"/>
              </a:rPr>
              <a:t>In the developing brain, sex hormones influence</a:t>
            </a:r>
          </a:p>
          <a:p>
            <a:pPr>
              <a:buFontTx/>
              <a:buChar char="•"/>
            </a:pPr>
            <a:r>
              <a:rPr lang="en-GB">
                <a:solidFill>
                  <a:srgbClr val="000000"/>
                </a:solidFill>
                <a:latin typeface="Arial" charset="0"/>
                <a:cs typeface="Arial" charset="0"/>
              </a:rPr>
              <a:t>Neurogenesis</a:t>
            </a:r>
          </a:p>
          <a:p>
            <a:pPr>
              <a:buFontTx/>
              <a:buChar char="•"/>
            </a:pPr>
            <a:r>
              <a:rPr lang="en-GB">
                <a:solidFill>
                  <a:srgbClr val="000000"/>
                </a:solidFill>
                <a:latin typeface="Arial" charset="0"/>
                <a:cs typeface="Arial" charset="0"/>
              </a:rPr>
              <a:t>Migration</a:t>
            </a:r>
          </a:p>
          <a:p>
            <a:pPr>
              <a:buFontTx/>
              <a:buChar char="•"/>
            </a:pPr>
            <a:r>
              <a:rPr lang="en-GB">
                <a:solidFill>
                  <a:srgbClr val="000000"/>
                </a:solidFill>
                <a:latin typeface="Arial" charset="0"/>
                <a:cs typeface="Arial" charset="0"/>
              </a:rPr>
              <a:t>Neurite extension</a:t>
            </a:r>
          </a:p>
          <a:p>
            <a:pPr>
              <a:buFontTx/>
              <a:buChar char="•"/>
            </a:pPr>
            <a:r>
              <a:rPr lang="en-GB">
                <a:solidFill>
                  <a:srgbClr val="000000"/>
                </a:solidFill>
                <a:latin typeface="Arial" charset="0"/>
                <a:cs typeface="Arial" charset="0"/>
              </a:rPr>
              <a:t>Synaptogenesis</a:t>
            </a:r>
          </a:p>
          <a:p>
            <a:pPr>
              <a:buFontTx/>
              <a:buChar char="•"/>
            </a:pPr>
            <a:r>
              <a:rPr lang="en-GB">
                <a:solidFill>
                  <a:srgbClr val="000000"/>
                </a:solidFill>
                <a:latin typeface="Arial" charset="0"/>
                <a:cs typeface="Arial" charset="0"/>
              </a:rPr>
              <a:t>Growth factor production</a:t>
            </a:r>
          </a:p>
          <a:p>
            <a:pPr>
              <a:buFontTx/>
              <a:buChar char="•"/>
            </a:pPr>
            <a:r>
              <a:rPr lang="en-GB">
                <a:solidFill>
                  <a:srgbClr val="000000"/>
                </a:solidFill>
                <a:latin typeface="Arial" charset="0"/>
                <a:cs typeface="Arial" charset="0"/>
              </a:rPr>
              <a:t>Apoptosis</a:t>
            </a:r>
          </a:p>
          <a:p>
            <a:endParaRPr lang="en-GB">
              <a:solidFill>
                <a:srgbClr val="000000"/>
              </a:solidFill>
              <a:latin typeface="Arial" charset="0"/>
              <a:cs typeface="Arial" charset="0"/>
            </a:endParaRPr>
          </a:p>
        </p:txBody>
      </p:sp>
      <p:sp>
        <p:nvSpPr>
          <p:cNvPr id="246789" name="Text Box 5"/>
          <p:cNvSpPr txBox="1">
            <a:spLocks noChangeArrowheads="1"/>
          </p:cNvSpPr>
          <p:nvPr/>
        </p:nvSpPr>
        <p:spPr bwMode="auto">
          <a:xfrm>
            <a:off x="4911725" y="1700213"/>
            <a:ext cx="3763963" cy="15621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cs typeface="Arial" charset="0"/>
              </a:rPr>
              <a:t>The brain develops in a different hormonal environment in males &amp; females</a:t>
            </a:r>
          </a:p>
        </p:txBody>
      </p:sp>
      <p:sp>
        <p:nvSpPr>
          <p:cNvPr id="246790" name="Text Box 6"/>
          <p:cNvSpPr txBox="1">
            <a:spLocks noChangeArrowheads="1"/>
          </p:cNvSpPr>
          <p:nvPr/>
        </p:nvSpPr>
        <p:spPr bwMode="auto">
          <a:xfrm>
            <a:off x="5148263" y="3716338"/>
            <a:ext cx="3763962" cy="2678112"/>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cs typeface="Arial" charset="0"/>
              </a:rPr>
              <a:t>This establishes irreversible sex dimorphisms in specific neural circuits = </a:t>
            </a:r>
            <a:r>
              <a:rPr lang="en-GB" sz="3200" b="1">
                <a:solidFill>
                  <a:srgbClr val="000000"/>
                </a:solidFill>
                <a:latin typeface="Arial" charset="0"/>
                <a:cs typeface="Arial" charset="0"/>
              </a:rPr>
              <a:t>sexual differentiation of the brain</a:t>
            </a:r>
          </a:p>
        </p:txBody>
      </p:sp>
      <p:cxnSp>
        <p:nvCxnSpPr>
          <p:cNvPr id="246791" name="AutoShape 7"/>
          <p:cNvCxnSpPr>
            <a:cxnSpLocks noChangeShapeType="1"/>
          </p:cNvCxnSpPr>
          <p:nvPr/>
        </p:nvCxnSpPr>
        <p:spPr bwMode="auto">
          <a:xfrm>
            <a:off x="4375150" y="1484313"/>
            <a:ext cx="536575" cy="647700"/>
          </a:xfrm>
          <a:prstGeom prst="bentConnector3">
            <a:avLst>
              <a:gd name="adj1" fmla="val 49704"/>
            </a:avLst>
          </a:prstGeom>
          <a:noFill/>
          <a:ln w="5715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792" name="AutoShape 8"/>
          <p:cNvCxnSpPr>
            <a:cxnSpLocks noChangeShapeType="1"/>
            <a:endCxn id="246788" idx="0"/>
          </p:cNvCxnSpPr>
          <p:nvPr/>
        </p:nvCxnSpPr>
        <p:spPr bwMode="auto">
          <a:xfrm>
            <a:off x="2411413" y="2849563"/>
            <a:ext cx="155575" cy="360362"/>
          </a:xfrm>
          <a:prstGeom prst="straightConnector1">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1" name="AutoShape 9"/>
          <p:cNvCxnSpPr>
            <a:cxnSpLocks noChangeShapeType="1"/>
            <a:stCxn id="246788" idx="3"/>
            <a:endCxn id="246790" idx="1"/>
          </p:cNvCxnSpPr>
          <p:nvPr/>
        </p:nvCxnSpPr>
        <p:spPr bwMode="auto">
          <a:xfrm>
            <a:off x="4448175" y="4903788"/>
            <a:ext cx="700088" cy="150812"/>
          </a:xfrm>
          <a:prstGeom prst="bentConnector3">
            <a:avLst>
              <a:gd name="adj1" fmla="val 50000"/>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794" name="Line 10"/>
          <p:cNvSpPr>
            <a:spLocks noChangeShapeType="1"/>
          </p:cNvSpPr>
          <p:nvPr/>
        </p:nvSpPr>
        <p:spPr bwMode="auto">
          <a:xfrm>
            <a:off x="6084888" y="3213100"/>
            <a:ext cx="0" cy="431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6791"/>
                                        </p:tgtEl>
                                        <p:attrNameLst>
                                          <p:attrName>style.visibility</p:attrName>
                                        </p:attrNameLst>
                                      </p:cBhvr>
                                      <p:to>
                                        <p:strVal val="visible"/>
                                      </p:to>
                                    </p:set>
                                    <p:animEffect transition="in" filter="blinds(horizontal)">
                                      <p:cBhvr>
                                        <p:cTn id="7" dur="500"/>
                                        <p:tgtEl>
                                          <p:spTgt spid="2467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789"/>
                                        </p:tgtEl>
                                        <p:attrNameLst>
                                          <p:attrName>style.visibility</p:attrName>
                                        </p:attrNameLst>
                                      </p:cBhvr>
                                      <p:to>
                                        <p:strVal val="visible"/>
                                      </p:to>
                                    </p:set>
                                    <p:animEffect transition="in" filter="blinds(horizontal)">
                                      <p:cBhvr>
                                        <p:cTn id="10" dur="500"/>
                                        <p:tgtEl>
                                          <p:spTgt spid="2467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46792"/>
                                        </p:tgtEl>
                                        <p:attrNameLst>
                                          <p:attrName>style.visibility</p:attrName>
                                        </p:attrNameLst>
                                      </p:cBhvr>
                                      <p:to>
                                        <p:strVal val="visible"/>
                                      </p:to>
                                    </p:set>
                                    <p:animEffect transition="in" filter="blinds(horizontal)">
                                      <p:cBhvr>
                                        <p:cTn id="15" dur="500"/>
                                        <p:tgtEl>
                                          <p:spTgt spid="24679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6788"/>
                                        </p:tgtEl>
                                        <p:attrNameLst>
                                          <p:attrName>style.visibility</p:attrName>
                                        </p:attrNameLst>
                                      </p:cBhvr>
                                      <p:to>
                                        <p:strVal val="visible"/>
                                      </p:to>
                                    </p:set>
                                    <p:animEffect transition="in" filter="blinds(horizontal)">
                                      <p:cBhvr>
                                        <p:cTn id="18" dur="500"/>
                                        <p:tgtEl>
                                          <p:spTgt spid="2467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6794"/>
                                        </p:tgtEl>
                                        <p:attrNameLst>
                                          <p:attrName>style.visibility</p:attrName>
                                        </p:attrNameLst>
                                      </p:cBhvr>
                                      <p:to>
                                        <p:strVal val="visible"/>
                                      </p:to>
                                    </p:set>
                                    <p:animEffect transition="in" filter="blinds(horizontal)">
                                      <p:cBhvr>
                                        <p:cTn id="23" dur="500"/>
                                        <p:tgtEl>
                                          <p:spTgt spid="24679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6790"/>
                                        </p:tgtEl>
                                        <p:attrNameLst>
                                          <p:attrName>style.visibility</p:attrName>
                                        </p:attrNameLst>
                                      </p:cBhvr>
                                      <p:to>
                                        <p:strVal val="visible"/>
                                      </p:to>
                                    </p:set>
                                    <p:animEffect transition="in" filter="blinds(horizontal)">
                                      <p:cBhvr>
                                        <p:cTn id="26" dur="500"/>
                                        <p:tgtEl>
                                          <p:spTgt spid="24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9" grpId="0" animBg="1"/>
      <p:bldP spid="246790" grpId="0" animBg="1"/>
      <p:bldP spid="24679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27"/>
          <p:cNvSpPr txBox="1">
            <a:spLocks noChangeArrowheads="1"/>
          </p:cNvSpPr>
          <p:nvPr/>
        </p:nvSpPr>
        <p:spPr bwMode="auto">
          <a:xfrm>
            <a:off x="1143000" y="500063"/>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b="1">
                <a:solidFill>
                  <a:srgbClr val="1C11AF"/>
                </a:solidFill>
                <a:latin typeface="Arial" charset="0"/>
                <a:cs typeface="Arial" charset="0"/>
              </a:rPr>
              <a:t>Patterns of hormone exposure throughout life; a biological basis for sex differences in the brain </a:t>
            </a:r>
          </a:p>
        </p:txBody>
      </p:sp>
      <p:grpSp>
        <p:nvGrpSpPr>
          <p:cNvPr id="29699" name="Group 96"/>
          <p:cNvGrpSpPr>
            <a:grpSpLocks/>
          </p:cNvGrpSpPr>
          <p:nvPr/>
        </p:nvGrpSpPr>
        <p:grpSpPr bwMode="auto">
          <a:xfrm>
            <a:off x="214313" y="4205288"/>
            <a:ext cx="8578850" cy="511175"/>
            <a:chOff x="59" y="1071"/>
            <a:chExt cx="5404" cy="322"/>
          </a:xfrm>
        </p:grpSpPr>
        <p:sp>
          <p:nvSpPr>
            <p:cNvPr id="29708" name="Text Box 97"/>
            <p:cNvSpPr txBox="1">
              <a:spLocks noChangeArrowheads="1"/>
            </p:cNvSpPr>
            <p:nvPr/>
          </p:nvSpPr>
          <p:spPr bwMode="auto">
            <a:xfrm>
              <a:off x="59" y="1135"/>
              <a:ext cx="7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29709" name="Text Box 98"/>
            <p:cNvSpPr txBox="1">
              <a:spLocks noChangeArrowheads="1"/>
            </p:cNvSpPr>
            <p:nvPr/>
          </p:nvSpPr>
          <p:spPr bwMode="auto">
            <a:xfrm>
              <a:off x="1336" y="1180"/>
              <a:ext cx="4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29710" name="Text Box 99"/>
            <p:cNvSpPr txBox="1">
              <a:spLocks noChangeArrowheads="1"/>
            </p:cNvSpPr>
            <p:nvPr/>
          </p:nvSpPr>
          <p:spPr bwMode="auto">
            <a:xfrm>
              <a:off x="2336" y="1165"/>
              <a:ext cx="5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29711" name="Text Box 100"/>
            <p:cNvSpPr txBox="1">
              <a:spLocks noChangeArrowheads="1"/>
            </p:cNvSpPr>
            <p:nvPr/>
          </p:nvSpPr>
          <p:spPr bwMode="auto">
            <a:xfrm>
              <a:off x="4998" y="1120"/>
              <a:ext cx="4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29712" name="Line 101"/>
            <p:cNvSpPr>
              <a:spLocks noChangeShapeType="1"/>
            </p:cNvSpPr>
            <p:nvPr/>
          </p:nvSpPr>
          <p:spPr bwMode="auto">
            <a:xfrm flipV="1">
              <a:off x="1474"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3" name="Line 102"/>
            <p:cNvSpPr>
              <a:spLocks noChangeShapeType="1"/>
            </p:cNvSpPr>
            <p:nvPr/>
          </p:nvSpPr>
          <p:spPr bwMode="auto">
            <a:xfrm flipV="1">
              <a:off x="2562"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4" name="Line 103"/>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5" name="Line 104"/>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16" name="Line 105"/>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7" name="Line 106"/>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8" name="Line 107"/>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19" name="Line 108"/>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0" name="Line 109"/>
            <p:cNvSpPr>
              <a:spLocks noChangeShapeType="1"/>
            </p:cNvSpPr>
            <p:nvPr/>
          </p:nvSpPr>
          <p:spPr bwMode="auto">
            <a:xfrm>
              <a:off x="431"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1" name="Line 110"/>
            <p:cNvSpPr>
              <a:spLocks noChangeShapeType="1"/>
            </p:cNvSpPr>
            <p:nvPr/>
          </p:nvSpPr>
          <p:spPr bwMode="auto">
            <a:xfrm>
              <a:off x="5193"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172" name="Text Box 1027"/>
          <p:cNvSpPr txBox="1">
            <a:spLocks noChangeArrowheads="1"/>
          </p:cNvSpPr>
          <p:nvPr/>
        </p:nvSpPr>
        <p:spPr bwMode="auto">
          <a:xfrm>
            <a:off x="1500188" y="1770063"/>
            <a:ext cx="242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Sry gene on Y chromosome directs development of testes</a:t>
            </a:r>
          </a:p>
        </p:txBody>
      </p:sp>
      <p:sp>
        <p:nvSpPr>
          <p:cNvPr id="29701" name="Text Box 1027"/>
          <p:cNvSpPr txBox="1">
            <a:spLocks noChangeArrowheads="1"/>
          </p:cNvSpPr>
          <p:nvPr/>
        </p:nvSpPr>
        <p:spPr bwMode="auto">
          <a:xfrm>
            <a:off x="71438" y="2841625"/>
            <a:ext cx="150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GB" sz="2000">
                <a:solidFill>
                  <a:srgbClr val="1C11AF"/>
                </a:solidFill>
                <a:latin typeface="Arial Narrow" pitchFamily="34" charset="0"/>
                <a:cs typeface="Arial" charset="0"/>
              </a:rPr>
              <a:t>Embryo is not sexually differentiated</a:t>
            </a:r>
          </a:p>
        </p:txBody>
      </p:sp>
      <p:sp>
        <p:nvSpPr>
          <p:cNvPr id="21" name="Rectangle 20"/>
          <p:cNvSpPr/>
          <p:nvPr/>
        </p:nvSpPr>
        <p:spPr bwMode="auto">
          <a:xfrm>
            <a:off x="785813" y="4000500"/>
            <a:ext cx="214312" cy="14287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a:p>
        </p:txBody>
      </p:sp>
      <p:sp>
        <p:nvSpPr>
          <p:cNvPr id="7175" name="Text Box 1027"/>
          <p:cNvSpPr txBox="1">
            <a:spLocks noChangeArrowheads="1"/>
          </p:cNvSpPr>
          <p:nvPr/>
        </p:nvSpPr>
        <p:spPr bwMode="auto">
          <a:xfrm>
            <a:off x="1143000" y="5497513"/>
            <a:ext cx="3500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FF0000"/>
                </a:solidFill>
                <a:latin typeface="Arial Narrow" pitchFamily="34" charset="0"/>
                <a:cs typeface="Arial" charset="0"/>
              </a:rPr>
              <a:t>Critical period </a:t>
            </a:r>
            <a:r>
              <a:rPr lang="en-GB" sz="2000">
                <a:solidFill>
                  <a:srgbClr val="1C11AF"/>
                </a:solidFill>
                <a:latin typeface="Arial Narrow" pitchFamily="34" charset="0"/>
                <a:cs typeface="Arial" charset="0"/>
              </a:rPr>
              <a:t>for hormone-dependent sexual differentiation (</a:t>
            </a:r>
            <a:r>
              <a:rPr lang="en-GB" sz="2000" b="1">
                <a:solidFill>
                  <a:srgbClr val="1C11AF"/>
                </a:solidFill>
                <a:latin typeface="Arial Narrow" pitchFamily="34" charset="0"/>
                <a:cs typeface="Arial" charset="0"/>
              </a:rPr>
              <a:t>organization</a:t>
            </a:r>
            <a:r>
              <a:rPr lang="en-GB" sz="2000">
                <a:solidFill>
                  <a:srgbClr val="1C11AF"/>
                </a:solidFill>
                <a:latin typeface="Arial Narrow" pitchFamily="34" charset="0"/>
                <a:cs typeface="Arial" charset="0"/>
              </a:rPr>
              <a:t>) of the hypothalamus</a:t>
            </a:r>
          </a:p>
        </p:txBody>
      </p:sp>
      <p:sp>
        <p:nvSpPr>
          <p:cNvPr id="23" name="Rectangle 22"/>
          <p:cNvSpPr/>
          <p:nvPr/>
        </p:nvSpPr>
        <p:spPr bwMode="auto">
          <a:xfrm>
            <a:off x="2071688" y="4786313"/>
            <a:ext cx="857250" cy="42862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r>
              <a:rPr lang="en-GB" sz="1800" dirty="0">
                <a:solidFill>
                  <a:srgbClr val="000000"/>
                </a:solidFill>
                <a:latin typeface="Arial Narrow" pitchFamily="34" charset="0"/>
              </a:rPr>
              <a:t>rodents</a:t>
            </a:r>
          </a:p>
        </p:txBody>
      </p:sp>
      <p:cxnSp>
        <p:nvCxnSpPr>
          <p:cNvPr id="27" name="Straight Arrow Connector 26"/>
          <p:cNvCxnSpPr/>
          <p:nvPr/>
        </p:nvCxnSpPr>
        <p:spPr bwMode="auto">
          <a:xfrm rot="5400000">
            <a:off x="928688" y="3000375"/>
            <a:ext cx="1357312" cy="928688"/>
          </a:xfrm>
          <a:prstGeom prst="straightConnector1">
            <a:avLst/>
          </a:prstGeom>
          <a:noFill/>
          <a:ln w="28575" cap="flat" cmpd="sng" algn="ctr">
            <a:solidFill>
              <a:schemeClr val="bg1">
                <a:lumMod val="50000"/>
              </a:schemeClr>
            </a:solidFill>
            <a:prstDash val="solid"/>
            <a:round/>
            <a:headEnd type="none" w="med" len="med"/>
            <a:tailEnd type="arrow"/>
          </a:ln>
          <a:effectLst/>
        </p:spPr>
      </p:cxnSp>
      <p:sp>
        <p:nvSpPr>
          <p:cNvPr id="31" name="Text Box 1027"/>
          <p:cNvSpPr txBox="1">
            <a:spLocks noChangeArrowheads="1"/>
          </p:cNvSpPr>
          <p:nvPr/>
        </p:nvSpPr>
        <p:spPr bwMode="auto">
          <a:xfrm>
            <a:off x="4143375" y="2643188"/>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Pubertal hormones </a:t>
            </a:r>
            <a:r>
              <a:rPr lang="en-GB" sz="2000" b="1">
                <a:solidFill>
                  <a:srgbClr val="1C11AF"/>
                </a:solidFill>
                <a:latin typeface="Arial Narrow" pitchFamily="34" charset="0"/>
                <a:cs typeface="Arial" charset="0"/>
              </a:rPr>
              <a:t>activate</a:t>
            </a:r>
            <a:r>
              <a:rPr lang="en-GB" sz="2000">
                <a:solidFill>
                  <a:srgbClr val="1C11AF"/>
                </a:solidFill>
                <a:latin typeface="Arial Narrow" pitchFamily="34" charset="0"/>
                <a:cs typeface="Arial" charset="0"/>
              </a:rPr>
              <a:t> sexually differentiated brain circuitry</a:t>
            </a:r>
          </a:p>
        </p:txBody>
      </p:sp>
      <p:cxnSp>
        <p:nvCxnSpPr>
          <p:cNvPr id="32" name="Straight Arrow Connector 31"/>
          <p:cNvCxnSpPr/>
          <p:nvPr/>
        </p:nvCxnSpPr>
        <p:spPr bwMode="auto">
          <a:xfrm rot="5400000">
            <a:off x="4286251" y="3500437"/>
            <a:ext cx="571500" cy="428625"/>
          </a:xfrm>
          <a:prstGeom prst="straightConnector1">
            <a:avLst/>
          </a:prstGeom>
          <a:noFill/>
          <a:ln w="28575" cap="flat" cmpd="sng" algn="ctr">
            <a:solidFill>
              <a:schemeClr val="bg1">
                <a:lumMod val="50000"/>
              </a:schemeClr>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23" grpId="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31775" y="92075"/>
            <a:ext cx="6745288" cy="4572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Comic Sans MS" pitchFamily="66" charset="0"/>
              </a:rPr>
              <a:t>Patterns of hormone exposure throughout life</a:t>
            </a:r>
          </a:p>
        </p:txBody>
      </p:sp>
      <p:grpSp>
        <p:nvGrpSpPr>
          <p:cNvPr id="30723" name="Group 3"/>
          <p:cNvGrpSpPr>
            <a:grpSpLocks/>
          </p:cNvGrpSpPr>
          <p:nvPr/>
        </p:nvGrpSpPr>
        <p:grpSpPr bwMode="auto">
          <a:xfrm>
            <a:off x="179388" y="765175"/>
            <a:ext cx="9001125" cy="6148388"/>
            <a:chOff x="113" y="482"/>
            <a:chExt cx="5670" cy="3873"/>
          </a:xfrm>
        </p:grpSpPr>
        <p:sp>
          <p:nvSpPr>
            <p:cNvPr id="30724" name="Text Box 4"/>
            <p:cNvSpPr txBox="1">
              <a:spLocks noChangeArrowheads="1"/>
            </p:cNvSpPr>
            <p:nvPr/>
          </p:nvSpPr>
          <p:spPr bwMode="auto">
            <a:xfrm>
              <a:off x="119" y="1832"/>
              <a:ext cx="8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conception</a:t>
              </a:r>
            </a:p>
          </p:txBody>
        </p:sp>
        <p:sp>
          <p:nvSpPr>
            <p:cNvPr id="30725" name="Text Box 5"/>
            <p:cNvSpPr txBox="1">
              <a:spLocks noChangeArrowheads="1"/>
            </p:cNvSpPr>
            <p:nvPr/>
          </p:nvSpPr>
          <p:spPr bwMode="auto">
            <a:xfrm>
              <a:off x="1297" y="1877"/>
              <a:ext cx="4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birth</a:t>
              </a:r>
            </a:p>
          </p:txBody>
        </p:sp>
        <p:sp>
          <p:nvSpPr>
            <p:cNvPr id="30726" name="Text Box 6"/>
            <p:cNvSpPr txBox="1">
              <a:spLocks noChangeArrowheads="1"/>
            </p:cNvSpPr>
            <p:nvPr/>
          </p:nvSpPr>
          <p:spPr bwMode="auto">
            <a:xfrm>
              <a:off x="2297" y="1862"/>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puberty</a:t>
              </a:r>
            </a:p>
          </p:txBody>
        </p:sp>
        <p:sp>
          <p:nvSpPr>
            <p:cNvPr id="30727" name="Text Box 7"/>
            <p:cNvSpPr txBox="1">
              <a:spLocks noChangeArrowheads="1"/>
            </p:cNvSpPr>
            <p:nvPr/>
          </p:nvSpPr>
          <p:spPr bwMode="auto">
            <a:xfrm>
              <a:off x="4959" y="1817"/>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death</a:t>
              </a:r>
            </a:p>
          </p:txBody>
        </p:sp>
        <p:sp>
          <p:nvSpPr>
            <p:cNvPr id="30728" name="Line 8"/>
            <p:cNvSpPr>
              <a:spLocks noChangeShapeType="1"/>
            </p:cNvSpPr>
            <p:nvPr/>
          </p:nvSpPr>
          <p:spPr bwMode="auto">
            <a:xfrm flipV="1">
              <a:off x="1435" y="178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9" name="Line 9"/>
            <p:cNvSpPr>
              <a:spLocks noChangeShapeType="1"/>
            </p:cNvSpPr>
            <p:nvPr/>
          </p:nvSpPr>
          <p:spPr bwMode="auto">
            <a:xfrm flipV="1">
              <a:off x="2523" y="178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0" name="Line 10"/>
            <p:cNvSpPr>
              <a:spLocks noChangeShapeType="1"/>
            </p:cNvSpPr>
            <p:nvPr/>
          </p:nvSpPr>
          <p:spPr bwMode="auto">
            <a:xfrm>
              <a:off x="2569" y="1783"/>
              <a:ext cx="952"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1" name="Line 11"/>
            <p:cNvSpPr>
              <a:spLocks noChangeShapeType="1"/>
            </p:cNvSpPr>
            <p:nvPr/>
          </p:nvSpPr>
          <p:spPr bwMode="auto">
            <a:xfrm>
              <a:off x="3521" y="1783"/>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2" name="Line 12"/>
            <p:cNvSpPr>
              <a:spLocks noChangeShapeType="1"/>
            </p:cNvSpPr>
            <p:nvPr/>
          </p:nvSpPr>
          <p:spPr bwMode="auto">
            <a:xfrm>
              <a:off x="3884" y="1783"/>
              <a:ext cx="127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3" name="Line 13"/>
            <p:cNvSpPr>
              <a:spLocks noChangeShapeType="1"/>
            </p:cNvSpPr>
            <p:nvPr/>
          </p:nvSpPr>
          <p:spPr bwMode="auto">
            <a:xfrm>
              <a:off x="392" y="1783"/>
              <a:ext cx="1496"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4" name="Line 14"/>
            <p:cNvSpPr>
              <a:spLocks noChangeShapeType="1"/>
            </p:cNvSpPr>
            <p:nvPr/>
          </p:nvSpPr>
          <p:spPr bwMode="auto">
            <a:xfrm>
              <a:off x="1888" y="1783"/>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5" name="Line 15"/>
            <p:cNvSpPr>
              <a:spLocks noChangeShapeType="1"/>
            </p:cNvSpPr>
            <p:nvPr/>
          </p:nvSpPr>
          <p:spPr bwMode="auto">
            <a:xfrm>
              <a:off x="2206" y="1783"/>
              <a:ext cx="409"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6" name="Line 16"/>
            <p:cNvSpPr>
              <a:spLocks noChangeShapeType="1"/>
            </p:cNvSpPr>
            <p:nvPr/>
          </p:nvSpPr>
          <p:spPr bwMode="auto">
            <a:xfrm>
              <a:off x="392" y="178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7" name="Line 17"/>
            <p:cNvSpPr>
              <a:spLocks noChangeShapeType="1"/>
            </p:cNvSpPr>
            <p:nvPr/>
          </p:nvSpPr>
          <p:spPr bwMode="auto">
            <a:xfrm>
              <a:off x="5154" y="178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8" name="Freeform 18"/>
            <p:cNvSpPr>
              <a:spLocks/>
            </p:cNvSpPr>
            <p:nvPr/>
          </p:nvSpPr>
          <p:spPr bwMode="auto">
            <a:xfrm>
              <a:off x="409" y="1000"/>
              <a:ext cx="4768" cy="855"/>
            </a:xfrm>
            <a:custGeom>
              <a:avLst/>
              <a:gdLst>
                <a:gd name="T0" fmla="*/ 0 w 4768"/>
                <a:gd name="T1" fmla="*/ 698 h 855"/>
                <a:gd name="T2" fmla="*/ 480 w 4768"/>
                <a:gd name="T3" fmla="*/ 722 h 855"/>
                <a:gd name="T4" fmla="*/ 576 w 4768"/>
                <a:gd name="T5" fmla="*/ 682 h 855"/>
                <a:gd name="T6" fmla="*/ 680 w 4768"/>
                <a:gd name="T7" fmla="*/ 674 h 855"/>
                <a:gd name="T8" fmla="*/ 688 w 4768"/>
                <a:gd name="T9" fmla="*/ 594 h 855"/>
                <a:gd name="T10" fmla="*/ 712 w 4768"/>
                <a:gd name="T11" fmla="*/ 578 h 855"/>
                <a:gd name="T12" fmla="*/ 720 w 4768"/>
                <a:gd name="T13" fmla="*/ 554 h 855"/>
                <a:gd name="T14" fmla="*/ 768 w 4768"/>
                <a:gd name="T15" fmla="*/ 522 h 855"/>
                <a:gd name="T16" fmla="*/ 808 w 4768"/>
                <a:gd name="T17" fmla="*/ 162 h 855"/>
                <a:gd name="T18" fmla="*/ 832 w 4768"/>
                <a:gd name="T19" fmla="*/ 178 h 855"/>
                <a:gd name="T20" fmla="*/ 856 w 4768"/>
                <a:gd name="T21" fmla="*/ 186 h 855"/>
                <a:gd name="T22" fmla="*/ 888 w 4768"/>
                <a:gd name="T23" fmla="*/ 234 h 855"/>
                <a:gd name="T24" fmla="*/ 912 w 4768"/>
                <a:gd name="T25" fmla="*/ 362 h 855"/>
                <a:gd name="T26" fmla="*/ 928 w 4768"/>
                <a:gd name="T27" fmla="*/ 410 h 855"/>
                <a:gd name="T28" fmla="*/ 984 w 4768"/>
                <a:gd name="T29" fmla="*/ 634 h 855"/>
                <a:gd name="T30" fmla="*/ 1000 w 4768"/>
                <a:gd name="T31" fmla="*/ 682 h 855"/>
                <a:gd name="T32" fmla="*/ 1008 w 4768"/>
                <a:gd name="T33" fmla="*/ 738 h 855"/>
                <a:gd name="T34" fmla="*/ 1032 w 4768"/>
                <a:gd name="T35" fmla="*/ 746 h 855"/>
                <a:gd name="T36" fmla="*/ 1064 w 4768"/>
                <a:gd name="T37" fmla="*/ 738 h 855"/>
                <a:gd name="T38" fmla="*/ 1072 w 4768"/>
                <a:gd name="T39" fmla="*/ 714 h 855"/>
                <a:gd name="T40" fmla="*/ 1096 w 4768"/>
                <a:gd name="T41" fmla="*/ 514 h 855"/>
                <a:gd name="T42" fmla="*/ 1120 w 4768"/>
                <a:gd name="T43" fmla="*/ 498 h 855"/>
                <a:gd name="T44" fmla="*/ 1160 w 4768"/>
                <a:gd name="T45" fmla="*/ 306 h 855"/>
                <a:gd name="T46" fmla="*/ 1216 w 4768"/>
                <a:gd name="T47" fmla="*/ 362 h 855"/>
                <a:gd name="T48" fmla="*/ 1296 w 4768"/>
                <a:gd name="T49" fmla="*/ 498 h 855"/>
                <a:gd name="T50" fmla="*/ 1856 w 4768"/>
                <a:gd name="T51" fmla="*/ 682 h 855"/>
                <a:gd name="T52" fmla="*/ 1888 w 4768"/>
                <a:gd name="T53" fmla="*/ 698 h 855"/>
                <a:gd name="T54" fmla="*/ 2056 w 4768"/>
                <a:gd name="T55" fmla="*/ 690 h 855"/>
                <a:gd name="T56" fmla="*/ 2144 w 4768"/>
                <a:gd name="T57" fmla="*/ 642 h 855"/>
                <a:gd name="T58" fmla="*/ 2200 w 4768"/>
                <a:gd name="T59" fmla="*/ 546 h 855"/>
                <a:gd name="T60" fmla="*/ 2232 w 4768"/>
                <a:gd name="T61" fmla="*/ 450 h 855"/>
                <a:gd name="T62" fmla="*/ 2288 w 4768"/>
                <a:gd name="T63" fmla="*/ 378 h 855"/>
                <a:gd name="T64" fmla="*/ 2296 w 4768"/>
                <a:gd name="T65" fmla="*/ 330 h 855"/>
                <a:gd name="T66" fmla="*/ 2328 w 4768"/>
                <a:gd name="T67" fmla="*/ 282 h 855"/>
                <a:gd name="T68" fmla="*/ 2408 w 4768"/>
                <a:gd name="T69" fmla="*/ 122 h 855"/>
                <a:gd name="T70" fmla="*/ 2528 w 4768"/>
                <a:gd name="T71" fmla="*/ 50 h 855"/>
                <a:gd name="T72" fmla="*/ 2608 w 4768"/>
                <a:gd name="T73" fmla="*/ 42 h 855"/>
                <a:gd name="T74" fmla="*/ 2936 w 4768"/>
                <a:gd name="T75" fmla="*/ 2 h 855"/>
                <a:gd name="T76" fmla="*/ 3736 w 4768"/>
                <a:gd name="T77" fmla="*/ 10 h 855"/>
                <a:gd name="T78" fmla="*/ 3752 w 4768"/>
                <a:gd name="T79" fmla="*/ 34 h 855"/>
                <a:gd name="T80" fmla="*/ 4024 w 4768"/>
                <a:gd name="T81" fmla="*/ 42 h 855"/>
                <a:gd name="T82" fmla="*/ 4080 w 4768"/>
                <a:gd name="T83" fmla="*/ 58 h 855"/>
                <a:gd name="T84" fmla="*/ 4088 w 4768"/>
                <a:gd name="T85" fmla="*/ 82 h 855"/>
                <a:gd name="T86" fmla="*/ 4160 w 4768"/>
                <a:gd name="T87" fmla="*/ 106 h 855"/>
                <a:gd name="T88" fmla="*/ 4184 w 4768"/>
                <a:gd name="T89" fmla="*/ 122 h 855"/>
                <a:gd name="T90" fmla="*/ 4408 w 4768"/>
                <a:gd name="T91" fmla="*/ 130 h 855"/>
                <a:gd name="T92" fmla="*/ 4656 w 4768"/>
                <a:gd name="T93" fmla="*/ 162 h 855"/>
                <a:gd name="T94" fmla="*/ 4768 w 4768"/>
                <a:gd name="T95" fmla="*/ 194 h 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768" h="855">
                  <a:moveTo>
                    <a:pt x="0" y="698"/>
                  </a:moveTo>
                  <a:cubicBezTo>
                    <a:pt x="160" y="710"/>
                    <a:pt x="321" y="699"/>
                    <a:pt x="480" y="722"/>
                  </a:cubicBezTo>
                  <a:cubicBezTo>
                    <a:pt x="514" y="711"/>
                    <a:pt x="541" y="694"/>
                    <a:pt x="576" y="682"/>
                  </a:cubicBezTo>
                  <a:cubicBezTo>
                    <a:pt x="609" y="671"/>
                    <a:pt x="645" y="677"/>
                    <a:pt x="680" y="674"/>
                  </a:cubicBezTo>
                  <a:cubicBezTo>
                    <a:pt x="683" y="647"/>
                    <a:pt x="680" y="619"/>
                    <a:pt x="688" y="594"/>
                  </a:cubicBezTo>
                  <a:cubicBezTo>
                    <a:pt x="691" y="585"/>
                    <a:pt x="706" y="586"/>
                    <a:pt x="712" y="578"/>
                  </a:cubicBezTo>
                  <a:cubicBezTo>
                    <a:pt x="717" y="571"/>
                    <a:pt x="714" y="560"/>
                    <a:pt x="720" y="554"/>
                  </a:cubicBezTo>
                  <a:cubicBezTo>
                    <a:pt x="734" y="540"/>
                    <a:pt x="768" y="522"/>
                    <a:pt x="768" y="522"/>
                  </a:cubicBezTo>
                  <a:cubicBezTo>
                    <a:pt x="785" y="402"/>
                    <a:pt x="769" y="278"/>
                    <a:pt x="808" y="162"/>
                  </a:cubicBezTo>
                  <a:cubicBezTo>
                    <a:pt x="816" y="167"/>
                    <a:pt x="823" y="174"/>
                    <a:pt x="832" y="178"/>
                  </a:cubicBezTo>
                  <a:cubicBezTo>
                    <a:pt x="840" y="182"/>
                    <a:pt x="850" y="180"/>
                    <a:pt x="856" y="186"/>
                  </a:cubicBezTo>
                  <a:cubicBezTo>
                    <a:pt x="870" y="200"/>
                    <a:pt x="888" y="234"/>
                    <a:pt x="888" y="234"/>
                  </a:cubicBezTo>
                  <a:cubicBezTo>
                    <a:pt x="898" y="331"/>
                    <a:pt x="888" y="289"/>
                    <a:pt x="912" y="362"/>
                  </a:cubicBezTo>
                  <a:cubicBezTo>
                    <a:pt x="917" y="378"/>
                    <a:pt x="928" y="410"/>
                    <a:pt x="928" y="410"/>
                  </a:cubicBezTo>
                  <a:cubicBezTo>
                    <a:pt x="932" y="499"/>
                    <a:pt x="908" y="583"/>
                    <a:pt x="984" y="634"/>
                  </a:cubicBezTo>
                  <a:cubicBezTo>
                    <a:pt x="989" y="650"/>
                    <a:pt x="995" y="666"/>
                    <a:pt x="1000" y="682"/>
                  </a:cubicBezTo>
                  <a:cubicBezTo>
                    <a:pt x="1006" y="700"/>
                    <a:pt x="1000" y="721"/>
                    <a:pt x="1008" y="738"/>
                  </a:cubicBezTo>
                  <a:cubicBezTo>
                    <a:pt x="1012" y="746"/>
                    <a:pt x="1024" y="743"/>
                    <a:pt x="1032" y="746"/>
                  </a:cubicBezTo>
                  <a:cubicBezTo>
                    <a:pt x="1043" y="743"/>
                    <a:pt x="1055" y="745"/>
                    <a:pt x="1064" y="738"/>
                  </a:cubicBezTo>
                  <a:cubicBezTo>
                    <a:pt x="1071" y="733"/>
                    <a:pt x="1071" y="722"/>
                    <a:pt x="1072" y="714"/>
                  </a:cubicBezTo>
                  <a:cubicBezTo>
                    <a:pt x="1074" y="692"/>
                    <a:pt x="1075" y="556"/>
                    <a:pt x="1096" y="514"/>
                  </a:cubicBezTo>
                  <a:cubicBezTo>
                    <a:pt x="1100" y="505"/>
                    <a:pt x="1112" y="503"/>
                    <a:pt x="1120" y="498"/>
                  </a:cubicBezTo>
                  <a:cubicBezTo>
                    <a:pt x="1141" y="434"/>
                    <a:pt x="1123" y="361"/>
                    <a:pt x="1160" y="306"/>
                  </a:cubicBezTo>
                  <a:cubicBezTo>
                    <a:pt x="1195" y="318"/>
                    <a:pt x="1187" y="338"/>
                    <a:pt x="1216" y="362"/>
                  </a:cubicBezTo>
                  <a:cubicBezTo>
                    <a:pt x="1275" y="411"/>
                    <a:pt x="1283" y="420"/>
                    <a:pt x="1296" y="498"/>
                  </a:cubicBezTo>
                  <a:cubicBezTo>
                    <a:pt x="1312" y="855"/>
                    <a:pt x="1324" y="690"/>
                    <a:pt x="1856" y="682"/>
                  </a:cubicBezTo>
                  <a:cubicBezTo>
                    <a:pt x="1961" y="647"/>
                    <a:pt x="1804" y="690"/>
                    <a:pt x="1888" y="698"/>
                  </a:cubicBezTo>
                  <a:cubicBezTo>
                    <a:pt x="1944" y="703"/>
                    <a:pt x="2000" y="693"/>
                    <a:pt x="2056" y="690"/>
                  </a:cubicBezTo>
                  <a:cubicBezTo>
                    <a:pt x="2074" y="637"/>
                    <a:pt x="2098" y="673"/>
                    <a:pt x="2144" y="642"/>
                  </a:cubicBezTo>
                  <a:cubicBezTo>
                    <a:pt x="2167" y="607"/>
                    <a:pt x="2170" y="576"/>
                    <a:pt x="2200" y="546"/>
                  </a:cubicBezTo>
                  <a:cubicBezTo>
                    <a:pt x="2211" y="514"/>
                    <a:pt x="2221" y="482"/>
                    <a:pt x="2232" y="450"/>
                  </a:cubicBezTo>
                  <a:cubicBezTo>
                    <a:pt x="2241" y="423"/>
                    <a:pt x="2272" y="402"/>
                    <a:pt x="2288" y="378"/>
                  </a:cubicBezTo>
                  <a:cubicBezTo>
                    <a:pt x="2291" y="362"/>
                    <a:pt x="2290" y="345"/>
                    <a:pt x="2296" y="330"/>
                  </a:cubicBezTo>
                  <a:cubicBezTo>
                    <a:pt x="2303" y="312"/>
                    <a:pt x="2328" y="282"/>
                    <a:pt x="2328" y="282"/>
                  </a:cubicBezTo>
                  <a:cubicBezTo>
                    <a:pt x="2340" y="221"/>
                    <a:pt x="2374" y="174"/>
                    <a:pt x="2408" y="122"/>
                  </a:cubicBezTo>
                  <a:cubicBezTo>
                    <a:pt x="2415" y="111"/>
                    <a:pt x="2519" y="56"/>
                    <a:pt x="2528" y="50"/>
                  </a:cubicBezTo>
                  <a:cubicBezTo>
                    <a:pt x="2550" y="35"/>
                    <a:pt x="2581" y="45"/>
                    <a:pt x="2608" y="42"/>
                  </a:cubicBezTo>
                  <a:cubicBezTo>
                    <a:pt x="2711" y="8"/>
                    <a:pt x="2829" y="23"/>
                    <a:pt x="2936" y="2"/>
                  </a:cubicBezTo>
                  <a:cubicBezTo>
                    <a:pt x="3203" y="5"/>
                    <a:pt x="3470" y="0"/>
                    <a:pt x="3736" y="10"/>
                  </a:cubicBezTo>
                  <a:cubicBezTo>
                    <a:pt x="3746" y="10"/>
                    <a:pt x="3742" y="33"/>
                    <a:pt x="3752" y="34"/>
                  </a:cubicBezTo>
                  <a:cubicBezTo>
                    <a:pt x="3842" y="44"/>
                    <a:pt x="3933" y="39"/>
                    <a:pt x="4024" y="42"/>
                  </a:cubicBezTo>
                  <a:cubicBezTo>
                    <a:pt x="4042" y="48"/>
                    <a:pt x="4065" y="46"/>
                    <a:pt x="4080" y="58"/>
                  </a:cubicBezTo>
                  <a:cubicBezTo>
                    <a:pt x="4087" y="63"/>
                    <a:pt x="4081" y="77"/>
                    <a:pt x="4088" y="82"/>
                  </a:cubicBezTo>
                  <a:cubicBezTo>
                    <a:pt x="4088" y="82"/>
                    <a:pt x="4148" y="102"/>
                    <a:pt x="4160" y="106"/>
                  </a:cubicBezTo>
                  <a:cubicBezTo>
                    <a:pt x="4169" y="109"/>
                    <a:pt x="4174" y="121"/>
                    <a:pt x="4184" y="122"/>
                  </a:cubicBezTo>
                  <a:cubicBezTo>
                    <a:pt x="4258" y="129"/>
                    <a:pt x="4333" y="127"/>
                    <a:pt x="4408" y="130"/>
                  </a:cubicBezTo>
                  <a:cubicBezTo>
                    <a:pt x="4493" y="144"/>
                    <a:pt x="4569" y="156"/>
                    <a:pt x="4656" y="162"/>
                  </a:cubicBezTo>
                  <a:cubicBezTo>
                    <a:pt x="4699" y="173"/>
                    <a:pt x="4723" y="194"/>
                    <a:pt x="4768" y="19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9" name="Text Box 19"/>
            <p:cNvSpPr txBox="1">
              <a:spLocks noChangeArrowheads="1"/>
            </p:cNvSpPr>
            <p:nvPr/>
          </p:nvSpPr>
          <p:spPr bwMode="auto">
            <a:xfrm>
              <a:off x="249" y="845"/>
              <a:ext cx="2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Testosterone exposure in male rats</a:t>
              </a:r>
            </a:p>
          </p:txBody>
        </p:sp>
        <p:sp>
          <p:nvSpPr>
            <p:cNvPr id="30740" name="Text Box 20"/>
            <p:cNvSpPr txBox="1">
              <a:spLocks noChangeArrowheads="1"/>
            </p:cNvSpPr>
            <p:nvPr/>
          </p:nvSpPr>
          <p:spPr bwMode="auto">
            <a:xfrm>
              <a:off x="1837" y="482"/>
              <a:ext cx="33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latin typeface="Comic Sans MS" pitchFamily="66" charset="0"/>
                </a:rPr>
                <a:t>tissue aromatase activity + neurosteroidogenesis</a:t>
              </a:r>
            </a:p>
          </p:txBody>
        </p:sp>
        <p:sp>
          <p:nvSpPr>
            <p:cNvPr id="30741" name="Line 21"/>
            <p:cNvSpPr>
              <a:spLocks noChangeShapeType="1"/>
            </p:cNvSpPr>
            <p:nvPr/>
          </p:nvSpPr>
          <p:spPr bwMode="auto">
            <a:xfrm>
              <a:off x="1383" y="709"/>
              <a:ext cx="38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2" name="Line 22"/>
            <p:cNvSpPr>
              <a:spLocks noChangeShapeType="1"/>
            </p:cNvSpPr>
            <p:nvPr/>
          </p:nvSpPr>
          <p:spPr bwMode="auto">
            <a:xfrm flipH="1" flipV="1">
              <a:off x="930" y="709"/>
              <a:ext cx="408"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3" name="Line 23"/>
            <p:cNvSpPr>
              <a:spLocks noChangeShapeType="1"/>
            </p:cNvSpPr>
            <p:nvPr/>
          </p:nvSpPr>
          <p:spPr bwMode="auto">
            <a:xfrm flipV="1">
              <a:off x="1383" y="527"/>
              <a:ext cx="38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4" name="Line 24"/>
            <p:cNvSpPr>
              <a:spLocks noChangeShapeType="1"/>
            </p:cNvSpPr>
            <p:nvPr/>
          </p:nvSpPr>
          <p:spPr bwMode="auto">
            <a:xfrm flipH="1" flipV="1">
              <a:off x="975" y="527"/>
              <a:ext cx="408"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5" name="Line 25"/>
            <p:cNvSpPr>
              <a:spLocks noChangeShapeType="1"/>
            </p:cNvSpPr>
            <p:nvPr/>
          </p:nvSpPr>
          <p:spPr bwMode="auto">
            <a:xfrm>
              <a:off x="5239" y="619"/>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6" name="Text Box 26"/>
            <p:cNvSpPr txBox="1">
              <a:spLocks noChangeArrowheads="1"/>
            </p:cNvSpPr>
            <p:nvPr/>
          </p:nvSpPr>
          <p:spPr bwMode="auto">
            <a:xfrm>
              <a:off x="1610" y="3989"/>
              <a:ext cx="56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latin typeface="Comic Sans MS" pitchFamily="66" charset="0"/>
                </a:rPr>
                <a:t>35-45 </a:t>
              </a:r>
            </a:p>
            <a:p>
              <a:r>
                <a:rPr lang="en-GB" sz="1600" b="1">
                  <a:latin typeface="Comic Sans MS" pitchFamily="66" charset="0"/>
                </a:rPr>
                <a:t>days</a:t>
              </a:r>
            </a:p>
          </p:txBody>
        </p:sp>
        <p:grpSp>
          <p:nvGrpSpPr>
            <p:cNvPr id="30747" name="Group 27"/>
            <p:cNvGrpSpPr>
              <a:grpSpLocks/>
            </p:cNvGrpSpPr>
            <p:nvPr/>
          </p:nvGrpSpPr>
          <p:grpSpPr bwMode="auto">
            <a:xfrm>
              <a:off x="113" y="2341"/>
              <a:ext cx="5345" cy="1589"/>
              <a:chOff x="113" y="2432"/>
              <a:chExt cx="5345" cy="1589"/>
            </a:xfrm>
          </p:grpSpPr>
          <p:grpSp>
            <p:nvGrpSpPr>
              <p:cNvPr id="30754" name="Group 28"/>
              <p:cNvGrpSpPr>
                <a:grpSpLocks/>
              </p:cNvGrpSpPr>
              <p:nvPr/>
            </p:nvGrpSpPr>
            <p:grpSpPr bwMode="auto">
              <a:xfrm>
                <a:off x="113" y="3696"/>
                <a:ext cx="5345" cy="325"/>
                <a:chOff x="158" y="1071"/>
                <a:chExt cx="5345" cy="325"/>
              </a:xfrm>
            </p:grpSpPr>
            <p:sp>
              <p:nvSpPr>
                <p:cNvPr id="30766" name="Text Box 29"/>
                <p:cNvSpPr txBox="1">
                  <a:spLocks noChangeArrowheads="1"/>
                </p:cNvSpPr>
                <p:nvPr/>
              </p:nvSpPr>
              <p:spPr bwMode="auto">
                <a:xfrm>
                  <a:off x="158" y="1120"/>
                  <a:ext cx="8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conception</a:t>
                  </a:r>
                </a:p>
              </p:txBody>
            </p:sp>
            <p:sp>
              <p:nvSpPr>
                <p:cNvPr id="30767" name="Text Box 30"/>
                <p:cNvSpPr txBox="1">
                  <a:spLocks noChangeArrowheads="1"/>
                </p:cNvSpPr>
                <p:nvPr/>
              </p:nvSpPr>
              <p:spPr bwMode="auto">
                <a:xfrm>
                  <a:off x="1336" y="1165"/>
                  <a:ext cx="4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birth</a:t>
                  </a:r>
                </a:p>
              </p:txBody>
            </p:sp>
            <p:sp>
              <p:nvSpPr>
                <p:cNvPr id="30768" name="Text Box 31"/>
                <p:cNvSpPr txBox="1">
                  <a:spLocks noChangeArrowheads="1"/>
                </p:cNvSpPr>
                <p:nvPr/>
              </p:nvSpPr>
              <p:spPr bwMode="auto">
                <a:xfrm>
                  <a:off x="2336" y="1150"/>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puberty</a:t>
                  </a:r>
                </a:p>
              </p:txBody>
            </p:sp>
            <p:sp>
              <p:nvSpPr>
                <p:cNvPr id="30769" name="Text Box 32"/>
                <p:cNvSpPr txBox="1">
                  <a:spLocks noChangeArrowheads="1"/>
                </p:cNvSpPr>
                <p:nvPr/>
              </p:nvSpPr>
              <p:spPr bwMode="auto">
                <a:xfrm>
                  <a:off x="4998" y="1105"/>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death</a:t>
                  </a:r>
                </a:p>
              </p:txBody>
            </p:sp>
            <p:sp>
              <p:nvSpPr>
                <p:cNvPr id="30770" name="Line 33"/>
                <p:cNvSpPr>
                  <a:spLocks noChangeShapeType="1"/>
                </p:cNvSpPr>
                <p:nvPr/>
              </p:nvSpPr>
              <p:spPr bwMode="auto">
                <a:xfrm flipV="1">
                  <a:off x="1474"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1" name="Line 34"/>
                <p:cNvSpPr>
                  <a:spLocks noChangeShapeType="1"/>
                </p:cNvSpPr>
                <p:nvPr/>
              </p:nvSpPr>
              <p:spPr bwMode="auto">
                <a:xfrm flipV="1">
                  <a:off x="256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2" name="Line 35"/>
                <p:cNvSpPr>
                  <a:spLocks noChangeShapeType="1"/>
                </p:cNvSpPr>
                <p:nvPr/>
              </p:nvSpPr>
              <p:spPr bwMode="auto">
                <a:xfrm>
                  <a:off x="2608" y="1071"/>
                  <a:ext cx="952"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3" name="Line 36"/>
                <p:cNvSpPr>
                  <a:spLocks noChangeShapeType="1"/>
                </p:cNvSpPr>
                <p:nvPr/>
              </p:nvSpPr>
              <p:spPr bwMode="auto">
                <a:xfrm>
                  <a:off x="3560" y="1071"/>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4" name="Line 37"/>
                <p:cNvSpPr>
                  <a:spLocks noChangeShapeType="1"/>
                </p:cNvSpPr>
                <p:nvPr/>
              </p:nvSpPr>
              <p:spPr bwMode="auto">
                <a:xfrm>
                  <a:off x="3923" y="1071"/>
                  <a:ext cx="127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5" name="Line 38"/>
                <p:cNvSpPr>
                  <a:spLocks noChangeShapeType="1"/>
                </p:cNvSpPr>
                <p:nvPr/>
              </p:nvSpPr>
              <p:spPr bwMode="auto">
                <a:xfrm>
                  <a:off x="431" y="1071"/>
                  <a:ext cx="1496"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6" name="Line 39"/>
                <p:cNvSpPr>
                  <a:spLocks noChangeShapeType="1"/>
                </p:cNvSpPr>
                <p:nvPr/>
              </p:nvSpPr>
              <p:spPr bwMode="auto">
                <a:xfrm>
                  <a:off x="1927" y="1071"/>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7" name="Line 40"/>
                <p:cNvSpPr>
                  <a:spLocks noChangeShapeType="1"/>
                </p:cNvSpPr>
                <p:nvPr/>
              </p:nvSpPr>
              <p:spPr bwMode="auto">
                <a:xfrm>
                  <a:off x="2245" y="1071"/>
                  <a:ext cx="409"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8" name="Line 41"/>
                <p:cNvSpPr>
                  <a:spLocks noChangeShapeType="1"/>
                </p:cNvSpPr>
                <p:nvPr/>
              </p:nvSpPr>
              <p:spPr bwMode="auto">
                <a:xfrm>
                  <a:off x="431"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9" name="Line 42"/>
                <p:cNvSpPr>
                  <a:spLocks noChangeShapeType="1"/>
                </p:cNvSpPr>
                <p:nvPr/>
              </p:nvSpPr>
              <p:spPr bwMode="auto">
                <a:xfrm>
                  <a:off x="5193"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55" name="Text Box 43"/>
              <p:cNvSpPr txBox="1">
                <a:spLocks noChangeArrowheads="1"/>
              </p:cNvSpPr>
              <p:nvPr/>
            </p:nvSpPr>
            <p:spPr bwMode="auto">
              <a:xfrm>
                <a:off x="158" y="2704"/>
                <a:ext cx="23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Estradiol exposure in female rats</a:t>
                </a:r>
              </a:p>
            </p:txBody>
          </p:sp>
          <p:sp>
            <p:nvSpPr>
              <p:cNvPr id="30756" name="Freeform 44"/>
              <p:cNvSpPr>
                <a:spLocks/>
              </p:cNvSpPr>
              <p:nvPr/>
            </p:nvSpPr>
            <p:spPr bwMode="auto">
              <a:xfrm>
                <a:off x="416" y="2970"/>
                <a:ext cx="2736" cy="697"/>
              </a:xfrm>
              <a:custGeom>
                <a:avLst/>
                <a:gdLst>
                  <a:gd name="T0" fmla="*/ 0 w 2736"/>
                  <a:gd name="T1" fmla="*/ 632 h 697"/>
                  <a:gd name="T2" fmla="*/ 920 w 2736"/>
                  <a:gd name="T3" fmla="*/ 640 h 697"/>
                  <a:gd name="T4" fmla="*/ 1048 w 2736"/>
                  <a:gd name="T5" fmla="*/ 648 h 697"/>
                  <a:gd name="T6" fmla="*/ 1208 w 2736"/>
                  <a:gd name="T7" fmla="*/ 632 h 697"/>
                  <a:gd name="T8" fmla="*/ 1288 w 2736"/>
                  <a:gd name="T9" fmla="*/ 600 h 697"/>
                  <a:gd name="T10" fmla="*/ 1400 w 2736"/>
                  <a:gd name="T11" fmla="*/ 592 h 697"/>
                  <a:gd name="T12" fmla="*/ 1424 w 2736"/>
                  <a:gd name="T13" fmla="*/ 584 h 697"/>
                  <a:gd name="T14" fmla="*/ 1440 w 2736"/>
                  <a:gd name="T15" fmla="*/ 632 h 697"/>
                  <a:gd name="T16" fmla="*/ 1488 w 2736"/>
                  <a:gd name="T17" fmla="*/ 664 h 697"/>
                  <a:gd name="T18" fmla="*/ 1624 w 2736"/>
                  <a:gd name="T19" fmla="*/ 656 h 697"/>
                  <a:gd name="T20" fmla="*/ 1704 w 2736"/>
                  <a:gd name="T21" fmla="*/ 632 h 697"/>
                  <a:gd name="T22" fmla="*/ 2080 w 2736"/>
                  <a:gd name="T23" fmla="*/ 616 h 697"/>
                  <a:gd name="T24" fmla="*/ 2128 w 2736"/>
                  <a:gd name="T25" fmla="*/ 584 h 697"/>
                  <a:gd name="T26" fmla="*/ 2152 w 2736"/>
                  <a:gd name="T27" fmla="*/ 568 h 697"/>
                  <a:gd name="T28" fmla="*/ 2216 w 2736"/>
                  <a:gd name="T29" fmla="*/ 504 h 697"/>
                  <a:gd name="T30" fmla="*/ 2288 w 2736"/>
                  <a:gd name="T31" fmla="*/ 392 h 697"/>
                  <a:gd name="T32" fmla="*/ 2344 w 2736"/>
                  <a:gd name="T33" fmla="*/ 248 h 697"/>
                  <a:gd name="T34" fmla="*/ 2408 w 2736"/>
                  <a:gd name="T35" fmla="*/ 192 h 697"/>
                  <a:gd name="T36" fmla="*/ 2440 w 2736"/>
                  <a:gd name="T37" fmla="*/ 144 h 697"/>
                  <a:gd name="T38" fmla="*/ 2488 w 2736"/>
                  <a:gd name="T39" fmla="*/ 112 h 697"/>
                  <a:gd name="T40" fmla="*/ 2496 w 2736"/>
                  <a:gd name="T41" fmla="*/ 88 h 697"/>
                  <a:gd name="T42" fmla="*/ 2520 w 2736"/>
                  <a:gd name="T43" fmla="*/ 80 h 697"/>
                  <a:gd name="T44" fmla="*/ 2608 w 2736"/>
                  <a:gd name="T45" fmla="*/ 48 h 697"/>
                  <a:gd name="T46" fmla="*/ 2688 w 2736"/>
                  <a:gd name="T47" fmla="*/ 24 h 697"/>
                  <a:gd name="T48" fmla="*/ 2736 w 2736"/>
                  <a:gd name="T49" fmla="*/ 0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36" h="697">
                    <a:moveTo>
                      <a:pt x="0" y="632"/>
                    </a:moveTo>
                    <a:cubicBezTo>
                      <a:pt x="306" y="646"/>
                      <a:pt x="613" y="633"/>
                      <a:pt x="920" y="640"/>
                    </a:cubicBezTo>
                    <a:cubicBezTo>
                      <a:pt x="939" y="697"/>
                      <a:pt x="1002" y="663"/>
                      <a:pt x="1048" y="648"/>
                    </a:cubicBezTo>
                    <a:cubicBezTo>
                      <a:pt x="1103" y="666"/>
                      <a:pt x="1155" y="645"/>
                      <a:pt x="1208" y="632"/>
                    </a:cubicBezTo>
                    <a:cubicBezTo>
                      <a:pt x="1222" y="576"/>
                      <a:pt x="1233" y="591"/>
                      <a:pt x="1288" y="600"/>
                    </a:cubicBezTo>
                    <a:cubicBezTo>
                      <a:pt x="1325" y="597"/>
                      <a:pt x="1363" y="596"/>
                      <a:pt x="1400" y="592"/>
                    </a:cubicBezTo>
                    <a:cubicBezTo>
                      <a:pt x="1408" y="591"/>
                      <a:pt x="1418" y="578"/>
                      <a:pt x="1424" y="584"/>
                    </a:cubicBezTo>
                    <a:cubicBezTo>
                      <a:pt x="1436" y="596"/>
                      <a:pt x="1426" y="623"/>
                      <a:pt x="1440" y="632"/>
                    </a:cubicBezTo>
                    <a:cubicBezTo>
                      <a:pt x="1456" y="643"/>
                      <a:pt x="1488" y="664"/>
                      <a:pt x="1488" y="664"/>
                    </a:cubicBezTo>
                    <a:cubicBezTo>
                      <a:pt x="1533" y="661"/>
                      <a:pt x="1579" y="660"/>
                      <a:pt x="1624" y="656"/>
                    </a:cubicBezTo>
                    <a:cubicBezTo>
                      <a:pt x="1652" y="653"/>
                      <a:pt x="1704" y="632"/>
                      <a:pt x="1704" y="632"/>
                    </a:cubicBezTo>
                    <a:cubicBezTo>
                      <a:pt x="1822" y="656"/>
                      <a:pt x="1961" y="626"/>
                      <a:pt x="2080" y="616"/>
                    </a:cubicBezTo>
                    <a:cubicBezTo>
                      <a:pt x="2096" y="605"/>
                      <a:pt x="2112" y="595"/>
                      <a:pt x="2128" y="584"/>
                    </a:cubicBezTo>
                    <a:cubicBezTo>
                      <a:pt x="2136" y="579"/>
                      <a:pt x="2152" y="568"/>
                      <a:pt x="2152" y="568"/>
                    </a:cubicBezTo>
                    <a:cubicBezTo>
                      <a:pt x="2170" y="540"/>
                      <a:pt x="2188" y="522"/>
                      <a:pt x="2216" y="504"/>
                    </a:cubicBezTo>
                    <a:cubicBezTo>
                      <a:pt x="2245" y="460"/>
                      <a:pt x="2243" y="422"/>
                      <a:pt x="2288" y="392"/>
                    </a:cubicBezTo>
                    <a:cubicBezTo>
                      <a:pt x="2305" y="342"/>
                      <a:pt x="2321" y="295"/>
                      <a:pt x="2344" y="248"/>
                    </a:cubicBezTo>
                    <a:cubicBezTo>
                      <a:pt x="2357" y="223"/>
                      <a:pt x="2408" y="192"/>
                      <a:pt x="2408" y="192"/>
                    </a:cubicBezTo>
                    <a:cubicBezTo>
                      <a:pt x="2417" y="164"/>
                      <a:pt x="2413" y="165"/>
                      <a:pt x="2440" y="144"/>
                    </a:cubicBezTo>
                    <a:cubicBezTo>
                      <a:pt x="2455" y="132"/>
                      <a:pt x="2488" y="112"/>
                      <a:pt x="2488" y="112"/>
                    </a:cubicBezTo>
                    <a:cubicBezTo>
                      <a:pt x="2491" y="104"/>
                      <a:pt x="2490" y="94"/>
                      <a:pt x="2496" y="88"/>
                    </a:cubicBezTo>
                    <a:cubicBezTo>
                      <a:pt x="2502" y="82"/>
                      <a:pt x="2512" y="84"/>
                      <a:pt x="2520" y="80"/>
                    </a:cubicBezTo>
                    <a:cubicBezTo>
                      <a:pt x="2554" y="63"/>
                      <a:pt x="2569" y="56"/>
                      <a:pt x="2608" y="48"/>
                    </a:cubicBezTo>
                    <a:cubicBezTo>
                      <a:pt x="2638" y="28"/>
                      <a:pt x="2652" y="24"/>
                      <a:pt x="2688" y="24"/>
                    </a:cubicBezTo>
                    <a:lnTo>
                      <a:pt x="2736"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7" name="Freeform 45"/>
              <p:cNvSpPr>
                <a:spLocks/>
              </p:cNvSpPr>
              <p:nvPr/>
            </p:nvSpPr>
            <p:spPr bwMode="auto">
              <a:xfrm>
                <a:off x="3107" y="2701"/>
                <a:ext cx="600" cy="401"/>
              </a:xfrm>
              <a:custGeom>
                <a:avLst/>
                <a:gdLst>
                  <a:gd name="T0" fmla="*/ 0 w 600"/>
                  <a:gd name="T1" fmla="*/ 373 h 401"/>
                  <a:gd name="T2" fmla="*/ 8 w 600"/>
                  <a:gd name="T3" fmla="*/ 397 h 401"/>
                  <a:gd name="T4" fmla="*/ 40 w 600"/>
                  <a:gd name="T5" fmla="*/ 389 h 401"/>
                  <a:gd name="T6" fmla="*/ 192 w 600"/>
                  <a:gd name="T7" fmla="*/ 381 h 401"/>
                  <a:gd name="T8" fmla="*/ 304 w 600"/>
                  <a:gd name="T9" fmla="*/ 341 h 401"/>
                  <a:gd name="T10" fmla="*/ 352 w 600"/>
                  <a:gd name="T11" fmla="*/ 245 h 401"/>
                  <a:gd name="T12" fmla="*/ 360 w 600"/>
                  <a:gd name="T13" fmla="*/ 29 h 401"/>
                  <a:gd name="T14" fmla="*/ 368 w 600"/>
                  <a:gd name="T15" fmla="*/ 5 h 401"/>
                  <a:gd name="T16" fmla="*/ 432 w 600"/>
                  <a:gd name="T17" fmla="*/ 13 h 401"/>
                  <a:gd name="T18" fmla="*/ 472 w 600"/>
                  <a:gd name="T19" fmla="*/ 253 h 401"/>
                  <a:gd name="T20" fmla="*/ 504 w 600"/>
                  <a:gd name="T21" fmla="*/ 325 h 401"/>
                  <a:gd name="T22" fmla="*/ 520 w 600"/>
                  <a:gd name="T23" fmla="*/ 349 h 401"/>
                  <a:gd name="T24" fmla="*/ 600 w 600"/>
                  <a:gd name="T25" fmla="*/ 365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8" name="Freeform 46"/>
              <p:cNvSpPr>
                <a:spLocks/>
              </p:cNvSpPr>
              <p:nvPr/>
            </p:nvSpPr>
            <p:spPr bwMode="auto">
              <a:xfrm>
                <a:off x="3742" y="2698"/>
                <a:ext cx="600" cy="401"/>
              </a:xfrm>
              <a:custGeom>
                <a:avLst/>
                <a:gdLst>
                  <a:gd name="T0" fmla="*/ 0 w 600"/>
                  <a:gd name="T1" fmla="*/ 373 h 401"/>
                  <a:gd name="T2" fmla="*/ 8 w 600"/>
                  <a:gd name="T3" fmla="*/ 397 h 401"/>
                  <a:gd name="T4" fmla="*/ 40 w 600"/>
                  <a:gd name="T5" fmla="*/ 389 h 401"/>
                  <a:gd name="T6" fmla="*/ 192 w 600"/>
                  <a:gd name="T7" fmla="*/ 381 h 401"/>
                  <a:gd name="T8" fmla="*/ 304 w 600"/>
                  <a:gd name="T9" fmla="*/ 341 h 401"/>
                  <a:gd name="T10" fmla="*/ 352 w 600"/>
                  <a:gd name="T11" fmla="*/ 245 h 401"/>
                  <a:gd name="T12" fmla="*/ 360 w 600"/>
                  <a:gd name="T13" fmla="*/ 29 h 401"/>
                  <a:gd name="T14" fmla="*/ 368 w 600"/>
                  <a:gd name="T15" fmla="*/ 5 h 401"/>
                  <a:gd name="T16" fmla="*/ 432 w 600"/>
                  <a:gd name="T17" fmla="*/ 13 h 401"/>
                  <a:gd name="T18" fmla="*/ 472 w 600"/>
                  <a:gd name="T19" fmla="*/ 253 h 401"/>
                  <a:gd name="T20" fmla="*/ 504 w 600"/>
                  <a:gd name="T21" fmla="*/ 325 h 401"/>
                  <a:gd name="T22" fmla="*/ 520 w 600"/>
                  <a:gd name="T23" fmla="*/ 349 h 401"/>
                  <a:gd name="T24" fmla="*/ 600 w 600"/>
                  <a:gd name="T25" fmla="*/ 365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9" name="Freeform 47"/>
              <p:cNvSpPr>
                <a:spLocks/>
              </p:cNvSpPr>
              <p:nvPr/>
            </p:nvSpPr>
            <p:spPr bwMode="auto">
              <a:xfrm>
                <a:off x="4377" y="2925"/>
                <a:ext cx="775" cy="694"/>
              </a:xfrm>
              <a:custGeom>
                <a:avLst/>
                <a:gdLst>
                  <a:gd name="T0" fmla="*/ 0 w 712"/>
                  <a:gd name="T1" fmla="*/ 0 h 665"/>
                  <a:gd name="T2" fmla="*/ 145 w 712"/>
                  <a:gd name="T3" fmla="*/ 54 h 665"/>
                  <a:gd name="T4" fmla="*/ 206 w 712"/>
                  <a:gd name="T5" fmla="*/ 136 h 665"/>
                  <a:gd name="T6" fmla="*/ 227 w 712"/>
                  <a:gd name="T7" fmla="*/ 164 h 665"/>
                  <a:gd name="T8" fmla="*/ 247 w 712"/>
                  <a:gd name="T9" fmla="*/ 191 h 665"/>
                  <a:gd name="T10" fmla="*/ 320 w 712"/>
                  <a:gd name="T11" fmla="*/ 309 h 665"/>
                  <a:gd name="T12" fmla="*/ 371 w 712"/>
                  <a:gd name="T13" fmla="*/ 345 h 665"/>
                  <a:gd name="T14" fmla="*/ 403 w 712"/>
                  <a:gd name="T15" fmla="*/ 400 h 665"/>
                  <a:gd name="T16" fmla="*/ 433 w 712"/>
                  <a:gd name="T17" fmla="*/ 427 h 665"/>
                  <a:gd name="T18" fmla="*/ 495 w 712"/>
                  <a:gd name="T19" fmla="*/ 500 h 665"/>
                  <a:gd name="T20" fmla="*/ 557 w 712"/>
                  <a:gd name="T21" fmla="*/ 554 h 665"/>
                  <a:gd name="T22" fmla="*/ 618 w 712"/>
                  <a:gd name="T23" fmla="*/ 627 h 665"/>
                  <a:gd name="T24" fmla="*/ 774 w 712"/>
                  <a:gd name="T25" fmla="*/ 692 h 665"/>
                  <a:gd name="T26" fmla="*/ 919 w 712"/>
                  <a:gd name="T27" fmla="*/ 719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2" h="665">
                    <a:moveTo>
                      <a:pt x="0" y="0"/>
                    </a:moveTo>
                    <a:cubicBezTo>
                      <a:pt x="110" y="12"/>
                      <a:pt x="44" y="3"/>
                      <a:pt x="112" y="48"/>
                    </a:cubicBezTo>
                    <a:cubicBezTo>
                      <a:pt x="128" y="72"/>
                      <a:pt x="144" y="96"/>
                      <a:pt x="160" y="120"/>
                    </a:cubicBezTo>
                    <a:cubicBezTo>
                      <a:pt x="165" y="128"/>
                      <a:pt x="171" y="136"/>
                      <a:pt x="176" y="144"/>
                    </a:cubicBezTo>
                    <a:cubicBezTo>
                      <a:pt x="181" y="152"/>
                      <a:pt x="192" y="168"/>
                      <a:pt x="192" y="168"/>
                    </a:cubicBezTo>
                    <a:cubicBezTo>
                      <a:pt x="200" y="214"/>
                      <a:pt x="200" y="256"/>
                      <a:pt x="248" y="272"/>
                    </a:cubicBezTo>
                    <a:cubicBezTo>
                      <a:pt x="294" y="341"/>
                      <a:pt x="233" y="260"/>
                      <a:pt x="288" y="304"/>
                    </a:cubicBezTo>
                    <a:cubicBezTo>
                      <a:pt x="315" y="326"/>
                      <a:pt x="295" y="327"/>
                      <a:pt x="312" y="352"/>
                    </a:cubicBezTo>
                    <a:cubicBezTo>
                      <a:pt x="318" y="361"/>
                      <a:pt x="328" y="368"/>
                      <a:pt x="336" y="376"/>
                    </a:cubicBezTo>
                    <a:cubicBezTo>
                      <a:pt x="347" y="410"/>
                      <a:pt x="358" y="417"/>
                      <a:pt x="384" y="440"/>
                    </a:cubicBezTo>
                    <a:cubicBezTo>
                      <a:pt x="401" y="455"/>
                      <a:pt x="432" y="488"/>
                      <a:pt x="432" y="488"/>
                    </a:cubicBezTo>
                    <a:cubicBezTo>
                      <a:pt x="443" y="520"/>
                      <a:pt x="452" y="533"/>
                      <a:pt x="480" y="552"/>
                    </a:cubicBezTo>
                    <a:cubicBezTo>
                      <a:pt x="508" y="594"/>
                      <a:pt x="555" y="593"/>
                      <a:pt x="600" y="608"/>
                    </a:cubicBezTo>
                    <a:cubicBezTo>
                      <a:pt x="619" y="665"/>
                      <a:pt x="600" y="632"/>
                      <a:pt x="712" y="63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0" name="Line 48"/>
              <p:cNvSpPr>
                <a:spLocks noChangeShapeType="1"/>
              </p:cNvSpPr>
              <p:nvPr/>
            </p:nvSpPr>
            <p:spPr bwMode="auto">
              <a:xfrm flipV="1">
                <a:off x="3515" y="3106"/>
                <a:ext cx="0" cy="136"/>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1" name="Line 49"/>
              <p:cNvSpPr>
                <a:spLocks noChangeShapeType="1"/>
              </p:cNvSpPr>
              <p:nvPr/>
            </p:nvSpPr>
            <p:spPr bwMode="auto">
              <a:xfrm flipV="1">
                <a:off x="4150" y="3106"/>
                <a:ext cx="0" cy="136"/>
              </a:xfrm>
              <a:prstGeom prst="line">
                <a:avLst/>
              </a:prstGeom>
              <a:noFill/>
              <a:ln w="381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2" name="Text Box 50"/>
              <p:cNvSpPr txBox="1">
                <a:spLocks noChangeArrowheads="1"/>
              </p:cNvSpPr>
              <p:nvPr/>
            </p:nvSpPr>
            <p:spPr bwMode="auto">
              <a:xfrm>
                <a:off x="3470" y="3249"/>
                <a:ext cx="81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990099"/>
                    </a:solidFill>
                    <a:latin typeface="Comic Sans MS" pitchFamily="66" charset="0"/>
                  </a:rPr>
                  <a:t>LH surge &amp;</a:t>
                </a:r>
              </a:p>
              <a:p>
                <a:pPr algn="ctr"/>
                <a:r>
                  <a:rPr lang="en-GB" sz="1600" b="1">
                    <a:solidFill>
                      <a:srgbClr val="990099"/>
                    </a:solidFill>
                    <a:latin typeface="Comic Sans MS" pitchFamily="66" charset="0"/>
                  </a:rPr>
                  <a:t>ovulation</a:t>
                </a:r>
              </a:p>
            </p:txBody>
          </p:sp>
          <p:sp>
            <p:nvSpPr>
              <p:cNvPr id="30763" name="Text Box 51"/>
              <p:cNvSpPr txBox="1">
                <a:spLocks noChangeArrowheads="1"/>
              </p:cNvSpPr>
              <p:nvPr/>
            </p:nvSpPr>
            <p:spPr bwMode="auto">
              <a:xfrm>
                <a:off x="2744" y="2432"/>
                <a:ext cx="62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990099"/>
                    </a:solidFill>
                    <a:latin typeface="Comic Sans MS" pitchFamily="66" charset="0"/>
                  </a:rPr>
                  <a:t>4 day </a:t>
                </a:r>
              </a:p>
              <a:p>
                <a:pPr algn="ctr"/>
                <a:r>
                  <a:rPr lang="en-GB" sz="1600" b="1">
                    <a:solidFill>
                      <a:srgbClr val="990099"/>
                    </a:solidFill>
                    <a:latin typeface="Comic Sans MS" pitchFamily="66" charset="0"/>
                  </a:rPr>
                  <a:t>estrous </a:t>
                </a:r>
              </a:p>
              <a:p>
                <a:pPr algn="ctr"/>
                <a:r>
                  <a:rPr lang="en-GB" sz="1600" b="1">
                    <a:solidFill>
                      <a:srgbClr val="990099"/>
                    </a:solidFill>
                    <a:latin typeface="Comic Sans MS" pitchFamily="66" charset="0"/>
                  </a:rPr>
                  <a:t>cycle</a:t>
                </a:r>
              </a:p>
            </p:txBody>
          </p:sp>
          <p:sp>
            <p:nvSpPr>
              <p:cNvPr id="30764" name="Freeform 52"/>
              <p:cNvSpPr>
                <a:spLocks/>
              </p:cNvSpPr>
              <p:nvPr/>
            </p:nvSpPr>
            <p:spPr bwMode="auto">
              <a:xfrm>
                <a:off x="3107" y="2951"/>
                <a:ext cx="173" cy="19"/>
              </a:xfrm>
              <a:custGeom>
                <a:avLst/>
                <a:gdLst>
                  <a:gd name="T0" fmla="*/ 0 w 173"/>
                  <a:gd name="T1" fmla="*/ 19 h 19"/>
                  <a:gd name="T2" fmla="*/ 173 w 173"/>
                  <a:gd name="T3" fmla="*/ 3 h 19"/>
                  <a:gd name="T4" fmla="*/ 0 60000 65536"/>
                  <a:gd name="T5" fmla="*/ 0 60000 65536"/>
                </a:gdLst>
                <a:ahLst/>
                <a:cxnLst>
                  <a:cxn ang="T4">
                    <a:pos x="T0" y="T1"/>
                  </a:cxn>
                  <a:cxn ang="T5">
                    <a:pos x="T2" y="T3"/>
                  </a:cxn>
                </a:cxnLst>
                <a:rect l="0" t="0" r="r" b="b"/>
                <a:pathLst>
                  <a:path w="173" h="19">
                    <a:moveTo>
                      <a:pt x="0" y="19"/>
                    </a:moveTo>
                    <a:cubicBezTo>
                      <a:pt x="70" y="0"/>
                      <a:pt x="76" y="3"/>
                      <a:pt x="173" y="3"/>
                    </a:cubicBezTo>
                  </a:path>
                </a:pathLst>
              </a:custGeom>
              <a:noFill/>
              <a:ln w="28575"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5" name="Freeform 53"/>
              <p:cNvSpPr>
                <a:spLocks/>
              </p:cNvSpPr>
              <p:nvPr/>
            </p:nvSpPr>
            <p:spPr bwMode="auto">
              <a:xfrm>
                <a:off x="4272" y="2879"/>
                <a:ext cx="144" cy="43"/>
              </a:xfrm>
              <a:custGeom>
                <a:avLst/>
                <a:gdLst>
                  <a:gd name="T0" fmla="*/ 144 w 144"/>
                  <a:gd name="T1" fmla="*/ 43 h 43"/>
                  <a:gd name="T2" fmla="*/ 0 w 144"/>
                  <a:gd name="T3" fmla="*/ 3 h 43"/>
                  <a:gd name="T4" fmla="*/ 60 w 144"/>
                  <a:gd name="T5" fmla="*/ 0 h 43"/>
                  <a:gd name="T6" fmla="*/ 0 60000 65536"/>
                  <a:gd name="T7" fmla="*/ 0 60000 65536"/>
                  <a:gd name="T8" fmla="*/ 0 60000 65536"/>
                </a:gdLst>
                <a:ahLst/>
                <a:cxnLst>
                  <a:cxn ang="T6">
                    <a:pos x="T0" y="T1"/>
                  </a:cxn>
                  <a:cxn ang="T7">
                    <a:pos x="T2" y="T3"/>
                  </a:cxn>
                  <a:cxn ang="T8">
                    <a:pos x="T4" y="T5"/>
                  </a:cxn>
                </a:cxnLst>
                <a:rect l="0" t="0" r="r" b="b"/>
                <a:pathLst>
                  <a:path w="144" h="43">
                    <a:moveTo>
                      <a:pt x="144" y="43"/>
                    </a:moveTo>
                    <a:cubicBezTo>
                      <a:pt x="81" y="1"/>
                      <a:pt x="84" y="3"/>
                      <a:pt x="0" y="3"/>
                    </a:cubicBezTo>
                    <a:lnTo>
                      <a:pt x="60" y="0"/>
                    </a:lnTo>
                  </a:path>
                </a:pathLst>
              </a:custGeom>
              <a:noFill/>
              <a:ln w="28575"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48" name="Line 54"/>
            <p:cNvSpPr>
              <a:spLocks noChangeShapeType="1"/>
            </p:cNvSpPr>
            <p:nvPr/>
          </p:nvSpPr>
          <p:spPr bwMode="auto">
            <a:xfrm flipV="1">
              <a:off x="2154" y="4104"/>
              <a:ext cx="363" cy="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9" name="Line 55"/>
            <p:cNvSpPr>
              <a:spLocks noChangeShapeType="1"/>
            </p:cNvSpPr>
            <p:nvPr/>
          </p:nvSpPr>
          <p:spPr bwMode="auto">
            <a:xfrm flipH="1">
              <a:off x="1429" y="4110"/>
              <a:ext cx="22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0" name="Text Box 56"/>
            <p:cNvSpPr txBox="1">
              <a:spLocks noChangeArrowheads="1"/>
            </p:cNvSpPr>
            <p:nvPr/>
          </p:nvSpPr>
          <p:spPr bwMode="auto">
            <a:xfrm>
              <a:off x="617" y="3989"/>
              <a:ext cx="6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latin typeface="Comic Sans MS" pitchFamily="66" charset="0"/>
                </a:rPr>
                <a:t>21 days</a:t>
              </a:r>
            </a:p>
          </p:txBody>
        </p:sp>
        <p:sp>
          <p:nvSpPr>
            <p:cNvPr id="30751" name="Line 57"/>
            <p:cNvSpPr>
              <a:spLocks noChangeShapeType="1"/>
            </p:cNvSpPr>
            <p:nvPr/>
          </p:nvSpPr>
          <p:spPr bwMode="auto">
            <a:xfrm flipV="1">
              <a:off x="1202" y="4104"/>
              <a:ext cx="182" cy="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2" name="Line 58"/>
            <p:cNvSpPr>
              <a:spLocks noChangeShapeType="1"/>
            </p:cNvSpPr>
            <p:nvPr/>
          </p:nvSpPr>
          <p:spPr bwMode="auto">
            <a:xfrm flipH="1">
              <a:off x="385" y="4110"/>
              <a:ext cx="2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3" name="Text Box 59"/>
            <p:cNvSpPr txBox="1">
              <a:spLocks noChangeArrowheads="1"/>
            </p:cNvSpPr>
            <p:nvPr/>
          </p:nvSpPr>
          <p:spPr bwMode="auto">
            <a:xfrm>
              <a:off x="2789" y="4035"/>
              <a:ext cx="29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chemeClr val="tx2"/>
                  </a:solidFill>
                </a:rPr>
                <a:t>Gillies &amp; McArthur </a:t>
              </a:r>
              <a:r>
                <a:rPr lang="en-GB" sz="1600" i="1">
                  <a:solidFill>
                    <a:schemeClr val="tx2"/>
                  </a:solidFill>
                </a:rPr>
                <a:t>Pharmacol Rev</a:t>
              </a:r>
              <a:r>
                <a:rPr lang="en-GB" sz="1600">
                  <a:solidFill>
                    <a:schemeClr val="tx2"/>
                  </a:solidFill>
                </a:rPr>
                <a:t> 62: 155-198, 2010</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611188" y="228600"/>
            <a:ext cx="8064500" cy="6400800"/>
          </a:xfrm>
        </p:spPr>
        <p:txBody>
          <a:bodyPr/>
          <a:lstStyle/>
          <a:p>
            <a:pPr algn="just">
              <a:lnSpc>
                <a:spcPct val="90000"/>
              </a:lnSpc>
              <a:buFont typeface="Symbol" pitchFamily="18" charset="2"/>
              <a:buNone/>
            </a:pPr>
            <a:r>
              <a:rPr lang="en-GB" sz="2000" b="1" smtClean="0">
                <a:latin typeface="Arial Narrow" pitchFamily="34" charset="0"/>
                <a:cs typeface="Times New Roman" pitchFamily="18" charset="0"/>
              </a:rPr>
              <a:t>General reading list</a:t>
            </a:r>
            <a:r>
              <a:rPr lang="en-GB" sz="2000" smtClean="0">
                <a:latin typeface="Arial Narrow" pitchFamily="34" charset="0"/>
                <a:cs typeface="Times New Roman" pitchFamily="18" charset="0"/>
              </a:rPr>
              <a:t> </a:t>
            </a:r>
          </a:p>
          <a:p>
            <a:pPr algn="just">
              <a:lnSpc>
                <a:spcPct val="90000"/>
              </a:lnSpc>
              <a:buFont typeface="Symbol" pitchFamily="18" charset="2"/>
              <a:buNone/>
            </a:pPr>
            <a:endParaRPr lang="en-GB" sz="2000" smtClean="0">
              <a:latin typeface="Arial Narrow" pitchFamily="34" charset="0"/>
              <a:cs typeface="Times New Roman" pitchFamily="18" charset="0"/>
            </a:endParaRPr>
          </a:p>
          <a:p>
            <a:pPr algn="just">
              <a:lnSpc>
                <a:spcPct val="90000"/>
              </a:lnSpc>
            </a:pPr>
            <a:r>
              <a:rPr lang="en-GB" sz="2000" smtClean="0">
                <a:latin typeface="Arial Narrow" pitchFamily="34" charset="0"/>
                <a:cs typeface="Times New Roman" pitchFamily="18" charset="0"/>
              </a:rPr>
              <a:t>Arnold AP (2009) The organizational/activational hypothesis as the foundation for a unified theory of sexual differentiation of all mammalian tissues. Hormones &amp; Behavior. 55:570-8.</a:t>
            </a:r>
          </a:p>
          <a:p>
            <a:pPr algn="just">
              <a:lnSpc>
                <a:spcPct val="90000"/>
              </a:lnSpc>
            </a:pPr>
            <a:r>
              <a:rPr lang="en-GB" sz="2000" smtClean="0">
                <a:latin typeface="Arial Narrow" pitchFamily="34" charset="0"/>
                <a:cs typeface="Times New Roman" pitchFamily="18" charset="0"/>
              </a:rPr>
              <a:t>Bakker J et al (2006) Alpha-fetoprotein protects the developing female mouse brain from masculinization and defeminization by estrogens. Nature Neuroscience 9: 220-6 </a:t>
            </a:r>
            <a:r>
              <a:rPr lang="en-GB" sz="2000" b="1" smtClean="0">
                <a:solidFill>
                  <a:srgbClr val="C00000"/>
                </a:solidFill>
                <a:latin typeface="Arial Narrow" pitchFamily="34" charset="0"/>
                <a:cs typeface="Times New Roman" pitchFamily="18" charset="0"/>
              </a:rPr>
              <a:t>see Tutorial 4</a:t>
            </a:r>
          </a:p>
          <a:p>
            <a:pPr algn="just">
              <a:lnSpc>
                <a:spcPct val="90000"/>
              </a:lnSpc>
            </a:pPr>
            <a:r>
              <a:rPr lang="en-GB" sz="2000" smtClean="0">
                <a:latin typeface="Arial Narrow" pitchFamily="34" charset="0"/>
                <a:cs typeface="Times New Roman" pitchFamily="18" charset="0"/>
              </a:rPr>
              <a:t>Breedlove SM. Sexual differentiation of the nervous system. Chapter 7, In: “Principles of Neural Science”.  Fourth Edition; Eds: Kandell ER, Schwartz JH, Jessell TM. pp1131-1148.</a:t>
            </a:r>
            <a:r>
              <a:rPr lang="en-GB" sz="2000" smtClean="0">
                <a:latin typeface="Arial Narrow" pitchFamily="34" charset="0"/>
                <a:hlinkClick r:id="rId3"/>
              </a:rPr>
              <a:t>x matters for neuroscience.</a:t>
            </a:r>
            <a:endParaRPr lang="en-GB" sz="2000" smtClean="0">
              <a:latin typeface="Arial Narrow" pitchFamily="34" charset="0"/>
            </a:endParaRPr>
          </a:p>
          <a:p>
            <a:pPr algn="just">
              <a:lnSpc>
                <a:spcPct val="90000"/>
              </a:lnSpc>
            </a:pPr>
            <a:r>
              <a:rPr lang="en-GB" sz="2000" smtClean="0">
                <a:latin typeface="Arial Narrow" pitchFamily="34" charset="0"/>
                <a:cs typeface="Times New Roman" pitchFamily="18" charset="0"/>
              </a:rPr>
              <a:t>Morris JA, Jordan CL, Breedlove SM (2004) Sexual differentiation of the vertebrate nervous system. Nature Neuroscience 7: 1034-1039.</a:t>
            </a:r>
          </a:p>
          <a:p>
            <a:pPr algn="just">
              <a:lnSpc>
                <a:spcPct val="90000"/>
              </a:lnSpc>
            </a:pPr>
            <a:r>
              <a:rPr lang="en-GB" sz="2000" smtClean="0">
                <a:latin typeface="Arial Narrow" pitchFamily="34" charset="0"/>
                <a:cs typeface="Times New Roman" pitchFamily="18" charset="0"/>
              </a:rPr>
              <a:t>McCarthy, MM (2008). Estradiol and the developing brain. Physiol Rev 88: 91-134.</a:t>
            </a:r>
          </a:p>
          <a:p>
            <a:pPr algn="just">
              <a:lnSpc>
                <a:spcPct val="90000"/>
              </a:lnSpc>
            </a:pPr>
            <a:r>
              <a:rPr lang="en-GB" sz="2000" smtClean="0">
                <a:latin typeface="Arial Narrow" pitchFamily="34" charset="0"/>
                <a:cs typeface="Times New Roman" pitchFamily="18" charset="0"/>
              </a:rPr>
              <a:t>Schwarz JM, et al. 2008. Estradiol induces dendritic spines by enhancing glutamate release independent of transcription: a mechanism for organizational sex differences.  Neuron 58 (4): 584-598. </a:t>
            </a:r>
            <a:r>
              <a:rPr lang="en-GB" sz="2000" b="1" smtClean="0">
                <a:solidFill>
                  <a:srgbClr val="C00000"/>
                </a:solidFill>
                <a:latin typeface="Arial Narrow" pitchFamily="34" charset="0"/>
                <a:cs typeface="Times New Roman" pitchFamily="18" charset="0"/>
              </a:rPr>
              <a:t>see Tutorial 3</a:t>
            </a:r>
          </a:p>
          <a:p>
            <a:pPr>
              <a:lnSpc>
                <a:spcPct val="90000"/>
              </a:lnSpc>
              <a:buFont typeface="Symbol" pitchFamily="18" charset="2"/>
              <a:buNone/>
            </a:pPr>
            <a:endParaRPr lang="en-GB" sz="2000" smtClean="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57200"/>
            <a:ext cx="8382000" cy="990600"/>
          </a:xfrm>
        </p:spPr>
        <p:txBody>
          <a:bodyPr/>
          <a:lstStyle/>
          <a:p>
            <a:r>
              <a:rPr lang="en-US" sz="2400" smtClean="0">
                <a:latin typeface="Comic Sans MS" pitchFamily="66" charset="0"/>
              </a:rPr>
              <a:t>Plasma testosterone levels in pregnant rats and their offspring</a:t>
            </a:r>
            <a:endParaRPr lang="en-US" smtClean="0">
              <a:latin typeface="Comic Sans MS" pitchFamily="66" charset="0"/>
            </a:endParaRPr>
          </a:p>
        </p:txBody>
      </p:sp>
      <p:sp>
        <p:nvSpPr>
          <p:cNvPr id="31747" name="Rectangle 3"/>
          <p:cNvSpPr>
            <a:spLocks noChangeArrowheads="1"/>
          </p:cNvSpPr>
          <p:nvPr/>
        </p:nvSpPr>
        <p:spPr bwMode="auto">
          <a:xfrm>
            <a:off x="0" y="28194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00"/>
                </a:solidFill>
                <a:latin typeface="Comic Sans MS" pitchFamily="66" charset="0"/>
              </a:rPr>
              <a:t>Testosterone</a:t>
            </a:r>
          </a:p>
          <a:p>
            <a:pPr algn="ctr"/>
            <a:r>
              <a:rPr lang="en-US" sz="2000">
                <a:solidFill>
                  <a:srgbClr val="000000"/>
                </a:solidFill>
                <a:latin typeface="Comic Sans MS" pitchFamily="66" charset="0"/>
              </a:rPr>
              <a:t>pg/ml </a:t>
            </a:r>
          </a:p>
          <a:p>
            <a:pPr algn="ctr"/>
            <a:r>
              <a:rPr lang="en-US" sz="2000">
                <a:solidFill>
                  <a:srgbClr val="000000"/>
                </a:solidFill>
                <a:latin typeface="Comic Sans MS" pitchFamily="66" charset="0"/>
              </a:rPr>
              <a:t>plasma</a:t>
            </a:r>
            <a:endParaRPr lang="en-US">
              <a:latin typeface="Comic Sans MS" pitchFamily="66" charset="0"/>
            </a:endParaRPr>
          </a:p>
        </p:txBody>
      </p:sp>
      <p:sp>
        <p:nvSpPr>
          <p:cNvPr id="31748" name="Rectangle 42"/>
          <p:cNvSpPr>
            <a:spLocks noChangeArrowheads="1"/>
          </p:cNvSpPr>
          <p:nvPr/>
        </p:nvSpPr>
        <p:spPr bwMode="auto">
          <a:xfrm>
            <a:off x="228600" y="6400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i="1">
                <a:solidFill>
                  <a:srgbClr val="000000"/>
                </a:solidFill>
              </a:rPr>
              <a:t>modification after Weisz &amp; Ward</a:t>
            </a:r>
            <a:endParaRPr lang="en-US" sz="1400" b="1"/>
          </a:p>
        </p:txBody>
      </p:sp>
      <p:sp>
        <p:nvSpPr>
          <p:cNvPr id="31749" name="Line 4"/>
          <p:cNvSpPr>
            <a:spLocks noChangeShapeType="1"/>
          </p:cNvSpPr>
          <p:nvPr/>
        </p:nvSpPr>
        <p:spPr bwMode="auto">
          <a:xfrm>
            <a:off x="2514600" y="1757363"/>
            <a:ext cx="0" cy="389572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0" name="Line 5"/>
          <p:cNvSpPr>
            <a:spLocks noChangeShapeType="1"/>
          </p:cNvSpPr>
          <p:nvPr/>
        </p:nvSpPr>
        <p:spPr bwMode="auto">
          <a:xfrm flipV="1">
            <a:off x="2514600" y="5791200"/>
            <a:ext cx="5943600" cy="2381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751" name="Group 6"/>
          <p:cNvGrpSpPr>
            <a:grpSpLocks/>
          </p:cNvGrpSpPr>
          <p:nvPr/>
        </p:nvGrpSpPr>
        <p:grpSpPr bwMode="auto">
          <a:xfrm>
            <a:off x="1981200" y="5003800"/>
            <a:ext cx="533400" cy="485775"/>
            <a:chOff x="912" y="3696"/>
            <a:chExt cx="288" cy="288"/>
          </a:xfrm>
        </p:grpSpPr>
        <p:sp>
          <p:nvSpPr>
            <p:cNvPr id="31800" name="Rectangle 7"/>
            <p:cNvSpPr>
              <a:spLocks noChangeArrowheads="1"/>
            </p:cNvSpPr>
            <p:nvPr/>
          </p:nvSpPr>
          <p:spPr bwMode="auto">
            <a:xfrm>
              <a:off x="912" y="36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rPr>
                <a:t>400</a:t>
              </a:r>
            </a:p>
          </p:txBody>
        </p:sp>
        <p:sp>
          <p:nvSpPr>
            <p:cNvPr id="31801" name="Line 8"/>
            <p:cNvSpPr>
              <a:spLocks noChangeShapeType="1"/>
            </p:cNvSpPr>
            <p:nvPr/>
          </p:nvSpPr>
          <p:spPr bwMode="auto">
            <a:xfrm>
              <a:off x="1152" y="38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752" name="Rectangle 9"/>
          <p:cNvSpPr>
            <a:spLocks noChangeArrowheads="1"/>
          </p:cNvSpPr>
          <p:nvPr/>
        </p:nvSpPr>
        <p:spPr bwMode="auto">
          <a:xfrm>
            <a:off x="1828800" y="29749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1600</a:t>
            </a:r>
          </a:p>
        </p:txBody>
      </p:sp>
      <p:sp>
        <p:nvSpPr>
          <p:cNvPr id="31753" name="Rectangle 10"/>
          <p:cNvSpPr>
            <a:spLocks noChangeArrowheads="1"/>
          </p:cNvSpPr>
          <p:nvPr/>
        </p:nvSpPr>
        <p:spPr bwMode="auto">
          <a:xfrm>
            <a:off x="1828800" y="36242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1200</a:t>
            </a:r>
          </a:p>
        </p:txBody>
      </p:sp>
      <p:sp>
        <p:nvSpPr>
          <p:cNvPr id="31754" name="Line 11"/>
          <p:cNvSpPr>
            <a:spLocks noChangeShapeType="1"/>
          </p:cNvSpPr>
          <p:nvPr/>
        </p:nvSpPr>
        <p:spPr bwMode="auto">
          <a:xfrm flipH="1">
            <a:off x="2438400" y="4516438"/>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5" name="Line 12"/>
          <p:cNvSpPr>
            <a:spLocks noChangeShapeType="1"/>
          </p:cNvSpPr>
          <p:nvPr/>
        </p:nvSpPr>
        <p:spPr bwMode="auto">
          <a:xfrm flipH="1">
            <a:off x="2438400" y="386715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6" name="Line 13"/>
          <p:cNvSpPr>
            <a:spLocks noChangeShapeType="1"/>
          </p:cNvSpPr>
          <p:nvPr/>
        </p:nvSpPr>
        <p:spPr bwMode="auto">
          <a:xfrm flipH="1">
            <a:off x="2438400" y="3217863"/>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7" name="Line 14"/>
          <p:cNvSpPr>
            <a:spLocks noChangeShapeType="1"/>
          </p:cNvSpPr>
          <p:nvPr/>
        </p:nvSpPr>
        <p:spPr bwMode="auto">
          <a:xfrm flipH="1">
            <a:off x="2438400" y="2568575"/>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8" name="Line 15"/>
          <p:cNvSpPr>
            <a:spLocks noChangeShapeType="1"/>
          </p:cNvSpPr>
          <p:nvPr/>
        </p:nvSpPr>
        <p:spPr bwMode="auto">
          <a:xfrm flipH="1">
            <a:off x="2438400" y="1919288"/>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9" name="Rectangle 16"/>
          <p:cNvSpPr>
            <a:spLocks noChangeArrowheads="1"/>
          </p:cNvSpPr>
          <p:nvPr/>
        </p:nvSpPr>
        <p:spPr bwMode="auto">
          <a:xfrm>
            <a:off x="1905000" y="427196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800</a:t>
            </a:r>
          </a:p>
        </p:txBody>
      </p:sp>
      <p:sp>
        <p:nvSpPr>
          <p:cNvPr id="31760" name="Rectangle 18"/>
          <p:cNvSpPr>
            <a:spLocks noChangeArrowheads="1"/>
          </p:cNvSpPr>
          <p:nvPr/>
        </p:nvSpPr>
        <p:spPr bwMode="auto">
          <a:xfrm>
            <a:off x="1828800" y="232568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2000</a:t>
            </a:r>
          </a:p>
        </p:txBody>
      </p:sp>
      <p:sp>
        <p:nvSpPr>
          <p:cNvPr id="31761" name="Rectangle 21"/>
          <p:cNvSpPr>
            <a:spLocks noChangeArrowheads="1"/>
          </p:cNvSpPr>
          <p:nvPr/>
        </p:nvSpPr>
        <p:spPr bwMode="auto">
          <a:xfrm>
            <a:off x="2895600" y="5894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17</a:t>
            </a:r>
          </a:p>
        </p:txBody>
      </p:sp>
      <p:sp>
        <p:nvSpPr>
          <p:cNvPr id="31762" name="Rectangle 22"/>
          <p:cNvSpPr>
            <a:spLocks noChangeArrowheads="1"/>
          </p:cNvSpPr>
          <p:nvPr/>
        </p:nvSpPr>
        <p:spPr bwMode="auto">
          <a:xfrm>
            <a:off x="3810000" y="5894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19</a:t>
            </a:r>
          </a:p>
        </p:txBody>
      </p:sp>
      <p:sp>
        <p:nvSpPr>
          <p:cNvPr id="31763" name="Rectangle 23"/>
          <p:cNvSpPr>
            <a:spLocks noChangeArrowheads="1"/>
          </p:cNvSpPr>
          <p:nvPr/>
        </p:nvSpPr>
        <p:spPr bwMode="auto">
          <a:xfrm>
            <a:off x="4648200" y="5894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21</a:t>
            </a:r>
          </a:p>
        </p:txBody>
      </p:sp>
      <p:sp>
        <p:nvSpPr>
          <p:cNvPr id="31764" name="Rectangle 24"/>
          <p:cNvSpPr>
            <a:spLocks noChangeArrowheads="1"/>
          </p:cNvSpPr>
          <p:nvPr/>
        </p:nvSpPr>
        <p:spPr bwMode="auto">
          <a:xfrm>
            <a:off x="5410200" y="58674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23</a:t>
            </a:r>
          </a:p>
        </p:txBody>
      </p:sp>
      <p:sp>
        <p:nvSpPr>
          <p:cNvPr id="31765" name="Rectangle 43"/>
          <p:cNvSpPr>
            <a:spLocks noChangeArrowheads="1"/>
          </p:cNvSpPr>
          <p:nvPr/>
        </p:nvSpPr>
        <p:spPr bwMode="auto">
          <a:xfrm>
            <a:off x="1828800" y="17573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2400</a:t>
            </a:r>
          </a:p>
        </p:txBody>
      </p:sp>
      <p:sp>
        <p:nvSpPr>
          <p:cNvPr id="31766" name="Line 44"/>
          <p:cNvSpPr>
            <a:spLocks noChangeShapeType="1"/>
          </p:cNvSpPr>
          <p:nvPr/>
        </p:nvSpPr>
        <p:spPr bwMode="auto">
          <a:xfrm flipV="1">
            <a:off x="31242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7" name="Line 45"/>
          <p:cNvSpPr>
            <a:spLocks noChangeShapeType="1"/>
          </p:cNvSpPr>
          <p:nvPr/>
        </p:nvSpPr>
        <p:spPr bwMode="auto">
          <a:xfrm flipV="1">
            <a:off x="56388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8" name="Line 46"/>
          <p:cNvSpPr>
            <a:spLocks noChangeShapeType="1"/>
          </p:cNvSpPr>
          <p:nvPr/>
        </p:nvSpPr>
        <p:spPr bwMode="auto">
          <a:xfrm flipV="1">
            <a:off x="48006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9" name="Line 47"/>
          <p:cNvSpPr>
            <a:spLocks noChangeShapeType="1"/>
          </p:cNvSpPr>
          <p:nvPr/>
        </p:nvSpPr>
        <p:spPr bwMode="auto">
          <a:xfrm flipV="1">
            <a:off x="40386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0" name="Line 48"/>
          <p:cNvSpPr>
            <a:spLocks noChangeShapeType="1"/>
          </p:cNvSpPr>
          <p:nvPr/>
        </p:nvSpPr>
        <p:spPr bwMode="auto">
          <a:xfrm flipV="1">
            <a:off x="3048000" y="2000250"/>
            <a:ext cx="609600" cy="162401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1" name="Line 49"/>
          <p:cNvSpPr>
            <a:spLocks noChangeShapeType="1"/>
          </p:cNvSpPr>
          <p:nvPr/>
        </p:nvSpPr>
        <p:spPr bwMode="auto">
          <a:xfrm flipV="1">
            <a:off x="35814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2" name="Line 50"/>
          <p:cNvSpPr>
            <a:spLocks noChangeShapeType="1"/>
          </p:cNvSpPr>
          <p:nvPr/>
        </p:nvSpPr>
        <p:spPr bwMode="auto">
          <a:xfrm flipV="1">
            <a:off x="52578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3" name="Line 51"/>
          <p:cNvSpPr>
            <a:spLocks noChangeShapeType="1"/>
          </p:cNvSpPr>
          <p:nvPr/>
        </p:nvSpPr>
        <p:spPr bwMode="auto">
          <a:xfrm flipV="1">
            <a:off x="4419600" y="5653088"/>
            <a:ext cx="0" cy="1619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4" name="Line 52"/>
          <p:cNvSpPr>
            <a:spLocks noChangeShapeType="1"/>
          </p:cNvSpPr>
          <p:nvPr/>
        </p:nvSpPr>
        <p:spPr bwMode="auto">
          <a:xfrm flipH="1" flipV="1">
            <a:off x="3657600" y="2000250"/>
            <a:ext cx="685800" cy="162401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5" name="Line 53"/>
          <p:cNvSpPr>
            <a:spLocks noChangeShapeType="1"/>
          </p:cNvSpPr>
          <p:nvPr/>
        </p:nvSpPr>
        <p:spPr bwMode="auto">
          <a:xfrm flipH="1">
            <a:off x="4343400" y="3462338"/>
            <a:ext cx="381000" cy="161925"/>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6" name="Line 54"/>
          <p:cNvSpPr>
            <a:spLocks noChangeShapeType="1"/>
          </p:cNvSpPr>
          <p:nvPr/>
        </p:nvSpPr>
        <p:spPr bwMode="auto">
          <a:xfrm flipH="1" flipV="1">
            <a:off x="4724400" y="3462338"/>
            <a:ext cx="457200" cy="10541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7" name="Line 55"/>
          <p:cNvSpPr>
            <a:spLocks noChangeShapeType="1"/>
          </p:cNvSpPr>
          <p:nvPr/>
        </p:nvSpPr>
        <p:spPr bwMode="auto">
          <a:xfrm flipV="1">
            <a:off x="5181600" y="3705225"/>
            <a:ext cx="457200" cy="81121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8" name="Line 56"/>
          <p:cNvSpPr>
            <a:spLocks noChangeShapeType="1"/>
          </p:cNvSpPr>
          <p:nvPr/>
        </p:nvSpPr>
        <p:spPr bwMode="auto">
          <a:xfrm flipV="1">
            <a:off x="3048000" y="3786188"/>
            <a:ext cx="990600" cy="48736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9" name="Line 57"/>
          <p:cNvSpPr>
            <a:spLocks noChangeShapeType="1"/>
          </p:cNvSpPr>
          <p:nvPr/>
        </p:nvSpPr>
        <p:spPr bwMode="auto">
          <a:xfrm>
            <a:off x="4038600" y="37861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0" name="Line 58"/>
          <p:cNvSpPr>
            <a:spLocks noChangeShapeType="1"/>
          </p:cNvSpPr>
          <p:nvPr/>
        </p:nvSpPr>
        <p:spPr bwMode="auto">
          <a:xfrm flipH="1" flipV="1">
            <a:off x="4038600" y="3786188"/>
            <a:ext cx="304800" cy="4064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1" name="Line 59"/>
          <p:cNvSpPr>
            <a:spLocks noChangeShapeType="1"/>
          </p:cNvSpPr>
          <p:nvPr/>
        </p:nvSpPr>
        <p:spPr bwMode="auto">
          <a:xfrm>
            <a:off x="4343400" y="4192588"/>
            <a:ext cx="381000" cy="161925"/>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2" name="Line 60"/>
          <p:cNvSpPr>
            <a:spLocks noChangeShapeType="1"/>
          </p:cNvSpPr>
          <p:nvPr/>
        </p:nvSpPr>
        <p:spPr bwMode="auto">
          <a:xfrm flipV="1">
            <a:off x="3124200" y="3867150"/>
            <a:ext cx="914400" cy="4873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3" name="Line 61"/>
          <p:cNvSpPr>
            <a:spLocks noChangeShapeType="1"/>
          </p:cNvSpPr>
          <p:nvPr/>
        </p:nvSpPr>
        <p:spPr bwMode="auto">
          <a:xfrm>
            <a:off x="4038600" y="3867150"/>
            <a:ext cx="685800" cy="2428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4" name="Line 62"/>
          <p:cNvSpPr>
            <a:spLocks noChangeShapeType="1"/>
          </p:cNvSpPr>
          <p:nvPr/>
        </p:nvSpPr>
        <p:spPr bwMode="auto">
          <a:xfrm>
            <a:off x="4724400" y="4110038"/>
            <a:ext cx="533400" cy="13795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5" name="Line 63"/>
          <p:cNvSpPr>
            <a:spLocks noChangeShapeType="1"/>
          </p:cNvSpPr>
          <p:nvPr/>
        </p:nvSpPr>
        <p:spPr bwMode="auto">
          <a:xfrm flipV="1">
            <a:off x="5257800" y="4759325"/>
            <a:ext cx="457200" cy="7302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6" name="Line 64"/>
          <p:cNvSpPr>
            <a:spLocks noChangeShapeType="1"/>
          </p:cNvSpPr>
          <p:nvPr/>
        </p:nvSpPr>
        <p:spPr bwMode="auto">
          <a:xfrm flipH="1">
            <a:off x="4343400" y="1524000"/>
            <a:ext cx="3048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7" name="Line 65"/>
          <p:cNvSpPr>
            <a:spLocks noChangeShapeType="1"/>
          </p:cNvSpPr>
          <p:nvPr/>
        </p:nvSpPr>
        <p:spPr bwMode="auto">
          <a:xfrm flipV="1">
            <a:off x="6096000" y="1524000"/>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8" name="Line 66"/>
          <p:cNvSpPr>
            <a:spLocks noChangeShapeType="1"/>
          </p:cNvSpPr>
          <p:nvPr/>
        </p:nvSpPr>
        <p:spPr bwMode="auto">
          <a:xfrm>
            <a:off x="4419600" y="1981200"/>
            <a:ext cx="381000"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9" name="Rectangle 67"/>
          <p:cNvSpPr>
            <a:spLocks noChangeArrowheads="1"/>
          </p:cNvSpPr>
          <p:nvPr/>
        </p:nvSpPr>
        <p:spPr bwMode="auto">
          <a:xfrm>
            <a:off x="4800600" y="1295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rPr>
              <a:t>male</a:t>
            </a:r>
            <a:endParaRPr lang="en-US"/>
          </a:p>
        </p:txBody>
      </p:sp>
      <p:sp>
        <p:nvSpPr>
          <p:cNvPr id="31790" name="Rectangle 68"/>
          <p:cNvSpPr>
            <a:spLocks noChangeArrowheads="1"/>
          </p:cNvSpPr>
          <p:nvPr/>
        </p:nvSpPr>
        <p:spPr bwMode="auto">
          <a:xfrm>
            <a:off x="6781800" y="12954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rPr>
              <a:t>female</a:t>
            </a:r>
            <a:endParaRPr lang="en-US"/>
          </a:p>
        </p:txBody>
      </p:sp>
      <p:sp>
        <p:nvSpPr>
          <p:cNvPr id="31791" name="Rectangle 69"/>
          <p:cNvSpPr>
            <a:spLocks noChangeArrowheads="1"/>
          </p:cNvSpPr>
          <p:nvPr/>
        </p:nvSpPr>
        <p:spPr bwMode="auto">
          <a:xfrm>
            <a:off x="5029200" y="175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rPr>
              <a:t>mother</a:t>
            </a:r>
            <a:endParaRPr lang="en-US"/>
          </a:p>
        </p:txBody>
      </p:sp>
      <p:sp>
        <p:nvSpPr>
          <p:cNvPr id="31792" name="AutoShape 70"/>
          <p:cNvSpPr>
            <a:spLocks noChangeArrowheads="1"/>
          </p:cNvSpPr>
          <p:nvPr/>
        </p:nvSpPr>
        <p:spPr bwMode="auto">
          <a:xfrm>
            <a:off x="4876800" y="5570538"/>
            <a:ext cx="152400" cy="406400"/>
          </a:xfrm>
          <a:prstGeom prst="up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3" name="Rectangle 71"/>
          <p:cNvSpPr>
            <a:spLocks noChangeArrowheads="1"/>
          </p:cNvSpPr>
          <p:nvPr/>
        </p:nvSpPr>
        <p:spPr bwMode="auto">
          <a:xfrm>
            <a:off x="4572000" y="624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accent1"/>
                </a:solidFill>
              </a:rPr>
              <a:t>birth</a:t>
            </a:r>
          </a:p>
        </p:txBody>
      </p:sp>
      <p:sp>
        <p:nvSpPr>
          <p:cNvPr id="31794" name="Rectangle 73"/>
          <p:cNvSpPr>
            <a:spLocks noChangeArrowheads="1"/>
          </p:cNvSpPr>
          <p:nvPr/>
        </p:nvSpPr>
        <p:spPr bwMode="auto">
          <a:xfrm>
            <a:off x="6019800" y="6172200"/>
            <a:ext cx="266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solidFill>
                  <a:srgbClr val="000000"/>
                </a:solidFill>
                <a:latin typeface="Comic Sans MS" pitchFamily="66" charset="0"/>
              </a:rPr>
              <a:t>Days post-fertilisation</a:t>
            </a:r>
          </a:p>
        </p:txBody>
      </p:sp>
      <p:sp>
        <p:nvSpPr>
          <p:cNvPr id="31795" name="Line 74"/>
          <p:cNvSpPr>
            <a:spLocks noChangeShapeType="1"/>
          </p:cNvSpPr>
          <p:nvPr/>
        </p:nvSpPr>
        <p:spPr bwMode="auto">
          <a:xfrm flipV="1">
            <a:off x="8458200" y="5638800"/>
            <a:ext cx="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6" name="Rectangle 75"/>
          <p:cNvSpPr>
            <a:spLocks noChangeArrowheads="1"/>
          </p:cNvSpPr>
          <p:nvPr/>
        </p:nvSpPr>
        <p:spPr bwMode="auto">
          <a:xfrm>
            <a:off x="8153400" y="58674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31</a:t>
            </a:r>
          </a:p>
        </p:txBody>
      </p:sp>
      <p:sp>
        <p:nvSpPr>
          <p:cNvPr id="31797" name="Line 76"/>
          <p:cNvSpPr>
            <a:spLocks noChangeShapeType="1"/>
          </p:cNvSpPr>
          <p:nvPr/>
        </p:nvSpPr>
        <p:spPr bwMode="auto">
          <a:xfrm flipV="1">
            <a:off x="5638800" y="2819400"/>
            <a:ext cx="685800" cy="914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8" name="Line 79"/>
          <p:cNvSpPr>
            <a:spLocks noChangeShapeType="1"/>
          </p:cNvSpPr>
          <p:nvPr/>
        </p:nvSpPr>
        <p:spPr bwMode="auto">
          <a:xfrm flipV="1">
            <a:off x="6324600" y="2362200"/>
            <a:ext cx="838200" cy="4572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9" name="Line 80"/>
          <p:cNvSpPr>
            <a:spLocks noChangeShapeType="1"/>
          </p:cNvSpPr>
          <p:nvPr/>
        </p:nvSpPr>
        <p:spPr bwMode="auto">
          <a:xfrm>
            <a:off x="7162800" y="2362200"/>
            <a:ext cx="1295400" cy="11430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92150"/>
            <a:ext cx="8382000" cy="762000"/>
          </a:xfrm>
        </p:spPr>
        <p:txBody>
          <a:bodyPr/>
          <a:lstStyle/>
          <a:p>
            <a:r>
              <a:rPr lang="en-US" sz="2800" smtClean="0">
                <a:latin typeface="Arial" charset="0"/>
                <a:cs typeface="Arial" charset="0"/>
              </a:rPr>
              <a:t>*ORGANISATIONAL effects of gonadal steroids in the CNS</a:t>
            </a:r>
            <a:endParaRPr lang="en-US" smtClean="0">
              <a:latin typeface="Arial" charset="0"/>
              <a:cs typeface="Arial" charset="0"/>
            </a:endParaRPr>
          </a:p>
        </p:txBody>
      </p:sp>
      <p:sp>
        <p:nvSpPr>
          <p:cNvPr id="30723" name="Rectangle 3"/>
          <p:cNvSpPr>
            <a:spLocks noGrp="1" noChangeArrowheads="1"/>
          </p:cNvSpPr>
          <p:nvPr>
            <p:ph type="body" idx="1"/>
          </p:nvPr>
        </p:nvSpPr>
        <p:spPr>
          <a:xfrm>
            <a:off x="609600" y="1916113"/>
            <a:ext cx="8153400" cy="3673475"/>
          </a:xfrm>
        </p:spPr>
        <p:txBody>
          <a:bodyPr/>
          <a:lstStyle/>
          <a:p>
            <a:pPr>
              <a:defRPr/>
            </a:pPr>
            <a:r>
              <a:rPr lang="en-US" sz="2400" b="1" dirty="0" smtClean="0">
                <a:latin typeface="Arial" pitchFamily="34" charset="0"/>
                <a:cs typeface="Arial" pitchFamily="34" charset="0"/>
              </a:rPr>
              <a:t>At critical developmental stages hormones induce specific neural substrates or circuits to develop differently in males and females such that they react differently at a later stage when they are exposed to the same hormonal environment. </a:t>
            </a:r>
            <a:r>
              <a:rPr lang="en-US" sz="2400" b="1" dirty="0" err="1" smtClean="0">
                <a:latin typeface="Arial" pitchFamily="34" charset="0"/>
                <a:cs typeface="Arial" pitchFamily="34" charset="0"/>
              </a:rPr>
              <a:t>eg</a:t>
            </a:r>
            <a:r>
              <a:rPr lang="en-US" sz="2400" b="1" dirty="0" smtClean="0">
                <a:latin typeface="Arial" pitchFamily="34" charset="0"/>
                <a:cs typeface="Arial" pitchFamily="34" charset="0"/>
              </a:rPr>
              <a:t>.  the neural regulation of the </a:t>
            </a:r>
            <a:r>
              <a:rPr lang="en-US" sz="2400" b="1" dirty="0" err="1" smtClean="0">
                <a:latin typeface="Arial" pitchFamily="34" charset="0"/>
                <a:cs typeface="Arial" pitchFamily="34" charset="0"/>
              </a:rPr>
              <a:t>hypothalamo</a:t>
            </a:r>
            <a:r>
              <a:rPr lang="en-US" sz="2400" b="1" dirty="0" smtClean="0">
                <a:latin typeface="Arial" pitchFamily="34" charset="0"/>
                <a:cs typeface="Arial" pitchFamily="34" charset="0"/>
              </a:rPr>
              <a:t>-pituitary-gonadal  (HPG) axis and sexual </a:t>
            </a:r>
            <a:r>
              <a:rPr lang="en-US" sz="2400" b="1" dirty="0" err="1" smtClean="0">
                <a:latin typeface="Arial" pitchFamily="34" charset="0"/>
                <a:cs typeface="Arial" pitchFamily="34" charset="0"/>
              </a:rPr>
              <a:t>behaviour</a:t>
            </a:r>
            <a:endParaRPr lang="en-US" sz="2400" b="1" dirty="0" smtClean="0">
              <a:latin typeface="Arial" pitchFamily="34" charset="0"/>
              <a:cs typeface="Arial" pitchFamily="34" charset="0"/>
            </a:endParaRPr>
          </a:p>
          <a:p>
            <a:pPr marL="0" indent="0">
              <a:buFont typeface="Symbol" pitchFamily="18" charset="2"/>
              <a:buNone/>
              <a:defRPr/>
            </a:pPr>
            <a:endParaRPr lang="en-US" sz="2400" b="1" dirty="0" smtClean="0">
              <a:latin typeface="Arial" pitchFamily="34" charset="0"/>
              <a:cs typeface="Arial" pitchFamily="34" charset="0"/>
            </a:endParaRPr>
          </a:p>
          <a:p>
            <a:pPr>
              <a:defRPr/>
            </a:pPr>
            <a:r>
              <a:rPr lang="en-US" sz="2400" b="1" dirty="0" smtClean="0">
                <a:latin typeface="Arial" pitchFamily="34" charset="0"/>
                <a:cs typeface="Arial" pitchFamily="34" charset="0"/>
              </a:rPr>
              <a:t>These effects are irreversible.</a:t>
            </a:r>
          </a:p>
        </p:txBody>
      </p:sp>
      <p:sp>
        <p:nvSpPr>
          <p:cNvPr id="32772" name="Line 4"/>
          <p:cNvSpPr>
            <a:spLocks noChangeShapeType="1"/>
          </p:cNvSpPr>
          <p:nvPr/>
        </p:nvSpPr>
        <p:spPr bwMode="auto">
          <a:xfrm>
            <a:off x="457200" y="1557338"/>
            <a:ext cx="81534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3" name="Rectangle 2"/>
          <p:cNvSpPr txBox="1">
            <a:spLocks noChangeArrowheads="1"/>
          </p:cNvSpPr>
          <p:nvPr/>
        </p:nvSpPr>
        <p:spPr bwMode="auto">
          <a:xfrm>
            <a:off x="293688" y="5661025"/>
            <a:ext cx="83820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b="1">
                <a:solidFill>
                  <a:srgbClr val="003399"/>
                </a:solidFill>
                <a:latin typeface="Arial" charset="0"/>
                <a:cs typeface="Arial" charset="0"/>
              </a:rPr>
              <a:t>*</a:t>
            </a:r>
            <a:r>
              <a:rPr lang="en-US" sz="1800">
                <a:solidFill>
                  <a:srgbClr val="003399"/>
                </a:solidFill>
                <a:latin typeface="Arial" charset="0"/>
                <a:cs typeface="Arial" charset="0"/>
              </a:rPr>
              <a:t>First described in 1959, Phoenix CH. Organising action of prenatally administered testosterone proprionate on the tissues mediating mating behavior in female guine-pigs. Endocrinology 65:163-96.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609600"/>
            <a:ext cx="8458200" cy="838200"/>
          </a:xfrm>
        </p:spPr>
        <p:txBody>
          <a:bodyPr/>
          <a:lstStyle/>
          <a:p>
            <a:r>
              <a:rPr lang="en-US" sz="2800" smtClean="0">
                <a:latin typeface="Arial" charset="0"/>
                <a:cs typeface="Arial" charset="0"/>
              </a:rPr>
              <a:t>ACTIVATIONAL effects of gonadal steroids in the CNS</a:t>
            </a:r>
            <a:endParaRPr lang="en-GB" sz="2800" smtClean="0">
              <a:latin typeface="Arial" charset="0"/>
              <a:cs typeface="Arial" charset="0"/>
            </a:endParaRPr>
          </a:p>
        </p:txBody>
      </p:sp>
      <p:sp>
        <p:nvSpPr>
          <p:cNvPr id="33795" name="Rectangle 3"/>
          <p:cNvSpPr>
            <a:spLocks noGrp="1" noChangeArrowheads="1"/>
          </p:cNvSpPr>
          <p:nvPr>
            <p:ph type="body" idx="1"/>
          </p:nvPr>
        </p:nvSpPr>
        <p:spPr>
          <a:xfrm>
            <a:off x="685800" y="1844675"/>
            <a:ext cx="8153400" cy="4327525"/>
          </a:xfrm>
        </p:spPr>
        <p:txBody>
          <a:bodyPr/>
          <a:lstStyle/>
          <a:p>
            <a:pPr>
              <a:buFont typeface="Symbol" pitchFamily="18" charset="2"/>
              <a:buNone/>
            </a:pPr>
            <a:endParaRPr lang="en-US" sz="3200" b="1" i="1" smtClean="0">
              <a:solidFill>
                <a:schemeClr val="tx2"/>
              </a:solidFill>
              <a:latin typeface="Arial" charset="0"/>
              <a:cs typeface="Arial" charset="0"/>
            </a:endParaRPr>
          </a:p>
          <a:p>
            <a:r>
              <a:rPr lang="en-US" b="1" smtClean="0">
                <a:latin typeface="Arial" charset="0"/>
                <a:cs typeface="Arial" charset="0"/>
              </a:rPr>
              <a:t>In adulthood, the response of a given neural element will differ depending on the hormonal environment e.g. even low dose androgens will make women more assertive and increase libido.</a:t>
            </a:r>
          </a:p>
          <a:p>
            <a:endParaRPr lang="en-US" b="1" smtClean="0">
              <a:latin typeface="Arial" charset="0"/>
              <a:cs typeface="Arial" charset="0"/>
            </a:endParaRPr>
          </a:p>
          <a:p>
            <a:r>
              <a:rPr lang="en-US" b="1" smtClean="0">
                <a:latin typeface="Arial" charset="0"/>
                <a:cs typeface="Arial" charset="0"/>
              </a:rPr>
              <a:t>These effects are reversible.</a:t>
            </a:r>
            <a:r>
              <a:rPr lang="en-US" smtClean="0">
                <a:latin typeface="Arial" charset="0"/>
                <a:cs typeface="Arial" charset="0"/>
              </a:rPr>
              <a:t> </a:t>
            </a:r>
          </a:p>
          <a:p>
            <a:endParaRPr lang="en-US" sz="3200" smtClean="0">
              <a:latin typeface="Arial" charset="0"/>
              <a:cs typeface="Arial" charset="0"/>
            </a:endParaRPr>
          </a:p>
          <a:p>
            <a:endParaRPr lang="en-GB" smtClean="0">
              <a:latin typeface="Arial" charset="0"/>
              <a:cs typeface="Arial" charset="0"/>
            </a:endParaRPr>
          </a:p>
        </p:txBody>
      </p:sp>
      <p:sp>
        <p:nvSpPr>
          <p:cNvPr id="33796" name="Line 4"/>
          <p:cNvSpPr>
            <a:spLocks noChangeShapeType="1"/>
          </p:cNvSpPr>
          <p:nvPr/>
        </p:nvSpPr>
        <p:spPr bwMode="auto">
          <a:xfrm>
            <a:off x="468313" y="1844675"/>
            <a:ext cx="81534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534400" cy="4495800"/>
          </a:xfrm>
        </p:spPr>
        <p:txBody>
          <a:bodyPr/>
          <a:lstStyle/>
          <a:p>
            <a:r>
              <a:rPr lang="en-GB" smtClean="0">
                <a:latin typeface="Arial" charset="0"/>
                <a:cs typeface="Arial" charset="0"/>
              </a:rPr>
              <a:t>Summary</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b="0" smtClean="0">
                <a:latin typeface="Arial" charset="0"/>
                <a:cs typeface="Arial" charset="0"/>
              </a:rPr>
              <a:t>Testicular differentiation is the primary event in </a:t>
            </a:r>
            <a:r>
              <a:rPr lang="en-GB" b="0" smtClean="0">
                <a:solidFill>
                  <a:srgbClr val="C00000"/>
                </a:solidFill>
                <a:latin typeface="Arial" charset="0"/>
                <a:cs typeface="Arial" charset="0"/>
              </a:rPr>
              <a:t>sex determination</a:t>
            </a: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r>
              <a:rPr lang="en-GB" b="0" smtClean="0">
                <a:solidFill>
                  <a:srgbClr val="C00000"/>
                </a:solidFill>
                <a:latin typeface="Arial" charset="0"/>
                <a:cs typeface="Arial" charset="0"/>
              </a:rPr>
              <a:t>Sexual differentiation </a:t>
            </a:r>
            <a:r>
              <a:rPr lang="en-GB" b="0" smtClean="0">
                <a:latin typeface="Arial" charset="0"/>
                <a:cs typeface="Arial" charset="0"/>
              </a:rPr>
              <a:t>(body and brain) is controlled by gonadal secretions</a:t>
            </a:r>
          </a:p>
        </p:txBody>
      </p:sp>
      <p:sp>
        <p:nvSpPr>
          <p:cNvPr id="34819" name="Line 4"/>
          <p:cNvSpPr>
            <a:spLocks noChangeShapeType="1"/>
          </p:cNvSpPr>
          <p:nvPr/>
        </p:nvSpPr>
        <p:spPr bwMode="auto">
          <a:xfrm>
            <a:off x="457200" y="1447800"/>
            <a:ext cx="69342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Arial" charset="0"/>
                <a:cs typeface="Arial" charset="0"/>
              </a:rPr>
              <a:t>Overview</a:t>
            </a:r>
          </a:p>
        </p:txBody>
      </p:sp>
      <p:sp>
        <p:nvSpPr>
          <p:cNvPr id="35843" name="Rectangle 3"/>
          <p:cNvSpPr>
            <a:spLocks noGrp="1" noChangeArrowheads="1"/>
          </p:cNvSpPr>
          <p:nvPr>
            <p:ph type="body" idx="1"/>
          </p:nvPr>
        </p:nvSpPr>
        <p:spPr/>
        <p:txBody>
          <a:bodyPr/>
          <a:lstStyle/>
          <a:p>
            <a:r>
              <a:rPr lang="en-US" smtClean="0">
                <a:solidFill>
                  <a:schemeClr val="folHlink"/>
                </a:solidFill>
                <a:latin typeface="Arial" charset="0"/>
              </a:rPr>
              <a:t>Genetic control of sex </a:t>
            </a:r>
            <a:r>
              <a:rPr lang="en-US" b="1" smtClean="0">
                <a:solidFill>
                  <a:schemeClr val="folHlink"/>
                </a:solidFill>
                <a:latin typeface="Arial" charset="0"/>
              </a:rPr>
              <a:t>determination</a:t>
            </a:r>
            <a:r>
              <a:rPr lang="en-US" smtClean="0">
                <a:solidFill>
                  <a:schemeClr val="folHlink"/>
                </a:solidFill>
                <a:latin typeface="Arial" charset="0"/>
              </a:rPr>
              <a:t> vs epigenetic control of sex </a:t>
            </a:r>
            <a:r>
              <a:rPr lang="en-US" b="1" smtClean="0">
                <a:solidFill>
                  <a:schemeClr val="folHlink"/>
                </a:solidFill>
                <a:latin typeface="Arial" charset="0"/>
              </a:rPr>
              <a:t>differentiation</a:t>
            </a:r>
          </a:p>
          <a:p>
            <a:r>
              <a:rPr lang="en-US" smtClean="0">
                <a:latin typeface="Arial" charset="0"/>
              </a:rPr>
              <a:t>manifestation of sex differences in CNS related to reproductive functions</a:t>
            </a:r>
          </a:p>
          <a:p>
            <a:r>
              <a:rPr lang="en-US" smtClean="0">
                <a:solidFill>
                  <a:schemeClr val="folHlink"/>
                </a:solidFill>
                <a:latin typeface="Arial" charset="0"/>
              </a:rPr>
              <a:t>mechanisms for engendering sex differences: a critical period of sensitivity and a role for testosterone in masculinizing the brain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457200"/>
            <a:ext cx="8382000" cy="914400"/>
          </a:xfrm>
        </p:spPr>
        <p:txBody>
          <a:bodyPr/>
          <a:lstStyle/>
          <a:p>
            <a:r>
              <a:rPr lang="en-US" sz="2800" smtClean="0">
                <a:latin typeface="Arial" charset="0"/>
                <a:cs typeface="Arial" charset="0"/>
              </a:rPr>
              <a:t>Sex differences in the brain - control of </a:t>
            </a:r>
            <a:r>
              <a:rPr lang="en-US" sz="2800" smtClean="0">
                <a:solidFill>
                  <a:srgbClr val="A50021"/>
                </a:solidFill>
                <a:latin typeface="Arial" charset="0"/>
                <a:cs typeface="Arial" charset="0"/>
              </a:rPr>
              <a:t>reproductive-associated </a:t>
            </a:r>
            <a:r>
              <a:rPr lang="en-US" sz="2800" smtClean="0">
                <a:solidFill>
                  <a:schemeClr val="tx2"/>
                </a:solidFill>
                <a:latin typeface="Arial" charset="0"/>
                <a:cs typeface="Arial" charset="0"/>
              </a:rPr>
              <a:t>functions</a:t>
            </a:r>
            <a:endParaRPr lang="en-US" smtClean="0">
              <a:solidFill>
                <a:schemeClr val="tx2"/>
              </a:solidFill>
              <a:latin typeface="Arial" charset="0"/>
              <a:cs typeface="Arial" charset="0"/>
            </a:endParaRPr>
          </a:p>
        </p:txBody>
      </p:sp>
      <p:sp>
        <p:nvSpPr>
          <p:cNvPr id="36867" name="Rectangle 3"/>
          <p:cNvSpPr>
            <a:spLocks noGrp="1" noChangeArrowheads="1"/>
          </p:cNvSpPr>
          <p:nvPr>
            <p:ph type="body" idx="1"/>
          </p:nvPr>
        </p:nvSpPr>
        <p:spPr>
          <a:xfrm>
            <a:off x="495300" y="1828800"/>
            <a:ext cx="8153400" cy="4800600"/>
          </a:xfrm>
        </p:spPr>
        <p:txBody>
          <a:bodyPr/>
          <a:lstStyle/>
          <a:p>
            <a:r>
              <a:rPr lang="en-US" b="1" smtClean="0">
                <a:latin typeface="Arial" charset="0"/>
                <a:cs typeface="Arial" charset="0"/>
              </a:rPr>
              <a:t>Reproductive physiology</a:t>
            </a:r>
          </a:p>
          <a:p>
            <a:pPr lvl="1"/>
            <a:r>
              <a:rPr lang="en-US" b="1" smtClean="0">
                <a:latin typeface="Arial" charset="0"/>
                <a:cs typeface="Arial" charset="0"/>
              </a:rPr>
              <a:t>cyclicity in the patterns of pulsatile GnRH release in females</a:t>
            </a:r>
          </a:p>
          <a:p>
            <a:pPr lvl="1"/>
            <a:endParaRPr lang="en-US" b="1" smtClean="0">
              <a:latin typeface="Arial" charset="0"/>
              <a:cs typeface="Arial" charset="0"/>
            </a:endParaRPr>
          </a:p>
          <a:p>
            <a:r>
              <a:rPr lang="en-US" b="1" smtClean="0">
                <a:latin typeface="Arial" charset="0"/>
                <a:cs typeface="Arial" charset="0"/>
              </a:rPr>
              <a:t>Reproductive behaviours</a:t>
            </a:r>
          </a:p>
          <a:p>
            <a:pPr lvl="1"/>
            <a:r>
              <a:rPr lang="en-US" b="1" smtClean="0">
                <a:latin typeface="Arial" charset="0"/>
                <a:cs typeface="Arial" charset="0"/>
              </a:rPr>
              <a:t>eg. lordosis (female) and mounting (male)</a:t>
            </a:r>
          </a:p>
          <a:p>
            <a:pPr lvl="1"/>
            <a:endParaRPr lang="en-US" b="1" smtClean="0">
              <a:latin typeface="Arial" charset="0"/>
              <a:cs typeface="Arial" charset="0"/>
            </a:endParaRPr>
          </a:p>
          <a:p>
            <a:r>
              <a:rPr lang="en-US" sz="2400" smtClean="0">
                <a:latin typeface="Arial" charset="0"/>
                <a:cs typeface="Arial" charset="0"/>
              </a:rPr>
              <a:t>Reproductive-associated behaviours</a:t>
            </a:r>
          </a:p>
          <a:p>
            <a:pPr lvl="1"/>
            <a:r>
              <a:rPr lang="en-US" smtClean="0">
                <a:latin typeface="Arial" charset="0"/>
                <a:cs typeface="Arial" charset="0"/>
              </a:rPr>
              <a:t>eg. maternal/parenting behaviour, aggressive/territorial behaviour</a:t>
            </a:r>
            <a:endParaRPr lang="en-US" b="1" smtClean="0">
              <a:latin typeface="Arial" charset="0"/>
              <a:cs typeface="Arial" charset="0"/>
            </a:endParaRPr>
          </a:p>
          <a:p>
            <a:endParaRPr lang="en-US" sz="2400" b="1" smtClean="0">
              <a:latin typeface="Arial" charset="0"/>
              <a:cs typeface="Arial" charset="0"/>
            </a:endParaRPr>
          </a:p>
          <a:p>
            <a:pPr lvl="1"/>
            <a:endParaRPr lang="en-US" smtClean="0">
              <a:latin typeface="Arial" charset="0"/>
              <a:cs typeface="Arial" charset="0"/>
            </a:endParaRPr>
          </a:p>
          <a:p>
            <a:endParaRPr lang="en-US" smtClean="0">
              <a:latin typeface="Arial" charset="0"/>
              <a:cs typeface="Arial" charset="0"/>
            </a:endParaRPr>
          </a:p>
          <a:p>
            <a:pPr lvl="1">
              <a:buFontTx/>
              <a:buNone/>
            </a:pPr>
            <a:endParaRPr lang="en-US" smtClean="0">
              <a:latin typeface="Arial" charset="0"/>
              <a:cs typeface="Arial" charset="0"/>
            </a:endParaRPr>
          </a:p>
        </p:txBody>
      </p:sp>
      <p:sp>
        <p:nvSpPr>
          <p:cNvPr id="36868" name="Line 4"/>
          <p:cNvSpPr>
            <a:spLocks noChangeShapeType="1"/>
          </p:cNvSpPr>
          <p:nvPr/>
        </p:nvSpPr>
        <p:spPr bwMode="auto">
          <a:xfrm>
            <a:off x="495300" y="1371600"/>
            <a:ext cx="81534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GB" smtClean="0"/>
          </a:p>
        </p:txBody>
      </p:sp>
      <p:sp>
        <p:nvSpPr>
          <p:cNvPr id="37891" name="Rectangle 3"/>
          <p:cNvSpPr>
            <a:spLocks noGrp="1" noChangeArrowheads="1"/>
          </p:cNvSpPr>
          <p:nvPr>
            <p:ph type="body" idx="1"/>
          </p:nvPr>
        </p:nvSpPr>
        <p:spPr/>
        <p:txBody>
          <a:bodyPr/>
          <a:lstStyle/>
          <a:p>
            <a:pPr algn="ctr">
              <a:buFont typeface="Symbol" pitchFamily="18" charset="2"/>
              <a:buNone/>
            </a:pPr>
            <a:r>
              <a:rPr lang="en-GB" sz="3600" smtClean="0">
                <a:latin typeface="Arial" charset="0"/>
                <a:cs typeface="Arial" charset="0"/>
              </a:rPr>
              <a:t>Origins of sex differences in the control of </a:t>
            </a:r>
            <a:r>
              <a:rPr lang="en-GB" sz="3600" b="1" smtClean="0">
                <a:latin typeface="Arial" charset="0"/>
                <a:cs typeface="Arial" charset="0"/>
              </a:rPr>
              <a:t>reproductive function</a:t>
            </a:r>
            <a:r>
              <a:rPr lang="en-GB" sz="3600" smtClean="0">
                <a:latin typeface="Arial" charset="0"/>
                <a:cs typeface="Arial" charset="0"/>
              </a:rPr>
              <a:t>: </a:t>
            </a:r>
          </a:p>
          <a:p>
            <a:pPr algn="ctr">
              <a:buFont typeface="Symbol" pitchFamily="18" charset="2"/>
              <a:buNone/>
            </a:pPr>
            <a:endParaRPr lang="en-GB" sz="3600" smtClean="0">
              <a:latin typeface="Arial" charset="0"/>
              <a:cs typeface="Arial" charset="0"/>
            </a:endParaRPr>
          </a:p>
          <a:p>
            <a:r>
              <a:rPr lang="en-GB" sz="3600" smtClean="0">
                <a:latin typeface="Arial" charset="0"/>
                <a:cs typeface="Arial" charset="0"/>
              </a:rPr>
              <a:t>evidence that the brain important</a:t>
            </a:r>
          </a:p>
          <a:p>
            <a:r>
              <a:rPr lang="en-GB" sz="3600" smtClean="0">
                <a:latin typeface="Arial" charset="0"/>
                <a:cs typeface="Arial" charset="0"/>
              </a:rPr>
              <a:t>evidence that testosterone is a driving force </a:t>
            </a:r>
          </a:p>
          <a:p>
            <a:pPr algn="ctr">
              <a:buFont typeface="Symbol" pitchFamily="18" charset="2"/>
              <a:buNone/>
            </a:pPr>
            <a:endParaRPr lang="en-GB" sz="3600"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6013" y="1752600"/>
            <a:ext cx="6985000" cy="2667000"/>
          </a:xfrm>
        </p:spPr>
        <p:txBody>
          <a:bodyPr/>
          <a:lstStyle/>
          <a:p>
            <a:r>
              <a:rPr lang="en-GB" smtClean="0">
                <a:latin typeface="Arial" charset="0"/>
                <a:cs typeface="Arial" charset="0"/>
              </a:rPr>
              <a:t>1936 Caroll Pfeiffer:</a:t>
            </a:r>
            <a:br>
              <a:rPr lang="en-GB" smtClean="0">
                <a:latin typeface="Arial" charset="0"/>
                <a:cs typeface="Arial" charset="0"/>
              </a:rPr>
            </a:br>
            <a:r>
              <a:rPr lang="en-GB" smtClean="0">
                <a:latin typeface="Arial" charset="0"/>
                <a:cs typeface="Arial" charset="0"/>
              </a:rPr>
              <a:t/>
            </a:r>
            <a:br>
              <a:rPr lang="en-GB" smtClean="0">
                <a:latin typeface="Arial" charset="0"/>
                <a:cs typeface="Arial" charset="0"/>
              </a:rPr>
            </a:br>
            <a:r>
              <a:rPr lang="en-GB" smtClean="0">
                <a:latin typeface="Arial" charset="0"/>
                <a:cs typeface="Arial" charset="0"/>
              </a:rPr>
              <a:t> </a:t>
            </a:r>
            <a:r>
              <a:rPr lang="en-GB" b="0" smtClean="0">
                <a:latin typeface="Arial" charset="0"/>
                <a:cs typeface="Arial" charset="0"/>
              </a:rPr>
              <a:t>Sex differences in controlling reproductive behaviour, gonadal function and ovulation are determined by sex differences in the CNS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a:xfrm>
            <a:off x="685800" y="692150"/>
            <a:ext cx="8153400" cy="5761038"/>
          </a:xfrm>
        </p:spPr>
        <p:txBody>
          <a:bodyPr/>
          <a:lstStyle/>
          <a:p>
            <a:pPr>
              <a:lnSpc>
                <a:spcPct val="90000"/>
              </a:lnSpc>
              <a:buFont typeface="Symbol" pitchFamily="18" charset="2"/>
              <a:buNone/>
            </a:pPr>
            <a:r>
              <a:rPr lang="en-US" sz="2400" b="1" smtClean="0">
                <a:latin typeface="Arial" charset="0"/>
                <a:cs typeface="Arial" charset="0"/>
              </a:rPr>
              <a:t>Ovarian tissue transplanted into:-</a:t>
            </a:r>
          </a:p>
          <a:p>
            <a:pPr>
              <a:lnSpc>
                <a:spcPct val="90000"/>
              </a:lnSpc>
            </a:pPr>
            <a:r>
              <a:rPr lang="en-US" sz="2400" b="1" smtClean="0">
                <a:latin typeface="Arial" charset="0"/>
                <a:cs typeface="Arial" charset="0"/>
              </a:rPr>
              <a:t>adult male rats (normal or castrated)</a:t>
            </a:r>
          </a:p>
          <a:p>
            <a:pPr lvl="1">
              <a:lnSpc>
                <a:spcPct val="90000"/>
              </a:lnSpc>
            </a:pPr>
            <a:r>
              <a:rPr lang="en-US" b="1" smtClean="0">
                <a:latin typeface="Arial" charset="0"/>
                <a:cs typeface="Arial" charset="0"/>
              </a:rPr>
              <a:t>- grafts show normal follicular growth, but no ovulation</a:t>
            </a:r>
          </a:p>
          <a:p>
            <a:pPr lvl="1">
              <a:lnSpc>
                <a:spcPct val="90000"/>
              </a:lnSpc>
            </a:pPr>
            <a:endParaRPr lang="en-US" b="1" smtClean="0">
              <a:latin typeface="Arial" charset="0"/>
              <a:cs typeface="Arial" charset="0"/>
            </a:endParaRPr>
          </a:p>
          <a:p>
            <a:pPr>
              <a:lnSpc>
                <a:spcPct val="90000"/>
              </a:lnSpc>
            </a:pPr>
            <a:r>
              <a:rPr lang="en-US" sz="2400" b="1" smtClean="0">
                <a:latin typeface="Arial" charset="0"/>
                <a:cs typeface="Arial" charset="0"/>
              </a:rPr>
              <a:t>adult male rats castrated at birth</a:t>
            </a:r>
          </a:p>
          <a:p>
            <a:pPr lvl="1">
              <a:lnSpc>
                <a:spcPct val="90000"/>
              </a:lnSpc>
            </a:pPr>
            <a:r>
              <a:rPr lang="en-US" b="1" smtClean="0">
                <a:latin typeface="Arial" charset="0"/>
                <a:cs typeface="Arial" charset="0"/>
              </a:rPr>
              <a:t>- cyclical ovulation occurs</a:t>
            </a:r>
            <a:endParaRPr lang="en-US" sz="2000" b="1" smtClean="0">
              <a:latin typeface="Arial" charset="0"/>
              <a:cs typeface="Arial" charset="0"/>
            </a:endParaRPr>
          </a:p>
          <a:p>
            <a:pPr>
              <a:lnSpc>
                <a:spcPct val="90000"/>
              </a:lnSpc>
            </a:pPr>
            <a:endParaRPr lang="en-US" sz="2000" b="1" smtClean="0">
              <a:latin typeface="Arial" charset="0"/>
              <a:cs typeface="Arial" charset="0"/>
            </a:endParaRPr>
          </a:p>
          <a:p>
            <a:pPr>
              <a:lnSpc>
                <a:spcPct val="90000"/>
              </a:lnSpc>
              <a:buFont typeface="Symbol" pitchFamily="18" charset="2"/>
              <a:buNone/>
            </a:pPr>
            <a:r>
              <a:rPr lang="en-US" sz="2400" b="1" i="1" smtClean="0">
                <a:solidFill>
                  <a:srgbClr val="A50021"/>
                </a:solidFill>
                <a:latin typeface="Arial" charset="0"/>
                <a:cs typeface="Arial" charset="0"/>
              </a:rPr>
              <a:t>Conclusion</a:t>
            </a:r>
            <a:r>
              <a:rPr lang="en-US" sz="2400" b="1" smtClean="0">
                <a:solidFill>
                  <a:srgbClr val="A50021"/>
                </a:solidFill>
                <a:latin typeface="Arial" charset="0"/>
                <a:cs typeface="Arial" charset="0"/>
              </a:rPr>
              <a:t>:</a:t>
            </a:r>
            <a:r>
              <a:rPr lang="en-US" sz="2400" b="1" smtClean="0">
                <a:solidFill>
                  <a:srgbClr val="FF0000"/>
                </a:solidFill>
                <a:latin typeface="Arial" charset="0"/>
                <a:cs typeface="Arial" charset="0"/>
              </a:rPr>
              <a:t> </a:t>
            </a:r>
            <a:r>
              <a:rPr lang="en-US" sz="2400" b="1" smtClean="0">
                <a:latin typeface="Arial" charset="0"/>
                <a:cs typeface="Arial" charset="0"/>
              </a:rPr>
              <a:t>Testicular factors (testosterone), present in early life, are the agents responsible for inhibiting ovulation by transplanted tissue.</a:t>
            </a:r>
          </a:p>
          <a:p>
            <a:pPr>
              <a:lnSpc>
                <a:spcPct val="90000"/>
              </a:lnSpc>
              <a:buFont typeface="Symbol" pitchFamily="18" charset="2"/>
              <a:buNone/>
            </a:pPr>
            <a:endParaRPr lang="en-US" sz="2400" b="1" smtClean="0">
              <a:latin typeface="Arial" charset="0"/>
              <a:cs typeface="Arial" charset="0"/>
            </a:endParaRPr>
          </a:p>
          <a:p>
            <a:pPr>
              <a:lnSpc>
                <a:spcPct val="90000"/>
              </a:lnSpc>
              <a:buFont typeface="Symbol" pitchFamily="18" charset="2"/>
              <a:buNone/>
            </a:pPr>
            <a:r>
              <a:rPr lang="en-US" sz="2400" b="1" i="1" smtClean="0">
                <a:solidFill>
                  <a:srgbClr val="A50021"/>
                </a:solidFill>
                <a:latin typeface="Arial" charset="0"/>
                <a:cs typeface="Arial" charset="0"/>
              </a:rPr>
              <a:t>Hypothesis:</a:t>
            </a:r>
            <a:r>
              <a:rPr lang="en-US" sz="2400" b="1" smtClean="0">
                <a:latin typeface="Arial" charset="0"/>
                <a:cs typeface="Arial" charset="0"/>
              </a:rPr>
              <a:t> Neonatal testicular androgens could be causing sex differences at pituitary level or at higher centres</a:t>
            </a:r>
          </a:p>
          <a:p>
            <a:pPr>
              <a:lnSpc>
                <a:spcPct val="90000"/>
              </a:lnSpc>
              <a:buFont typeface="Symbol" pitchFamily="18" charset="2"/>
              <a:buNone/>
            </a:pPr>
            <a:endParaRPr lang="en-US" sz="2400" b="1" smtClean="0">
              <a:solidFill>
                <a:srgbClr val="FF0000"/>
              </a:solidFill>
              <a:latin typeface="Arial" charset="0"/>
              <a:cs typeface="Arial" charset="0"/>
            </a:endParaRPr>
          </a:p>
          <a:p>
            <a:pPr lvl="1">
              <a:lnSpc>
                <a:spcPct val="90000"/>
              </a:lnSpc>
            </a:pPr>
            <a:endParaRPr lang="en-US" smtClean="0">
              <a:latin typeface="Arial" charset="0"/>
              <a:cs typeface="Arial" charset="0"/>
            </a:endParaRPr>
          </a:p>
          <a:p>
            <a:pPr lvl="1">
              <a:lnSpc>
                <a:spcPct val="90000"/>
              </a:lnSpc>
            </a:pPr>
            <a:endParaRPr lang="en-US" smtClean="0">
              <a:latin typeface="Arial" charset="0"/>
              <a:cs typeface="Arial" charset="0"/>
            </a:endParaRPr>
          </a:p>
          <a:p>
            <a:pPr lvl="1">
              <a:lnSpc>
                <a:spcPct val="90000"/>
              </a:lnSpc>
            </a:pPr>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a:xfrm>
            <a:off x="685800" y="304800"/>
            <a:ext cx="8153400" cy="6172200"/>
          </a:xfrm>
        </p:spPr>
        <p:txBody>
          <a:bodyPr/>
          <a:lstStyle/>
          <a:p>
            <a:pPr>
              <a:lnSpc>
                <a:spcPct val="90000"/>
              </a:lnSpc>
            </a:pPr>
            <a:r>
              <a:rPr lang="en-GB" b="1" smtClean="0">
                <a:latin typeface="Arial" charset="0"/>
                <a:cs typeface="Arial" charset="0"/>
              </a:rPr>
              <a:t>Testicular extracts given to neonatal female rats, prevented the LH surge and permanently blocked ovulation (‘masculinised’ the HPG axis).</a:t>
            </a:r>
          </a:p>
          <a:p>
            <a:pPr>
              <a:lnSpc>
                <a:spcPct val="90000"/>
              </a:lnSpc>
              <a:buFont typeface="Symbol" pitchFamily="18" charset="2"/>
              <a:buNone/>
            </a:pPr>
            <a:r>
              <a:rPr lang="en-GB" b="1" i="1" smtClean="0">
                <a:solidFill>
                  <a:srgbClr val="A50021"/>
                </a:solidFill>
                <a:latin typeface="Arial" charset="0"/>
                <a:cs typeface="Arial" charset="0"/>
              </a:rPr>
              <a:t>Conclusion:</a:t>
            </a:r>
            <a:r>
              <a:rPr lang="en-GB" b="1" smtClean="0">
                <a:solidFill>
                  <a:srgbClr val="A50021"/>
                </a:solidFill>
                <a:latin typeface="Arial" charset="0"/>
                <a:cs typeface="Arial" charset="0"/>
              </a:rPr>
              <a:t> </a:t>
            </a:r>
            <a:r>
              <a:rPr lang="en-GB" smtClean="0">
                <a:solidFill>
                  <a:schemeClr val="tx2"/>
                </a:solidFill>
                <a:latin typeface="Arial" charset="0"/>
                <a:cs typeface="Arial" charset="0"/>
              </a:rPr>
              <a:t>A hormone-dependent sex difference could exist at the level of the anterior pituitary gland.</a:t>
            </a:r>
          </a:p>
          <a:p>
            <a:pPr>
              <a:lnSpc>
                <a:spcPct val="90000"/>
              </a:lnSpc>
              <a:buFont typeface="Symbol" pitchFamily="18" charset="2"/>
              <a:buNone/>
            </a:pPr>
            <a:endParaRPr lang="en-GB" smtClean="0">
              <a:solidFill>
                <a:schemeClr val="tx2"/>
              </a:solidFill>
              <a:latin typeface="Arial" charset="0"/>
              <a:cs typeface="Arial" charset="0"/>
            </a:endParaRPr>
          </a:p>
          <a:p>
            <a:pPr>
              <a:lnSpc>
                <a:spcPct val="90000"/>
              </a:lnSpc>
            </a:pPr>
            <a:r>
              <a:rPr lang="en-GB" b="1" smtClean="0">
                <a:latin typeface="Arial" charset="0"/>
                <a:cs typeface="Arial" charset="0"/>
              </a:rPr>
              <a:t>Ovulation will occur after hypophysectomy in the female rat followed by transplantation of a male pituitary gland beneath the hypothalamus.</a:t>
            </a:r>
          </a:p>
          <a:p>
            <a:pPr>
              <a:lnSpc>
                <a:spcPct val="90000"/>
              </a:lnSpc>
              <a:buFont typeface="Symbol" pitchFamily="18" charset="2"/>
              <a:buNone/>
            </a:pPr>
            <a:r>
              <a:rPr lang="en-GB" b="1" i="1" smtClean="0">
                <a:solidFill>
                  <a:srgbClr val="A50021"/>
                </a:solidFill>
                <a:latin typeface="Arial" charset="0"/>
                <a:cs typeface="Arial" charset="0"/>
              </a:rPr>
              <a:t>Conclusion:</a:t>
            </a:r>
            <a:r>
              <a:rPr lang="en-GB" b="1" smtClean="0">
                <a:solidFill>
                  <a:srgbClr val="A50021"/>
                </a:solidFill>
                <a:latin typeface="Arial" charset="0"/>
                <a:cs typeface="Arial" charset="0"/>
              </a:rPr>
              <a:t> </a:t>
            </a:r>
            <a:r>
              <a:rPr lang="en-GB" smtClean="0">
                <a:solidFill>
                  <a:schemeClr val="tx2"/>
                </a:solidFill>
                <a:latin typeface="Arial" charset="0"/>
                <a:cs typeface="Arial" charset="0"/>
              </a:rPr>
              <a:t>Sex differences must lie in the brain and not the pituitary gland.</a:t>
            </a:r>
          </a:p>
          <a:p>
            <a:pPr>
              <a:lnSpc>
                <a:spcPct val="90000"/>
              </a:lnSpc>
            </a:pPr>
            <a:endParaRPr lang="en-GB" smtClean="0">
              <a:solidFill>
                <a:srgbClr val="A5002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41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41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4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11188" y="1268413"/>
            <a:ext cx="8382000" cy="533400"/>
          </a:xfrm>
        </p:spPr>
        <p:txBody>
          <a:bodyPr/>
          <a:lstStyle/>
          <a:p>
            <a:r>
              <a:rPr lang="en-US" smtClean="0">
                <a:latin typeface="Arial" charset="0"/>
                <a:cs typeface="Arial" charset="0"/>
              </a:rPr>
              <a:t>Revision</a:t>
            </a:r>
          </a:p>
        </p:txBody>
      </p:sp>
      <p:sp>
        <p:nvSpPr>
          <p:cNvPr id="5123" name="Rectangle 1027"/>
          <p:cNvSpPr>
            <a:spLocks noGrp="1" noChangeArrowheads="1"/>
          </p:cNvSpPr>
          <p:nvPr>
            <p:ph type="body" idx="1"/>
          </p:nvPr>
        </p:nvSpPr>
        <p:spPr>
          <a:xfrm>
            <a:off x="685800" y="2492375"/>
            <a:ext cx="7342188" cy="3679825"/>
          </a:xfrm>
        </p:spPr>
        <p:txBody>
          <a:bodyPr/>
          <a:lstStyle/>
          <a:p>
            <a:r>
              <a:rPr lang="en-US" smtClean="0">
                <a:latin typeface="Arial" charset="0"/>
              </a:rPr>
              <a:t>Sex differentiation of the hypothalamic circuitry regulating reproductive functions is critical for survival of the species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92150"/>
            <a:ext cx="8382000" cy="1974850"/>
          </a:xfrm>
        </p:spPr>
        <p:txBody>
          <a:bodyPr/>
          <a:lstStyle/>
          <a:p>
            <a:r>
              <a:rPr lang="en-GB" sz="3600" smtClean="0">
                <a:latin typeface="Arial" charset="0"/>
                <a:cs typeface="Arial" charset="0"/>
              </a:rPr>
              <a:t>What is the </a:t>
            </a:r>
            <a:r>
              <a:rPr lang="en-GB" sz="3600" smtClean="0">
                <a:solidFill>
                  <a:srgbClr val="A50021"/>
                </a:solidFill>
                <a:latin typeface="Arial" charset="0"/>
                <a:cs typeface="Arial" charset="0"/>
              </a:rPr>
              <a:t>experimental evidence</a:t>
            </a:r>
            <a:r>
              <a:rPr lang="en-GB" sz="3600" smtClean="0">
                <a:latin typeface="Arial" charset="0"/>
                <a:cs typeface="Arial" charset="0"/>
              </a:rPr>
              <a:t> that </a:t>
            </a:r>
            <a:r>
              <a:rPr lang="en-GB" sz="3600" smtClean="0">
                <a:solidFill>
                  <a:srgbClr val="A50021"/>
                </a:solidFill>
                <a:latin typeface="Arial" charset="0"/>
                <a:cs typeface="Arial" charset="0"/>
              </a:rPr>
              <a:t>testosterone</a:t>
            </a:r>
            <a:r>
              <a:rPr lang="en-GB" sz="3600" smtClean="0">
                <a:latin typeface="Arial" charset="0"/>
                <a:cs typeface="Arial" charset="0"/>
              </a:rPr>
              <a:t> is the major driving force for masculinisation of the brain?</a:t>
            </a:r>
          </a:p>
        </p:txBody>
      </p:sp>
      <p:sp>
        <p:nvSpPr>
          <p:cNvPr id="41987" name="Rectangle 3"/>
          <p:cNvSpPr>
            <a:spLocks noGrp="1" noChangeArrowheads="1"/>
          </p:cNvSpPr>
          <p:nvPr>
            <p:ph type="body" idx="1"/>
          </p:nvPr>
        </p:nvSpPr>
        <p:spPr>
          <a:xfrm>
            <a:off x="533400" y="3429000"/>
            <a:ext cx="8153400" cy="2819400"/>
          </a:xfrm>
        </p:spPr>
        <p:txBody>
          <a:bodyPr/>
          <a:lstStyle/>
          <a:p>
            <a:pPr>
              <a:lnSpc>
                <a:spcPct val="90000"/>
              </a:lnSpc>
              <a:buFont typeface="Symbol" pitchFamily="18" charset="2"/>
              <a:buNone/>
            </a:pPr>
            <a:endParaRPr lang="en-GB" b="1" smtClean="0">
              <a:latin typeface="Arial" charset="0"/>
              <a:cs typeface="Arial" charset="0"/>
            </a:endParaRPr>
          </a:p>
          <a:p>
            <a:pPr>
              <a:lnSpc>
                <a:spcPct val="90000"/>
              </a:lnSpc>
              <a:buFont typeface="Symbol" pitchFamily="18" charset="2"/>
              <a:buNone/>
            </a:pPr>
            <a:r>
              <a:rPr lang="en-GB" b="1" smtClean="0">
                <a:latin typeface="Arial" charset="0"/>
                <a:cs typeface="Arial" charset="0"/>
              </a:rPr>
              <a:t>Focus: </a:t>
            </a:r>
          </a:p>
          <a:p>
            <a:pPr>
              <a:lnSpc>
                <a:spcPct val="90000"/>
              </a:lnSpc>
            </a:pPr>
            <a:r>
              <a:rPr lang="en-GB" smtClean="0">
                <a:latin typeface="Arial" charset="0"/>
                <a:cs typeface="Arial" charset="0"/>
              </a:rPr>
              <a:t>Sex differences in the hypothalamic control of reproductive behaviour, gonadal function and ovulation.</a:t>
            </a:r>
          </a:p>
          <a:p>
            <a:pPr>
              <a:lnSpc>
                <a:spcPct val="90000"/>
              </a:lnSpc>
            </a:pPr>
            <a:r>
              <a:rPr lang="en-GB" smtClean="0">
                <a:solidFill>
                  <a:srgbClr val="A50021"/>
                </a:solidFill>
                <a:latin typeface="Arial" charset="0"/>
                <a:cs typeface="Arial" charset="0"/>
              </a:rPr>
              <a:t>Neuroanatomical </a:t>
            </a:r>
            <a:r>
              <a:rPr lang="en-GB" smtClean="0">
                <a:latin typeface="Arial" charset="0"/>
                <a:cs typeface="Arial" charset="0"/>
              </a:rPr>
              <a:t>and </a:t>
            </a:r>
            <a:r>
              <a:rPr lang="en-GB" smtClean="0">
                <a:solidFill>
                  <a:srgbClr val="A50021"/>
                </a:solidFill>
                <a:latin typeface="Arial" charset="0"/>
                <a:cs typeface="Arial" charset="0"/>
              </a:rPr>
              <a:t>functional</a:t>
            </a:r>
            <a:r>
              <a:rPr lang="en-GB" smtClean="0">
                <a:latin typeface="Arial" charset="0"/>
                <a:cs typeface="Arial" charset="0"/>
              </a:rPr>
              <a:t> evidence</a:t>
            </a:r>
          </a:p>
          <a:p>
            <a:pPr>
              <a:lnSpc>
                <a:spcPct val="90000"/>
              </a:lnSpc>
            </a:pPr>
            <a:endParaRPr lang="en-GB" smtClean="0">
              <a:latin typeface="Arial" charset="0"/>
              <a:cs typeface="Arial" charset="0"/>
            </a:endParaRPr>
          </a:p>
        </p:txBody>
      </p:sp>
      <p:sp>
        <p:nvSpPr>
          <p:cNvPr id="41988" name="Line 4"/>
          <p:cNvSpPr>
            <a:spLocks noChangeShapeType="1"/>
          </p:cNvSpPr>
          <p:nvPr/>
        </p:nvSpPr>
        <p:spPr bwMode="auto">
          <a:xfrm>
            <a:off x="495300" y="3048000"/>
            <a:ext cx="81534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GB" smtClean="0"/>
          </a:p>
        </p:txBody>
      </p:sp>
      <p:sp>
        <p:nvSpPr>
          <p:cNvPr id="43011" name="Rectangle 3"/>
          <p:cNvSpPr>
            <a:spLocks noGrp="1" noChangeArrowheads="1"/>
          </p:cNvSpPr>
          <p:nvPr>
            <p:ph type="body" idx="1"/>
          </p:nvPr>
        </p:nvSpPr>
        <p:spPr>
          <a:xfrm>
            <a:off x="990600" y="1484313"/>
            <a:ext cx="8153400" cy="4800600"/>
          </a:xfrm>
        </p:spPr>
        <p:txBody>
          <a:bodyPr/>
          <a:lstStyle/>
          <a:p>
            <a:pPr>
              <a:buFontTx/>
              <a:buNone/>
            </a:pPr>
            <a:r>
              <a:rPr lang="en-GB" sz="3200" b="1" smtClean="0">
                <a:latin typeface="Arial" charset="0"/>
                <a:cs typeface="Arial" charset="0"/>
              </a:rPr>
              <a:t>1. </a:t>
            </a:r>
            <a:r>
              <a:rPr lang="en-GB" sz="3200" b="1" smtClean="0">
                <a:solidFill>
                  <a:srgbClr val="A50021"/>
                </a:solidFill>
                <a:latin typeface="Arial" charset="0"/>
                <a:cs typeface="Arial" charset="0"/>
              </a:rPr>
              <a:t>Neuroanatomical evidence</a:t>
            </a:r>
            <a:r>
              <a:rPr lang="en-GB" sz="3200" b="1" smtClean="0">
                <a:latin typeface="Arial" charset="0"/>
                <a:cs typeface="Arial" charset="0"/>
              </a:rPr>
              <a:t> in the sexually dimorphic nucleus of the preoptic area (SDN-POA) of the hypothalamus (influences copulatory behaviour in adult rats).</a:t>
            </a:r>
          </a:p>
          <a:p>
            <a:endParaRPr lang="en-GB" sz="3200" b="1"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5800" y="620713"/>
            <a:ext cx="8153400" cy="4800600"/>
          </a:xfrm>
        </p:spPr>
        <p:txBody>
          <a:bodyPr/>
          <a:lstStyle/>
          <a:p>
            <a:pPr>
              <a:buFontTx/>
              <a:buNone/>
            </a:pPr>
            <a:r>
              <a:rPr lang="en-GB" b="1" smtClean="0">
                <a:latin typeface="Arial" charset="0"/>
                <a:cs typeface="Arial" charset="0"/>
              </a:rPr>
              <a:t>1. Neuroanatomical evidence in the sexually dimorphic nucleus of the preoptic area (SDN-POA) of the hypothalamus (influences copulatory behaviour in adult rats).</a:t>
            </a:r>
          </a:p>
          <a:p>
            <a:endParaRPr lang="en-GB" b="1" smtClean="0">
              <a:latin typeface="Arial" charset="0"/>
              <a:cs typeface="Arial" charset="0"/>
            </a:endParaRPr>
          </a:p>
        </p:txBody>
      </p:sp>
      <p:grpSp>
        <p:nvGrpSpPr>
          <p:cNvPr id="44035" name="Group 3"/>
          <p:cNvGrpSpPr>
            <a:grpSpLocks/>
          </p:cNvGrpSpPr>
          <p:nvPr/>
        </p:nvGrpSpPr>
        <p:grpSpPr bwMode="auto">
          <a:xfrm>
            <a:off x="395288" y="3187700"/>
            <a:ext cx="8388350" cy="3055938"/>
            <a:chOff x="249" y="2008"/>
            <a:chExt cx="5284" cy="1925"/>
          </a:xfrm>
        </p:grpSpPr>
        <p:pic>
          <p:nvPicPr>
            <p:cNvPr id="44039" name="Picture 4" descr="SDN-P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2008"/>
              <a:ext cx="5284"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5"/>
            <p:cNvSpPr txBox="1">
              <a:spLocks noChangeArrowheads="1"/>
            </p:cNvSpPr>
            <p:nvPr/>
          </p:nvSpPr>
          <p:spPr bwMode="auto">
            <a:xfrm>
              <a:off x="3969" y="3702"/>
              <a:ext cx="1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3366FF"/>
                  </a:solidFill>
                  <a:latin typeface="Arial" charset="0"/>
                </a:rPr>
                <a:t>neonatal treatment</a:t>
              </a:r>
            </a:p>
          </p:txBody>
        </p:sp>
      </p:grpSp>
      <p:sp>
        <p:nvSpPr>
          <p:cNvPr id="44036" name="Oval 1"/>
          <p:cNvSpPr>
            <a:spLocks noChangeArrowheads="1"/>
          </p:cNvSpPr>
          <p:nvPr/>
        </p:nvSpPr>
        <p:spPr bwMode="auto">
          <a:xfrm>
            <a:off x="1692275" y="4022725"/>
            <a:ext cx="719138" cy="842963"/>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7" name="Oval 6"/>
          <p:cNvSpPr>
            <a:spLocks noChangeArrowheads="1"/>
          </p:cNvSpPr>
          <p:nvPr/>
        </p:nvSpPr>
        <p:spPr bwMode="auto">
          <a:xfrm>
            <a:off x="7596188" y="3933825"/>
            <a:ext cx="720725" cy="841375"/>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8" name="Oval 7"/>
          <p:cNvSpPr>
            <a:spLocks noChangeArrowheads="1"/>
          </p:cNvSpPr>
          <p:nvPr/>
        </p:nvSpPr>
        <p:spPr bwMode="auto">
          <a:xfrm>
            <a:off x="4859338" y="3814763"/>
            <a:ext cx="360362" cy="477837"/>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152400"/>
            <a:ext cx="8382000" cy="1371600"/>
          </a:xfrm>
        </p:spPr>
        <p:txBody>
          <a:bodyPr/>
          <a:lstStyle/>
          <a:p>
            <a:r>
              <a:rPr lang="en-US" sz="2400" smtClean="0">
                <a:latin typeface="Arial" charset="0"/>
                <a:cs typeface="Arial" charset="0"/>
              </a:rPr>
              <a:t>Development and sexual differentiation of the sexually dimorphic nucleus of the preoptic area (SDN-POA) in female (     ) and male (      ) rats.</a:t>
            </a:r>
          </a:p>
        </p:txBody>
      </p:sp>
      <p:sp>
        <p:nvSpPr>
          <p:cNvPr id="45059" name="Rectangle 3"/>
          <p:cNvSpPr>
            <a:spLocks noChangeArrowheads="1"/>
          </p:cNvSpPr>
          <p:nvPr/>
        </p:nvSpPr>
        <p:spPr bwMode="auto">
          <a:xfrm>
            <a:off x="76200" y="23622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0000"/>
                </a:solidFill>
                <a:latin typeface="Comic Sans MS" pitchFamily="66" charset="0"/>
              </a:rPr>
              <a:t>Volume of SDN</a:t>
            </a:r>
          </a:p>
          <a:p>
            <a:pPr algn="ctr"/>
            <a:r>
              <a:rPr lang="en-US" sz="1800">
                <a:solidFill>
                  <a:srgbClr val="000000"/>
                </a:solidFill>
                <a:latin typeface="Comic Sans MS" pitchFamily="66" charset="0"/>
              </a:rPr>
              <a:t>% vs size 3 days</a:t>
            </a:r>
          </a:p>
          <a:p>
            <a:pPr algn="ctr"/>
            <a:r>
              <a:rPr lang="en-US" sz="1800">
                <a:solidFill>
                  <a:srgbClr val="000000"/>
                </a:solidFill>
                <a:latin typeface="Comic Sans MS" pitchFamily="66" charset="0"/>
              </a:rPr>
              <a:t>before birth</a:t>
            </a:r>
            <a:endParaRPr lang="en-US" sz="1800">
              <a:latin typeface="Comic Sans MS" pitchFamily="66" charset="0"/>
            </a:endParaRPr>
          </a:p>
        </p:txBody>
      </p:sp>
      <p:grpSp>
        <p:nvGrpSpPr>
          <p:cNvPr id="45060" name="Group 54"/>
          <p:cNvGrpSpPr>
            <a:grpSpLocks/>
          </p:cNvGrpSpPr>
          <p:nvPr/>
        </p:nvGrpSpPr>
        <p:grpSpPr bwMode="auto">
          <a:xfrm>
            <a:off x="1828800" y="1752600"/>
            <a:ext cx="6781800" cy="3971925"/>
            <a:chOff x="1152" y="1392"/>
            <a:chExt cx="4272" cy="2697"/>
          </a:xfrm>
        </p:grpSpPr>
        <p:sp>
          <p:nvSpPr>
            <p:cNvPr id="45065" name="Line 4"/>
            <p:cNvSpPr>
              <a:spLocks noChangeShapeType="1"/>
            </p:cNvSpPr>
            <p:nvPr/>
          </p:nvSpPr>
          <p:spPr bwMode="auto">
            <a:xfrm>
              <a:off x="1584" y="1392"/>
              <a:ext cx="0" cy="2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6" name="Line 5"/>
            <p:cNvSpPr>
              <a:spLocks noChangeShapeType="1"/>
            </p:cNvSpPr>
            <p:nvPr/>
          </p:nvSpPr>
          <p:spPr bwMode="auto">
            <a:xfrm>
              <a:off x="1584" y="3792"/>
              <a:ext cx="384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5067" name="Group 10"/>
            <p:cNvGrpSpPr>
              <a:grpSpLocks/>
            </p:cNvGrpSpPr>
            <p:nvPr/>
          </p:nvGrpSpPr>
          <p:grpSpPr bwMode="auto">
            <a:xfrm>
              <a:off x="1248" y="3312"/>
              <a:ext cx="288" cy="288"/>
              <a:chOff x="912" y="3696"/>
              <a:chExt cx="288" cy="288"/>
            </a:xfrm>
          </p:grpSpPr>
          <p:sp>
            <p:nvSpPr>
              <p:cNvPr id="45099" name="Rectangle 7"/>
              <p:cNvSpPr>
                <a:spLocks noChangeArrowheads="1"/>
              </p:cNvSpPr>
              <p:nvPr/>
            </p:nvSpPr>
            <p:spPr bwMode="auto">
              <a:xfrm>
                <a:off x="912" y="36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rPr>
                  <a:t>100</a:t>
                </a:r>
              </a:p>
            </p:txBody>
          </p:sp>
          <p:sp>
            <p:nvSpPr>
              <p:cNvPr id="45100" name="Line 9"/>
              <p:cNvSpPr>
                <a:spLocks noChangeShapeType="1"/>
              </p:cNvSpPr>
              <p:nvPr/>
            </p:nvSpPr>
            <p:spPr bwMode="auto">
              <a:xfrm>
                <a:off x="1152" y="38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5068" name="Rectangle 11"/>
            <p:cNvSpPr>
              <a:spLocks noChangeArrowheads="1"/>
            </p:cNvSpPr>
            <p:nvPr/>
          </p:nvSpPr>
          <p:spPr bwMode="auto">
            <a:xfrm>
              <a:off x="1200" y="2111"/>
              <a:ext cx="3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400</a:t>
              </a:r>
            </a:p>
          </p:txBody>
        </p:sp>
        <p:sp>
          <p:nvSpPr>
            <p:cNvPr id="45069" name="Rectangle 12"/>
            <p:cNvSpPr>
              <a:spLocks noChangeArrowheads="1"/>
            </p:cNvSpPr>
            <p:nvPr/>
          </p:nvSpPr>
          <p:spPr bwMode="auto">
            <a:xfrm>
              <a:off x="1200" y="2495"/>
              <a:ext cx="3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300</a:t>
              </a:r>
            </a:p>
          </p:txBody>
        </p:sp>
        <p:sp>
          <p:nvSpPr>
            <p:cNvPr id="45070" name="Line 14"/>
            <p:cNvSpPr>
              <a:spLocks noChangeShapeType="1"/>
            </p:cNvSpPr>
            <p:nvPr/>
          </p:nvSpPr>
          <p:spPr bwMode="auto">
            <a:xfrm flipH="1">
              <a:off x="1536" y="3024"/>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1" name="Line 15"/>
            <p:cNvSpPr>
              <a:spLocks noChangeShapeType="1"/>
            </p:cNvSpPr>
            <p:nvPr/>
          </p:nvSpPr>
          <p:spPr bwMode="auto">
            <a:xfrm flipH="1">
              <a:off x="1536" y="26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2" name="Line 16"/>
            <p:cNvSpPr>
              <a:spLocks noChangeShapeType="1"/>
            </p:cNvSpPr>
            <p:nvPr/>
          </p:nvSpPr>
          <p:spPr bwMode="auto">
            <a:xfrm flipH="1">
              <a:off x="1536" y="225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3" name="Line 17"/>
            <p:cNvSpPr>
              <a:spLocks noChangeShapeType="1"/>
            </p:cNvSpPr>
            <p:nvPr/>
          </p:nvSpPr>
          <p:spPr bwMode="auto">
            <a:xfrm flipH="1">
              <a:off x="1536" y="1872"/>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4" name="Line 18"/>
            <p:cNvSpPr>
              <a:spLocks noChangeShapeType="1"/>
            </p:cNvSpPr>
            <p:nvPr/>
          </p:nvSpPr>
          <p:spPr bwMode="auto">
            <a:xfrm flipH="1">
              <a:off x="1536" y="1488"/>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5" name="Rectangle 19"/>
            <p:cNvSpPr>
              <a:spLocks noChangeArrowheads="1"/>
            </p:cNvSpPr>
            <p:nvPr/>
          </p:nvSpPr>
          <p:spPr bwMode="auto">
            <a:xfrm>
              <a:off x="1200" y="2878"/>
              <a:ext cx="3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200</a:t>
              </a:r>
            </a:p>
          </p:txBody>
        </p:sp>
        <p:sp>
          <p:nvSpPr>
            <p:cNvPr id="45076" name="Rectangle 20"/>
            <p:cNvSpPr>
              <a:spLocks noChangeArrowheads="1"/>
            </p:cNvSpPr>
            <p:nvPr/>
          </p:nvSpPr>
          <p:spPr bwMode="auto">
            <a:xfrm>
              <a:off x="1152" y="1392"/>
              <a:ext cx="3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600</a:t>
              </a:r>
            </a:p>
          </p:txBody>
        </p:sp>
        <p:sp>
          <p:nvSpPr>
            <p:cNvPr id="45077" name="Rectangle 21"/>
            <p:cNvSpPr>
              <a:spLocks noChangeArrowheads="1"/>
            </p:cNvSpPr>
            <p:nvPr/>
          </p:nvSpPr>
          <p:spPr bwMode="auto">
            <a:xfrm>
              <a:off x="1200" y="1727"/>
              <a:ext cx="33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500</a:t>
              </a:r>
            </a:p>
          </p:txBody>
        </p:sp>
        <p:sp>
          <p:nvSpPr>
            <p:cNvPr id="45078" name="Rectangle 6"/>
            <p:cNvSpPr>
              <a:spLocks noChangeArrowheads="1"/>
            </p:cNvSpPr>
            <p:nvPr/>
          </p:nvSpPr>
          <p:spPr bwMode="auto">
            <a:xfrm>
              <a:off x="1776" y="3408"/>
              <a:ext cx="192" cy="384"/>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9" name="Rectangle 22" descr="10%"/>
            <p:cNvSpPr>
              <a:spLocks noChangeArrowheads="1"/>
            </p:cNvSpPr>
            <p:nvPr/>
          </p:nvSpPr>
          <p:spPr bwMode="auto">
            <a:xfrm>
              <a:off x="1968" y="3312"/>
              <a:ext cx="192" cy="48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0" name="Rectangle 24"/>
            <p:cNvSpPr>
              <a:spLocks noChangeArrowheads="1"/>
            </p:cNvSpPr>
            <p:nvPr/>
          </p:nvSpPr>
          <p:spPr bwMode="auto">
            <a:xfrm>
              <a:off x="1824" y="3840"/>
              <a:ext cx="2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-3</a:t>
              </a:r>
            </a:p>
          </p:txBody>
        </p:sp>
        <p:sp>
          <p:nvSpPr>
            <p:cNvPr id="45081" name="Rectangle 25"/>
            <p:cNvSpPr>
              <a:spLocks noChangeArrowheads="1"/>
            </p:cNvSpPr>
            <p:nvPr/>
          </p:nvSpPr>
          <p:spPr bwMode="auto">
            <a:xfrm>
              <a:off x="2352" y="3840"/>
              <a:ext cx="2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a:t>
              </a:r>
            </a:p>
          </p:txBody>
        </p:sp>
        <p:sp>
          <p:nvSpPr>
            <p:cNvPr id="45082" name="Rectangle 26"/>
            <p:cNvSpPr>
              <a:spLocks noChangeArrowheads="1"/>
            </p:cNvSpPr>
            <p:nvPr/>
          </p:nvSpPr>
          <p:spPr bwMode="auto">
            <a:xfrm>
              <a:off x="2928" y="3840"/>
              <a:ext cx="18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a:t>
              </a:r>
            </a:p>
          </p:txBody>
        </p:sp>
        <p:sp>
          <p:nvSpPr>
            <p:cNvPr id="45083" name="Rectangle 27"/>
            <p:cNvSpPr>
              <a:spLocks noChangeArrowheads="1"/>
            </p:cNvSpPr>
            <p:nvPr/>
          </p:nvSpPr>
          <p:spPr bwMode="auto">
            <a:xfrm>
              <a:off x="3408" y="3840"/>
              <a:ext cx="18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3</a:t>
              </a:r>
            </a:p>
          </p:txBody>
        </p:sp>
        <p:sp>
          <p:nvSpPr>
            <p:cNvPr id="45084" name="Rectangle 28"/>
            <p:cNvSpPr>
              <a:spLocks noChangeArrowheads="1"/>
            </p:cNvSpPr>
            <p:nvPr/>
          </p:nvSpPr>
          <p:spPr bwMode="auto">
            <a:xfrm>
              <a:off x="3984" y="3840"/>
              <a:ext cx="18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5</a:t>
              </a:r>
            </a:p>
          </p:txBody>
        </p:sp>
        <p:sp>
          <p:nvSpPr>
            <p:cNvPr id="45085" name="Rectangle 29"/>
            <p:cNvSpPr>
              <a:spLocks noChangeArrowheads="1"/>
            </p:cNvSpPr>
            <p:nvPr/>
          </p:nvSpPr>
          <p:spPr bwMode="auto">
            <a:xfrm>
              <a:off x="4512" y="3840"/>
              <a:ext cx="18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7</a:t>
              </a:r>
            </a:p>
          </p:txBody>
        </p:sp>
        <p:sp>
          <p:nvSpPr>
            <p:cNvPr id="45086" name="Rectangle 30"/>
            <p:cNvSpPr>
              <a:spLocks noChangeArrowheads="1"/>
            </p:cNvSpPr>
            <p:nvPr/>
          </p:nvSpPr>
          <p:spPr bwMode="auto">
            <a:xfrm>
              <a:off x="4992" y="3839"/>
              <a:ext cx="18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9</a:t>
              </a:r>
            </a:p>
          </p:txBody>
        </p:sp>
        <p:sp>
          <p:nvSpPr>
            <p:cNvPr id="45087" name="Rectangle 33"/>
            <p:cNvSpPr>
              <a:spLocks noChangeArrowheads="1"/>
            </p:cNvSpPr>
            <p:nvPr/>
          </p:nvSpPr>
          <p:spPr bwMode="auto">
            <a:xfrm>
              <a:off x="2304" y="3168"/>
              <a:ext cx="192" cy="624"/>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8" name="Rectangle 34" descr="10%"/>
            <p:cNvSpPr>
              <a:spLocks noChangeArrowheads="1"/>
            </p:cNvSpPr>
            <p:nvPr/>
          </p:nvSpPr>
          <p:spPr bwMode="auto">
            <a:xfrm>
              <a:off x="2496" y="3168"/>
              <a:ext cx="192" cy="624"/>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9" name="Rectangle 36"/>
            <p:cNvSpPr>
              <a:spLocks noChangeArrowheads="1"/>
            </p:cNvSpPr>
            <p:nvPr/>
          </p:nvSpPr>
          <p:spPr bwMode="auto">
            <a:xfrm>
              <a:off x="2784" y="3216"/>
              <a:ext cx="192" cy="576"/>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0" name="Rectangle 37" descr="10%"/>
            <p:cNvSpPr>
              <a:spLocks noChangeArrowheads="1"/>
            </p:cNvSpPr>
            <p:nvPr/>
          </p:nvSpPr>
          <p:spPr bwMode="auto">
            <a:xfrm>
              <a:off x="2976" y="2880"/>
              <a:ext cx="192" cy="912"/>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1" name="Rectangle 39"/>
            <p:cNvSpPr>
              <a:spLocks noChangeArrowheads="1"/>
            </p:cNvSpPr>
            <p:nvPr/>
          </p:nvSpPr>
          <p:spPr bwMode="auto">
            <a:xfrm>
              <a:off x="3312" y="2976"/>
              <a:ext cx="240" cy="816"/>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2" name="Rectangle 40" descr="10%"/>
            <p:cNvSpPr>
              <a:spLocks noChangeArrowheads="1"/>
            </p:cNvSpPr>
            <p:nvPr/>
          </p:nvSpPr>
          <p:spPr bwMode="auto">
            <a:xfrm>
              <a:off x="3528" y="2496"/>
              <a:ext cx="216" cy="1296"/>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3" name="Rectangle 42"/>
            <p:cNvSpPr>
              <a:spLocks noChangeArrowheads="1"/>
            </p:cNvSpPr>
            <p:nvPr/>
          </p:nvSpPr>
          <p:spPr bwMode="auto">
            <a:xfrm>
              <a:off x="3840" y="2832"/>
              <a:ext cx="240" cy="96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4" name="Rectangle 43" descr="10%"/>
            <p:cNvSpPr>
              <a:spLocks noChangeArrowheads="1"/>
            </p:cNvSpPr>
            <p:nvPr/>
          </p:nvSpPr>
          <p:spPr bwMode="auto">
            <a:xfrm>
              <a:off x="4056" y="2112"/>
              <a:ext cx="168" cy="168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5" name="Rectangle 45"/>
            <p:cNvSpPr>
              <a:spLocks noChangeArrowheads="1"/>
            </p:cNvSpPr>
            <p:nvPr/>
          </p:nvSpPr>
          <p:spPr bwMode="auto">
            <a:xfrm>
              <a:off x="4368" y="2832"/>
              <a:ext cx="240" cy="96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6" name="Rectangle 46" descr="10%"/>
            <p:cNvSpPr>
              <a:spLocks noChangeArrowheads="1"/>
            </p:cNvSpPr>
            <p:nvPr/>
          </p:nvSpPr>
          <p:spPr bwMode="auto">
            <a:xfrm>
              <a:off x="4584" y="1920"/>
              <a:ext cx="216" cy="1872"/>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7" name="Rectangle 48"/>
            <p:cNvSpPr>
              <a:spLocks noChangeArrowheads="1"/>
            </p:cNvSpPr>
            <p:nvPr/>
          </p:nvSpPr>
          <p:spPr bwMode="auto">
            <a:xfrm>
              <a:off x="4944" y="2736"/>
              <a:ext cx="192" cy="1056"/>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8" name="Rectangle 49" descr="10%"/>
            <p:cNvSpPr>
              <a:spLocks noChangeArrowheads="1"/>
            </p:cNvSpPr>
            <p:nvPr/>
          </p:nvSpPr>
          <p:spPr bwMode="auto">
            <a:xfrm>
              <a:off x="5136" y="1536"/>
              <a:ext cx="216" cy="2256"/>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5061" name="Rectangle 51"/>
          <p:cNvSpPr>
            <a:spLocks noChangeArrowheads="1"/>
          </p:cNvSpPr>
          <p:nvPr/>
        </p:nvSpPr>
        <p:spPr bwMode="auto">
          <a:xfrm>
            <a:off x="1692275" y="1052513"/>
            <a:ext cx="304800" cy="228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2" name="Rectangle 52" descr="10%"/>
          <p:cNvSpPr>
            <a:spLocks noChangeArrowheads="1"/>
          </p:cNvSpPr>
          <p:nvPr/>
        </p:nvSpPr>
        <p:spPr bwMode="auto">
          <a:xfrm>
            <a:off x="3851275" y="1125538"/>
            <a:ext cx="304800" cy="2286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3" name="Rectangle 53"/>
          <p:cNvSpPr>
            <a:spLocks noChangeArrowheads="1"/>
          </p:cNvSpPr>
          <p:nvPr/>
        </p:nvSpPr>
        <p:spPr bwMode="auto">
          <a:xfrm>
            <a:off x="6248400" y="63246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i="1">
                <a:solidFill>
                  <a:srgbClr val="000000"/>
                </a:solidFill>
              </a:rPr>
              <a:t>modification after Gorski 1984</a:t>
            </a:r>
            <a:endParaRPr lang="en-US" b="1"/>
          </a:p>
        </p:txBody>
      </p:sp>
      <p:sp>
        <p:nvSpPr>
          <p:cNvPr id="45064" name="Rectangle 55"/>
          <p:cNvSpPr>
            <a:spLocks noChangeArrowheads="1"/>
          </p:cNvSpPr>
          <p:nvPr/>
        </p:nvSpPr>
        <p:spPr bwMode="auto">
          <a:xfrm>
            <a:off x="152400" y="5715000"/>
            <a:ext cx="541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1" i="1">
                <a:solidFill>
                  <a:srgbClr val="FF0000"/>
                </a:solidFill>
              </a:rPr>
              <a:t>Humans - sex differences in SDN volume appear around </a:t>
            </a:r>
            <a:r>
              <a:rPr lang="en-US" b="1" i="1">
                <a:solidFill>
                  <a:srgbClr val="FF0000"/>
                </a:solidFill>
              </a:rPr>
              <a:t> </a:t>
            </a:r>
          </a:p>
          <a:p>
            <a:r>
              <a:rPr lang="en-US" sz="1800" b="1" i="1">
                <a:solidFill>
                  <a:srgbClr val="FF0000"/>
                </a:solidFill>
              </a:rPr>
              <a:t>6 years of age when cell numbers decline in the female</a:t>
            </a:r>
            <a:endParaRPr lang="en-US">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382000" cy="990600"/>
          </a:xfrm>
        </p:spPr>
        <p:txBody>
          <a:bodyPr/>
          <a:lstStyle/>
          <a:p>
            <a:r>
              <a:rPr lang="en-US" sz="2800" smtClean="0">
                <a:latin typeface="Arial" charset="0"/>
                <a:cs typeface="Arial" charset="0"/>
              </a:rPr>
              <a:t>Influence of perinatal hormone environment on the volume of the SDN-POA</a:t>
            </a:r>
            <a:endParaRPr lang="en-US" smtClean="0">
              <a:latin typeface="Arial" charset="0"/>
              <a:cs typeface="Arial" charset="0"/>
            </a:endParaRPr>
          </a:p>
        </p:txBody>
      </p:sp>
      <p:sp>
        <p:nvSpPr>
          <p:cNvPr id="46083" name="Rectangle 3"/>
          <p:cNvSpPr>
            <a:spLocks noChangeArrowheads="1"/>
          </p:cNvSpPr>
          <p:nvPr/>
        </p:nvSpPr>
        <p:spPr bwMode="auto">
          <a:xfrm>
            <a:off x="260350" y="2781300"/>
            <a:ext cx="114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latin typeface="Comic Sans MS" pitchFamily="66" charset="0"/>
              </a:rPr>
              <a:t>Volume </a:t>
            </a:r>
          </a:p>
          <a:p>
            <a:pPr algn="ctr"/>
            <a:r>
              <a:rPr lang="en-US" sz="2000" b="1">
                <a:solidFill>
                  <a:srgbClr val="000000"/>
                </a:solidFill>
                <a:latin typeface="Comic Sans MS" pitchFamily="66" charset="0"/>
              </a:rPr>
              <a:t>of SDN</a:t>
            </a:r>
          </a:p>
          <a:p>
            <a:pPr algn="ctr"/>
            <a:r>
              <a:rPr lang="en-US" sz="2000" b="1">
                <a:solidFill>
                  <a:srgbClr val="000000"/>
                </a:solidFill>
                <a:latin typeface="Comic Sans MS" pitchFamily="66" charset="0"/>
              </a:rPr>
              <a:t>% </a:t>
            </a:r>
          </a:p>
          <a:p>
            <a:pPr algn="ctr"/>
            <a:r>
              <a:rPr lang="en-US" sz="2000" b="1">
                <a:solidFill>
                  <a:srgbClr val="000000"/>
                </a:solidFill>
                <a:latin typeface="Comic Sans MS" pitchFamily="66" charset="0"/>
              </a:rPr>
              <a:t>adult male</a:t>
            </a:r>
            <a:endParaRPr lang="en-US">
              <a:latin typeface="Comic Sans MS" pitchFamily="66" charset="0"/>
            </a:endParaRPr>
          </a:p>
        </p:txBody>
      </p:sp>
      <p:sp>
        <p:nvSpPr>
          <p:cNvPr id="46084" name="Rectangle 42"/>
          <p:cNvSpPr>
            <a:spLocks noChangeArrowheads="1"/>
          </p:cNvSpPr>
          <p:nvPr/>
        </p:nvSpPr>
        <p:spPr bwMode="auto">
          <a:xfrm>
            <a:off x="0" y="6400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i="1">
                <a:solidFill>
                  <a:srgbClr val="000000"/>
                </a:solidFill>
              </a:rPr>
              <a:t>modification after </a:t>
            </a:r>
          </a:p>
          <a:p>
            <a:r>
              <a:rPr lang="en-US" sz="1200" i="1">
                <a:solidFill>
                  <a:srgbClr val="000000"/>
                </a:solidFill>
              </a:rPr>
              <a:t>Gorski 1984</a:t>
            </a:r>
            <a:endParaRPr lang="en-US"/>
          </a:p>
        </p:txBody>
      </p:sp>
      <p:sp>
        <p:nvSpPr>
          <p:cNvPr id="46085" name="Line 5"/>
          <p:cNvSpPr>
            <a:spLocks noChangeShapeType="1"/>
          </p:cNvSpPr>
          <p:nvPr/>
        </p:nvSpPr>
        <p:spPr bwMode="auto">
          <a:xfrm>
            <a:off x="2057400" y="5486400"/>
            <a:ext cx="6553200" cy="158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6" name="Rectangle 23"/>
          <p:cNvSpPr>
            <a:spLocks noChangeArrowheads="1"/>
          </p:cNvSpPr>
          <p:nvPr/>
        </p:nvSpPr>
        <p:spPr bwMode="auto">
          <a:xfrm rot="-2161469">
            <a:off x="5715000" y="5867400"/>
            <a:ext cx="1762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Gdx P1 + TP P2</a:t>
            </a:r>
          </a:p>
        </p:txBody>
      </p:sp>
      <p:sp>
        <p:nvSpPr>
          <p:cNvPr id="46087" name="Rectangle 26"/>
          <p:cNvSpPr>
            <a:spLocks noChangeArrowheads="1"/>
          </p:cNvSpPr>
          <p:nvPr/>
        </p:nvSpPr>
        <p:spPr bwMode="auto">
          <a:xfrm rot="-2158783">
            <a:off x="5867400" y="5638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Gdx P1</a:t>
            </a:r>
          </a:p>
        </p:txBody>
      </p:sp>
      <p:sp>
        <p:nvSpPr>
          <p:cNvPr id="46088" name="Rectangle 27"/>
          <p:cNvSpPr>
            <a:spLocks noChangeArrowheads="1"/>
          </p:cNvSpPr>
          <p:nvPr/>
        </p:nvSpPr>
        <p:spPr bwMode="auto">
          <a:xfrm rot="-2031306">
            <a:off x="7315200" y="5638800"/>
            <a:ext cx="2038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rgbClr val="000000"/>
                </a:solidFill>
              </a:rPr>
              <a:t>TFM</a:t>
            </a:r>
          </a:p>
          <a:p>
            <a:pPr algn="ctr"/>
            <a:r>
              <a:rPr lang="en-US" sz="1800">
                <a:solidFill>
                  <a:srgbClr val="000000"/>
                </a:solidFill>
              </a:rPr>
              <a:t>testicular feminised </a:t>
            </a:r>
          </a:p>
          <a:p>
            <a:pPr algn="ctr"/>
            <a:r>
              <a:rPr lang="en-US" sz="1800">
                <a:solidFill>
                  <a:srgbClr val="000000"/>
                </a:solidFill>
              </a:rPr>
              <a:t>male</a:t>
            </a:r>
            <a:endParaRPr lang="en-US" sz="1800" b="1">
              <a:solidFill>
                <a:srgbClr val="000000"/>
              </a:solidFill>
            </a:endParaRPr>
          </a:p>
        </p:txBody>
      </p:sp>
      <p:sp>
        <p:nvSpPr>
          <p:cNvPr id="46089" name="Rectangle 36" descr="10%"/>
          <p:cNvSpPr>
            <a:spLocks noChangeArrowheads="1"/>
          </p:cNvSpPr>
          <p:nvPr/>
        </p:nvSpPr>
        <p:spPr bwMode="auto">
          <a:xfrm>
            <a:off x="5943600" y="2057400"/>
            <a:ext cx="304800" cy="3435350"/>
          </a:xfrm>
          <a:prstGeom prst="rect">
            <a:avLst/>
          </a:prstGeom>
          <a:pattFill prst="pct10">
            <a:fgClr>
              <a:srgbClr val="000000"/>
            </a:fgClr>
            <a:bgClr>
              <a:schemeClr val="bg1"/>
            </a:bgClr>
          </a:patt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0" name="Rectangle 37" descr="10%"/>
          <p:cNvSpPr>
            <a:spLocks noChangeArrowheads="1"/>
          </p:cNvSpPr>
          <p:nvPr/>
        </p:nvSpPr>
        <p:spPr bwMode="auto">
          <a:xfrm>
            <a:off x="6477000" y="3733800"/>
            <a:ext cx="342900" cy="1762125"/>
          </a:xfrm>
          <a:prstGeom prst="rect">
            <a:avLst/>
          </a:prstGeom>
          <a:pattFill prst="pct10">
            <a:fgClr>
              <a:srgbClr val="000000"/>
            </a:fgClr>
            <a:bgClr>
              <a:schemeClr val="bg1"/>
            </a:bgClr>
          </a:patt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1" name="Rectangle 38" descr="10%"/>
          <p:cNvSpPr>
            <a:spLocks noChangeArrowheads="1"/>
          </p:cNvSpPr>
          <p:nvPr/>
        </p:nvSpPr>
        <p:spPr bwMode="auto">
          <a:xfrm>
            <a:off x="7010400" y="2438400"/>
            <a:ext cx="304800" cy="3082925"/>
          </a:xfrm>
          <a:prstGeom prst="rect">
            <a:avLst/>
          </a:prstGeom>
          <a:pattFill prst="pct10">
            <a:fgClr>
              <a:srgbClr val="000000"/>
            </a:fgClr>
            <a:bgClr>
              <a:srgbClr val="FFFFFF"/>
            </a:bgClr>
          </a:patt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2" name="Rectangle 39" descr="10%"/>
          <p:cNvSpPr>
            <a:spLocks noChangeArrowheads="1"/>
          </p:cNvSpPr>
          <p:nvPr/>
        </p:nvSpPr>
        <p:spPr bwMode="auto">
          <a:xfrm>
            <a:off x="8153400" y="1978025"/>
            <a:ext cx="342900" cy="3524250"/>
          </a:xfrm>
          <a:prstGeom prst="rect">
            <a:avLst/>
          </a:prstGeom>
          <a:pattFill prst="pct10">
            <a:fgClr>
              <a:srgbClr val="000000"/>
            </a:fgClr>
            <a:bgClr>
              <a:schemeClr val="bg1"/>
            </a:bgClr>
          </a:patt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accent2"/>
                </a:solidFill>
              </a:rPr>
              <a:t>*</a:t>
            </a:r>
            <a:endParaRPr lang="en-US"/>
          </a:p>
        </p:txBody>
      </p:sp>
      <p:sp>
        <p:nvSpPr>
          <p:cNvPr id="46093" name="Rectangle 43"/>
          <p:cNvSpPr>
            <a:spLocks noChangeArrowheads="1"/>
          </p:cNvSpPr>
          <p:nvPr/>
        </p:nvSpPr>
        <p:spPr bwMode="auto">
          <a:xfrm rot="-1909569">
            <a:off x="5257800" y="5638800"/>
            <a:ext cx="93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control </a:t>
            </a:r>
          </a:p>
        </p:txBody>
      </p:sp>
      <p:sp>
        <p:nvSpPr>
          <p:cNvPr id="46094" name="Rectangle 46" descr="10%"/>
          <p:cNvSpPr>
            <a:spLocks noChangeArrowheads="1"/>
          </p:cNvSpPr>
          <p:nvPr/>
        </p:nvSpPr>
        <p:spPr bwMode="auto">
          <a:xfrm>
            <a:off x="5791200" y="1219200"/>
            <a:ext cx="304800" cy="2286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5" name="Rectangle 48"/>
          <p:cNvSpPr>
            <a:spLocks noChangeArrowheads="1"/>
          </p:cNvSpPr>
          <p:nvPr/>
        </p:nvSpPr>
        <p:spPr bwMode="auto">
          <a:xfrm>
            <a:off x="6197600" y="990600"/>
            <a:ext cx="2870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accent2"/>
                </a:solidFill>
              </a:rPr>
              <a:t>genetic male</a:t>
            </a:r>
          </a:p>
          <a:p>
            <a:r>
              <a:rPr lang="en-US" sz="1800" b="1">
                <a:solidFill>
                  <a:schemeClr val="accent2"/>
                </a:solidFill>
              </a:rPr>
              <a:t>(* develops female genitalia</a:t>
            </a:r>
          </a:p>
          <a:p>
            <a:r>
              <a:rPr lang="en-US" sz="1800" b="1">
                <a:solidFill>
                  <a:schemeClr val="accent2"/>
                </a:solidFill>
              </a:rPr>
              <a:t>** normal genitalia)</a:t>
            </a:r>
            <a:endParaRPr lang="en-US" sz="2000" b="1">
              <a:solidFill>
                <a:srgbClr val="000000"/>
              </a:solidFill>
            </a:endParaRPr>
          </a:p>
        </p:txBody>
      </p:sp>
      <p:sp>
        <p:nvSpPr>
          <p:cNvPr id="46096" name="Rectangle 22"/>
          <p:cNvSpPr>
            <a:spLocks noChangeArrowheads="1"/>
          </p:cNvSpPr>
          <p:nvPr/>
        </p:nvSpPr>
        <p:spPr bwMode="auto">
          <a:xfrm rot="-2179071">
            <a:off x="1903413" y="5867400"/>
            <a:ext cx="154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000000"/>
                </a:solidFill>
              </a:rPr>
              <a:t>TP P4 1.25mg</a:t>
            </a:r>
          </a:p>
          <a:p>
            <a:endParaRPr lang="en-US" sz="1800" b="1">
              <a:solidFill>
                <a:srgbClr val="000000"/>
              </a:solidFill>
            </a:endParaRPr>
          </a:p>
        </p:txBody>
      </p:sp>
      <p:sp>
        <p:nvSpPr>
          <p:cNvPr id="46097" name="Rectangle 41" descr="10%"/>
          <p:cNvSpPr>
            <a:spLocks noChangeArrowheads="1"/>
          </p:cNvSpPr>
          <p:nvPr/>
        </p:nvSpPr>
        <p:spPr bwMode="auto">
          <a:xfrm>
            <a:off x="2362200" y="1219200"/>
            <a:ext cx="303213" cy="228600"/>
          </a:xfrm>
          <a:prstGeom prst="rect">
            <a:avLst/>
          </a:prstGeom>
          <a:noFill/>
          <a:ln w="19050">
            <a:solidFill>
              <a:srgbClr val="000000"/>
            </a:solidFill>
            <a:miter lim="800000"/>
            <a:headEnd/>
            <a:tailEnd/>
          </a:ln>
          <a:effectLst/>
          <a:extLst>
            <a:ext uri="{909E8E84-426E-40DD-AFC4-6F175D3DCCD1}">
              <a14:hiddenFill xmlns:a14="http://schemas.microsoft.com/office/drawing/2010/main">
                <a:pattFill prst="pct10">
                  <a:fgClr>
                    <a:srgbClr val="000000"/>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8" name="Line 4"/>
          <p:cNvSpPr>
            <a:spLocks noChangeShapeType="1"/>
          </p:cNvSpPr>
          <p:nvPr/>
        </p:nvSpPr>
        <p:spPr bwMode="auto">
          <a:xfrm>
            <a:off x="2057400" y="1890713"/>
            <a:ext cx="0" cy="361156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6099" name="Group 6"/>
          <p:cNvGrpSpPr>
            <a:grpSpLocks/>
          </p:cNvGrpSpPr>
          <p:nvPr/>
        </p:nvGrpSpPr>
        <p:grpSpPr bwMode="auto">
          <a:xfrm>
            <a:off x="1524000" y="4621213"/>
            <a:ext cx="457200" cy="528637"/>
            <a:chOff x="912" y="3696"/>
            <a:chExt cx="288" cy="288"/>
          </a:xfrm>
        </p:grpSpPr>
        <p:sp>
          <p:nvSpPr>
            <p:cNvPr id="46120" name="Rectangle 7"/>
            <p:cNvSpPr>
              <a:spLocks noChangeArrowheads="1"/>
            </p:cNvSpPr>
            <p:nvPr/>
          </p:nvSpPr>
          <p:spPr bwMode="auto">
            <a:xfrm>
              <a:off x="912" y="36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rPr>
                <a:t>20</a:t>
              </a:r>
            </a:p>
          </p:txBody>
        </p:sp>
        <p:sp>
          <p:nvSpPr>
            <p:cNvPr id="46121" name="Line 8"/>
            <p:cNvSpPr>
              <a:spLocks noChangeShapeType="1"/>
            </p:cNvSpPr>
            <p:nvPr/>
          </p:nvSpPr>
          <p:spPr bwMode="auto">
            <a:xfrm>
              <a:off x="1152" y="38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6100" name="Rectangle 9"/>
          <p:cNvSpPr>
            <a:spLocks noChangeArrowheads="1"/>
          </p:cNvSpPr>
          <p:nvPr/>
        </p:nvSpPr>
        <p:spPr bwMode="auto">
          <a:xfrm>
            <a:off x="1447800" y="24193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80</a:t>
            </a:r>
          </a:p>
        </p:txBody>
      </p:sp>
      <p:sp>
        <p:nvSpPr>
          <p:cNvPr id="46101" name="Rectangle 10"/>
          <p:cNvSpPr>
            <a:spLocks noChangeArrowheads="1"/>
          </p:cNvSpPr>
          <p:nvPr/>
        </p:nvSpPr>
        <p:spPr bwMode="auto">
          <a:xfrm>
            <a:off x="1447800" y="31242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60</a:t>
            </a:r>
          </a:p>
        </p:txBody>
      </p:sp>
      <p:sp>
        <p:nvSpPr>
          <p:cNvPr id="46102" name="Line 11"/>
          <p:cNvSpPr>
            <a:spLocks noChangeShapeType="1"/>
          </p:cNvSpPr>
          <p:nvPr/>
        </p:nvSpPr>
        <p:spPr bwMode="auto">
          <a:xfrm flipH="1">
            <a:off x="1981200" y="4092575"/>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3" name="Line 12"/>
          <p:cNvSpPr>
            <a:spLocks noChangeShapeType="1"/>
          </p:cNvSpPr>
          <p:nvPr/>
        </p:nvSpPr>
        <p:spPr bwMode="auto">
          <a:xfrm flipH="1">
            <a:off x="1981200" y="3387725"/>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4" name="Line 13"/>
          <p:cNvSpPr>
            <a:spLocks noChangeShapeType="1"/>
          </p:cNvSpPr>
          <p:nvPr/>
        </p:nvSpPr>
        <p:spPr bwMode="auto">
          <a:xfrm flipH="1">
            <a:off x="1981200" y="2682875"/>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5" name="Line 14"/>
          <p:cNvSpPr>
            <a:spLocks noChangeShapeType="1"/>
          </p:cNvSpPr>
          <p:nvPr/>
        </p:nvSpPr>
        <p:spPr bwMode="auto">
          <a:xfrm flipH="1">
            <a:off x="1981200" y="1978025"/>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6" name="Rectangle 16"/>
          <p:cNvSpPr>
            <a:spLocks noChangeArrowheads="1"/>
          </p:cNvSpPr>
          <p:nvPr/>
        </p:nvSpPr>
        <p:spPr bwMode="auto">
          <a:xfrm>
            <a:off x="1447800" y="38290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40</a:t>
            </a:r>
          </a:p>
        </p:txBody>
      </p:sp>
      <p:sp>
        <p:nvSpPr>
          <p:cNvPr id="46107" name="Rectangle 18"/>
          <p:cNvSpPr>
            <a:spLocks noChangeArrowheads="1"/>
          </p:cNvSpPr>
          <p:nvPr/>
        </p:nvSpPr>
        <p:spPr bwMode="auto">
          <a:xfrm>
            <a:off x="1447800" y="17145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100</a:t>
            </a:r>
          </a:p>
        </p:txBody>
      </p:sp>
      <p:sp>
        <p:nvSpPr>
          <p:cNvPr id="46108" name="Rectangle 19"/>
          <p:cNvSpPr>
            <a:spLocks noChangeArrowheads="1"/>
          </p:cNvSpPr>
          <p:nvPr/>
        </p:nvSpPr>
        <p:spPr bwMode="auto">
          <a:xfrm>
            <a:off x="2362200" y="4797425"/>
            <a:ext cx="303213" cy="704850"/>
          </a:xfrm>
          <a:prstGeom prst="rect">
            <a:avLst/>
          </a:prstGeom>
          <a:noFill/>
          <a:ln w="19050">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rgbClr val="990099"/>
              </a:solidFill>
            </a:endParaRPr>
          </a:p>
        </p:txBody>
      </p:sp>
      <p:sp>
        <p:nvSpPr>
          <p:cNvPr id="46109" name="Rectangle 20" descr="10%"/>
          <p:cNvSpPr>
            <a:spLocks noChangeArrowheads="1"/>
          </p:cNvSpPr>
          <p:nvPr/>
        </p:nvSpPr>
        <p:spPr bwMode="auto">
          <a:xfrm>
            <a:off x="2894013" y="3657600"/>
            <a:ext cx="304800" cy="1844675"/>
          </a:xfrm>
          <a:prstGeom prst="rect">
            <a:avLst/>
          </a:prstGeom>
          <a:noFill/>
          <a:ln w="19050">
            <a:solidFill>
              <a:srgbClr val="990099"/>
            </a:solidFill>
            <a:miter lim="800000"/>
            <a:headEnd/>
            <a:tailEnd/>
          </a:ln>
          <a:effectLst/>
          <a:extLst>
            <a:ext uri="{909E8E84-426E-40DD-AFC4-6F175D3DCCD1}">
              <a14:hiddenFill xmlns:a14="http://schemas.microsoft.com/office/drawing/2010/main">
                <a:pattFill prst="pct10">
                  <a:fgClr>
                    <a:srgbClr val="000000"/>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0" name="Rectangle 21"/>
          <p:cNvSpPr>
            <a:spLocks noChangeArrowheads="1"/>
          </p:cNvSpPr>
          <p:nvPr/>
        </p:nvSpPr>
        <p:spPr bwMode="auto">
          <a:xfrm rot="-2001679">
            <a:off x="1885950" y="56880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control</a:t>
            </a:r>
          </a:p>
        </p:txBody>
      </p:sp>
      <p:sp>
        <p:nvSpPr>
          <p:cNvPr id="46111" name="Rectangle 24"/>
          <p:cNvSpPr>
            <a:spLocks noChangeArrowheads="1"/>
          </p:cNvSpPr>
          <p:nvPr/>
        </p:nvSpPr>
        <p:spPr bwMode="auto">
          <a:xfrm rot="-2283018">
            <a:off x="3657600" y="5799138"/>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DES E16-P10</a:t>
            </a:r>
          </a:p>
        </p:txBody>
      </p:sp>
      <p:sp>
        <p:nvSpPr>
          <p:cNvPr id="46112" name="Rectangle 28"/>
          <p:cNvSpPr>
            <a:spLocks noChangeArrowheads="1"/>
          </p:cNvSpPr>
          <p:nvPr/>
        </p:nvSpPr>
        <p:spPr bwMode="auto">
          <a:xfrm>
            <a:off x="3427413" y="1905000"/>
            <a:ext cx="304800" cy="3597275"/>
          </a:xfrm>
          <a:prstGeom prst="rect">
            <a:avLst/>
          </a:prstGeom>
          <a:noFill/>
          <a:ln w="19050">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rgbClr val="990099"/>
              </a:solidFill>
            </a:endParaRPr>
          </a:p>
        </p:txBody>
      </p:sp>
      <p:sp>
        <p:nvSpPr>
          <p:cNvPr id="46113" name="Rectangle 29" descr="10%"/>
          <p:cNvSpPr>
            <a:spLocks noChangeArrowheads="1"/>
          </p:cNvSpPr>
          <p:nvPr/>
        </p:nvSpPr>
        <p:spPr bwMode="auto">
          <a:xfrm>
            <a:off x="4037013" y="3505200"/>
            <a:ext cx="303212" cy="1997075"/>
          </a:xfrm>
          <a:prstGeom prst="rect">
            <a:avLst/>
          </a:prstGeom>
          <a:noFill/>
          <a:ln w="19050">
            <a:solidFill>
              <a:srgbClr val="990099"/>
            </a:solidFill>
            <a:miter lim="800000"/>
            <a:headEnd/>
            <a:tailEnd/>
          </a:ln>
          <a:effectLst/>
          <a:extLst>
            <a:ext uri="{909E8E84-426E-40DD-AFC4-6F175D3DCCD1}">
              <a14:hiddenFill xmlns:a14="http://schemas.microsoft.com/office/drawing/2010/main">
                <a:pattFill prst="pct10">
                  <a:fgClr>
                    <a:srgbClr val="000000"/>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4" name="Rectangle 30"/>
          <p:cNvSpPr>
            <a:spLocks noChangeArrowheads="1"/>
          </p:cNvSpPr>
          <p:nvPr/>
        </p:nvSpPr>
        <p:spPr bwMode="auto">
          <a:xfrm>
            <a:off x="4721225" y="1981200"/>
            <a:ext cx="304800" cy="3521075"/>
          </a:xfrm>
          <a:prstGeom prst="rect">
            <a:avLst/>
          </a:prstGeom>
          <a:noFill/>
          <a:ln w="19050">
            <a:solidFill>
              <a:srgbClr val="99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5" name="Rectangle 47"/>
          <p:cNvSpPr>
            <a:spLocks noChangeArrowheads="1"/>
          </p:cNvSpPr>
          <p:nvPr/>
        </p:nvSpPr>
        <p:spPr bwMode="auto">
          <a:xfrm>
            <a:off x="2894013" y="1066800"/>
            <a:ext cx="1446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990099"/>
                </a:solidFill>
              </a:rPr>
              <a:t>genetic female</a:t>
            </a:r>
            <a:endParaRPr lang="en-US"/>
          </a:p>
        </p:txBody>
      </p:sp>
      <p:sp>
        <p:nvSpPr>
          <p:cNvPr id="46116" name="Rectangle 49"/>
          <p:cNvSpPr>
            <a:spLocks noChangeArrowheads="1"/>
          </p:cNvSpPr>
          <p:nvPr/>
        </p:nvSpPr>
        <p:spPr bwMode="auto">
          <a:xfrm rot="-2316267">
            <a:off x="3048000" y="5799138"/>
            <a:ext cx="1446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EB P2 100</a:t>
            </a:r>
            <a:r>
              <a:rPr lang="en-US" sz="1800" b="1">
                <a:solidFill>
                  <a:srgbClr val="000000"/>
                </a:solidFill>
                <a:latin typeface="Symbol" pitchFamily="18" charset="2"/>
              </a:rPr>
              <a:t>m</a:t>
            </a:r>
            <a:r>
              <a:rPr lang="en-US" sz="1800" b="1">
                <a:solidFill>
                  <a:srgbClr val="000000"/>
                </a:solidFill>
              </a:rPr>
              <a:t>g</a:t>
            </a:r>
          </a:p>
        </p:txBody>
      </p:sp>
      <p:sp>
        <p:nvSpPr>
          <p:cNvPr id="46117" name="Rectangle 50"/>
          <p:cNvSpPr>
            <a:spLocks noChangeArrowheads="1"/>
          </p:cNvSpPr>
          <p:nvPr/>
        </p:nvSpPr>
        <p:spPr bwMode="auto">
          <a:xfrm rot="-2339367">
            <a:off x="2514600" y="5797550"/>
            <a:ext cx="1358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TP E16-P10</a:t>
            </a:r>
          </a:p>
        </p:txBody>
      </p:sp>
      <p:sp>
        <p:nvSpPr>
          <p:cNvPr id="46118" name="Rectangle 52" descr="10%"/>
          <p:cNvSpPr>
            <a:spLocks noChangeArrowheads="1"/>
          </p:cNvSpPr>
          <p:nvPr/>
        </p:nvSpPr>
        <p:spPr bwMode="auto">
          <a:xfrm>
            <a:off x="7620000" y="4191000"/>
            <a:ext cx="304800" cy="1304925"/>
          </a:xfrm>
          <a:prstGeom prst="rect">
            <a:avLst/>
          </a:prstGeom>
          <a:pattFill prst="pct10">
            <a:fgClr>
              <a:srgbClr val="000000"/>
            </a:fgClr>
            <a:bgClr>
              <a:schemeClr val="bg1"/>
            </a:bgClr>
          </a:patt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accent2"/>
                </a:solidFill>
              </a:rPr>
              <a:t>**</a:t>
            </a:r>
            <a:endParaRPr lang="en-US"/>
          </a:p>
        </p:txBody>
      </p:sp>
      <p:sp>
        <p:nvSpPr>
          <p:cNvPr id="46119" name="Rectangle 53"/>
          <p:cNvSpPr>
            <a:spLocks noChangeArrowheads="1"/>
          </p:cNvSpPr>
          <p:nvPr/>
        </p:nvSpPr>
        <p:spPr bwMode="auto">
          <a:xfrm rot="-2281292">
            <a:off x="6096000" y="5943600"/>
            <a:ext cx="212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rPr>
              <a:t>Tamoxifen E16-P10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6575" y="1412875"/>
            <a:ext cx="8382000" cy="533400"/>
          </a:xfrm>
        </p:spPr>
        <p:txBody>
          <a:bodyPr/>
          <a:lstStyle/>
          <a:p>
            <a:r>
              <a:rPr lang="en-GB" smtClean="0">
                <a:latin typeface="Arial" charset="0"/>
                <a:cs typeface="Arial" charset="0"/>
              </a:rPr>
              <a:t>Conclusion</a:t>
            </a:r>
          </a:p>
        </p:txBody>
      </p:sp>
      <p:sp>
        <p:nvSpPr>
          <p:cNvPr id="47107" name="Rectangle 3"/>
          <p:cNvSpPr>
            <a:spLocks noGrp="1" noChangeArrowheads="1"/>
          </p:cNvSpPr>
          <p:nvPr>
            <p:ph type="body" idx="1"/>
          </p:nvPr>
        </p:nvSpPr>
        <p:spPr>
          <a:xfrm>
            <a:off x="827088" y="2349500"/>
            <a:ext cx="8153400" cy="3967163"/>
          </a:xfrm>
        </p:spPr>
        <p:txBody>
          <a:bodyPr/>
          <a:lstStyle/>
          <a:p>
            <a:r>
              <a:rPr lang="en-GB" smtClean="0">
                <a:latin typeface="Arial" charset="0"/>
                <a:cs typeface="Arial" charset="0"/>
              </a:rPr>
              <a:t>The organizational actions of  testosterone in the HPG axis are mediated by estrogenic metabolites of testosterone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333375"/>
            <a:ext cx="8382000" cy="811213"/>
          </a:xfrm>
        </p:spPr>
        <p:txBody>
          <a:bodyPr/>
          <a:lstStyle/>
          <a:p>
            <a:r>
              <a:rPr lang="en-US" sz="2800" smtClean="0">
                <a:latin typeface="Arial" charset="0"/>
                <a:cs typeface="Arial" charset="0"/>
              </a:rPr>
              <a:t>Length of gestation vs timing of critical period for CNS sexual differentiation</a:t>
            </a:r>
            <a:endParaRPr lang="en-US" smtClean="0">
              <a:latin typeface="Arial" charset="0"/>
              <a:cs typeface="Arial" charset="0"/>
            </a:endParaRPr>
          </a:p>
        </p:txBody>
      </p:sp>
      <p:graphicFrame>
        <p:nvGraphicFramePr>
          <p:cNvPr id="48131" name="Object 3"/>
          <p:cNvGraphicFramePr>
            <a:graphicFrameLocks noChangeAspect="1"/>
          </p:cNvGraphicFramePr>
          <p:nvPr>
            <p:ph type="tbl" idx="1"/>
          </p:nvPr>
        </p:nvGraphicFramePr>
        <p:xfrm>
          <a:off x="533400" y="1373188"/>
          <a:ext cx="8278813" cy="5092700"/>
        </p:xfrm>
        <a:graphic>
          <a:graphicData uri="http://schemas.openxmlformats.org/presentationml/2006/ole">
            <mc:AlternateContent xmlns:mc="http://schemas.openxmlformats.org/markup-compatibility/2006">
              <mc:Choice xmlns:v="urn:schemas-microsoft-com:vml" Requires="v">
                <p:oleObj spid="_x0000_s48136" name="Document" r:id="rId4" imgW="8291739" imgH="5100679" progId="Word.Document.8">
                  <p:embed/>
                </p:oleObj>
              </mc:Choice>
              <mc:Fallback>
                <p:oleObj name="Document" r:id="rId4" imgW="8291739" imgH="5100679"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3188"/>
                        <a:ext cx="8278813"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8132" name="Line 4"/>
          <p:cNvSpPr>
            <a:spLocks noChangeShapeType="1"/>
          </p:cNvSpPr>
          <p:nvPr/>
        </p:nvSpPr>
        <p:spPr bwMode="auto">
          <a:xfrm>
            <a:off x="3200400" y="1447800"/>
            <a:ext cx="0" cy="48006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33" name="Line 5"/>
          <p:cNvSpPr>
            <a:spLocks noChangeShapeType="1"/>
          </p:cNvSpPr>
          <p:nvPr/>
        </p:nvSpPr>
        <p:spPr bwMode="auto">
          <a:xfrm>
            <a:off x="6019800" y="1371600"/>
            <a:ext cx="0" cy="48768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34" name="Line 6"/>
          <p:cNvSpPr>
            <a:spLocks noChangeShapeType="1"/>
          </p:cNvSpPr>
          <p:nvPr/>
        </p:nvSpPr>
        <p:spPr bwMode="auto">
          <a:xfrm>
            <a:off x="762000" y="2209800"/>
            <a:ext cx="80772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35" name="Rectangle 7"/>
          <p:cNvSpPr>
            <a:spLocks noChangeArrowheads="1"/>
          </p:cNvSpPr>
          <p:nvPr/>
        </p:nvSpPr>
        <p:spPr bwMode="auto">
          <a:xfrm>
            <a:off x="0" y="62484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i="1">
                <a:solidFill>
                  <a:srgbClr val="000000"/>
                </a:solidFill>
              </a:rPr>
              <a:t>From MacLusky &amp; Naftolin 1981</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GB" smtClean="0"/>
          </a:p>
        </p:txBody>
      </p:sp>
      <p:sp>
        <p:nvSpPr>
          <p:cNvPr id="49155" name="Rectangle 3"/>
          <p:cNvSpPr>
            <a:spLocks noGrp="1" noChangeArrowheads="1"/>
          </p:cNvSpPr>
          <p:nvPr>
            <p:ph type="body" idx="1"/>
          </p:nvPr>
        </p:nvSpPr>
        <p:spPr/>
        <p:txBody>
          <a:bodyPr/>
          <a:lstStyle/>
          <a:p>
            <a:endParaRPr lang="en-GB" smtClean="0">
              <a:latin typeface="Arial" charset="0"/>
              <a:cs typeface="Arial" charset="0"/>
            </a:endParaRPr>
          </a:p>
          <a:p>
            <a:pPr>
              <a:buFont typeface="Symbol" pitchFamily="18" charset="2"/>
              <a:buNone/>
            </a:pPr>
            <a:r>
              <a:rPr lang="en-GB" b="1" smtClean="0">
                <a:latin typeface="Arial" charset="0"/>
                <a:cs typeface="Arial" charset="0"/>
              </a:rPr>
              <a:t>2. </a:t>
            </a:r>
            <a:r>
              <a:rPr lang="en-GB" b="1" smtClean="0">
                <a:solidFill>
                  <a:srgbClr val="A50021"/>
                </a:solidFill>
                <a:latin typeface="Arial" charset="0"/>
                <a:cs typeface="Arial" charset="0"/>
              </a:rPr>
              <a:t>Functional evidence</a:t>
            </a:r>
            <a:r>
              <a:rPr lang="en-GB" b="1" smtClean="0">
                <a:latin typeface="Arial" charset="0"/>
                <a:cs typeface="Arial" charset="0"/>
              </a:rPr>
              <a:t> for early masculinization of the neural circuitry regulating the LH surge and, hence, ovulation.</a:t>
            </a:r>
          </a:p>
          <a:p>
            <a:pPr>
              <a:buFont typeface="Symbol" pitchFamily="18" charset="2"/>
              <a:buNone/>
            </a:pPr>
            <a:endParaRPr lang="en-GB" b="1" smtClean="0">
              <a:latin typeface="Arial" charset="0"/>
              <a:cs typeface="Arial" charset="0"/>
            </a:endParaRPr>
          </a:p>
          <a:p>
            <a:pPr>
              <a:buFont typeface="Symbol" pitchFamily="18" charset="2"/>
              <a:buNone/>
            </a:pPr>
            <a:r>
              <a:rPr lang="en-US" smtClean="0">
                <a:latin typeface="Arial" charset="0"/>
                <a:cs typeface="Arial" charset="0"/>
              </a:rPr>
              <a:t>Organizational actions of gonadal steroids imprint a male-type neural circuitry.</a:t>
            </a:r>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250825" y="620713"/>
            <a:ext cx="8839200" cy="5119687"/>
          </a:xfrm>
        </p:spPr>
        <p:txBody>
          <a:bodyPr/>
          <a:lstStyle/>
          <a:p>
            <a:endParaRPr lang="en-GB" smtClean="0"/>
          </a:p>
          <a:p>
            <a:endParaRPr lang="en-GB" smtClean="0"/>
          </a:p>
          <a:p>
            <a:endParaRPr lang="en-GB" smtClean="0"/>
          </a:p>
        </p:txBody>
      </p:sp>
      <p:sp>
        <p:nvSpPr>
          <p:cNvPr id="50179" name="Text Box 3"/>
          <p:cNvSpPr txBox="1">
            <a:spLocks noChangeArrowheads="1"/>
          </p:cNvSpPr>
          <p:nvPr/>
        </p:nvSpPr>
        <p:spPr bwMode="auto">
          <a:xfrm>
            <a:off x="1042988" y="1001713"/>
            <a:ext cx="7058025"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003399"/>
                </a:solidFill>
                <a:latin typeface="Arial" charset="0"/>
                <a:cs typeface="Arial" charset="0"/>
              </a:rPr>
              <a:t>I. Experimental paradigm in adult animals: </a:t>
            </a:r>
            <a:br>
              <a:rPr lang="en-GB" b="1">
                <a:solidFill>
                  <a:srgbClr val="003399"/>
                </a:solidFill>
                <a:latin typeface="Arial" charset="0"/>
                <a:cs typeface="Arial" charset="0"/>
              </a:rPr>
            </a:br>
            <a:r>
              <a:rPr lang="en-GB" b="1">
                <a:solidFill>
                  <a:srgbClr val="003399"/>
                </a:solidFill>
                <a:latin typeface="Arial" charset="0"/>
                <a:cs typeface="Arial" charset="0"/>
              </a:rPr>
              <a:t/>
            </a:r>
            <a:br>
              <a:rPr lang="en-GB" b="1">
                <a:solidFill>
                  <a:srgbClr val="003399"/>
                </a:solidFill>
                <a:latin typeface="Arial" charset="0"/>
                <a:cs typeface="Arial" charset="0"/>
              </a:rPr>
            </a:br>
            <a:r>
              <a:rPr lang="en-GB" b="1">
                <a:solidFill>
                  <a:srgbClr val="003399"/>
                </a:solidFill>
                <a:latin typeface="Arial" charset="0"/>
                <a:cs typeface="Arial" charset="0"/>
              </a:rPr>
              <a:t> -ovariectomise (Ovx) adult female rats</a:t>
            </a:r>
          </a:p>
          <a:p>
            <a:r>
              <a:rPr lang="en-GB" b="1">
                <a:solidFill>
                  <a:srgbClr val="003399"/>
                </a:solidFill>
                <a:latin typeface="Arial" charset="0"/>
                <a:cs typeface="Arial" charset="0"/>
              </a:rPr>
              <a:t/>
            </a:r>
            <a:br>
              <a:rPr lang="en-GB" b="1">
                <a:solidFill>
                  <a:srgbClr val="003399"/>
                </a:solidFill>
                <a:latin typeface="Arial" charset="0"/>
                <a:cs typeface="Arial" charset="0"/>
              </a:rPr>
            </a:br>
            <a:r>
              <a:rPr lang="en-GB" b="1">
                <a:solidFill>
                  <a:srgbClr val="003399"/>
                </a:solidFill>
                <a:latin typeface="Arial" charset="0"/>
                <a:cs typeface="Arial" charset="0"/>
              </a:rPr>
              <a:t>- administer oestradiol (E2) followed 48h later by progesterone (P) to mimic the natural stimulus for an LH surge and ovulation</a:t>
            </a:r>
          </a:p>
          <a:p>
            <a:endParaRPr lang="en-GB" b="1">
              <a:solidFill>
                <a:srgbClr val="003399"/>
              </a:solidFill>
              <a:latin typeface="Arial" charset="0"/>
              <a:cs typeface="Arial" charset="0"/>
            </a:endParaRPr>
          </a:p>
          <a:p>
            <a:pPr>
              <a:buFontTx/>
              <a:buChar char="-"/>
            </a:pPr>
            <a:r>
              <a:rPr lang="en-GB" b="1">
                <a:solidFill>
                  <a:srgbClr val="003399"/>
                </a:solidFill>
                <a:latin typeface="Arial" charset="0"/>
                <a:cs typeface="Arial" charset="0"/>
              </a:rPr>
              <a:t>measure circulating LH</a:t>
            </a:r>
          </a:p>
          <a:p>
            <a:pPr>
              <a:buFontTx/>
              <a:buChar char="-"/>
            </a:pPr>
            <a:endParaRPr lang="en-GB" b="1">
              <a:solidFill>
                <a:srgbClr val="003399"/>
              </a:solidFill>
              <a:latin typeface="Arial" charset="0"/>
              <a:cs typeface="Arial" charset="0"/>
            </a:endParaRPr>
          </a:p>
          <a:p>
            <a:pPr>
              <a:buFontTx/>
              <a:buChar char="-"/>
            </a:pPr>
            <a:r>
              <a:rPr lang="en-GB" b="1">
                <a:solidFill>
                  <a:srgbClr val="003399"/>
                </a:solidFill>
                <a:latin typeface="Arial" charset="0"/>
                <a:cs typeface="Arial" charset="0"/>
              </a:rPr>
              <a:t>Follow similar paradigm in castrated (Cx) male rats, which will have the same basal sex hormone  status as Ovx female rats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658938" y="3105150"/>
            <a:ext cx="46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latin typeface="Arial Narrow" pitchFamily="34" charset="0"/>
              </a:rPr>
              <a:t>48h</a:t>
            </a:r>
          </a:p>
        </p:txBody>
      </p:sp>
      <p:sp>
        <p:nvSpPr>
          <p:cNvPr id="51203" name="Rectangle 3"/>
          <p:cNvSpPr>
            <a:spLocks noChangeArrowheads="1"/>
          </p:cNvSpPr>
          <p:nvPr/>
        </p:nvSpPr>
        <p:spPr bwMode="auto">
          <a:xfrm>
            <a:off x="228600" y="1300163"/>
            <a:ext cx="10810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0000"/>
                </a:solidFill>
                <a:latin typeface="Arial Narrow" pitchFamily="34" charset="0"/>
              </a:rPr>
              <a:t>Circulating </a:t>
            </a:r>
          </a:p>
          <a:p>
            <a:pPr algn="ctr"/>
            <a:r>
              <a:rPr lang="en-US" sz="1800">
                <a:solidFill>
                  <a:srgbClr val="000000"/>
                </a:solidFill>
                <a:latin typeface="Arial Narrow" pitchFamily="34" charset="0"/>
              </a:rPr>
              <a:t>LH</a:t>
            </a:r>
          </a:p>
          <a:p>
            <a:pPr algn="ctr"/>
            <a:r>
              <a:rPr lang="en-US" sz="1800">
                <a:solidFill>
                  <a:srgbClr val="000000"/>
                </a:solidFill>
                <a:latin typeface="Arial Narrow" pitchFamily="34" charset="0"/>
              </a:rPr>
              <a:t>levels</a:t>
            </a:r>
            <a:endParaRPr lang="en-US" sz="1800">
              <a:latin typeface="Arial Narrow" pitchFamily="34" charset="0"/>
            </a:endParaRPr>
          </a:p>
          <a:p>
            <a:pPr algn="ctr"/>
            <a:r>
              <a:rPr lang="en-US" sz="1800" b="1">
                <a:latin typeface="Arial Narrow" pitchFamily="34" charset="0"/>
              </a:rPr>
              <a:t>  </a:t>
            </a:r>
          </a:p>
        </p:txBody>
      </p:sp>
      <p:sp>
        <p:nvSpPr>
          <p:cNvPr id="51204" name="Line 4"/>
          <p:cNvSpPr>
            <a:spLocks noChangeShapeType="1"/>
          </p:cNvSpPr>
          <p:nvPr/>
        </p:nvSpPr>
        <p:spPr bwMode="auto">
          <a:xfrm flipV="1">
            <a:off x="1998663" y="1296988"/>
            <a:ext cx="503237" cy="10699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5" name="Line 5"/>
          <p:cNvSpPr>
            <a:spLocks noChangeShapeType="1"/>
          </p:cNvSpPr>
          <p:nvPr/>
        </p:nvSpPr>
        <p:spPr bwMode="auto">
          <a:xfrm>
            <a:off x="2501900" y="1296988"/>
            <a:ext cx="431800" cy="10795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6" name="Line 6"/>
          <p:cNvSpPr>
            <a:spLocks noChangeShapeType="1"/>
          </p:cNvSpPr>
          <p:nvPr/>
        </p:nvSpPr>
        <p:spPr bwMode="auto">
          <a:xfrm>
            <a:off x="2933700" y="2376488"/>
            <a:ext cx="4318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7" name="Rectangle 7"/>
          <p:cNvSpPr>
            <a:spLocks noChangeArrowheads="1"/>
          </p:cNvSpPr>
          <p:nvPr/>
        </p:nvSpPr>
        <p:spPr bwMode="auto">
          <a:xfrm>
            <a:off x="1289050" y="879475"/>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Arial Narrow" pitchFamily="34" charset="0"/>
              </a:rPr>
              <a:t>Female: adult  Gdx</a:t>
            </a:r>
            <a:endParaRPr lang="en-US" sz="1800">
              <a:latin typeface="Arial Narrow" pitchFamily="34" charset="0"/>
            </a:endParaRPr>
          </a:p>
        </p:txBody>
      </p:sp>
      <p:sp>
        <p:nvSpPr>
          <p:cNvPr id="51208" name="Line 8"/>
          <p:cNvSpPr>
            <a:spLocks noChangeShapeType="1"/>
          </p:cNvSpPr>
          <p:nvPr/>
        </p:nvSpPr>
        <p:spPr bwMode="auto">
          <a:xfrm>
            <a:off x="1349375" y="1296988"/>
            <a:ext cx="0" cy="125253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9" name="Line 9"/>
          <p:cNvSpPr>
            <a:spLocks noChangeShapeType="1"/>
          </p:cNvSpPr>
          <p:nvPr/>
        </p:nvSpPr>
        <p:spPr bwMode="auto">
          <a:xfrm>
            <a:off x="1349375" y="2520950"/>
            <a:ext cx="2016125"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0" name="Line 10"/>
          <p:cNvSpPr>
            <a:spLocks noChangeShapeType="1"/>
          </p:cNvSpPr>
          <p:nvPr/>
        </p:nvSpPr>
        <p:spPr bwMode="auto">
          <a:xfrm>
            <a:off x="1493838" y="2376488"/>
            <a:ext cx="5032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1" name="Line 11"/>
          <p:cNvSpPr>
            <a:spLocks noChangeShapeType="1"/>
          </p:cNvSpPr>
          <p:nvPr/>
        </p:nvSpPr>
        <p:spPr bwMode="auto">
          <a:xfrm flipV="1">
            <a:off x="1636713" y="2592388"/>
            <a:ext cx="0" cy="21748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2" name="Rectangle 12"/>
          <p:cNvSpPr>
            <a:spLocks noChangeArrowheads="1"/>
          </p:cNvSpPr>
          <p:nvPr/>
        </p:nvSpPr>
        <p:spPr bwMode="auto">
          <a:xfrm>
            <a:off x="1420813" y="2881313"/>
            <a:ext cx="3921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51213" name="Rectangle 13"/>
          <p:cNvSpPr>
            <a:spLocks noChangeArrowheads="1"/>
          </p:cNvSpPr>
          <p:nvPr/>
        </p:nvSpPr>
        <p:spPr bwMode="auto">
          <a:xfrm>
            <a:off x="1933575" y="28257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51214" name="Line 14"/>
          <p:cNvSpPr>
            <a:spLocks noChangeShapeType="1"/>
          </p:cNvSpPr>
          <p:nvPr/>
        </p:nvSpPr>
        <p:spPr bwMode="auto">
          <a:xfrm flipV="1">
            <a:off x="2070100" y="2592388"/>
            <a:ext cx="0" cy="21748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5" name="Line 15"/>
          <p:cNvSpPr>
            <a:spLocks noChangeShapeType="1"/>
          </p:cNvSpPr>
          <p:nvPr/>
        </p:nvSpPr>
        <p:spPr bwMode="auto">
          <a:xfrm>
            <a:off x="1997075" y="3298825"/>
            <a:ext cx="1444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16" name="Line 16"/>
          <p:cNvSpPr>
            <a:spLocks noChangeShapeType="1"/>
          </p:cNvSpPr>
          <p:nvPr/>
        </p:nvSpPr>
        <p:spPr bwMode="auto">
          <a:xfrm flipH="1">
            <a:off x="1565275" y="3298825"/>
            <a:ext cx="1428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1217" name="Group 17"/>
          <p:cNvGrpSpPr>
            <a:grpSpLocks/>
          </p:cNvGrpSpPr>
          <p:nvPr/>
        </p:nvGrpSpPr>
        <p:grpSpPr bwMode="auto">
          <a:xfrm>
            <a:off x="3870325" y="863600"/>
            <a:ext cx="1657350" cy="2624138"/>
            <a:chOff x="2438" y="544"/>
            <a:chExt cx="1044" cy="1653"/>
          </a:xfrm>
        </p:grpSpPr>
        <p:sp>
          <p:nvSpPr>
            <p:cNvPr id="51261" name="Rectangle 18"/>
            <p:cNvSpPr>
              <a:spLocks noChangeArrowheads="1"/>
            </p:cNvSpPr>
            <p:nvPr/>
          </p:nvSpPr>
          <p:spPr bwMode="auto">
            <a:xfrm>
              <a:off x="2633" y="1985"/>
              <a:ext cx="2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latin typeface="Arial Narrow" pitchFamily="34" charset="0"/>
                </a:rPr>
                <a:t>48h</a:t>
              </a:r>
            </a:p>
          </p:txBody>
        </p:sp>
        <p:sp>
          <p:nvSpPr>
            <p:cNvPr id="51262" name="Line 19"/>
            <p:cNvSpPr>
              <a:spLocks noChangeShapeType="1"/>
            </p:cNvSpPr>
            <p:nvPr/>
          </p:nvSpPr>
          <p:spPr bwMode="auto">
            <a:xfrm>
              <a:off x="2438" y="817"/>
              <a:ext cx="0" cy="79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3" name="Line 20"/>
            <p:cNvSpPr>
              <a:spLocks noChangeShapeType="1"/>
            </p:cNvSpPr>
            <p:nvPr/>
          </p:nvSpPr>
          <p:spPr bwMode="auto">
            <a:xfrm>
              <a:off x="2438" y="1597"/>
              <a:ext cx="104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4" name="Line 21"/>
            <p:cNvSpPr>
              <a:spLocks noChangeShapeType="1"/>
            </p:cNvSpPr>
            <p:nvPr/>
          </p:nvSpPr>
          <p:spPr bwMode="auto">
            <a:xfrm flipV="1">
              <a:off x="2529" y="1497"/>
              <a:ext cx="907" cy="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5" name="Line 22"/>
            <p:cNvSpPr>
              <a:spLocks noChangeShapeType="1"/>
            </p:cNvSpPr>
            <p:nvPr/>
          </p:nvSpPr>
          <p:spPr bwMode="auto">
            <a:xfrm flipV="1">
              <a:off x="2619" y="1642"/>
              <a:ext cx="0" cy="13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6" name="Rectangle 23"/>
            <p:cNvSpPr>
              <a:spLocks noChangeArrowheads="1"/>
            </p:cNvSpPr>
            <p:nvPr/>
          </p:nvSpPr>
          <p:spPr bwMode="auto">
            <a:xfrm>
              <a:off x="2483" y="1824"/>
              <a:ext cx="247"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51267" name="Rectangle 24"/>
            <p:cNvSpPr>
              <a:spLocks noChangeArrowheads="1"/>
            </p:cNvSpPr>
            <p:nvPr/>
          </p:nvSpPr>
          <p:spPr bwMode="auto">
            <a:xfrm>
              <a:off x="2806" y="1789"/>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51268" name="Line 25"/>
            <p:cNvSpPr>
              <a:spLocks noChangeShapeType="1"/>
            </p:cNvSpPr>
            <p:nvPr/>
          </p:nvSpPr>
          <p:spPr bwMode="auto">
            <a:xfrm flipV="1">
              <a:off x="2892" y="1642"/>
              <a:ext cx="0" cy="13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9" name="Line 26"/>
            <p:cNvSpPr>
              <a:spLocks noChangeShapeType="1"/>
            </p:cNvSpPr>
            <p:nvPr/>
          </p:nvSpPr>
          <p:spPr bwMode="auto">
            <a:xfrm>
              <a:off x="2846" y="2087"/>
              <a:ext cx="9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0" name="Line 27"/>
            <p:cNvSpPr>
              <a:spLocks noChangeShapeType="1"/>
            </p:cNvSpPr>
            <p:nvPr/>
          </p:nvSpPr>
          <p:spPr bwMode="auto">
            <a:xfrm flipH="1">
              <a:off x="2574" y="2087"/>
              <a:ext cx="9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1" name="Rectangle 28"/>
            <p:cNvSpPr>
              <a:spLocks noChangeArrowheads="1"/>
            </p:cNvSpPr>
            <p:nvPr/>
          </p:nvSpPr>
          <p:spPr bwMode="auto">
            <a:xfrm>
              <a:off x="2537" y="544"/>
              <a:ext cx="9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Arial Narrow" pitchFamily="34" charset="0"/>
                </a:rPr>
                <a:t>Male: adult Gdx</a:t>
              </a:r>
              <a:endParaRPr lang="en-US" sz="1800">
                <a:latin typeface="Arial Narrow" pitchFamily="34" charset="0"/>
              </a:endParaRPr>
            </a:p>
          </p:txBody>
        </p:sp>
      </p:grpSp>
      <p:grpSp>
        <p:nvGrpSpPr>
          <p:cNvPr id="51218" name="Group 29"/>
          <p:cNvGrpSpPr>
            <a:grpSpLocks/>
          </p:cNvGrpSpPr>
          <p:nvPr/>
        </p:nvGrpSpPr>
        <p:grpSpPr bwMode="auto">
          <a:xfrm>
            <a:off x="6088063" y="863600"/>
            <a:ext cx="2101850" cy="2624138"/>
            <a:chOff x="3835" y="544"/>
            <a:chExt cx="1324" cy="1653"/>
          </a:xfrm>
        </p:grpSpPr>
        <p:sp>
          <p:nvSpPr>
            <p:cNvPr id="51247" name="Rectangle 30"/>
            <p:cNvSpPr>
              <a:spLocks noChangeArrowheads="1"/>
            </p:cNvSpPr>
            <p:nvPr/>
          </p:nvSpPr>
          <p:spPr bwMode="auto">
            <a:xfrm>
              <a:off x="4085" y="1985"/>
              <a:ext cx="2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latin typeface="Arial Narrow" pitchFamily="34" charset="0"/>
                </a:rPr>
                <a:t>48h</a:t>
              </a:r>
            </a:p>
          </p:txBody>
        </p:sp>
        <p:sp>
          <p:nvSpPr>
            <p:cNvPr id="51248" name="Line 31"/>
            <p:cNvSpPr>
              <a:spLocks noChangeShapeType="1"/>
            </p:cNvSpPr>
            <p:nvPr/>
          </p:nvSpPr>
          <p:spPr bwMode="auto">
            <a:xfrm>
              <a:off x="3889" y="817"/>
              <a:ext cx="1" cy="78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9" name="Line 32"/>
            <p:cNvSpPr>
              <a:spLocks noChangeShapeType="1"/>
            </p:cNvSpPr>
            <p:nvPr/>
          </p:nvSpPr>
          <p:spPr bwMode="auto">
            <a:xfrm>
              <a:off x="3890" y="1583"/>
              <a:ext cx="1269" cy="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0" name="Line 33"/>
            <p:cNvSpPr>
              <a:spLocks noChangeShapeType="1"/>
            </p:cNvSpPr>
            <p:nvPr/>
          </p:nvSpPr>
          <p:spPr bwMode="auto">
            <a:xfrm>
              <a:off x="3981" y="1484"/>
              <a:ext cx="31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1" name="Line 34"/>
            <p:cNvSpPr>
              <a:spLocks noChangeShapeType="1"/>
            </p:cNvSpPr>
            <p:nvPr/>
          </p:nvSpPr>
          <p:spPr bwMode="auto">
            <a:xfrm flipV="1">
              <a:off x="4071" y="1632"/>
              <a:ext cx="0" cy="149"/>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2" name="Rectangle 35"/>
            <p:cNvSpPr>
              <a:spLocks noChangeArrowheads="1"/>
            </p:cNvSpPr>
            <p:nvPr/>
          </p:nvSpPr>
          <p:spPr bwMode="auto">
            <a:xfrm>
              <a:off x="3935" y="1830"/>
              <a:ext cx="24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51253" name="Rectangle 36"/>
            <p:cNvSpPr>
              <a:spLocks noChangeArrowheads="1"/>
            </p:cNvSpPr>
            <p:nvPr/>
          </p:nvSpPr>
          <p:spPr bwMode="auto">
            <a:xfrm>
              <a:off x="4258" y="1795"/>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51254" name="Line 37"/>
            <p:cNvSpPr>
              <a:spLocks noChangeShapeType="1"/>
            </p:cNvSpPr>
            <p:nvPr/>
          </p:nvSpPr>
          <p:spPr bwMode="auto">
            <a:xfrm flipV="1">
              <a:off x="4344" y="1632"/>
              <a:ext cx="0" cy="149"/>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5" name="Line 38"/>
            <p:cNvSpPr>
              <a:spLocks noChangeShapeType="1"/>
            </p:cNvSpPr>
            <p:nvPr/>
          </p:nvSpPr>
          <p:spPr bwMode="auto">
            <a:xfrm>
              <a:off x="4298" y="2115"/>
              <a:ext cx="9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6" name="Line 39"/>
            <p:cNvSpPr>
              <a:spLocks noChangeShapeType="1"/>
            </p:cNvSpPr>
            <p:nvPr/>
          </p:nvSpPr>
          <p:spPr bwMode="auto">
            <a:xfrm flipH="1">
              <a:off x="4026" y="2115"/>
              <a:ext cx="9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7" name="Rectangle 40"/>
            <p:cNvSpPr>
              <a:spLocks noChangeArrowheads="1"/>
            </p:cNvSpPr>
            <p:nvPr/>
          </p:nvSpPr>
          <p:spPr bwMode="auto">
            <a:xfrm>
              <a:off x="3835" y="544"/>
              <a:ext cx="11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Arial Narrow" pitchFamily="34" charset="0"/>
                </a:rPr>
                <a:t>Male: neonatal Gdx</a:t>
              </a:r>
              <a:endParaRPr lang="en-US" sz="1800">
                <a:latin typeface="Arial Narrow" pitchFamily="34" charset="0"/>
              </a:endParaRPr>
            </a:p>
          </p:txBody>
        </p:sp>
        <p:sp>
          <p:nvSpPr>
            <p:cNvPr id="51258" name="Line 41"/>
            <p:cNvSpPr>
              <a:spLocks noChangeShapeType="1"/>
            </p:cNvSpPr>
            <p:nvPr/>
          </p:nvSpPr>
          <p:spPr bwMode="auto">
            <a:xfrm flipV="1">
              <a:off x="4298" y="817"/>
              <a:ext cx="317" cy="67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9" name="Line 42"/>
            <p:cNvSpPr>
              <a:spLocks noChangeShapeType="1"/>
            </p:cNvSpPr>
            <p:nvPr/>
          </p:nvSpPr>
          <p:spPr bwMode="auto">
            <a:xfrm>
              <a:off x="4615" y="817"/>
              <a:ext cx="272" cy="68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0" name="Line 43"/>
            <p:cNvSpPr>
              <a:spLocks noChangeShapeType="1"/>
            </p:cNvSpPr>
            <p:nvPr/>
          </p:nvSpPr>
          <p:spPr bwMode="auto">
            <a:xfrm>
              <a:off x="4887" y="1497"/>
              <a:ext cx="2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1219" name="Rectangle 44"/>
          <p:cNvSpPr>
            <a:spLocks noGrp="1" noChangeArrowheads="1"/>
          </p:cNvSpPr>
          <p:nvPr>
            <p:ph type="title"/>
          </p:nvPr>
        </p:nvSpPr>
        <p:spPr>
          <a:xfrm>
            <a:off x="107950" y="101600"/>
            <a:ext cx="9036050" cy="431800"/>
          </a:xfrm>
        </p:spPr>
        <p:txBody>
          <a:bodyPr/>
          <a:lstStyle/>
          <a:p>
            <a:r>
              <a:rPr lang="en-GB" sz="2000" smtClean="0">
                <a:solidFill>
                  <a:srgbClr val="000000"/>
                </a:solidFill>
                <a:latin typeface="Arial Narrow" pitchFamily="34" charset="0"/>
              </a:rPr>
              <a:t>Hormonal masculinization/defeminization of hypothalamic circuitry regulating LH release</a:t>
            </a:r>
            <a:r>
              <a:rPr lang="en-GB" sz="2800" smtClean="0">
                <a:latin typeface="Arial Narrow" pitchFamily="34" charset="0"/>
              </a:rPr>
              <a:t> </a:t>
            </a:r>
          </a:p>
        </p:txBody>
      </p:sp>
      <p:sp>
        <p:nvSpPr>
          <p:cNvPr id="51220" name="Rectangle 45"/>
          <p:cNvSpPr>
            <a:spLocks noChangeArrowheads="1"/>
          </p:cNvSpPr>
          <p:nvPr/>
        </p:nvSpPr>
        <p:spPr bwMode="auto">
          <a:xfrm>
            <a:off x="2919413" y="6369050"/>
            <a:ext cx="46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latin typeface="Arial Narrow" pitchFamily="34" charset="0"/>
              </a:rPr>
              <a:t>48h</a:t>
            </a:r>
          </a:p>
        </p:txBody>
      </p:sp>
      <p:sp>
        <p:nvSpPr>
          <p:cNvPr id="51221" name="Line 46"/>
          <p:cNvSpPr>
            <a:spLocks noChangeShapeType="1"/>
          </p:cNvSpPr>
          <p:nvPr/>
        </p:nvSpPr>
        <p:spPr bwMode="auto">
          <a:xfrm>
            <a:off x="2609850" y="4514850"/>
            <a:ext cx="0" cy="126682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2" name="Line 47"/>
          <p:cNvSpPr>
            <a:spLocks noChangeShapeType="1"/>
          </p:cNvSpPr>
          <p:nvPr/>
        </p:nvSpPr>
        <p:spPr bwMode="auto">
          <a:xfrm>
            <a:off x="2609850" y="5753100"/>
            <a:ext cx="165576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3" name="Line 48"/>
          <p:cNvSpPr>
            <a:spLocks noChangeShapeType="1"/>
          </p:cNvSpPr>
          <p:nvPr/>
        </p:nvSpPr>
        <p:spPr bwMode="auto">
          <a:xfrm flipV="1">
            <a:off x="2754313" y="5594350"/>
            <a:ext cx="1439862" cy="142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4" name="Line 49"/>
          <p:cNvSpPr>
            <a:spLocks noChangeShapeType="1"/>
          </p:cNvSpPr>
          <p:nvPr/>
        </p:nvSpPr>
        <p:spPr bwMode="auto">
          <a:xfrm flipV="1">
            <a:off x="2897188" y="5824538"/>
            <a:ext cx="0" cy="21748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5" name="Rectangle 50"/>
          <p:cNvSpPr>
            <a:spLocks noChangeArrowheads="1"/>
          </p:cNvSpPr>
          <p:nvPr/>
        </p:nvSpPr>
        <p:spPr bwMode="auto">
          <a:xfrm>
            <a:off x="2681288" y="6113463"/>
            <a:ext cx="3921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51226" name="Rectangle 51"/>
          <p:cNvSpPr>
            <a:spLocks noChangeArrowheads="1"/>
          </p:cNvSpPr>
          <p:nvPr/>
        </p:nvSpPr>
        <p:spPr bwMode="auto">
          <a:xfrm>
            <a:off x="3194050" y="60579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51227" name="Line 52"/>
          <p:cNvSpPr>
            <a:spLocks noChangeShapeType="1"/>
          </p:cNvSpPr>
          <p:nvPr/>
        </p:nvSpPr>
        <p:spPr bwMode="auto">
          <a:xfrm flipV="1">
            <a:off x="3330575" y="5824538"/>
            <a:ext cx="0" cy="21748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8" name="Line 53"/>
          <p:cNvSpPr>
            <a:spLocks noChangeShapeType="1"/>
          </p:cNvSpPr>
          <p:nvPr/>
        </p:nvSpPr>
        <p:spPr bwMode="auto">
          <a:xfrm>
            <a:off x="3257550" y="6530975"/>
            <a:ext cx="1444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29" name="Line 54"/>
          <p:cNvSpPr>
            <a:spLocks noChangeShapeType="1"/>
          </p:cNvSpPr>
          <p:nvPr/>
        </p:nvSpPr>
        <p:spPr bwMode="auto">
          <a:xfrm flipH="1">
            <a:off x="2825750" y="6530975"/>
            <a:ext cx="1428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30" name="Rectangle 55"/>
          <p:cNvSpPr>
            <a:spLocks noChangeArrowheads="1"/>
          </p:cNvSpPr>
          <p:nvPr/>
        </p:nvSpPr>
        <p:spPr bwMode="auto">
          <a:xfrm>
            <a:off x="2647950" y="4081463"/>
            <a:ext cx="1741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Arial Narrow" pitchFamily="34" charset="0"/>
              </a:rPr>
              <a:t>female: neonatal T</a:t>
            </a:r>
            <a:endParaRPr lang="en-US" sz="1800">
              <a:latin typeface="Arial Narrow" pitchFamily="34" charset="0"/>
            </a:endParaRPr>
          </a:p>
        </p:txBody>
      </p:sp>
      <p:sp>
        <p:nvSpPr>
          <p:cNvPr id="51231" name="Rectangle 56"/>
          <p:cNvSpPr>
            <a:spLocks noChangeArrowheads="1"/>
          </p:cNvSpPr>
          <p:nvPr/>
        </p:nvSpPr>
        <p:spPr bwMode="auto">
          <a:xfrm>
            <a:off x="1357313" y="4572000"/>
            <a:ext cx="10810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0000"/>
                </a:solidFill>
                <a:latin typeface="Arial Narrow" pitchFamily="34" charset="0"/>
              </a:rPr>
              <a:t>Circulating </a:t>
            </a:r>
          </a:p>
          <a:p>
            <a:pPr algn="ctr"/>
            <a:r>
              <a:rPr lang="en-US" sz="1800">
                <a:solidFill>
                  <a:srgbClr val="000000"/>
                </a:solidFill>
                <a:latin typeface="Arial Narrow" pitchFamily="34" charset="0"/>
              </a:rPr>
              <a:t>LH</a:t>
            </a:r>
          </a:p>
          <a:p>
            <a:pPr algn="ctr"/>
            <a:r>
              <a:rPr lang="en-US" sz="1800">
                <a:solidFill>
                  <a:srgbClr val="000000"/>
                </a:solidFill>
                <a:latin typeface="Arial Narrow" pitchFamily="34" charset="0"/>
              </a:rPr>
              <a:t>levels</a:t>
            </a:r>
            <a:endParaRPr lang="en-US" sz="1800">
              <a:latin typeface="Arial Narrow" pitchFamily="34" charset="0"/>
            </a:endParaRPr>
          </a:p>
          <a:p>
            <a:pPr algn="ctr"/>
            <a:r>
              <a:rPr lang="en-US" sz="1800" b="1">
                <a:latin typeface="Arial Narrow" pitchFamily="34" charset="0"/>
              </a:rPr>
              <a:t>  </a:t>
            </a:r>
          </a:p>
        </p:txBody>
      </p:sp>
      <p:grpSp>
        <p:nvGrpSpPr>
          <p:cNvPr id="51232" name="Group 57"/>
          <p:cNvGrpSpPr>
            <a:grpSpLocks/>
          </p:cNvGrpSpPr>
          <p:nvPr/>
        </p:nvGrpSpPr>
        <p:grpSpPr bwMode="auto">
          <a:xfrm>
            <a:off x="4897438" y="4038600"/>
            <a:ext cx="3151187" cy="2624138"/>
            <a:chOff x="3416" y="544"/>
            <a:chExt cx="1985" cy="1653"/>
          </a:xfrm>
        </p:grpSpPr>
        <p:sp>
          <p:nvSpPr>
            <p:cNvPr id="51233" name="Rectangle 58"/>
            <p:cNvSpPr>
              <a:spLocks noChangeArrowheads="1"/>
            </p:cNvSpPr>
            <p:nvPr/>
          </p:nvSpPr>
          <p:spPr bwMode="auto">
            <a:xfrm>
              <a:off x="4085" y="1985"/>
              <a:ext cx="2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latin typeface="Arial Narrow" pitchFamily="34" charset="0"/>
                </a:rPr>
                <a:t>48h</a:t>
              </a:r>
            </a:p>
          </p:txBody>
        </p:sp>
        <p:sp>
          <p:nvSpPr>
            <p:cNvPr id="51234" name="Line 59"/>
            <p:cNvSpPr>
              <a:spLocks noChangeShapeType="1"/>
            </p:cNvSpPr>
            <p:nvPr/>
          </p:nvSpPr>
          <p:spPr bwMode="auto">
            <a:xfrm>
              <a:off x="3889" y="817"/>
              <a:ext cx="1" cy="78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35" name="Line 60"/>
            <p:cNvSpPr>
              <a:spLocks noChangeShapeType="1"/>
            </p:cNvSpPr>
            <p:nvPr/>
          </p:nvSpPr>
          <p:spPr bwMode="auto">
            <a:xfrm>
              <a:off x="3890" y="1583"/>
              <a:ext cx="1269" cy="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36" name="Line 61"/>
            <p:cNvSpPr>
              <a:spLocks noChangeShapeType="1"/>
            </p:cNvSpPr>
            <p:nvPr/>
          </p:nvSpPr>
          <p:spPr bwMode="auto">
            <a:xfrm>
              <a:off x="3981" y="1484"/>
              <a:ext cx="31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37" name="Line 62"/>
            <p:cNvSpPr>
              <a:spLocks noChangeShapeType="1"/>
            </p:cNvSpPr>
            <p:nvPr/>
          </p:nvSpPr>
          <p:spPr bwMode="auto">
            <a:xfrm flipV="1">
              <a:off x="4071" y="1632"/>
              <a:ext cx="0" cy="149"/>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38" name="Rectangle 63"/>
            <p:cNvSpPr>
              <a:spLocks noChangeArrowheads="1"/>
            </p:cNvSpPr>
            <p:nvPr/>
          </p:nvSpPr>
          <p:spPr bwMode="auto">
            <a:xfrm>
              <a:off x="3935" y="1830"/>
              <a:ext cx="24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51239" name="Rectangle 64"/>
            <p:cNvSpPr>
              <a:spLocks noChangeArrowheads="1"/>
            </p:cNvSpPr>
            <p:nvPr/>
          </p:nvSpPr>
          <p:spPr bwMode="auto">
            <a:xfrm>
              <a:off x="4258" y="1795"/>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51240" name="Line 65"/>
            <p:cNvSpPr>
              <a:spLocks noChangeShapeType="1"/>
            </p:cNvSpPr>
            <p:nvPr/>
          </p:nvSpPr>
          <p:spPr bwMode="auto">
            <a:xfrm flipV="1">
              <a:off x="4344" y="1632"/>
              <a:ext cx="0" cy="149"/>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1" name="Line 66"/>
            <p:cNvSpPr>
              <a:spLocks noChangeShapeType="1"/>
            </p:cNvSpPr>
            <p:nvPr/>
          </p:nvSpPr>
          <p:spPr bwMode="auto">
            <a:xfrm>
              <a:off x="4298" y="2115"/>
              <a:ext cx="9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42" name="Line 67"/>
            <p:cNvSpPr>
              <a:spLocks noChangeShapeType="1"/>
            </p:cNvSpPr>
            <p:nvPr/>
          </p:nvSpPr>
          <p:spPr bwMode="auto">
            <a:xfrm flipH="1">
              <a:off x="4026" y="2115"/>
              <a:ext cx="9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43" name="Rectangle 68"/>
            <p:cNvSpPr>
              <a:spLocks noChangeArrowheads="1"/>
            </p:cNvSpPr>
            <p:nvPr/>
          </p:nvSpPr>
          <p:spPr bwMode="auto">
            <a:xfrm>
              <a:off x="3416" y="544"/>
              <a:ext cx="19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chemeClr val="accent2"/>
                  </a:solidFill>
                  <a:latin typeface="Arial Narrow" pitchFamily="34" charset="0"/>
                </a:rPr>
                <a:t>Male: neonatal aromatase inhibition</a:t>
              </a:r>
              <a:endParaRPr lang="en-US" sz="1800">
                <a:latin typeface="Arial Narrow" pitchFamily="34" charset="0"/>
              </a:endParaRPr>
            </a:p>
          </p:txBody>
        </p:sp>
        <p:sp>
          <p:nvSpPr>
            <p:cNvPr id="51244" name="Line 69"/>
            <p:cNvSpPr>
              <a:spLocks noChangeShapeType="1"/>
            </p:cNvSpPr>
            <p:nvPr/>
          </p:nvSpPr>
          <p:spPr bwMode="auto">
            <a:xfrm flipV="1">
              <a:off x="4298" y="817"/>
              <a:ext cx="317" cy="67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5" name="Line 70"/>
            <p:cNvSpPr>
              <a:spLocks noChangeShapeType="1"/>
            </p:cNvSpPr>
            <p:nvPr/>
          </p:nvSpPr>
          <p:spPr bwMode="auto">
            <a:xfrm>
              <a:off x="4615" y="817"/>
              <a:ext cx="272" cy="68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6" name="Line 71"/>
            <p:cNvSpPr>
              <a:spLocks noChangeShapeType="1"/>
            </p:cNvSpPr>
            <p:nvPr/>
          </p:nvSpPr>
          <p:spPr bwMode="auto">
            <a:xfrm>
              <a:off x="4887" y="1497"/>
              <a:ext cx="2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49"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6159"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6160" name="TextBox 37"/>
          <p:cNvSpPr txBox="1">
            <a:spLocks noChangeArrowheads="1"/>
          </p:cNvSpPr>
          <p:nvPr/>
        </p:nvSpPr>
        <p:spPr bwMode="auto">
          <a:xfrm>
            <a:off x="5214938" y="2714625"/>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2F3DC3"/>
                </a:solidFill>
                <a:latin typeface="Arial" charset="0"/>
                <a:cs typeface="Arial" charset="0"/>
              </a:rPr>
              <a:t>Pituitary</a:t>
            </a:r>
          </a:p>
          <a:p>
            <a:pPr algn="ctr"/>
            <a:r>
              <a:rPr lang="en-GB" sz="1800">
                <a:solidFill>
                  <a:srgbClr val="2F3DC3"/>
                </a:solidFill>
                <a:latin typeface="Arial" charset="0"/>
                <a:cs typeface="Arial" charset="0"/>
              </a:rPr>
              <a:t>Gonadotrophins</a:t>
            </a:r>
          </a:p>
          <a:p>
            <a:pPr algn="ctr"/>
            <a:r>
              <a:rPr lang="en-GB" sz="1800">
                <a:solidFill>
                  <a:srgbClr val="2F3DC3"/>
                </a:solidFill>
                <a:latin typeface="Arial" charset="0"/>
                <a:cs typeface="Arial" charset="0"/>
              </a:rPr>
              <a:t>LH/FSH</a:t>
            </a:r>
          </a:p>
        </p:txBody>
      </p:sp>
      <p:sp>
        <p:nvSpPr>
          <p:cNvPr id="6161" name="Title 44"/>
          <p:cNvSpPr>
            <a:spLocks noGrp="1"/>
          </p:cNvSpPr>
          <p:nvPr>
            <p:ph type="title"/>
          </p:nvPr>
        </p:nvSpPr>
        <p:spPr>
          <a:xfrm>
            <a:off x="142875" y="71438"/>
            <a:ext cx="8786813" cy="1000125"/>
          </a:xfrm>
        </p:spPr>
        <p:txBody>
          <a:bodyPr/>
          <a:lstStyle/>
          <a:p>
            <a:pPr algn="ctr"/>
            <a:r>
              <a:rPr lang="en-GB" sz="2400" b="0" smtClean="0">
                <a:latin typeface="Arial" charset="0"/>
                <a:cs typeface="Arial" charset="0"/>
              </a:rPr>
              <a:t>The Hypothalamo-pituitary gonadal axis – controller of reproduction and the prototype for brain sex differences</a:t>
            </a:r>
          </a:p>
        </p:txBody>
      </p:sp>
      <p:sp>
        <p:nvSpPr>
          <p:cNvPr id="47" name="TextBox 46"/>
          <p:cNvSpPr txBox="1"/>
          <p:nvPr/>
        </p:nvSpPr>
        <p:spPr>
          <a:xfrm>
            <a:off x="4527550" y="1500188"/>
            <a:ext cx="3686175" cy="677862"/>
          </a:xfrm>
          <a:prstGeom prst="rect">
            <a:avLst/>
          </a:prstGeom>
          <a:solidFill>
            <a:srgbClr val="FFFFCC"/>
          </a:solidFill>
          <a:ln>
            <a:solidFill>
              <a:srgbClr val="1C11AF"/>
            </a:solidFill>
          </a:ln>
        </p:spPr>
        <p:txBody>
          <a:bodyPr wrap="none">
            <a:spAutoFit/>
          </a:bodyPr>
          <a:lstStyle/>
          <a:p>
            <a:pPr algn="ctr">
              <a:defRPr/>
            </a:pPr>
            <a:r>
              <a:rPr lang="en-GB" sz="2000" b="1" dirty="0">
                <a:solidFill>
                  <a:schemeClr val="accent2">
                    <a:lumMod val="75000"/>
                  </a:schemeClr>
                </a:solidFill>
                <a:latin typeface="Arial" pitchFamily="34" charset="0"/>
              </a:rPr>
              <a:t>Hypothalamus</a:t>
            </a:r>
          </a:p>
          <a:p>
            <a:pPr algn="ctr">
              <a:defRPr/>
            </a:pPr>
            <a:r>
              <a:rPr lang="en-GB" sz="1800" dirty="0" err="1">
                <a:solidFill>
                  <a:schemeClr val="accent2">
                    <a:lumMod val="75000"/>
                  </a:schemeClr>
                </a:solidFill>
                <a:latin typeface="Arial" pitchFamily="34" charset="0"/>
              </a:rPr>
              <a:t>Gonadotrophin</a:t>
            </a:r>
            <a:r>
              <a:rPr lang="en-GB" sz="1800" dirty="0">
                <a:solidFill>
                  <a:schemeClr val="accent2">
                    <a:lumMod val="75000"/>
                  </a:schemeClr>
                </a:solidFill>
                <a:latin typeface="Arial" pitchFamily="34" charset="0"/>
              </a:rPr>
              <a:t> releasing hormone</a:t>
            </a:r>
          </a:p>
        </p:txBody>
      </p:sp>
      <p:sp>
        <p:nvSpPr>
          <p:cNvPr id="6163" name="TextBox 48"/>
          <p:cNvSpPr txBox="1">
            <a:spLocks noChangeArrowheads="1"/>
          </p:cNvSpPr>
          <p:nvPr/>
        </p:nvSpPr>
        <p:spPr bwMode="auto">
          <a:xfrm>
            <a:off x="5286375" y="4572000"/>
            <a:ext cx="1857375" cy="646113"/>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cs typeface="Arial" charset="0"/>
              </a:rPr>
              <a:t>Oestrogens</a:t>
            </a:r>
          </a:p>
          <a:p>
            <a:pPr algn="ctr"/>
            <a:r>
              <a:rPr lang="en-GB" sz="1800">
                <a:solidFill>
                  <a:srgbClr val="2F3DC3"/>
                </a:solidFill>
                <a:latin typeface="Arial" charset="0"/>
                <a:cs typeface="Arial" charset="0"/>
              </a:rPr>
              <a:t>Progesterone</a:t>
            </a:r>
          </a:p>
        </p:txBody>
      </p:sp>
      <p:sp>
        <p:nvSpPr>
          <p:cNvPr id="6164" name="TextBox 49"/>
          <p:cNvSpPr txBox="1">
            <a:spLocks noChangeArrowheads="1"/>
          </p:cNvSpPr>
          <p:nvPr/>
        </p:nvSpPr>
        <p:spPr bwMode="auto">
          <a:xfrm>
            <a:off x="5286375" y="5357813"/>
            <a:ext cx="1857375" cy="369887"/>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cs typeface="Arial" charset="0"/>
              </a:rPr>
              <a:t>Testerone</a:t>
            </a:r>
          </a:p>
        </p:txBody>
      </p:sp>
      <p:cxnSp>
        <p:nvCxnSpPr>
          <p:cNvPr id="6165" name="Straight Arrow Connector 53"/>
          <p:cNvCxnSpPr>
            <a:cxnSpLocks noChangeShapeType="1"/>
            <a:stCxn id="6174" idx="3"/>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2" name="Group 69"/>
          <p:cNvGrpSpPr>
            <a:grpSpLocks/>
          </p:cNvGrpSpPr>
          <p:nvPr/>
        </p:nvGrpSpPr>
        <p:grpSpPr bwMode="auto">
          <a:xfrm>
            <a:off x="1643063" y="1558925"/>
            <a:ext cx="2928937" cy="442913"/>
            <a:chOff x="1643042" y="1559470"/>
            <a:chExt cx="2928958" cy="442358"/>
          </a:xfrm>
        </p:grpSpPr>
        <p:sp>
          <p:nvSpPr>
            <p:cNvPr id="6174" name="TextBox 50"/>
            <p:cNvSpPr txBox="1">
              <a:spLocks noChangeArrowheads="1"/>
            </p:cNvSpPr>
            <p:nvPr/>
          </p:nvSpPr>
          <p:spPr bwMode="auto">
            <a:xfrm>
              <a:off x="1643042" y="1559470"/>
              <a:ext cx="2786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cs typeface="Arial" charset="0"/>
                </a:rPr>
                <a:t>Rising levels of E2</a:t>
              </a:r>
            </a:p>
          </p:txBody>
        </p:sp>
        <p:cxnSp>
          <p:nvCxnSpPr>
            <p:cNvPr id="6175" name="Straight Arrow Connector 55"/>
            <p:cNvCxnSpPr>
              <a:cxnSpLocks noChangeShapeType="1"/>
            </p:cNvCxnSpPr>
            <p:nvPr/>
          </p:nvCxnSpPr>
          <p:spPr bwMode="auto">
            <a:xfrm>
              <a:off x="2714612" y="2000240"/>
              <a:ext cx="1857388" cy="1588"/>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grpSp>
      <p:cxnSp>
        <p:nvCxnSpPr>
          <p:cNvPr id="58" name="Straight Arrow Connector 57"/>
          <p:cNvCxnSpPr>
            <a:cxnSpLocks noChangeShapeType="1"/>
          </p:cNvCxnSpPr>
          <p:nvPr/>
        </p:nvCxnSpPr>
        <p:spPr bwMode="auto">
          <a:xfrm rot="5400000">
            <a:off x="5394325" y="2820988"/>
            <a:ext cx="1071563" cy="1587"/>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3" name="Group 70"/>
          <p:cNvGrpSpPr>
            <a:grpSpLocks/>
          </p:cNvGrpSpPr>
          <p:nvPr/>
        </p:nvGrpSpPr>
        <p:grpSpPr bwMode="auto">
          <a:xfrm>
            <a:off x="2643188" y="3913188"/>
            <a:ext cx="2428875" cy="1087437"/>
            <a:chOff x="2643174" y="3913677"/>
            <a:chExt cx="2428892" cy="1086959"/>
          </a:xfrm>
        </p:grpSpPr>
        <p:cxnSp>
          <p:nvCxnSpPr>
            <p:cNvPr id="6172" name="Straight Arrow Connector 60"/>
            <p:cNvCxnSpPr>
              <a:cxnSpLocks noChangeShapeType="1"/>
            </p:cNvCxnSpPr>
            <p:nvPr/>
          </p:nvCxnSpPr>
          <p:spPr bwMode="auto">
            <a:xfrm rot="10800000" flipV="1">
              <a:off x="2643174" y="3929066"/>
              <a:ext cx="2428892" cy="1071570"/>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6173" name="TextBox 62"/>
            <p:cNvSpPr txBox="1">
              <a:spLocks noChangeArrowheads="1"/>
            </p:cNvSpPr>
            <p:nvPr/>
          </p:nvSpPr>
          <p:spPr bwMode="auto">
            <a:xfrm rot="-1406217">
              <a:off x="3133889" y="3913677"/>
              <a:ext cx="1428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cs typeface="Arial" charset="0"/>
                </a:rPr>
                <a:t>LH surge</a:t>
              </a:r>
            </a:p>
          </p:txBody>
        </p:sp>
      </p:grpSp>
      <p:sp>
        <p:nvSpPr>
          <p:cNvPr id="66" name="TextBox 65"/>
          <p:cNvSpPr txBox="1">
            <a:spLocks noChangeArrowheads="1"/>
          </p:cNvSpPr>
          <p:nvPr/>
        </p:nvSpPr>
        <p:spPr bwMode="auto">
          <a:xfrm>
            <a:off x="1643063" y="6029325"/>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cs typeface="Arial" charset="0"/>
              </a:rPr>
              <a:t>Ovulation</a:t>
            </a:r>
          </a:p>
        </p:txBody>
      </p:sp>
      <p:cxnSp>
        <p:nvCxnSpPr>
          <p:cNvPr id="68" name="Straight Arrow Connector 67"/>
          <p:cNvCxnSpPr>
            <a:cxnSpLocks noChangeShapeType="1"/>
          </p:cNvCxnSpPr>
          <p:nvPr/>
        </p:nvCxnSpPr>
        <p:spPr bwMode="auto">
          <a:xfrm rot="5400000">
            <a:off x="2178051" y="5537200"/>
            <a:ext cx="785812" cy="1587"/>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a:spLocks noChangeArrowheads="1"/>
          </p:cNvSpPr>
          <p:nvPr/>
        </p:nvSpPr>
        <p:spPr bwMode="auto">
          <a:xfrm>
            <a:off x="4357688" y="6000750"/>
            <a:ext cx="45005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cs typeface="Arial" charset="0"/>
              </a:rPr>
              <a:t>Males have a different hard-wiring of hypothalamic neuronal circuitry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59"/>
          <p:cNvGrpSpPr>
            <a:grpSpLocks/>
          </p:cNvGrpSpPr>
          <p:nvPr/>
        </p:nvGrpSpPr>
        <p:grpSpPr bwMode="auto">
          <a:xfrm>
            <a:off x="228600" y="919163"/>
            <a:ext cx="8415338" cy="2938462"/>
            <a:chOff x="179388" y="2571744"/>
            <a:chExt cx="8415338" cy="2938489"/>
          </a:xfrm>
        </p:grpSpPr>
        <p:sp>
          <p:nvSpPr>
            <p:cNvPr id="52234" name="Freeform 91"/>
            <p:cNvSpPr>
              <a:spLocks/>
            </p:cNvSpPr>
            <p:nvPr/>
          </p:nvSpPr>
          <p:spPr bwMode="auto">
            <a:xfrm>
              <a:off x="711200" y="2643182"/>
              <a:ext cx="7569200" cy="1357313"/>
            </a:xfrm>
            <a:custGeom>
              <a:avLst/>
              <a:gdLst>
                <a:gd name="T0" fmla="*/ 0 w 4768"/>
                <a:gd name="T1" fmla="*/ 2147483647 h 855"/>
                <a:gd name="T2" fmla="*/ 2147483647 w 4768"/>
                <a:gd name="T3" fmla="*/ 2147483647 h 855"/>
                <a:gd name="T4" fmla="*/ 2147483647 w 4768"/>
                <a:gd name="T5" fmla="*/ 2147483647 h 855"/>
                <a:gd name="T6" fmla="*/ 2147483647 w 4768"/>
                <a:gd name="T7" fmla="*/ 2147483647 h 855"/>
                <a:gd name="T8" fmla="*/ 2147483647 w 4768"/>
                <a:gd name="T9" fmla="*/ 2147483647 h 855"/>
                <a:gd name="T10" fmla="*/ 2147483647 w 4768"/>
                <a:gd name="T11" fmla="*/ 2147483647 h 855"/>
                <a:gd name="T12" fmla="*/ 2147483647 w 4768"/>
                <a:gd name="T13" fmla="*/ 2147483647 h 855"/>
                <a:gd name="T14" fmla="*/ 2147483647 w 4768"/>
                <a:gd name="T15" fmla="*/ 2147483647 h 855"/>
                <a:gd name="T16" fmla="*/ 2147483647 w 4768"/>
                <a:gd name="T17" fmla="*/ 2147483647 h 855"/>
                <a:gd name="T18" fmla="*/ 2147483647 w 4768"/>
                <a:gd name="T19" fmla="*/ 2147483647 h 855"/>
                <a:gd name="T20" fmla="*/ 2147483647 w 4768"/>
                <a:gd name="T21" fmla="*/ 2147483647 h 855"/>
                <a:gd name="T22" fmla="*/ 2147483647 w 4768"/>
                <a:gd name="T23" fmla="*/ 2147483647 h 855"/>
                <a:gd name="T24" fmla="*/ 2147483647 w 4768"/>
                <a:gd name="T25" fmla="*/ 2147483647 h 855"/>
                <a:gd name="T26" fmla="*/ 2147483647 w 4768"/>
                <a:gd name="T27" fmla="*/ 2147483647 h 855"/>
                <a:gd name="T28" fmla="*/ 2147483647 w 4768"/>
                <a:gd name="T29" fmla="*/ 2147483647 h 855"/>
                <a:gd name="T30" fmla="*/ 2147483647 w 4768"/>
                <a:gd name="T31" fmla="*/ 2147483647 h 855"/>
                <a:gd name="T32" fmla="*/ 2147483647 w 4768"/>
                <a:gd name="T33" fmla="*/ 2147483647 h 855"/>
                <a:gd name="T34" fmla="*/ 2147483647 w 4768"/>
                <a:gd name="T35" fmla="*/ 2147483647 h 855"/>
                <a:gd name="T36" fmla="*/ 2147483647 w 4768"/>
                <a:gd name="T37" fmla="*/ 2147483647 h 855"/>
                <a:gd name="T38" fmla="*/ 2147483647 w 4768"/>
                <a:gd name="T39" fmla="*/ 2147483647 h 855"/>
                <a:gd name="T40" fmla="*/ 2147483647 w 4768"/>
                <a:gd name="T41" fmla="*/ 2147483647 h 855"/>
                <a:gd name="T42" fmla="*/ 2147483647 w 4768"/>
                <a:gd name="T43" fmla="*/ 2147483647 h 855"/>
                <a:gd name="T44" fmla="*/ 2147483647 w 4768"/>
                <a:gd name="T45" fmla="*/ 2147483647 h 855"/>
                <a:gd name="T46" fmla="*/ 2147483647 w 4768"/>
                <a:gd name="T47" fmla="*/ 2147483647 h 855"/>
                <a:gd name="T48" fmla="*/ 2147483647 w 4768"/>
                <a:gd name="T49" fmla="*/ 2147483647 h 855"/>
                <a:gd name="T50" fmla="*/ 2147483647 w 4768"/>
                <a:gd name="T51" fmla="*/ 2147483647 h 855"/>
                <a:gd name="T52" fmla="*/ 2147483647 w 4768"/>
                <a:gd name="T53" fmla="*/ 2147483647 h 855"/>
                <a:gd name="T54" fmla="*/ 2147483647 w 4768"/>
                <a:gd name="T55" fmla="*/ 2147483647 h 855"/>
                <a:gd name="T56" fmla="*/ 2147483647 w 4768"/>
                <a:gd name="T57" fmla="*/ 2147483647 h 855"/>
                <a:gd name="T58" fmla="*/ 2147483647 w 4768"/>
                <a:gd name="T59" fmla="*/ 2147483647 h 855"/>
                <a:gd name="T60" fmla="*/ 2147483647 w 4768"/>
                <a:gd name="T61" fmla="*/ 2147483647 h 855"/>
                <a:gd name="T62" fmla="*/ 2147483647 w 4768"/>
                <a:gd name="T63" fmla="*/ 2147483647 h 855"/>
                <a:gd name="T64" fmla="*/ 2147483647 w 4768"/>
                <a:gd name="T65" fmla="*/ 2147483647 h 855"/>
                <a:gd name="T66" fmla="*/ 2147483647 w 4768"/>
                <a:gd name="T67" fmla="*/ 2147483647 h 855"/>
                <a:gd name="T68" fmla="*/ 2147483647 w 4768"/>
                <a:gd name="T69" fmla="*/ 2147483647 h 855"/>
                <a:gd name="T70" fmla="*/ 2147483647 w 4768"/>
                <a:gd name="T71" fmla="*/ 2147483647 h 855"/>
                <a:gd name="T72" fmla="*/ 2147483647 w 4768"/>
                <a:gd name="T73" fmla="*/ 2147483647 h 855"/>
                <a:gd name="T74" fmla="*/ 2147483647 w 4768"/>
                <a:gd name="T75" fmla="*/ 2147483647 h 855"/>
                <a:gd name="T76" fmla="*/ 2147483647 w 4768"/>
                <a:gd name="T77" fmla="*/ 2147483647 h 855"/>
                <a:gd name="T78" fmla="*/ 2147483647 w 4768"/>
                <a:gd name="T79" fmla="*/ 2147483647 h 855"/>
                <a:gd name="T80" fmla="*/ 2147483647 w 4768"/>
                <a:gd name="T81" fmla="*/ 2147483647 h 855"/>
                <a:gd name="T82" fmla="*/ 2147483647 w 4768"/>
                <a:gd name="T83" fmla="*/ 2147483647 h 855"/>
                <a:gd name="T84" fmla="*/ 2147483647 w 4768"/>
                <a:gd name="T85" fmla="*/ 2147483647 h 855"/>
                <a:gd name="T86" fmla="*/ 2147483647 w 4768"/>
                <a:gd name="T87" fmla="*/ 2147483647 h 855"/>
                <a:gd name="T88" fmla="*/ 2147483647 w 4768"/>
                <a:gd name="T89" fmla="*/ 2147483647 h 855"/>
                <a:gd name="T90" fmla="*/ 2147483647 w 4768"/>
                <a:gd name="T91" fmla="*/ 2147483647 h 855"/>
                <a:gd name="T92" fmla="*/ 2147483647 w 4768"/>
                <a:gd name="T93" fmla="*/ 2147483647 h 855"/>
                <a:gd name="T94" fmla="*/ 2147483647 w 4768"/>
                <a:gd name="T95" fmla="*/ 2147483647 h 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68"/>
                <a:gd name="T145" fmla="*/ 0 h 855"/>
                <a:gd name="T146" fmla="*/ 4768 w 4768"/>
                <a:gd name="T147" fmla="*/ 855 h 8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68" h="855">
                  <a:moveTo>
                    <a:pt x="0" y="698"/>
                  </a:moveTo>
                  <a:cubicBezTo>
                    <a:pt x="160" y="710"/>
                    <a:pt x="321" y="699"/>
                    <a:pt x="480" y="722"/>
                  </a:cubicBezTo>
                  <a:cubicBezTo>
                    <a:pt x="514" y="711"/>
                    <a:pt x="541" y="694"/>
                    <a:pt x="576" y="682"/>
                  </a:cubicBezTo>
                  <a:cubicBezTo>
                    <a:pt x="609" y="671"/>
                    <a:pt x="645" y="677"/>
                    <a:pt x="680" y="674"/>
                  </a:cubicBezTo>
                  <a:cubicBezTo>
                    <a:pt x="683" y="647"/>
                    <a:pt x="680" y="619"/>
                    <a:pt x="688" y="594"/>
                  </a:cubicBezTo>
                  <a:cubicBezTo>
                    <a:pt x="691" y="585"/>
                    <a:pt x="706" y="586"/>
                    <a:pt x="712" y="578"/>
                  </a:cubicBezTo>
                  <a:cubicBezTo>
                    <a:pt x="717" y="571"/>
                    <a:pt x="714" y="560"/>
                    <a:pt x="720" y="554"/>
                  </a:cubicBezTo>
                  <a:cubicBezTo>
                    <a:pt x="734" y="540"/>
                    <a:pt x="768" y="522"/>
                    <a:pt x="768" y="522"/>
                  </a:cubicBezTo>
                  <a:cubicBezTo>
                    <a:pt x="785" y="402"/>
                    <a:pt x="769" y="278"/>
                    <a:pt x="808" y="162"/>
                  </a:cubicBezTo>
                  <a:cubicBezTo>
                    <a:pt x="816" y="167"/>
                    <a:pt x="823" y="174"/>
                    <a:pt x="832" y="178"/>
                  </a:cubicBezTo>
                  <a:cubicBezTo>
                    <a:pt x="840" y="182"/>
                    <a:pt x="850" y="180"/>
                    <a:pt x="856" y="186"/>
                  </a:cubicBezTo>
                  <a:cubicBezTo>
                    <a:pt x="870" y="200"/>
                    <a:pt x="888" y="234"/>
                    <a:pt x="888" y="234"/>
                  </a:cubicBezTo>
                  <a:cubicBezTo>
                    <a:pt x="898" y="331"/>
                    <a:pt x="888" y="289"/>
                    <a:pt x="912" y="362"/>
                  </a:cubicBezTo>
                  <a:cubicBezTo>
                    <a:pt x="917" y="378"/>
                    <a:pt x="928" y="410"/>
                    <a:pt x="928" y="410"/>
                  </a:cubicBezTo>
                  <a:cubicBezTo>
                    <a:pt x="932" y="499"/>
                    <a:pt x="908" y="583"/>
                    <a:pt x="984" y="634"/>
                  </a:cubicBezTo>
                  <a:cubicBezTo>
                    <a:pt x="989" y="650"/>
                    <a:pt x="995" y="666"/>
                    <a:pt x="1000" y="682"/>
                  </a:cubicBezTo>
                  <a:cubicBezTo>
                    <a:pt x="1006" y="700"/>
                    <a:pt x="1000" y="721"/>
                    <a:pt x="1008" y="738"/>
                  </a:cubicBezTo>
                  <a:cubicBezTo>
                    <a:pt x="1012" y="746"/>
                    <a:pt x="1024" y="743"/>
                    <a:pt x="1032" y="746"/>
                  </a:cubicBezTo>
                  <a:cubicBezTo>
                    <a:pt x="1043" y="743"/>
                    <a:pt x="1055" y="745"/>
                    <a:pt x="1064" y="738"/>
                  </a:cubicBezTo>
                  <a:cubicBezTo>
                    <a:pt x="1071" y="733"/>
                    <a:pt x="1071" y="722"/>
                    <a:pt x="1072" y="714"/>
                  </a:cubicBezTo>
                  <a:cubicBezTo>
                    <a:pt x="1074" y="692"/>
                    <a:pt x="1075" y="556"/>
                    <a:pt x="1096" y="514"/>
                  </a:cubicBezTo>
                  <a:cubicBezTo>
                    <a:pt x="1100" y="505"/>
                    <a:pt x="1112" y="503"/>
                    <a:pt x="1120" y="498"/>
                  </a:cubicBezTo>
                  <a:cubicBezTo>
                    <a:pt x="1141" y="434"/>
                    <a:pt x="1123" y="361"/>
                    <a:pt x="1160" y="306"/>
                  </a:cubicBezTo>
                  <a:cubicBezTo>
                    <a:pt x="1195" y="318"/>
                    <a:pt x="1187" y="338"/>
                    <a:pt x="1216" y="362"/>
                  </a:cubicBezTo>
                  <a:cubicBezTo>
                    <a:pt x="1275" y="411"/>
                    <a:pt x="1283" y="420"/>
                    <a:pt x="1296" y="498"/>
                  </a:cubicBezTo>
                  <a:cubicBezTo>
                    <a:pt x="1312" y="855"/>
                    <a:pt x="1324" y="690"/>
                    <a:pt x="1856" y="682"/>
                  </a:cubicBezTo>
                  <a:cubicBezTo>
                    <a:pt x="1961" y="647"/>
                    <a:pt x="1804" y="690"/>
                    <a:pt x="1888" y="698"/>
                  </a:cubicBezTo>
                  <a:cubicBezTo>
                    <a:pt x="1944" y="703"/>
                    <a:pt x="2000" y="693"/>
                    <a:pt x="2056" y="690"/>
                  </a:cubicBezTo>
                  <a:cubicBezTo>
                    <a:pt x="2074" y="637"/>
                    <a:pt x="2098" y="673"/>
                    <a:pt x="2144" y="642"/>
                  </a:cubicBezTo>
                  <a:cubicBezTo>
                    <a:pt x="2167" y="607"/>
                    <a:pt x="2170" y="576"/>
                    <a:pt x="2200" y="546"/>
                  </a:cubicBezTo>
                  <a:cubicBezTo>
                    <a:pt x="2211" y="514"/>
                    <a:pt x="2221" y="482"/>
                    <a:pt x="2232" y="450"/>
                  </a:cubicBezTo>
                  <a:cubicBezTo>
                    <a:pt x="2241" y="423"/>
                    <a:pt x="2272" y="402"/>
                    <a:pt x="2288" y="378"/>
                  </a:cubicBezTo>
                  <a:cubicBezTo>
                    <a:pt x="2291" y="362"/>
                    <a:pt x="2290" y="345"/>
                    <a:pt x="2296" y="330"/>
                  </a:cubicBezTo>
                  <a:cubicBezTo>
                    <a:pt x="2303" y="312"/>
                    <a:pt x="2328" y="282"/>
                    <a:pt x="2328" y="282"/>
                  </a:cubicBezTo>
                  <a:cubicBezTo>
                    <a:pt x="2340" y="221"/>
                    <a:pt x="2374" y="174"/>
                    <a:pt x="2408" y="122"/>
                  </a:cubicBezTo>
                  <a:cubicBezTo>
                    <a:pt x="2415" y="111"/>
                    <a:pt x="2519" y="56"/>
                    <a:pt x="2528" y="50"/>
                  </a:cubicBezTo>
                  <a:cubicBezTo>
                    <a:pt x="2550" y="35"/>
                    <a:pt x="2581" y="45"/>
                    <a:pt x="2608" y="42"/>
                  </a:cubicBezTo>
                  <a:cubicBezTo>
                    <a:pt x="2711" y="8"/>
                    <a:pt x="2829" y="23"/>
                    <a:pt x="2936" y="2"/>
                  </a:cubicBezTo>
                  <a:cubicBezTo>
                    <a:pt x="3203" y="5"/>
                    <a:pt x="3470" y="0"/>
                    <a:pt x="3736" y="10"/>
                  </a:cubicBezTo>
                  <a:cubicBezTo>
                    <a:pt x="3746" y="10"/>
                    <a:pt x="3742" y="33"/>
                    <a:pt x="3752" y="34"/>
                  </a:cubicBezTo>
                  <a:cubicBezTo>
                    <a:pt x="3842" y="44"/>
                    <a:pt x="3933" y="39"/>
                    <a:pt x="4024" y="42"/>
                  </a:cubicBezTo>
                  <a:cubicBezTo>
                    <a:pt x="4042" y="48"/>
                    <a:pt x="4065" y="46"/>
                    <a:pt x="4080" y="58"/>
                  </a:cubicBezTo>
                  <a:cubicBezTo>
                    <a:pt x="4087" y="63"/>
                    <a:pt x="4081" y="77"/>
                    <a:pt x="4088" y="82"/>
                  </a:cubicBezTo>
                  <a:cubicBezTo>
                    <a:pt x="4088" y="82"/>
                    <a:pt x="4148" y="102"/>
                    <a:pt x="4160" y="106"/>
                  </a:cubicBezTo>
                  <a:cubicBezTo>
                    <a:pt x="4169" y="109"/>
                    <a:pt x="4174" y="121"/>
                    <a:pt x="4184" y="122"/>
                  </a:cubicBezTo>
                  <a:cubicBezTo>
                    <a:pt x="4258" y="129"/>
                    <a:pt x="4333" y="127"/>
                    <a:pt x="4408" y="130"/>
                  </a:cubicBezTo>
                  <a:cubicBezTo>
                    <a:pt x="4493" y="144"/>
                    <a:pt x="4569" y="156"/>
                    <a:pt x="4656" y="162"/>
                  </a:cubicBezTo>
                  <a:cubicBezTo>
                    <a:pt x="4699" y="173"/>
                    <a:pt x="4723" y="194"/>
                    <a:pt x="4768" y="194"/>
                  </a:cubicBezTo>
                </a:path>
              </a:pathLst>
            </a:custGeom>
            <a:noFill/>
            <a:ln w="28575">
              <a:solidFill>
                <a:srgbClr val="2416D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35" name="Text Box 93"/>
            <p:cNvSpPr txBox="1">
              <a:spLocks noChangeArrowheads="1"/>
            </p:cNvSpPr>
            <p:nvPr/>
          </p:nvSpPr>
          <p:spPr bwMode="auto">
            <a:xfrm>
              <a:off x="2118876" y="2714620"/>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cs typeface="Arial" charset="0"/>
                </a:rPr>
                <a:t>T exposure in males</a:t>
              </a:r>
            </a:p>
          </p:txBody>
        </p:sp>
        <p:grpSp>
          <p:nvGrpSpPr>
            <p:cNvPr id="52236" name="Group 62"/>
            <p:cNvGrpSpPr>
              <a:grpSpLocks/>
            </p:cNvGrpSpPr>
            <p:nvPr/>
          </p:nvGrpSpPr>
          <p:grpSpPr bwMode="auto">
            <a:xfrm>
              <a:off x="179388" y="2928934"/>
              <a:ext cx="8415338" cy="2581299"/>
              <a:chOff x="179388" y="2455841"/>
              <a:chExt cx="8415338" cy="2581299"/>
            </a:xfrm>
          </p:grpSpPr>
          <p:sp>
            <p:nvSpPr>
              <p:cNvPr id="52238" name="Line 121"/>
              <p:cNvSpPr>
                <a:spLocks noChangeShapeType="1"/>
              </p:cNvSpPr>
              <p:nvPr/>
            </p:nvSpPr>
            <p:spPr bwMode="auto">
              <a:xfrm flipV="1">
                <a:off x="5665796" y="3098783"/>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39" name="Freeform 129"/>
              <p:cNvSpPr>
                <a:spLocks/>
              </p:cNvSpPr>
              <p:nvPr/>
            </p:nvSpPr>
            <p:spPr bwMode="auto">
              <a:xfrm>
                <a:off x="4932363" y="3170221"/>
                <a:ext cx="274637" cy="30162"/>
              </a:xfrm>
              <a:custGeom>
                <a:avLst/>
                <a:gdLst>
                  <a:gd name="T0" fmla="*/ 0 w 173"/>
                  <a:gd name="T1" fmla="*/ 2147483647 h 19"/>
                  <a:gd name="T2" fmla="*/ 2147483647 w 173"/>
                  <a:gd name="T3" fmla="*/ 2147483647 h 19"/>
                  <a:gd name="T4" fmla="*/ 0 60000 65536"/>
                  <a:gd name="T5" fmla="*/ 0 60000 65536"/>
                  <a:gd name="T6" fmla="*/ 0 w 173"/>
                  <a:gd name="T7" fmla="*/ 0 h 19"/>
                  <a:gd name="T8" fmla="*/ 173 w 173"/>
                  <a:gd name="T9" fmla="*/ 19 h 19"/>
                </a:gdLst>
                <a:ahLst/>
                <a:cxnLst>
                  <a:cxn ang="T4">
                    <a:pos x="T0" y="T1"/>
                  </a:cxn>
                  <a:cxn ang="T5">
                    <a:pos x="T2" y="T3"/>
                  </a:cxn>
                </a:cxnLst>
                <a:rect l="T6" t="T7" r="T8" b="T9"/>
                <a:pathLst>
                  <a:path w="173" h="19">
                    <a:moveTo>
                      <a:pt x="0" y="19"/>
                    </a:moveTo>
                    <a:cubicBezTo>
                      <a:pt x="70" y="0"/>
                      <a:pt x="76" y="3"/>
                      <a:pt x="173" y="3"/>
                    </a:cubicBezTo>
                  </a:path>
                </a:pathLst>
              </a:cu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52240" name="Group 60"/>
              <p:cNvGrpSpPr>
                <a:grpSpLocks/>
              </p:cNvGrpSpPr>
              <p:nvPr/>
            </p:nvGrpSpPr>
            <p:grpSpPr bwMode="auto">
              <a:xfrm>
                <a:off x="179388" y="2455841"/>
                <a:ext cx="8415338" cy="2581299"/>
                <a:chOff x="179388" y="2455841"/>
                <a:chExt cx="8415338" cy="2581299"/>
              </a:xfrm>
            </p:grpSpPr>
            <p:grpSp>
              <p:nvGrpSpPr>
                <p:cNvPr id="52241" name="Group 59"/>
                <p:cNvGrpSpPr>
                  <a:grpSpLocks/>
                </p:cNvGrpSpPr>
                <p:nvPr/>
              </p:nvGrpSpPr>
              <p:grpSpPr bwMode="auto">
                <a:xfrm>
                  <a:off x="179388" y="2455841"/>
                  <a:ext cx="8415338" cy="2581299"/>
                  <a:chOff x="179388" y="2481244"/>
                  <a:chExt cx="8415338" cy="2581299"/>
                </a:xfrm>
              </p:grpSpPr>
              <p:grpSp>
                <p:nvGrpSpPr>
                  <p:cNvPr id="52243" name="Group 96"/>
                  <p:cNvGrpSpPr>
                    <a:grpSpLocks/>
                  </p:cNvGrpSpPr>
                  <p:nvPr/>
                </p:nvGrpSpPr>
                <p:grpSpPr bwMode="auto">
                  <a:xfrm>
                    <a:off x="179388" y="4552953"/>
                    <a:ext cx="8415338" cy="509590"/>
                    <a:chOff x="158" y="917"/>
                    <a:chExt cx="5301" cy="321"/>
                  </a:xfrm>
                </p:grpSpPr>
                <p:sp>
                  <p:nvSpPr>
                    <p:cNvPr id="52252" name="Text Box 97"/>
                    <p:cNvSpPr txBox="1">
                      <a:spLocks noChangeArrowheads="1"/>
                    </p:cNvSpPr>
                    <p:nvPr/>
                  </p:nvSpPr>
                  <p:spPr bwMode="auto">
                    <a:xfrm>
                      <a:off x="158" y="1007"/>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52253" name="Text Box 98"/>
                    <p:cNvSpPr txBox="1">
                      <a:spLocks noChangeArrowheads="1"/>
                    </p:cNvSpPr>
                    <p:nvPr/>
                  </p:nvSpPr>
                  <p:spPr bwMode="auto">
                    <a:xfrm>
                      <a:off x="1336" y="1026"/>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52254" name="Text Box 99"/>
                    <p:cNvSpPr txBox="1">
                      <a:spLocks noChangeArrowheads="1"/>
                    </p:cNvSpPr>
                    <p:nvPr/>
                  </p:nvSpPr>
                  <p:spPr bwMode="auto">
                    <a:xfrm>
                      <a:off x="2336" y="1011"/>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52255" name="Text Box 100"/>
                    <p:cNvSpPr txBox="1">
                      <a:spLocks noChangeArrowheads="1"/>
                    </p:cNvSpPr>
                    <p:nvPr/>
                  </p:nvSpPr>
                  <p:spPr bwMode="auto">
                    <a:xfrm>
                      <a:off x="4998" y="966"/>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52256" name="Line 101"/>
                    <p:cNvSpPr>
                      <a:spLocks noChangeShapeType="1"/>
                    </p:cNvSpPr>
                    <p:nvPr/>
                  </p:nvSpPr>
                  <p:spPr bwMode="auto">
                    <a:xfrm flipV="1">
                      <a:off x="1474"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57" name="Line 102"/>
                    <p:cNvSpPr>
                      <a:spLocks noChangeShapeType="1"/>
                    </p:cNvSpPr>
                    <p:nvPr/>
                  </p:nvSpPr>
                  <p:spPr bwMode="auto">
                    <a:xfrm flipV="1">
                      <a:off x="2562"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58" name="Line 103"/>
                    <p:cNvSpPr>
                      <a:spLocks noChangeShapeType="1"/>
                    </p:cNvSpPr>
                    <p:nvPr/>
                  </p:nvSpPr>
                  <p:spPr bwMode="auto">
                    <a:xfrm>
                      <a:off x="2608" y="917"/>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59" name="Line 104"/>
                    <p:cNvSpPr>
                      <a:spLocks noChangeShapeType="1"/>
                    </p:cNvSpPr>
                    <p:nvPr/>
                  </p:nvSpPr>
                  <p:spPr bwMode="auto">
                    <a:xfrm>
                      <a:off x="3560"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2260" name="Line 105"/>
                    <p:cNvSpPr>
                      <a:spLocks noChangeShapeType="1"/>
                    </p:cNvSpPr>
                    <p:nvPr/>
                  </p:nvSpPr>
                  <p:spPr bwMode="auto">
                    <a:xfrm>
                      <a:off x="3923" y="917"/>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61" name="Line 106"/>
                    <p:cNvSpPr>
                      <a:spLocks noChangeShapeType="1"/>
                    </p:cNvSpPr>
                    <p:nvPr/>
                  </p:nvSpPr>
                  <p:spPr bwMode="auto">
                    <a:xfrm>
                      <a:off x="431" y="917"/>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62" name="Line 107"/>
                    <p:cNvSpPr>
                      <a:spLocks noChangeShapeType="1"/>
                    </p:cNvSpPr>
                    <p:nvPr/>
                  </p:nvSpPr>
                  <p:spPr bwMode="auto">
                    <a:xfrm>
                      <a:off x="1927"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2263" name="Line 108"/>
                    <p:cNvSpPr>
                      <a:spLocks noChangeShapeType="1"/>
                    </p:cNvSpPr>
                    <p:nvPr/>
                  </p:nvSpPr>
                  <p:spPr bwMode="auto">
                    <a:xfrm>
                      <a:off x="2245" y="917"/>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64" name="Line 109"/>
                    <p:cNvSpPr>
                      <a:spLocks noChangeShapeType="1"/>
                    </p:cNvSpPr>
                    <p:nvPr/>
                  </p:nvSpPr>
                  <p:spPr bwMode="auto">
                    <a:xfrm>
                      <a:off x="431"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65" name="Line 110"/>
                    <p:cNvSpPr>
                      <a:spLocks noChangeShapeType="1"/>
                    </p:cNvSpPr>
                    <p:nvPr/>
                  </p:nvSpPr>
                  <p:spPr bwMode="auto">
                    <a:xfrm>
                      <a:off x="5193"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2244" name="Text Box 113"/>
                  <p:cNvSpPr txBox="1">
                    <a:spLocks noChangeArrowheads="1"/>
                  </p:cNvSpPr>
                  <p:nvPr/>
                </p:nvSpPr>
                <p:spPr bwMode="auto">
                  <a:xfrm>
                    <a:off x="1593830" y="3338435"/>
                    <a:ext cx="2666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cs typeface="Arial" charset="0"/>
                      </a:rPr>
                      <a:t>E2 exposure in females</a:t>
                    </a:r>
                  </a:p>
                </p:txBody>
              </p:sp>
              <p:sp>
                <p:nvSpPr>
                  <p:cNvPr id="52245" name="Freeform 115"/>
                  <p:cNvSpPr>
                    <a:spLocks/>
                  </p:cNvSpPr>
                  <p:nvPr/>
                </p:nvSpPr>
                <p:spPr bwMode="auto">
                  <a:xfrm>
                    <a:off x="660400" y="3195624"/>
                    <a:ext cx="4343400" cy="1106488"/>
                  </a:xfrm>
                  <a:custGeom>
                    <a:avLst/>
                    <a:gdLst>
                      <a:gd name="T0" fmla="*/ 0 w 2736"/>
                      <a:gd name="T1" fmla="*/ 2147483647 h 697"/>
                      <a:gd name="T2" fmla="*/ 2147483647 w 2736"/>
                      <a:gd name="T3" fmla="*/ 2147483647 h 697"/>
                      <a:gd name="T4" fmla="*/ 2147483647 w 2736"/>
                      <a:gd name="T5" fmla="*/ 2147483647 h 697"/>
                      <a:gd name="T6" fmla="*/ 2147483647 w 2736"/>
                      <a:gd name="T7" fmla="*/ 2147483647 h 697"/>
                      <a:gd name="T8" fmla="*/ 2147483647 w 2736"/>
                      <a:gd name="T9" fmla="*/ 2147483647 h 697"/>
                      <a:gd name="T10" fmla="*/ 2147483647 w 2736"/>
                      <a:gd name="T11" fmla="*/ 2147483647 h 697"/>
                      <a:gd name="T12" fmla="*/ 2147483647 w 2736"/>
                      <a:gd name="T13" fmla="*/ 2147483647 h 697"/>
                      <a:gd name="T14" fmla="*/ 2147483647 w 2736"/>
                      <a:gd name="T15" fmla="*/ 2147483647 h 697"/>
                      <a:gd name="T16" fmla="*/ 2147483647 w 2736"/>
                      <a:gd name="T17" fmla="*/ 2147483647 h 697"/>
                      <a:gd name="T18" fmla="*/ 2147483647 w 2736"/>
                      <a:gd name="T19" fmla="*/ 2147483647 h 697"/>
                      <a:gd name="T20" fmla="*/ 2147483647 w 2736"/>
                      <a:gd name="T21" fmla="*/ 2147483647 h 697"/>
                      <a:gd name="T22" fmla="*/ 2147483647 w 2736"/>
                      <a:gd name="T23" fmla="*/ 2147483647 h 697"/>
                      <a:gd name="T24" fmla="*/ 2147483647 w 2736"/>
                      <a:gd name="T25" fmla="*/ 2147483647 h 697"/>
                      <a:gd name="T26" fmla="*/ 2147483647 w 2736"/>
                      <a:gd name="T27" fmla="*/ 2147483647 h 697"/>
                      <a:gd name="T28" fmla="*/ 2147483647 w 2736"/>
                      <a:gd name="T29" fmla="*/ 2147483647 h 697"/>
                      <a:gd name="T30" fmla="*/ 2147483647 w 2736"/>
                      <a:gd name="T31" fmla="*/ 2147483647 h 697"/>
                      <a:gd name="T32" fmla="*/ 2147483647 w 2736"/>
                      <a:gd name="T33" fmla="*/ 2147483647 h 697"/>
                      <a:gd name="T34" fmla="*/ 2147483647 w 2736"/>
                      <a:gd name="T35" fmla="*/ 2147483647 h 697"/>
                      <a:gd name="T36" fmla="*/ 2147483647 w 2736"/>
                      <a:gd name="T37" fmla="*/ 2147483647 h 697"/>
                      <a:gd name="T38" fmla="*/ 2147483647 w 2736"/>
                      <a:gd name="T39" fmla="*/ 2147483647 h 697"/>
                      <a:gd name="T40" fmla="*/ 2147483647 w 2736"/>
                      <a:gd name="T41" fmla="*/ 2147483647 h 697"/>
                      <a:gd name="T42" fmla="*/ 2147483647 w 2736"/>
                      <a:gd name="T43" fmla="*/ 2147483647 h 697"/>
                      <a:gd name="T44" fmla="*/ 2147483647 w 2736"/>
                      <a:gd name="T45" fmla="*/ 2147483647 h 697"/>
                      <a:gd name="T46" fmla="*/ 2147483647 w 2736"/>
                      <a:gd name="T47" fmla="*/ 2147483647 h 697"/>
                      <a:gd name="T48" fmla="*/ 2147483647 w 2736"/>
                      <a:gd name="T49" fmla="*/ 0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6"/>
                      <a:gd name="T76" fmla="*/ 0 h 697"/>
                      <a:gd name="T77" fmla="*/ 2736 w 2736"/>
                      <a:gd name="T78" fmla="*/ 697 h 6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6" h="697">
                        <a:moveTo>
                          <a:pt x="0" y="632"/>
                        </a:moveTo>
                        <a:cubicBezTo>
                          <a:pt x="306" y="646"/>
                          <a:pt x="613" y="633"/>
                          <a:pt x="920" y="640"/>
                        </a:cubicBezTo>
                        <a:cubicBezTo>
                          <a:pt x="939" y="697"/>
                          <a:pt x="1002" y="663"/>
                          <a:pt x="1048" y="648"/>
                        </a:cubicBezTo>
                        <a:cubicBezTo>
                          <a:pt x="1103" y="666"/>
                          <a:pt x="1155" y="645"/>
                          <a:pt x="1208" y="632"/>
                        </a:cubicBezTo>
                        <a:cubicBezTo>
                          <a:pt x="1222" y="576"/>
                          <a:pt x="1233" y="591"/>
                          <a:pt x="1288" y="600"/>
                        </a:cubicBezTo>
                        <a:cubicBezTo>
                          <a:pt x="1325" y="597"/>
                          <a:pt x="1363" y="596"/>
                          <a:pt x="1400" y="592"/>
                        </a:cubicBezTo>
                        <a:cubicBezTo>
                          <a:pt x="1408" y="591"/>
                          <a:pt x="1418" y="578"/>
                          <a:pt x="1424" y="584"/>
                        </a:cubicBezTo>
                        <a:cubicBezTo>
                          <a:pt x="1436" y="596"/>
                          <a:pt x="1426" y="623"/>
                          <a:pt x="1440" y="632"/>
                        </a:cubicBezTo>
                        <a:cubicBezTo>
                          <a:pt x="1456" y="643"/>
                          <a:pt x="1488" y="664"/>
                          <a:pt x="1488" y="664"/>
                        </a:cubicBezTo>
                        <a:cubicBezTo>
                          <a:pt x="1533" y="661"/>
                          <a:pt x="1579" y="660"/>
                          <a:pt x="1624" y="656"/>
                        </a:cubicBezTo>
                        <a:cubicBezTo>
                          <a:pt x="1652" y="653"/>
                          <a:pt x="1704" y="632"/>
                          <a:pt x="1704" y="632"/>
                        </a:cubicBezTo>
                        <a:cubicBezTo>
                          <a:pt x="1822" y="656"/>
                          <a:pt x="1961" y="626"/>
                          <a:pt x="2080" y="616"/>
                        </a:cubicBezTo>
                        <a:cubicBezTo>
                          <a:pt x="2096" y="605"/>
                          <a:pt x="2112" y="595"/>
                          <a:pt x="2128" y="584"/>
                        </a:cubicBezTo>
                        <a:cubicBezTo>
                          <a:pt x="2136" y="579"/>
                          <a:pt x="2152" y="568"/>
                          <a:pt x="2152" y="568"/>
                        </a:cubicBezTo>
                        <a:cubicBezTo>
                          <a:pt x="2170" y="540"/>
                          <a:pt x="2188" y="522"/>
                          <a:pt x="2216" y="504"/>
                        </a:cubicBezTo>
                        <a:cubicBezTo>
                          <a:pt x="2245" y="460"/>
                          <a:pt x="2243" y="422"/>
                          <a:pt x="2288" y="392"/>
                        </a:cubicBezTo>
                        <a:cubicBezTo>
                          <a:pt x="2305" y="342"/>
                          <a:pt x="2321" y="295"/>
                          <a:pt x="2344" y="248"/>
                        </a:cubicBezTo>
                        <a:cubicBezTo>
                          <a:pt x="2357" y="223"/>
                          <a:pt x="2408" y="192"/>
                          <a:pt x="2408" y="192"/>
                        </a:cubicBezTo>
                        <a:cubicBezTo>
                          <a:pt x="2417" y="164"/>
                          <a:pt x="2413" y="165"/>
                          <a:pt x="2440" y="144"/>
                        </a:cubicBezTo>
                        <a:cubicBezTo>
                          <a:pt x="2455" y="132"/>
                          <a:pt x="2488" y="112"/>
                          <a:pt x="2488" y="112"/>
                        </a:cubicBezTo>
                        <a:cubicBezTo>
                          <a:pt x="2491" y="104"/>
                          <a:pt x="2490" y="94"/>
                          <a:pt x="2496" y="88"/>
                        </a:cubicBezTo>
                        <a:cubicBezTo>
                          <a:pt x="2502" y="82"/>
                          <a:pt x="2512" y="84"/>
                          <a:pt x="2520" y="80"/>
                        </a:cubicBezTo>
                        <a:cubicBezTo>
                          <a:pt x="2554" y="63"/>
                          <a:pt x="2569" y="56"/>
                          <a:pt x="2608" y="48"/>
                        </a:cubicBezTo>
                        <a:cubicBezTo>
                          <a:pt x="2638" y="28"/>
                          <a:pt x="2652" y="24"/>
                          <a:pt x="2688" y="24"/>
                        </a:cubicBezTo>
                        <a:lnTo>
                          <a:pt x="2736" y="0"/>
                        </a:ln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46" name="Freeform 117"/>
                  <p:cNvSpPr>
                    <a:spLocks/>
                  </p:cNvSpPr>
                  <p:nvPr/>
                </p:nvSpPr>
                <p:spPr bwMode="auto">
                  <a:xfrm>
                    <a:off x="5070457" y="2595555"/>
                    <a:ext cx="952500" cy="636587"/>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47" name="Freeform 118"/>
                  <p:cNvSpPr>
                    <a:spLocks/>
                  </p:cNvSpPr>
                  <p:nvPr/>
                </p:nvSpPr>
                <p:spPr bwMode="auto">
                  <a:xfrm>
                    <a:off x="5940425" y="2590792"/>
                    <a:ext cx="952500" cy="636588"/>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48" name="Freeform 119"/>
                  <p:cNvSpPr>
                    <a:spLocks/>
                  </p:cNvSpPr>
                  <p:nvPr/>
                </p:nvSpPr>
                <p:spPr bwMode="auto">
                  <a:xfrm>
                    <a:off x="7007223" y="3165469"/>
                    <a:ext cx="1230312" cy="1101725"/>
                  </a:xfrm>
                  <a:custGeom>
                    <a:avLst/>
                    <a:gdLst>
                      <a:gd name="T0" fmla="*/ 0 w 712"/>
                      <a:gd name="T1" fmla="*/ 0 h 665"/>
                      <a:gd name="T2" fmla="*/ 2147483647 w 712"/>
                      <a:gd name="T3" fmla="*/ 2147483647 h 665"/>
                      <a:gd name="T4" fmla="*/ 2147483647 w 712"/>
                      <a:gd name="T5" fmla="*/ 2147483647 h 665"/>
                      <a:gd name="T6" fmla="*/ 2147483647 w 712"/>
                      <a:gd name="T7" fmla="*/ 2147483647 h 665"/>
                      <a:gd name="T8" fmla="*/ 2147483647 w 712"/>
                      <a:gd name="T9" fmla="*/ 2147483647 h 665"/>
                      <a:gd name="T10" fmla="*/ 2147483647 w 712"/>
                      <a:gd name="T11" fmla="*/ 2147483647 h 665"/>
                      <a:gd name="T12" fmla="*/ 2147483647 w 712"/>
                      <a:gd name="T13" fmla="*/ 2147483647 h 665"/>
                      <a:gd name="T14" fmla="*/ 2147483647 w 712"/>
                      <a:gd name="T15" fmla="*/ 2147483647 h 665"/>
                      <a:gd name="T16" fmla="*/ 2147483647 w 712"/>
                      <a:gd name="T17" fmla="*/ 2147483647 h 665"/>
                      <a:gd name="T18" fmla="*/ 2147483647 w 712"/>
                      <a:gd name="T19" fmla="*/ 2147483647 h 665"/>
                      <a:gd name="T20" fmla="*/ 2147483647 w 712"/>
                      <a:gd name="T21" fmla="*/ 2147483647 h 665"/>
                      <a:gd name="T22" fmla="*/ 2147483647 w 712"/>
                      <a:gd name="T23" fmla="*/ 2147483647 h 665"/>
                      <a:gd name="T24" fmla="*/ 2147483647 w 712"/>
                      <a:gd name="T25" fmla="*/ 2147483647 h 665"/>
                      <a:gd name="T26" fmla="*/ 2147483647 w 712"/>
                      <a:gd name="T27" fmla="*/ 2147483647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2"/>
                      <a:gd name="T43" fmla="*/ 0 h 665"/>
                      <a:gd name="T44" fmla="*/ 712 w 712"/>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2" h="665">
                        <a:moveTo>
                          <a:pt x="0" y="0"/>
                        </a:moveTo>
                        <a:cubicBezTo>
                          <a:pt x="110" y="12"/>
                          <a:pt x="44" y="3"/>
                          <a:pt x="112" y="48"/>
                        </a:cubicBezTo>
                        <a:cubicBezTo>
                          <a:pt x="128" y="72"/>
                          <a:pt x="144" y="96"/>
                          <a:pt x="160" y="120"/>
                        </a:cubicBezTo>
                        <a:cubicBezTo>
                          <a:pt x="165" y="128"/>
                          <a:pt x="171" y="136"/>
                          <a:pt x="176" y="144"/>
                        </a:cubicBezTo>
                        <a:cubicBezTo>
                          <a:pt x="181" y="152"/>
                          <a:pt x="192" y="168"/>
                          <a:pt x="192" y="168"/>
                        </a:cubicBezTo>
                        <a:cubicBezTo>
                          <a:pt x="200" y="214"/>
                          <a:pt x="200" y="256"/>
                          <a:pt x="248" y="272"/>
                        </a:cubicBezTo>
                        <a:cubicBezTo>
                          <a:pt x="294" y="341"/>
                          <a:pt x="233" y="260"/>
                          <a:pt x="288" y="304"/>
                        </a:cubicBezTo>
                        <a:cubicBezTo>
                          <a:pt x="315" y="326"/>
                          <a:pt x="295" y="327"/>
                          <a:pt x="312" y="352"/>
                        </a:cubicBezTo>
                        <a:cubicBezTo>
                          <a:pt x="318" y="361"/>
                          <a:pt x="328" y="368"/>
                          <a:pt x="336" y="376"/>
                        </a:cubicBezTo>
                        <a:cubicBezTo>
                          <a:pt x="347" y="410"/>
                          <a:pt x="358" y="417"/>
                          <a:pt x="384" y="440"/>
                        </a:cubicBezTo>
                        <a:cubicBezTo>
                          <a:pt x="401" y="455"/>
                          <a:pt x="432" y="488"/>
                          <a:pt x="432" y="488"/>
                        </a:cubicBezTo>
                        <a:cubicBezTo>
                          <a:pt x="443" y="520"/>
                          <a:pt x="452" y="533"/>
                          <a:pt x="480" y="552"/>
                        </a:cubicBezTo>
                        <a:cubicBezTo>
                          <a:pt x="508" y="594"/>
                          <a:pt x="555" y="593"/>
                          <a:pt x="600" y="608"/>
                        </a:cubicBezTo>
                        <a:cubicBezTo>
                          <a:pt x="619" y="665"/>
                          <a:pt x="600" y="632"/>
                          <a:pt x="712" y="632"/>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49" name="Line 123"/>
                  <p:cNvSpPr>
                    <a:spLocks noChangeShapeType="1"/>
                  </p:cNvSpPr>
                  <p:nvPr/>
                </p:nvSpPr>
                <p:spPr bwMode="auto">
                  <a:xfrm flipV="1">
                    <a:off x="6523052" y="3124186"/>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50" name="Text Box 124"/>
                  <p:cNvSpPr txBox="1">
                    <a:spLocks noChangeArrowheads="1"/>
                  </p:cNvSpPr>
                  <p:nvPr/>
                </p:nvSpPr>
                <p:spPr bwMode="auto">
                  <a:xfrm>
                    <a:off x="5630765" y="3309928"/>
                    <a:ext cx="1093569"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LH surge </a:t>
                    </a:r>
                  </a:p>
                  <a:p>
                    <a:pPr algn="ctr"/>
                    <a:r>
                      <a:rPr lang="en-GB" sz="1400">
                        <a:solidFill>
                          <a:srgbClr val="000000"/>
                        </a:solidFill>
                        <a:latin typeface="Comic Sans MS" pitchFamily="66" charset="0"/>
                        <a:cs typeface="Arial" charset="0"/>
                      </a:rPr>
                      <a:t>&amp; ovulation</a:t>
                    </a:r>
                  </a:p>
                </p:txBody>
              </p:sp>
              <p:sp>
                <p:nvSpPr>
                  <p:cNvPr id="52251" name="Text Box 125"/>
                  <p:cNvSpPr txBox="1">
                    <a:spLocks noChangeArrowheads="1"/>
                  </p:cNvSpPr>
                  <p:nvPr/>
                </p:nvSpPr>
                <p:spPr bwMode="auto">
                  <a:xfrm>
                    <a:off x="4467204" y="2481244"/>
                    <a:ext cx="1297150"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4 day </a:t>
                    </a:r>
                  </a:p>
                  <a:p>
                    <a:pPr algn="ctr"/>
                    <a:r>
                      <a:rPr lang="en-GB" sz="1400">
                        <a:solidFill>
                          <a:srgbClr val="000000"/>
                        </a:solidFill>
                        <a:latin typeface="Comic Sans MS" pitchFamily="66" charset="0"/>
                        <a:cs typeface="Arial" charset="0"/>
                      </a:rPr>
                      <a:t>estrous cycle</a:t>
                    </a:r>
                  </a:p>
                </p:txBody>
              </p:sp>
            </p:grpSp>
            <p:sp>
              <p:nvSpPr>
                <p:cNvPr id="52242" name="Freeform 130"/>
                <p:cNvSpPr>
                  <a:spLocks/>
                </p:cNvSpPr>
                <p:nvPr/>
              </p:nvSpPr>
              <p:spPr bwMode="auto">
                <a:xfrm>
                  <a:off x="6781800" y="3098783"/>
                  <a:ext cx="228600" cy="68262"/>
                </a:xfrm>
                <a:custGeom>
                  <a:avLst/>
                  <a:gdLst>
                    <a:gd name="T0" fmla="*/ 2147483647 w 144"/>
                    <a:gd name="T1" fmla="*/ 2147483647 h 43"/>
                    <a:gd name="T2" fmla="*/ 0 w 144"/>
                    <a:gd name="T3" fmla="*/ 2147483647 h 43"/>
                    <a:gd name="T4" fmla="*/ 2147483647 w 144"/>
                    <a:gd name="T5" fmla="*/ 0 h 43"/>
                    <a:gd name="T6" fmla="*/ 0 60000 65536"/>
                    <a:gd name="T7" fmla="*/ 0 60000 65536"/>
                    <a:gd name="T8" fmla="*/ 0 60000 65536"/>
                    <a:gd name="T9" fmla="*/ 0 w 144"/>
                    <a:gd name="T10" fmla="*/ 0 h 43"/>
                    <a:gd name="T11" fmla="*/ 144 w 144"/>
                    <a:gd name="T12" fmla="*/ 43 h 43"/>
                  </a:gdLst>
                  <a:ahLst/>
                  <a:cxnLst>
                    <a:cxn ang="T6">
                      <a:pos x="T0" y="T1"/>
                    </a:cxn>
                    <a:cxn ang="T7">
                      <a:pos x="T2" y="T3"/>
                    </a:cxn>
                    <a:cxn ang="T8">
                      <a:pos x="T4" y="T5"/>
                    </a:cxn>
                  </a:cxnLst>
                  <a:rect l="T9" t="T10" r="T11" b="T12"/>
                  <a:pathLst>
                    <a:path w="144" h="43">
                      <a:moveTo>
                        <a:pt x="144" y="43"/>
                      </a:moveTo>
                      <a:cubicBezTo>
                        <a:pt x="81" y="1"/>
                        <a:pt x="84" y="3"/>
                        <a:pt x="0" y="3"/>
                      </a:cubicBezTo>
                      <a:lnTo>
                        <a:pt x="60" y="0"/>
                      </a:ln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52237" name="Text Box 27"/>
            <p:cNvSpPr txBox="1">
              <a:spLocks noChangeArrowheads="1"/>
            </p:cNvSpPr>
            <p:nvPr/>
          </p:nvSpPr>
          <p:spPr bwMode="auto">
            <a:xfrm>
              <a:off x="714348" y="2571744"/>
              <a:ext cx="6687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cs typeface="Arial" charset="0"/>
                </a:rPr>
                <a:t>Rats</a:t>
              </a:r>
            </a:p>
          </p:txBody>
        </p:sp>
      </p:grpSp>
      <p:sp>
        <p:nvSpPr>
          <p:cNvPr id="86" name="TextBox 85"/>
          <p:cNvSpPr txBox="1"/>
          <p:nvPr/>
        </p:nvSpPr>
        <p:spPr>
          <a:xfrm>
            <a:off x="1857356" y="2733256"/>
            <a:ext cx="990608" cy="33855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solidFill>
              <a:srgbClr val="000000"/>
            </a:solidFill>
          </a:ln>
        </p:spPr>
        <p:txBody>
          <a:bodyPr>
            <a:spAutoFit/>
          </a:bodyPr>
          <a:lstStyle/>
          <a:p>
            <a:pPr>
              <a:defRPr/>
            </a:pPr>
            <a:r>
              <a:rPr lang="en-GB" sz="1600" dirty="0">
                <a:solidFill>
                  <a:srgbClr val="000000"/>
                </a:solidFill>
                <a:latin typeface="Comic Sans MS" pitchFamily="66" charset="0"/>
              </a:rPr>
              <a:t>T or E2</a:t>
            </a:r>
          </a:p>
        </p:txBody>
      </p:sp>
      <p:grpSp>
        <p:nvGrpSpPr>
          <p:cNvPr id="52230" name="Group 88"/>
          <p:cNvGrpSpPr>
            <a:grpSpLocks/>
          </p:cNvGrpSpPr>
          <p:nvPr/>
        </p:nvGrpSpPr>
        <p:grpSpPr bwMode="auto">
          <a:xfrm>
            <a:off x="5500688" y="1266825"/>
            <a:ext cx="1285875" cy="876300"/>
            <a:chOff x="5500694" y="3812449"/>
            <a:chExt cx="1285884" cy="876176"/>
          </a:xfrm>
        </p:grpSpPr>
        <p:sp>
          <p:nvSpPr>
            <p:cNvPr id="52232" name="TextBox 86"/>
            <p:cNvSpPr txBox="1">
              <a:spLocks noChangeArrowheads="1"/>
            </p:cNvSpPr>
            <p:nvPr/>
          </p:nvSpPr>
          <p:spPr bwMode="auto">
            <a:xfrm>
              <a:off x="5500694" y="3857628"/>
              <a:ext cx="500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800">
                  <a:solidFill>
                    <a:srgbClr val="000000"/>
                  </a:solidFill>
                  <a:latin typeface="Comic Sans MS" pitchFamily="66" charset="0"/>
                  <a:cs typeface="Arial" charset="0"/>
                </a:rPr>
                <a:t>X</a:t>
              </a:r>
            </a:p>
          </p:txBody>
        </p:sp>
        <p:sp>
          <p:nvSpPr>
            <p:cNvPr id="52233" name="TextBox 87"/>
            <p:cNvSpPr txBox="1">
              <a:spLocks noChangeArrowheads="1"/>
            </p:cNvSpPr>
            <p:nvPr/>
          </p:nvSpPr>
          <p:spPr bwMode="auto">
            <a:xfrm>
              <a:off x="6286512" y="3812449"/>
              <a:ext cx="500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800">
                  <a:solidFill>
                    <a:srgbClr val="000000"/>
                  </a:solidFill>
                  <a:latin typeface="Comic Sans MS" pitchFamily="66" charset="0"/>
                  <a:cs typeface="Arial" charset="0"/>
                </a:rPr>
                <a:t>X</a:t>
              </a:r>
            </a:p>
          </p:txBody>
        </p:sp>
      </p:grpSp>
      <p:sp>
        <p:nvSpPr>
          <p:cNvPr id="52231" name="Text Box 1027"/>
          <p:cNvSpPr txBox="1">
            <a:spLocks noChangeArrowheads="1"/>
          </p:cNvSpPr>
          <p:nvPr/>
        </p:nvSpPr>
        <p:spPr bwMode="auto">
          <a:xfrm>
            <a:off x="1214438" y="4429125"/>
            <a:ext cx="642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b="1">
                <a:solidFill>
                  <a:srgbClr val="1C11AF"/>
                </a:solidFill>
                <a:latin typeface="Arial" charset="0"/>
                <a:cs typeface="Arial" charset="0"/>
              </a:rPr>
              <a:t>Defeminization of the brain – </a:t>
            </a:r>
          </a:p>
          <a:p>
            <a:pPr algn="ctr" eaLnBrk="1" hangingPunct="1"/>
            <a:r>
              <a:rPr lang="en-GB" sz="2000" b="1">
                <a:solidFill>
                  <a:srgbClr val="1C11AF"/>
                </a:solidFill>
                <a:latin typeface="Arial" charset="0"/>
                <a:cs typeface="Arial" charset="0"/>
              </a:rPr>
              <a:t>‘the loss of capacity to respond to E2”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457200"/>
            <a:ext cx="8382000" cy="914400"/>
          </a:xfrm>
        </p:spPr>
        <p:txBody>
          <a:bodyPr/>
          <a:lstStyle/>
          <a:p>
            <a:r>
              <a:rPr lang="en-US" sz="2800" smtClean="0">
                <a:latin typeface="Comic Sans MS" pitchFamily="66" charset="0"/>
              </a:rPr>
              <a:t>FOCUS: Sex differences in CNS - control of reproductive-associated functions</a:t>
            </a:r>
            <a:endParaRPr lang="en-US" smtClean="0">
              <a:latin typeface="Comic Sans MS" pitchFamily="66" charset="0"/>
            </a:endParaRPr>
          </a:p>
        </p:txBody>
      </p:sp>
      <p:sp>
        <p:nvSpPr>
          <p:cNvPr id="53251" name="Rectangle 3"/>
          <p:cNvSpPr>
            <a:spLocks noGrp="1" noChangeArrowheads="1"/>
          </p:cNvSpPr>
          <p:nvPr>
            <p:ph type="body" idx="1"/>
          </p:nvPr>
        </p:nvSpPr>
        <p:spPr>
          <a:xfrm>
            <a:off x="495300" y="1828800"/>
            <a:ext cx="8153400" cy="4800600"/>
          </a:xfrm>
        </p:spPr>
        <p:txBody>
          <a:bodyPr/>
          <a:lstStyle/>
          <a:p>
            <a:r>
              <a:rPr lang="en-US" b="1" smtClean="0">
                <a:solidFill>
                  <a:schemeClr val="bg2"/>
                </a:solidFill>
                <a:latin typeface="Comic Sans MS" pitchFamily="66" charset="0"/>
              </a:rPr>
              <a:t>Reproductive physiology</a:t>
            </a:r>
          </a:p>
          <a:p>
            <a:pPr lvl="1"/>
            <a:r>
              <a:rPr lang="en-US" b="1" smtClean="0">
                <a:solidFill>
                  <a:schemeClr val="bg2"/>
                </a:solidFill>
                <a:latin typeface="Comic Sans MS" pitchFamily="66" charset="0"/>
              </a:rPr>
              <a:t>cyclicity in the patterns of pulsatile GnRH release in females</a:t>
            </a:r>
          </a:p>
          <a:p>
            <a:pPr lvl="1"/>
            <a:endParaRPr lang="en-US" b="1" smtClean="0">
              <a:solidFill>
                <a:schemeClr val="bg2"/>
              </a:solidFill>
              <a:latin typeface="Comic Sans MS" pitchFamily="66" charset="0"/>
            </a:endParaRPr>
          </a:p>
          <a:p>
            <a:r>
              <a:rPr lang="en-US" b="1" smtClean="0">
                <a:latin typeface="Comic Sans MS" pitchFamily="66" charset="0"/>
              </a:rPr>
              <a:t>Reproductive behaviours</a:t>
            </a:r>
          </a:p>
          <a:p>
            <a:pPr lvl="1"/>
            <a:r>
              <a:rPr lang="en-US" b="1" smtClean="0">
                <a:latin typeface="Comic Sans MS" pitchFamily="66" charset="0"/>
              </a:rPr>
              <a:t>eg. lordosis (female) and mounting (male)</a:t>
            </a:r>
          </a:p>
          <a:p>
            <a:pPr lvl="1"/>
            <a:endParaRPr lang="en-US" b="1" smtClean="0">
              <a:latin typeface="Comic Sans MS" pitchFamily="66" charset="0"/>
            </a:endParaRPr>
          </a:p>
          <a:p>
            <a:r>
              <a:rPr lang="en-US" sz="2400" smtClean="0">
                <a:solidFill>
                  <a:schemeClr val="bg2"/>
                </a:solidFill>
                <a:latin typeface="Comic Sans MS" pitchFamily="66" charset="0"/>
              </a:rPr>
              <a:t>Reproductive-associated behaviours</a:t>
            </a:r>
          </a:p>
          <a:p>
            <a:pPr lvl="1"/>
            <a:r>
              <a:rPr lang="en-US" smtClean="0">
                <a:solidFill>
                  <a:schemeClr val="bg2"/>
                </a:solidFill>
                <a:latin typeface="Comic Sans MS" pitchFamily="66" charset="0"/>
              </a:rPr>
              <a:t>eg. maternal/parenting behaviour, aggressive/territorial behaviour</a:t>
            </a:r>
            <a:endParaRPr lang="en-US" b="1" smtClean="0">
              <a:solidFill>
                <a:schemeClr val="bg2"/>
              </a:solidFill>
              <a:latin typeface="Comic Sans MS" pitchFamily="66" charset="0"/>
            </a:endParaRPr>
          </a:p>
          <a:p>
            <a:endParaRPr lang="en-US" sz="2400" b="1" smtClean="0">
              <a:solidFill>
                <a:schemeClr val="bg2"/>
              </a:solidFill>
              <a:latin typeface="Comic Sans MS" pitchFamily="66" charset="0"/>
            </a:endParaRPr>
          </a:p>
          <a:p>
            <a:pPr lvl="1"/>
            <a:endParaRPr lang="en-US" smtClean="0"/>
          </a:p>
          <a:p>
            <a:endParaRPr lang="en-US" smtClean="0"/>
          </a:p>
          <a:p>
            <a:pPr lvl="1">
              <a:buFontTx/>
              <a:buNone/>
            </a:pPr>
            <a:endParaRPr lang="en-US" smtClean="0"/>
          </a:p>
        </p:txBody>
      </p:sp>
      <p:sp>
        <p:nvSpPr>
          <p:cNvPr id="53252" name="Line 4"/>
          <p:cNvSpPr>
            <a:spLocks noChangeShapeType="1"/>
          </p:cNvSpPr>
          <p:nvPr/>
        </p:nvSpPr>
        <p:spPr bwMode="auto">
          <a:xfrm>
            <a:off x="495300" y="1371600"/>
            <a:ext cx="8153400"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3413" name="Oval 5"/>
          <p:cNvSpPr>
            <a:spLocks noChangeArrowheads="1"/>
          </p:cNvSpPr>
          <p:nvPr/>
        </p:nvSpPr>
        <p:spPr bwMode="auto">
          <a:xfrm>
            <a:off x="4427538" y="4508500"/>
            <a:ext cx="4392612" cy="16557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rgbClr val="FFFF00"/>
                </a:solidFill>
                <a:latin typeface="Comic Sans MS" pitchFamily="66" charset="0"/>
              </a:rPr>
              <a:t>A role for ERs</a:t>
            </a:r>
          </a:p>
          <a:p>
            <a:pPr algn="ctr"/>
            <a:r>
              <a:rPr lang="en-GB" b="1">
                <a:solidFill>
                  <a:srgbClr val="FFFF00"/>
                </a:solidFill>
                <a:latin typeface="Comic Sans MS" pitchFamily="66" charset="0"/>
              </a:rPr>
              <a:t> in mediating </a:t>
            </a:r>
          </a:p>
          <a:p>
            <a:pPr algn="ctr"/>
            <a:r>
              <a:rPr lang="en-GB" b="1">
                <a:solidFill>
                  <a:srgbClr val="FFFF00"/>
                </a:solidFill>
                <a:latin typeface="Comic Sans MS" pitchFamily="66" charset="0"/>
              </a:rPr>
              <a:t>sex differentiation </a:t>
            </a:r>
          </a:p>
          <a:p>
            <a:pPr algn="ctr"/>
            <a:r>
              <a:rPr lang="en-GB" b="1">
                <a:solidFill>
                  <a:srgbClr val="FFFF00"/>
                </a:solidFill>
                <a:latin typeface="Comic Sans MS" pitchFamily="66" charset="0"/>
              </a:rPr>
              <a:t>in the brain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3413"/>
                                        </p:tgtEl>
                                        <p:attrNameLst>
                                          <p:attrName>style.visibility</p:attrName>
                                        </p:attrNameLst>
                                      </p:cBhvr>
                                      <p:to>
                                        <p:strVal val="visible"/>
                                      </p:to>
                                    </p:set>
                                    <p:anim calcmode="lin" valueType="num">
                                      <p:cBhvr additive="base">
                                        <p:cTn id="7" dur="500" fill="hold"/>
                                        <p:tgtEl>
                                          <p:spTgt spid="273413"/>
                                        </p:tgtEl>
                                        <p:attrNameLst>
                                          <p:attrName>ppt_x</p:attrName>
                                        </p:attrNameLst>
                                      </p:cBhvr>
                                      <p:tavLst>
                                        <p:tav tm="0">
                                          <p:val>
                                            <p:strVal val="#ppt_x"/>
                                          </p:val>
                                        </p:tav>
                                        <p:tav tm="100000">
                                          <p:val>
                                            <p:strVal val="#ppt_x"/>
                                          </p:val>
                                        </p:tav>
                                      </p:tavLst>
                                    </p:anim>
                                    <p:anim calcmode="lin" valueType="num">
                                      <p:cBhvr additive="base">
                                        <p:cTn id="8" dur="500" fill="hold"/>
                                        <p:tgtEl>
                                          <p:spTgt spid="273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moun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575945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Oval 3"/>
          <p:cNvSpPr>
            <a:spLocks noChangeArrowheads="1"/>
          </p:cNvSpPr>
          <p:nvPr/>
        </p:nvSpPr>
        <p:spPr bwMode="auto">
          <a:xfrm>
            <a:off x="611188" y="260350"/>
            <a:ext cx="3313112" cy="863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Reproductive behaviours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382000" cy="990600"/>
          </a:xfrm>
        </p:spPr>
        <p:txBody>
          <a:bodyPr/>
          <a:lstStyle/>
          <a:p>
            <a:r>
              <a:rPr lang="en-US" sz="2400" b="0" smtClean="0">
                <a:latin typeface="Arial" charset="0"/>
                <a:cs typeface="Arial" charset="0"/>
              </a:rPr>
              <a:t>ER antisense oligonucleotides can reverse the effects of ‘androgenisation’ on sexual receptivity in female rats</a:t>
            </a:r>
          </a:p>
        </p:txBody>
      </p:sp>
      <p:sp>
        <p:nvSpPr>
          <p:cNvPr id="55299" name="Rectangle 3"/>
          <p:cNvSpPr>
            <a:spLocks noChangeArrowheads="1"/>
          </p:cNvSpPr>
          <p:nvPr/>
        </p:nvSpPr>
        <p:spPr bwMode="auto">
          <a:xfrm>
            <a:off x="228600" y="2971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00"/>
                </a:solidFill>
                <a:latin typeface="Comic Sans MS" pitchFamily="66" charset="0"/>
              </a:rPr>
              <a:t>%</a:t>
            </a:r>
          </a:p>
          <a:p>
            <a:pPr algn="ctr"/>
            <a:r>
              <a:rPr lang="en-US" sz="2000">
                <a:solidFill>
                  <a:srgbClr val="000000"/>
                </a:solidFill>
                <a:latin typeface="Comic Sans MS" pitchFamily="66" charset="0"/>
              </a:rPr>
              <a:t>exhibiting </a:t>
            </a:r>
          </a:p>
          <a:p>
            <a:pPr algn="ctr"/>
            <a:r>
              <a:rPr lang="en-US" sz="2000">
                <a:solidFill>
                  <a:srgbClr val="000000"/>
                </a:solidFill>
                <a:latin typeface="Comic Sans MS" pitchFamily="66" charset="0"/>
              </a:rPr>
              <a:t>lordosis</a:t>
            </a:r>
            <a:endParaRPr lang="en-US">
              <a:latin typeface="Comic Sans MS" pitchFamily="66" charset="0"/>
            </a:endParaRPr>
          </a:p>
        </p:txBody>
      </p:sp>
      <p:sp>
        <p:nvSpPr>
          <p:cNvPr id="55300" name="Rectangle 4"/>
          <p:cNvSpPr>
            <a:spLocks noChangeArrowheads="1"/>
          </p:cNvSpPr>
          <p:nvPr/>
        </p:nvSpPr>
        <p:spPr bwMode="auto">
          <a:xfrm>
            <a:off x="533400" y="6477000"/>
            <a:ext cx="6210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0000"/>
                </a:solidFill>
                <a:latin typeface="Comic Sans MS" pitchFamily="66" charset="0"/>
              </a:rPr>
              <a:t>modification after McCarthy et al (1993) Endocrinol 133:433</a:t>
            </a:r>
            <a:endParaRPr lang="en-US">
              <a:latin typeface="Comic Sans MS" pitchFamily="66" charset="0"/>
            </a:endParaRPr>
          </a:p>
        </p:txBody>
      </p:sp>
      <p:sp>
        <p:nvSpPr>
          <p:cNvPr id="55301" name="Rectangle 5"/>
          <p:cNvSpPr>
            <a:spLocks noChangeArrowheads="1"/>
          </p:cNvSpPr>
          <p:nvPr/>
        </p:nvSpPr>
        <p:spPr bwMode="auto">
          <a:xfrm rot="-25128">
            <a:off x="3429000" y="5410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rgbClr val="000000"/>
                </a:solidFill>
                <a:latin typeface="Comic Sans MS" pitchFamily="66" charset="0"/>
              </a:rPr>
              <a:t>+E&amp;P</a:t>
            </a:r>
          </a:p>
          <a:p>
            <a:endParaRPr lang="en-US" sz="1800">
              <a:solidFill>
                <a:srgbClr val="000000"/>
              </a:solidFill>
              <a:latin typeface="Comic Sans MS" pitchFamily="66" charset="0"/>
            </a:endParaRPr>
          </a:p>
        </p:txBody>
      </p:sp>
      <p:sp>
        <p:nvSpPr>
          <p:cNvPr id="55302" name="Line 6"/>
          <p:cNvSpPr>
            <a:spLocks noChangeShapeType="1"/>
          </p:cNvSpPr>
          <p:nvPr/>
        </p:nvSpPr>
        <p:spPr bwMode="auto">
          <a:xfrm>
            <a:off x="2362200" y="1824038"/>
            <a:ext cx="0" cy="30130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03" name="Line 7"/>
          <p:cNvSpPr>
            <a:spLocks noChangeShapeType="1"/>
          </p:cNvSpPr>
          <p:nvPr/>
        </p:nvSpPr>
        <p:spPr bwMode="auto">
          <a:xfrm>
            <a:off x="2362200" y="4837113"/>
            <a:ext cx="6096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5304" name="Group 8"/>
          <p:cNvGrpSpPr>
            <a:grpSpLocks/>
          </p:cNvGrpSpPr>
          <p:nvPr/>
        </p:nvGrpSpPr>
        <p:grpSpPr bwMode="auto">
          <a:xfrm>
            <a:off x="1828800" y="4102100"/>
            <a:ext cx="457200" cy="441325"/>
            <a:chOff x="912" y="3696"/>
            <a:chExt cx="288" cy="288"/>
          </a:xfrm>
        </p:grpSpPr>
        <p:sp>
          <p:nvSpPr>
            <p:cNvPr id="55335" name="Rectangle 9"/>
            <p:cNvSpPr>
              <a:spLocks noChangeArrowheads="1"/>
            </p:cNvSpPr>
            <p:nvPr/>
          </p:nvSpPr>
          <p:spPr bwMode="auto">
            <a:xfrm>
              <a:off x="912" y="36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0000"/>
                  </a:solidFill>
                  <a:latin typeface="Comic Sans MS" pitchFamily="66" charset="0"/>
                </a:rPr>
                <a:t>20</a:t>
              </a:r>
            </a:p>
          </p:txBody>
        </p:sp>
        <p:sp>
          <p:nvSpPr>
            <p:cNvPr id="55336" name="Line 10"/>
            <p:cNvSpPr>
              <a:spLocks noChangeShapeType="1"/>
            </p:cNvSpPr>
            <p:nvPr/>
          </p:nvSpPr>
          <p:spPr bwMode="auto">
            <a:xfrm>
              <a:off x="1152" y="38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5305" name="Rectangle 11"/>
          <p:cNvSpPr>
            <a:spLocks noChangeArrowheads="1"/>
          </p:cNvSpPr>
          <p:nvPr/>
        </p:nvSpPr>
        <p:spPr bwMode="auto">
          <a:xfrm>
            <a:off x="1752600" y="226695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80</a:t>
            </a:r>
          </a:p>
        </p:txBody>
      </p:sp>
      <p:sp>
        <p:nvSpPr>
          <p:cNvPr id="55306" name="Rectangle 12"/>
          <p:cNvSpPr>
            <a:spLocks noChangeArrowheads="1"/>
          </p:cNvSpPr>
          <p:nvPr/>
        </p:nvSpPr>
        <p:spPr bwMode="auto">
          <a:xfrm>
            <a:off x="1752600" y="28559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60</a:t>
            </a:r>
          </a:p>
        </p:txBody>
      </p:sp>
      <p:sp>
        <p:nvSpPr>
          <p:cNvPr id="55307" name="Line 13"/>
          <p:cNvSpPr>
            <a:spLocks noChangeShapeType="1"/>
          </p:cNvSpPr>
          <p:nvPr/>
        </p:nvSpPr>
        <p:spPr bwMode="auto">
          <a:xfrm flipH="1">
            <a:off x="2286000" y="3660775"/>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08" name="Line 14"/>
          <p:cNvSpPr>
            <a:spLocks noChangeShapeType="1"/>
          </p:cNvSpPr>
          <p:nvPr/>
        </p:nvSpPr>
        <p:spPr bwMode="auto">
          <a:xfrm flipH="1">
            <a:off x="2286000" y="3071813"/>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09" name="Line 15"/>
          <p:cNvSpPr>
            <a:spLocks noChangeShapeType="1"/>
          </p:cNvSpPr>
          <p:nvPr/>
        </p:nvSpPr>
        <p:spPr bwMode="auto">
          <a:xfrm flipH="1">
            <a:off x="2286000" y="2484438"/>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0" name="Line 16"/>
          <p:cNvSpPr>
            <a:spLocks noChangeShapeType="1"/>
          </p:cNvSpPr>
          <p:nvPr/>
        </p:nvSpPr>
        <p:spPr bwMode="auto">
          <a:xfrm flipH="1">
            <a:off x="2286000" y="1897063"/>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1" name="Rectangle 17"/>
          <p:cNvSpPr>
            <a:spLocks noChangeArrowheads="1"/>
          </p:cNvSpPr>
          <p:nvPr/>
        </p:nvSpPr>
        <p:spPr bwMode="auto">
          <a:xfrm>
            <a:off x="1752600" y="344328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40</a:t>
            </a:r>
          </a:p>
        </p:txBody>
      </p:sp>
      <p:sp>
        <p:nvSpPr>
          <p:cNvPr id="55312" name="Rectangle 18"/>
          <p:cNvSpPr>
            <a:spLocks noChangeArrowheads="1"/>
          </p:cNvSpPr>
          <p:nvPr/>
        </p:nvSpPr>
        <p:spPr bwMode="auto">
          <a:xfrm>
            <a:off x="1752600" y="1679575"/>
            <a:ext cx="566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100</a:t>
            </a:r>
          </a:p>
        </p:txBody>
      </p:sp>
      <p:sp>
        <p:nvSpPr>
          <p:cNvPr id="55313" name="Rectangle 19"/>
          <p:cNvSpPr>
            <a:spLocks noChangeArrowheads="1"/>
          </p:cNvSpPr>
          <p:nvPr/>
        </p:nvSpPr>
        <p:spPr bwMode="auto">
          <a:xfrm>
            <a:off x="2667000" y="1898650"/>
            <a:ext cx="381000" cy="293846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4" name="Rectangle 20"/>
          <p:cNvSpPr>
            <a:spLocks noChangeArrowheads="1"/>
          </p:cNvSpPr>
          <p:nvPr/>
        </p:nvSpPr>
        <p:spPr bwMode="auto">
          <a:xfrm rot="-58606">
            <a:off x="2446338" y="5145088"/>
            <a:ext cx="773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000000"/>
                </a:solidFill>
                <a:latin typeface="Comic Sans MS" pitchFamily="66" charset="0"/>
              </a:rPr>
              <a:t>adult</a:t>
            </a:r>
          </a:p>
          <a:p>
            <a:pPr algn="ctr"/>
            <a:r>
              <a:rPr lang="en-US" sz="1800">
                <a:solidFill>
                  <a:srgbClr val="000000"/>
                </a:solidFill>
                <a:latin typeface="Comic Sans MS" pitchFamily="66" charset="0"/>
              </a:rPr>
              <a:t>+ E&amp;P</a:t>
            </a:r>
          </a:p>
        </p:txBody>
      </p:sp>
      <p:sp>
        <p:nvSpPr>
          <p:cNvPr id="55315" name="Rectangle 21"/>
          <p:cNvSpPr>
            <a:spLocks noChangeArrowheads="1"/>
          </p:cNvSpPr>
          <p:nvPr/>
        </p:nvSpPr>
        <p:spPr bwMode="auto">
          <a:xfrm>
            <a:off x="4876800" y="4572000"/>
            <a:ext cx="381000" cy="26511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6" name="Rectangle 22" descr="10%"/>
          <p:cNvSpPr>
            <a:spLocks noChangeArrowheads="1"/>
          </p:cNvSpPr>
          <p:nvPr/>
        </p:nvSpPr>
        <p:spPr bwMode="auto">
          <a:xfrm>
            <a:off x="6248400" y="2438400"/>
            <a:ext cx="381000" cy="2398713"/>
          </a:xfrm>
          <a:prstGeom prst="rect">
            <a:avLst/>
          </a:prstGeom>
          <a:noFill/>
          <a:ln w="19050">
            <a:solidFill>
              <a:srgbClr val="000000"/>
            </a:solidFill>
            <a:miter lim="800000"/>
            <a:headEnd/>
            <a:tailEnd/>
          </a:ln>
          <a:effectLst/>
          <a:extLst>
            <a:ext uri="{909E8E84-426E-40DD-AFC4-6F175D3DCCD1}">
              <a14:hiddenFill xmlns:a14="http://schemas.microsoft.com/office/drawing/2010/main">
                <a:pattFill prst="pct10">
                  <a:fgClr>
                    <a:srgbClr val="000000"/>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7" name="Rectangle 23"/>
          <p:cNvSpPr>
            <a:spLocks noChangeArrowheads="1"/>
          </p:cNvSpPr>
          <p:nvPr/>
        </p:nvSpPr>
        <p:spPr bwMode="auto">
          <a:xfrm>
            <a:off x="7696200" y="4267200"/>
            <a:ext cx="457200" cy="57626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5318" name="Group 24"/>
          <p:cNvGrpSpPr>
            <a:grpSpLocks/>
          </p:cNvGrpSpPr>
          <p:nvPr/>
        </p:nvGrpSpPr>
        <p:grpSpPr bwMode="auto">
          <a:xfrm>
            <a:off x="2209800" y="5181600"/>
            <a:ext cx="304800" cy="381000"/>
            <a:chOff x="720" y="912"/>
            <a:chExt cx="288" cy="336"/>
          </a:xfrm>
        </p:grpSpPr>
        <p:grpSp>
          <p:nvGrpSpPr>
            <p:cNvPr id="55330" name="Group 25"/>
            <p:cNvGrpSpPr>
              <a:grpSpLocks/>
            </p:cNvGrpSpPr>
            <p:nvPr/>
          </p:nvGrpSpPr>
          <p:grpSpPr bwMode="auto">
            <a:xfrm>
              <a:off x="768" y="960"/>
              <a:ext cx="192" cy="288"/>
              <a:chOff x="720" y="3168"/>
              <a:chExt cx="384" cy="624"/>
            </a:xfrm>
          </p:grpSpPr>
          <p:sp>
            <p:nvSpPr>
              <p:cNvPr id="55332" name="Oval 26"/>
              <p:cNvSpPr>
                <a:spLocks noChangeArrowheads="1"/>
              </p:cNvSpPr>
              <p:nvPr/>
            </p:nvSpPr>
            <p:spPr bwMode="auto">
              <a:xfrm>
                <a:off x="720" y="3168"/>
                <a:ext cx="384" cy="384"/>
              </a:xfrm>
              <a:prstGeom prst="ellipse">
                <a:avLst/>
              </a:prstGeom>
              <a:noFill/>
              <a:ln w="1905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rgbClr val="990099"/>
                  </a:solidFill>
                  <a:latin typeface="Comic Sans MS" pitchFamily="66" charset="0"/>
                </a:endParaRPr>
              </a:p>
            </p:txBody>
          </p:sp>
          <p:sp>
            <p:nvSpPr>
              <p:cNvPr id="55333" name="Line 27"/>
              <p:cNvSpPr>
                <a:spLocks noChangeShapeType="1"/>
              </p:cNvSpPr>
              <p:nvPr/>
            </p:nvSpPr>
            <p:spPr bwMode="auto">
              <a:xfrm flipH="1">
                <a:off x="912" y="3552"/>
                <a:ext cx="0" cy="240"/>
              </a:xfrm>
              <a:prstGeom prst="line">
                <a:avLst/>
              </a:prstGeom>
              <a:noFill/>
              <a:ln w="1905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34" name="Line 28"/>
              <p:cNvSpPr>
                <a:spLocks noChangeShapeType="1"/>
              </p:cNvSpPr>
              <p:nvPr/>
            </p:nvSpPr>
            <p:spPr bwMode="auto">
              <a:xfrm>
                <a:off x="816" y="3648"/>
                <a:ext cx="192" cy="0"/>
              </a:xfrm>
              <a:prstGeom prst="line">
                <a:avLst/>
              </a:prstGeom>
              <a:noFill/>
              <a:ln w="1905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5331" name="Line 29"/>
            <p:cNvSpPr>
              <a:spLocks noChangeShapeType="1"/>
            </p:cNvSpPr>
            <p:nvPr/>
          </p:nvSpPr>
          <p:spPr bwMode="auto">
            <a:xfrm>
              <a:off x="720" y="912"/>
              <a:ext cx="288" cy="240"/>
            </a:xfrm>
            <a:prstGeom prst="line">
              <a:avLst/>
            </a:prstGeom>
            <a:noFill/>
            <a:ln w="1905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5319" name="Group 30"/>
          <p:cNvGrpSpPr>
            <a:grpSpLocks/>
          </p:cNvGrpSpPr>
          <p:nvPr/>
        </p:nvGrpSpPr>
        <p:grpSpPr bwMode="auto">
          <a:xfrm>
            <a:off x="3657600" y="5105400"/>
            <a:ext cx="304800" cy="304800"/>
            <a:chOff x="816" y="3264"/>
            <a:chExt cx="528" cy="480"/>
          </a:xfrm>
        </p:grpSpPr>
        <p:sp>
          <p:nvSpPr>
            <p:cNvPr id="55328" name="Oval 31"/>
            <p:cNvSpPr>
              <a:spLocks noChangeArrowheads="1"/>
            </p:cNvSpPr>
            <p:nvPr/>
          </p:nvSpPr>
          <p:spPr bwMode="auto">
            <a:xfrm>
              <a:off x="816" y="3398"/>
              <a:ext cx="384" cy="346"/>
            </a:xfrm>
            <a:prstGeom prst="ellipse">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29" name="Line 32"/>
            <p:cNvSpPr>
              <a:spLocks noChangeShapeType="1"/>
            </p:cNvSpPr>
            <p:nvPr/>
          </p:nvSpPr>
          <p:spPr bwMode="auto">
            <a:xfrm flipV="1">
              <a:off x="1152" y="3264"/>
              <a:ext cx="192" cy="178"/>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5320" name="Line 33"/>
          <p:cNvSpPr>
            <a:spLocks noChangeShapeType="1"/>
          </p:cNvSpPr>
          <p:nvPr/>
        </p:nvSpPr>
        <p:spPr bwMode="auto">
          <a:xfrm>
            <a:off x="3581400" y="4800600"/>
            <a:ext cx="381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21" name="Rectangle 38"/>
          <p:cNvSpPr>
            <a:spLocks noChangeArrowheads="1"/>
          </p:cNvSpPr>
          <p:nvPr/>
        </p:nvSpPr>
        <p:spPr bwMode="auto">
          <a:xfrm>
            <a:off x="5565775" y="5413375"/>
            <a:ext cx="179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adult Ovx,  E+P</a:t>
            </a:r>
          </a:p>
        </p:txBody>
      </p:sp>
      <p:cxnSp>
        <p:nvCxnSpPr>
          <p:cNvPr id="55322" name="AutoShape 39"/>
          <p:cNvCxnSpPr>
            <a:cxnSpLocks noChangeShapeType="1"/>
          </p:cNvCxnSpPr>
          <p:nvPr/>
        </p:nvCxnSpPr>
        <p:spPr bwMode="auto">
          <a:xfrm>
            <a:off x="5029200" y="5257800"/>
            <a:ext cx="3429000" cy="1588"/>
          </a:xfrm>
          <a:prstGeom prst="straightConnector1">
            <a:avLst/>
          </a:prstGeom>
          <a:noFill/>
          <a:ln w="28575">
            <a:solidFill>
              <a:srgbClr val="9900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23" name="Rectangle 40"/>
          <p:cNvSpPr>
            <a:spLocks noChangeArrowheads="1"/>
          </p:cNvSpPr>
          <p:nvPr/>
        </p:nvSpPr>
        <p:spPr bwMode="auto">
          <a:xfrm>
            <a:off x="4572000" y="9175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Neonatally androgenised female (Neo T) </a:t>
            </a:r>
          </a:p>
        </p:txBody>
      </p:sp>
      <p:cxnSp>
        <p:nvCxnSpPr>
          <p:cNvPr id="55324" name="AutoShape 41"/>
          <p:cNvCxnSpPr>
            <a:cxnSpLocks noChangeShapeType="1"/>
          </p:cNvCxnSpPr>
          <p:nvPr/>
        </p:nvCxnSpPr>
        <p:spPr bwMode="auto">
          <a:xfrm>
            <a:off x="4876800" y="1295400"/>
            <a:ext cx="3429000" cy="1588"/>
          </a:xfrm>
          <a:prstGeom prst="straightConnector1">
            <a:avLst/>
          </a:prstGeom>
          <a:noFill/>
          <a:ln w="28575">
            <a:solidFill>
              <a:srgbClr val="9900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25" name="Text Box 43"/>
          <p:cNvSpPr txBox="1">
            <a:spLocks noChangeArrowheads="1"/>
          </p:cNvSpPr>
          <p:nvPr/>
        </p:nvSpPr>
        <p:spPr bwMode="auto">
          <a:xfrm>
            <a:off x="4495800" y="1450975"/>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vehicle</a:t>
            </a:r>
            <a:endParaRPr lang="en-US">
              <a:latin typeface="Comic Sans MS" pitchFamily="66" charset="0"/>
            </a:endParaRPr>
          </a:p>
        </p:txBody>
      </p:sp>
      <p:sp>
        <p:nvSpPr>
          <p:cNvPr id="55326" name="Text Box 44"/>
          <p:cNvSpPr txBox="1">
            <a:spLocks noChangeArrowheads="1"/>
          </p:cNvSpPr>
          <p:nvPr/>
        </p:nvSpPr>
        <p:spPr bwMode="auto">
          <a:xfrm>
            <a:off x="5867400" y="1454150"/>
            <a:ext cx="1362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antisense</a:t>
            </a:r>
            <a:endParaRPr lang="en-US">
              <a:latin typeface="Comic Sans MS" pitchFamily="66" charset="0"/>
            </a:endParaRPr>
          </a:p>
        </p:txBody>
      </p:sp>
      <p:sp>
        <p:nvSpPr>
          <p:cNvPr id="55327" name="Text Box 45"/>
          <p:cNvSpPr txBox="1">
            <a:spLocks noChangeArrowheads="1"/>
          </p:cNvSpPr>
          <p:nvPr/>
        </p:nvSpPr>
        <p:spPr bwMode="auto">
          <a:xfrm>
            <a:off x="7245350" y="1498600"/>
            <a:ext cx="2008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scrambled oligo</a:t>
            </a:r>
            <a:endParaRPr lang="en-US">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04800"/>
            <a:ext cx="8382000" cy="963613"/>
          </a:xfrm>
        </p:spPr>
        <p:txBody>
          <a:bodyPr/>
          <a:lstStyle/>
          <a:p>
            <a:r>
              <a:rPr lang="en-GB" sz="2800" smtClean="0">
                <a:solidFill>
                  <a:srgbClr val="C00000"/>
                </a:solidFill>
                <a:latin typeface="Arial" charset="0"/>
                <a:cs typeface="Arial" charset="0"/>
              </a:rPr>
              <a:t>Summary</a:t>
            </a:r>
            <a:r>
              <a:rPr lang="en-GB" sz="2800" smtClean="0">
                <a:latin typeface="Arial" charset="0"/>
                <a:cs typeface="Arial" charset="0"/>
              </a:rPr>
              <a:t/>
            </a:r>
            <a:br>
              <a:rPr lang="en-GB" sz="2800" smtClean="0">
                <a:latin typeface="Arial" charset="0"/>
                <a:cs typeface="Arial" charset="0"/>
              </a:rPr>
            </a:br>
            <a:endParaRPr lang="en-GB" sz="2800" smtClean="0">
              <a:latin typeface="Arial" charset="0"/>
              <a:cs typeface="Arial" charset="0"/>
            </a:endParaRPr>
          </a:p>
        </p:txBody>
      </p:sp>
      <p:sp>
        <p:nvSpPr>
          <p:cNvPr id="56323" name="Rectangle 3"/>
          <p:cNvSpPr>
            <a:spLocks noGrp="1" noChangeArrowheads="1"/>
          </p:cNvSpPr>
          <p:nvPr>
            <p:ph type="body" idx="1"/>
          </p:nvPr>
        </p:nvSpPr>
        <p:spPr>
          <a:xfrm>
            <a:off x="495300" y="2801938"/>
            <a:ext cx="8153400" cy="2355850"/>
          </a:xfrm>
        </p:spPr>
        <p:txBody>
          <a:bodyPr/>
          <a:lstStyle/>
          <a:p>
            <a:pPr marL="577850" indent="-577850"/>
            <a:r>
              <a:rPr lang="en-GB" sz="2000" smtClean="0">
                <a:latin typeface="Arial" charset="0"/>
                <a:cs typeface="Arial" charset="0"/>
              </a:rPr>
              <a:t>Neonatal Gdx in males +/- neonatal T, E2, DES, DHT</a:t>
            </a:r>
          </a:p>
          <a:p>
            <a:pPr marL="577850" indent="-577850"/>
            <a:r>
              <a:rPr lang="en-GB" sz="2000" smtClean="0">
                <a:latin typeface="Arial" charset="0"/>
                <a:cs typeface="Arial" charset="0"/>
              </a:rPr>
              <a:t>Neo T/DHT/DES/E2 to females</a:t>
            </a:r>
          </a:p>
          <a:p>
            <a:pPr marL="577850" indent="-577850"/>
            <a:r>
              <a:rPr lang="en-GB" sz="2000" smtClean="0">
                <a:latin typeface="Arial" charset="0"/>
                <a:cs typeface="Arial" charset="0"/>
              </a:rPr>
              <a:t>Neo aromatase inhibitors</a:t>
            </a:r>
          </a:p>
          <a:p>
            <a:pPr marL="577850" indent="-577850"/>
            <a:r>
              <a:rPr lang="en-GB" sz="2000" smtClean="0">
                <a:latin typeface="Arial" charset="0"/>
                <a:cs typeface="Arial" charset="0"/>
              </a:rPr>
              <a:t>Neo anti-estrogens (eg tamoxifen) or ER antisense oligonucleotides</a:t>
            </a:r>
          </a:p>
          <a:p>
            <a:pPr marL="577850" indent="-577850"/>
            <a:r>
              <a:rPr lang="en-GB" sz="2000" smtClean="0">
                <a:latin typeface="Arial" charset="0"/>
                <a:cs typeface="Arial" charset="0"/>
              </a:rPr>
              <a:t>Transgenic models (ERKOs; AR KOs; Aromatase KOs)</a:t>
            </a:r>
          </a:p>
          <a:p>
            <a:pPr marL="577850" indent="-577850">
              <a:buFont typeface="Symbol" pitchFamily="18" charset="2"/>
              <a:buNone/>
            </a:pPr>
            <a:endParaRPr lang="en-GB" smtClean="0">
              <a:latin typeface="Arial" charset="0"/>
              <a:cs typeface="Arial" charset="0"/>
            </a:endParaRPr>
          </a:p>
          <a:p>
            <a:pPr marL="577850" indent="-577850"/>
            <a:endParaRPr lang="en-GB" smtClean="0">
              <a:latin typeface="Arial" charset="0"/>
              <a:cs typeface="Arial" charset="0"/>
            </a:endParaRPr>
          </a:p>
        </p:txBody>
      </p:sp>
      <p:sp>
        <p:nvSpPr>
          <p:cNvPr id="56324" name="Rectangle 2"/>
          <p:cNvSpPr txBox="1">
            <a:spLocks noChangeArrowheads="1"/>
          </p:cNvSpPr>
          <p:nvPr/>
        </p:nvSpPr>
        <p:spPr bwMode="auto">
          <a:xfrm>
            <a:off x="438150" y="908050"/>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003399"/>
                </a:solidFill>
                <a:latin typeface="Arial" charset="0"/>
                <a:cs typeface="Arial" charset="0"/>
              </a:rPr>
              <a:t>Hormonal manipulations in experiments designed to test the hypothesis that testosterone masculinises the brain after aromatisation to oestradiol (“aromatization hypothesis”) include:</a:t>
            </a:r>
            <a:r>
              <a:rPr lang="en-GB" sz="2800" b="1">
                <a:solidFill>
                  <a:srgbClr val="003399"/>
                </a:solidFill>
                <a:latin typeface="Arial" charset="0"/>
                <a:cs typeface="Arial" charset="0"/>
              </a:rPr>
              <a:t/>
            </a:r>
            <a:br>
              <a:rPr lang="en-GB" sz="2800" b="1">
                <a:solidFill>
                  <a:srgbClr val="003399"/>
                </a:solidFill>
                <a:latin typeface="Arial" charset="0"/>
                <a:cs typeface="Arial" charset="0"/>
              </a:rPr>
            </a:br>
            <a:endParaRPr lang="en-GB" sz="2800" b="1">
              <a:solidFill>
                <a:srgbClr val="003399"/>
              </a:solidFill>
              <a:latin typeface="Arial" charset="0"/>
              <a:cs typeface="Arial" charset="0"/>
            </a:endParaRPr>
          </a:p>
        </p:txBody>
      </p:sp>
      <p:sp>
        <p:nvSpPr>
          <p:cNvPr id="5" name="Rectangle 2"/>
          <p:cNvSpPr txBox="1">
            <a:spLocks noChangeArrowheads="1"/>
          </p:cNvSpPr>
          <p:nvPr/>
        </p:nvSpPr>
        <p:spPr bwMode="auto">
          <a:xfrm>
            <a:off x="438150" y="5157788"/>
            <a:ext cx="8382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003399"/>
                </a:solidFill>
                <a:latin typeface="Arial" charset="0"/>
                <a:cs typeface="Arial" charset="0"/>
              </a:rPr>
              <a:t>The outcome of such manipulations include effects on brain structure, function and behaviours relating to reproduction. </a:t>
            </a:r>
            <a:r>
              <a:rPr lang="en-GB" sz="2800" b="1">
                <a:solidFill>
                  <a:srgbClr val="003399"/>
                </a:solidFill>
                <a:latin typeface="Arial" charset="0"/>
                <a:cs typeface="Arial" charset="0"/>
              </a:rPr>
              <a:t/>
            </a:r>
            <a:br>
              <a:rPr lang="en-GB" sz="2800" b="1">
                <a:solidFill>
                  <a:srgbClr val="003399"/>
                </a:solidFill>
                <a:latin typeface="Arial" charset="0"/>
                <a:cs typeface="Arial" charset="0"/>
              </a:rPr>
            </a:br>
            <a:endParaRPr lang="en-GB" sz="2800" b="1">
              <a:solidFill>
                <a:srgbClr val="0033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066800"/>
            <a:ext cx="7772400" cy="2362200"/>
          </a:xfrm>
        </p:spPr>
        <p:txBody>
          <a:bodyPr/>
          <a:lstStyle/>
          <a:p>
            <a:r>
              <a:rPr lang="en-GB" smtClean="0">
                <a:latin typeface="Arial" charset="0"/>
                <a:cs typeface="Arial" charset="0"/>
              </a:rPr>
              <a:t>Why doesn’t oestrogen of maternal/placental or foetal origin masculinize the female fetal brain?</a:t>
            </a:r>
          </a:p>
        </p:txBody>
      </p:sp>
      <p:sp>
        <p:nvSpPr>
          <p:cNvPr id="57347" name="Rectangle 3"/>
          <p:cNvSpPr>
            <a:spLocks noGrp="1" noChangeArrowheads="1"/>
          </p:cNvSpPr>
          <p:nvPr>
            <p:ph type="subTitle" idx="1"/>
          </p:nvPr>
        </p:nvSpPr>
        <p:spPr/>
        <p:txBody>
          <a:bodyPr/>
          <a:lstStyle/>
          <a:p>
            <a:endParaRPr lang="en-GB"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GB" smtClean="0"/>
          </a:p>
        </p:txBody>
      </p:sp>
      <p:sp>
        <p:nvSpPr>
          <p:cNvPr id="58371" name="Rectangle 3"/>
          <p:cNvSpPr>
            <a:spLocks noGrp="1" noChangeArrowheads="1"/>
          </p:cNvSpPr>
          <p:nvPr>
            <p:ph type="body" idx="1"/>
          </p:nvPr>
        </p:nvSpPr>
        <p:spPr/>
        <p:txBody>
          <a:bodyPr/>
          <a:lstStyle/>
          <a:p>
            <a:pPr>
              <a:buFont typeface="Symbol" pitchFamily="18" charset="2"/>
              <a:buNone/>
            </a:pPr>
            <a:r>
              <a:rPr lang="en-GB" smtClean="0">
                <a:latin typeface="Arial" charset="0"/>
              </a:rPr>
              <a:t>Pause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1066800"/>
            <a:ext cx="7772400" cy="2362200"/>
          </a:xfrm>
        </p:spPr>
        <p:txBody>
          <a:bodyPr/>
          <a:lstStyle/>
          <a:p>
            <a:r>
              <a:rPr lang="en-GB" smtClean="0">
                <a:latin typeface="Arial" charset="0"/>
                <a:cs typeface="Arial" charset="0"/>
              </a:rPr>
              <a:t>Why doesn’t oestrogen of maternal/placental or foetal origin masculinize the female fetal brain?</a:t>
            </a:r>
          </a:p>
        </p:txBody>
      </p:sp>
      <p:sp>
        <p:nvSpPr>
          <p:cNvPr id="59395" name="Rectangle 3"/>
          <p:cNvSpPr>
            <a:spLocks noGrp="1" noChangeArrowheads="1"/>
          </p:cNvSpPr>
          <p:nvPr>
            <p:ph type="subTitle" idx="1"/>
          </p:nvPr>
        </p:nvSpPr>
        <p:spPr>
          <a:xfrm>
            <a:off x="179388" y="3933825"/>
            <a:ext cx="5000625" cy="1752600"/>
          </a:xfrm>
        </p:spPr>
        <p:txBody>
          <a:bodyPr/>
          <a:lstStyle/>
          <a:p>
            <a:r>
              <a:rPr lang="en-GB" smtClean="0">
                <a:latin typeface="Arial" charset="0"/>
                <a:cs typeface="Arial" charset="0"/>
              </a:rPr>
              <a:t>See also Tuorial 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447800"/>
            <a:ext cx="8305800" cy="4038600"/>
          </a:xfrm>
        </p:spPr>
        <p:txBody>
          <a:bodyPr/>
          <a:lstStyle/>
          <a:p>
            <a:pPr algn="ctr"/>
            <a:r>
              <a:rPr lang="en-GB" sz="3600" smtClean="0">
                <a:latin typeface="Arial" charset="0"/>
                <a:cs typeface="Arial" charset="0"/>
              </a:rPr>
              <a:t/>
            </a:r>
            <a:br>
              <a:rPr lang="en-GB" sz="3600" smtClean="0">
                <a:latin typeface="Arial" charset="0"/>
                <a:cs typeface="Arial" charset="0"/>
              </a:rPr>
            </a:br>
            <a:r>
              <a:rPr lang="en-GB" sz="3600" smtClean="0">
                <a:latin typeface="Arial" charset="0"/>
                <a:cs typeface="Arial" charset="0"/>
              </a:rPr>
              <a:t>How does testosterone masculinise the brain after local aromatisation to estradiol?</a:t>
            </a:r>
            <a:br>
              <a:rPr lang="en-GB" sz="3600" smtClean="0">
                <a:latin typeface="Arial" charset="0"/>
                <a:cs typeface="Arial" charset="0"/>
              </a:rPr>
            </a:br>
            <a:r>
              <a:rPr lang="en-GB" sz="3600" smtClean="0">
                <a:latin typeface="Arial" charset="0"/>
                <a:cs typeface="Arial" charset="0"/>
              </a:rPr>
              <a:t/>
            </a:r>
            <a:br>
              <a:rPr lang="en-GB" sz="3600" smtClean="0">
                <a:latin typeface="Arial" charset="0"/>
                <a:cs typeface="Arial" charset="0"/>
              </a:rPr>
            </a:br>
            <a:r>
              <a:rPr lang="en-GB" sz="3600" smtClean="0">
                <a:latin typeface="Arial" charset="0"/>
                <a:cs typeface="Arial" charset="0"/>
              </a:rPr>
              <a:t/>
            </a:r>
            <a:br>
              <a:rPr lang="en-GB" sz="3600" smtClean="0">
                <a:latin typeface="Arial" charset="0"/>
                <a:cs typeface="Arial" charset="0"/>
              </a:rPr>
            </a:br>
            <a:r>
              <a:rPr lang="en-GB" sz="3600" smtClean="0">
                <a:latin typeface="Arial" charset="0"/>
                <a:cs typeface="Arial" charset="0"/>
              </a:rPr>
              <a:t/>
            </a:r>
            <a:br>
              <a:rPr lang="en-GB" sz="3600" smtClean="0">
                <a:latin typeface="Arial" charset="0"/>
                <a:cs typeface="Arial" charset="0"/>
              </a:rPr>
            </a:br>
            <a:r>
              <a:rPr lang="en-GB" sz="3600" smtClean="0">
                <a:latin typeface="Arial" charset="0"/>
                <a:cs typeface="Arial" charset="0"/>
              </a:rPr>
              <a:t/>
            </a:r>
            <a:br>
              <a:rPr lang="en-GB" sz="3600" smtClean="0">
                <a:latin typeface="Arial" charset="0"/>
                <a:cs typeface="Arial" charset="0"/>
              </a:rPr>
            </a:br>
            <a:endParaRPr lang="en-GB" sz="3600" smtClean="0">
              <a:latin typeface="Arial" charset="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latin typeface="Arial" charset="0"/>
                <a:cs typeface="Arial" charset="0"/>
              </a:rPr>
              <a:t>Overview</a:t>
            </a:r>
          </a:p>
        </p:txBody>
      </p:sp>
      <p:sp>
        <p:nvSpPr>
          <p:cNvPr id="61443" name="Rectangle 3"/>
          <p:cNvSpPr>
            <a:spLocks noGrp="1" noChangeArrowheads="1"/>
          </p:cNvSpPr>
          <p:nvPr>
            <p:ph type="body" idx="1"/>
          </p:nvPr>
        </p:nvSpPr>
        <p:spPr/>
        <p:txBody>
          <a:bodyPr/>
          <a:lstStyle/>
          <a:p>
            <a:r>
              <a:rPr lang="en-US" smtClean="0">
                <a:solidFill>
                  <a:schemeClr val="folHlink"/>
                </a:solidFill>
                <a:latin typeface="Arial" charset="0"/>
              </a:rPr>
              <a:t>Genetic control of sex </a:t>
            </a:r>
            <a:r>
              <a:rPr lang="en-US" b="1" smtClean="0">
                <a:solidFill>
                  <a:schemeClr val="folHlink"/>
                </a:solidFill>
                <a:latin typeface="Arial" charset="0"/>
              </a:rPr>
              <a:t>determination</a:t>
            </a:r>
            <a:r>
              <a:rPr lang="en-US" smtClean="0">
                <a:solidFill>
                  <a:schemeClr val="folHlink"/>
                </a:solidFill>
                <a:latin typeface="Arial" charset="0"/>
              </a:rPr>
              <a:t> vs epigenetic control of sex </a:t>
            </a:r>
            <a:r>
              <a:rPr lang="en-US" b="1" smtClean="0">
                <a:solidFill>
                  <a:schemeClr val="folHlink"/>
                </a:solidFill>
                <a:latin typeface="Arial" charset="0"/>
              </a:rPr>
              <a:t>differentiation</a:t>
            </a:r>
          </a:p>
          <a:p>
            <a:r>
              <a:rPr lang="en-US" smtClean="0">
                <a:solidFill>
                  <a:schemeClr val="folHlink"/>
                </a:solidFill>
                <a:latin typeface="Arial" charset="0"/>
              </a:rPr>
              <a:t>manifestation of sex differences in CNS related to reproductive and non-reproductive functions</a:t>
            </a:r>
          </a:p>
          <a:p>
            <a:r>
              <a:rPr lang="en-US" smtClean="0">
                <a:latin typeface="Arial" charset="0"/>
              </a:rPr>
              <a:t>mechanisms for engendering sex differences: a critical period of sensitivity and a role for testosterone in masculinizing the brain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0" y="533400"/>
            <a:ext cx="23622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Hypothalamus</a:t>
            </a:r>
          </a:p>
          <a:p>
            <a:pPr algn="ctr"/>
            <a:r>
              <a:rPr lang="en-GB" sz="1800" b="1">
                <a:solidFill>
                  <a:srgbClr val="336600"/>
                </a:solidFill>
                <a:latin typeface="Arial Narrow" pitchFamily="34" charset="0"/>
              </a:rPr>
              <a:t>pulsatile GnRH </a:t>
            </a:r>
          </a:p>
          <a:p>
            <a:pPr algn="ctr"/>
            <a:r>
              <a:rPr lang="en-GB" sz="1800" b="1">
                <a:solidFill>
                  <a:srgbClr val="336600"/>
                </a:solidFill>
                <a:latin typeface="Arial Narrow" pitchFamily="34" charset="0"/>
              </a:rPr>
              <a:t>release</a:t>
            </a:r>
            <a:endParaRPr lang="en-US" sz="1800" b="1">
              <a:solidFill>
                <a:srgbClr val="336600"/>
              </a:solidFill>
              <a:latin typeface="Arial Narrow" pitchFamily="34" charset="0"/>
            </a:endParaRPr>
          </a:p>
        </p:txBody>
      </p:sp>
      <p:sp>
        <p:nvSpPr>
          <p:cNvPr id="7171" name="Oval 3"/>
          <p:cNvSpPr>
            <a:spLocks noChangeArrowheads="1"/>
          </p:cNvSpPr>
          <p:nvPr/>
        </p:nvSpPr>
        <p:spPr bwMode="auto">
          <a:xfrm>
            <a:off x="3276600" y="2514600"/>
            <a:ext cx="1752600" cy="1066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Pituitary</a:t>
            </a:r>
            <a:endParaRPr lang="en-US"/>
          </a:p>
        </p:txBody>
      </p:sp>
      <p:sp>
        <p:nvSpPr>
          <p:cNvPr id="7172" name="Oval 4"/>
          <p:cNvSpPr>
            <a:spLocks noChangeArrowheads="1"/>
          </p:cNvSpPr>
          <p:nvPr/>
        </p:nvSpPr>
        <p:spPr bwMode="auto">
          <a:xfrm>
            <a:off x="3657600" y="5105400"/>
            <a:ext cx="990600" cy="914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Gonads</a:t>
            </a:r>
            <a:endParaRPr lang="en-US"/>
          </a:p>
        </p:txBody>
      </p:sp>
      <p:sp>
        <p:nvSpPr>
          <p:cNvPr id="7173" name="Rectangle 5"/>
          <p:cNvSpPr>
            <a:spLocks noChangeArrowheads="1"/>
          </p:cNvSpPr>
          <p:nvPr/>
        </p:nvSpPr>
        <p:spPr bwMode="auto">
          <a:xfrm>
            <a:off x="838200" y="4876800"/>
            <a:ext cx="1524000" cy="6096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accent2"/>
                </a:solidFill>
              </a:rPr>
              <a:t>androgens</a:t>
            </a:r>
            <a:endParaRPr lang="en-US">
              <a:solidFill>
                <a:schemeClr val="accent2"/>
              </a:solidFill>
            </a:endParaRPr>
          </a:p>
        </p:txBody>
      </p:sp>
      <p:sp>
        <p:nvSpPr>
          <p:cNvPr id="257030" name="Oval 6"/>
          <p:cNvSpPr>
            <a:spLocks noChangeArrowheads="1"/>
          </p:cNvSpPr>
          <p:nvPr/>
        </p:nvSpPr>
        <p:spPr bwMode="auto">
          <a:xfrm>
            <a:off x="6019800" y="4800600"/>
            <a:ext cx="2209800" cy="1066800"/>
          </a:xfrm>
          <a:prstGeom prst="ellipse">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990099"/>
                </a:solidFill>
              </a:rPr>
              <a:t>oestrogens</a:t>
            </a:r>
          </a:p>
          <a:p>
            <a:pPr algn="ctr"/>
            <a:r>
              <a:rPr lang="en-US" b="1">
                <a:solidFill>
                  <a:srgbClr val="990099"/>
                </a:solidFill>
              </a:rPr>
              <a:t>progesterone</a:t>
            </a:r>
            <a:endParaRPr lang="en-US">
              <a:solidFill>
                <a:srgbClr val="990099"/>
              </a:solidFill>
            </a:endParaRPr>
          </a:p>
        </p:txBody>
      </p:sp>
      <p:sp>
        <p:nvSpPr>
          <p:cNvPr id="7175" name="Rectangle 7"/>
          <p:cNvSpPr>
            <a:spLocks noChangeArrowheads="1"/>
          </p:cNvSpPr>
          <p:nvPr/>
        </p:nvSpPr>
        <p:spPr bwMode="auto">
          <a:xfrm>
            <a:off x="3733800" y="1600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GnRH</a:t>
            </a:r>
            <a:endParaRPr lang="en-US"/>
          </a:p>
        </p:txBody>
      </p:sp>
      <p:sp>
        <p:nvSpPr>
          <p:cNvPr id="7176" name="Line 8"/>
          <p:cNvSpPr>
            <a:spLocks noChangeShapeType="1"/>
          </p:cNvSpPr>
          <p:nvPr/>
        </p:nvSpPr>
        <p:spPr bwMode="auto">
          <a:xfrm>
            <a:off x="4191000" y="14478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7" name="Line 9"/>
          <p:cNvSpPr>
            <a:spLocks noChangeShapeType="1"/>
          </p:cNvSpPr>
          <p:nvPr/>
        </p:nvSpPr>
        <p:spPr bwMode="auto">
          <a:xfrm>
            <a:off x="4191000" y="20574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8" name="Oval 10"/>
          <p:cNvSpPr>
            <a:spLocks noChangeArrowheads="1"/>
          </p:cNvSpPr>
          <p:nvPr/>
        </p:nvSpPr>
        <p:spPr bwMode="auto">
          <a:xfrm>
            <a:off x="3657600" y="38100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FSH/LH</a:t>
            </a:r>
            <a:endParaRPr lang="en-US"/>
          </a:p>
        </p:txBody>
      </p:sp>
      <p:sp>
        <p:nvSpPr>
          <p:cNvPr id="7179" name="Line 11"/>
          <p:cNvSpPr>
            <a:spLocks noChangeShapeType="1"/>
          </p:cNvSpPr>
          <p:nvPr/>
        </p:nvSpPr>
        <p:spPr bwMode="auto">
          <a:xfrm>
            <a:off x="4191000" y="36576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0" name="Line 12"/>
          <p:cNvSpPr>
            <a:spLocks noChangeShapeType="1"/>
          </p:cNvSpPr>
          <p:nvPr/>
        </p:nvSpPr>
        <p:spPr bwMode="auto">
          <a:xfrm>
            <a:off x="4191000" y="44196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Line 13"/>
          <p:cNvSpPr>
            <a:spLocks noChangeShapeType="1"/>
          </p:cNvSpPr>
          <p:nvPr/>
        </p:nvSpPr>
        <p:spPr bwMode="auto">
          <a:xfrm flipH="1" flipV="1">
            <a:off x="2362200" y="5257800"/>
            <a:ext cx="1295400" cy="228600"/>
          </a:xfrm>
          <a:prstGeom prst="line">
            <a:avLst/>
          </a:prstGeom>
          <a:noFill/>
          <a:ln w="381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2" name="Line 14"/>
          <p:cNvSpPr>
            <a:spLocks noChangeShapeType="1"/>
          </p:cNvSpPr>
          <p:nvPr/>
        </p:nvSpPr>
        <p:spPr bwMode="auto">
          <a:xfrm flipV="1">
            <a:off x="1524000" y="1219200"/>
            <a:ext cx="0" cy="3657600"/>
          </a:xfrm>
          <a:prstGeom prst="line">
            <a:avLst/>
          </a:prstGeom>
          <a:noFill/>
          <a:ln w="381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3" name="Line 15"/>
          <p:cNvSpPr>
            <a:spLocks noChangeShapeType="1"/>
          </p:cNvSpPr>
          <p:nvPr/>
        </p:nvSpPr>
        <p:spPr bwMode="auto">
          <a:xfrm>
            <a:off x="1524000" y="1219200"/>
            <a:ext cx="1371600"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4" name="Line 16"/>
          <p:cNvSpPr>
            <a:spLocks noChangeShapeType="1"/>
          </p:cNvSpPr>
          <p:nvPr/>
        </p:nvSpPr>
        <p:spPr bwMode="auto">
          <a:xfrm>
            <a:off x="1524000" y="3124200"/>
            <a:ext cx="1676400"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185" name="Group 17"/>
          <p:cNvGrpSpPr>
            <a:grpSpLocks/>
          </p:cNvGrpSpPr>
          <p:nvPr/>
        </p:nvGrpSpPr>
        <p:grpSpPr bwMode="auto">
          <a:xfrm>
            <a:off x="1752600" y="762000"/>
            <a:ext cx="685800" cy="381000"/>
            <a:chOff x="1104" y="480"/>
            <a:chExt cx="432" cy="240"/>
          </a:xfrm>
        </p:grpSpPr>
        <p:sp>
          <p:nvSpPr>
            <p:cNvPr id="7280" name="Oval 18"/>
            <p:cNvSpPr>
              <a:spLocks noChangeArrowheads="1"/>
            </p:cNvSpPr>
            <p:nvPr/>
          </p:nvSpPr>
          <p:spPr bwMode="auto">
            <a:xfrm>
              <a:off x="1104" y="480"/>
              <a:ext cx="432" cy="24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81" name="Line 19"/>
            <p:cNvSpPr>
              <a:spLocks noChangeShapeType="1"/>
            </p:cNvSpPr>
            <p:nvPr/>
          </p:nvSpPr>
          <p:spPr bwMode="auto">
            <a:xfrm>
              <a:off x="1248" y="624"/>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7044" name="Group 20"/>
          <p:cNvGrpSpPr>
            <a:grpSpLocks/>
          </p:cNvGrpSpPr>
          <p:nvPr/>
        </p:nvGrpSpPr>
        <p:grpSpPr bwMode="auto">
          <a:xfrm>
            <a:off x="5791200" y="2514600"/>
            <a:ext cx="685800" cy="381000"/>
            <a:chOff x="1104" y="480"/>
            <a:chExt cx="432" cy="240"/>
          </a:xfrm>
        </p:grpSpPr>
        <p:sp>
          <p:nvSpPr>
            <p:cNvPr id="7278" name="Oval 21"/>
            <p:cNvSpPr>
              <a:spLocks noChangeArrowheads="1"/>
            </p:cNvSpPr>
            <p:nvPr/>
          </p:nvSpPr>
          <p:spPr bwMode="auto">
            <a:xfrm>
              <a:off x="1104" y="480"/>
              <a:ext cx="432" cy="24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9" name="Line 22"/>
            <p:cNvSpPr>
              <a:spLocks noChangeShapeType="1"/>
            </p:cNvSpPr>
            <p:nvPr/>
          </p:nvSpPr>
          <p:spPr bwMode="auto">
            <a:xfrm>
              <a:off x="1248" y="624"/>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7047" name="Group 23"/>
          <p:cNvGrpSpPr>
            <a:grpSpLocks/>
          </p:cNvGrpSpPr>
          <p:nvPr/>
        </p:nvGrpSpPr>
        <p:grpSpPr bwMode="auto">
          <a:xfrm>
            <a:off x="5638800" y="685800"/>
            <a:ext cx="609600" cy="381000"/>
            <a:chOff x="1104" y="480"/>
            <a:chExt cx="432" cy="240"/>
          </a:xfrm>
        </p:grpSpPr>
        <p:sp>
          <p:nvSpPr>
            <p:cNvPr id="7276" name="Oval 24"/>
            <p:cNvSpPr>
              <a:spLocks noChangeArrowheads="1"/>
            </p:cNvSpPr>
            <p:nvPr/>
          </p:nvSpPr>
          <p:spPr bwMode="auto">
            <a:xfrm>
              <a:off x="1104" y="480"/>
              <a:ext cx="432" cy="24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7" name="Line 25"/>
            <p:cNvSpPr>
              <a:spLocks noChangeShapeType="1"/>
            </p:cNvSpPr>
            <p:nvPr/>
          </p:nvSpPr>
          <p:spPr bwMode="auto">
            <a:xfrm>
              <a:off x="1248" y="624"/>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88" name="Group 26"/>
          <p:cNvGrpSpPr>
            <a:grpSpLocks/>
          </p:cNvGrpSpPr>
          <p:nvPr/>
        </p:nvGrpSpPr>
        <p:grpSpPr bwMode="auto">
          <a:xfrm>
            <a:off x="1981200" y="2590800"/>
            <a:ext cx="685800" cy="381000"/>
            <a:chOff x="1104" y="480"/>
            <a:chExt cx="432" cy="240"/>
          </a:xfrm>
        </p:grpSpPr>
        <p:sp>
          <p:nvSpPr>
            <p:cNvPr id="7274" name="Oval 27"/>
            <p:cNvSpPr>
              <a:spLocks noChangeArrowheads="1"/>
            </p:cNvSpPr>
            <p:nvPr/>
          </p:nvSpPr>
          <p:spPr bwMode="auto">
            <a:xfrm>
              <a:off x="1104" y="480"/>
              <a:ext cx="432" cy="24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5" name="Line 28"/>
            <p:cNvSpPr>
              <a:spLocks noChangeShapeType="1"/>
            </p:cNvSpPr>
            <p:nvPr/>
          </p:nvSpPr>
          <p:spPr bwMode="auto">
            <a:xfrm>
              <a:off x="1248" y="624"/>
              <a:ext cx="14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57053" name="Line 29"/>
          <p:cNvSpPr>
            <a:spLocks noChangeShapeType="1"/>
          </p:cNvSpPr>
          <p:nvPr/>
        </p:nvSpPr>
        <p:spPr bwMode="auto">
          <a:xfrm flipV="1">
            <a:off x="6934200" y="1066800"/>
            <a:ext cx="0" cy="3657600"/>
          </a:xfrm>
          <a:prstGeom prst="line">
            <a:avLst/>
          </a:prstGeom>
          <a:noFill/>
          <a:ln w="38100">
            <a:solidFill>
              <a:srgbClr val="9900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90" name="Line 30"/>
          <p:cNvSpPr>
            <a:spLocks noChangeShapeType="1"/>
          </p:cNvSpPr>
          <p:nvPr/>
        </p:nvSpPr>
        <p:spPr bwMode="auto">
          <a:xfrm flipV="1">
            <a:off x="4648200" y="5334000"/>
            <a:ext cx="1371600" cy="228600"/>
          </a:xfrm>
          <a:prstGeom prst="line">
            <a:avLst/>
          </a:prstGeom>
          <a:noFill/>
          <a:ln w="38100">
            <a:solidFill>
              <a:srgbClr val="9900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7055" name="Line 31"/>
          <p:cNvSpPr>
            <a:spLocks noChangeShapeType="1"/>
          </p:cNvSpPr>
          <p:nvPr/>
        </p:nvSpPr>
        <p:spPr bwMode="auto">
          <a:xfrm flipH="1">
            <a:off x="5105400" y="3124200"/>
            <a:ext cx="1828800" cy="0"/>
          </a:xfrm>
          <a:prstGeom prst="line">
            <a:avLst/>
          </a:prstGeom>
          <a:noFill/>
          <a:ln w="38100">
            <a:solidFill>
              <a:srgbClr val="9900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7056" name="Line 32"/>
          <p:cNvSpPr>
            <a:spLocks noChangeShapeType="1"/>
          </p:cNvSpPr>
          <p:nvPr/>
        </p:nvSpPr>
        <p:spPr bwMode="auto">
          <a:xfrm flipH="1">
            <a:off x="5562600" y="1143000"/>
            <a:ext cx="1371600" cy="0"/>
          </a:xfrm>
          <a:prstGeom prst="line">
            <a:avLst/>
          </a:prstGeom>
          <a:noFill/>
          <a:ln w="38100">
            <a:solidFill>
              <a:srgbClr val="9900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57057" name="Group 33"/>
          <p:cNvGrpSpPr>
            <a:grpSpLocks/>
          </p:cNvGrpSpPr>
          <p:nvPr/>
        </p:nvGrpSpPr>
        <p:grpSpPr bwMode="auto">
          <a:xfrm>
            <a:off x="7239000" y="762000"/>
            <a:ext cx="457200" cy="381000"/>
            <a:chOff x="4560" y="480"/>
            <a:chExt cx="288" cy="240"/>
          </a:xfrm>
        </p:grpSpPr>
        <p:grpSp>
          <p:nvGrpSpPr>
            <p:cNvPr id="7270" name="Group 34"/>
            <p:cNvGrpSpPr>
              <a:grpSpLocks/>
            </p:cNvGrpSpPr>
            <p:nvPr/>
          </p:nvGrpSpPr>
          <p:grpSpPr bwMode="auto">
            <a:xfrm>
              <a:off x="4560" y="480"/>
              <a:ext cx="288" cy="240"/>
              <a:chOff x="1104" y="480"/>
              <a:chExt cx="432" cy="240"/>
            </a:xfrm>
          </p:grpSpPr>
          <p:sp>
            <p:nvSpPr>
              <p:cNvPr id="7272" name="Oval 35"/>
              <p:cNvSpPr>
                <a:spLocks noChangeArrowheads="1"/>
              </p:cNvSpPr>
              <p:nvPr/>
            </p:nvSpPr>
            <p:spPr bwMode="auto">
              <a:xfrm>
                <a:off x="1104" y="480"/>
                <a:ext cx="432" cy="240"/>
              </a:xfrm>
              <a:prstGeom prst="ellipse">
                <a:avLst/>
              </a:prstGeom>
              <a:noFill/>
              <a:ln w="952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3" name="Line 36"/>
              <p:cNvSpPr>
                <a:spLocks noChangeShapeType="1"/>
              </p:cNvSpPr>
              <p:nvPr/>
            </p:nvSpPr>
            <p:spPr bwMode="auto">
              <a:xfrm>
                <a:off x="1248" y="624"/>
                <a:ext cx="144" cy="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271" name="Line 37"/>
            <p:cNvSpPr>
              <a:spLocks noChangeShapeType="1"/>
            </p:cNvSpPr>
            <p:nvPr/>
          </p:nvSpPr>
          <p:spPr bwMode="auto">
            <a:xfrm>
              <a:off x="4704" y="576"/>
              <a:ext cx="0" cy="96"/>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57062" name="Group 38"/>
          <p:cNvGrpSpPr>
            <a:grpSpLocks/>
          </p:cNvGrpSpPr>
          <p:nvPr/>
        </p:nvGrpSpPr>
        <p:grpSpPr bwMode="auto">
          <a:xfrm>
            <a:off x="7391400" y="2590800"/>
            <a:ext cx="457200" cy="381000"/>
            <a:chOff x="4656" y="1632"/>
            <a:chExt cx="288" cy="240"/>
          </a:xfrm>
        </p:grpSpPr>
        <p:grpSp>
          <p:nvGrpSpPr>
            <p:cNvPr id="7266" name="Group 39"/>
            <p:cNvGrpSpPr>
              <a:grpSpLocks/>
            </p:cNvGrpSpPr>
            <p:nvPr/>
          </p:nvGrpSpPr>
          <p:grpSpPr bwMode="auto">
            <a:xfrm>
              <a:off x="4656" y="1632"/>
              <a:ext cx="288" cy="240"/>
              <a:chOff x="1104" y="480"/>
              <a:chExt cx="432" cy="240"/>
            </a:xfrm>
          </p:grpSpPr>
          <p:sp>
            <p:nvSpPr>
              <p:cNvPr id="7268" name="Oval 40"/>
              <p:cNvSpPr>
                <a:spLocks noChangeArrowheads="1"/>
              </p:cNvSpPr>
              <p:nvPr/>
            </p:nvSpPr>
            <p:spPr bwMode="auto">
              <a:xfrm>
                <a:off x="1104" y="480"/>
                <a:ext cx="432" cy="240"/>
              </a:xfrm>
              <a:prstGeom prst="ellipse">
                <a:avLst/>
              </a:prstGeom>
              <a:noFill/>
              <a:ln w="952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9" name="Line 41"/>
              <p:cNvSpPr>
                <a:spLocks noChangeShapeType="1"/>
              </p:cNvSpPr>
              <p:nvPr/>
            </p:nvSpPr>
            <p:spPr bwMode="auto">
              <a:xfrm>
                <a:off x="1248" y="624"/>
                <a:ext cx="144" cy="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267" name="Line 42"/>
            <p:cNvSpPr>
              <a:spLocks noChangeShapeType="1"/>
            </p:cNvSpPr>
            <p:nvPr/>
          </p:nvSpPr>
          <p:spPr bwMode="auto">
            <a:xfrm>
              <a:off x="4800" y="1728"/>
              <a:ext cx="0" cy="96"/>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195" name="Group 43"/>
          <p:cNvGrpSpPr>
            <a:grpSpLocks/>
          </p:cNvGrpSpPr>
          <p:nvPr/>
        </p:nvGrpSpPr>
        <p:grpSpPr bwMode="auto">
          <a:xfrm>
            <a:off x="2133600" y="381000"/>
            <a:ext cx="504825" cy="144463"/>
            <a:chOff x="1395" y="2429"/>
            <a:chExt cx="395" cy="249"/>
          </a:xfrm>
        </p:grpSpPr>
        <p:grpSp>
          <p:nvGrpSpPr>
            <p:cNvPr id="7251" name="Group 44"/>
            <p:cNvGrpSpPr>
              <a:grpSpLocks/>
            </p:cNvGrpSpPr>
            <p:nvPr/>
          </p:nvGrpSpPr>
          <p:grpSpPr bwMode="auto">
            <a:xfrm>
              <a:off x="1395" y="2433"/>
              <a:ext cx="133" cy="245"/>
              <a:chOff x="1395" y="2433"/>
              <a:chExt cx="133" cy="245"/>
            </a:xfrm>
          </p:grpSpPr>
          <p:sp>
            <p:nvSpPr>
              <p:cNvPr id="7262" name="Arc 45"/>
              <p:cNvSpPr>
                <a:spLocks/>
              </p:cNvSpPr>
              <p:nvPr/>
            </p:nvSpPr>
            <p:spPr bwMode="auto">
              <a:xfrm>
                <a:off x="1395" y="2620"/>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3" name="Arc 46"/>
              <p:cNvSpPr>
                <a:spLocks/>
              </p:cNvSpPr>
              <p:nvPr/>
            </p:nvSpPr>
            <p:spPr bwMode="auto">
              <a:xfrm rot="10800000">
                <a:off x="1433" y="2433"/>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4" name="Arc 47"/>
              <p:cNvSpPr>
                <a:spLocks/>
              </p:cNvSpPr>
              <p:nvPr/>
            </p:nvSpPr>
            <p:spPr bwMode="auto">
              <a:xfrm>
                <a:off x="1492"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5" name="Arc 48"/>
              <p:cNvSpPr>
                <a:spLocks/>
              </p:cNvSpPr>
              <p:nvPr/>
            </p:nvSpPr>
            <p:spPr bwMode="auto">
              <a:xfrm rot="10800000">
                <a:off x="1466" y="2434"/>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52" name="Group 49"/>
            <p:cNvGrpSpPr>
              <a:grpSpLocks/>
            </p:cNvGrpSpPr>
            <p:nvPr/>
          </p:nvGrpSpPr>
          <p:grpSpPr bwMode="auto">
            <a:xfrm>
              <a:off x="1526" y="2431"/>
              <a:ext cx="134" cy="245"/>
              <a:chOff x="1526" y="2431"/>
              <a:chExt cx="134" cy="245"/>
            </a:xfrm>
          </p:grpSpPr>
          <p:sp>
            <p:nvSpPr>
              <p:cNvPr id="7258" name="Arc 50"/>
              <p:cNvSpPr>
                <a:spLocks/>
              </p:cNvSpPr>
              <p:nvPr/>
            </p:nvSpPr>
            <p:spPr bwMode="auto">
              <a:xfrm>
                <a:off x="1526"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9" name="Arc 51"/>
              <p:cNvSpPr>
                <a:spLocks/>
              </p:cNvSpPr>
              <p:nvPr/>
            </p:nvSpPr>
            <p:spPr bwMode="auto">
              <a:xfrm rot="10800000">
                <a:off x="1564" y="2431"/>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0" name="Arc 52"/>
              <p:cNvSpPr>
                <a:spLocks/>
              </p:cNvSpPr>
              <p:nvPr/>
            </p:nvSpPr>
            <p:spPr bwMode="auto">
              <a:xfrm>
                <a:off x="1624" y="2616"/>
                <a:ext cx="36" cy="59"/>
              </a:xfrm>
              <a:custGeom>
                <a:avLst/>
                <a:gdLst>
                  <a:gd name="T0" fmla="*/ 0 w 21600"/>
                  <a:gd name="T1" fmla="*/ 0 h 21955"/>
                  <a:gd name="T2" fmla="*/ 0 w 21600"/>
                  <a:gd name="T3" fmla="*/ 0 h 21955"/>
                  <a:gd name="T4" fmla="*/ 0 w 21600"/>
                  <a:gd name="T5" fmla="*/ 0 h 21955"/>
                  <a:gd name="T6" fmla="*/ 0 60000 65536"/>
                  <a:gd name="T7" fmla="*/ 0 60000 65536"/>
                  <a:gd name="T8" fmla="*/ 0 60000 65536"/>
                </a:gdLst>
                <a:ahLst/>
                <a:cxnLst>
                  <a:cxn ang="T6">
                    <a:pos x="T0" y="T1"/>
                  </a:cxn>
                  <a:cxn ang="T7">
                    <a:pos x="T2" y="T3"/>
                  </a:cxn>
                  <a:cxn ang="T8">
                    <a:pos x="T4" y="T5"/>
                  </a:cxn>
                </a:cxnLst>
                <a:rect l="0" t="0" r="r" b="b"/>
                <a:pathLst>
                  <a:path w="21600" h="21955" fill="none" extrusionOk="0">
                    <a:moveTo>
                      <a:pt x="20986" y="21955"/>
                    </a:moveTo>
                    <a:cubicBezTo>
                      <a:pt x="9301" y="21623"/>
                      <a:pt x="0" y="12054"/>
                      <a:pt x="0" y="364"/>
                    </a:cubicBezTo>
                    <a:cubicBezTo>
                      <a:pt x="-1" y="242"/>
                      <a:pt x="1" y="121"/>
                      <a:pt x="3" y="0"/>
                    </a:cubicBezTo>
                  </a:path>
                  <a:path w="21600" h="21955" stroke="0" extrusionOk="0">
                    <a:moveTo>
                      <a:pt x="20986" y="21955"/>
                    </a:moveTo>
                    <a:cubicBezTo>
                      <a:pt x="9301" y="21623"/>
                      <a:pt x="0" y="12054"/>
                      <a:pt x="0" y="364"/>
                    </a:cubicBezTo>
                    <a:cubicBezTo>
                      <a:pt x="-1" y="242"/>
                      <a:pt x="1" y="121"/>
                      <a:pt x="3" y="0"/>
                    </a:cubicBezTo>
                    <a:lnTo>
                      <a:pt x="21600" y="364"/>
                    </a:lnTo>
                    <a:lnTo>
                      <a:pt x="20986" y="21955"/>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61" name="Arc 53"/>
              <p:cNvSpPr>
                <a:spLocks/>
              </p:cNvSpPr>
              <p:nvPr/>
            </p:nvSpPr>
            <p:spPr bwMode="auto">
              <a:xfrm rot="10800000">
                <a:off x="1597" y="2432"/>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53" name="Group 54"/>
            <p:cNvGrpSpPr>
              <a:grpSpLocks/>
            </p:cNvGrpSpPr>
            <p:nvPr/>
          </p:nvGrpSpPr>
          <p:grpSpPr bwMode="auto">
            <a:xfrm>
              <a:off x="1657" y="2429"/>
              <a:ext cx="133" cy="246"/>
              <a:chOff x="1657" y="2429"/>
              <a:chExt cx="133" cy="246"/>
            </a:xfrm>
          </p:grpSpPr>
          <p:sp>
            <p:nvSpPr>
              <p:cNvPr id="7254" name="Arc 55"/>
              <p:cNvSpPr>
                <a:spLocks/>
              </p:cNvSpPr>
              <p:nvPr/>
            </p:nvSpPr>
            <p:spPr bwMode="auto">
              <a:xfrm>
                <a:off x="1657" y="2616"/>
                <a:ext cx="36" cy="59"/>
              </a:xfrm>
              <a:custGeom>
                <a:avLst/>
                <a:gdLst>
                  <a:gd name="T0" fmla="*/ 0 w 21600"/>
                  <a:gd name="T1" fmla="*/ 0 h 21969"/>
                  <a:gd name="T2" fmla="*/ 0 w 21600"/>
                  <a:gd name="T3" fmla="*/ 0 h 21969"/>
                  <a:gd name="T4" fmla="*/ 0 w 21600"/>
                  <a:gd name="T5" fmla="*/ 0 h 21969"/>
                  <a:gd name="T6" fmla="*/ 0 60000 65536"/>
                  <a:gd name="T7" fmla="*/ 0 60000 65536"/>
                  <a:gd name="T8" fmla="*/ 0 60000 65536"/>
                </a:gdLst>
                <a:ahLst/>
                <a:cxnLst>
                  <a:cxn ang="T6">
                    <a:pos x="T0" y="T1"/>
                  </a:cxn>
                  <a:cxn ang="T7">
                    <a:pos x="T2" y="T3"/>
                  </a:cxn>
                  <a:cxn ang="T8">
                    <a:pos x="T4" y="T5"/>
                  </a:cxn>
                </a:cxnLst>
                <a:rect l="0" t="0" r="r" b="b"/>
                <a:pathLst>
                  <a:path w="21600" h="21969" fill="none" extrusionOk="0">
                    <a:moveTo>
                      <a:pt x="21596" y="0"/>
                    </a:moveTo>
                    <a:cubicBezTo>
                      <a:pt x="21598" y="122"/>
                      <a:pt x="21600" y="245"/>
                      <a:pt x="21600" y="369"/>
                    </a:cubicBezTo>
                    <a:cubicBezTo>
                      <a:pt x="21600" y="12298"/>
                      <a:pt x="11929" y="21968"/>
                      <a:pt x="0" y="21969"/>
                    </a:cubicBezTo>
                  </a:path>
                  <a:path w="21600" h="21969" stroke="0" extrusionOk="0">
                    <a:moveTo>
                      <a:pt x="21596" y="0"/>
                    </a:moveTo>
                    <a:cubicBezTo>
                      <a:pt x="21598" y="122"/>
                      <a:pt x="21600" y="245"/>
                      <a:pt x="21600" y="369"/>
                    </a:cubicBezTo>
                    <a:cubicBezTo>
                      <a:pt x="21600" y="12298"/>
                      <a:pt x="11929" y="21968"/>
                      <a:pt x="0" y="21969"/>
                    </a:cubicBezTo>
                    <a:lnTo>
                      <a:pt x="0" y="369"/>
                    </a:lnTo>
                    <a:lnTo>
                      <a:pt x="21596"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5" name="Arc 56"/>
              <p:cNvSpPr>
                <a:spLocks/>
              </p:cNvSpPr>
              <p:nvPr/>
            </p:nvSpPr>
            <p:spPr bwMode="auto">
              <a:xfrm rot="10800000">
                <a:off x="1696" y="2429"/>
                <a:ext cx="24" cy="182"/>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22518" y="0"/>
                    </a:moveTo>
                    <a:cubicBezTo>
                      <a:pt x="22518" y="11929"/>
                      <a:pt x="12847" y="21600"/>
                      <a:pt x="918" y="21600"/>
                    </a:cubicBezTo>
                    <a:cubicBezTo>
                      <a:pt x="611" y="21600"/>
                      <a:pt x="305" y="21593"/>
                      <a:pt x="-1" y="21580"/>
                    </a:cubicBezTo>
                  </a:path>
                  <a:path w="22518" h="21600" stroke="0" extrusionOk="0">
                    <a:moveTo>
                      <a:pt x="22518" y="0"/>
                    </a:moveTo>
                    <a:cubicBezTo>
                      <a:pt x="22518" y="11929"/>
                      <a:pt x="12847" y="21600"/>
                      <a:pt x="918" y="21600"/>
                    </a:cubicBezTo>
                    <a:cubicBezTo>
                      <a:pt x="611" y="21600"/>
                      <a:pt x="305" y="21593"/>
                      <a:pt x="-1" y="21580"/>
                    </a:cubicBezTo>
                    <a:lnTo>
                      <a:pt x="918" y="0"/>
                    </a:lnTo>
                    <a:lnTo>
                      <a:pt x="22518" y="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6" name="Arc 57"/>
              <p:cNvSpPr>
                <a:spLocks/>
              </p:cNvSpPr>
              <p:nvPr/>
            </p:nvSpPr>
            <p:spPr bwMode="auto">
              <a:xfrm>
                <a:off x="1754" y="2613"/>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7" name="Arc 58"/>
              <p:cNvSpPr>
                <a:spLocks/>
              </p:cNvSpPr>
              <p:nvPr/>
            </p:nvSpPr>
            <p:spPr bwMode="auto">
              <a:xfrm rot="10800000">
                <a:off x="1728" y="2429"/>
                <a:ext cx="24" cy="182"/>
              </a:xfrm>
              <a:custGeom>
                <a:avLst/>
                <a:gdLst>
                  <a:gd name="T0" fmla="*/ 0 w 21600"/>
                  <a:gd name="T1" fmla="*/ 0 h 21580"/>
                  <a:gd name="T2" fmla="*/ 0 w 21600"/>
                  <a:gd name="T3" fmla="*/ 0 h 21580"/>
                  <a:gd name="T4" fmla="*/ 0 w 21600"/>
                  <a:gd name="T5" fmla="*/ 0 h 21580"/>
                  <a:gd name="T6" fmla="*/ 0 60000 65536"/>
                  <a:gd name="T7" fmla="*/ 0 60000 65536"/>
                  <a:gd name="T8" fmla="*/ 0 60000 65536"/>
                </a:gdLst>
                <a:ahLst/>
                <a:cxnLst>
                  <a:cxn ang="T6">
                    <a:pos x="T0" y="T1"/>
                  </a:cxn>
                  <a:cxn ang="T7">
                    <a:pos x="T2" y="T3"/>
                  </a:cxn>
                  <a:cxn ang="T8">
                    <a:pos x="T4" y="T5"/>
                  </a:cxn>
                </a:cxnLst>
                <a:rect l="0" t="0" r="r" b="b"/>
                <a:pathLst>
                  <a:path w="21600" h="21580" fill="none" extrusionOk="0">
                    <a:moveTo>
                      <a:pt x="20681" y="21580"/>
                    </a:moveTo>
                    <a:cubicBezTo>
                      <a:pt x="9120" y="21088"/>
                      <a:pt x="0" y="11572"/>
                      <a:pt x="0" y="0"/>
                    </a:cubicBezTo>
                  </a:path>
                  <a:path w="21600" h="21580" stroke="0" extrusionOk="0">
                    <a:moveTo>
                      <a:pt x="20681" y="21580"/>
                    </a:moveTo>
                    <a:cubicBezTo>
                      <a:pt x="9120" y="21088"/>
                      <a:pt x="0" y="11572"/>
                      <a:pt x="0" y="0"/>
                    </a:cubicBezTo>
                    <a:lnTo>
                      <a:pt x="21600" y="0"/>
                    </a:lnTo>
                    <a:lnTo>
                      <a:pt x="20681" y="21580"/>
                    </a:lnTo>
                    <a:close/>
                  </a:path>
                </a:pathLst>
              </a:custGeom>
              <a:noFill/>
              <a:ln w="381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7083" name="Group 59"/>
          <p:cNvGrpSpPr>
            <a:grpSpLocks/>
          </p:cNvGrpSpPr>
          <p:nvPr/>
        </p:nvGrpSpPr>
        <p:grpSpPr bwMode="auto">
          <a:xfrm>
            <a:off x="6400800" y="762000"/>
            <a:ext cx="504825" cy="144463"/>
            <a:chOff x="1395" y="2429"/>
            <a:chExt cx="395" cy="249"/>
          </a:xfrm>
        </p:grpSpPr>
        <p:grpSp>
          <p:nvGrpSpPr>
            <p:cNvPr id="7236" name="Group 60"/>
            <p:cNvGrpSpPr>
              <a:grpSpLocks/>
            </p:cNvGrpSpPr>
            <p:nvPr/>
          </p:nvGrpSpPr>
          <p:grpSpPr bwMode="auto">
            <a:xfrm>
              <a:off x="1395" y="2433"/>
              <a:ext cx="133" cy="245"/>
              <a:chOff x="1395" y="2433"/>
              <a:chExt cx="133" cy="245"/>
            </a:xfrm>
          </p:grpSpPr>
          <p:sp>
            <p:nvSpPr>
              <p:cNvPr id="7247" name="Arc 61"/>
              <p:cNvSpPr>
                <a:spLocks/>
              </p:cNvSpPr>
              <p:nvPr/>
            </p:nvSpPr>
            <p:spPr bwMode="auto">
              <a:xfrm>
                <a:off x="1395" y="2620"/>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8" name="Arc 62"/>
              <p:cNvSpPr>
                <a:spLocks/>
              </p:cNvSpPr>
              <p:nvPr/>
            </p:nvSpPr>
            <p:spPr bwMode="auto">
              <a:xfrm rot="10800000">
                <a:off x="1433" y="2433"/>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9" name="Arc 63"/>
              <p:cNvSpPr>
                <a:spLocks/>
              </p:cNvSpPr>
              <p:nvPr/>
            </p:nvSpPr>
            <p:spPr bwMode="auto">
              <a:xfrm>
                <a:off x="1492"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0" name="Arc 64"/>
              <p:cNvSpPr>
                <a:spLocks/>
              </p:cNvSpPr>
              <p:nvPr/>
            </p:nvSpPr>
            <p:spPr bwMode="auto">
              <a:xfrm rot="10800000">
                <a:off x="1466" y="2434"/>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37" name="Group 65"/>
            <p:cNvGrpSpPr>
              <a:grpSpLocks/>
            </p:cNvGrpSpPr>
            <p:nvPr/>
          </p:nvGrpSpPr>
          <p:grpSpPr bwMode="auto">
            <a:xfrm>
              <a:off x="1526" y="2431"/>
              <a:ext cx="134" cy="245"/>
              <a:chOff x="1526" y="2431"/>
              <a:chExt cx="134" cy="245"/>
            </a:xfrm>
          </p:grpSpPr>
          <p:sp>
            <p:nvSpPr>
              <p:cNvPr id="7243" name="Arc 66"/>
              <p:cNvSpPr>
                <a:spLocks/>
              </p:cNvSpPr>
              <p:nvPr/>
            </p:nvSpPr>
            <p:spPr bwMode="auto">
              <a:xfrm>
                <a:off x="1526"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4" name="Arc 67"/>
              <p:cNvSpPr>
                <a:spLocks/>
              </p:cNvSpPr>
              <p:nvPr/>
            </p:nvSpPr>
            <p:spPr bwMode="auto">
              <a:xfrm rot="10800000">
                <a:off x="1564" y="2431"/>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5" name="Arc 68"/>
              <p:cNvSpPr>
                <a:spLocks/>
              </p:cNvSpPr>
              <p:nvPr/>
            </p:nvSpPr>
            <p:spPr bwMode="auto">
              <a:xfrm>
                <a:off x="1624" y="2616"/>
                <a:ext cx="36" cy="59"/>
              </a:xfrm>
              <a:custGeom>
                <a:avLst/>
                <a:gdLst>
                  <a:gd name="T0" fmla="*/ 0 w 21600"/>
                  <a:gd name="T1" fmla="*/ 0 h 21955"/>
                  <a:gd name="T2" fmla="*/ 0 w 21600"/>
                  <a:gd name="T3" fmla="*/ 0 h 21955"/>
                  <a:gd name="T4" fmla="*/ 0 w 21600"/>
                  <a:gd name="T5" fmla="*/ 0 h 21955"/>
                  <a:gd name="T6" fmla="*/ 0 60000 65536"/>
                  <a:gd name="T7" fmla="*/ 0 60000 65536"/>
                  <a:gd name="T8" fmla="*/ 0 60000 65536"/>
                </a:gdLst>
                <a:ahLst/>
                <a:cxnLst>
                  <a:cxn ang="T6">
                    <a:pos x="T0" y="T1"/>
                  </a:cxn>
                  <a:cxn ang="T7">
                    <a:pos x="T2" y="T3"/>
                  </a:cxn>
                  <a:cxn ang="T8">
                    <a:pos x="T4" y="T5"/>
                  </a:cxn>
                </a:cxnLst>
                <a:rect l="0" t="0" r="r" b="b"/>
                <a:pathLst>
                  <a:path w="21600" h="21955" fill="none" extrusionOk="0">
                    <a:moveTo>
                      <a:pt x="20986" y="21955"/>
                    </a:moveTo>
                    <a:cubicBezTo>
                      <a:pt x="9301" y="21623"/>
                      <a:pt x="0" y="12054"/>
                      <a:pt x="0" y="364"/>
                    </a:cubicBezTo>
                    <a:cubicBezTo>
                      <a:pt x="-1" y="242"/>
                      <a:pt x="1" y="121"/>
                      <a:pt x="3" y="0"/>
                    </a:cubicBezTo>
                  </a:path>
                  <a:path w="21600" h="21955" stroke="0" extrusionOk="0">
                    <a:moveTo>
                      <a:pt x="20986" y="21955"/>
                    </a:moveTo>
                    <a:cubicBezTo>
                      <a:pt x="9301" y="21623"/>
                      <a:pt x="0" y="12054"/>
                      <a:pt x="0" y="364"/>
                    </a:cubicBezTo>
                    <a:cubicBezTo>
                      <a:pt x="-1" y="242"/>
                      <a:pt x="1" y="121"/>
                      <a:pt x="3" y="0"/>
                    </a:cubicBezTo>
                    <a:lnTo>
                      <a:pt x="21600" y="364"/>
                    </a:lnTo>
                    <a:lnTo>
                      <a:pt x="20986" y="21955"/>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6" name="Arc 69"/>
              <p:cNvSpPr>
                <a:spLocks/>
              </p:cNvSpPr>
              <p:nvPr/>
            </p:nvSpPr>
            <p:spPr bwMode="auto">
              <a:xfrm rot="10800000">
                <a:off x="1597" y="2432"/>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38" name="Group 70"/>
            <p:cNvGrpSpPr>
              <a:grpSpLocks/>
            </p:cNvGrpSpPr>
            <p:nvPr/>
          </p:nvGrpSpPr>
          <p:grpSpPr bwMode="auto">
            <a:xfrm>
              <a:off x="1657" y="2429"/>
              <a:ext cx="133" cy="246"/>
              <a:chOff x="1657" y="2429"/>
              <a:chExt cx="133" cy="246"/>
            </a:xfrm>
          </p:grpSpPr>
          <p:sp>
            <p:nvSpPr>
              <p:cNvPr id="7239" name="Arc 71"/>
              <p:cNvSpPr>
                <a:spLocks/>
              </p:cNvSpPr>
              <p:nvPr/>
            </p:nvSpPr>
            <p:spPr bwMode="auto">
              <a:xfrm>
                <a:off x="1657" y="2616"/>
                <a:ext cx="36" cy="59"/>
              </a:xfrm>
              <a:custGeom>
                <a:avLst/>
                <a:gdLst>
                  <a:gd name="T0" fmla="*/ 0 w 21600"/>
                  <a:gd name="T1" fmla="*/ 0 h 21969"/>
                  <a:gd name="T2" fmla="*/ 0 w 21600"/>
                  <a:gd name="T3" fmla="*/ 0 h 21969"/>
                  <a:gd name="T4" fmla="*/ 0 w 21600"/>
                  <a:gd name="T5" fmla="*/ 0 h 21969"/>
                  <a:gd name="T6" fmla="*/ 0 60000 65536"/>
                  <a:gd name="T7" fmla="*/ 0 60000 65536"/>
                  <a:gd name="T8" fmla="*/ 0 60000 65536"/>
                </a:gdLst>
                <a:ahLst/>
                <a:cxnLst>
                  <a:cxn ang="T6">
                    <a:pos x="T0" y="T1"/>
                  </a:cxn>
                  <a:cxn ang="T7">
                    <a:pos x="T2" y="T3"/>
                  </a:cxn>
                  <a:cxn ang="T8">
                    <a:pos x="T4" y="T5"/>
                  </a:cxn>
                </a:cxnLst>
                <a:rect l="0" t="0" r="r" b="b"/>
                <a:pathLst>
                  <a:path w="21600" h="21969" fill="none" extrusionOk="0">
                    <a:moveTo>
                      <a:pt x="21596" y="0"/>
                    </a:moveTo>
                    <a:cubicBezTo>
                      <a:pt x="21598" y="122"/>
                      <a:pt x="21600" y="245"/>
                      <a:pt x="21600" y="369"/>
                    </a:cubicBezTo>
                    <a:cubicBezTo>
                      <a:pt x="21600" y="12298"/>
                      <a:pt x="11929" y="21968"/>
                      <a:pt x="0" y="21969"/>
                    </a:cubicBezTo>
                  </a:path>
                  <a:path w="21600" h="21969" stroke="0" extrusionOk="0">
                    <a:moveTo>
                      <a:pt x="21596" y="0"/>
                    </a:moveTo>
                    <a:cubicBezTo>
                      <a:pt x="21598" y="122"/>
                      <a:pt x="21600" y="245"/>
                      <a:pt x="21600" y="369"/>
                    </a:cubicBezTo>
                    <a:cubicBezTo>
                      <a:pt x="21600" y="12298"/>
                      <a:pt x="11929" y="21968"/>
                      <a:pt x="0" y="21969"/>
                    </a:cubicBezTo>
                    <a:lnTo>
                      <a:pt x="0" y="369"/>
                    </a:lnTo>
                    <a:lnTo>
                      <a:pt x="21596"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0" name="Arc 72"/>
              <p:cNvSpPr>
                <a:spLocks/>
              </p:cNvSpPr>
              <p:nvPr/>
            </p:nvSpPr>
            <p:spPr bwMode="auto">
              <a:xfrm rot="10800000">
                <a:off x="1696" y="2429"/>
                <a:ext cx="24" cy="182"/>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22518" y="0"/>
                    </a:moveTo>
                    <a:cubicBezTo>
                      <a:pt x="22518" y="11929"/>
                      <a:pt x="12847" y="21600"/>
                      <a:pt x="918" y="21600"/>
                    </a:cubicBezTo>
                    <a:cubicBezTo>
                      <a:pt x="611" y="21600"/>
                      <a:pt x="305" y="21593"/>
                      <a:pt x="-1" y="21580"/>
                    </a:cubicBezTo>
                  </a:path>
                  <a:path w="22518" h="21600" stroke="0" extrusionOk="0">
                    <a:moveTo>
                      <a:pt x="22518" y="0"/>
                    </a:moveTo>
                    <a:cubicBezTo>
                      <a:pt x="22518" y="11929"/>
                      <a:pt x="12847" y="21600"/>
                      <a:pt x="918" y="21600"/>
                    </a:cubicBezTo>
                    <a:cubicBezTo>
                      <a:pt x="611" y="21600"/>
                      <a:pt x="305" y="21593"/>
                      <a:pt x="-1" y="21580"/>
                    </a:cubicBezTo>
                    <a:lnTo>
                      <a:pt x="918" y="0"/>
                    </a:lnTo>
                    <a:lnTo>
                      <a:pt x="22518"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1" name="Arc 73"/>
              <p:cNvSpPr>
                <a:spLocks/>
              </p:cNvSpPr>
              <p:nvPr/>
            </p:nvSpPr>
            <p:spPr bwMode="auto">
              <a:xfrm>
                <a:off x="1754" y="2613"/>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42" name="Arc 74"/>
              <p:cNvSpPr>
                <a:spLocks/>
              </p:cNvSpPr>
              <p:nvPr/>
            </p:nvSpPr>
            <p:spPr bwMode="auto">
              <a:xfrm rot="10800000">
                <a:off x="1728" y="2429"/>
                <a:ext cx="24" cy="182"/>
              </a:xfrm>
              <a:custGeom>
                <a:avLst/>
                <a:gdLst>
                  <a:gd name="T0" fmla="*/ 0 w 21600"/>
                  <a:gd name="T1" fmla="*/ 0 h 21580"/>
                  <a:gd name="T2" fmla="*/ 0 w 21600"/>
                  <a:gd name="T3" fmla="*/ 0 h 21580"/>
                  <a:gd name="T4" fmla="*/ 0 w 21600"/>
                  <a:gd name="T5" fmla="*/ 0 h 21580"/>
                  <a:gd name="T6" fmla="*/ 0 60000 65536"/>
                  <a:gd name="T7" fmla="*/ 0 60000 65536"/>
                  <a:gd name="T8" fmla="*/ 0 60000 65536"/>
                </a:gdLst>
                <a:ahLst/>
                <a:cxnLst>
                  <a:cxn ang="T6">
                    <a:pos x="T0" y="T1"/>
                  </a:cxn>
                  <a:cxn ang="T7">
                    <a:pos x="T2" y="T3"/>
                  </a:cxn>
                  <a:cxn ang="T8">
                    <a:pos x="T4" y="T5"/>
                  </a:cxn>
                </a:cxnLst>
                <a:rect l="0" t="0" r="r" b="b"/>
                <a:pathLst>
                  <a:path w="21600" h="21580" fill="none" extrusionOk="0">
                    <a:moveTo>
                      <a:pt x="20681" y="21580"/>
                    </a:moveTo>
                    <a:cubicBezTo>
                      <a:pt x="9120" y="21088"/>
                      <a:pt x="0" y="11572"/>
                      <a:pt x="0" y="0"/>
                    </a:cubicBezTo>
                  </a:path>
                  <a:path w="21600" h="21580" stroke="0" extrusionOk="0">
                    <a:moveTo>
                      <a:pt x="20681" y="21580"/>
                    </a:moveTo>
                    <a:cubicBezTo>
                      <a:pt x="9120" y="21088"/>
                      <a:pt x="0" y="11572"/>
                      <a:pt x="0" y="0"/>
                    </a:cubicBezTo>
                    <a:lnTo>
                      <a:pt x="21600" y="0"/>
                    </a:lnTo>
                    <a:lnTo>
                      <a:pt x="20681" y="2158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257099" name="Group 75"/>
          <p:cNvGrpSpPr>
            <a:grpSpLocks/>
          </p:cNvGrpSpPr>
          <p:nvPr/>
        </p:nvGrpSpPr>
        <p:grpSpPr bwMode="auto">
          <a:xfrm>
            <a:off x="7848600" y="533400"/>
            <a:ext cx="360363" cy="360363"/>
            <a:chOff x="1395" y="2429"/>
            <a:chExt cx="395" cy="249"/>
          </a:xfrm>
        </p:grpSpPr>
        <p:grpSp>
          <p:nvGrpSpPr>
            <p:cNvPr id="7221" name="Group 76"/>
            <p:cNvGrpSpPr>
              <a:grpSpLocks/>
            </p:cNvGrpSpPr>
            <p:nvPr/>
          </p:nvGrpSpPr>
          <p:grpSpPr bwMode="auto">
            <a:xfrm>
              <a:off x="1395" y="2433"/>
              <a:ext cx="133" cy="245"/>
              <a:chOff x="1395" y="2433"/>
              <a:chExt cx="133" cy="245"/>
            </a:xfrm>
          </p:grpSpPr>
          <p:sp>
            <p:nvSpPr>
              <p:cNvPr id="7232" name="Arc 77"/>
              <p:cNvSpPr>
                <a:spLocks/>
              </p:cNvSpPr>
              <p:nvPr/>
            </p:nvSpPr>
            <p:spPr bwMode="auto">
              <a:xfrm>
                <a:off x="1395" y="2620"/>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3" name="Arc 78"/>
              <p:cNvSpPr>
                <a:spLocks/>
              </p:cNvSpPr>
              <p:nvPr/>
            </p:nvSpPr>
            <p:spPr bwMode="auto">
              <a:xfrm rot="10800000">
                <a:off x="1433" y="2433"/>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4" name="Arc 79"/>
              <p:cNvSpPr>
                <a:spLocks/>
              </p:cNvSpPr>
              <p:nvPr/>
            </p:nvSpPr>
            <p:spPr bwMode="auto">
              <a:xfrm>
                <a:off x="1492"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5" name="Arc 80"/>
              <p:cNvSpPr>
                <a:spLocks/>
              </p:cNvSpPr>
              <p:nvPr/>
            </p:nvSpPr>
            <p:spPr bwMode="auto">
              <a:xfrm rot="10800000">
                <a:off x="1466" y="2434"/>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22" name="Group 81"/>
            <p:cNvGrpSpPr>
              <a:grpSpLocks/>
            </p:cNvGrpSpPr>
            <p:nvPr/>
          </p:nvGrpSpPr>
          <p:grpSpPr bwMode="auto">
            <a:xfrm>
              <a:off x="1526" y="2431"/>
              <a:ext cx="134" cy="245"/>
              <a:chOff x="1526" y="2431"/>
              <a:chExt cx="134" cy="245"/>
            </a:xfrm>
          </p:grpSpPr>
          <p:sp>
            <p:nvSpPr>
              <p:cNvPr id="7228" name="Arc 82"/>
              <p:cNvSpPr>
                <a:spLocks/>
              </p:cNvSpPr>
              <p:nvPr/>
            </p:nvSpPr>
            <p:spPr bwMode="auto">
              <a:xfrm>
                <a:off x="1526"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29" name="Arc 83"/>
              <p:cNvSpPr>
                <a:spLocks/>
              </p:cNvSpPr>
              <p:nvPr/>
            </p:nvSpPr>
            <p:spPr bwMode="auto">
              <a:xfrm rot="10800000">
                <a:off x="1564" y="2431"/>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0" name="Arc 84"/>
              <p:cNvSpPr>
                <a:spLocks/>
              </p:cNvSpPr>
              <p:nvPr/>
            </p:nvSpPr>
            <p:spPr bwMode="auto">
              <a:xfrm>
                <a:off x="1624" y="2616"/>
                <a:ext cx="36" cy="59"/>
              </a:xfrm>
              <a:custGeom>
                <a:avLst/>
                <a:gdLst>
                  <a:gd name="T0" fmla="*/ 0 w 21600"/>
                  <a:gd name="T1" fmla="*/ 0 h 21955"/>
                  <a:gd name="T2" fmla="*/ 0 w 21600"/>
                  <a:gd name="T3" fmla="*/ 0 h 21955"/>
                  <a:gd name="T4" fmla="*/ 0 w 21600"/>
                  <a:gd name="T5" fmla="*/ 0 h 21955"/>
                  <a:gd name="T6" fmla="*/ 0 60000 65536"/>
                  <a:gd name="T7" fmla="*/ 0 60000 65536"/>
                  <a:gd name="T8" fmla="*/ 0 60000 65536"/>
                </a:gdLst>
                <a:ahLst/>
                <a:cxnLst>
                  <a:cxn ang="T6">
                    <a:pos x="T0" y="T1"/>
                  </a:cxn>
                  <a:cxn ang="T7">
                    <a:pos x="T2" y="T3"/>
                  </a:cxn>
                  <a:cxn ang="T8">
                    <a:pos x="T4" y="T5"/>
                  </a:cxn>
                </a:cxnLst>
                <a:rect l="0" t="0" r="r" b="b"/>
                <a:pathLst>
                  <a:path w="21600" h="21955" fill="none" extrusionOk="0">
                    <a:moveTo>
                      <a:pt x="20986" y="21955"/>
                    </a:moveTo>
                    <a:cubicBezTo>
                      <a:pt x="9301" y="21623"/>
                      <a:pt x="0" y="12054"/>
                      <a:pt x="0" y="364"/>
                    </a:cubicBezTo>
                    <a:cubicBezTo>
                      <a:pt x="-1" y="242"/>
                      <a:pt x="1" y="121"/>
                      <a:pt x="3" y="0"/>
                    </a:cubicBezTo>
                  </a:path>
                  <a:path w="21600" h="21955" stroke="0" extrusionOk="0">
                    <a:moveTo>
                      <a:pt x="20986" y="21955"/>
                    </a:moveTo>
                    <a:cubicBezTo>
                      <a:pt x="9301" y="21623"/>
                      <a:pt x="0" y="12054"/>
                      <a:pt x="0" y="364"/>
                    </a:cubicBezTo>
                    <a:cubicBezTo>
                      <a:pt x="-1" y="242"/>
                      <a:pt x="1" y="121"/>
                      <a:pt x="3" y="0"/>
                    </a:cubicBezTo>
                    <a:lnTo>
                      <a:pt x="21600" y="364"/>
                    </a:lnTo>
                    <a:lnTo>
                      <a:pt x="20986" y="21955"/>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1" name="Arc 85"/>
              <p:cNvSpPr>
                <a:spLocks/>
              </p:cNvSpPr>
              <p:nvPr/>
            </p:nvSpPr>
            <p:spPr bwMode="auto">
              <a:xfrm rot="10800000">
                <a:off x="1597" y="2432"/>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23" name="Group 86"/>
            <p:cNvGrpSpPr>
              <a:grpSpLocks/>
            </p:cNvGrpSpPr>
            <p:nvPr/>
          </p:nvGrpSpPr>
          <p:grpSpPr bwMode="auto">
            <a:xfrm>
              <a:off x="1657" y="2429"/>
              <a:ext cx="133" cy="246"/>
              <a:chOff x="1657" y="2429"/>
              <a:chExt cx="133" cy="246"/>
            </a:xfrm>
          </p:grpSpPr>
          <p:sp>
            <p:nvSpPr>
              <p:cNvPr id="7224" name="Arc 87"/>
              <p:cNvSpPr>
                <a:spLocks/>
              </p:cNvSpPr>
              <p:nvPr/>
            </p:nvSpPr>
            <p:spPr bwMode="auto">
              <a:xfrm>
                <a:off x="1657" y="2616"/>
                <a:ext cx="36" cy="59"/>
              </a:xfrm>
              <a:custGeom>
                <a:avLst/>
                <a:gdLst>
                  <a:gd name="T0" fmla="*/ 0 w 21600"/>
                  <a:gd name="T1" fmla="*/ 0 h 21969"/>
                  <a:gd name="T2" fmla="*/ 0 w 21600"/>
                  <a:gd name="T3" fmla="*/ 0 h 21969"/>
                  <a:gd name="T4" fmla="*/ 0 w 21600"/>
                  <a:gd name="T5" fmla="*/ 0 h 21969"/>
                  <a:gd name="T6" fmla="*/ 0 60000 65536"/>
                  <a:gd name="T7" fmla="*/ 0 60000 65536"/>
                  <a:gd name="T8" fmla="*/ 0 60000 65536"/>
                </a:gdLst>
                <a:ahLst/>
                <a:cxnLst>
                  <a:cxn ang="T6">
                    <a:pos x="T0" y="T1"/>
                  </a:cxn>
                  <a:cxn ang="T7">
                    <a:pos x="T2" y="T3"/>
                  </a:cxn>
                  <a:cxn ang="T8">
                    <a:pos x="T4" y="T5"/>
                  </a:cxn>
                </a:cxnLst>
                <a:rect l="0" t="0" r="r" b="b"/>
                <a:pathLst>
                  <a:path w="21600" h="21969" fill="none" extrusionOk="0">
                    <a:moveTo>
                      <a:pt x="21596" y="0"/>
                    </a:moveTo>
                    <a:cubicBezTo>
                      <a:pt x="21598" y="122"/>
                      <a:pt x="21600" y="245"/>
                      <a:pt x="21600" y="369"/>
                    </a:cubicBezTo>
                    <a:cubicBezTo>
                      <a:pt x="21600" y="12298"/>
                      <a:pt x="11929" y="21968"/>
                      <a:pt x="0" y="21969"/>
                    </a:cubicBezTo>
                  </a:path>
                  <a:path w="21600" h="21969" stroke="0" extrusionOk="0">
                    <a:moveTo>
                      <a:pt x="21596" y="0"/>
                    </a:moveTo>
                    <a:cubicBezTo>
                      <a:pt x="21598" y="122"/>
                      <a:pt x="21600" y="245"/>
                      <a:pt x="21600" y="369"/>
                    </a:cubicBezTo>
                    <a:cubicBezTo>
                      <a:pt x="21600" y="12298"/>
                      <a:pt x="11929" y="21968"/>
                      <a:pt x="0" y="21969"/>
                    </a:cubicBezTo>
                    <a:lnTo>
                      <a:pt x="0" y="369"/>
                    </a:lnTo>
                    <a:lnTo>
                      <a:pt x="21596"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25" name="Arc 88"/>
              <p:cNvSpPr>
                <a:spLocks/>
              </p:cNvSpPr>
              <p:nvPr/>
            </p:nvSpPr>
            <p:spPr bwMode="auto">
              <a:xfrm rot="10800000">
                <a:off x="1696" y="2429"/>
                <a:ext cx="24" cy="182"/>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22518" y="0"/>
                    </a:moveTo>
                    <a:cubicBezTo>
                      <a:pt x="22518" y="11929"/>
                      <a:pt x="12847" y="21600"/>
                      <a:pt x="918" y="21600"/>
                    </a:cubicBezTo>
                    <a:cubicBezTo>
                      <a:pt x="611" y="21600"/>
                      <a:pt x="305" y="21593"/>
                      <a:pt x="-1" y="21580"/>
                    </a:cubicBezTo>
                  </a:path>
                  <a:path w="22518" h="21600" stroke="0" extrusionOk="0">
                    <a:moveTo>
                      <a:pt x="22518" y="0"/>
                    </a:moveTo>
                    <a:cubicBezTo>
                      <a:pt x="22518" y="11929"/>
                      <a:pt x="12847" y="21600"/>
                      <a:pt x="918" y="21600"/>
                    </a:cubicBezTo>
                    <a:cubicBezTo>
                      <a:pt x="611" y="21600"/>
                      <a:pt x="305" y="21593"/>
                      <a:pt x="-1" y="21580"/>
                    </a:cubicBezTo>
                    <a:lnTo>
                      <a:pt x="918" y="0"/>
                    </a:lnTo>
                    <a:lnTo>
                      <a:pt x="22518"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26" name="Arc 89"/>
              <p:cNvSpPr>
                <a:spLocks/>
              </p:cNvSpPr>
              <p:nvPr/>
            </p:nvSpPr>
            <p:spPr bwMode="auto">
              <a:xfrm>
                <a:off x="1754" y="2613"/>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27" name="Arc 90"/>
              <p:cNvSpPr>
                <a:spLocks/>
              </p:cNvSpPr>
              <p:nvPr/>
            </p:nvSpPr>
            <p:spPr bwMode="auto">
              <a:xfrm rot="10800000">
                <a:off x="1728" y="2429"/>
                <a:ext cx="24" cy="182"/>
              </a:xfrm>
              <a:custGeom>
                <a:avLst/>
                <a:gdLst>
                  <a:gd name="T0" fmla="*/ 0 w 21600"/>
                  <a:gd name="T1" fmla="*/ 0 h 21580"/>
                  <a:gd name="T2" fmla="*/ 0 w 21600"/>
                  <a:gd name="T3" fmla="*/ 0 h 21580"/>
                  <a:gd name="T4" fmla="*/ 0 w 21600"/>
                  <a:gd name="T5" fmla="*/ 0 h 21580"/>
                  <a:gd name="T6" fmla="*/ 0 60000 65536"/>
                  <a:gd name="T7" fmla="*/ 0 60000 65536"/>
                  <a:gd name="T8" fmla="*/ 0 60000 65536"/>
                </a:gdLst>
                <a:ahLst/>
                <a:cxnLst>
                  <a:cxn ang="T6">
                    <a:pos x="T0" y="T1"/>
                  </a:cxn>
                  <a:cxn ang="T7">
                    <a:pos x="T2" y="T3"/>
                  </a:cxn>
                  <a:cxn ang="T8">
                    <a:pos x="T4" y="T5"/>
                  </a:cxn>
                </a:cxnLst>
                <a:rect l="0" t="0" r="r" b="b"/>
                <a:pathLst>
                  <a:path w="21600" h="21580" fill="none" extrusionOk="0">
                    <a:moveTo>
                      <a:pt x="20681" y="21580"/>
                    </a:moveTo>
                    <a:cubicBezTo>
                      <a:pt x="9120" y="21088"/>
                      <a:pt x="0" y="11572"/>
                      <a:pt x="0" y="0"/>
                    </a:cubicBezTo>
                  </a:path>
                  <a:path w="21600" h="21580" stroke="0" extrusionOk="0">
                    <a:moveTo>
                      <a:pt x="20681" y="21580"/>
                    </a:moveTo>
                    <a:cubicBezTo>
                      <a:pt x="9120" y="21088"/>
                      <a:pt x="0" y="11572"/>
                      <a:pt x="0" y="0"/>
                    </a:cubicBezTo>
                    <a:lnTo>
                      <a:pt x="21600" y="0"/>
                    </a:lnTo>
                    <a:lnTo>
                      <a:pt x="20681" y="2158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57115" name="Text Box 91"/>
          <p:cNvSpPr txBox="1">
            <a:spLocks noChangeArrowheads="1"/>
          </p:cNvSpPr>
          <p:nvPr/>
        </p:nvSpPr>
        <p:spPr bwMode="auto">
          <a:xfrm>
            <a:off x="5003800" y="115888"/>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990099"/>
                </a:solidFill>
                <a:latin typeface="Arial Narrow" pitchFamily="34" charset="0"/>
              </a:rPr>
              <a:t>Early/mid  follicular and luteal phases</a:t>
            </a:r>
          </a:p>
        </p:txBody>
      </p:sp>
      <p:sp>
        <p:nvSpPr>
          <p:cNvPr id="257116" name="Text Box 92"/>
          <p:cNvSpPr txBox="1">
            <a:spLocks noChangeArrowheads="1"/>
          </p:cNvSpPr>
          <p:nvPr/>
        </p:nvSpPr>
        <p:spPr bwMode="auto">
          <a:xfrm>
            <a:off x="7086600" y="152400"/>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990099"/>
                </a:solidFill>
                <a:latin typeface="Arial Narrow" pitchFamily="34" charset="0"/>
              </a:rPr>
              <a:t>Late follicular phase</a:t>
            </a:r>
          </a:p>
        </p:txBody>
      </p:sp>
      <p:grpSp>
        <p:nvGrpSpPr>
          <p:cNvPr id="257117" name="Group 93"/>
          <p:cNvGrpSpPr>
            <a:grpSpLocks/>
          </p:cNvGrpSpPr>
          <p:nvPr/>
        </p:nvGrpSpPr>
        <p:grpSpPr bwMode="auto">
          <a:xfrm>
            <a:off x="8250238" y="533400"/>
            <a:ext cx="360362" cy="360363"/>
            <a:chOff x="1395" y="2429"/>
            <a:chExt cx="395" cy="249"/>
          </a:xfrm>
        </p:grpSpPr>
        <p:grpSp>
          <p:nvGrpSpPr>
            <p:cNvPr id="7206" name="Group 94"/>
            <p:cNvGrpSpPr>
              <a:grpSpLocks/>
            </p:cNvGrpSpPr>
            <p:nvPr/>
          </p:nvGrpSpPr>
          <p:grpSpPr bwMode="auto">
            <a:xfrm>
              <a:off x="1395" y="2433"/>
              <a:ext cx="133" cy="245"/>
              <a:chOff x="1395" y="2433"/>
              <a:chExt cx="133" cy="245"/>
            </a:xfrm>
          </p:grpSpPr>
          <p:sp>
            <p:nvSpPr>
              <p:cNvPr id="7217" name="Arc 95"/>
              <p:cNvSpPr>
                <a:spLocks/>
              </p:cNvSpPr>
              <p:nvPr/>
            </p:nvSpPr>
            <p:spPr bwMode="auto">
              <a:xfrm>
                <a:off x="1395" y="2620"/>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8" name="Arc 96"/>
              <p:cNvSpPr>
                <a:spLocks/>
              </p:cNvSpPr>
              <p:nvPr/>
            </p:nvSpPr>
            <p:spPr bwMode="auto">
              <a:xfrm rot="10800000">
                <a:off x="1433" y="2433"/>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9" name="Arc 97"/>
              <p:cNvSpPr>
                <a:spLocks/>
              </p:cNvSpPr>
              <p:nvPr/>
            </p:nvSpPr>
            <p:spPr bwMode="auto">
              <a:xfrm>
                <a:off x="1492"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20" name="Arc 98"/>
              <p:cNvSpPr>
                <a:spLocks/>
              </p:cNvSpPr>
              <p:nvPr/>
            </p:nvSpPr>
            <p:spPr bwMode="auto">
              <a:xfrm rot="10800000">
                <a:off x="1466" y="2434"/>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07" name="Group 99"/>
            <p:cNvGrpSpPr>
              <a:grpSpLocks/>
            </p:cNvGrpSpPr>
            <p:nvPr/>
          </p:nvGrpSpPr>
          <p:grpSpPr bwMode="auto">
            <a:xfrm>
              <a:off x="1526" y="2431"/>
              <a:ext cx="134" cy="245"/>
              <a:chOff x="1526" y="2431"/>
              <a:chExt cx="134" cy="245"/>
            </a:xfrm>
          </p:grpSpPr>
          <p:sp>
            <p:nvSpPr>
              <p:cNvPr id="7213" name="Arc 100"/>
              <p:cNvSpPr>
                <a:spLocks/>
              </p:cNvSpPr>
              <p:nvPr/>
            </p:nvSpPr>
            <p:spPr bwMode="auto">
              <a:xfrm>
                <a:off x="1526" y="2618"/>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4" name="Arc 101"/>
              <p:cNvSpPr>
                <a:spLocks/>
              </p:cNvSpPr>
              <p:nvPr/>
            </p:nvSpPr>
            <p:spPr bwMode="auto">
              <a:xfrm rot="10800000">
                <a:off x="1564" y="2431"/>
                <a:ext cx="25" cy="184"/>
              </a:xfrm>
              <a:custGeom>
                <a:avLst/>
                <a:gdLst>
                  <a:gd name="T0" fmla="*/ 0 w 22521"/>
                  <a:gd name="T1" fmla="*/ 0 h 21721"/>
                  <a:gd name="T2" fmla="*/ 0 w 22521"/>
                  <a:gd name="T3" fmla="*/ 0 h 21721"/>
                  <a:gd name="T4" fmla="*/ 0 w 22521"/>
                  <a:gd name="T5" fmla="*/ 0 h 21721"/>
                  <a:gd name="T6" fmla="*/ 0 60000 65536"/>
                  <a:gd name="T7" fmla="*/ 0 60000 65536"/>
                  <a:gd name="T8" fmla="*/ 0 60000 65536"/>
                </a:gdLst>
                <a:ahLst/>
                <a:cxnLst>
                  <a:cxn ang="T6">
                    <a:pos x="T0" y="T1"/>
                  </a:cxn>
                  <a:cxn ang="T7">
                    <a:pos x="T2" y="T3"/>
                  </a:cxn>
                  <a:cxn ang="T8">
                    <a:pos x="T4" y="T5"/>
                  </a:cxn>
                </a:cxnLst>
                <a:rect l="0" t="0" r="r" b="b"/>
                <a:pathLst>
                  <a:path w="22521" h="21721" fill="none" extrusionOk="0">
                    <a:moveTo>
                      <a:pt x="22520" y="0"/>
                    </a:moveTo>
                    <a:cubicBezTo>
                      <a:pt x="22520" y="40"/>
                      <a:pt x="22521" y="80"/>
                      <a:pt x="22521" y="121"/>
                    </a:cubicBezTo>
                    <a:cubicBezTo>
                      <a:pt x="22521" y="12050"/>
                      <a:pt x="12850" y="21721"/>
                      <a:pt x="921" y="21721"/>
                    </a:cubicBezTo>
                    <a:cubicBezTo>
                      <a:pt x="613" y="21721"/>
                      <a:pt x="306" y="21714"/>
                      <a:pt x="-1" y="21701"/>
                    </a:cubicBezTo>
                  </a:path>
                  <a:path w="22521" h="21721" stroke="0" extrusionOk="0">
                    <a:moveTo>
                      <a:pt x="22520" y="0"/>
                    </a:moveTo>
                    <a:cubicBezTo>
                      <a:pt x="22520" y="40"/>
                      <a:pt x="22521" y="80"/>
                      <a:pt x="22521" y="121"/>
                    </a:cubicBezTo>
                    <a:cubicBezTo>
                      <a:pt x="22521" y="12050"/>
                      <a:pt x="12850" y="21721"/>
                      <a:pt x="921" y="21721"/>
                    </a:cubicBezTo>
                    <a:cubicBezTo>
                      <a:pt x="613" y="21721"/>
                      <a:pt x="306" y="21714"/>
                      <a:pt x="-1" y="21701"/>
                    </a:cubicBezTo>
                    <a:lnTo>
                      <a:pt x="921" y="121"/>
                    </a:lnTo>
                    <a:lnTo>
                      <a:pt x="22520"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5" name="Arc 102"/>
              <p:cNvSpPr>
                <a:spLocks/>
              </p:cNvSpPr>
              <p:nvPr/>
            </p:nvSpPr>
            <p:spPr bwMode="auto">
              <a:xfrm>
                <a:off x="1624" y="2616"/>
                <a:ext cx="36" cy="59"/>
              </a:xfrm>
              <a:custGeom>
                <a:avLst/>
                <a:gdLst>
                  <a:gd name="T0" fmla="*/ 0 w 21600"/>
                  <a:gd name="T1" fmla="*/ 0 h 21955"/>
                  <a:gd name="T2" fmla="*/ 0 w 21600"/>
                  <a:gd name="T3" fmla="*/ 0 h 21955"/>
                  <a:gd name="T4" fmla="*/ 0 w 21600"/>
                  <a:gd name="T5" fmla="*/ 0 h 21955"/>
                  <a:gd name="T6" fmla="*/ 0 60000 65536"/>
                  <a:gd name="T7" fmla="*/ 0 60000 65536"/>
                  <a:gd name="T8" fmla="*/ 0 60000 65536"/>
                </a:gdLst>
                <a:ahLst/>
                <a:cxnLst>
                  <a:cxn ang="T6">
                    <a:pos x="T0" y="T1"/>
                  </a:cxn>
                  <a:cxn ang="T7">
                    <a:pos x="T2" y="T3"/>
                  </a:cxn>
                  <a:cxn ang="T8">
                    <a:pos x="T4" y="T5"/>
                  </a:cxn>
                </a:cxnLst>
                <a:rect l="0" t="0" r="r" b="b"/>
                <a:pathLst>
                  <a:path w="21600" h="21955" fill="none" extrusionOk="0">
                    <a:moveTo>
                      <a:pt x="20986" y="21955"/>
                    </a:moveTo>
                    <a:cubicBezTo>
                      <a:pt x="9301" y="21623"/>
                      <a:pt x="0" y="12054"/>
                      <a:pt x="0" y="364"/>
                    </a:cubicBezTo>
                    <a:cubicBezTo>
                      <a:pt x="-1" y="242"/>
                      <a:pt x="1" y="121"/>
                      <a:pt x="3" y="0"/>
                    </a:cubicBezTo>
                  </a:path>
                  <a:path w="21600" h="21955" stroke="0" extrusionOk="0">
                    <a:moveTo>
                      <a:pt x="20986" y="21955"/>
                    </a:moveTo>
                    <a:cubicBezTo>
                      <a:pt x="9301" y="21623"/>
                      <a:pt x="0" y="12054"/>
                      <a:pt x="0" y="364"/>
                    </a:cubicBezTo>
                    <a:cubicBezTo>
                      <a:pt x="-1" y="242"/>
                      <a:pt x="1" y="121"/>
                      <a:pt x="3" y="0"/>
                    </a:cubicBezTo>
                    <a:lnTo>
                      <a:pt x="21600" y="364"/>
                    </a:lnTo>
                    <a:lnTo>
                      <a:pt x="20986" y="21955"/>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6" name="Arc 103"/>
              <p:cNvSpPr>
                <a:spLocks/>
              </p:cNvSpPr>
              <p:nvPr/>
            </p:nvSpPr>
            <p:spPr bwMode="auto">
              <a:xfrm rot="10800000">
                <a:off x="1597" y="2432"/>
                <a:ext cx="24" cy="183"/>
              </a:xfrm>
              <a:custGeom>
                <a:avLst/>
                <a:gdLst>
                  <a:gd name="T0" fmla="*/ 0 w 21600"/>
                  <a:gd name="T1" fmla="*/ 0 h 21696"/>
                  <a:gd name="T2" fmla="*/ 0 w 21600"/>
                  <a:gd name="T3" fmla="*/ 0 h 21696"/>
                  <a:gd name="T4" fmla="*/ 0 w 21600"/>
                  <a:gd name="T5" fmla="*/ 0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0678" y="21696"/>
                    </a:moveTo>
                    <a:cubicBezTo>
                      <a:pt x="9118" y="21202"/>
                      <a:pt x="0" y="11687"/>
                      <a:pt x="0" y="116"/>
                    </a:cubicBezTo>
                    <a:cubicBezTo>
                      <a:pt x="-1" y="77"/>
                      <a:pt x="0" y="38"/>
                      <a:pt x="0" y="0"/>
                    </a:cubicBezTo>
                  </a:path>
                  <a:path w="21600" h="21696" stroke="0" extrusionOk="0">
                    <a:moveTo>
                      <a:pt x="20678" y="21696"/>
                    </a:moveTo>
                    <a:cubicBezTo>
                      <a:pt x="9118" y="21202"/>
                      <a:pt x="0" y="11687"/>
                      <a:pt x="0" y="116"/>
                    </a:cubicBezTo>
                    <a:cubicBezTo>
                      <a:pt x="-1" y="77"/>
                      <a:pt x="0" y="38"/>
                      <a:pt x="0" y="0"/>
                    </a:cubicBezTo>
                    <a:lnTo>
                      <a:pt x="21600" y="116"/>
                    </a:lnTo>
                    <a:lnTo>
                      <a:pt x="20678" y="21696"/>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08" name="Group 104"/>
            <p:cNvGrpSpPr>
              <a:grpSpLocks/>
            </p:cNvGrpSpPr>
            <p:nvPr/>
          </p:nvGrpSpPr>
          <p:grpSpPr bwMode="auto">
            <a:xfrm>
              <a:off x="1657" y="2429"/>
              <a:ext cx="133" cy="246"/>
              <a:chOff x="1657" y="2429"/>
              <a:chExt cx="133" cy="246"/>
            </a:xfrm>
          </p:grpSpPr>
          <p:sp>
            <p:nvSpPr>
              <p:cNvPr id="7209" name="Arc 105"/>
              <p:cNvSpPr>
                <a:spLocks/>
              </p:cNvSpPr>
              <p:nvPr/>
            </p:nvSpPr>
            <p:spPr bwMode="auto">
              <a:xfrm>
                <a:off x="1657" y="2616"/>
                <a:ext cx="36" cy="59"/>
              </a:xfrm>
              <a:custGeom>
                <a:avLst/>
                <a:gdLst>
                  <a:gd name="T0" fmla="*/ 0 w 21600"/>
                  <a:gd name="T1" fmla="*/ 0 h 21969"/>
                  <a:gd name="T2" fmla="*/ 0 w 21600"/>
                  <a:gd name="T3" fmla="*/ 0 h 21969"/>
                  <a:gd name="T4" fmla="*/ 0 w 21600"/>
                  <a:gd name="T5" fmla="*/ 0 h 21969"/>
                  <a:gd name="T6" fmla="*/ 0 60000 65536"/>
                  <a:gd name="T7" fmla="*/ 0 60000 65536"/>
                  <a:gd name="T8" fmla="*/ 0 60000 65536"/>
                </a:gdLst>
                <a:ahLst/>
                <a:cxnLst>
                  <a:cxn ang="T6">
                    <a:pos x="T0" y="T1"/>
                  </a:cxn>
                  <a:cxn ang="T7">
                    <a:pos x="T2" y="T3"/>
                  </a:cxn>
                  <a:cxn ang="T8">
                    <a:pos x="T4" y="T5"/>
                  </a:cxn>
                </a:cxnLst>
                <a:rect l="0" t="0" r="r" b="b"/>
                <a:pathLst>
                  <a:path w="21600" h="21969" fill="none" extrusionOk="0">
                    <a:moveTo>
                      <a:pt x="21596" y="0"/>
                    </a:moveTo>
                    <a:cubicBezTo>
                      <a:pt x="21598" y="122"/>
                      <a:pt x="21600" y="245"/>
                      <a:pt x="21600" y="369"/>
                    </a:cubicBezTo>
                    <a:cubicBezTo>
                      <a:pt x="21600" y="12298"/>
                      <a:pt x="11929" y="21968"/>
                      <a:pt x="0" y="21969"/>
                    </a:cubicBezTo>
                  </a:path>
                  <a:path w="21600" h="21969" stroke="0" extrusionOk="0">
                    <a:moveTo>
                      <a:pt x="21596" y="0"/>
                    </a:moveTo>
                    <a:cubicBezTo>
                      <a:pt x="21598" y="122"/>
                      <a:pt x="21600" y="245"/>
                      <a:pt x="21600" y="369"/>
                    </a:cubicBezTo>
                    <a:cubicBezTo>
                      <a:pt x="21600" y="12298"/>
                      <a:pt x="11929" y="21968"/>
                      <a:pt x="0" y="21969"/>
                    </a:cubicBezTo>
                    <a:lnTo>
                      <a:pt x="0" y="369"/>
                    </a:lnTo>
                    <a:lnTo>
                      <a:pt x="21596"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0" name="Arc 106"/>
              <p:cNvSpPr>
                <a:spLocks/>
              </p:cNvSpPr>
              <p:nvPr/>
            </p:nvSpPr>
            <p:spPr bwMode="auto">
              <a:xfrm rot="10800000">
                <a:off x="1696" y="2429"/>
                <a:ext cx="24" cy="182"/>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22518" y="0"/>
                    </a:moveTo>
                    <a:cubicBezTo>
                      <a:pt x="22518" y="11929"/>
                      <a:pt x="12847" y="21600"/>
                      <a:pt x="918" y="21600"/>
                    </a:cubicBezTo>
                    <a:cubicBezTo>
                      <a:pt x="611" y="21600"/>
                      <a:pt x="305" y="21593"/>
                      <a:pt x="-1" y="21580"/>
                    </a:cubicBezTo>
                  </a:path>
                  <a:path w="22518" h="21600" stroke="0" extrusionOk="0">
                    <a:moveTo>
                      <a:pt x="22518" y="0"/>
                    </a:moveTo>
                    <a:cubicBezTo>
                      <a:pt x="22518" y="11929"/>
                      <a:pt x="12847" y="21600"/>
                      <a:pt x="918" y="21600"/>
                    </a:cubicBezTo>
                    <a:cubicBezTo>
                      <a:pt x="611" y="21600"/>
                      <a:pt x="305" y="21593"/>
                      <a:pt x="-1" y="21580"/>
                    </a:cubicBezTo>
                    <a:lnTo>
                      <a:pt x="918" y="0"/>
                    </a:lnTo>
                    <a:lnTo>
                      <a:pt x="22518" y="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1" name="Arc 107"/>
              <p:cNvSpPr>
                <a:spLocks/>
              </p:cNvSpPr>
              <p:nvPr/>
            </p:nvSpPr>
            <p:spPr bwMode="auto">
              <a:xfrm>
                <a:off x="1754" y="2613"/>
                <a:ext cx="36" cy="5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12" name="Arc 108"/>
              <p:cNvSpPr>
                <a:spLocks/>
              </p:cNvSpPr>
              <p:nvPr/>
            </p:nvSpPr>
            <p:spPr bwMode="auto">
              <a:xfrm rot="10800000">
                <a:off x="1728" y="2429"/>
                <a:ext cx="24" cy="182"/>
              </a:xfrm>
              <a:custGeom>
                <a:avLst/>
                <a:gdLst>
                  <a:gd name="T0" fmla="*/ 0 w 21600"/>
                  <a:gd name="T1" fmla="*/ 0 h 21580"/>
                  <a:gd name="T2" fmla="*/ 0 w 21600"/>
                  <a:gd name="T3" fmla="*/ 0 h 21580"/>
                  <a:gd name="T4" fmla="*/ 0 w 21600"/>
                  <a:gd name="T5" fmla="*/ 0 h 21580"/>
                  <a:gd name="T6" fmla="*/ 0 60000 65536"/>
                  <a:gd name="T7" fmla="*/ 0 60000 65536"/>
                  <a:gd name="T8" fmla="*/ 0 60000 65536"/>
                </a:gdLst>
                <a:ahLst/>
                <a:cxnLst>
                  <a:cxn ang="T6">
                    <a:pos x="T0" y="T1"/>
                  </a:cxn>
                  <a:cxn ang="T7">
                    <a:pos x="T2" y="T3"/>
                  </a:cxn>
                  <a:cxn ang="T8">
                    <a:pos x="T4" y="T5"/>
                  </a:cxn>
                </a:cxnLst>
                <a:rect l="0" t="0" r="r" b="b"/>
                <a:pathLst>
                  <a:path w="21600" h="21580" fill="none" extrusionOk="0">
                    <a:moveTo>
                      <a:pt x="20681" y="21580"/>
                    </a:moveTo>
                    <a:cubicBezTo>
                      <a:pt x="9120" y="21088"/>
                      <a:pt x="0" y="11572"/>
                      <a:pt x="0" y="0"/>
                    </a:cubicBezTo>
                  </a:path>
                  <a:path w="21600" h="21580" stroke="0" extrusionOk="0">
                    <a:moveTo>
                      <a:pt x="20681" y="21580"/>
                    </a:moveTo>
                    <a:cubicBezTo>
                      <a:pt x="9120" y="21088"/>
                      <a:pt x="0" y="11572"/>
                      <a:pt x="0" y="0"/>
                    </a:cubicBezTo>
                    <a:lnTo>
                      <a:pt x="21600" y="0"/>
                    </a:lnTo>
                    <a:lnTo>
                      <a:pt x="20681" y="21580"/>
                    </a:lnTo>
                    <a:close/>
                  </a:path>
                </a:pathLst>
              </a:custGeom>
              <a:noFill/>
              <a:ln w="28575" cap="rnd">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201" name="Text Box 109"/>
          <p:cNvSpPr txBox="1">
            <a:spLocks noChangeArrowheads="1"/>
          </p:cNvSpPr>
          <p:nvPr/>
        </p:nvSpPr>
        <p:spPr bwMode="auto">
          <a:xfrm>
            <a:off x="1219200" y="6019800"/>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chemeClr val="accent2"/>
                </a:solidFill>
              </a:rPr>
              <a:t>male</a:t>
            </a:r>
          </a:p>
        </p:txBody>
      </p:sp>
      <p:sp>
        <p:nvSpPr>
          <p:cNvPr id="7202" name="Text Box 110"/>
          <p:cNvSpPr txBox="1">
            <a:spLocks noChangeArrowheads="1"/>
          </p:cNvSpPr>
          <p:nvPr/>
        </p:nvSpPr>
        <p:spPr bwMode="auto">
          <a:xfrm>
            <a:off x="5486400" y="59436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990099"/>
                </a:solidFill>
              </a:rPr>
              <a:t>female</a:t>
            </a:r>
          </a:p>
        </p:txBody>
      </p:sp>
      <p:sp>
        <p:nvSpPr>
          <p:cNvPr id="257135" name="Text Box 111"/>
          <p:cNvSpPr txBox="1">
            <a:spLocks noChangeArrowheads="1"/>
          </p:cNvSpPr>
          <p:nvPr/>
        </p:nvSpPr>
        <p:spPr bwMode="auto">
          <a:xfrm>
            <a:off x="5486400" y="59436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990099"/>
                </a:solidFill>
              </a:rPr>
              <a:t>female</a:t>
            </a:r>
          </a:p>
        </p:txBody>
      </p:sp>
      <p:sp>
        <p:nvSpPr>
          <p:cNvPr id="257136" name="Line 112"/>
          <p:cNvSpPr>
            <a:spLocks noChangeShapeType="1"/>
          </p:cNvSpPr>
          <p:nvPr/>
        </p:nvSpPr>
        <p:spPr bwMode="auto">
          <a:xfrm flipV="1">
            <a:off x="4648200" y="5334000"/>
            <a:ext cx="1371600" cy="228600"/>
          </a:xfrm>
          <a:prstGeom prst="line">
            <a:avLst/>
          </a:prstGeom>
          <a:noFill/>
          <a:ln w="38100">
            <a:solidFill>
              <a:srgbClr val="9900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05" name="Oval 113"/>
          <p:cNvSpPr>
            <a:spLocks noChangeArrowheads="1"/>
          </p:cNvSpPr>
          <p:nvPr/>
        </p:nvSpPr>
        <p:spPr bwMode="auto">
          <a:xfrm>
            <a:off x="179388" y="260350"/>
            <a:ext cx="1346200" cy="7207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HPG axis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7115"/>
                                        </p:tgtEl>
                                        <p:attrNameLst>
                                          <p:attrName>style.visibility</p:attrName>
                                        </p:attrNameLst>
                                      </p:cBhvr>
                                      <p:to>
                                        <p:strVal val="visible"/>
                                      </p:to>
                                    </p:set>
                                    <p:animEffect transition="in" filter="box(in)">
                                      <p:cBhvr>
                                        <p:cTn id="7" dur="500"/>
                                        <p:tgtEl>
                                          <p:spTgt spid="257115"/>
                                        </p:tgtEl>
                                      </p:cBhvr>
                                    </p:animEffect>
                                  </p:childTnLst>
                                </p:cTn>
                              </p:par>
                              <p:par>
                                <p:cTn id="8" presetID="4" presetClass="entr" presetSubtype="16" fill="hold" nodeType="withEffect">
                                  <p:stCondLst>
                                    <p:cond delay="0"/>
                                  </p:stCondLst>
                                  <p:childTnLst>
                                    <p:set>
                                      <p:cBhvr>
                                        <p:cTn id="9" dur="1" fill="hold">
                                          <p:stCondLst>
                                            <p:cond delay="0"/>
                                          </p:stCondLst>
                                        </p:cTn>
                                        <p:tgtEl>
                                          <p:spTgt spid="257047"/>
                                        </p:tgtEl>
                                        <p:attrNameLst>
                                          <p:attrName>style.visibility</p:attrName>
                                        </p:attrNameLst>
                                      </p:cBhvr>
                                      <p:to>
                                        <p:strVal val="visible"/>
                                      </p:to>
                                    </p:set>
                                    <p:animEffect transition="in" filter="box(in)">
                                      <p:cBhvr>
                                        <p:cTn id="10" dur="500"/>
                                        <p:tgtEl>
                                          <p:spTgt spid="257047"/>
                                        </p:tgtEl>
                                      </p:cBhvr>
                                    </p:animEffect>
                                  </p:childTnLst>
                                </p:cTn>
                              </p:par>
                              <p:par>
                                <p:cTn id="11" presetID="4" presetClass="entr" presetSubtype="16" fill="hold" nodeType="withEffect">
                                  <p:stCondLst>
                                    <p:cond delay="0"/>
                                  </p:stCondLst>
                                  <p:childTnLst>
                                    <p:set>
                                      <p:cBhvr>
                                        <p:cTn id="12" dur="1" fill="hold">
                                          <p:stCondLst>
                                            <p:cond delay="0"/>
                                          </p:stCondLst>
                                        </p:cTn>
                                        <p:tgtEl>
                                          <p:spTgt spid="257083"/>
                                        </p:tgtEl>
                                        <p:attrNameLst>
                                          <p:attrName>style.visibility</p:attrName>
                                        </p:attrNameLst>
                                      </p:cBhvr>
                                      <p:to>
                                        <p:strVal val="visible"/>
                                      </p:to>
                                    </p:set>
                                    <p:animEffect transition="in" filter="box(in)">
                                      <p:cBhvr>
                                        <p:cTn id="13" dur="500"/>
                                        <p:tgtEl>
                                          <p:spTgt spid="25708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7056"/>
                                        </p:tgtEl>
                                        <p:attrNameLst>
                                          <p:attrName>style.visibility</p:attrName>
                                        </p:attrNameLst>
                                      </p:cBhvr>
                                      <p:to>
                                        <p:strVal val="visible"/>
                                      </p:to>
                                    </p:set>
                                    <p:animEffect transition="in" filter="box(in)">
                                      <p:cBhvr>
                                        <p:cTn id="16" dur="500"/>
                                        <p:tgtEl>
                                          <p:spTgt spid="25705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57053"/>
                                        </p:tgtEl>
                                        <p:attrNameLst>
                                          <p:attrName>style.visibility</p:attrName>
                                        </p:attrNameLst>
                                      </p:cBhvr>
                                      <p:to>
                                        <p:strVal val="visible"/>
                                      </p:to>
                                    </p:set>
                                    <p:animEffect transition="in" filter="box(in)">
                                      <p:cBhvr>
                                        <p:cTn id="19" dur="500"/>
                                        <p:tgtEl>
                                          <p:spTgt spid="257053"/>
                                        </p:tgtEl>
                                      </p:cBhvr>
                                    </p:animEffect>
                                  </p:childTnLst>
                                </p:cTn>
                              </p:par>
                              <p:par>
                                <p:cTn id="20" presetID="4" presetClass="entr" presetSubtype="16" fill="hold" nodeType="withEffect">
                                  <p:stCondLst>
                                    <p:cond delay="0"/>
                                  </p:stCondLst>
                                  <p:childTnLst>
                                    <p:set>
                                      <p:cBhvr>
                                        <p:cTn id="21" dur="1" fill="hold">
                                          <p:stCondLst>
                                            <p:cond delay="0"/>
                                          </p:stCondLst>
                                        </p:cTn>
                                        <p:tgtEl>
                                          <p:spTgt spid="257044"/>
                                        </p:tgtEl>
                                        <p:attrNameLst>
                                          <p:attrName>style.visibility</p:attrName>
                                        </p:attrNameLst>
                                      </p:cBhvr>
                                      <p:to>
                                        <p:strVal val="visible"/>
                                      </p:to>
                                    </p:set>
                                    <p:animEffect transition="in" filter="box(in)">
                                      <p:cBhvr>
                                        <p:cTn id="22" dur="500"/>
                                        <p:tgtEl>
                                          <p:spTgt spid="25704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57055"/>
                                        </p:tgtEl>
                                        <p:attrNameLst>
                                          <p:attrName>style.visibility</p:attrName>
                                        </p:attrNameLst>
                                      </p:cBhvr>
                                      <p:to>
                                        <p:strVal val="visible"/>
                                      </p:to>
                                    </p:set>
                                    <p:animEffect transition="in" filter="box(in)">
                                      <p:cBhvr>
                                        <p:cTn id="25" dur="500"/>
                                        <p:tgtEl>
                                          <p:spTgt spid="25705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57030"/>
                                        </p:tgtEl>
                                        <p:attrNameLst>
                                          <p:attrName>style.visibility</p:attrName>
                                        </p:attrNameLst>
                                      </p:cBhvr>
                                      <p:to>
                                        <p:strVal val="visible"/>
                                      </p:to>
                                    </p:set>
                                    <p:animEffect transition="in" filter="box(in)">
                                      <p:cBhvr>
                                        <p:cTn id="28" dur="500"/>
                                        <p:tgtEl>
                                          <p:spTgt spid="25703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57136"/>
                                        </p:tgtEl>
                                        <p:attrNameLst>
                                          <p:attrName>style.visibility</p:attrName>
                                        </p:attrNameLst>
                                      </p:cBhvr>
                                      <p:to>
                                        <p:strVal val="visible"/>
                                      </p:to>
                                    </p:set>
                                    <p:animEffect transition="in" filter="box(in)">
                                      <p:cBhvr>
                                        <p:cTn id="31" dur="500"/>
                                        <p:tgtEl>
                                          <p:spTgt spid="25713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57135"/>
                                        </p:tgtEl>
                                        <p:attrNameLst>
                                          <p:attrName>style.visibility</p:attrName>
                                        </p:attrNameLst>
                                      </p:cBhvr>
                                      <p:to>
                                        <p:strVal val="visible"/>
                                      </p:to>
                                    </p:set>
                                    <p:animEffect transition="in" filter="box(in)">
                                      <p:cBhvr>
                                        <p:cTn id="34" dur="500"/>
                                        <p:tgtEl>
                                          <p:spTgt spid="2571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7116"/>
                                        </p:tgtEl>
                                        <p:attrNameLst>
                                          <p:attrName>style.visibility</p:attrName>
                                        </p:attrNameLst>
                                      </p:cBhvr>
                                      <p:to>
                                        <p:strVal val="visible"/>
                                      </p:to>
                                    </p:set>
                                    <p:animEffect transition="in" filter="box(in)">
                                      <p:cBhvr>
                                        <p:cTn id="39" dur="500"/>
                                        <p:tgtEl>
                                          <p:spTgt spid="257116"/>
                                        </p:tgtEl>
                                      </p:cBhvr>
                                    </p:animEffect>
                                  </p:childTnLst>
                                </p:cTn>
                              </p:par>
                              <p:par>
                                <p:cTn id="40" presetID="4" presetClass="entr" presetSubtype="16" fill="hold" nodeType="withEffect">
                                  <p:stCondLst>
                                    <p:cond delay="0"/>
                                  </p:stCondLst>
                                  <p:childTnLst>
                                    <p:set>
                                      <p:cBhvr>
                                        <p:cTn id="41" dur="1" fill="hold">
                                          <p:stCondLst>
                                            <p:cond delay="0"/>
                                          </p:stCondLst>
                                        </p:cTn>
                                        <p:tgtEl>
                                          <p:spTgt spid="257099"/>
                                        </p:tgtEl>
                                        <p:attrNameLst>
                                          <p:attrName>style.visibility</p:attrName>
                                        </p:attrNameLst>
                                      </p:cBhvr>
                                      <p:to>
                                        <p:strVal val="visible"/>
                                      </p:to>
                                    </p:set>
                                    <p:animEffect transition="in" filter="box(in)">
                                      <p:cBhvr>
                                        <p:cTn id="42" dur="500"/>
                                        <p:tgtEl>
                                          <p:spTgt spid="257099"/>
                                        </p:tgtEl>
                                      </p:cBhvr>
                                    </p:animEffect>
                                  </p:childTnLst>
                                </p:cTn>
                              </p:par>
                              <p:par>
                                <p:cTn id="43" presetID="4" presetClass="entr" presetSubtype="16" fill="hold" nodeType="withEffect">
                                  <p:stCondLst>
                                    <p:cond delay="0"/>
                                  </p:stCondLst>
                                  <p:childTnLst>
                                    <p:set>
                                      <p:cBhvr>
                                        <p:cTn id="44" dur="1" fill="hold">
                                          <p:stCondLst>
                                            <p:cond delay="0"/>
                                          </p:stCondLst>
                                        </p:cTn>
                                        <p:tgtEl>
                                          <p:spTgt spid="257117"/>
                                        </p:tgtEl>
                                        <p:attrNameLst>
                                          <p:attrName>style.visibility</p:attrName>
                                        </p:attrNameLst>
                                      </p:cBhvr>
                                      <p:to>
                                        <p:strVal val="visible"/>
                                      </p:to>
                                    </p:set>
                                    <p:animEffect transition="in" filter="box(in)">
                                      <p:cBhvr>
                                        <p:cTn id="45" dur="500"/>
                                        <p:tgtEl>
                                          <p:spTgt spid="257117"/>
                                        </p:tgtEl>
                                      </p:cBhvr>
                                    </p:animEffect>
                                  </p:childTnLst>
                                </p:cTn>
                              </p:par>
                              <p:par>
                                <p:cTn id="46" presetID="4" presetClass="entr" presetSubtype="16" fill="hold" nodeType="withEffect">
                                  <p:stCondLst>
                                    <p:cond delay="0"/>
                                  </p:stCondLst>
                                  <p:childTnLst>
                                    <p:set>
                                      <p:cBhvr>
                                        <p:cTn id="47" dur="1" fill="hold">
                                          <p:stCondLst>
                                            <p:cond delay="0"/>
                                          </p:stCondLst>
                                        </p:cTn>
                                        <p:tgtEl>
                                          <p:spTgt spid="257057"/>
                                        </p:tgtEl>
                                        <p:attrNameLst>
                                          <p:attrName>style.visibility</p:attrName>
                                        </p:attrNameLst>
                                      </p:cBhvr>
                                      <p:to>
                                        <p:strVal val="visible"/>
                                      </p:to>
                                    </p:set>
                                    <p:animEffect transition="in" filter="box(in)">
                                      <p:cBhvr>
                                        <p:cTn id="48" dur="500"/>
                                        <p:tgtEl>
                                          <p:spTgt spid="257057"/>
                                        </p:tgtEl>
                                      </p:cBhvr>
                                    </p:animEffect>
                                  </p:childTnLst>
                                </p:cTn>
                              </p:par>
                              <p:par>
                                <p:cTn id="49" presetID="4" presetClass="entr" presetSubtype="16" fill="hold" nodeType="withEffect">
                                  <p:stCondLst>
                                    <p:cond delay="0"/>
                                  </p:stCondLst>
                                  <p:childTnLst>
                                    <p:set>
                                      <p:cBhvr>
                                        <p:cTn id="50" dur="1" fill="hold">
                                          <p:stCondLst>
                                            <p:cond delay="0"/>
                                          </p:stCondLst>
                                        </p:cTn>
                                        <p:tgtEl>
                                          <p:spTgt spid="257062"/>
                                        </p:tgtEl>
                                        <p:attrNameLst>
                                          <p:attrName>style.visibility</p:attrName>
                                        </p:attrNameLst>
                                      </p:cBhvr>
                                      <p:to>
                                        <p:strVal val="visible"/>
                                      </p:to>
                                    </p:set>
                                    <p:animEffect transition="in" filter="box(in)">
                                      <p:cBhvr>
                                        <p:cTn id="51" dur="500"/>
                                        <p:tgtEl>
                                          <p:spTgt spid="25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nimBg="1"/>
      <p:bldP spid="257053" grpId="0" animBg="1"/>
      <p:bldP spid="257055" grpId="0" animBg="1"/>
      <p:bldP spid="257056" grpId="0" animBg="1"/>
      <p:bldP spid="257115" grpId="0"/>
      <p:bldP spid="257116" grpId="0"/>
      <p:bldP spid="257135" grpId="0"/>
      <p:bldP spid="25713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457200"/>
            <a:ext cx="8439150" cy="2611438"/>
          </a:xfrm>
        </p:spPr>
        <p:txBody>
          <a:bodyPr/>
          <a:lstStyle/>
          <a:p>
            <a:r>
              <a:rPr lang="en-GB" b="0" smtClean="0">
                <a:latin typeface="Arial" charset="0"/>
                <a:cs typeface="Arial" charset="0"/>
              </a:rPr>
              <a:t>Macroscopic (regional size) and microscopic sex (synaptic connectivity and cellular morphology) differences in brain regions controlling reproductive functions</a:t>
            </a:r>
          </a:p>
        </p:txBody>
      </p:sp>
      <p:sp>
        <p:nvSpPr>
          <p:cNvPr id="62467" name="Rectangle 3"/>
          <p:cNvSpPr>
            <a:spLocks noGrp="1" noChangeArrowheads="1"/>
          </p:cNvSpPr>
          <p:nvPr>
            <p:ph type="body" idx="1"/>
          </p:nvPr>
        </p:nvSpPr>
        <p:spPr>
          <a:xfrm>
            <a:off x="684213" y="3860800"/>
            <a:ext cx="7920037" cy="2305050"/>
          </a:xfrm>
        </p:spPr>
        <p:txBody>
          <a:bodyPr/>
          <a:lstStyle/>
          <a:p>
            <a:r>
              <a:rPr lang="en-GB" smtClean="0">
                <a:latin typeface="Arial" charset="0"/>
                <a:cs typeface="Arial" charset="0"/>
              </a:rPr>
              <a:t>Preoptic area, POA (includes sexually dimorphic nucleus)</a:t>
            </a:r>
          </a:p>
          <a:p>
            <a:r>
              <a:rPr lang="en-GB" smtClean="0">
                <a:latin typeface="Arial" charset="0"/>
                <a:cs typeface="Arial" charset="0"/>
              </a:rPr>
              <a:t>Arcuate nucleus, Arc</a:t>
            </a:r>
          </a:p>
          <a:p>
            <a:r>
              <a:rPr lang="en-GB" smtClean="0">
                <a:latin typeface="Arial" charset="0"/>
                <a:cs typeface="Arial" charset="0"/>
              </a:rPr>
              <a:t>Ventromedial nucleus, VMN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73050" y="333375"/>
            <a:ext cx="8763000" cy="533400"/>
          </a:xfrm>
        </p:spPr>
        <p:txBody>
          <a:bodyPr/>
          <a:lstStyle/>
          <a:p>
            <a:r>
              <a:rPr lang="en-GB" sz="2800" smtClean="0">
                <a:latin typeface="Arial" charset="0"/>
                <a:cs typeface="Arial" charset="0"/>
              </a:rPr>
              <a:t>Three processes of brain sexual differentiation </a:t>
            </a:r>
          </a:p>
        </p:txBody>
      </p:sp>
      <p:pic>
        <p:nvPicPr>
          <p:cNvPr id="63491" name="Picture 4" descr="Masc def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01775"/>
            <a:ext cx="5976938"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6"/>
          <p:cNvSpPr txBox="1">
            <a:spLocks noChangeArrowheads="1"/>
          </p:cNvSpPr>
          <p:nvPr/>
        </p:nvSpPr>
        <p:spPr bwMode="auto">
          <a:xfrm>
            <a:off x="1166813" y="4071938"/>
            <a:ext cx="104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Narrow" pitchFamily="34" charset="0"/>
              </a:rPr>
              <a:t>Female by </a:t>
            </a:r>
          </a:p>
          <a:p>
            <a:r>
              <a:rPr lang="en-GB" sz="1600" b="1">
                <a:solidFill>
                  <a:srgbClr val="000000"/>
                </a:solidFill>
                <a:latin typeface="Arial Narrow" pitchFamily="34" charset="0"/>
              </a:rPr>
              <a:t>default</a:t>
            </a:r>
          </a:p>
        </p:txBody>
      </p:sp>
      <p:sp>
        <p:nvSpPr>
          <p:cNvPr id="63493" name="Text Box 8"/>
          <p:cNvSpPr txBox="1">
            <a:spLocks noChangeArrowheads="1"/>
          </p:cNvSpPr>
          <p:nvPr/>
        </p:nvSpPr>
        <p:spPr bwMode="auto">
          <a:xfrm>
            <a:off x="827088" y="6302375"/>
            <a:ext cx="801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Narrow" pitchFamily="34" charset="0"/>
              </a:rPr>
              <a:t>  </a:t>
            </a:r>
            <a:r>
              <a:rPr lang="en-GB" sz="1800">
                <a:solidFill>
                  <a:schemeClr val="tx2"/>
                </a:solidFill>
                <a:latin typeface="Arial Narrow" pitchFamily="34" charset="0"/>
              </a:rPr>
              <a:t>Adapted from Schwartz JM &amp; McCarthy MM J Steroid Biochem Mol Biol 2008, 109: 300-3006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8382000" cy="1371600"/>
          </a:xfrm>
        </p:spPr>
        <p:txBody>
          <a:bodyPr/>
          <a:lstStyle/>
          <a:p>
            <a:r>
              <a:rPr lang="en-US" sz="2000" smtClean="0">
                <a:latin typeface="Arial" charset="0"/>
                <a:cs typeface="Arial" charset="0"/>
              </a:rPr>
              <a:t>Neonatal treatment of male rats castrated  at birth (P1) with testosterone (500mg         ), but not oil vehicle (       ) suppresses apoptosis (TUNEL stain) in SDN-mPOA, but not the lateral preoptic area</a:t>
            </a:r>
          </a:p>
        </p:txBody>
      </p:sp>
      <p:sp>
        <p:nvSpPr>
          <p:cNvPr id="64515" name="Rectangle 3"/>
          <p:cNvSpPr>
            <a:spLocks noChangeArrowheads="1"/>
          </p:cNvSpPr>
          <p:nvPr/>
        </p:nvSpPr>
        <p:spPr bwMode="auto">
          <a:xfrm>
            <a:off x="0" y="28194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latin typeface="Comic Sans MS" pitchFamily="66" charset="0"/>
              </a:rPr>
              <a:t>Total cells </a:t>
            </a:r>
          </a:p>
          <a:p>
            <a:pPr algn="ctr"/>
            <a:r>
              <a:rPr lang="en-US" sz="2000" b="1">
                <a:solidFill>
                  <a:srgbClr val="000000"/>
                </a:solidFill>
                <a:latin typeface="Comic Sans MS" pitchFamily="66" charset="0"/>
              </a:rPr>
              <a:t>undergoing </a:t>
            </a:r>
          </a:p>
          <a:p>
            <a:pPr algn="ctr"/>
            <a:r>
              <a:rPr lang="en-US" sz="2000" b="1">
                <a:solidFill>
                  <a:srgbClr val="000000"/>
                </a:solidFill>
                <a:latin typeface="Comic Sans MS" pitchFamily="66" charset="0"/>
              </a:rPr>
              <a:t>apoptosis</a:t>
            </a:r>
          </a:p>
          <a:p>
            <a:pPr algn="ctr"/>
            <a:r>
              <a:rPr lang="en-US" sz="2000" b="1">
                <a:solidFill>
                  <a:srgbClr val="000000"/>
                </a:solidFill>
                <a:latin typeface="Comic Sans MS" pitchFamily="66" charset="0"/>
              </a:rPr>
              <a:t>%</a:t>
            </a:r>
            <a:endParaRPr lang="en-US" sz="2000" b="1">
              <a:latin typeface="Comic Sans MS" pitchFamily="66" charset="0"/>
            </a:endParaRPr>
          </a:p>
        </p:txBody>
      </p:sp>
      <p:sp>
        <p:nvSpPr>
          <p:cNvPr id="64516" name="Line 4"/>
          <p:cNvSpPr>
            <a:spLocks noChangeShapeType="1"/>
          </p:cNvSpPr>
          <p:nvPr/>
        </p:nvSpPr>
        <p:spPr bwMode="auto">
          <a:xfrm>
            <a:off x="2514600" y="2209800"/>
            <a:ext cx="0" cy="3810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7" name="Line 5"/>
          <p:cNvSpPr>
            <a:spLocks noChangeShapeType="1"/>
          </p:cNvSpPr>
          <p:nvPr/>
        </p:nvSpPr>
        <p:spPr bwMode="auto">
          <a:xfrm>
            <a:off x="2514600" y="6019800"/>
            <a:ext cx="34290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4518" name="Group 6"/>
          <p:cNvGrpSpPr>
            <a:grpSpLocks/>
          </p:cNvGrpSpPr>
          <p:nvPr/>
        </p:nvGrpSpPr>
        <p:grpSpPr bwMode="auto">
          <a:xfrm>
            <a:off x="1981200" y="5257800"/>
            <a:ext cx="457200" cy="457200"/>
            <a:chOff x="912" y="3696"/>
            <a:chExt cx="288" cy="288"/>
          </a:xfrm>
        </p:grpSpPr>
        <p:sp>
          <p:nvSpPr>
            <p:cNvPr id="64560" name="Rectangle 7"/>
            <p:cNvSpPr>
              <a:spLocks noChangeArrowheads="1"/>
            </p:cNvSpPr>
            <p:nvPr/>
          </p:nvSpPr>
          <p:spPr bwMode="auto">
            <a:xfrm>
              <a:off x="912" y="369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000000"/>
                  </a:solidFill>
                  <a:latin typeface="Comic Sans MS" pitchFamily="66" charset="0"/>
                </a:rPr>
                <a:t>0.3</a:t>
              </a:r>
            </a:p>
          </p:txBody>
        </p:sp>
        <p:sp>
          <p:nvSpPr>
            <p:cNvPr id="64561" name="Line 8"/>
            <p:cNvSpPr>
              <a:spLocks noChangeShapeType="1"/>
            </p:cNvSpPr>
            <p:nvPr/>
          </p:nvSpPr>
          <p:spPr bwMode="auto">
            <a:xfrm>
              <a:off x="1152" y="3840"/>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4519" name="Rectangle 9"/>
          <p:cNvSpPr>
            <a:spLocks noChangeArrowheads="1"/>
          </p:cNvSpPr>
          <p:nvPr/>
        </p:nvSpPr>
        <p:spPr bwMode="auto">
          <a:xfrm>
            <a:off x="1905000" y="3355975"/>
            <a:ext cx="56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1.2</a:t>
            </a:r>
          </a:p>
        </p:txBody>
      </p:sp>
      <p:sp>
        <p:nvSpPr>
          <p:cNvPr id="64520" name="Rectangle 10"/>
          <p:cNvSpPr>
            <a:spLocks noChangeArrowheads="1"/>
          </p:cNvSpPr>
          <p:nvPr/>
        </p:nvSpPr>
        <p:spPr bwMode="auto">
          <a:xfrm>
            <a:off x="1905000" y="3965575"/>
            <a:ext cx="56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0.9</a:t>
            </a:r>
          </a:p>
        </p:txBody>
      </p:sp>
      <p:sp>
        <p:nvSpPr>
          <p:cNvPr id="64521" name="Line 11"/>
          <p:cNvSpPr>
            <a:spLocks noChangeShapeType="1"/>
          </p:cNvSpPr>
          <p:nvPr/>
        </p:nvSpPr>
        <p:spPr bwMode="auto">
          <a:xfrm flipH="1">
            <a:off x="2438400" y="48006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2" name="Line 12"/>
          <p:cNvSpPr>
            <a:spLocks noChangeShapeType="1"/>
          </p:cNvSpPr>
          <p:nvPr/>
        </p:nvSpPr>
        <p:spPr bwMode="auto">
          <a:xfrm flipH="1">
            <a:off x="2438400" y="41910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3" name="Line 13"/>
          <p:cNvSpPr>
            <a:spLocks noChangeShapeType="1"/>
          </p:cNvSpPr>
          <p:nvPr/>
        </p:nvSpPr>
        <p:spPr bwMode="auto">
          <a:xfrm flipH="1">
            <a:off x="2438400" y="35814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4" name="Line 14"/>
          <p:cNvSpPr>
            <a:spLocks noChangeShapeType="1"/>
          </p:cNvSpPr>
          <p:nvPr/>
        </p:nvSpPr>
        <p:spPr bwMode="auto">
          <a:xfrm flipH="1">
            <a:off x="2438400" y="2971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5" name="Line 15"/>
          <p:cNvSpPr>
            <a:spLocks noChangeShapeType="1"/>
          </p:cNvSpPr>
          <p:nvPr/>
        </p:nvSpPr>
        <p:spPr bwMode="auto">
          <a:xfrm flipH="1">
            <a:off x="2438400" y="23622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6" name="Rectangle 16"/>
          <p:cNvSpPr>
            <a:spLocks noChangeArrowheads="1"/>
          </p:cNvSpPr>
          <p:nvPr/>
        </p:nvSpPr>
        <p:spPr bwMode="auto">
          <a:xfrm>
            <a:off x="1905000" y="4575175"/>
            <a:ext cx="56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0.6</a:t>
            </a:r>
          </a:p>
        </p:txBody>
      </p:sp>
      <p:sp>
        <p:nvSpPr>
          <p:cNvPr id="64527" name="Rectangle 17"/>
          <p:cNvSpPr>
            <a:spLocks noChangeArrowheads="1"/>
          </p:cNvSpPr>
          <p:nvPr/>
        </p:nvSpPr>
        <p:spPr bwMode="auto">
          <a:xfrm>
            <a:off x="1828800" y="2212975"/>
            <a:ext cx="56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1.8</a:t>
            </a:r>
          </a:p>
        </p:txBody>
      </p:sp>
      <p:sp>
        <p:nvSpPr>
          <p:cNvPr id="64528" name="Rectangle 18"/>
          <p:cNvSpPr>
            <a:spLocks noChangeArrowheads="1"/>
          </p:cNvSpPr>
          <p:nvPr/>
        </p:nvSpPr>
        <p:spPr bwMode="auto">
          <a:xfrm>
            <a:off x="1905000" y="2746375"/>
            <a:ext cx="56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1.5</a:t>
            </a:r>
          </a:p>
        </p:txBody>
      </p:sp>
      <p:sp>
        <p:nvSpPr>
          <p:cNvPr id="64529" name="Rectangle 19"/>
          <p:cNvSpPr>
            <a:spLocks noChangeArrowheads="1"/>
          </p:cNvSpPr>
          <p:nvPr/>
        </p:nvSpPr>
        <p:spPr bwMode="auto">
          <a:xfrm>
            <a:off x="2819400" y="2743200"/>
            <a:ext cx="304800" cy="3276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0" name="Rectangle 20" descr="10%"/>
          <p:cNvSpPr>
            <a:spLocks noChangeArrowheads="1"/>
          </p:cNvSpPr>
          <p:nvPr/>
        </p:nvSpPr>
        <p:spPr bwMode="auto">
          <a:xfrm>
            <a:off x="3124200" y="5334000"/>
            <a:ext cx="304800" cy="6858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1" name="Rectangle 21"/>
          <p:cNvSpPr>
            <a:spLocks noChangeArrowheads="1"/>
          </p:cNvSpPr>
          <p:nvPr/>
        </p:nvSpPr>
        <p:spPr bwMode="auto">
          <a:xfrm>
            <a:off x="28956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6</a:t>
            </a:r>
          </a:p>
        </p:txBody>
      </p:sp>
      <p:sp>
        <p:nvSpPr>
          <p:cNvPr id="64532" name="Rectangle 22"/>
          <p:cNvSpPr>
            <a:spLocks noChangeArrowheads="1"/>
          </p:cNvSpPr>
          <p:nvPr/>
        </p:nvSpPr>
        <p:spPr bwMode="auto">
          <a:xfrm>
            <a:off x="37338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7</a:t>
            </a:r>
          </a:p>
        </p:txBody>
      </p:sp>
      <p:sp>
        <p:nvSpPr>
          <p:cNvPr id="64533" name="Rectangle 24"/>
          <p:cNvSpPr>
            <a:spLocks noChangeArrowheads="1"/>
          </p:cNvSpPr>
          <p:nvPr/>
        </p:nvSpPr>
        <p:spPr bwMode="auto">
          <a:xfrm>
            <a:off x="5410200" y="609917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10</a:t>
            </a:r>
          </a:p>
        </p:txBody>
      </p:sp>
      <p:sp>
        <p:nvSpPr>
          <p:cNvPr id="64534" name="Rectangle 25"/>
          <p:cNvSpPr>
            <a:spLocks noChangeArrowheads="1"/>
          </p:cNvSpPr>
          <p:nvPr/>
        </p:nvSpPr>
        <p:spPr bwMode="auto">
          <a:xfrm>
            <a:off x="63246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6</a:t>
            </a:r>
          </a:p>
        </p:txBody>
      </p:sp>
      <p:sp>
        <p:nvSpPr>
          <p:cNvPr id="64535" name="Rectangle 26"/>
          <p:cNvSpPr>
            <a:spLocks noChangeArrowheads="1"/>
          </p:cNvSpPr>
          <p:nvPr/>
        </p:nvSpPr>
        <p:spPr bwMode="auto">
          <a:xfrm>
            <a:off x="71628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7</a:t>
            </a:r>
          </a:p>
        </p:txBody>
      </p:sp>
      <p:sp>
        <p:nvSpPr>
          <p:cNvPr id="64536" name="Rectangle 27"/>
          <p:cNvSpPr>
            <a:spLocks noChangeArrowheads="1"/>
          </p:cNvSpPr>
          <p:nvPr/>
        </p:nvSpPr>
        <p:spPr bwMode="auto">
          <a:xfrm>
            <a:off x="79248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8</a:t>
            </a:r>
          </a:p>
        </p:txBody>
      </p:sp>
      <p:sp>
        <p:nvSpPr>
          <p:cNvPr id="64537" name="Rectangle 28"/>
          <p:cNvSpPr>
            <a:spLocks noChangeArrowheads="1"/>
          </p:cNvSpPr>
          <p:nvPr/>
        </p:nvSpPr>
        <p:spPr bwMode="auto">
          <a:xfrm>
            <a:off x="3657600" y="3200400"/>
            <a:ext cx="304800" cy="28194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8" name="Rectangle 29" descr="10%"/>
          <p:cNvSpPr>
            <a:spLocks noChangeArrowheads="1"/>
          </p:cNvSpPr>
          <p:nvPr/>
        </p:nvSpPr>
        <p:spPr bwMode="auto">
          <a:xfrm>
            <a:off x="3962400" y="5105400"/>
            <a:ext cx="304800" cy="9144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9" name="Rectangle 30"/>
          <p:cNvSpPr>
            <a:spLocks noChangeArrowheads="1"/>
          </p:cNvSpPr>
          <p:nvPr/>
        </p:nvSpPr>
        <p:spPr bwMode="auto">
          <a:xfrm>
            <a:off x="4419600" y="3352800"/>
            <a:ext cx="304800" cy="2667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0" name="Rectangle 31" descr="10%"/>
          <p:cNvSpPr>
            <a:spLocks noChangeArrowheads="1"/>
          </p:cNvSpPr>
          <p:nvPr/>
        </p:nvSpPr>
        <p:spPr bwMode="auto">
          <a:xfrm>
            <a:off x="4724400" y="4343400"/>
            <a:ext cx="304800" cy="16764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1" name="Rectangle 32"/>
          <p:cNvSpPr>
            <a:spLocks noChangeArrowheads="1"/>
          </p:cNvSpPr>
          <p:nvPr/>
        </p:nvSpPr>
        <p:spPr bwMode="auto">
          <a:xfrm>
            <a:off x="5257800" y="3581400"/>
            <a:ext cx="304800" cy="24384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2" name="Rectangle 33" descr="10%"/>
          <p:cNvSpPr>
            <a:spLocks noChangeArrowheads="1"/>
          </p:cNvSpPr>
          <p:nvPr/>
        </p:nvSpPr>
        <p:spPr bwMode="auto">
          <a:xfrm>
            <a:off x="5562600" y="5410200"/>
            <a:ext cx="381000" cy="6096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3" name="Rectangle 34"/>
          <p:cNvSpPr>
            <a:spLocks noChangeArrowheads="1"/>
          </p:cNvSpPr>
          <p:nvPr/>
        </p:nvSpPr>
        <p:spPr bwMode="auto">
          <a:xfrm>
            <a:off x="6172200" y="3733800"/>
            <a:ext cx="304800" cy="2286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4" name="Rectangle 35" descr="10%"/>
          <p:cNvSpPr>
            <a:spLocks noChangeArrowheads="1"/>
          </p:cNvSpPr>
          <p:nvPr/>
        </p:nvSpPr>
        <p:spPr bwMode="auto">
          <a:xfrm>
            <a:off x="6477000" y="4114800"/>
            <a:ext cx="266700" cy="19050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5" name="Rectangle 36"/>
          <p:cNvSpPr>
            <a:spLocks noChangeArrowheads="1"/>
          </p:cNvSpPr>
          <p:nvPr/>
        </p:nvSpPr>
        <p:spPr bwMode="auto">
          <a:xfrm>
            <a:off x="6934200" y="3276600"/>
            <a:ext cx="381000" cy="27432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6" name="Rectangle 37" descr="10%"/>
          <p:cNvSpPr>
            <a:spLocks noChangeArrowheads="1"/>
          </p:cNvSpPr>
          <p:nvPr/>
        </p:nvSpPr>
        <p:spPr bwMode="auto">
          <a:xfrm>
            <a:off x="7315200" y="3657600"/>
            <a:ext cx="342900" cy="23622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7" name="Rectangle 38"/>
          <p:cNvSpPr>
            <a:spLocks noChangeArrowheads="1"/>
          </p:cNvSpPr>
          <p:nvPr/>
        </p:nvSpPr>
        <p:spPr bwMode="auto">
          <a:xfrm>
            <a:off x="7848600" y="3810000"/>
            <a:ext cx="304800" cy="22098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8" name="Rectangle 39" descr="10%"/>
          <p:cNvSpPr>
            <a:spLocks noChangeArrowheads="1"/>
          </p:cNvSpPr>
          <p:nvPr/>
        </p:nvSpPr>
        <p:spPr bwMode="auto">
          <a:xfrm>
            <a:off x="8153400" y="3657600"/>
            <a:ext cx="342900" cy="23622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9" name="Rectangle 40"/>
          <p:cNvSpPr>
            <a:spLocks noChangeArrowheads="1"/>
          </p:cNvSpPr>
          <p:nvPr/>
        </p:nvSpPr>
        <p:spPr bwMode="auto">
          <a:xfrm>
            <a:off x="3962400" y="4800600"/>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Comic Sans MS" pitchFamily="66" charset="0"/>
              </a:rPr>
              <a:t>*</a:t>
            </a:r>
            <a:endParaRPr lang="en-US">
              <a:latin typeface="Comic Sans MS" pitchFamily="66" charset="0"/>
            </a:endParaRPr>
          </a:p>
        </p:txBody>
      </p:sp>
      <p:sp>
        <p:nvSpPr>
          <p:cNvPr id="64550" name="Rectangle 41" descr="10%"/>
          <p:cNvSpPr>
            <a:spLocks noChangeArrowheads="1"/>
          </p:cNvSpPr>
          <p:nvPr/>
        </p:nvSpPr>
        <p:spPr bwMode="auto">
          <a:xfrm>
            <a:off x="3132138" y="896938"/>
            <a:ext cx="304800" cy="228600"/>
          </a:xfrm>
          <a:prstGeom prst="rect">
            <a:avLst/>
          </a:prstGeom>
          <a:pattFill prst="pct10">
            <a:fgClr>
              <a:srgbClr val="000000"/>
            </a:fgClr>
            <a:bgClr>
              <a:schemeClr val="bg1"/>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51" name="Rectangle 42"/>
          <p:cNvSpPr>
            <a:spLocks noChangeArrowheads="1"/>
          </p:cNvSpPr>
          <p:nvPr/>
        </p:nvSpPr>
        <p:spPr bwMode="auto">
          <a:xfrm>
            <a:off x="228600" y="63246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i="1">
                <a:solidFill>
                  <a:srgbClr val="000000"/>
                </a:solidFill>
                <a:latin typeface="Comic Sans MS" pitchFamily="66" charset="0"/>
              </a:rPr>
              <a:t>adapted from Breedlove SM</a:t>
            </a:r>
            <a:endParaRPr lang="en-US">
              <a:latin typeface="Comic Sans MS" pitchFamily="66" charset="0"/>
            </a:endParaRPr>
          </a:p>
        </p:txBody>
      </p:sp>
      <p:sp>
        <p:nvSpPr>
          <p:cNvPr id="64552" name="Line 43"/>
          <p:cNvSpPr>
            <a:spLocks noChangeShapeType="1"/>
          </p:cNvSpPr>
          <p:nvPr/>
        </p:nvSpPr>
        <p:spPr bwMode="auto">
          <a:xfrm>
            <a:off x="6172200" y="6019800"/>
            <a:ext cx="27432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53" name="Rectangle 45"/>
          <p:cNvSpPr>
            <a:spLocks noChangeArrowheads="1"/>
          </p:cNvSpPr>
          <p:nvPr/>
        </p:nvSpPr>
        <p:spPr bwMode="auto">
          <a:xfrm>
            <a:off x="4572000" y="60991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00"/>
                </a:solidFill>
                <a:latin typeface="Comic Sans MS" pitchFamily="66" charset="0"/>
              </a:rPr>
              <a:t>8</a:t>
            </a:r>
          </a:p>
        </p:txBody>
      </p:sp>
      <p:sp>
        <p:nvSpPr>
          <p:cNvPr id="64554" name="Rectangle 46"/>
          <p:cNvSpPr>
            <a:spLocks noChangeArrowheads="1"/>
          </p:cNvSpPr>
          <p:nvPr/>
        </p:nvSpPr>
        <p:spPr bwMode="auto">
          <a:xfrm>
            <a:off x="3124200" y="4957763"/>
            <a:ext cx="436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latin typeface="Comic Sans MS" pitchFamily="66" charset="0"/>
              </a:rPr>
              <a:t>*</a:t>
            </a:r>
            <a:r>
              <a:rPr lang="en-US">
                <a:latin typeface="Comic Sans MS" pitchFamily="66" charset="0"/>
              </a:rPr>
              <a:t> </a:t>
            </a:r>
          </a:p>
        </p:txBody>
      </p:sp>
      <p:sp>
        <p:nvSpPr>
          <p:cNvPr id="64555" name="Rectangle 47"/>
          <p:cNvSpPr>
            <a:spLocks noChangeArrowheads="1"/>
          </p:cNvSpPr>
          <p:nvPr/>
        </p:nvSpPr>
        <p:spPr bwMode="auto">
          <a:xfrm>
            <a:off x="5638800" y="5033963"/>
            <a:ext cx="34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latin typeface="Comic Sans MS" pitchFamily="66" charset="0"/>
              </a:rPr>
              <a:t>*</a:t>
            </a:r>
            <a:endParaRPr lang="en-US">
              <a:latin typeface="Comic Sans MS" pitchFamily="66" charset="0"/>
            </a:endParaRPr>
          </a:p>
        </p:txBody>
      </p:sp>
      <p:sp>
        <p:nvSpPr>
          <p:cNvPr id="64556" name="Rectangle 48" descr="10%"/>
          <p:cNvSpPr>
            <a:spLocks noChangeArrowheads="1"/>
          </p:cNvSpPr>
          <p:nvPr/>
        </p:nvSpPr>
        <p:spPr bwMode="auto">
          <a:xfrm>
            <a:off x="6227763" y="896938"/>
            <a:ext cx="304800" cy="228600"/>
          </a:xfrm>
          <a:prstGeom prst="rect">
            <a:avLst/>
          </a:prstGeom>
          <a:noFill/>
          <a:ln w="19050">
            <a:solidFill>
              <a:srgbClr val="000000"/>
            </a:solidFill>
            <a:miter lim="800000"/>
            <a:headEnd/>
            <a:tailEnd/>
          </a:ln>
          <a:effectLst/>
          <a:extLst>
            <a:ext uri="{909E8E84-426E-40DD-AFC4-6F175D3DCCD1}">
              <a14:hiddenFill xmlns:a14="http://schemas.microsoft.com/office/drawing/2010/main">
                <a:pattFill prst="pct10">
                  <a:fgClr>
                    <a:srgbClr val="000000"/>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57" name="Rectangle 49"/>
          <p:cNvSpPr>
            <a:spLocks noChangeArrowheads="1"/>
          </p:cNvSpPr>
          <p:nvPr/>
        </p:nvSpPr>
        <p:spPr bwMode="auto">
          <a:xfrm>
            <a:off x="3276600" y="18288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latin typeface="Comic Sans MS" pitchFamily="66" charset="0"/>
              </a:rPr>
              <a:t>SDN</a:t>
            </a:r>
            <a:endParaRPr lang="en-US">
              <a:latin typeface="Comic Sans MS" pitchFamily="66" charset="0"/>
            </a:endParaRPr>
          </a:p>
        </p:txBody>
      </p:sp>
      <p:sp>
        <p:nvSpPr>
          <p:cNvPr id="64558" name="Rectangle 50"/>
          <p:cNvSpPr>
            <a:spLocks noChangeArrowheads="1"/>
          </p:cNvSpPr>
          <p:nvPr/>
        </p:nvSpPr>
        <p:spPr bwMode="auto">
          <a:xfrm>
            <a:off x="5943600" y="1909763"/>
            <a:ext cx="319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latin typeface="Comic Sans MS" pitchFamily="66" charset="0"/>
              </a:rPr>
              <a:t>Lateral preoptic area</a:t>
            </a:r>
          </a:p>
        </p:txBody>
      </p:sp>
      <p:sp>
        <p:nvSpPr>
          <p:cNvPr id="64559" name="Rectangle 51"/>
          <p:cNvSpPr>
            <a:spLocks noChangeArrowheads="1"/>
          </p:cNvSpPr>
          <p:nvPr/>
        </p:nvSpPr>
        <p:spPr bwMode="auto">
          <a:xfrm>
            <a:off x="4343400" y="63246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latin typeface="Comic Sans MS" pitchFamily="66" charset="0"/>
              </a:rPr>
              <a:t>Days after birth</a:t>
            </a:r>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457200"/>
            <a:ext cx="8294688" cy="1531938"/>
          </a:xfrm>
        </p:spPr>
        <p:txBody>
          <a:bodyPr/>
          <a:lstStyle/>
          <a:p>
            <a:pPr algn="ctr"/>
            <a:r>
              <a:rPr lang="en-GB" smtClean="0">
                <a:latin typeface="Arial" charset="0"/>
                <a:cs typeface="Arial" charset="0"/>
              </a:rPr>
              <a:t>Preoptic area, POA</a:t>
            </a:r>
            <a:br>
              <a:rPr lang="en-GB" smtClean="0">
                <a:latin typeface="Arial" charset="0"/>
                <a:cs typeface="Arial" charset="0"/>
              </a:rPr>
            </a:br>
            <a:endParaRPr lang="en-GB" smtClean="0">
              <a:latin typeface="Arial" charset="0"/>
              <a:cs typeface="Arial" charset="0"/>
            </a:endParaRPr>
          </a:p>
        </p:txBody>
      </p:sp>
      <p:sp>
        <p:nvSpPr>
          <p:cNvPr id="65539" name="Rectangle 3"/>
          <p:cNvSpPr>
            <a:spLocks noGrp="1" noChangeArrowheads="1"/>
          </p:cNvSpPr>
          <p:nvPr>
            <p:ph type="body" idx="1"/>
          </p:nvPr>
        </p:nvSpPr>
        <p:spPr>
          <a:xfrm>
            <a:off x="611188" y="3213100"/>
            <a:ext cx="8153400" cy="3535363"/>
          </a:xfrm>
        </p:spPr>
        <p:txBody>
          <a:bodyPr/>
          <a:lstStyle/>
          <a:p>
            <a:r>
              <a:rPr lang="en-GB" smtClean="0">
                <a:latin typeface="Arial" charset="0"/>
                <a:cs typeface="Arial" charset="0"/>
              </a:rPr>
              <a:t>SDN of the medial POA - major site for regulating male sexual behaviours in all vertebrate species studies</a:t>
            </a:r>
          </a:p>
          <a:p>
            <a:endParaRPr lang="en-GB" smtClean="0">
              <a:latin typeface="Arial" charset="0"/>
              <a:cs typeface="Arial" charset="0"/>
            </a:endParaRPr>
          </a:p>
          <a:p>
            <a:r>
              <a:rPr lang="en-GB" smtClean="0">
                <a:latin typeface="Arial" charset="0"/>
                <a:cs typeface="Arial" charset="0"/>
              </a:rPr>
              <a:t>2-3 times as many dendritic spine synapses (excitatory input) in males compared with females</a:t>
            </a:r>
          </a:p>
        </p:txBody>
      </p:sp>
      <p:sp>
        <p:nvSpPr>
          <p:cNvPr id="65540" name="Text Box 4"/>
          <p:cNvSpPr txBox="1">
            <a:spLocks noChangeArrowheads="1"/>
          </p:cNvSpPr>
          <p:nvPr/>
        </p:nvSpPr>
        <p:spPr bwMode="auto">
          <a:xfrm>
            <a:off x="827088" y="6092825"/>
            <a:ext cx="3868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Arial Narrow" pitchFamily="34" charset="0"/>
              </a:rPr>
              <a:t>McCarthy MM Physiol Rev 2008, 88: 91-134</a:t>
            </a:r>
          </a:p>
        </p:txBody>
      </p:sp>
      <p:sp>
        <p:nvSpPr>
          <p:cNvPr id="65541" name="Rectangle 5"/>
          <p:cNvSpPr>
            <a:spLocks noChangeArrowheads="1"/>
          </p:cNvSpPr>
          <p:nvPr/>
        </p:nvSpPr>
        <p:spPr bwMode="auto">
          <a:xfrm>
            <a:off x="2268538" y="1341438"/>
            <a:ext cx="56165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spcBef>
                <a:spcPct val="20000"/>
              </a:spcBef>
              <a:buFont typeface="Symbol" pitchFamily="18" charset="2"/>
              <a:buChar char="·"/>
            </a:pPr>
            <a:r>
              <a:rPr lang="en-GB" sz="1800">
                <a:solidFill>
                  <a:schemeClr val="tx2"/>
                </a:solidFill>
                <a:latin typeface="Arial" charset="0"/>
                <a:cs typeface="Arial" charset="0"/>
              </a:rPr>
              <a:t>Median preoptic nucleus</a:t>
            </a:r>
          </a:p>
          <a:p>
            <a:pPr marL="234950" indent="-234950">
              <a:spcBef>
                <a:spcPct val="20000"/>
              </a:spcBef>
              <a:buFont typeface="Symbol" pitchFamily="18" charset="2"/>
              <a:buChar char="·"/>
            </a:pPr>
            <a:r>
              <a:rPr lang="en-GB" sz="1800">
                <a:solidFill>
                  <a:schemeClr val="tx2"/>
                </a:solidFill>
                <a:latin typeface="Arial" charset="0"/>
                <a:cs typeface="Arial" charset="0"/>
              </a:rPr>
              <a:t>Medial preoptic nucleus – includes SDN; controls copulation in males (m volume &gt; f)</a:t>
            </a:r>
          </a:p>
          <a:p>
            <a:pPr marL="234950" indent="-234950">
              <a:spcBef>
                <a:spcPct val="20000"/>
              </a:spcBef>
              <a:buFont typeface="Symbol" pitchFamily="18" charset="2"/>
              <a:buChar char="·"/>
            </a:pPr>
            <a:r>
              <a:rPr lang="en-GB" sz="1800">
                <a:solidFill>
                  <a:schemeClr val="tx2"/>
                </a:solidFill>
                <a:latin typeface="Arial" charset="0"/>
                <a:cs typeface="Arial" charset="0"/>
              </a:rPr>
              <a:t>Lateral preoptic nucleus – non-REM sleep</a:t>
            </a:r>
          </a:p>
          <a:p>
            <a:pPr marL="234950" indent="-234950">
              <a:spcBef>
                <a:spcPct val="20000"/>
              </a:spcBef>
              <a:buFont typeface="Symbol" pitchFamily="18" charset="2"/>
              <a:buChar char="·"/>
            </a:pPr>
            <a:r>
              <a:rPr lang="en-GB" sz="1800">
                <a:solidFill>
                  <a:schemeClr val="tx2"/>
                </a:solidFill>
                <a:latin typeface="Arial" charset="0"/>
                <a:cs typeface="Arial" charset="0"/>
              </a:rPr>
              <a:t>Preoptic periventricular nucleus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787900" y="476250"/>
            <a:ext cx="3979863" cy="6192838"/>
          </a:xfrm>
        </p:spPr>
        <p:txBody>
          <a:bodyPr/>
          <a:lstStyle/>
          <a:p>
            <a:pPr>
              <a:lnSpc>
                <a:spcPct val="90000"/>
              </a:lnSpc>
              <a:buFont typeface="Symbol" pitchFamily="18" charset="2"/>
              <a:buNone/>
            </a:pPr>
            <a:r>
              <a:rPr lang="en-GB" b="1" smtClean="0">
                <a:latin typeface="Arial" charset="0"/>
                <a:cs typeface="Arial" charset="0"/>
              </a:rPr>
              <a:t>DENDRITIC SPINES</a:t>
            </a:r>
          </a:p>
          <a:p>
            <a:pPr>
              <a:lnSpc>
                <a:spcPct val="90000"/>
              </a:lnSpc>
              <a:buFont typeface="Symbol" pitchFamily="18" charset="2"/>
              <a:buNone/>
            </a:pPr>
            <a:endParaRPr lang="en-GB" b="1" smtClean="0">
              <a:latin typeface="Arial" charset="0"/>
              <a:cs typeface="Arial" charset="0"/>
            </a:endParaRPr>
          </a:p>
          <a:p>
            <a:pPr>
              <a:lnSpc>
                <a:spcPct val="90000"/>
              </a:lnSpc>
            </a:pPr>
            <a:r>
              <a:rPr lang="en-GB" sz="2000" smtClean="0">
                <a:latin typeface="Arial" charset="0"/>
                <a:cs typeface="Arial" charset="0"/>
              </a:rPr>
              <a:t>Small membranous protrusions from dendrites; </a:t>
            </a:r>
          </a:p>
          <a:p>
            <a:pPr>
              <a:lnSpc>
                <a:spcPct val="90000"/>
              </a:lnSpc>
            </a:pPr>
            <a:r>
              <a:rPr lang="en-GB" sz="2000" smtClean="0">
                <a:latin typeface="Arial" charset="0"/>
                <a:cs typeface="Arial" charset="0"/>
              </a:rPr>
              <a:t>sites for receiving inputs from axons</a:t>
            </a:r>
          </a:p>
          <a:p>
            <a:pPr>
              <a:lnSpc>
                <a:spcPct val="90000"/>
              </a:lnSpc>
            </a:pPr>
            <a:r>
              <a:rPr lang="en-GB" sz="2000" smtClean="0">
                <a:latin typeface="Arial" charset="0"/>
                <a:cs typeface="Arial" charset="0"/>
              </a:rPr>
              <a:t>normally excitatory (glutamatergic input)</a:t>
            </a:r>
          </a:p>
          <a:p>
            <a:pPr>
              <a:lnSpc>
                <a:spcPct val="90000"/>
              </a:lnSpc>
            </a:pPr>
            <a:r>
              <a:rPr lang="en-GB" sz="2000" smtClean="0">
                <a:latin typeface="Arial" charset="0"/>
                <a:cs typeface="Arial" charset="0"/>
              </a:rPr>
              <a:t>A single neuron may have hundreds-thousands of dedndritic spines</a:t>
            </a:r>
          </a:p>
          <a:p>
            <a:pPr>
              <a:lnSpc>
                <a:spcPct val="90000"/>
              </a:lnSpc>
            </a:pPr>
            <a:r>
              <a:rPr lang="en-GB" sz="2000" smtClean="0">
                <a:latin typeface="Arial" charset="0"/>
                <a:cs typeface="Arial" charset="0"/>
              </a:rPr>
              <a:t>Storage site for synaptic strength</a:t>
            </a:r>
          </a:p>
          <a:p>
            <a:pPr>
              <a:lnSpc>
                <a:spcPct val="90000"/>
              </a:lnSpc>
            </a:pPr>
            <a:r>
              <a:rPr lang="en-GB" sz="2000" smtClean="0">
                <a:latin typeface="Arial" charset="0"/>
                <a:cs typeface="Arial" charset="0"/>
              </a:rPr>
              <a:t>May form and retract rapidly (seconds-minutes) in response to stimuli (synaptic plasticity)</a:t>
            </a:r>
          </a:p>
          <a:p>
            <a:pPr>
              <a:lnSpc>
                <a:spcPct val="90000"/>
              </a:lnSpc>
            </a:pPr>
            <a:r>
              <a:rPr lang="en-GB" sz="2000" smtClean="0">
                <a:latin typeface="Arial" charset="0"/>
                <a:cs typeface="Arial" charset="0"/>
              </a:rPr>
              <a:t>Important for learning and memory</a:t>
            </a:r>
          </a:p>
        </p:txBody>
      </p:sp>
      <p:pic>
        <p:nvPicPr>
          <p:cNvPr id="66563" name="Picture 4" descr="Dendritic_sp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125538"/>
            <a:ext cx="42322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E2 &amp; C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2015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7"/>
          <p:cNvSpPr txBox="1">
            <a:spLocks noChangeArrowheads="1"/>
          </p:cNvSpPr>
          <p:nvPr/>
        </p:nvSpPr>
        <p:spPr bwMode="auto">
          <a:xfrm>
            <a:off x="4814888" y="641350"/>
            <a:ext cx="2925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000000"/>
                </a:solidFill>
                <a:latin typeface="Arial Narrow" pitchFamily="34" charset="0"/>
              </a:rPr>
              <a:t>aromatised from T</a:t>
            </a:r>
          </a:p>
          <a:p>
            <a:r>
              <a:rPr lang="en-GB" sz="2000">
                <a:solidFill>
                  <a:srgbClr val="000000"/>
                </a:solidFill>
                <a:latin typeface="Arial Narrow" pitchFamily="34" charset="0"/>
              </a:rPr>
              <a:t>up-regulates COX-2 &amp; PGE2</a:t>
            </a:r>
            <a:r>
              <a:rPr lang="en-GB"/>
              <a:t> </a:t>
            </a:r>
          </a:p>
        </p:txBody>
      </p:sp>
      <p:sp>
        <p:nvSpPr>
          <p:cNvPr id="67588" name="Oval 8"/>
          <p:cNvSpPr>
            <a:spLocks noChangeArrowheads="1"/>
          </p:cNvSpPr>
          <p:nvPr/>
        </p:nvSpPr>
        <p:spPr bwMode="auto">
          <a:xfrm>
            <a:off x="2771775" y="404813"/>
            <a:ext cx="433388" cy="3603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1</a:t>
            </a:r>
          </a:p>
        </p:txBody>
      </p:sp>
      <p:sp>
        <p:nvSpPr>
          <p:cNvPr id="67589" name="Oval 9"/>
          <p:cNvSpPr>
            <a:spLocks noChangeArrowheads="1"/>
          </p:cNvSpPr>
          <p:nvPr/>
        </p:nvSpPr>
        <p:spPr bwMode="auto">
          <a:xfrm>
            <a:off x="2193925" y="3429000"/>
            <a:ext cx="433388" cy="3603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2</a:t>
            </a:r>
          </a:p>
        </p:txBody>
      </p:sp>
      <p:sp>
        <p:nvSpPr>
          <p:cNvPr id="67590" name="Oval 10"/>
          <p:cNvSpPr>
            <a:spLocks noChangeArrowheads="1"/>
          </p:cNvSpPr>
          <p:nvPr/>
        </p:nvSpPr>
        <p:spPr bwMode="auto">
          <a:xfrm>
            <a:off x="4572000" y="2852738"/>
            <a:ext cx="433388" cy="3603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3</a:t>
            </a:r>
          </a:p>
        </p:txBody>
      </p:sp>
      <p:sp>
        <p:nvSpPr>
          <p:cNvPr id="67591" name="Oval 11"/>
          <p:cNvSpPr>
            <a:spLocks noChangeArrowheads="1"/>
          </p:cNvSpPr>
          <p:nvPr/>
        </p:nvSpPr>
        <p:spPr bwMode="auto">
          <a:xfrm>
            <a:off x="3995738" y="1268413"/>
            <a:ext cx="433387" cy="3603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000000"/>
                </a:solidFill>
              </a:rPr>
              <a:t>4</a:t>
            </a:r>
          </a:p>
        </p:txBody>
      </p:sp>
      <p:sp>
        <p:nvSpPr>
          <p:cNvPr id="67592" name="Text Box 15"/>
          <p:cNvSpPr txBox="1">
            <a:spLocks noChangeArrowheads="1"/>
          </p:cNvSpPr>
          <p:nvPr/>
        </p:nvSpPr>
        <p:spPr bwMode="auto">
          <a:xfrm>
            <a:off x="250825" y="4292600"/>
            <a:ext cx="46085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003399"/>
                </a:solidFill>
                <a:latin typeface="Arial Narrow" pitchFamily="34" charset="0"/>
              </a:rPr>
              <a:t>A working model of estradiol-induced masculinization of </a:t>
            </a:r>
            <a:r>
              <a:rPr lang="en-GB" sz="2000" b="1">
                <a:solidFill>
                  <a:srgbClr val="A50021"/>
                </a:solidFill>
                <a:latin typeface="Arial Narrow" pitchFamily="34" charset="0"/>
              </a:rPr>
              <a:t>preoptic area</a:t>
            </a:r>
            <a:r>
              <a:rPr lang="en-GB" sz="2000" b="1">
                <a:solidFill>
                  <a:srgbClr val="003399"/>
                </a:solidFill>
                <a:latin typeface="Arial Narrow" pitchFamily="34" charset="0"/>
              </a:rPr>
              <a:t> </a:t>
            </a:r>
            <a:r>
              <a:rPr lang="en-GB" sz="2000" b="1">
                <a:solidFill>
                  <a:srgbClr val="A50021"/>
                </a:solidFill>
                <a:latin typeface="Arial Narrow" pitchFamily="34" charset="0"/>
              </a:rPr>
              <a:t>SDN</a:t>
            </a:r>
            <a:r>
              <a:rPr lang="en-GB" sz="2000" b="1">
                <a:solidFill>
                  <a:srgbClr val="003399"/>
                </a:solidFill>
                <a:latin typeface="Arial Narrow" pitchFamily="34" charset="0"/>
              </a:rPr>
              <a:t> neurons: males have a two to threefold greater density of spine synapses than females which is associated with male sexual behaviour in adulthood.</a:t>
            </a:r>
          </a:p>
        </p:txBody>
      </p:sp>
      <p:sp>
        <p:nvSpPr>
          <p:cNvPr id="67593" name="Text Box 17"/>
          <p:cNvSpPr txBox="1">
            <a:spLocks noChangeArrowheads="1"/>
          </p:cNvSpPr>
          <p:nvPr/>
        </p:nvSpPr>
        <p:spPr bwMode="auto">
          <a:xfrm>
            <a:off x="250825" y="6332538"/>
            <a:ext cx="5905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Narrow" pitchFamily="34" charset="0"/>
              </a:rPr>
              <a:t>  </a:t>
            </a:r>
            <a:r>
              <a:rPr lang="en-GB" sz="1600">
                <a:solidFill>
                  <a:schemeClr val="tx2"/>
                </a:solidFill>
                <a:latin typeface="Arial Narrow" pitchFamily="34" charset="0"/>
              </a:rPr>
              <a:t>Adapted from Schwartz JM &amp; McCarthy MM J Steroid Biochem Mol Biol 2008, 109: 300-306</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01650" y="260350"/>
            <a:ext cx="8642350" cy="1531938"/>
          </a:xfrm>
        </p:spPr>
        <p:txBody>
          <a:bodyPr/>
          <a:lstStyle/>
          <a:p>
            <a:pPr algn="ctr"/>
            <a:r>
              <a:rPr lang="en-GB" smtClean="0">
                <a:latin typeface="Arial" charset="0"/>
                <a:cs typeface="Arial" charset="0"/>
              </a:rPr>
              <a:t>Arcuate nucleus Arc</a:t>
            </a:r>
            <a:br>
              <a:rPr lang="en-GB" smtClean="0">
                <a:latin typeface="Arial" charset="0"/>
                <a:cs typeface="Arial" charset="0"/>
              </a:rPr>
            </a:br>
            <a:r>
              <a:rPr lang="en-GB" sz="2800" smtClean="0">
                <a:latin typeface="Arial" charset="0"/>
                <a:cs typeface="Arial" charset="0"/>
              </a:rPr>
              <a:t>Important role in regulating LH surge</a:t>
            </a:r>
          </a:p>
        </p:txBody>
      </p:sp>
      <p:sp>
        <p:nvSpPr>
          <p:cNvPr id="224259" name="Rectangle 3"/>
          <p:cNvSpPr>
            <a:spLocks noGrp="1" noChangeArrowheads="1"/>
          </p:cNvSpPr>
          <p:nvPr>
            <p:ph type="body" idx="1"/>
          </p:nvPr>
        </p:nvSpPr>
        <p:spPr>
          <a:xfrm>
            <a:off x="395288" y="1700213"/>
            <a:ext cx="8515350" cy="4968875"/>
          </a:xfrm>
        </p:spPr>
        <p:txBody>
          <a:bodyPr/>
          <a:lstStyle/>
          <a:p>
            <a:pPr marL="903288" lvl="1" indent="-457200">
              <a:lnSpc>
                <a:spcPct val="80000"/>
              </a:lnSpc>
              <a:buFontTx/>
              <a:buNone/>
            </a:pPr>
            <a:endParaRPr lang="en-GB" sz="2000" smtClean="0">
              <a:latin typeface="Arial" charset="0"/>
              <a:cs typeface="Arial" charset="0"/>
            </a:endParaRPr>
          </a:p>
          <a:p>
            <a:pPr marL="903288" lvl="1" indent="-457200">
              <a:lnSpc>
                <a:spcPct val="80000"/>
              </a:lnSpc>
              <a:buFontTx/>
              <a:buNone/>
            </a:pPr>
            <a:r>
              <a:rPr lang="en-GB" sz="2000" smtClean="0">
                <a:latin typeface="Arial" charset="0"/>
                <a:cs typeface="Arial" charset="0"/>
              </a:rPr>
              <a:t>High physiological levels of E2 in adult rats</a:t>
            </a:r>
          </a:p>
          <a:p>
            <a:pPr marL="903288" lvl="1" indent="-457200">
              <a:lnSpc>
                <a:spcPct val="80000"/>
              </a:lnSpc>
              <a:buFontTx/>
              <a:buChar char="-"/>
            </a:pPr>
            <a:endParaRPr lang="en-GB" sz="2000" smtClean="0">
              <a:latin typeface="Arial" charset="0"/>
              <a:cs typeface="Arial" charset="0"/>
            </a:endParaRPr>
          </a:p>
          <a:p>
            <a:pPr marL="903288" lvl="1" indent="-457200">
              <a:lnSpc>
                <a:spcPct val="80000"/>
              </a:lnSpc>
              <a:buFontTx/>
              <a:buChar char="-"/>
            </a:pPr>
            <a:r>
              <a:rPr lang="en-GB" sz="2000" smtClean="0">
                <a:latin typeface="Arial" charset="0"/>
                <a:cs typeface="Arial" charset="0"/>
              </a:rPr>
              <a:t>have a transitory positive feedback on GnRH release to induce a synchronized burst of GnRH release; a trans-synaptic effect (GnRH neurones lack ER</a:t>
            </a:r>
            <a:r>
              <a:rPr lang="el-GR" sz="2000" smtClean="0">
                <a:latin typeface="Arial" charset="0"/>
                <a:cs typeface="Arial" charset="0"/>
              </a:rPr>
              <a:t>α</a:t>
            </a:r>
            <a:r>
              <a:rPr lang="en-GB" sz="2000" smtClean="0">
                <a:latin typeface="Arial" charset="0"/>
                <a:cs typeface="Arial" charset="0"/>
              </a:rPr>
              <a:t>, have few ER</a:t>
            </a:r>
            <a:r>
              <a:rPr lang="el-GR" sz="2000" smtClean="0">
                <a:latin typeface="Arial" charset="0"/>
                <a:cs typeface="Arial" charset="0"/>
              </a:rPr>
              <a:t>β</a:t>
            </a:r>
            <a:r>
              <a:rPr lang="en-GB" sz="2000" smtClean="0">
                <a:latin typeface="Arial" charset="0"/>
                <a:cs typeface="Arial" charset="0"/>
              </a:rPr>
              <a:t>) </a:t>
            </a:r>
            <a:r>
              <a:rPr lang="en-GB" sz="2000" smtClean="0">
                <a:solidFill>
                  <a:srgbClr val="A50021"/>
                </a:solidFill>
                <a:latin typeface="Arial" charset="0"/>
                <a:cs typeface="Arial" charset="0"/>
              </a:rPr>
              <a:t>in females</a:t>
            </a:r>
            <a:endParaRPr lang="el-GR" sz="2000" smtClean="0">
              <a:solidFill>
                <a:srgbClr val="A50021"/>
              </a:solidFill>
              <a:latin typeface="Arial" charset="0"/>
              <a:cs typeface="Arial" charset="0"/>
            </a:endParaRPr>
          </a:p>
          <a:p>
            <a:pPr marL="903288" lvl="1" indent="-457200">
              <a:lnSpc>
                <a:spcPct val="80000"/>
              </a:lnSpc>
              <a:buFontTx/>
              <a:buChar char="-"/>
            </a:pPr>
            <a:endParaRPr lang="en-GB" sz="2000" smtClean="0">
              <a:latin typeface="Arial" charset="0"/>
              <a:cs typeface="Arial" charset="0"/>
            </a:endParaRPr>
          </a:p>
          <a:p>
            <a:pPr marL="903288" lvl="1" indent="-457200">
              <a:lnSpc>
                <a:spcPct val="80000"/>
              </a:lnSpc>
              <a:buFontTx/>
              <a:buChar char="-"/>
            </a:pPr>
            <a:r>
              <a:rPr lang="en-GB" sz="2000" smtClean="0">
                <a:latin typeface="Arial" charset="0"/>
                <a:cs typeface="Arial" charset="0"/>
              </a:rPr>
              <a:t>reduce  axosomatic synapses (inhibitory inputs) exerted by GABAergic  inter-neurons on GnRH neurones (disinhibition) </a:t>
            </a:r>
            <a:r>
              <a:rPr lang="en-GB" sz="2000" smtClean="0">
                <a:solidFill>
                  <a:srgbClr val="A50021"/>
                </a:solidFill>
                <a:latin typeface="Arial" charset="0"/>
                <a:cs typeface="Arial" charset="0"/>
              </a:rPr>
              <a:t>in females</a:t>
            </a:r>
          </a:p>
          <a:p>
            <a:pPr marL="903288" lvl="1" indent="-457200">
              <a:lnSpc>
                <a:spcPct val="80000"/>
              </a:lnSpc>
              <a:buFontTx/>
              <a:buChar char="-"/>
            </a:pPr>
            <a:endParaRPr lang="en-GB" sz="2000" smtClean="0">
              <a:latin typeface="Arial" charset="0"/>
              <a:cs typeface="Arial" charset="0"/>
            </a:endParaRPr>
          </a:p>
          <a:p>
            <a:pPr marL="903288" lvl="1" indent="-457200">
              <a:lnSpc>
                <a:spcPct val="80000"/>
              </a:lnSpc>
              <a:buFontTx/>
              <a:buChar char="-"/>
            </a:pPr>
            <a:r>
              <a:rPr lang="en-GB" sz="2000" smtClean="0">
                <a:latin typeface="Arial" charset="0"/>
                <a:cs typeface="Arial" charset="0"/>
              </a:rPr>
              <a:t>Greatly increases the density of dendritic spine synapses (glutamatergic inputs) to GnRH neurones </a:t>
            </a:r>
            <a:r>
              <a:rPr lang="en-GB" sz="2000" smtClean="0">
                <a:solidFill>
                  <a:srgbClr val="A50021"/>
                </a:solidFill>
                <a:latin typeface="Arial" charset="0"/>
                <a:cs typeface="Arial" charset="0"/>
              </a:rPr>
              <a:t>in females</a:t>
            </a:r>
          </a:p>
          <a:p>
            <a:pPr marL="903288" lvl="1" indent="-457200">
              <a:lnSpc>
                <a:spcPct val="80000"/>
              </a:lnSpc>
              <a:buFontTx/>
              <a:buNone/>
            </a:pPr>
            <a:endParaRPr lang="en-GB" sz="2000" smtClean="0">
              <a:latin typeface="Arial" charset="0"/>
              <a:cs typeface="Arial" charset="0"/>
            </a:endParaRPr>
          </a:p>
          <a:p>
            <a:pPr marL="903288" lvl="1" indent="-457200">
              <a:lnSpc>
                <a:spcPct val="80000"/>
              </a:lnSpc>
              <a:buFontTx/>
              <a:buChar char="-"/>
            </a:pPr>
            <a:r>
              <a:rPr lang="en-GB" sz="2000" smtClean="0">
                <a:latin typeface="Arial" charset="0"/>
                <a:cs typeface="Arial" charset="0"/>
              </a:rPr>
              <a:t>Adult gonadectomised </a:t>
            </a:r>
            <a:r>
              <a:rPr lang="en-GB" sz="2000" smtClean="0">
                <a:solidFill>
                  <a:srgbClr val="A50021"/>
                </a:solidFill>
                <a:latin typeface="Arial" charset="0"/>
                <a:cs typeface="Arial" charset="0"/>
              </a:rPr>
              <a:t>males do not exhibit such responses</a:t>
            </a:r>
            <a:r>
              <a:rPr lang="en-GB" sz="2000" smtClean="0">
                <a:latin typeface="Arial" charset="0"/>
                <a:cs typeface="Arial" charset="0"/>
              </a:rPr>
              <a:t> because of hormonal programming during development </a:t>
            </a:r>
          </a:p>
        </p:txBody>
      </p:sp>
      <p:sp>
        <p:nvSpPr>
          <p:cNvPr id="68612" name="Text Box 4"/>
          <p:cNvSpPr txBox="1">
            <a:spLocks noChangeArrowheads="1"/>
          </p:cNvSpPr>
          <p:nvPr/>
        </p:nvSpPr>
        <p:spPr bwMode="auto">
          <a:xfrm>
            <a:off x="827088" y="6302375"/>
            <a:ext cx="3868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Arial Narrow" pitchFamily="34" charset="0"/>
              </a:rPr>
              <a:t>McCarthy MM Physiol Rev 2008, 88: 91-134</a:t>
            </a:r>
          </a:p>
        </p:txBody>
      </p:sp>
      <p:sp>
        <p:nvSpPr>
          <p:cNvPr id="224261" name="Oval 5"/>
          <p:cNvSpPr>
            <a:spLocks noChangeArrowheads="1"/>
          </p:cNvSpPr>
          <p:nvPr/>
        </p:nvSpPr>
        <p:spPr bwMode="auto">
          <a:xfrm>
            <a:off x="4859338" y="1412875"/>
            <a:ext cx="4033837" cy="10080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FFFF00"/>
                </a:solidFill>
              </a:rPr>
              <a:t>Sexually dimorphic </a:t>
            </a:r>
          </a:p>
          <a:p>
            <a:pPr algn="ctr"/>
            <a:r>
              <a:rPr lang="en-GB">
                <a:solidFill>
                  <a:srgbClr val="FFFF00"/>
                </a:solidFill>
              </a:rPr>
              <a:t>GnRH-regulatory circuitry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425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4259">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4261"/>
                                        </p:tgtEl>
                                        <p:attrNameLst>
                                          <p:attrName>style.visibility</p:attrName>
                                        </p:attrNameLst>
                                      </p:cBhvr>
                                      <p:to>
                                        <p:strVal val="visible"/>
                                      </p:to>
                                    </p:set>
                                    <p:anim calcmode="lin" valueType="num">
                                      <p:cBhvr additive="base">
                                        <p:cTn id="19" dur="500" fill="hold"/>
                                        <p:tgtEl>
                                          <p:spTgt spid="224261"/>
                                        </p:tgtEl>
                                        <p:attrNameLst>
                                          <p:attrName>ppt_x</p:attrName>
                                        </p:attrNameLst>
                                      </p:cBhvr>
                                      <p:tavLst>
                                        <p:tav tm="0">
                                          <p:val>
                                            <p:strVal val="1+#ppt_w/2"/>
                                          </p:val>
                                        </p:tav>
                                        <p:tav tm="100000">
                                          <p:val>
                                            <p:strVal val="#ppt_x"/>
                                          </p:val>
                                        </p:tav>
                                      </p:tavLst>
                                    </p:anim>
                                    <p:anim calcmode="lin" valueType="num">
                                      <p:cBhvr additive="base">
                                        <p:cTn id="20" dur="500" fill="hold"/>
                                        <p:tgtEl>
                                          <p:spTgt spid="224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346075" y="1206500"/>
            <a:ext cx="8763000" cy="649288"/>
          </a:xfrm>
        </p:spPr>
        <p:txBody>
          <a:bodyPr/>
          <a:lstStyle/>
          <a:p>
            <a:r>
              <a:rPr lang="en-GB" sz="2400" b="0" smtClean="0">
                <a:latin typeface="Arial" charset="0"/>
                <a:cs typeface="Arial" charset="0"/>
              </a:rPr>
              <a:t>Immunocytochemical detection of GFAP </a:t>
            </a:r>
            <a:r>
              <a:rPr lang="en-GB" sz="2400" smtClean="0">
                <a:solidFill>
                  <a:srgbClr val="C00000"/>
                </a:solidFill>
                <a:latin typeface="Arial" charset="0"/>
                <a:cs typeface="Arial" charset="0"/>
              </a:rPr>
              <a:t>on the first day of life</a:t>
            </a:r>
            <a:r>
              <a:rPr lang="en-GB" sz="2800" smtClean="0">
                <a:latin typeface="Arial" charset="0"/>
                <a:cs typeface="Arial" charset="0"/>
              </a:rPr>
              <a:t> </a:t>
            </a:r>
            <a:r>
              <a:rPr lang="en-GB" sz="2800" b="0" smtClean="0">
                <a:latin typeface="Arial" charset="0"/>
                <a:cs typeface="Arial" charset="0"/>
              </a:rPr>
              <a:t>(</a:t>
            </a:r>
            <a:r>
              <a:rPr lang="en-GB" sz="2000" b="0" smtClean="0">
                <a:latin typeface="Arial" charset="0"/>
                <a:cs typeface="Arial" charset="0"/>
              </a:rPr>
              <a:t>scale bar = 25 μM</a:t>
            </a:r>
            <a:r>
              <a:rPr lang="en-GB" sz="2800" b="0" smtClean="0">
                <a:latin typeface="Arial" charset="0"/>
                <a:cs typeface="Arial" charset="0"/>
              </a:rPr>
              <a:t>)  </a:t>
            </a:r>
          </a:p>
        </p:txBody>
      </p:sp>
      <p:pic>
        <p:nvPicPr>
          <p:cNvPr id="69635" name="Picture 5" descr="GF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66900"/>
            <a:ext cx="729773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Text Box 7"/>
          <p:cNvSpPr txBox="1">
            <a:spLocks noChangeArrowheads="1"/>
          </p:cNvSpPr>
          <p:nvPr/>
        </p:nvSpPr>
        <p:spPr bwMode="auto">
          <a:xfrm>
            <a:off x="561975" y="5207000"/>
            <a:ext cx="36718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chemeClr val="tx2"/>
                </a:solidFill>
                <a:latin typeface="Arial" charset="0"/>
                <a:cs typeface="Arial" charset="0"/>
              </a:rPr>
              <a:t>In </a:t>
            </a:r>
            <a:r>
              <a:rPr lang="en-GB" sz="2000" b="1">
                <a:solidFill>
                  <a:srgbClr val="C00000"/>
                </a:solidFill>
                <a:latin typeface="Arial" charset="0"/>
                <a:cs typeface="Arial" charset="0"/>
              </a:rPr>
              <a:t>adult females </a:t>
            </a:r>
            <a:r>
              <a:rPr lang="en-GB" sz="2000">
                <a:solidFill>
                  <a:schemeClr val="tx2"/>
                </a:solidFill>
                <a:latin typeface="Arial" charset="0"/>
                <a:cs typeface="Arial" charset="0"/>
              </a:rPr>
              <a:t>shape varies across estrous cycle; greater ensheathment of arcuate neurons at midcycle (reduces GABAergic contacts?)</a:t>
            </a:r>
          </a:p>
        </p:txBody>
      </p:sp>
      <p:sp>
        <p:nvSpPr>
          <p:cNvPr id="195593" name="Text Box 9"/>
          <p:cNvSpPr txBox="1">
            <a:spLocks noChangeArrowheads="1"/>
          </p:cNvSpPr>
          <p:nvPr/>
        </p:nvSpPr>
        <p:spPr bwMode="auto">
          <a:xfrm>
            <a:off x="5387975" y="5207000"/>
            <a:ext cx="331152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chemeClr val="tx2"/>
                </a:solidFill>
                <a:latin typeface="Arial" charset="0"/>
                <a:cs typeface="Arial" charset="0"/>
              </a:rPr>
              <a:t>In </a:t>
            </a:r>
            <a:r>
              <a:rPr lang="en-GB" sz="2000" b="1">
                <a:solidFill>
                  <a:srgbClr val="C00000"/>
                </a:solidFill>
                <a:latin typeface="Arial" charset="0"/>
                <a:cs typeface="Arial" charset="0"/>
              </a:rPr>
              <a:t>adult males </a:t>
            </a:r>
            <a:r>
              <a:rPr lang="en-GB" sz="2000">
                <a:solidFill>
                  <a:schemeClr val="tx2"/>
                </a:solidFill>
                <a:latin typeface="Arial" charset="0"/>
                <a:cs typeface="Arial" charset="0"/>
              </a:rPr>
              <a:t>greater complexity of astrocyte morphology does not change with hormone manipulations</a:t>
            </a:r>
          </a:p>
        </p:txBody>
      </p:sp>
      <p:sp>
        <p:nvSpPr>
          <p:cNvPr id="69638" name="Text Box 10"/>
          <p:cNvSpPr txBox="1">
            <a:spLocks noChangeArrowheads="1"/>
          </p:cNvSpPr>
          <p:nvPr/>
        </p:nvSpPr>
        <p:spPr bwMode="auto">
          <a:xfrm>
            <a:off x="3924300" y="1797050"/>
            <a:ext cx="1512888" cy="12001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Programmed by T converted to E2</a:t>
            </a:r>
          </a:p>
        </p:txBody>
      </p:sp>
      <p:sp>
        <p:nvSpPr>
          <p:cNvPr id="195595" name="Text Box 11"/>
          <p:cNvSpPr txBox="1">
            <a:spLocks noChangeArrowheads="1"/>
          </p:cNvSpPr>
          <p:nvPr/>
        </p:nvSpPr>
        <p:spPr bwMode="auto">
          <a:xfrm>
            <a:off x="7524750" y="3884613"/>
            <a:ext cx="1512888" cy="12001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Reduces synaptic contacts in Arc</a:t>
            </a:r>
          </a:p>
        </p:txBody>
      </p:sp>
      <p:sp>
        <p:nvSpPr>
          <p:cNvPr id="69640" name="Rectangle 12"/>
          <p:cNvSpPr>
            <a:spLocks noChangeArrowheads="1"/>
          </p:cNvSpPr>
          <p:nvPr/>
        </p:nvSpPr>
        <p:spPr bwMode="auto">
          <a:xfrm>
            <a:off x="250825" y="0"/>
            <a:ext cx="4537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200" b="1">
                <a:solidFill>
                  <a:srgbClr val="003399"/>
                </a:solidFill>
                <a:latin typeface="Arial" charset="0"/>
                <a:cs typeface="Arial" charset="0"/>
              </a:rPr>
              <a:t>Arcuate nucleus </a:t>
            </a:r>
            <a:endParaRPr lang="en-GB" sz="2800" b="1">
              <a:solidFill>
                <a:srgbClr val="003399"/>
              </a:solidFill>
              <a:latin typeface="Arial" charset="0"/>
              <a:cs typeface="Arial" charset="0"/>
            </a:endParaRPr>
          </a:p>
        </p:txBody>
      </p:sp>
      <p:sp>
        <p:nvSpPr>
          <p:cNvPr id="195598" name="Oval 14"/>
          <p:cNvSpPr>
            <a:spLocks noChangeArrowheads="1"/>
          </p:cNvSpPr>
          <p:nvPr/>
        </p:nvSpPr>
        <p:spPr bwMode="auto">
          <a:xfrm>
            <a:off x="4356100" y="-100013"/>
            <a:ext cx="4537075" cy="10080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FFFF00"/>
                </a:solidFill>
              </a:rPr>
              <a:t>Sexually dimorphic </a:t>
            </a:r>
          </a:p>
          <a:p>
            <a:pPr algn="ctr"/>
            <a:r>
              <a:rPr lang="en-GB">
                <a:solidFill>
                  <a:srgbClr val="FFFF00"/>
                </a:solidFill>
              </a:rPr>
              <a:t>astrocyte morphology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91"/>
                                        </p:tgtEl>
                                        <p:attrNameLst>
                                          <p:attrName>style.visibility</p:attrName>
                                        </p:attrNameLst>
                                      </p:cBhvr>
                                      <p:to>
                                        <p:strVal val="visible"/>
                                      </p:to>
                                    </p:set>
                                    <p:anim calcmode="lin" valueType="num">
                                      <p:cBhvr additive="base">
                                        <p:cTn id="7" dur="500" fill="hold"/>
                                        <p:tgtEl>
                                          <p:spTgt spid="195591"/>
                                        </p:tgtEl>
                                        <p:attrNameLst>
                                          <p:attrName>ppt_x</p:attrName>
                                        </p:attrNameLst>
                                      </p:cBhvr>
                                      <p:tavLst>
                                        <p:tav tm="0">
                                          <p:val>
                                            <p:strVal val="#ppt_x"/>
                                          </p:val>
                                        </p:tav>
                                        <p:tav tm="100000">
                                          <p:val>
                                            <p:strVal val="#ppt_x"/>
                                          </p:val>
                                        </p:tav>
                                      </p:tavLst>
                                    </p:anim>
                                    <p:anim calcmode="lin" valueType="num">
                                      <p:cBhvr additive="base">
                                        <p:cTn id="8" dur="500" fill="hold"/>
                                        <p:tgtEl>
                                          <p:spTgt spid="1955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593"/>
                                        </p:tgtEl>
                                        <p:attrNameLst>
                                          <p:attrName>style.visibility</p:attrName>
                                        </p:attrNameLst>
                                      </p:cBhvr>
                                      <p:to>
                                        <p:strVal val="visible"/>
                                      </p:to>
                                    </p:set>
                                    <p:anim calcmode="lin" valueType="num">
                                      <p:cBhvr additive="base">
                                        <p:cTn id="13" dur="500" fill="hold"/>
                                        <p:tgtEl>
                                          <p:spTgt spid="195593"/>
                                        </p:tgtEl>
                                        <p:attrNameLst>
                                          <p:attrName>ppt_x</p:attrName>
                                        </p:attrNameLst>
                                      </p:cBhvr>
                                      <p:tavLst>
                                        <p:tav tm="0">
                                          <p:val>
                                            <p:strVal val="#ppt_x"/>
                                          </p:val>
                                        </p:tav>
                                        <p:tav tm="100000">
                                          <p:val>
                                            <p:strVal val="#ppt_x"/>
                                          </p:val>
                                        </p:tav>
                                      </p:tavLst>
                                    </p:anim>
                                    <p:anim calcmode="lin" valueType="num">
                                      <p:cBhvr additive="base">
                                        <p:cTn id="14" dur="500" fill="hold"/>
                                        <p:tgtEl>
                                          <p:spTgt spid="195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5595"/>
                                        </p:tgtEl>
                                        <p:attrNameLst>
                                          <p:attrName>style.visibility</p:attrName>
                                        </p:attrNameLst>
                                      </p:cBhvr>
                                      <p:to>
                                        <p:strVal val="visible"/>
                                      </p:to>
                                    </p:set>
                                    <p:anim calcmode="lin" valueType="num">
                                      <p:cBhvr additive="base">
                                        <p:cTn id="19" dur="500" fill="hold"/>
                                        <p:tgtEl>
                                          <p:spTgt spid="195595"/>
                                        </p:tgtEl>
                                        <p:attrNameLst>
                                          <p:attrName>ppt_x</p:attrName>
                                        </p:attrNameLst>
                                      </p:cBhvr>
                                      <p:tavLst>
                                        <p:tav tm="0">
                                          <p:val>
                                            <p:strVal val="1+#ppt_w/2"/>
                                          </p:val>
                                        </p:tav>
                                        <p:tav tm="100000">
                                          <p:val>
                                            <p:strVal val="#ppt_x"/>
                                          </p:val>
                                        </p:tav>
                                      </p:tavLst>
                                    </p:anim>
                                    <p:anim calcmode="lin" valueType="num">
                                      <p:cBhvr additive="base">
                                        <p:cTn id="20" dur="500" fill="hold"/>
                                        <p:tgtEl>
                                          <p:spTgt spid="1955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5598"/>
                                        </p:tgtEl>
                                        <p:attrNameLst>
                                          <p:attrName>style.visibility</p:attrName>
                                        </p:attrNameLst>
                                      </p:cBhvr>
                                      <p:to>
                                        <p:strVal val="visible"/>
                                      </p:to>
                                    </p:set>
                                    <p:anim calcmode="lin" valueType="num">
                                      <p:cBhvr additive="base">
                                        <p:cTn id="25" dur="500" fill="hold"/>
                                        <p:tgtEl>
                                          <p:spTgt spid="195598"/>
                                        </p:tgtEl>
                                        <p:attrNameLst>
                                          <p:attrName>ppt_x</p:attrName>
                                        </p:attrNameLst>
                                      </p:cBhvr>
                                      <p:tavLst>
                                        <p:tav tm="0">
                                          <p:val>
                                            <p:strVal val="#ppt_x"/>
                                          </p:val>
                                        </p:tav>
                                        <p:tav tm="100000">
                                          <p:val>
                                            <p:strVal val="#ppt_x"/>
                                          </p:val>
                                        </p:tav>
                                      </p:tavLst>
                                    </p:anim>
                                    <p:anim calcmode="lin" valueType="num">
                                      <p:cBhvr additive="base">
                                        <p:cTn id="26" dur="500" fill="hold"/>
                                        <p:tgtEl>
                                          <p:spTgt spid="1955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p:bldP spid="195593" grpId="0"/>
      <p:bldP spid="195595" grpId="0" animBg="1"/>
      <p:bldP spid="19559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188" y="476250"/>
            <a:ext cx="8150225" cy="6192838"/>
          </a:xfrm>
        </p:spPr>
        <p:txBody>
          <a:bodyPr/>
          <a:lstStyle/>
          <a:p>
            <a:r>
              <a:rPr lang="en-GB" sz="3600" smtClean="0">
                <a:latin typeface="Arial" charset="0"/>
                <a:cs typeface="Arial" charset="0"/>
              </a:rPr>
              <a:t>Arcuate nucleus – male rats</a:t>
            </a:r>
            <a:br>
              <a:rPr lang="en-GB" sz="3600" smtClean="0">
                <a:latin typeface="Arial" charset="0"/>
                <a:cs typeface="Arial" charset="0"/>
              </a:rPr>
            </a:br>
            <a:r>
              <a:rPr lang="en-GB" sz="3600" smtClean="0">
                <a:latin typeface="Arial" charset="0"/>
                <a:cs typeface="Arial" charset="0"/>
              </a:rPr>
              <a:t/>
            </a:r>
            <a:br>
              <a:rPr lang="en-GB" sz="3600" smtClean="0">
                <a:latin typeface="Arial" charset="0"/>
                <a:cs typeface="Arial" charset="0"/>
              </a:rPr>
            </a:br>
            <a:r>
              <a:rPr lang="en-GB" sz="3600" b="0" smtClean="0">
                <a:latin typeface="Arial" charset="0"/>
                <a:cs typeface="Arial" charset="0"/>
              </a:rPr>
              <a:t>Permanent elimination of synapses in newborn males (consequent on astrocyte structure) imprints sexually dimorphic neuroarchitecture</a:t>
            </a:r>
            <a:r>
              <a:rPr lang="en-GB" sz="3600" smtClean="0">
                <a:latin typeface="Comic Sans MS" pitchFamily="66" charset="0"/>
              </a:rPr>
              <a:t/>
            </a:r>
            <a:br>
              <a:rPr lang="en-GB" sz="3600" smtClean="0">
                <a:latin typeface="Comic Sans MS" pitchFamily="66" charset="0"/>
              </a:rPr>
            </a:br>
            <a:r>
              <a:rPr lang="en-GB" sz="3600" smtClean="0">
                <a:latin typeface="Comic Sans MS" pitchFamily="66" charset="0"/>
              </a:rPr>
              <a:t/>
            </a:r>
            <a:br>
              <a:rPr lang="en-GB" sz="3600" smtClean="0">
                <a:latin typeface="Comic Sans MS" pitchFamily="66" charset="0"/>
              </a:rPr>
            </a:br>
            <a:r>
              <a:rPr lang="en-GB" sz="3600" smtClean="0">
                <a:latin typeface="Comic Sans MS" pitchFamily="66" charset="0"/>
              </a:rPr>
              <a:t/>
            </a:r>
            <a:br>
              <a:rPr lang="en-GB" sz="3600" smtClean="0">
                <a:latin typeface="Comic Sans MS" pitchFamily="66" charset="0"/>
              </a:rPr>
            </a:br>
            <a:endParaRPr lang="en-GB" sz="3600" smtClean="0">
              <a:latin typeface="Comic Sans MS" pitchFamily="66"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Arc g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75613"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87363" y="552450"/>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u="sng"/>
              <a:t>MALES</a:t>
            </a:r>
          </a:p>
        </p:txBody>
      </p:sp>
      <p:sp>
        <p:nvSpPr>
          <p:cNvPr id="8195" name="Text Box 3"/>
          <p:cNvSpPr txBox="1">
            <a:spLocks noChangeArrowheads="1"/>
          </p:cNvSpPr>
          <p:nvPr/>
        </p:nvSpPr>
        <p:spPr bwMode="auto">
          <a:xfrm>
            <a:off x="2284413" y="903288"/>
            <a:ext cx="3027362"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t>HIGHER CENTRES</a:t>
            </a:r>
          </a:p>
        </p:txBody>
      </p:sp>
      <p:sp>
        <p:nvSpPr>
          <p:cNvPr id="8196" name="Text Box 4"/>
          <p:cNvSpPr txBox="1">
            <a:spLocks noChangeArrowheads="1"/>
          </p:cNvSpPr>
          <p:nvPr/>
        </p:nvSpPr>
        <p:spPr bwMode="auto">
          <a:xfrm>
            <a:off x="2473325" y="1708150"/>
            <a:ext cx="2900363"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t>HYPOTHALAMUS</a:t>
            </a:r>
          </a:p>
        </p:txBody>
      </p:sp>
      <p:sp>
        <p:nvSpPr>
          <p:cNvPr id="8197" name="Text Box 5"/>
          <p:cNvSpPr txBox="1">
            <a:spLocks noChangeArrowheads="1"/>
          </p:cNvSpPr>
          <p:nvPr/>
        </p:nvSpPr>
        <p:spPr bwMode="auto">
          <a:xfrm>
            <a:off x="2171700" y="2598738"/>
            <a:ext cx="364807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ANTERIOR PITUITARY GLAND</a:t>
            </a:r>
          </a:p>
        </p:txBody>
      </p:sp>
      <p:sp>
        <p:nvSpPr>
          <p:cNvPr id="8198" name="Text Box 6"/>
          <p:cNvSpPr txBox="1">
            <a:spLocks noChangeArrowheads="1"/>
          </p:cNvSpPr>
          <p:nvPr/>
        </p:nvSpPr>
        <p:spPr bwMode="auto">
          <a:xfrm>
            <a:off x="3232150" y="34972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TESTIS</a:t>
            </a:r>
          </a:p>
        </p:txBody>
      </p:sp>
      <p:sp>
        <p:nvSpPr>
          <p:cNvPr id="8199" name="Text Box 7"/>
          <p:cNvSpPr txBox="1">
            <a:spLocks noChangeArrowheads="1"/>
          </p:cNvSpPr>
          <p:nvPr/>
        </p:nvSpPr>
        <p:spPr bwMode="auto">
          <a:xfrm>
            <a:off x="3724275" y="4953000"/>
            <a:ext cx="3246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FF0000"/>
                </a:solidFill>
              </a:rPr>
              <a:t>ANDROGENS</a:t>
            </a:r>
          </a:p>
          <a:p>
            <a:pPr algn="ctr"/>
            <a:r>
              <a:rPr lang="en-GB" sz="2000" b="1"/>
              <a:t>Testosterone</a:t>
            </a:r>
          </a:p>
          <a:p>
            <a:pPr algn="ctr"/>
            <a:r>
              <a:rPr lang="en-GB" sz="2000" b="1"/>
              <a:t>DHEA and androstenedione</a:t>
            </a:r>
          </a:p>
        </p:txBody>
      </p:sp>
      <p:sp>
        <p:nvSpPr>
          <p:cNvPr id="8200" name="Text Box 8"/>
          <p:cNvSpPr txBox="1">
            <a:spLocks noChangeArrowheads="1"/>
          </p:cNvSpPr>
          <p:nvPr/>
        </p:nvSpPr>
        <p:spPr bwMode="auto">
          <a:xfrm>
            <a:off x="1709738" y="3911600"/>
            <a:ext cx="1308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Sertoli cells</a:t>
            </a:r>
          </a:p>
        </p:txBody>
      </p:sp>
      <p:sp>
        <p:nvSpPr>
          <p:cNvPr id="8201" name="Text Box 9"/>
          <p:cNvSpPr txBox="1">
            <a:spLocks noChangeArrowheads="1"/>
          </p:cNvSpPr>
          <p:nvPr/>
        </p:nvSpPr>
        <p:spPr bwMode="auto">
          <a:xfrm>
            <a:off x="3978275" y="3822700"/>
            <a:ext cx="2154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Leydig (interstitial) cells</a:t>
            </a:r>
          </a:p>
        </p:txBody>
      </p:sp>
      <p:sp>
        <p:nvSpPr>
          <p:cNvPr id="8202" name="Text Box 10"/>
          <p:cNvSpPr txBox="1">
            <a:spLocks noChangeArrowheads="1"/>
          </p:cNvSpPr>
          <p:nvPr/>
        </p:nvSpPr>
        <p:spPr bwMode="auto">
          <a:xfrm>
            <a:off x="6888163" y="5969000"/>
            <a:ext cx="2000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Secondary sex organs</a:t>
            </a:r>
            <a:endParaRPr lang="en-GB" sz="1800" b="1"/>
          </a:p>
        </p:txBody>
      </p:sp>
      <p:sp>
        <p:nvSpPr>
          <p:cNvPr id="8203" name="Line 11"/>
          <p:cNvSpPr>
            <a:spLocks noChangeShapeType="1"/>
          </p:cNvSpPr>
          <p:nvPr/>
        </p:nvSpPr>
        <p:spPr bwMode="auto">
          <a:xfrm>
            <a:off x="3846513" y="1300163"/>
            <a:ext cx="0" cy="306387"/>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4" name="Rectangle 12"/>
          <p:cNvSpPr>
            <a:spLocks noChangeArrowheads="1"/>
          </p:cNvSpPr>
          <p:nvPr/>
        </p:nvSpPr>
        <p:spPr bwMode="auto">
          <a:xfrm>
            <a:off x="1727200" y="3454400"/>
            <a:ext cx="447040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5" name="Line 13"/>
          <p:cNvSpPr>
            <a:spLocks noChangeShapeType="1"/>
          </p:cNvSpPr>
          <p:nvPr/>
        </p:nvSpPr>
        <p:spPr bwMode="auto">
          <a:xfrm>
            <a:off x="4775200" y="4470400"/>
            <a:ext cx="0" cy="508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6" name="Line 14"/>
          <p:cNvSpPr>
            <a:spLocks noChangeShapeType="1"/>
          </p:cNvSpPr>
          <p:nvPr/>
        </p:nvSpPr>
        <p:spPr bwMode="auto">
          <a:xfrm flipH="1">
            <a:off x="1947863" y="4470400"/>
            <a:ext cx="592137" cy="6223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7" name="Text Box 15"/>
          <p:cNvSpPr txBox="1">
            <a:spLocks noChangeArrowheads="1"/>
          </p:cNvSpPr>
          <p:nvPr/>
        </p:nvSpPr>
        <p:spPr bwMode="auto">
          <a:xfrm>
            <a:off x="596900" y="5146675"/>
            <a:ext cx="236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Spermatogenesis</a:t>
            </a:r>
            <a:endParaRPr lang="en-GB" sz="1800" b="1"/>
          </a:p>
        </p:txBody>
      </p:sp>
      <p:sp>
        <p:nvSpPr>
          <p:cNvPr id="8208" name="Arc 16"/>
          <p:cNvSpPr>
            <a:spLocks/>
          </p:cNvSpPr>
          <p:nvPr/>
        </p:nvSpPr>
        <p:spPr bwMode="auto">
          <a:xfrm flipH="1" flipV="1">
            <a:off x="3959225" y="4783138"/>
            <a:ext cx="508000" cy="382587"/>
          </a:xfrm>
          <a:custGeom>
            <a:avLst/>
            <a:gdLst>
              <a:gd name="T0" fmla="*/ 0 w 21600"/>
              <a:gd name="T1" fmla="*/ 0 h 23283"/>
              <a:gd name="T2" fmla="*/ 280126887 w 21600"/>
              <a:gd name="T3" fmla="*/ 103302960 h 23283"/>
              <a:gd name="T4" fmla="*/ 0 w 21600"/>
              <a:gd name="T5" fmla="*/ 95835784 h 23283"/>
              <a:gd name="T6" fmla="*/ 0 60000 65536"/>
              <a:gd name="T7" fmla="*/ 0 60000 65536"/>
              <a:gd name="T8" fmla="*/ 0 60000 65536"/>
            </a:gdLst>
            <a:ahLst/>
            <a:cxnLst>
              <a:cxn ang="T6">
                <a:pos x="T0" y="T1"/>
              </a:cxn>
              <a:cxn ang="T7">
                <a:pos x="T2" y="T3"/>
              </a:cxn>
              <a:cxn ang="T8">
                <a:pos x="T4" y="T5"/>
              </a:cxn>
            </a:cxnLst>
            <a:rect l="0" t="0" r="r" b="b"/>
            <a:pathLst>
              <a:path w="21600" h="23283" fill="none" extrusionOk="0">
                <a:moveTo>
                  <a:pt x="-1" y="0"/>
                </a:moveTo>
                <a:cubicBezTo>
                  <a:pt x="11929" y="0"/>
                  <a:pt x="21600" y="9670"/>
                  <a:pt x="21600" y="21600"/>
                </a:cubicBezTo>
                <a:cubicBezTo>
                  <a:pt x="21600" y="22161"/>
                  <a:pt x="21578" y="22723"/>
                  <a:pt x="21534" y="23283"/>
                </a:cubicBezTo>
              </a:path>
              <a:path w="21600" h="23283" stroke="0" extrusionOk="0">
                <a:moveTo>
                  <a:pt x="-1" y="0"/>
                </a:moveTo>
                <a:cubicBezTo>
                  <a:pt x="11929" y="0"/>
                  <a:pt x="21600" y="9670"/>
                  <a:pt x="21600" y="21600"/>
                </a:cubicBezTo>
                <a:cubicBezTo>
                  <a:pt x="21600" y="22161"/>
                  <a:pt x="21578" y="22723"/>
                  <a:pt x="21534" y="23283"/>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9" name="Arc 17"/>
          <p:cNvSpPr>
            <a:spLocks/>
          </p:cNvSpPr>
          <p:nvPr/>
        </p:nvSpPr>
        <p:spPr bwMode="auto">
          <a:xfrm>
            <a:off x="2700338" y="4167188"/>
            <a:ext cx="1273175" cy="711200"/>
          </a:xfrm>
          <a:custGeom>
            <a:avLst/>
            <a:gdLst>
              <a:gd name="T0" fmla="*/ 1321287458 w 21600"/>
              <a:gd name="T1" fmla="*/ 0 h 22297"/>
              <a:gd name="T2" fmla="*/ 2147483647 w 21600"/>
              <a:gd name="T3" fmla="*/ 723573036 h 22297"/>
              <a:gd name="T4" fmla="*/ 0 w 21600"/>
              <a:gd name="T5" fmla="*/ 668957106 h 22297"/>
              <a:gd name="T6" fmla="*/ 0 60000 65536"/>
              <a:gd name="T7" fmla="*/ 0 60000 65536"/>
              <a:gd name="T8" fmla="*/ 0 60000 65536"/>
            </a:gdLst>
            <a:ahLst/>
            <a:cxnLst>
              <a:cxn ang="T6">
                <a:pos x="T0" y="T1"/>
              </a:cxn>
              <a:cxn ang="T7">
                <a:pos x="T2" y="T3"/>
              </a:cxn>
              <a:cxn ang="T8">
                <a:pos x="T4" y="T5"/>
              </a:cxn>
            </a:cxnLst>
            <a:rect l="0" t="0" r="r" b="b"/>
            <a:pathLst>
              <a:path w="21600" h="22297" fill="none" extrusionOk="0">
                <a:moveTo>
                  <a:pt x="6451" y="0"/>
                </a:moveTo>
                <a:cubicBezTo>
                  <a:pt x="15464" y="2821"/>
                  <a:pt x="21600" y="11170"/>
                  <a:pt x="21600" y="20614"/>
                </a:cubicBezTo>
                <a:cubicBezTo>
                  <a:pt x="21600" y="21175"/>
                  <a:pt x="21578" y="21737"/>
                  <a:pt x="21534" y="22297"/>
                </a:cubicBezTo>
              </a:path>
              <a:path w="21600" h="22297" stroke="0" extrusionOk="0">
                <a:moveTo>
                  <a:pt x="6451" y="0"/>
                </a:moveTo>
                <a:cubicBezTo>
                  <a:pt x="15464" y="2821"/>
                  <a:pt x="21600" y="11170"/>
                  <a:pt x="21600" y="20614"/>
                </a:cubicBezTo>
                <a:cubicBezTo>
                  <a:pt x="21600" y="21175"/>
                  <a:pt x="21578" y="21737"/>
                  <a:pt x="21534" y="22297"/>
                </a:cubicBezTo>
                <a:lnTo>
                  <a:pt x="0" y="20614"/>
                </a:lnTo>
                <a:lnTo>
                  <a:pt x="6451" y="0"/>
                </a:lnTo>
                <a:close/>
              </a:path>
            </a:pathLst>
          </a:custGeom>
          <a:noFill/>
          <a:ln w="28575">
            <a:solidFill>
              <a:schemeClr val="tx1"/>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0" name="Line 18"/>
          <p:cNvSpPr>
            <a:spLocks noChangeShapeType="1"/>
          </p:cNvSpPr>
          <p:nvPr/>
        </p:nvSpPr>
        <p:spPr bwMode="auto">
          <a:xfrm flipV="1">
            <a:off x="6326188" y="5080000"/>
            <a:ext cx="1395412" cy="142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1" name="Line 19"/>
          <p:cNvSpPr>
            <a:spLocks noChangeShapeType="1"/>
          </p:cNvSpPr>
          <p:nvPr/>
        </p:nvSpPr>
        <p:spPr bwMode="auto">
          <a:xfrm flipV="1">
            <a:off x="7721600" y="1555750"/>
            <a:ext cx="0" cy="35242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2" name="Arc 20"/>
          <p:cNvSpPr>
            <a:spLocks/>
          </p:cNvSpPr>
          <p:nvPr/>
        </p:nvSpPr>
        <p:spPr bwMode="auto">
          <a:xfrm>
            <a:off x="5399088" y="1098550"/>
            <a:ext cx="2336800" cy="558800"/>
          </a:xfrm>
          <a:custGeom>
            <a:avLst/>
            <a:gdLst>
              <a:gd name="T0" fmla="*/ 0 w 21600"/>
              <a:gd name="T1" fmla="*/ 0 h 21600"/>
              <a:gd name="T2" fmla="*/ 2147483647 w 21600"/>
              <a:gd name="T3" fmla="*/ 373991465 h 21600"/>
              <a:gd name="T4" fmla="*/ 0 w 21600"/>
              <a:gd name="T5" fmla="*/ 37399146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3" name="Arc 21"/>
          <p:cNvSpPr>
            <a:spLocks/>
          </p:cNvSpPr>
          <p:nvPr/>
        </p:nvSpPr>
        <p:spPr bwMode="auto">
          <a:xfrm>
            <a:off x="5441950" y="1976438"/>
            <a:ext cx="2336800" cy="609600"/>
          </a:xfrm>
          <a:custGeom>
            <a:avLst/>
            <a:gdLst>
              <a:gd name="T0" fmla="*/ 0 w 21600"/>
              <a:gd name="T1" fmla="*/ 0 h 21600"/>
              <a:gd name="T2" fmla="*/ 2147483647 w 21600"/>
              <a:gd name="T3" fmla="*/ 485542646 h 21600"/>
              <a:gd name="T4" fmla="*/ 0 w 21600"/>
              <a:gd name="T5" fmla="*/ 485542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4" name="Arc 22"/>
          <p:cNvSpPr>
            <a:spLocks/>
          </p:cNvSpPr>
          <p:nvPr/>
        </p:nvSpPr>
        <p:spPr bwMode="auto">
          <a:xfrm>
            <a:off x="6096000" y="2824163"/>
            <a:ext cx="1625600" cy="558800"/>
          </a:xfrm>
          <a:custGeom>
            <a:avLst/>
            <a:gdLst>
              <a:gd name="T0" fmla="*/ 0 w 21600"/>
              <a:gd name="T1" fmla="*/ 0 h 21600"/>
              <a:gd name="T2" fmla="*/ 2147483647 w 21600"/>
              <a:gd name="T3" fmla="*/ 373991465 h 21600"/>
              <a:gd name="T4" fmla="*/ 0 w 21600"/>
              <a:gd name="T5" fmla="*/ 37399146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5" name="Text Box 23"/>
          <p:cNvSpPr txBox="1">
            <a:spLocks noChangeArrowheads="1"/>
          </p:cNvSpPr>
          <p:nvPr/>
        </p:nvSpPr>
        <p:spPr bwMode="auto">
          <a:xfrm>
            <a:off x="6502400" y="25542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8216" name="Text Box 24"/>
          <p:cNvSpPr txBox="1">
            <a:spLocks noChangeArrowheads="1"/>
          </p:cNvSpPr>
          <p:nvPr/>
        </p:nvSpPr>
        <p:spPr bwMode="auto">
          <a:xfrm>
            <a:off x="6502400" y="175895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8217" name="Text Box 25"/>
          <p:cNvSpPr txBox="1">
            <a:spLocks noChangeArrowheads="1"/>
          </p:cNvSpPr>
          <p:nvPr/>
        </p:nvSpPr>
        <p:spPr bwMode="auto">
          <a:xfrm>
            <a:off x="6502400" y="9255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8218" name="Text Box 26"/>
          <p:cNvSpPr txBox="1">
            <a:spLocks noChangeArrowheads="1"/>
          </p:cNvSpPr>
          <p:nvPr/>
        </p:nvSpPr>
        <p:spPr bwMode="auto">
          <a:xfrm>
            <a:off x="2906713" y="2028825"/>
            <a:ext cx="18827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GnRH (LHRH)</a:t>
            </a:r>
            <a:endParaRPr lang="en-GB" sz="2000" b="1"/>
          </a:p>
        </p:txBody>
      </p:sp>
      <p:sp>
        <p:nvSpPr>
          <p:cNvPr id="8219" name="Text Box 27"/>
          <p:cNvSpPr txBox="1">
            <a:spLocks noChangeArrowheads="1"/>
          </p:cNvSpPr>
          <p:nvPr/>
        </p:nvSpPr>
        <p:spPr bwMode="auto">
          <a:xfrm>
            <a:off x="347663" y="21288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i="1"/>
              <a:t>Pulsatile release</a:t>
            </a:r>
            <a:endParaRPr lang="en-GB" sz="1400" b="1"/>
          </a:p>
        </p:txBody>
      </p:sp>
      <p:grpSp>
        <p:nvGrpSpPr>
          <p:cNvPr id="8220" name="Group 28"/>
          <p:cNvGrpSpPr>
            <a:grpSpLocks/>
          </p:cNvGrpSpPr>
          <p:nvPr/>
        </p:nvGrpSpPr>
        <p:grpSpPr bwMode="auto">
          <a:xfrm>
            <a:off x="727075" y="1863725"/>
            <a:ext cx="609600" cy="203200"/>
            <a:chOff x="192" y="1488"/>
            <a:chExt cx="576" cy="384"/>
          </a:xfrm>
        </p:grpSpPr>
        <p:grpSp>
          <p:nvGrpSpPr>
            <p:cNvPr id="8227" name="Group 29"/>
            <p:cNvGrpSpPr>
              <a:grpSpLocks/>
            </p:cNvGrpSpPr>
            <p:nvPr/>
          </p:nvGrpSpPr>
          <p:grpSpPr bwMode="auto">
            <a:xfrm>
              <a:off x="192" y="1488"/>
              <a:ext cx="192" cy="384"/>
              <a:chOff x="192" y="1488"/>
              <a:chExt cx="192" cy="384"/>
            </a:xfrm>
          </p:grpSpPr>
          <p:sp>
            <p:nvSpPr>
              <p:cNvPr id="8238" name="Arc 30"/>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9" name="Arc 31"/>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40" name="Arc 32"/>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41" name="Arc 33"/>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28" name="Group 34"/>
            <p:cNvGrpSpPr>
              <a:grpSpLocks/>
            </p:cNvGrpSpPr>
            <p:nvPr/>
          </p:nvGrpSpPr>
          <p:grpSpPr bwMode="auto">
            <a:xfrm>
              <a:off x="384" y="1488"/>
              <a:ext cx="192" cy="384"/>
              <a:chOff x="192" y="1488"/>
              <a:chExt cx="192" cy="384"/>
            </a:xfrm>
          </p:grpSpPr>
          <p:sp>
            <p:nvSpPr>
              <p:cNvPr id="8234" name="Arc 35"/>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5" name="Arc 36"/>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6" name="Arc 37"/>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7" name="Arc 38"/>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29" name="Group 39"/>
            <p:cNvGrpSpPr>
              <a:grpSpLocks/>
            </p:cNvGrpSpPr>
            <p:nvPr/>
          </p:nvGrpSpPr>
          <p:grpSpPr bwMode="auto">
            <a:xfrm>
              <a:off x="576" y="1488"/>
              <a:ext cx="192" cy="384"/>
              <a:chOff x="192" y="1488"/>
              <a:chExt cx="192" cy="384"/>
            </a:xfrm>
          </p:grpSpPr>
          <p:sp>
            <p:nvSpPr>
              <p:cNvPr id="8230" name="Arc 40"/>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1" name="Arc 41"/>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2" name="Arc 42"/>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3" name="Arc 43"/>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8221" name="Text Box 44"/>
          <p:cNvSpPr txBox="1">
            <a:spLocks noChangeArrowheads="1"/>
          </p:cNvSpPr>
          <p:nvPr/>
        </p:nvSpPr>
        <p:spPr bwMode="auto">
          <a:xfrm>
            <a:off x="2444750" y="2895600"/>
            <a:ext cx="67786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FSH</a:t>
            </a:r>
            <a:endParaRPr lang="en-GB" sz="1400" b="1"/>
          </a:p>
        </p:txBody>
      </p:sp>
      <p:sp>
        <p:nvSpPr>
          <p:cNvPr id="8222" name="Text Box 45"/>
          <p:cNvSpPr txBox="1">
            <a:spLocks noChangeArrowheads="1"/>
          </p:cNvSpPr>
          <p:nvPr/>
        </p:nvSpPr>
        <p:spPr bwMode="auto">
          <a:xfrm>
            <a:off x="4181475" y="2890838"/>
            <a:ext cx="14843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LH (ICSH)</a:t>
            </a:r>
          </a:p>
        </p:txBody>
      </p:sp>
      <p:sp>
        <p:nvSpPr>
          <p:cNvPr id="8223" name="Line 46"/>
          <p:cNvSpPr>
            <a:spLocks noChangeShapeType="1"/>
          </p:cNvSpPr>
          <p:nvPr/>
        </p:nvSpPr>
        <p:spPr bwMode="auto">
          <a:xfrm>
            <a:off x="5353050" y="6018213"/>
            <a:ext cx="1357313" cy="2460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4" name="Line 47"/>
          <p:cNvSpPr>
            <a:spLocks noChangeShapeType="1"/>
          </p:cNvSpPr>
          <p:nvPr/>
        </p:nvSpPr>
        <p:spPr bwMode="auto">
          <a:xfrm>
            <a:off x="3881438" y="2381250"/>
            <a:ext cx="14287" cy="1730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5" name="Line 48"/>
          <p:cNvSpPr>
            <a:spLocks noChangeShapeType="1"/>
          </p:cNvSpPr>
          <p:nvPr/>
        </p:nvSpPr>
        <p:spPr bwMode="auto">
          <a:xfrm>
            <a:off x="2798763" y="3276600"/>
            <a:ext cx="0" cy="158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6" name="Line 49"/>
          <p:cNvSpPr>
            <a:spLocks noChangeShapeType="1"/>
          </p:cNvSpPr>
          <p:nvPr/>
        </p:nvSpPr>
        <p:spPr bwMode="auto">
          <a:xfrm>
            <a:off x="4695825" y="3227388"/>
            <a:ext cx="0" cy="1587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en-GB" smtClean="0">
                <a:latin typeface="Arial" charset="0"/>
                <a:cs typeface="Arial" charset="0"/>
              </a:rPr>
              <a:t>Ventromedial nucleus, VMN</a:t>
            </a:r>
          </a:p>
        </p:txBody>
      </p:sp>
      <p:sp>
        <p:nvSpPr>
          <p:cNvPr id="72707" name="Rectangle 3"/>
          <p:cNvSpPr>
            <a:spLocks noGrp="1" noChangeArrowheads="1"/>
          </p:cNvSpPr>
          <p:nvPr>
            <p:ph type="body" idx="1"/>
          </p:nvPr>
        </p:nvSpPr>
        <p:spPr/>
        <p:txBody>
          <a:bodyPr/>
          <a:lstStyle/>
          <a:p>
            <a:r>
              <a:rPr lang="en-GB" smtClean="0">
                <a:latin typeface="Arial" charset="0"/>
                <a:cs typeface="Arial" charset="0"/>
              </a:rPr>
              <a:t>Ventrolateral division is important for female sexual behaviour (lordosis)</a:t>
            </a:r>
          </a:p>
          <a:p>
            <a:r>
              <a:rPr lang="en-GB" smtClean="0">
                <a:latin typeface="Arial" charset="0"/>
                <a:cs typeface="Arial" charset="0"/>
              </a:rPr>
              <a:t>In gdx females (not males) high physiological levels of E2 induce PR expression, increase spine and synaptic density and induce lordosis in presence of receptive male</a:t>
            </a:r>
          </a:p>
          <a:p>
            <a:r>
              <a:rPr lang="en-GB" smtClean="0">
                <a:latin typeface="Arial" charset="0"/>
                <a:cs typeface="Arial" charset="0"/>
              </a:rPr>
              <a:t>Sex differences are due to testosterone (aromatised to estradiol) in the perinatal period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V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766762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684213" y="4652963"/>
            <a:ext cx="29559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3399"/>
                </a:solidFill>
                <a:latin typeface="Arial" charset="0"/>
                <a:cs typeface="Arial" charset="0"/>
              </a:rPr>
              <a:t>Renders male unable to display female sexual behaviour</a:t>
            </a:r>
          </a:p>
        </p:txBody>
      </p:sp>
      <p:sp>
        <p:nvSpPr>
          <p:cNvPr id="73732" name="Text Box 4"/>
          <p:cNvSpPr txBox="1">
            <a:spLocks noChangeArrowheads="1"/>
          </p:cNvSpPr>
          <p:nvPr/>
        </p:nvSpPr>
        <p:spPr bwMode="auto">
          <a:xfrm>
            <a:off x="827088" y="6302375"/>
            <a:ext cx="801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Narrow" pitchFamily="34" charset="0"/>
              </a:rPr>
              <a:t>  </a:t>
            </a:r>
            <a:r>
              <a:rPr lang="en-GB" sz="1800">
                <a:solidFill>
                  <a:schemeClr val="tx2"/>
                </a:solidFill>
                <a:latin typeface="Arial Narrow" pitchFamily="34" charset="0"/>
              </a:rPr>
              <a:t>Adapted from Schwartz JM &amp; McCarthy MM J Steroid Biochem Mol Biol 2008, 109: 300-3006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55650" y="1052513"/>
            <a:ext cx="7848600" cy="3835400"/>
          </a:xfrm>
        </p:spPr>
        <p:txBody>
          <a:bodyPr/>
          <a:lstStyle/>
          <a:p>
            <a:r>
              <a:rPr lang="en-GB" smtClean="0"/>
              <a:t> </a:t>
            </a:r>
            <a:r>
              <a:rPr lang="en-GB" smtClean="0">
                <a:solidFill>
                  <a:srgbClr val="C00000"/>
                </a:solidFill>
                <a:latin typeface="Arial" charset="0"/>
                <a:cs typeface="Arial" charset="0"/>
              </a:rPr>
              <a:t>Summary</a:t>
            </a:r>
            <a:br>
              <a:rPr lang="en-GB" smtClean="0">
                <a:solidFill>
                  <a:srgbClr val="C00000"/>
                </a:solidFill>
                <a:latin typeface="Arial" charset="0"/>
                <a:cs typeface="Arial" charset="0"/>
              </a:rPr>
            </a:br>
            <a:r>
              <a:rPr lang="en-GB" smtClean="0"/>
              <a:t/>
            </a:r>
            <a:br>
              <a:rPr lang="en-GB" smtClean="0"/>
            </a:br>
            <a:r>
              <a:rPr lang="en-GB" b="0" smtClean="0">
                <a:latin typeface="Arial" charset="0"/>
                <a:cs typeface="Arial" charset="0"/>
              </a:rPr>
              <a:t>T after aromatisation to E2 acts via multiple mechanisms on neonatal hypothalamic neurones and glial cells to induce permanent structural changes and confer resistance to oestrogenic influences in adulthood.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419100" y="1066800"/>
            <a:ext cx="8305800" cy="2590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3399"/>
                </a:solidFill>
                <a:latin typeface="Comic Sans MS" pitchFamily="66" charset="0"/>
              </a:rPr>
              <a:t>Is the aromatization hypothesis </a:t>
            </a:r>
            <a:r>
              <a:rPr lang="en-US" sz="3200">
                <a:solidFill>
                  <a:schemeClr val="tx2"/>
                </a:solidFill>
                <a:latin typeface="Comic Sans MS" pitchFamily="66" charset="0"/>
              </a:rPr>
              <a:t>universally applicable throughout the brain (</a:t>
            </a:r>
            <a:r>
              <a:rPr lang="en-US" sz="3200" i="1">
                <a:solidFill>
                  <a:schemeClr val="tx2"/>
                </a:solidFill>
                <a:latin typeface="Comic Sans MS" pitchFamily="66" charset="0"/>
              </a:rPr>
              <a:t>Morris et al 2004)?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700088" y="1052513"/>
            <a:ext cx="8153400" cy="4881562"/>
          </a:xfrm>
        </p:spPr>
        <p:txBody>
          <a:bodyPr/>
          <a:lstStyle/>
          <a:p>
            <a:pPr>
              <a:lnSpc>
                <a:spcPct val="80000"/>
              </a:lnSpc>
              <a:buFont typeface="Symbol" pitchFamily="18" charset="2"/>
              <a:buNone/>
              <a:defRPr/>
            </a:pPr>
            <a:r>
              <a:rPr lang="en-US" sz="2400" b="1" dirty="0" smtClean="0">
                <a:solidFill>
                  <a:srgbClr val="A50021"/>
                </a:solidFill>
                <a:latin typeface="Arial" pitchFamily="34" charset="0"/>
                <a:cs typeface="Arial" pitchFamily="34" charset="0"/>
              </a:rPr>
              <a:t>AVPV (a region of the POA)</a:t>
            </a:r>
          </a:p>
          <a:p>
            <a:pPr>
              <a:lnSpc>
                <a:spcPct val="80000"/>
              </a:lnSpc>
              <a:defRPr/>
            </a:pPr>
            <a:r>
              <a:rPr lang="en-US" sz="2400" dirty="0" smtClean="0">
                <a:latin typeface="Arial" pitchFamily="34" charset="0"/>
                <a:cs typeface="Arial" pitchFamily="34" charset="0"/>
              </a:rPr>
              <a:t>hypothalamic </a:t>
            </a:r>
            <a:r>
              <a:rPr lang="en-US" sz="2400" dirty="0" err="1" smtClean="0">
                <a:latin typeface="Arial" pitchFamily="34" charset="0"/>
                <a:cs typeface="Arial" pitchFamily="34" charset="0"/>
              </a:rPr>
              <a:t>anteroventral</a:t>
            </a:r>
            <a:r>
              <a:rPr lang="en-US" sz="2400" dirty="0" smtClean="0">
                <a:latin typeface="Arial" pitchFamily="34" charset="0"/>
                <a:cs typeface="Arial" pitchFamily="34" charset="0"/>
              </a:rPr>
              <a:t> periventricular nucleus is involved in regulating ovulatory cycles. </a:t>
            </a:r>
          </a:p>
          <a:p>
            <a:pPr>
              <a:lnSpc>
                <a:spcPct val="80000"/>
              </a:lnSpc>
              <a:defRPr/>
            </a:pPr>
            <a:r>
              <a:rPr lang="en-US" sz="2400" dirty="0" smtClean="0">
                <a:latin typeface="Arial" pitchFamily="34" charset="0"/>
                <a:cs typeface="Arial" pitchFamily="34" charset="0"/>
              </a:rPr>
              <a:t>Larger (more </a:t>
            </a:r>
            <a:r>
              <a:rPr lang="en-US" sz="2400" dirty="0" err="1" smtClean="0">
                <a:latin typeface="Arial" pitchFamily="34" charset="0"/>
                <a:cs typeface="Arial" pitchFamily="34" charset="0"/>
              </a:rPr>
              <a:t>neurones</a:t>
            </a:r>
            <a:r>
              <a:rPr lang="en-US" sz="2400" dirty="0" smtClean="0">
                <a:latin typeface="Arial" pitchFamily="34" charset="0"/>
                <a:cs typeface="Arial" pitchFamily="34" charset="0"/>
              </a:rPr>
              <a:t>) in females than males</a:t>
            </a:r>
          </a:p>
          <a:p>
            <a:pPr>
              <a:lnSpc>
                <a:spcPct val="80000"/>
              </a:lnSpc>
              <a:defRPr/>
            </a:pPr>
            <a:r>
              <a:rPr lang="en-US" sz="2400" dirty="0" err="1" smtClean="0">
                <a:latin typeface="Arial" pitchFamily="34" charset="0"/>
                <a:cs typeface="Arial" pitchFamily="34" charset="0"/>
              </a:rPr>
              <a:t>Oestrogenic</a:t>
            </a:r>
            <a:r>
              <a:rPr lang="en-US" sz="2400" dirty="0" smtClean="0">
                <a:latin typeface="Arial" pitchFamily="34" charset="0"/>
                <a:cs typeface="Arial" pitchFamily="34" charset="0"/>
              </a:rPr>
              <a:t> metabolites of testosterone </a:t>
            </a:r>
            <a:r>
              <a:rPr lang="en-US" sz="2400" b="1" dirty="0" smtClean="0">
                <a:solidFill>
                  <a:schemeClr val="tx2">
                    <a:lumMod val="60000"/>
                    <a:lumOff val="40000"/>
                  </a:schemeClr>
                </a:solidFill>
                <a:latin typeface="Arial" pitchFamily="34" charset="0"/>
                <a:cs typeface="Arial" pitchFamily="34" charset="0"/>
              </a:rPr>
              <a:t>induce</a:t>
            </a:r>
            <a:r>
              <a:rPr lang="en-US" sz="2400" u="sng" dirty="0" smtClean="0">
                <a:latin typeface="Arial" pitchFamily="34" charset="0"/>
                <a:cs typeface="Arial" pitchFamily="34" charset="0"/>
              </a:rPr>
              <a:t> </a:t>
            </a:r>
            <a:r>
              <a:rPr lang="en-US" sz="2400" dirty="0" smtClean="0">
                <a:latin typeface="Arial" pitchFamily="34" charset="0"/>
                <a:cs typeface="Arial" pitchFamily="34" charset="0"/>
              </a:rPr>
              <a:t>apoptosis during development </a:t>
            </a:r>
          </a:p>
          <a:p>
            <a:pPr>
              <a:lnSpc>
                <a:spcPct val="80000"/>
              </a:lnSpc>
              <a:defRPr/>
            </a:pPr>
            <a:endParaRPr lang="en-US" sz="2400" dirty="0" smtClean="0">
              <a:latin typeface="Arial" pitchFamily="34" charset="0"/>
              <a:cs typeface="Arial" pitchFamily="34" charset="0"/>
            </a:endParaRPr>
          </a:p>
          <a:p>
            <a:pPr>
              <a:lnSpc>
                <a:spcPct val="80000"/>
              </a:lnSpc>
              <a:buFont typeface="Symbol" pitchFamily="18" charset="2"/>
              <a:buNone/>
              <a:defRPr/>
            </a:pPr>
            <a:r>
              <a:rPr lang="en-US" sz="2400" b="1" dirty="0" smtClean="0">
                <a:solidFill>
                  <a:srgbClr val="A50021"/>
                </a:solidFill>
                <a:latin typeface="Arial" pitchFamily="34" charset="0"/>
                <a:cs typeface="Arial" pitchFamily="34" charset="0"/>
              </a:rPr>
              <a:t>Spinal nucleus of the </a:t>
            </a:r>
            <a:r>
              <a:rPr lang="en-US" sz="2400" b="1" dirty="0" err="1" smtClean="0">
                <a:solidFill>
                  <a:srgbClr val="A50021"/>
                </a:solidFill>
                <a:latin typeface="Arial" pitchFamily="34" charset="0"/>
                <a:cs typeface="Arial" pitchFamily="34" charset="0"/>
              </a:rPr>
              <a:t>bulbocavernosus</a:t>
            </a:r>
            <a:r>
              <a:rPr lang="en-US" sz="2400" dirty="0" smtClean="0">
                <a:latin typeface="Arial" pitchFamily="34" charset="0"/>
                <a:cs typeface="Arial" pitchFamily="34" charset="0"/>
              </a:rPr>
              <a:t> </a:t>
            </a:r>
          </a:p>
          <a:p>
            <a:pPr>
              <a:lnSpc>
                <a:spcPct val="80000"/>
              </a:lnSpc>
              <a:defRPr/>
            </a:pPr>
            <a:r>
              <a:rPr lang="en-US" sz="2400" dirty="0" smtClean="0">
                <a:latin typeface="Arial" pitchFamily="34" charset="0"/>
                <a:cs typeface="Arial" pitchFamily="34" charset="0"/>
              </a:rPr>
              <a:t>motor </a:t>
            </a:r>
            <a:r>
              <a:rPr lang="en-US" sz="2400" dirty="0" err="1" smtClean="0">
                <a:latin typeface="Arial" pitchFamily="34" charset="0"/>
                <a:cs typeface="Arial" pitchFamily="34" charset="0"/>
              </a:rPr>
              <a:t>neurones</a:t>
            </a:r>
            <a:r>
              <a:rPr lang="en-US" sz="2400" dirty="0" smtClean="0">
                <a:latin typeface="Arial" pitchFamily="34" charset="0"/>
                <a:cs typeface="Arial" pitchFamily="34" charset="0"/>
              </a:rPr>
              <a:t> in the lumbar spinal cord innervating striated muscles at the base of the penis</a:t>
            </a:r>
          </a:p>
          <a:p>
            <a:pPr>
              <a:lnSpc>
                <a:spcPct val="80000"/>
              </a:lnSpc>
              <a:defRPr/>
            </a:pPr>
            <a:r>
              <a:rPr lang="en-US" sz="2400" dirty="0" smtClean="0">
                <a:latin typeface="Arial" pitchFamily="34" charset="0"/>
                <a:cs typeface="Arial" pitchFamily="34" charset="0"/>
              </a:rPr>
              <a:t>larger in males than females. </a:t>
            </a:r>
          </a:p>
          <a:p>
            <a:pPr>
              <a:lnSpc>
                <a:spcPct val="80000"/>
              </a:lnSpc>
              <a:defRPr/>
            </a:pPr>
            <a:r>
              <a:rPr lang="en-US" sz="2400" dirty="0" err="1" smtClean="0">
                <a:latin typeface="Arial" pitchFamily="34" charset="0"/>
                <a:cs typeface="Arial" pitchFamily="34" charset="0"/>
              </a:rPr>
              <a:t>neurone</a:t>
            </a:r>
            <a:r>
              <a:rPr lang="en-US" sz="2400" dirty="0" smtClean="0">
                <a:latin typeface="Arial" pitchFamily="34" charset="0"/>
                <a:cs typeface="Arial" pitchFamily="34" charset="0"/>
              </a:rPr>
              <a:t> survival is </a:t>
            </a:r>
            <a:r>
              <a:rPr lang="en-US" sz="2400" b="1" dirty="0" smtClean="0">
                <a:solidFill>
                  <a:schemeClr val="tx2">
                    <a:lumMod val="60000"/>
                    <a:lumOff val="40000"/>
                  </a:schemeClr>
                </a:solidFill>
                <a:latin typeface="Arial" pitchFamily="34" charset="0"/>
                <a:cs typeface="Arial" pitchFamily="34" charset="0"/>
              </a:rPr>
              <a:t>AR</a:t>
            </a:r>
            <a:r>
              <a:rPr lang="en-US" sz="2400" dirty="0" smtClean="0">
                <a:latin typeface="Arial" pitchFamily="34" charset="0"/>
                <a:cs typeface="Arial" pitchFamily="34" charset="0"/>
              </a:rPr>
              <a:t>-dependent, but secondary to testosterone effects to prevent death of target muscle cells.</a:t>
            </a:r>
            <a:endParaRPr lang="en-US" dirty="0" smtClean="0">
              <a:latin typeface="Arial" pitchFamily="34" charset="0"/>
              <a:cs typeface="Arial" pitchFamily="34" charset="0"/>
            </a:endParaRPr>
          </a:p>
          <a:p>
            <a:pPr>
              <a:lnSpc>
                <a:spcPct val="80000"/>
              </a:lnSpc>
              <a:defRPr/>
            </a:pP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7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7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1188" y="962025"/>
            <a:ext cx="7718425" cy="5851525"/>
          </a:xfrm>
        </p:spPr>
        <p:txBody>
          <a:bodyPr/>
          <a:lstStyle/>
          <a:p>
            <a:r>
              <a:rPr lang="en-GB" smtClean="0">
                <a:latin typeface="Arial" charset="0"/>
                <a:cs typeface="Arial" charset="0"/>
              </a:rPr>
              <a:t>Conclusion:</a:t>
            </a: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Overwhelming evidence demonstrates that sex differences in prenatal hormone exposure imprints sex differences in the brain (hypothalamus) in all experimental species studied.</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T/E2 uses distinct mechanisms to establish sex differences in different brain regions</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endParaRPr lang="en-GB" b="0" smtClean="0">
              <a:latin typeface="Arial" charset="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1188" y="457200"/>
            <a:ext cx="7718425" cy="5851525"/>
          </a:xfrm>
        </p:spPr>
        <p:txBody>
          <a:bodyPr/>
          <a:lstStyle/>
          <a:p>
            <a:pPr algn="ctr"/>
            <a:r>
              <a:rPr lang="en-GB" sz="4800" smtClean="0">
                <a:latin typeface="Arial" charset="0"/>
                <a:cs typeface="Arial" charset="0"/>
              </a:rPr>
              <a:t>?</a:t>
            </a:r>
            <a:r>
              <a:rPr lang="en-GB" smtClean="0">
                <a:latin typeface="Arial" charset="0"/>
                <a:cs typeface="Arial" charset="0"/>
              </a:rPr>
              <a:t> </a:t>
            </a:r>
            <a:br>
              <a:rPr lang="en-GB" smtClean="0">
                <a:latin typeface="Arial" charset="0"/>
                <a:cs typeface="Arial" charset="0"/>
              </a:rPr>
            </a:br>
            <a:r>
              <a:rPr lang="en-GB" smtClean="0">
                <a:latin typeface="Arial" charset="0"/>
                <a:cs typeface="Arial" charset="0"/>
              </a:rPr>
              <a:t>To what extent do findings on sexual differentiation of the hypothalamus in experimental species extend to</a:t>
            </a:r>
            <a:br>
              <a:rPr lang="en-GB" smtClean="0">
                <a:latin typeface="Arial" charset="0"/>
                <a:cs typeface="Arial" charset="0"/>
              </a:rPr>
            </a:br>
            <a:r>
              <a:rPr lang="en-GB" smtClean="0">
                <a:latin typeface="Arial" charset="0"/>
                <a:cs typeface="Arial" charset="0"/>
              </a:rPr>
              <a:t> 	</a:t>
            </a:r>
            <a:br>
              <a:rPr lang="en-GB" smtClean="0">
                <a:latin typeface="Arial" charset="0"/>
                <a:cs typeface="Arial" charset="0"/>
              </a:rPr>
            </a:br>
            <a:r>
              <a:rPr lang="en-GB" smtClean="0">
                <a:latin typeface="Arial" charset="0"/>
                <a:cs typeface="Arial" charset="0"/>
              </a:rPr>
              <a:t>1. humans</a:t>
            </a:r>
            <a:br>
              <a:rPr lang="en-GB" smtClean="0">
                <a:latin typeface="Arial" charset="0"/>
                <a:cs typeface="Arial" charset="0"/>
              </a:rPr>
            </a:br>
            <a:r>
              <a:rPr lang="en-GB" smtClean="0">
                <a:latin typeface="Arial" charset="0"/>
                <a:cs typeface="Arial" charset="0"/>
              </a:rPr>
              <a:t>2. other brain regions</a:t>
            </a: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endParaRPr lang="en-GB" b="0" smtClean="0">
              <a:latin typeface="Arial" charset="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27088" y="5072063"/>
            <a:ext cx="7467600" cy="1171575"/>
          </a:xfrm>
          <a:solidFill>
            <a:schemeClr val="accent5">
              <a:lumMod val="20000"/>
              <a:lumOff val="80000"/>
            </a:schemeClr>
          </a:solidFill>
        </p:spPr>
        <p:txBody>
          <a:bodyPr/>
          <a:lstStyle/>
          <a:p>
            <a:pPr>
              <a:defRPr/>
            </a:pPr>
            <a:r>
              <a:rPr lang="en-GB" sz="2400" b="1" dirty="0" smtClean="0">
                <a:solidFill>
                  <a:srgbClr val="00B0F0"/>
                </a:solidFill>
                <a:latin typeface="Arial" charset="0"/>
              </a:rPr>
              <a:t>Glenda Gillies</a:t>
            </a:r>
          </a:p>
          <a:p>
            <a:pPr>
              <a:defRPr/>
            </a:pPr>
            <a:r>
              <a:rPr lang="en-GB" sz="2400" b="1" dirty="0" smtClean="0">
                <a:solidFill>
                  <a:srgbClr val="00B0F0"/>
                </a:solidFill>
                <a:latin typeface="Arial" charset="0"/>
              </a:rPr>
              <a:t>17</a:t>
            </a:r>
            <a:r>
              <a:rPr lang="en-GB" sz="2400" b="1" baseline="30000" dirty="0" smtClean="0">
                <a:solidFill>
                  <a:srgbClr val="00B0F0"/>
                </a:solidFill>
                <a:latin typeface="Arial" charset="0"/>
              </a:rPr>
              <a:t>th</a:t>
            </a:r>
            <a:r>
              <a:rPr lang="en-GB" sz="2400" b="1" dirty="0" smtClean="0">
                <a:solidFill>
                  <a:srgbClr val="00B0F0"/>
                </a:solidFill>
                <a:latin typeface="Arial" charset="0"/>
              </a:rPr>
              <a:t> Jan 2013</a:t>
            </a:r>
          </a:p>
        </p:txBody>
      </p:sp>
      <p:sp>
        <p:nvSpPr>
          <p:cNvPr id="79875" name="Text Box 6"/>
          <p:cNvSpPr txBox="1">
            <a:spLocks noChangeArrowheads="1"/>
          </p:cNvSpPr>
          <p:nvPr/>
        </p:nvSpPr>
        <p:spPr bwMode="auto">
          <a:xfrm>
            <a:off x="242888" y="142875"/>
            <a:ext cx="3759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SzPct val="100000"/>
            </a:pPr>
            <a:r>
              <a:rPr lang="en-GB" sz="3200" b="1">
                <a:solidFill>
                  <a:srgbClr val="000099"/>
                </a:solidFill>
                <a:latin typeface="Arial" charset="0"/>
                <a:cs typeface="Arial" charset="0"/>
              </a:rPr>
              <a:t>Imperial College </a:t>
            </a:r>
            <a:r>
              <a:rPr lang="en-GB" sz="3200" b="1">
                <a:solidFill>
                  <a:srgbClr val="33CCFF"/>
                </a:solidFill>
                <a:latin typeface="Arial" charset="0"/>
                <a:cs typeface="Arial" charset="0"/>
              </a:rPr>
              <a:t>London</a:t>
            </a:r>
          </a:p>
          <a:p>
            <a:endParaRPr lang="en-GB">
              <a:solidFill>
                <a:srgbClr val="33CCFF"/>
              </a:solidFill>
              <a:cs typeface="Arial" charset="0"/>
            </a:endParaRPr>
          </a:p>
        </p:txBody>
      </p:sp>
      <p:pic>
        <p:nvPicPr>
          <p:cNvPr id="79876" name="Picture 5" descr="tower +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3" y="0"/>
            <a:ext cx="25923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10"/>
          <p:cNvSpPr>
            <a:spLocks noChangeArrowheads="1"/>
          </p:cNvSpPr>
          <p:nvPr/>
        </p:nvSpPr>
        <p:spPr bwMode="auto">
          <a:xfrm>
            <a:off x="2571750" y="6072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79878" name="Rectangle 2"/>
          <p:cNvSpPr>
            <a:spLocks noGrp="1" noChangeArrowheads="1"/>
          </p:cNvSpPr>
          <p:nvPr>
            <p:ph type="ctrTitle"/>
          </p:nvPr>
        </p:nvSpPr>
        <p:spPr>
          <a:xfrm>
            <a:off x="609600" y="2155825"/>
            <a:ext cx="7848600" cy="2209800"/>
          </a:xfrm>
        </p:spPr>
        <p:txBody>
          <a:bodyPr/>
          <a:lstStyle/>
          <a:p>
            <a:pPr algn="ctr"/>
            <a:r>
              <a:rPr lang="en-US" smtClean="0">
                <a:latin typeface="Arial" charset="0"/>
                <a:cs typeface="Arial" charset="0"/>
              </a:rPr>
              <a:t>Sex steroid hormones in perinatal life II: the human condition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55650" y="981075"/>
            <a:ext cx="7704138" cy="5572125"/>
          </a:xfrm>
        </p:spPr>
        <p:txBody>
          <a:bodyPr/>
          <a:lstStyle/>
          <a:p>
            <a:pPr algn="just">
              <a:lnSpc>
                <a:spcPct val="80000"/>
              </a:lnSpc>
              <a:buFont typeface="Symbol" pitchFamily="18" charset="2"/>
              <a:buNone/>
              <a:defRPr/>
            </a:pPr>
            <a:endParaRPr lang="en-GB" sz="1800" dirty="0" smtClean="0">
              <a:latin typeface="Arial" pitchFamily="34" charset="0"/>
              <a:cs typeface="Arial" pitchFamily="34" charset="0"/>
            </a:endParaRPr>
          </a:p>
          <a:p>
            <a:pPr algn="just">
              <a:lnSpc>
                <a:spcPct val="80000"/>
              </a:lnSpc>
              <a:buFont typeface="Symbol" pitchFamily="18" charset="2"/>
              <a:buNone/>
              <a:defRPr/>
            </a:pPr>
            <a:r>
              <a:rPr lang="en-GB" sz="1800" b="1" u="sng" dirty="0" smtClean="0">
                <a:latin typeface="Arial" pitchFamily="34" charset="0"/>
                <a:cs typeface="Arial" pitchFamily="34" charset="0"/>
              </a:rPr>
              <a:t>Learning objectives</a:t>
            </a:r>
          </a:p>
          <a:p>
            <a:pPr algn="just">
              <a:lnSpc>
                <a:spcPct val="80000"/>
              </a:lnSpc>
              <a:buFont typeface="Symbol" pitchFamily="18" charset="2"/>
              <a:buNone/>
              <a:defRPr/>
            </a:pPr>
            <a:endParaRPr lang="en-GB" sz="1800" b="1" u="sng" dirty="0" smtClean="0">
              <a:latin typeface="Arial" pitchFamily="34" charset="0"/>
              <a:cs typeface="Arial" pitchFamily="34" charset="0"/>
            </a:endParaRPr>
          </a:p>
          <a:p>
            <a:pPr marL="342900" indent="-342900" algn="just">
              <a:lnSpc>
                <a:spcPct val="80000"/>
              </a:lnSpc>
              <a:buFont typeface="Symbol" pitchFamily="18" charset="2"/>
              <a:buAutoNum type="arabicPeriod"/>
              <a:defRPr/>
            </a:pPr>
            <a:r>
              <a:rPr lang="en-GB" sz="1800" dirty="0" smtClean="0">
                <a:latin typeface="Arial" pitchFamily="34" charset="0"/>
                <a:cs typeface="Arial" pitchFamily="34" charset="0"/>
              </a:rPr>
              <a:t>Compare and contrast the </a:t>
            </a:r>
            <a:r>
              <a:rPr lang="en-GB" sz="1800" i="1" dirty="0" smtClean="0">
                <a:latin typeface="Arial" pitchFamily="34" charset="0"/>
                <a:cs typeface="Arial" pitchFamily="34" charset="0"/>
              </a:rPr>
              <a:t>in utero </a:t>
            </a:r>
            <a:r>
              <a:rPr lang="en-GB" sz="1800" dirty="0" smtClean="0">
                <a:latin typeface="Arial" pitchFamily="34" charset="0"/>
                <a:cs typeface="Arial" pitchFamily="34" charset="0"/>
              </a:rPr>
              <a:t>patterns of hormonal exposure in human male and female foetuses.</a:t>
            </a:r>
          </a:p>
          <a:p>
            <a:pPr marL="0" indent="0" algn="just">
              <a:lnSpc>
                <a:spcPct val="80000"/>
              </a:lnSpc>
              <a:buFont typeface="Symbol" pitchFamily="18" charset="2"/>
              <a:buNone/>
              <a:defRPr/>
            </a:pPr>
            <a:endParaRPr lang="en-GB" sz="1800" dirty="0" smtClean="0">
              <a:latin typeface="Arial" pitchFamily="34" charset="0"/>
              <a:cs typeface="Arial" pitchFamily="34" charset="0"/>
            </a:endParaRPr>
          </a:p>
          <a:p>
            <a:pPr algn="just">
              <a:lnSpc>
                <a:spcPct val="80000"/>
              </a:lnSpc>
              <a:buFont typeface="Symbol" pitchFamily="18" charset="2"/>
              <a:buNone/>
              <a:defRPr/>
            </a:pPr>
            <a:r>
              <a:rPr lang="en-GB" sz="1800" dirty="0" smtClean="0">
                <a:latin typeface="Arial" pitchFamily="34" charset="0"/>
                <a:cs typeface="Arial" pitchFamily="34" charset="0"/>
              </a:rPr>
              <a:t>2. Describe some structural and behavioural sex differences in the human brain.</a:t>
            </a:r>
          </a:p>
          <a:p>
            <a:pPr algn="just">
              <a:lnSpc>
                <a:spcPct val="80000"/>
              </a:lnSpc>
              <a:buFont typeface="Symbol" pitchFamily="18" charset="2"/>
              <a:buNone/>
              <a:defRPr/>
            </a:pPr>
            <a:endParaRPr lang="en-GB" sz="1800" dirty="0" smtClean="0">
              <a:latin typeface="Arial" pitchFamily="34" charset="0"/>
              <a:cs typeface="Arial" pitchFamily="34" charset="0"/>
            </a:endParaRPr>
          </a:p>
          <a:p>
            <a:pPr algn="just">
              <a:lnSpc>
                <a:spcPct val="80000"/>
              </a:lnSpc>
              <a:buFont typeface="Symbol" pitchFamily="18" charset="2"/>
              <a:buNone/>
              <a:defRPr/>
            </a:pPr>
            <a:r>
              <a:rPr lang="en-GB" sz="1800" dirty="0" smtClean="0">
                <a:latin typeface="Arial" pitchFamily="34" charset="0"/>
                <a:cs typeface="Arial" pitchFamily="34" charset="0"/>
              </a:rPr>
              <a:t>3. Provide examples of how perinatal hormones and postnatal experiences may influence human brain sex </a:t>
            </a:r>
            <a:r>
              <a:rPr lang="en-GB" sz="1800" smtClean="0">
                <a:latin typeface="Arial" pitchFamily="34" charset="0"/>
                <a:cs typeface="Arial" pitchFamily="34" charset="0"/>
              </a:rPr>
              <a:t>differences.</a:t>
            </a:r>
          </a:p>
          <a:p>
            <a:pPr algn="just">
              <a:lnSpc>
                <a:spcPct val="80000"/>
              </a:lnSpc>
              <a:buFont typeface="Symbol" pitchFamily="18" charset="2"/>
              <a:buNone/>
              <a:defRPr/>
            </a:pPr>
            <a:endParaRPr lang="en-GB" sz="1800" dirty="0" smtClean="0">
              <a:latin typeface="Arial" pitchFamily="34" charset="0"/>
              <a:cs typeface="Arial" pitchFamily="34" charset="0"/>
            </a:endParaRPr>
          </a:p>
          <a:p>
            <a:pPr algn="just">
              <a:lnSpc>
                <a:spcPct val="80000"/>
              </a:lnSpc>
              <a:buFont typeface="Symbol" pitchFamily="18" charset="2"/>
              <a:buNone/>
              <a:defRPr/>
            </a:pPr>
            <a:r>
              <a:rPr lang="en-GB" sz="1800" dirty="0" smtClean="0">
                <a:latin typeface="Arial" pitchFamily="34" charset="0"/>
                <a:cs typeface="Arial" pitchFamily="34" charset="0"/>
              </a:rPr>
              <a:t>4. Explain how rodent studies suggest that sex linked genes influence brain sex differences</a:t>
            </a:r>
          </a:p>
          <a:p>
            <a:pPr algn="just">
              <a:lnSpc>
                <a:spcPct val="80000"/>
              </a:lnSpc>
              <a:buFont typeface="Symbol" pitchFamily="18" charset="2"/>
              <a:buNone/>
              <a:defRPr/>
            </a:pPr>
            <a:endParaRPr lang="en-GB"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04800" y="228600"/>
            <a:ext cx="8534400" cy="6400800"/>
          </a:xfrm>
        </p:spPr>
        <p:txBody>
          <a:bodyPr/>
          <a:lstStyle/>
          <a:p>
            <a:pPr algn="just">
              <a:lnSpc>
                <a:spcPct val="90000"/>
              </a:lnSpc>
              <a:buFont typeface="Symbol" pitchFamily="18" charset="2"/>
              <a:buNone/>
            </a:pPr>
            <a:r>
              <a:rPr lang="en-GB" sz="2000" b="1" smtClean="0">
                <a:latin typeface="Arial Narrow" pitchFamily="34" charset="0"/>
                <a:cs typeface="Times New Roman" pitchFamily="18" charset="0"/>
              </a:rPr>
              <a:t>General reading list</a:t>
            </a:r>
            <a:r>
              <a:rPr lang="en-GB" sz="2000" smtClean="0">
                <a:latin typeface="Arial Narrow" pitchFamily="34" charset="0"/>
                <a:cs typeface="Times New Roman" pitchFamily="18" charset="0"/>
              </a:rPr>
              <a:t> </a:t>
            </a:r>
          </a:p>
          <a:p>
            <a:pPr algn="just">
              <a:lnSpc>
                <a:spcPct val="90000"/>
              </a:lnSpc>
              <a:buFont typeface="Symbol" pitchFamily="18" charset="2"/>
              <a:buNone/>
            </a:pPr>
            <a:endParaRPr lang="en-GB" sz="2000" smtClean="0">
              <a:latin typeface="Arial Narrow" pitchFamily="34" charset="0"/>
              <a:cs typeface="Times New Roman" pitchFamily="18" charset="0"/>
            </a:endParaRPr>
          </a:p>
          <a:p>
            <a:pPr algn="just">
              <a:lnSpc>
                <a:spcPct val="90000"/>
              </a:lnSpc>
              <a:buFont typeface="Symbol" pitchFamily="18" charset="2"/>
              <a:buNone/>
            </a:pPr>
            <a:r>
              <a:rPr lang="en-US" sz="2000" smtClean="0">
                <a:latin typeface="Arial Narrow" pitchFamily="34" charset="0"/>
              </a:rPr>
              <a:t>Arnold AP. Burgoyne PS. (2004). Are XX and XY brain cells intrinsically different? </a:t>
            </a:r>
            <a:r>
              <a:rPr lang="en-GB" sz="2000" smtClean="0">
                <a:latin typeface="Arial Narrow" pitchFamily="34" charset="0"/>
              </a:rPr>
              <a:t>Trends Endocrinol Metab. Jan-Feb;15(1):6-11. </a:t>
            </a:r>
            <a:endParaRPr lang="en-US" sz="2000" smtClean="0">
              <a:solidFill>
                <a:schemeClr val="tx1"/>
              </a:solidFill>
              <a:latin typeface="Arial Narrow" pitchFamily="34" charset="0"/>
            </a:endParaRPr>
          </a:p>
          <a:p>
            <a:pPr algn="just">
              <a:lnSpc>
                <a:spcPct val="90000"/>
              </a:lnSpc>
              <a:buFont typeface="Symbol" pitchFamily="18" charset="2"/>
              <a:buNone/>
            </a:pPr>
            <a:r>
              <a:rPr lang="en-GB" sz="2000" smtClean="0">
                <a:latin typeface="Arial Narrow" pitchFamily="34" charset="0"/>
                <a:cs typeface="Times New Roman" pitchFamily="18" charset="0"/>
              </a:rPr>
              <a:t>Breedlove SM. Sexual differentiation of the nervous system. Chapter 7, In: “Principles of Neural Science”.  Fourth Edition; Eds: Kandell ER, Schwartz JH, Jessell TM. pp1131-1148.</a:t>
            </a:r>
            <a:r>
              <a:rPr lang="en-GB" sz="2000" smtClean="0">
                <a:latin typeface="Arial Narrow" pitchFamily="34" charset="0"/>
                <a:hlinkClick r:id="rId3"/>
              </a:rPr>
              <a:t>x matters for neuroscience.</a:t>
            </a:r>
            <a:endParaRPr lang="en-GB" sz="2000" smtClean="0">
              <a:latin typeface="Arial Narrow" pitchFamily="34" charset="0"/>
            </a:endParaRPr>
          </a:p>
          <a:p>
            <a:pPr algn="just">
              <a:lnSpc>
                <a:spcPct val="90000"/>
              </a:lnSpc>
              <a:buFont typeface="Symbol" pitchFamily="18" charset="2"/>
              <a:buNone/>
            </a:pPr>
            <a:r>
              <a:rPr lang="en-GB" sz="2000" smtClean="0">
                <a:latin typeface="Arial Narrow" pitchFamily="34" charset="0"/>
              </a:rPr>
              <a:t>Hines M. Gender development and the human brain. Annu. Rev. Neurosci. 2011. 34:69-88</a:t>
            </a:r>
          </a:p>
          <a:p>
            <a:pPr algn="just">
              <a:lnSpc>
                <a:spcPct val="90000"/>
              </a:lnSpc>
              <a:buFont typeface="Symbol" pitchFamily="18" charset="2"/>
              <a:buNone/>
            </a:pPr>
            <a:r>
              <a:rPr lang="en-GB" sz="2000" smtClean="0">
                <a:latin typeface="Arial Narrow" pitchFamily="34" charset="0"/>
                <a:cs typeface="Times New Roman" pitchFamily="18" charset="0"/>
              </a:rPr>
              <a:t>Morris JA, Jordan CL, Breedlove SM (2004) Sexual differentiation of the vertebrate nervous system. Nature Neuroscience 7: 1034-1039.</a:t>
            </a:r>
          </a:p>
          <a:p>
            <a:pPr algn="just">
              <a:lnSpc>
                <a:spcPct val="90000"/>
              </a:lnSpc>
              <a:buFont typeface="Symbol" pitchFamily="18" charset="2"/>
              <a:buNone/>
            </a:pPr>
            <a:r>
              <a:rPr lang="en-GB" sz="2000" smtClean="0">
                <a:latin typeface="Arial Narrow" pitchFamily="34" charset="0"/>
                <a:cs typeface="Times New Roman" pitchFamily="18" charset="0"/>
              </a:rPr>
              <a:t>Swaab DF, Chung WCJ, Kruijver FPM, Hofman MA, Hestiantoro A (2004) Sex differences in the hypothalamus in the different stages of human life. Neurobiol Aging 24: S1-16.</a:t>
            </a:r>
          </a:p>
          <a:p>
            <a:pPr algn="just">
              <a:lnSpc>
                <a:spcPct val="90000"/>
              </a:lnSpc>
              <a:buFont typeface="Symbol" pitchFamily="18" charset="2"/>
              <a:buNone/>
            </a:pPr>
            <a:r>
              <a:rPr lang="en-GB" sz="2000" smtClean="0">
                <a:latin typeface="Arial Narrow" pitchFamily="34" charset="0"/>
              </a:rPr>
              <a:t>Swaab DF 2004 Sexual differentiation of the human brain: relevance for gender identity, transsexualism and sexual orientation. Gynecol Endocrinol. 2004 Dec;19(6):301-12. Review</a:t>
            </a:r>
            <a:endParaRPr lang="en-GB" sz="2000" smtClean="0">
              <a:latin typeface="Arial Narrow" pitchFamily="34" charset="0"/>
              <a:cs typeface="Times New Roman" pitchFamily="18" charset="0"/>
            </a:endParaRPr>
          </a:p>
          <a:p>
            <a:pPr>
              <a:lnSpc>
                <a:spcPct val="90000"/>
              </a:lnSpc>
              <a:buFont typeface="Symbol" pitchFamily="18" charset="2"/>
              <a:buNone/>
            </a:pPr>
            <a:endParaRPr lang="en-GB" sz="2000" smtClean="0">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1219200" y="792163"/>
            <a:ext cx="0" cy="2022475"/>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19" name="Line 3"/>
          <p:cNvSpPr>
            <a:spLocks noChangeShapeType="1"/>
          </p:cNvSpPr>
          <p:nvPr/>
        </p:nvSpPr>
        <p:spPr bwMode="auto">
          <a:xfrm>
            <a:off x="1227138" y="2819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0" name="Line 4"/>
          <p:cNvSpPr>
            <a:spLocks noChangeShapeType="1"/>
          </p:cNvSpPr>
          <p:nvPr/>
        </p:nvSpPr>
        <p:spPr bwMode="auto">
          <a:xfrm>
            <a:off x="7620000" y="792163"/>
            <a:ext cx="0" cy="20224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1" name="Line 5"/>
          <p:cNvSpPr>
            <a:spLocks noChangeShapeType="1"/>
          </p:cNvSpPr>
          <p:nvPr/>
        </p:nvSpPr>
        <p:spPr bwMode="auto">
          <a:xfrm>
            <a:off x="7424738" y="787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2" name="Line 6"/>
          <p:cNvSpPr>
            <a:spLocks noChangeShapeType="1"/>
          </p:cNvSpPr>
          <p:nvPr/>
        </p:nvSpPr>
        <p:spPr bwMode="auto">
          <a:xfrm>
            <a:off x="7424738" y="1803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3" name="Line 7"/>
          <p:cNvSpPr>
            <a:spLocks noChangeShapeType="1"/>
          </p:cNvSpPr>
          <p:nvPr/>
        </p:nvSpPr>
        <p:spPr bwMode="auto">
          <a:xfrm>
            <a:off x="7424738" y="2819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4" name="Line 8"/>
          <p:cNvSpPr>
            <a:spLocks noChangeShapeType="1"/>
          </p:cNvSpPr>
          <p:nvPr/>
        </p:nvSpPr>
        <p:spPr bwMode="auto">
          <a:xfrm>
            <a:off x="1227138" y="2311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5" name="Line 9"/>
          <p:cNvSpPr>
            <a:spLocks noChangeShapeType="1"/>
          </p:cNvSpPr>
          <p:nvPr/>
        </p:nvSpPr>
        <p:spPr bwMode="auto">
          <a:xfrm>
            <a:off x="1227138" y="1803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6" name="Line 10"/>
          <p:cNvSpPr>
            <a:spLocks noChangeShapeType="1"/>
          </p:cNvSpPr>
          <p:nvPr/>
        </p:nvSpPr>
        <p:spPr bwMode="auto">
          <a:xfrm>
            <a:off x="1227138" y="1295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7" name="Line 11"/>
          <p:cNvSpPr>
            <a:spLocks noChangeShapeType="1"/>
          </p:cNvSpPr>
          <p:nvPr/>
        </p:nvSpPr>
        <p:spPr bwMode="auto">
          <a:xfrm>
            <a:off x="1227138" y="787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28" name="Rectangle 12"/>
          <p:cNvSpPr>
            <a:spLocks noChangeArrowheads="1"/>
          </p:cNvSpPr>
          <p:nvPr/>
        </p:nvSpPr>
        <p:spPr bwMode="auto">
          <a:xfrm>
            <a:off x="873125" y="2743200"/>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0</a:t>
            </a:r>
          </a:p>
        </p:txBody>
      </p:sp>
      <p:sp>
        <p:nvSpPr>
          <p:cNvPr id="9229" name="Rectangle 13"/>
          <p:cNvSpPr>
            <a:spLocks noChangeArrowheads="1"/>
          </p:cNvSpPr>
          <p:nvPr/>
        </p:nvSpPr>
        <p:spPr bwMode="auto">
          <a:xfrm>
            <a:off x="914400" y="22209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5</a:t>
            </a:r>
          </a:p>
        </p:txBody>
      </p:sp>
      <p:sp>
        <p:nvSpPr>
          <p:cNvPr id="9230" name="Rectangle 14"/>
          <p:cNvSpPr>
            <a:spLocks noChangeArrowheads="1"/>
          </p:cNvSpPr>
          <p:nvPr/>
        </p:nvSpPr>
        <p:spPr bwMode="auto">
          <a:xfrm>
            <a:off x="784225" y="1662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10</a:t>
            </a:r>
          </a:p>
        </p:txBody>
      </p:sp>
      <p:sp>
        <p:nvSpPr>
          <p:cNvPr id="9231" name="Rectangle 15"/>
          <p:cNvSpPr>
            <a:spLocks noChangeArrowheads="1"/>
          </p:cNvSpPr>
          <p:nvPr/>
        </p:nvSpPr>
        <p:spPr bwMode="auto">
          <a:xfrm>
            <a:off x="784225" y="1154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15</a:t>
            </a:r>
          </a:p>
        </p:txBody>
      </p:sp>
      <p:sp>
        <p:nvSpPr>
          <p:cNvPr id="9232" name="Rectangle 16"/>
          <p:cNvSpPr>
            <a:spLocks noChangeArrowheads="1"/>
          </p:cNvSpPr>
          <p:nvPr/>
        </p:nvSpPr>
        <p:spPr bwMode="auto">
          <a:xfrm>
            <a:off x="784225" y="646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20</a:t>
            </a:r>
          </a:p>
        </p:txBody>
      </p:sp>
      <p:sp>
        <p:nvSpPr>
          <p:cNvPr id="9233" name="Rectangle 17"/>
          <p:cNvSpPr>
            <a:spLocks noChangeArrowheads="1"/>
          </p:cNvSpPr>
          <p:nvPr/>
        </p:nvSpPr>
        <p:spPr bwMode="auto">
          <a:xfrm>
            <a:off x="7696200" y="26781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0</a:t>
            </a:r>
          </a:p>
        </p:txBody>
      </p:sp>
      <p:sp>
        <p:nvSpPr>
          <p:cNvPr id="9234" name="Rectangle 18"/>
          <p:cNvSpPr>
            <a:spLocks noChangeArrowheads="1"/>
          </p:cNvSpPr>
          <p:nvPr/>
        </p:nvSpPr>
        <p:spPr bwMode="auto">
          <a:xfrm>
            <a:off x="7696200" y="1662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40</a:t>
            </a:r>
            <a:endParaRPr lang="en-GB" sz="1400" b="1"/>
          </a:p>
        </p:txBody>
      </p:sp>
      <p:sp>
        <p:nvSpPr>
          <p:cNvPr id="9235" name="Rectangle 19"/>
          <p:cNvSpPr>
            <a:spLocks noChangeArrowheads="1"/>
          </p:cNvSpPr>
          <p:nvPr/>
        </p:nvSpPr>
        <p:spPr bwMode="auto">
          <a:xfrm>
            <a:off x="7696200" y="646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80</a:t>
            </a:r>
            <a:endParaRPr lang="en-GB" sz="1400" b="1"/>
          </a:p>
        </p:txBody>
      </p:sp>
      <p:sp>
        <p:nvSpPr>
          <p:cNvPr id="9236" name="Line 20"/>
          <p:cNvSpPr>
            <a:spLocks noChangeShapeType="1"/>
          </p:cNvSpPr>
          <p:nvPr/>
        </p:nvSpPr>
        <p:spPr bwMode="auto">
          <a:xfrm>
            <a:off x="4419600" y="762000"/>
            <a:ext cx="0" cy="2022475"/>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7" name="Arc 21"/>
          <p:cNvSpPr>
            <a:spLocks/>
          </p:cNvSpPr>
          <p:nvPr/>
        </p:nvSpPr>
        <p:spPr bwMode="auto">
          <a:xfrm>
            <a:off x="1219200" y="2362200"/>
            <a:ext cx="1303338" cy="144463"/>
          </a:xfrm>
          <a:custGeom>
            <a:avLst/>
            <a:gdLst>
              <a:gd name="T0" fmla="*/ 0 w 21600"/>
              <a:gd name="T1" fmla="*/ 0 h 21600"/>
              <a:gd name="T2" fmla="*/ 2147483647 w 21600"/>
              <a:gd name="T3" fmla="*/ 43218046 h 21600"/>
              <a:gd name="T4" fmla="*/ 0 w 21600"/>
              <a:gd name="T5" fmla="*/ 432180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38" name="Arc 22"/>
          <p:cNvSpPr>
            <a:spLocks/>
          </p:cNvSpPr>
          <p:nvPr/>
        </p:nvSpPr>
        <p:spPr bwMode="auto">
          <a:xfrm rot="10800000">
            <a:off x="2514600" y="2514600"/>
            <a:ext cx="1000125" cy="93663"/>
          </a:xfrm>
          <a:custGeom>
            <a:avLst/>
            <a:gdLst>
              <a:gd name="T0" fmla="*/ 0 w 21600"/>
              <a:gd name="T1" fmla="*/ 0 h 21600"/>
              <a:gd name="T2" fmla="*/ 2147483647 w 21600"/>
              <a:gd name="T3" fmla="*/ 7636791 h 21600"/>
              <a:gd name="T4" fmla="*/ 0 w 21600"/>
              <a:gd name="T5" fmla="*/ 76367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39" name="Arc 23"/>
          <p:cNvSpPr>
            <a:spLocks/>
          </p:cNvSpPr>
          <p:nvPr/>
        </p:nvSpPr>
        <p:spPr bwMode="auto">
          <a:xfrm>
            <a:off x="3556000" y="2311400"/>
            <a:ext cx="592138" cy="296863"/>
          </a:xfrm>
          <a:custGeom>
            <a:avLst/>
            <a:gdLst>
              <a:gd name="T0" fmla="*/ 2147483647 w 21600"/>
              <a:gd name="T1" fmla="*/ 0 h 21600"/>
              <a:gd name="T2" fmla="*/ 0 w 21600"/>
              <a:gd name="T3" fmla="*/ 77066032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0" name="Arc 24"/>
          <p:cNvSpPr>
            <a:spLocks/>
          </p:cNvSpPr>
          <p:nvPr/>
        </p:nvSpPr>
        <p:spPr bwMode="auto">
          <a:xfrm rot="10800000">
            <a:off x="4141788" y="1905000"/>
            <a:ext cx="219075" cy="398463"/>
          </a:xfrm>
          <a:custGeom>
            <a:avLst/>
            <a:gdLst>
              <a:gd name="T0" fmla="*/ 2285651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1" name="Arc 25"/>
          <p:cNvSpPr>
            <a:spLocks/>
          </p:cNvSpPr>
          <p:nvPr/>
        </p:nvSpPr>
        <p:spPr bwMode="auto">
          <a:xfrm rot="10800000">
            <a:off x="4408488" y="1905000"/>
            <a:ext cx="187325" cy="398463"/>
          </a:xfrm>
          <a:custGeom>
            <a:avLst/>
            <a:gdLst>
              <a:gd name="T0" fmla="*/ 122186044 w 21600"/>
              <a:gd name="T1" fmla="*/ 2147483647 h 21600"/>
              <a:gd name="T2" fmla="*/ 0 w 21600"/>
              <a:gd name="T3" fmla="*/ 0 h 21600"/>
              <a:gd name="T4" fmla="*/ 1221860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2" name="Arc 26"/>
          <p:cNvSpPr>
            <a:spLocks/>
          </p:cNvSpPr>
          <p:nvPr/>
        </p:nvSpPr>
        <p:spPr bwMode="auto">
          <a:xfrm>
            <a:off x="4591050" y="2311400"/>
            <a:ext cx="1100138" cy="296863"/>
          </a:xfrm>
          <a:custGeom>
            <a:avLst/>
            <a:gdLst>
              <a:gd name="T0" fmla="*/ 2147483647 w 21600"/>
              <a:gd name="T1" fmla="*/ 770660320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3" name="Arc 27"/>
          <p:cNvSpPr>
            <a:spLocks/>
          </p:cNvSpPr>
          <p:nvPr/>
        </p:nvSpPr>
        <p:spPr bwMode="auto">
          <a:xfrm>
            <a:off x="5689600" y="2362200"/>
            <a:ext cx="1912938" cy="236538"/>
          </a:xfrm>
          <a:custGeom>
            <a:avLst/>
            <a:gdLst>
              <a:gd name="T0" fmla="*/ 2147483647 w 21600"/>
              <a:gd name="T1" fmla="*/ 0 h 21600"/>
              <a:gd name="T2" fmla="*/ 0 w 21600"/>
              <a:gd name="T3" fmla="*/ 31062928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4" name="Arc 28"/>
          <p:cNvSpPr>
            <a:spLocks/>
          </p:cNvSpPr>
          <p:nvPr/>
        </p:nvSpPr>
        <p:spPr bwMode="auto">
          <a:xfrm rot="10800000">
            <a:off x="1219200" y="2057400"/>
            <a:ext cx="1517650" cy="246063"/>
          </a:xfrm>
          <a:custGeom>
            <a:avLst/>
            <a:gdLst>
              <a:gd name="T0" fmla="*/ 2147483647 w 21600"/>
              <a:gd name="T1" fmla="*/ 0 h 21600"/>
              <a:gd name="T2" fmla="*/ 0 w 21600"/>
              <a:gd name="T3" fmla="*/ 36376761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5" name="Arc 29"/>
          <p:cNvSpPr>
            <a:spLocks/>
          </p:cNvSpPr>
          <p:nvPr/>
        </p:nvSpPr>
        <p:spPr bwMode="auto">
          <a:xfrm>
            <a:off x="2743200" y="1676400"/>
            <a:ext cx="1314450" cy="358775"/>
          </a:xfrm>
          <a:custGeom>
            <a:avLst/>
            <a:gdLst>
              <a:gd name="T0" fmla="*/ 2147483647 w 21600"/>
              <a:gd name="T1" fmla="*/ 0 h 21600"/>
              <a:gd name="T2" fmla="*/ 0 w 21600"/>
              <a:gd name="T3" fmla="*/ 164409696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6" name="Line 30"/>
          <p:cNvSpPr>
            <a:spLocks noChangeShapeType="1"/>
          </p:cNvSpPr>
          <p:nvPr/>
        </p:nvSpPr>
        <p:spPr bwMode="auto">
          <a:xfrm flipV="1">
            <a:off x="4081463" y="1084263"/>
            <a:ext cx="66675" cy="625475"/>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47" name="Arc 31"/>
          <p:cNvSpPr>
            <a:spLocks/>
          </p:cNvSpPr>
          <p:nvPr/>
        </p:nvSpPr>
        <p:spPr bwMode="auto">
          <a:xfrm rot="10800000">
            <a:off x="4154488" y="990600"/>
            <a:ext cx="119062" cy="93663"/>
          </a:xfrm>
          <a:custGeom>
            <a:avLst/>
            <a:gdLst>
              <a:gd name="T0" fmla="*/ 19940283 w 21600"/>
              <a:gd name="T1" fmla="*/ 0 h 21600"/>
              <a:gd name="T2" fmla="*/ 0 w 21600"/>
              <a:gd name="T3" fmla="*/ 763679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8" name="Arc 32"/>
          <p:cNvSpPr>
            <a:spLocks/>
          </p:cNvSpPr>
          <p:nvPr/>
        </p:nvSpPr>
        <p:spPr bwMode="auto">
          <a:xfrm rot="10800000">
            <a:off x="4306888" y="990600"/>
            <a:ext cx="390525" cy="7032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49" name="Arc 33"/>
          <p:cNvSpPr>
            <a:spLocks/>
          </p:cNvSpPr>
          <p:nvPr/>
        </p:nvSpPr>
        <p:spPr bwMode="auto">
          <a:xfrm rot="10800000">
            <a:off x="4673600" y="1711325"/>
            <a:ext cx="2928938" cy="5413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50" name="Line 34"/>
          <p:cNvSpPr>
            <a:spLocks noChangeShapeType="1"/>
          </p:cNvSpPr>
          <p:nvPr/>
        </p:nvSpPr>
        <p:spPr bwMode="auto">
          <a:xfrm>
            <a:off x="1219200" y="3789363"/>
            <a:ext cx="0" cy="2022475"/>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1" name="Line 35"/>
          <p:cNvSpPr>
            <a:spLocks noChangeShapeType="1"/>
          </p:cNvSpPr>
          <p:nvPr/>
        </p:nvSpPr>
        <p:spPr bwMode="auto">
          <a:xfrm>
            <a:off x="1227138" y="5816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2" name="Line 36"/>
          <p:cNvSpPr>
            <a:spLocks noChangeShapeType="1"/>
          </p:cNvSpPr>
          <p:nvPr/>
        </p:nvSpPr>
        <p:spPr bwMode="auto">
          <a:xfrm>
            <a:off x="1227138" y="5308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3" name="Line 37"/>
          <p:cNvSpPr>
            <a:spLocks noChangeShapeType="1"/>
          </p:cNvSpPr>
          <p:nvPr/>
        </p:nvSpPr>
        <p:spPr bwMode="auto">
          <a:xfrm>
            <a:off x="1227138" y="4800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4" name="Line 38"/>
          <p:cNvSpPr>
            <a:spLocks noChangeShapeType="1"/>
          </p:cNvSpPr>
          <p:nvPr/>
        </p:nvSpPr>
        <p:spPr bwMode="auto">
          <a:xfrm>
            <a:off x="1227138" y="4292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5" name="Line 39"/>
          <p:cNvSpPr>
            <a:spLocks noChangeShapeType="1"/>
          </p:cNvSpPr>
          <p:nvPr/>
        </p:nvSpPr>
        <p:spPr bwMode="auto">
          <a:xfrm>
            <a:off x="1227138" y="3784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6" name="Line 40"/>
          <p:cNvSpPr>
            <a:spLocks noChangeShapeType="1"/>
          </p:cNvSpPr>
          <p:nvPr/>
        </p:nvSpPr>
        <p:spPr bwMode="auto">
          <a:xfrm flipH="1">
            <a:off x="4419600" y="3789363"/>
            <a:ext cx="17463" cy="3068637"/>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57" name="Rectangle 41"/>
          <p:cNvSpPr>
            <a:spLocks noChangeArrowheads="1"/>
          </p:cNvSpPr>
          <p:nvPr/>
        </p:nvSpPr>
        <p:spPr bwMode="auto">
          <a:xfrm>
            <a:off x="684213" y="56753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0</a:t>
            </a:r>
            <a:endParaRPr lang="en-GB" sz="1400" b="1"/>
          </a:p>
        </p:txBody>
      </p:sp>
      <p:sp>
        <p:nvSpPr>
          <p:cNvPr id="9258" name="Rectangle 42"/>
          <p:cNvSpPr>
            <a:spLocks noChangeArrowheads="1"/>
          </p:cNvSpPr>
          <p:nvPr/>
        </p:nvSpPr>
        <p:spPr bwMode="auto">
          <a:xfrm>
            <a:off x="606425" y="4659313"/>
            <a:ext cx="536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1000</a:t>
            </a:r>
            <a:endParaRPr lang="en-GB" sz="1400" b="1"/>
          </a:p>
        </p:txBody>
      </p:sp>
      <p:sp>
        <p:nvSpPr>
          <p:cNvPr id="9259" name="Rectangle 43"/>
          <p:cNvSpPr>
            <a:spLocks noChangeArrowheads="1"/>
          </p:cNvSpPr>
          <p:nvPr/>
        </p:nvSpPr>
        <p:spPr bwMode="auto">
          <a:xfrm>
            <a:off x="682625" y="3643313"/>
            <a:ext cx="536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2000</a:t>
            </a:r>
            <a:endParaRPr lang="en-GB" sz="1400" b="1"/>
          </a:p>
        </p:txBody>
      </p:sp>
      <p:sp>
        <p:nvSpPr>
          <p:cNvPr id="9260" name="Line 44"/>
          <p:cNvSpPr>
            <a:spLocks noChangeShapeType="1"/>
          </p:cNvSpPr>
          <p:nvPr/>
        </p:nvSpPr>
        <p:spPr bwMode="auto">
          <a:xfrm>
            <a:off x="7586663" y="3814763"/>
            <a:ext cx="0" cy="2022475"/>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1" name="Line 45"/>
          <p:cNvSpPr>
            <a:spLocks noChangeShapeType="1"/>
          </p:cNvSpPr>
          <p:nvPr/>
        </p:nvSpPr>
        <p:spPr bwMode="auto">
          <a:xfrm>
            <a:off x="7391400" y="58420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2" name="Line 46"/>
          <p:cNvSpPr>
            <a:spLocks noChangeShapeType="1"/>
          </p:cNvSpPr>
          <p:nvPr/>
        </p:nvSpPr>
        <p:spPr bwMode="auto">
          <a:xfrm>
            <a:off x="7391400" y="48006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3" name="Line 47"/>
          <p:cNvSpPr>
            <a:spLocks noChangeShapeType="1"/>
          </p:cNvSpPr>
          <p:nvPr/>
        </p:nvSpPr>
        <p:spPr bwMode="auto">
          <a:xfrm>
            <a:off x="7391400" y="38100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64" name="Rectangle 48"/>
          <p:cNvSpPr>
            <a:spLocks noChangeArrowheads="1"/>
          </p:cNvSpPr>
          <p:nvPr/>
        </p:nvSpPr>
        <p:spPr bwMode="auto">
          <a:xfrm>
            <a:off x="7696200" y="5715000"/>
            <a:ext cx="285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0</a:t>
            </a:r>
            <a:endParaRPr lang="en-GB" sz="1400" b="1">
              <a:solidFill>
                <a:srgbClr val="9900CC"/>
              </a:solidFill>
            </a:endParaRPr>
          </a:p>
        </p:txBody>
      </p:sp>
      <p:sp>
        <p:nvSpPr>
          <p:cNvPr id="9265" name="Rectangle 49"/>
          <p:cNvSpPr>
            <a:spLocks noChangeArrowheads="1"/>
          </p:cNvSpPr>
          <p:nvPr/>
        </p:nvSpPr>
        <p:spPr bwMode="auto">
          <a:xfrm>
            <a:off x="7696200" y="4648200"/>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25</a:t>
            </a:r>
            <a:endParaRPr lang="en-GB" sz="1400" b="1">
              <a:solidFill>
                <a:srgbClr val="9900CC"/>
              </a:solidFill>
            </a:endParaRPr>
          </a:p>
        </p:txBody>
      </p:sp>
      <p:sp>
        <p:nvSpPr>
          <p:cNvPr id="9266" name="Rectangle 50"/>
          <p:cNvSpPr>
            <a:spLocks noChangeArrowheads="1"/>
          </p:cNvSpPr>
          <p:nvPr/>
        </p:nvSpPr>
        <p:spPr bwMode="auto">
          <a:xfrm>
            <a:off x="7696200" y="3643313"/>
            <a:ext cx="390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50</a:t>
            </a:r>
            <a:endParaRPr lang="en-GB" sz="1400" b="1">
              <a:solidFill>
                <a:srgbClr val="9900CC"/>
              </a:solidFill>
            </a:endParaRPr>
          </a:p>
        </p:txBody>
      </p:sp>
      <p:sp>
        <p:nvSpPr>
          <p:cNvPr id="9267" name="Arc 51"/>
          <p:cNvSpPr>
            <a:spLocks/>
          </p:cNvSpPr>
          <p:nvPr/>
        </p:nvSpPr>
        <p:spPr bwMode="auto">
          <a:xfrm>
            <a:off x="1219200" y="5410200"/>
            <a:ext cx="2725738" cy="347663"/>
          </a:xfrm>
          <a:custGeom>
            <a:avLst/>
            <a:gdLst>
              <a:gd name="T0" fmla="*/ 2147483647 w 21600"/>
              <a:gd name="T1" fmla="*/ 0 h 21600"/>
              <a:gd name="T2" fmla="*/ 0 w 21600"/>
              <a:gd name="T3" fmla="*/ 144968163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68" name="Arc 52"/>
          <p:cNvSpPr>
            <a:spLocks/>
          </p:cNvSpPr>
          <p:nvPr/>
        </p:nvSpPr>
        <p:spPr bwMode="auto">
          <a:xfrm rot="10800000">
            <a:off x="3935413" y="5308600"/>
            <a:ext cx="225425" cy="93663"/>
          </a:xfrm>
          <a:custGeom>
            <a:avLst/>
            <a:gdLst>
              <a:gd name="T0" fmla="*/ 256240128 w 21600"/>
              <a:gd name="T1" fmla="*/ 0 h 21600"/>
              <a:gd name="T2" fmla="*/ 0 w 21600"/>
              <a:gd name="T3" fmla="*/ 763679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69" name="Arc 53"/>
          <p:cNvSpPr>
            <a:spLocks/>
          </p:cNvSpPr>
          <p:nvPr/>
        </p:nvSpPr>
        <p:spPr bwMode="auto">
          <a:xfrm>
            <a:off x="4176713" y="5318125"/>
            <a:ext cx="185737" cy="93663"/>
          </a:xfrm>
          <a:custGeom>
            <a:avLst/>
            <a:gdLst>
              <a:gd name="T0" fmla="*/ 0 w 21600"/>
              <a:gd name="T1" fmla="*/ 0 h 21600"/>
              <a:gd name="T2" fmla="*/ 118095222 w 21600"/>
              <a:gd name="T3" fmla="*/ 7636791 h 21600"/>
              <a:gd name="T4" fmla="*/ 0 w 21600"/>
              <a:gd name="T5" fmla="*/ 76367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0" name="Arc 54"/>
          <p:cNvSpPr>
            <a:spLocks/>
          </p:cNvSpPr>
          <p:nvPr/>
        </p:nvSpPr>
        <p:spPr bwMode="auto">
          <a:xfrm>
            <a:off x="4470400" y="4800600"/>
            <a:ext cx="1201738" cy="652463"/>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1" name="Arc 55"/>
          <p:cNvSpPr>
            <a:spLocks/>
          </p:cNvSpPr>
          <p:nvPr/>
        </p:nvSpPr>
        <p:spPr bwMode="auto">
          <a:xfrm rot="10800000">
            <a:off x="4368800" y="5419725"/>
            <a:ext cx="185738" cy="42863"/>
          </a:xfrm>
          <a:custGeom>
            <a:avLst/>
            <a:gdLst>
              <a:gd name="T0" fmla="*/ 0 w 21600"/>
              <a:gd name="T1" fmla="*/ 0 h 21600"/>
              <a:gd name="T2" fmla="*/ 118097827 w 21600"/>
              <a:gd name="T3" fmla="*/ 334941 h 21600"/>
              <a:gd name="T4" fmla="*/ 0 w 21600"/>
              <a:gd name="T5" fmla="*/ 3349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2" name="Arc 56"/>
          <p:cNvSpPr>
            <a:spLocks/>
          </p:cNvSpPr>
          <p:nvPr/>
        </p:nvSpPr>
        <p:spPr bwMode="auto">
          <a:xfrm rot="10800000">
            <a:off x="5689600" y="4292600"/>
            <a:ext cx="388938" cy="500063"/>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3" name="Arc 57"/>
          <p:cNvSpPr>
            <a:spLocks/>
          </p:cNvSpPr>
          <p:nvPr/>
        </p:nvSpPr>
        <p:spPr bwMode="auto">
          <a:xfrm rot="10800000">
            <a:off x="6115050" y="4292600"/>
            <a:ext cx="388938" cy="5000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4" name="Arc 58"/>
          <p:cNvSpPr>
            <a:spLocks/>
          </p:cNvSpPr>
          <p:nvPr/>
        </p:nvSpPr>
        <p:spPr bwMode="auto">
          <a:xfrm rot="10800000">
            <a:off x="6502400" y="4810125"/>
            <a:ext cx="1100138" cy="5000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5" name="Arc 59"/>
          <p:cNvSpPr>
            <a:spLocks/>
          </p:cNvSpPr>
          <p:nvPr/>
        </p:nvSpPr>
        <p:spPr bwMode="auto">
          <a:xfrm>
            <a:off x="1219200" y="4495800"/>
            <a:ext cx="2928938" cy="1211263"/>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6" name="Arc 60"/>
          <p:cNvSpPr>
            <a:spLocks/>
          </p:cNvSpPr>
          <p:nvPr/>
        </p:nvSpPr>
        <p:spPr bwMode="auto">
          <a:xfrm rot="10800000">
            <a:off x="4144963" y="4292600"/>
            <a:ext cx="206375" cy="195263"/>
          </a:xfrm>
          <a:custGeom>
            <a:avLst/>
            <a:gdLst>
              <a:gd name="T0" fmla="*/ 179997762 w 21600"/>
              <a:gd name="T1" fmla="*/ 0 h 21600"/>
              <a:gd name="T2" fmla="*/ 0 w 21600"/>
              <a:gd name="T3" fmla="*/ 14425087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7" name="Arc 61"/>
          <p:cNvSpPr>
            <a:spLocks/>
          </p:cNvSpPr>
          <p:nvPr/>
        </p:nvSpPr>
        <p:spPr bwMode="auto">
          <a:xfrm rot="10800000">
            <a:off x="4362450" y="4292600"/>
            <a:ext cx="230188" cy="195263"/>
          </a:xfrm>
          <a:custGeom>
            <a:avLst/>
            <a:gdLst>
              <a:gd name="T0" fmla="*/ 278592476 w 21600"/>
              <a:gd name="T1" fmla="*/ 144250876 h 21600"/>
              <a:gd name="T2" fmla="*/ 0 w 21600"/>
              <a:gd name="T3" fmla="*/ 0 h 21600"/>
              <a:gd name="T4" fmla="*/ 27859247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8" name="Arc 62"/>
          <p:cNvSpPr>
            <a:spLocks/>
          </p:cNvSpPr>
          <p:nvPr/>
        </p:nvSpPr>
        <p:spPr bwMode="auto">
          <a:xfrm rot="10800000">
            <a:off x="4572000" y="4505325"/>
            <a:ext cx="490538" cy="8556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79" name="Arc 63"/>
          <p:cNvSpPr>
            <a:spLocks/>
          </p:cNvSpPr>
          <p:nvPr/>
        </p:nvSpPr>
        <p:spPr bwMode="auto">
          <a:xfrm>
            <a:off x="5080000" y="4851400"/>
            <a:ext cx="795338" cy="500063"/>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80" name="Arc 64"/>
          <p:cNvSpPr>
            <a:spLocks/>
          </p:cNvSpPr>
          <p:nvPr/>
        </p:nvSpPr>
        <p:spPr bwMode="auto">
          <a:xfrm rot="10800000">
            <a:off x="5868988" y="4648200"/>
            <a:ext cx="234950" cy="195263"/>
          </a:xfrm>
          <a:custGeom>
            <a:avLst/>
            <a:gdLst>
              <a:gd name="T0" fmla="*/ 302371274 w 21600"/>
              <a:gd name="T1" fmla="*/ 0 h 21600"/>
              <a:gd name="T2" fmla="*/ 0 w 21600"/>
              <a:gd name="T3" fmla="*/ 14425087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81" name="Arc 65"/>
          <p:cNvSpPr>
            <a:spLocks/>
          </p:cNvSpPr>
          <p:nvPr/>
        </p:nvSpPr>
        <p:spPr bwMode="auto">
          <a:xfrm rot="10800000">
            <a:off x="6113463" y="4648200"/>
            <a:ext cx="196850" cy="195263"/>
          </a:xfrm>
          <a:custGeom>
            <a:avLst/>
            <a:gdLst>
              <a:gd name="T0" fmla="*/ 148998007 w 21600"/>
              <a:gd name="T1" fmla="*/ 144250876 h 21600"/>
              <a:gd name="T2" fmla="*/ 0 w 21600"/>
              <a:gd name="T3" fmla="*/ 0 h 21600"/>
              <a:gd name="T4" fmla="*/ 14899800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82" name="Arc 66"/>
          <p:cNvSpPr>
            <a:spLocks/>
          </p:cNvSpPr>
          <p:nvPr/>
        </p:nvSpPr>
        <p:spPr bwMode="auto">
          <a:xfrm rot="10800000">
            <a:off x="6299200" y="4860925"/>
            <a:ext cx="1303338" cy="4492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83" name="Rectangle 67"/>
          <p:cNvSpPr>
            <a:spLocks noChangeArrowheads="1"/>
          </p:cNvSpPr>
          <p:nvPr/>
        </p:nvSpPr>
        <p:spPr bwMode="auto">
          <a:xfrm>
            <a:off x="1022350"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0</a:t>
            </a:r>
          </a:p>
        </p:txBody>
      </p:sp>
      <p:sp>
        <p:nvSpPr>
          <p:cNvPr id="9284" name="Rectangle 68"/>
          <p:cNvSpPr>
            <a:spLocks noChangeArrowheads="1"/>
          </p:cNvSpPr>
          <p:nvPr/>
        </p:nvSpPr>
        <p:spPr bwMode="auto">
          <a:xfrm>
            <a:off x="1497013"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a:t>
            </a:r>
          </a:p>
        </p:txBody>
      </p:sp>
      <p:sp>
        <p:nvSpPr>
          <p:cNvPr id="9285" name="Rectangle 69"/>
          <p:cNvSpPr>
            <a:spLocks noChangeArrowheads="1"/>
          </p:cNvSpPr>
          <p:nvPr/>
        </p:nvSpPr>
        <p:spPr bwMode="auto">
          <a:xfrm>
            <a:off x="1919288"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4</a:t>
            </a:r>
          </a:p>
        </p:txBody>
      </p:sp>
      <p:sp>
        <p:nvSpPr>
          <p:cNvPr id="9286" name="Rectangle 70"/>
          <p:cNvSpPr>
            <a:spLocks noChangeArrowheads="1"/>
          </p:cNvSpPr>
          <p:nvPr/>
        </p:nvSpPr>
        <p:spPr bwMode="auto">
          <a:xfrm>
            <a:off x="2393950"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6</a:t>
            </a:r>
          </a:p>
        </p:txBody>
      </p:sp>
      <p:sp>
        <p:nvSpPr>
          <p:cNvPr id="9287" name="Rectangle 71"/>
          <p:cNvSpPr>
            <a:spLocks noChangeArrowheads="1"/>
          </p:cNvSpPr>
          <p:nvPr/>
        </p:nvSpPr>
        <p:spPr bwMode="auto">
          <a:xfrm>
            <a:off x="2868613"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8</a:t>
            </a:r>
          </a:p>
        </p:txBody>
      </p:sp>
      <p:sp>
        <p:nvSpPr>
          <p:cNvPr id="9288" name="Rectangle 72"/>
          <p:cNvSpPr>
            <a:spLocks noChangeArrowheads="1"/>
          </p:cNvSpPr>
          <p:nvPr/>
        </p:nvSpPr>
        <p:spPr bwMode="auto">
          <a:xfrm>
            <a:off x="3240088"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10</a:t>
            </a:r>
          </a:p>
        </p:txBody>
      </p:sp>
      <p:sp>
        <p:nvSpPr>
          <p:cNvPr id="9289" name="Rectangle 73"/>
          <p:cNvSpPr>
            <a:spLocks noChangeArrowheads="1"/>
          </p:cNvSpPr>
          <p:nvPr/>
        </p:nvSpPr>
        <p:spPr bwMode="auto">
          <a:xfrm>
            <a:off x="3697288"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12</a:t>
            </a:r>
          </a:p>
        </p:txBody>
      </p:sp>
      <p:sp>
        <p:nvSpPr>
          <p:cNvPr id="9290" name="Rectangle 74"/>
          <p:cNvSpPr>
            <a:spLocks noChangeArrowheads="1"/>
          </p:cNvSpPr>
          <p:nvPr/>
        </p:nvSpPr>
        <p:spPr bwMode="auto">
          <a:xfrm>
            <a:off x="41894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14</a:t>
            </a:r>
          </a:p>
        </p:txBody>
      </p:sp>
      <p:sp>
        <p:nvSpPr>
          <p:cNvPr id="9291" name="Rectangle 75"/>
          <p:cNvSpPr>
            <a:spLocks noChangeArrowheads="1"/>
          </p:cNvSpPr>
          <p:nvPr/>
        </p:nvSpPr>
        <p:spPr bwMode="auto">
          <a:xfrm>
            <a:off x="46466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16</a:t>
            </a:r>
          </a:p>
        </p:txBody>
      </p:sp>
      <p:sp>
        <p:nvSpPr>
          <p:cNvPr id="9292" name="Rectangle 76"/>
          <p:cNvSpPr>
            <a:spLocks noChangeArrowheads="1"/>
          </p:cNvSpPr>
          <p:nvPr/>
        </p:nvSpPr>
        <p:spPr bwMode="auto">
          <a:xfrm>
            <a:off x="5086350"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18</a:t>
            </a:r>
          </a:p>
        </p:txBody>
      </p:sp>
      <p:sp>
        <p:nvSpPr>
          <p:cNvPr id="9293" name="Rectangle 77"/>
          <p:cNvSpPr>
            <a:spLocks noChangeArrowheads="1"/>
          </p:cNvSpPr>
          <p:nvPr/>
        </p:nvSpPr>
        <p:spPr bwMode="auto">
          <a:xfrm>
            <a:off x="55610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20</a:t>
            </a:r>
          </a:p>
        </p:txBody>
      </p:sp>
      <p:sp>
        <p:nvSpPr>
          <p:cNvPr id="9294" name="Rectangle 78"/>
          <p:cNvSpPr>
            <a:spLocks noChangeArrowheads="1"/>
          </p:cNvSpPr>
          <p:nvPr/>
        </p:nvSpPr>
        <p:spPr bwMode="auto">
          <a:xfrm>
            <a:off x="60182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22</a:t>
            </a:r>
          </a:p>
        </p:txBody>
      </p:sp>
      <p:sp>
        <p:nvSpPr>
          <p:cNvPr id="9295" name="Rectangle 79"/>
          <p:cNvSpPr>
            <a:spLocks noChangeArrowheads="1"/>
          </p:cNvSpPr>
          <p:nvPr/>
        </p:nvSpPr>
        <p:spPr bwMode="auto">
          <a:xfrm>
            <a:off x="64754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24</a:t>
            </a:r>
          </a:p>
        </p:txBody>
      </p:sp>
      <p:sp>
        <p:nvSpPr>
          <p:cNvPr id="9296" name="Rectangle 80"/>
          <p:cNvSpPr>
            <a:spLocks noChangeArrowheads="1"/>
          </p:cNvSpPr>
          <p:nvPr/>
        </p:nvSpPr>
        <p:spPr bwMode="auto">
          <a:xfrm>
            <a:off x="68818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26</a:t>
            </a:r>
          </a:p>
        </p:txBody>
      </p:sp>
      <p:sp>
        <p:nvSpPr>
          <p:cNvPr id="9297" name="Rectangle 81"/>
          <p:cNvSpPr>
            <a:spLocks noChangeArrowheads="1"/>
          </p:cNvSpPr>
          <p:nvPr/>
        </p:nvSpPr>
        <p:spPr bwMode="auto">
          <a:xfrm>
            <a:off x="73898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28</a:t>
            </a:r>
          </a:p>
        </p:txBody>
      </p:sp>
      <p:grpSp>
        <p:nvGrpSpPr>
          <p:cNvPr id="9298" name="Group 82"/>
          <p:cNvGrpSpPr>
            <a:grpSpLocks/>
          </p:cNvGrpSpPr>
          <p:nvPr/>
        </p:nvGrpSpPr>
        <p:grpSpPr bwMode="auto">
          <a:xfrm>
            <a:off x="1219200" y="6065838"/>
            <a:ext cx="6400800" cy="111125"/>
            <a:chOff x="576" y="5732"/>
            <a:chExt cx="3024" cy="104"/>
          </a:xfrm>
        </p:grpSpPr>
        <p:sp>
          <p:nvSpPr>
            <p:cNvPr id="9309" name="Line 83"/>
            <p:cNvSpPr>
              <a:spLocks noChangeShapeType="1"/>
            </p:cNvSpPr>
            <p:nvPr/>
          </p:nvSpPr>
          <p:spPr bwMode="auto">
            <a:xfrm>
              <a:off x="580" y="5832"/>
              <a:ext cx="301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0" name="Line 84"/>
            <p:cNvSpPr>
              <a:spLocks noChangeShapeType="1"/>
            </p:cNvSpPr>
            <p:nvPr/>
          </p:nvSpPr>
          <p:spPr bwMode="auto">
            <a:xfrm flipV="1">
              <a:off x="57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1" name="Line 85"/>
            <p:cNvSpPr>
              <a:spLocks noChangeShapeType="1"/>
            </p:cNvSpPr>
            <p:nvPr/>
          </p:nvSpPr>
          <p:spPr bwMode="auto">
            <a:xfrm flipV="1">
              <a:off x="79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2" name="Line 86"/>
            <p:cNvSpPr>
              <a:spLocks noChangeShapeType="1"/>
            </p:cNvSpPr>
            <p:nvPr/>
          </p:nvSpPr>
          <p:spPr bwMode="auto">
            <a:xfrm flipV="1">
              <a:off x="100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3" name="Line 87"/>
            <p:cNvSpPr>
              <a:spLocks noChangeShapeType="1"/>
            </p:cNvSpPr>
            <p:nvPr/>
          </p:nvSpPr>
          <p:spPr bwMode="auto">
            <a:xfrm flipV="1">
              <a:off x="122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4" name="Line 88"/>
            <p:cNvSpPr>
              <a:spLocks noChangeShapeType="1"/>
            </p:cNvSpPr>
            <p:nvPr/>
          </p:nvSpPr>
          <p:spPr bwMode="auto">
            <a:xfrm flipV="1">
              <a:off x="144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5" name="Line 89"/>
            <p:cNvSpPr>
              <a:spLocks noChangeShapeType="1"/>
            </p:cNvSpPr>
            <p:nvPr/>
          </p:nvSpPr>
          <p:spPr bwMode="auto">
            <a:xfrm flipV="1">
              <a:off x="165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6" name="Line 90"/>
            <p:cNvSpPr>
              <a:spLocks noChangeShapeType="1"/>
            </p:cNvSpPr>
            <p:nvPr/>
          </p:nvSpPr>
          <p:spPr bwMode="auto">
            <a:xfrm flipV="1">
              <a:off x="187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7" name="Line 91"/>
            <p:cNvSpPr>
              <a:spLocks noChangeShapeType="1"/>
            </p:cNvSpPr>
            <p:nvPr/>
          </p:nvSpPr>
          <p:spPr bwMode="auto">
            <a:xfrm flipV="1">
              <a:off x="208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8" name="Line 92"/>
            <p:cNvSpPr>
              <a:spLocks noChangeShapeType="1"/>
            </p:cNvSpPr>
            <p:nvPr/>
          </p:nvSpPr>
          <p:spPr bwMode="auto">
            <a:xfrm flipV="1">
              <a:off x="230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19" name="Line 93"/>
            <p:cNvSpPr>
              <a:spLocks noChangeShapeType="1"/>
            </p:cNvSpPr>
            <p:nvPr/>
          </p:nvSpPr>
          <p:spPr bwMode="auto">
            <a:xfrm flipV="1">
              <a:off x="252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0" name="Line 94"/>
            <p:cNvSpPr>
              <a:spLocks noChangeShapeType="1"/>
            </p:cNvSpPr>
            <p:nvPr/>
          </p:nvSpPr>
          <p:spPr bwMode="auto">
            <a:xfrm flipV="1">
              <a:off x="273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1" name="Line 95"/>
            <p:cNvSpPr>
              <a:spLocks noChangeShapeType="1"/>
            </p:cNvSpPr>
            <p:nvPr/>
          </p:nvSpPr>
          <p:spPr bwMode="auto">
            <a:xfrm flipV="1">
              <a:off x="295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2" name="Line 96"/>
            <p:cNvSpPr>
              <a:spLocks noChangeShapeType="1"/>
            </p:cNvSpPr>
            <p:nvPr/>
          </p:nvSpPr>
          <p:spPr bwMode="auto">
            <a:xfrm flipV="1">
              <a:off x="316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3" name="Line 97"/>
            <p:cNvSpPr>
              <a:spLocks noChangeShapeType="1"/>
            </p:cNvSpPr>
            <p:nvPr/>
          </p:nvSpPr>
          <p:spPr bwMode="auto">
            <a:xfrm flipV="1">
              <a:off x="338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24" name="Line 98"/>
            <p:cNvSpPr>
              <a:spLocks noChangeShapeType="1"/>
            </p:cNvSpPr>
            <p:nvPr/>
          </p:nvSpPr>
          <p:spPr bwMode="auto">
            <a:xfrm flipV="1">
              <a:off x="360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9299" name="Rectangle 100"/>
          <p:cNvSpPr>
            <a:spLocks noChangeArrowheads="1"/>
          </p:cNvSpPr>
          <p:nvPr/>
        </p:nvSpPr>
        <p:spPr bwMode="auto">
          <a:xfrm rot="-5400000">
            <a:off x="-23019" y="1362869"/>
            <a:ext cx="1084263" cy="3333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CC3300"/>
                </a:solidFill>
                <a:latin typeface="Arial" charset="0"/>
              </a:rPr>
              <a:t>FSH (U/l)</a:t>
            </a:r>
            <a:r>
              <a:rPr lang="en-GB" sz="1400" b="1"/>
              <a:t> </a:t>
            </a:r>
          </a:p>
        </p:txBody>
      </p:sp>
      <p:sp>
        <p:nvSpPr>
          <p:cNvPr id="9300" name="Line 101"/>
          <p:cNvSpPr>
            <a:spLocks noChangeShapeType="1"/>
          </p:cNvSpPr>
          <p:nvPr/>
        </p:nvSpPr>
        <p:spPr bwMode="auto">
          <a:xfrm flipH="1" flipV="1">
            <a:off x="515938" y="2065338"/>
            <a:ext cx="17462" cy="449262"/>
          </a:xfrm>
          <a:prstGeom prst="line">
            <a:avLst/>
          </a:prstGeom>
          <a:noFill/>
          <a:ln w="25400">
            <a:solidFill>
              <a:srgbClr val="CC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01" name="Rectangle 102"/>
          <p:cNvSpPr>
            <a:spLocks noChangeArrowheads="1"/>
          </p:cNvSpPr>
          <p:nvPr/>
        </p:nvSpPr>
        <p:spPr bwMode="auto">
          <a:xfrm rot="-5400000">
            <a:off x="7845425" y="1235075"/>
            <a:ext cx="949325" cy="3333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6600"/>
                </a:solidFill>
                <a:latin typeface="Arial" charset="0"/>
              </a:rPr>
              <a:t>LH (U/l)</a:t>
            </a:r>
            <a:r>
              <a:rPr lang="en-GB" sz="1400" b="1"/>
              <a:t> </a:t>
            </a:r>
          </a:p>
        </p:txBody>
      </p:sp>
      <p:sp>
        <p:nvSpPr>
          <p:cNvPr id="9302" name="Line 103"/>
          <p:cNvSpPr>
            <a:spLocks noChangeShapeType="1"/>
          </p:cNvSpPr>
          <p:nvPr/>
        </p:nvSpPr>
        <p:spPr bwMode="auto">
          <a:xfrm flipV="1">
            <a:off x="8305800" y="1879600"/>
            <a:ext cx="0" cy="2540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303" name="Rectangle 104"/>
          <p:cNvSpPr>
            <a:spLocks noChangeArrowheads="1"/>
          </p:cNvSpPr>
          <p:nvPr/>
        </p:nvSpPr>
        <p:spPr bwMode="auto">
          <a:xfrm rot="-5400000">
            <a:off x="7556501" y="4800600"/>
            <a:ext cx="2163762" cy="3635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Progesterone</a:t>
            </a:r>
            <a:r>
              <a:rPr lang="en-GB" sz="1800" b="1">
                <a:latin typeface="Arial Narrow" pitchFamily="34" charset="0"/>
              </a:rPr>
              <a:t> </a:t>
            </a:r>
            <a:r>
              <a:rPr lang="en-GB" sz="1800" b="1">
                <a:solidFill>
                  <a:srgbClr val="9900CC"/>
                </a:solidFill>
                <a:latin typeface="Arial Narrow" pitchFamily="34" charset="0"/>
              </a:rPr>
              <a:t>(nmol/l)</a:t>
            </a:r>
            <a:r>
              <a:rPr lang="en-GB" sz="1400" b="1"/>
              <a:t> </a:t>
            </a:r>
          </a:p>
        </p:txBody>
      </p:sp>
      <p:sp>
        <p:nvSpPr>
          <p:cNvPr id="9304" name="Rectangle 105"/>
          <p:cNvSpPr>
            <a:spLocks noChangeArrowheads="1"/>
          </p:cNvSpPr>
          <p:nvPr/>
        </p:nvSpPr>
        <p:spPr bwMode="auto">
          <a:xfrm rot="-5400000">
            <a:off x="-510381" y="4701381"/>
            <a:ext cx="1847850" cy="3635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800" b="1">
                <a:solidFill>
                  <a:srgbClr val="0066FF"/>
                </a:solidFill>
                <a:latin typeface="Arial Narrow" pitchFamily="34" charset="0"/>
              </a:rPr>
              <a:t>Oestrogen (pmol/l)</a:t>
            </a:r>
            <a:endParaRPr lang="en-GB" sz="1400" b="1"/>
          </a:p>
        </p:txBody>
      </p:sp>
      <p:sp>
        <p:nvSpPr>
          <p:cNvPr id="9305" name="Text Box 106"/>
          <p:cNvSpPr txBox="1">
            <a:spLocks noChangeArrowheads="1"/>
          </p:cNvSpPr>
          <p:nvPr/>
        </p:nvSpPr>
        <p:spPr bwMode="auto">
          <a:xfrm>
            <a:off x="228600" y="6400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000000"/>
                </a:solidFill>
                <a:latin typeface="Arial Narrow" pitchFamily="34" charset="0"/>
              </a:rPr>
              <a:t>Days</a:t>
            </a:r>
            <a:endParaRPr lang="en-US"/>
          </a:p>
        </p:txBody>
      </p:sp>
      <p:sp>
        <p:nvSpPr>
          <p:cNvPr id="9306" name="Text Box 107"/>
          <p:cNvSpPr txBox="1">
            <a:spLocks noChangeArrowheads="1"/>
          </p:cNvSpPr>
          <p:nvPr/>
        </p:nvSpPr>
        <p:spPr bwMode="auto">
          <a:xfrm>
            <a:off x="3805238" y="228600"/>
            <a:ext cx="1198562" cy="406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FF0066"/>
                </a:solidFill>
                <a:latin typeface="Arial Narrow" pitchFamily="34" charset="0"/>
              </a:rPr>
              <a:t>ovulation</a:t>
            </a:r>
            <a:endParaRPr lang="en-US" sz="2000"/>
          </a:p>
        </p:txBody>
      </p:sp>
      <p:sp>
        <p:nvSpPr>
          <p:cNvPr id="9307" name="Text Box 108"/>
          <p:cNvSpPr txBox="1">
            <a:spLocks noChangeArrowheads="1"/>
          </p:cNvSpPr>
          <p:nvPr/>
        </p:nvSpPr>
        <p:spPr bwMode="auto">
          <a:xfrm>
            <a:off x="1905000" y="6491288"/>
            <a:ext cx="1905000"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solidFill>
                  <a:srgbClr val="5F5F5F"/>
                </a:solidFill>
                <a:latin typeface="Arial Narrow" pitchFamily="34" charset="0"/>
              </a:rPr>
              <a:t>Follicular phase</a:t>
            </a:r>
            <a:endParaRPr lang="en-US">
              <a:solidFill>
                <a:srgbClr val="969696"/>
              </a:solidFill>
            </a:endParaRPr>
          </a:p>
        </p:txBody>
      </p:sp>
      <p:sp>
        <p:nvSpPr>
          <p:cNvPr id="9308" name="Text Box 109"/>
          <p:cNvSpPr txBox="1">
            <a:spLocks noChangeArrowheads="1"/>
          </p:cNvSpPr>
          <p:nvPr/>
        </p:nvSpPr>
        <p:spPr bwMode="auto">
          <a:xfrm>
            <a:off x="5410200" y="6491288"/>
            <a:ext cx="1752600"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solidFill>
                  <a:srgbClr val="5F5F5F"/>
                </a:solidFill>
                <a:latin typeface="Arial Narrow" pitchFamily="34" charset="0"/>
              </a:rPr>
              <a:t>Luteal phase</a:t>
            </a:r>
            <a:endParaRPr lang="en-US">
              <a:solidFill>
                <a:srgbClr val="969696"/>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1447800"/>
            <a:ext cx="8382000" cy="2514600"/>
          </a:xfrm>
        </p:spPr>
        <p:txBody>
          <a:bodyPr/>
          <a:lstStyle/>
          <a:p>
            <a:pPr algn="ctr"/>
            <a:r>
              <a:rPr lang="en-GB" b="0" smtClean="0">
                <a:latin typeface="Arial" charset="0"/>
                <a:cs typeface="Arial" charset="0"/>
              </a:rPr>
              <a:t>Is there evidence for an early testosterone surge in primates?</a:t>
            </a:r>
            <a:br>
              <a:rPr lang="en-GB" b="0" smtClean="0">
                <a:latin typeface="Arial" charset="0"/>
                <a:cs typeface="Arial" charset="0"/>
              </a:rPr>
            </a:br>
            <a:r>
              <a:rPr lang="en-GB" b="0" smtClean="0">
                <a:latin typeface="Arial" charset="0"/>
                <a:cs typeface="Arial" charset="0"/>
              </a:rPr>
              <a:t/>
            </a:r>
            <a:br>
              <a:rPr lang="en-GB" b="0" smtClean="0">
                <a:latin typeface="Arial" charset="0"/>
                <a:cs typeface="Arial" charset="0"/>
              </a:rPr>
            </a:br>
            <a:r>
              <a:rPr lang="en-GB" b="0" smtClean="0">
                <a:latin typeface="Arial" charset="0"/>
                <a:cs typeface="Arial" charset="0"/>
              </a:rPr>
              <a:t>If so, does it determine sex differences in the human  brain?</a:t>
            </a:r>
          </a:p>
        </p:txBody>
      </p:sp>
      <p:sp>
        <p:nvSpPr>
          <p:cNvPr id="82947" name="Rectangle 3"/>
          <p:cNvSpPr>
            <a:spLocks noChangeArrowheads="1"/>
          </p:cNvSpPr>
          <p:nvPr/>
        </p:nvSpPr>
        <p:spPr bwMode="auto">
          <a:xfrm>
            <a:off x="684213" y="4395788"/>
            <a:ext cx="81534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2800" b="1">
                <a:solidFill>
                  <a:schemeClr val="tx2"/>
                </a:solidFill>
                <a:latin typeface="Arial" charset="0"/>
                <a:cs typeface="Arial" charset="0"/>
              </a:rPr>
              <a:t>Primates: </a:t>
            </a:r>
          </a:p>
          <a:p>
            <a:pPr marL="234950" indent="-234950" algn="ctr">
              <a:spcBef>
                <a:spcPct val="20000"/>
              </a:spcBef>
              <a:buFont typeface="Symbol" pitchFamily="18" charset="2"/>
              <a:buNone/>
            </a:pPr>
            <a:r>
              <a:rPr lang="en-GB" sz="2800" b="1">
                <a:solidFill>
                  <a:schemeClr val="tx2"/>
                </a:solidFill>
                <a:latin typeface="Arial" charset="0"/>
                <a:cs typeface="Arial" charset="0"/>
              </a:rPr>
              <a:t>sexual differentiation of the brain is principally prenatal</a:t>
            </a:r>
          </a:p>
          <a:p>
            <a:pPr marL="234950" indent="-234950">
              <a:spcBef>
                <a:spcPct val="20000"/>
              </a:spcBef>
              <a:buFont typeface="Symbol" pitchFamily="18" charset="2"/>
              <a:buChar char="·"/>
            </a:pPr>
            <a:endParaRPr lang="en-GB" sz="2800" b="1">
              <a:solidFill>
                <a:schemeClr val="tx2"/>
              </a:solidFill>
              <a:latin typeface="Arial" charset="0"/>
              <a:cs typeface="Arial" charset="0"/>
            </a:endParaRPr>
          </a:p>
          <a:p>
            <a:pPr marL="234950" indent="-234950">
              <a:spcBef>
                <a:spcPct val="20000"/>
              </a:spcBef>
              <a:buFont typeface="Symbol" pitchFamily="18" charset="2"/>
              <a:buChar char="·"/>
            </a:pPr>
            <a:endParaRPr lang="en-GB" sz="2800">
              <a:solidFill>
                <a:srgbClr val="000000"/>
              </a:solidFill>
              <a:latin typeface="Arial" charset="0"/>
              <a:cs typeface="Arial" charset="0"/>
            </a:endParaRPr>
          </a:p>
          <a:p>
            <a:pPr marL="234950" indent="-234950">
              <a:spcBef>
                <a:spcPct val="20000"/>
              </a:spcBef>
              <a:buFont typeface="Symbol" pitchFamily="18" charset="2"/>
              <a:buChar char="·"/>
            </a:pPr>
            <a:endParaRPr lang="en-GB" sz="2800">
              <a:solidFill>
                <a:srgbClr val="000000"/>
              </a:solidFill>
              <a:latin typeface="Arial" charset="0"/>
              <a:cs typeface="Arial" charset="0"/>
            </a:endParaRPr>
          </a:p>
          <a:p>
            <a:pPr marL="234950" indent="-234950">
              <a:spcBef>
                <a:spcPct val="20000"/>
              </a:spcBef>
              <a:buFont typeface="Symbol" pitchFamily="18" charset="2"/>
              <a:buChar char="·"/>
            </a:pPr>
            <a:endParaRPr lang="en-GB" sz="2800">
              <a:solidFill>
                <a:srgbClr val="000000"/>
              </a:solidFill>
              <a:latin typeface="Arial" charset="0"/>
              <a:cs typeface="Arial" charset="0"/>
            </a:endParaRPr>
          </a:p>
          <a:p>
            <a:pPr marL="234950" indent="-234950">
              <a:spcBef>
                <a:spcPct val="20000"/>
              </a:spcBef>
              <a:buFont typeface="Symbol" pitchFamily="18" charset="2"/>
              <a:buChar char="·"/>
            </a:pPr>
            <a:endParaRPr lang="en-GB" sz="2800">
              <a:solidFill>
                <a:srgbClr val="000000"/>
              </a:solidFill>
              <a:latin typeface="Arial" charset="0"/>
              <a:cs typeface="Arial" charset="0"/>
            </a:endParaRPr>
          </a:p>
          <a:p>
            <a:pPr marL="234950" indent="-234950">
              <a:spcBef>
                <a:spcPct val="20000"/>
              </a:spcBef>
              <a:buFont typeface="Symbol" pitchFamily="18" charset="2"/>
              <a:buNone/>
            </a:pPr>
            <a:endParaRPr lang="en-GB" sz="280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027"/>
          <p:cNvSpPr txBox="1">
            <a:spLocks noChangeArrowheads="1"/>
          </p:cNvSpPr>
          <p:nvPr/>
        </p:nvSpPr>
        <p:spPr bwMode="auto">
          <a:xfrm>
            <a:off x="1143000" y="500063"/>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b="1">
                <a:solidFill>
                  <a:srgbClr val="1C11AF"/>
                </a:solidFill>
                <a:latin typeface="Arial" charset="0"/>
                <a:cs typeface="Arial" charset="0"/>
              </a:rPr>
              <a:t>Patterns of hormone exposure throughout life; a biological basis for sex differences in the brain </a:t>
            </a:r>
          </a:p>
        </p:txBody>
      </p:sp>
      <p:grpSp>
        <p:nvGrpSpPr>
          <p:cNvPr id="83971" name="Group 96"/>
          <p:cNvGrpSpPr>
            <a:grpSpLocks/>
          </p:cNvGrpSpPr>
          <p:nvPr/>
        </p:nvGrpSpPr>
        <p:grpSpPr bwMode="auto">
          <a:xfrm>
            <a:off x="214313" y="4205288"/>
            <a:ext cx="8578850" cy="511175"/>
            <a:chOff x="59" y="1071"/>
            <a:chExt cx="5404" cy="322"/>
          </a:xfrm>
        </p:grpSpPr>
        <p:sp>
          <p:nvSpPr>
            <p:cNvPr id="83980" name="Text Box 97"/>
            <p:cNvSpPr txBox="1">
              <a:spLocks noChangeArrowheads="1"/>
            </p:cNvSpPr>
            <p:nvPr/>
          </p:nvSpPr>
          <p:spPr bwMode="auto">
            <a:xfrm>
              <a:off x="59" y="1135"/>
              <a:ext cx="7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83981" name="Text Box 98"/>
            <p:cNvSpPr txBox="1">
              <a:spLocks noChangeArrowheads="1"/>
            </p:cNvSpPr>
            <p:nvPr/>
          </p:nvSpPr>
          <p:spPr bwMode="auto">
            <a:xfrm>
              <a:off x="1336" y="1180"/>
              <a:ext cx="4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83982" name="Text Box 99"/>
            <p:cNvSpPr txBox="1">
              <a:spLocks noChangeArrowheads="1"/>
            </p:cNvSpPr>
            <p:nvPr/>
          </p:nvSpPr>
          <p:spPr bwMode="auto">
            <a:xfrm>
              <a:off x="2336" y="1165"/>
              <a:ext cx="5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83983" name="Text Box 100"/>
            <p:cNvSpPr txBox="1">
              <a:spLocks noChangeArrowheads="1"/>
            </p:cNvSpPr>
            <p:nvPr/>
          </p:nvSpPr>
          <p:spPr bwMode="auto">
            <a:xfrm>
              <a:off x="4998" y="1120"/>
              <a:ext cx="4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83984" name="Line 101"/>
            <p:cNvSpPr>
              <a:spLocks noChangeShapeType="1"/>
            </p:cNvSpPr>
            <p:nvPr/>
          </p:nvSpPr>
          <p:spPr bwMode="auto">
            <a:xfrm flipV="1">
              <a:off x="1474"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5" name="Line 102"/>
            <p:cNvSpPr>
              <a:spLocks noChangeShapeType="1"/>
            </p:cNvSpPr>
            <p:nvPr/>
          </p:nvSpPr>
          <p:spPr bwMode="auto">
            <a:xfrm flipV="1">
              <a:off x="2562"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6" name="Line 103"/>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7" name="Line 104"/>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3988" name="Line 105"/>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9" name="Line 106"/>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0" name="Line 107"/>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3991" name="Line 108"/>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2" name="Line 109"/>
            <p:cNvSpPr>
              <a:spLocks noChangeShapeType="1"/>
            </p:cNvSpPr>
            <p:nvPr/>
          </p:nvSpPr>
          <p:spPr bwMode="auto">
            <a:xfrm>
              <a:off x="431"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3" name="Line 110"/>
            <p:cNvSpPr>
              <a:spLocks noChangeShapeType="1"/>
            </p:cNvSpPr>
            <p:nvPr/>
          </p:nvSpPr>
          <p:spPr bwMode="auto">
            <a:xfrm>
              <a:off x="5193"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172" name="Text Box 1027"/>
          <p:cNvSpPr txBox="1">
            <a:spLocks noChangeArrowheads="1"/>
          </p:cNvSpPr>
          <p:nvPr/>
        </p:nvSpPr>
        <p:spPr bwMode="auto">
          <a:xfrm>
            <a:off x="1500188" y="1770063"/>
            <a:ext cx="242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Sry gene on Y chromosome directs development of testes</a:t>
            </a:r>
          </a:p>
        </p:txBody>
      </p:sp>
      <p:sp>
        <p:nvSpPr>
          <p:cNvPr id="83973" name="Text Box 1027"/>
          <p:cNvSpPr txBox="1">
            <a:spLocks noChangeArrowheads="1"/>
          </p:cNvSpPr>
          <p:nvPr/>
        </p:nvSpPr>
        <p:spPr bwMode="auto">
          <a:xfrm>
            <a:off x="71438" y="2841625"/>
            <a:ext cx="150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GB" sz="2000">
                <a:solidFill>
                  <a:srgbClr val="1C11AF"/>
                </a:solidFill>
                <a:latin typeface="Arial Narrow" pitchFamily="34" charset="0"/>
                <a:cs typeface="Arial" charset="0"/>
              </a:rPr>
              <a:t>Embryo is not sexually differentiated</a:t>
            </a:r>
          </a:p>
        </p:txBody>
      </p:sp>
      <p:sp>
        <p:nvSpPr>
          <p:cNvPr id="21" name="Rectangle 20"/>
          <p:cNvSpPr/>
          <p:nvPr/>
        </p:nvSpPr>
        <p:spPr bwMode="auto">
          <a:xfrm>
            <a:off x="785813" y="4000500"/>
            <a:ext cx="214312" cy="14287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a:p>
        </p:txBody>
      </p:sp>
      <p:sp>
        <p:nvSpPr>
          <p:cNvPr id="7175" name="Text Box 1027"/>
          <p:cNvSpPr txBox="1">
            <a:spLocks noChangeArrowheads="1"/>
          </p:cNvSpPr>
          <p:nvPr/>
        </p:nvSpPr>
        <p:spPr bwMode="auto">
          <a:xfrm>
            <a:off x="3179763" y="4621213"/>
            <a:ext cx="3500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FF0000"/>
                </a:solidFill>
                <a:latin typeface="Arial Narrow" pitchFamily="34" charset="0"/>
                <a:cs typeface="Arial" charset="0"/>
              </a:rPr>
              <a:t>Critical period </a:t>
            </a:r>
            <a:r>
              <a:rPr lang="en-GB" sz="2000">
                <a:solidFill>
                  <a:srgbClr val="1C11AF"/>
                </a:solidFill>
                <a:latin typeface="Arial Narrow" pitchFamily="34" charset="0"/>
                <a:cs typeface="Arial" charset="0"/>
              </a:rPr>
              <a:t>for hormone-dependent sexual differentiation (</a:t>
            </a:r>
            <a:r>
              <a:rPr lang="en-GB" sz="2000" b="1">
                <a:solidFill>
                  <a:srgbClr val="1C11AF"/>
                </a:solidFill>
                <a:latin typeface="Arial Narrow" pitchFamily="34" charset="0"/>
                <a:cs typeface="Arial" charset="0"/>
              </a:rPr>
              <a:t>organization</a:t>
            </a:r>
            <a:r>
              <a:rPr lang="en-GB" sz="2000">
                <a:solidFill>
                  <a:srgbClr val="1C11AF"/>
                </a:solidFill>
                <a:latin typeface="Arial Narrow" pitchFamily="34" charset="0"/>
                <a:cs typeface="Arial" charset="0"/>
              </a:rPr>
              <a:t>) of the hypothalamus</a:t>
            </a:r>
          </a:p>
        </p:txBody>
      </p:sp>
      <p:sp>
        <p:nvSpPr>
          <p:cNvPr id="23" name="Rectangle 22"/>
          <p:cNvSpPr/>
          <p:nvPr/>
        </p:nvSpPr>
        <p:spPr bwMode="auto">
          <a:xfrm>
            <a:off x="2071688" y="4786313"/>
            <a:ext cx="857250" cy="42862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r>
              <a:rPr lang="en-GB" sz="1800" dirty="0">
                <a:solidFill>
                  <a:srgbClr val="000000"/>
                </a:solidFill>
                <a:latin typeface="Arial Narrow" pitchFamily="34" charset="0"/>
              </a:rPr>
              <a:t>rodents</a:t>
            </a:r>
          </a:p>
        </p:txBody>
      </p:sp>
      <p:cxnSp>
        <p:nvCxnSpPr>
          <p:cNvPr id="27" name="Straight Arrow Connector 26"/>
          <p:cNvCxnSpPr/>
          <p:nvPr/>
        </p:nvCxnSpPr>
        <p:spPr bwMode="auto">
          <a:xfrm rot="5400000">
            <a:off x="928688" y="3000375"/>
            <a:ext cx="1357312" cy="928688"/>
          </a:xfrm>
          <a:prstGeom prst="straightConnector1">
            <a:avLst/>
          </a:prstGeom>
          <a:noFill/>
          <a:ln w="28575" cap="flat" cmpd="sng" algn="ctr">
            <a:solidFill>
              <a:schemeClr val="bg1">
                <a:lumMod val="50000"/>
              </a:schemeClr>
            </a:solidFill>
            <a:prstDash val="solid"/>
            <a:round/>
            <a:headEnd type="none" w="med" len="med"/>
            <a:tailEnd type="arrow"/>
          </a:ln>
          <a:effectLst/>
        </p:spPr>
      </p:cxnSp>
      <p:sp>
        <p:nvSpPr>
          <p:cNvPr id="31" name="Text Box 1027"/>
          <p:cNvSpPr txBox="1">
            <a:spLocks noChangeArrowheads="1"/>
          </p:cNvSpPr>
          <p:nvPr/>
        </p:nvSpPr>
        <p:spPr bwMode="auto">
          <a:xfrm>
            <a:off x="4143375" y="2643188"/>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Pubertal hormones </a:t>
            </a:r>
            <a:r>
              <a:rPr lang="en-GB" sz="2000" b="1">
                <a:solidFill>
                  <a:srgbClr val="1C11AF"/>
                </a:solidFill>
                <a:latin typeface="Arial Narrow" pitchFamily="34" charset="0"/>
                <a:cs typeface="Arial" charset="0"/>
              </a:rPr>
              <a:t>activate</a:t>
            </a:r>
            <a:r>
              <a:rPr lang="en-GB" sz="2000">
                <a:solidFill>
                  <a:srgbClr val="1C11AF"/>
                </a:solidFill>
                <a:latin typeface="Arial Narrow" pitchFamily="34" charset="0"/>
                <a:cs typeface="Arial" charset="0"/>
              </a:rPr>
              <a:t> sexually differentiated brain circuitry</a:t>
            </a:r>
          </a:p>
        </p:txBody>
      </p:sp>
      <p:cxnSp>
        <p:nvCxnSpPr>
          <p:cNvPr id="32" name="Straight Arrow Connector 31"/>
          <p:cNvCxnSpPr/>
          <p:nvPr/>
        </p:nvCxnSpPr>
        <p:spPr bwMode="auto">
          <a:xfrm rot="5400000">
            <a:off x="4286251" y="3500437"/>
            <a:ext cx="571500" cy="428625"/>
          </a:xfrm>
          <a:prstGeom prst="straightConnector1">
            <a:avLst/>
          </a:prstGeom>
          <a:noFill/>
          <a:ln w="28575" cap="flat" cmpd="sng" algn="ctr">
            <a:solidFill>
              <a:schemeClr val="bg1">
                <a:lumMod val="50000"/>
              </a:schemeClr>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23" grpId="0" animBg="1"/>
      <p:bldP spid="3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27"/>
          <p:cNvSpPr txBox="1">
            <a:spLocks noChangeArrowheads="1"/>
          </p:cNvSpPr>
          <p:nvPr/>
        </p:nvSpPr>
        <p:spPr bwMode="auto">
          <a:xfrm>
            <a:off x="1143000" y="500063"/>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b="1">
                <a:solidFill>
                  <a:srgbClr val="1C11AF"/>
                </a:solidFill>
                <a:latin typeface="Arial" charset="0"/>
                <a:cs typeface="Arial" charset="0"/>
              </a:rPr>
              <a:t>Patterns of hormone exposure throughout life; a biological basis for sex differences in the brain </a:t>
            </a:r>
          </a:p>
        </p:txBody>
      </p:sp>
      <p:grpSp>
        <p:nvGrpSpPr>
          <p:cNvPr id="84995" name="Group 96"/>
          <p:cNvGrpSpPr>
            <a:grpSpLocks/>
          </p:cNvGrpSpPr>
          <p:nvPr/>
        </p:nvGrpSpPr>
        <p:grpSpPr bwMode="auto">
          <a:xfrm>
            <a:off x="214313" y="4205288"/>
            <a:ext cx="8578850" cy="511175"/>
            <a:chOff x="59" y="1071"/>
            <a:chExt cx="5404" cy="322"/>
          </a:xfrm>
        </p:grpSpPr>
        <p:sp>
          <p:nvSpPr>
            <p:cNvPr id="85008" name="Text Box 97"/>
            <p:cNvSpPr txBox="1">
              <a:spLocks noChangeArrowheads="1"/>
            </p:cNvSpPr>
            <p:nvPr/>
          </p:nvSpPr>
          <p:spPr bwMode="auto">
            <a:xfrm>
              <a:off x="59" y="1135"/>
              <a:ext cx="7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85009" name="Text Box 98"/>
            <p:cNvSpPr txBox="1">
              <a:spLocks noChangeArrowheads="1"/>
            </p:cNvSpPr>
            <p:nvPr/>
          </p:nvSpPr>
          <p:spPr bwMode="auto">
            <a:xfrm>
              <a:off x="1336" y="1180"/>
              <a:ext cx="4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85010" name="Text Box 99"/>
            <p:cNvSpPr txBox="1">
              <a:spLocks noChangeArrowheads="1"/>
            </p:cNvSpPr>
            <p:nvPr/>
          </p:nvSpPr>
          <p:spPr bwMode="auto">
            <a:xfrm>
              <a:off x="2336" y="1165"/>
              <a:ext cx="5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85011" name="Text Box 100"/>
            <p:cNvSpPr txBox="1">
              <a:spLocks noChangeArrowheads="1"/>
            </p:cNvSpPr>
            <p:nvPr/>
          </p:nvSpPr>
          <p:spPr bwMode="auto">
            <a:xfrm>
              <a:off x="4998" y="1120"/>
              <a:ext cx="4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85012" name="Line 101"/>
            <p:cNvSpPr>
              <a:spLocks noChangeShapeType="1"/>
            </p:cNvSpPr>
            <p:nvPr/>
          </p:nvSpPr>
          <p:spPr bwMode="auto">
            <a:xfrm flipV="1">
              <a:off x="1474"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13" name="Line 102"/>
            <p:cNvSpPr>
              <a:spLocks noChangeShapeType="1"/>
            </p:cNvSpPr>
            <p:nvPr/>
          </p:nvSpPr>
          <p:spPr bwMode="auto">
            <a:xfrm flipV="1">
              <a:off x="2562"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14" name="Line 103"/>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15" name="Line 104"/>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5016" name="Line 105"/>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17" name="Line 106"/>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18" name="Line 107"/>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5019" name="Line 108"/>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20" name="Line 109"/>
            <p:cNvSpPr>
              <a:spLocks noChangeShapeType="1"/>
            </p:cNvSpPr>
            <p:nvPr/>
          </p:nvSpPr>
          <p:spPr bwMode="auto">
            <a:xfrm>
              <a:off x="431"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21" name="Line 110"/>
            <p:cNvSpPr>
              <a:spLocks noChangeShapeType="1"/>
            </p:cNvSpPr>
            <p:nvPr/>
          </p:nvSpPr>
          <p:spPr bwMode="auto">
            <a:xfrm>
              <a:off x="5193"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172" name="Text Box 1027"/>
          <p:cNvSpPr txBox="1">
            <a:spLocks noChangeArrowheads="1"/>
          </p:cNvSpPr>
          <p:nvPr/>
        </p:nvSpPr>
        <p:spPr bwMode="auto">
          <a:xfrm>
            <a:off x="1500188" y="1770063"/>
            <a:ext cx="242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Sry gene on Y chromosome directs development of testes</a:t>
            </a:r>
          </a:p>
        </p:txBody>
      </p:sp>
      <p:sp>
        <p:nvSpPr>
          <p:cNvPr id="84997" name="Text Box 1027"/>
          <p:cNvSpPr txBox="1">
            <a:spLocks noChangeArrowheads="1"/>
          </p:cNvSpPr>
          <p:nvPr/>
        </p:nvSpPr>
        <p:spPr bwMode="auto">
          <a:xfrm>
            <a:off x="71438" y="2841625"/>
            <a:ext cx="150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GB" sz="2000">
                <a:solidFill>
                  <a:srgbClr val="1C11AF"/>
                </a:solidFill>
                <a:latin typeface="Arial Narrow" pitchFamily="34" charset="0"/>
                <a:cs typeface="Arial" charset="0"/>
              </a:rPr>
              <a:t>Embryo is not sexually differentiated</a:t>
            </a:r>
          </a:p>
        </p:txBody>
      </p:sp>
      <p:sp>
        <p:nvSpPr>
          <p:cNvPr id="21" name="Rectangle 20"/>
          <p:cNvSpPr/>
          <p:nvPr/>
        </p:nvSpPr>
        <p:spPr bwMode="auto">
          <a:xfrm>
            <a:off x="785813" y="4000500"/>
            <a:ext cx="214312" cy="14287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a:p>
        </p:txBody>
      </p:sp>
      <p:sp>
        <p:nvSpPr>
          <p:cNvPr id="7175" name="Text Box 1027"/>
          <p:cNvSpPr txBox="1">
            <a:spLocks noChangeArrowheads="1"/>
          </p:cNvSpPr>
          <p:nvPr/>
        </p:nvSpPr>
        <p:spPr bwMode="auto">
          <a:xfrm>
            <a:off x="1692275" y="6053138"/>
            <a:ext cx="725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FF0000"/>
                </a:solidFill>
                <a:latin typeface="Arial Narrow" pitchFamily="34" charset="0"/>
                <a:cs typeface="Arial" charset="0"/>
              </a:rPr>
              <a:t>Sexual differentiation of gonadal anatomy and the brain are separate events </a:t>
            </a:r>
            <a:endParaRPr lang="en-GB" sz="2000">
              <a:solidFill>
                <a:srgbClr val="1C11AF"/>
              </a:solidFill>
              <a:latin typeface="Arial Narrow" pitchFamily="34" charset="0"/>
              <a:cs typeface="Arial" charset="0"/>
            </a:endParaRPr>
          </a:p>
        </p:txBody>
      </p:sp>
      <p:sp>
        <p:nvSpPr>
          <p:cNvPr id="23" name="Rectangle 22"/>
          <p:cNvSpPr/>
          <p:nvPr/>
        </p:nvSpPr>
        <p:spPr bwMode="auto">
          <a:xfrm>
            <a:off x="468313" y="6076950"/>
            <a:ext cx="1103312" cy="376238"/>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r>
              <a:rPr lang="en-GB" sz="2000" b="1" dirty="0">
                <a:solidFill>
                  <a:srgbClr val="000000"/>
                </a:solidFill>
                <a:latin typeface="Arial Narrow" pitchFamily="34" charset="0"/>
              </a:rPr>
              <a:t>Humans</a:t>
            </a:r>
            <a:endParaRPr lang="en-GB" sz="2000" b="1" dirty="0">
              <a:solidFill>
                <a:srgbClr val="000000"/>
              </a:solidFill>
              <a:latin typeface="Arial Narrow" pitchFamily="34" charset="0"/>
            </a:endParaRPr>
          </a:p>
        </p:txBody>
      </p:sp>
      <p:cxnSp>
        <p:nvCxnSpPr>
          <p:cNvPr id="27" name="Straight Arrow Connector 26"/>
          <p:cNvCxnSpPr/>
          <p:nvPr/>
        </p:nvCxnSpPr>
        <p:spPr bwMode="auto">
          <a:xfrm rot="5400000">
            <a:off x="928688" y="3000375"/>
            <a:ext cx="1357312" cy="928688"/>
          </a:xfrm>
          <a:prstGeom prst="straightConnector1">
            <a:avLst/>
          </a:prstGeom>
          <a:noFill/>
          <a:ln w="28575" cap="flat" cmpd="sng" algn="ctr">
            <a:solidFill>
              <a:schemeClr val="bg1">
                <a:lumMod val="50000"/>
              </a:schemeClr>
            </a:solidFill>
            <a:prstDash val="solid"/>
            <a:round/>
            <a:headEnd type="none" w="med" len="med"/>
            <a:tailEnd type="arrow"/>
          </a:ln>
          <a:effectLst/>
        </p:spPr>
      </p:cxnSp>
      <p:sp>
        <p:nvSpPr>
          <p:cNvPr id="31" name="Text Box 1027"/>
          <p:cNvSpPr txBox="1">
            <a:spLocks noChangeArrowheads="1"/>
          </p:cNvSpPr>
          <p:nvPr/>
        </p:nvSpPr>
        <p:spPr bwMode="auto">
          <a:xfrm>
            <a:off x="4143375" y="2643188"/>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000">
                <a:solidFill>
                  <a:srgbClr val="1C11AF"/>
                </a:solidFill>
                <a:latin typeface="Arial Narrow" pitchFamily="34" charset="0"/>
                <a:cs typeface="Arial" charset="0"/>
              </a:rPr>
              <a:t>Pubertal hormones </a:t>
            </a:r>
            <a:r>
              <a:rPr lang="en-GB" sz="2000" b="1">
                <a:solidFill>
                  <a:srgbClr val="1C11AF"/>
                </a:solidFill>
                <a:latin typeface="Arial Narrow" pitchFamily="34" charset="0"/>
                <a:cs typeface="Arial" charset="0"/>
              </a:rPr>
              <a:t>activate</a:t>
            </a:r>
            <a:r>
              <a:rPr lang="en-GB" sz="2000">
                <a:solidFill>
                  <a:srgbClr val="1C11AF"/>
                </a:solidFill>
                <a:latin typeface="Arial Narrow" pitchFamily="34" charset="0"/>
                <a:cs typeface="Arial" charset="0"/>
              </a:rPr>
              <a:t> sexually differentiated brain circuitry</a:t>
            </a:r>
          </a:p>
        </p:txBody>
      </p:sp>
      <p:cxnSp>
        <p:nvCxnSpPr>
          <p:cNvPr id="32" name="Straight Arrow Connector 31"/>
          <p:cNvCxnSpPr/>
          <p:nvPr/>
        </p:nvCxnSpPr>
        <p:spPr bwMode="auto">
          <a:xfrm rot="5400000">
            <a:off x="4286251" y="3500437"/>
            <a:ext cx="571500" cy="428625"/>
          </a:xfrm>
          <a:prstGeom prst="straightConnector1">
            <a:avLst/>
          </a:prstGeom>
          <a:noFill/>
          <a:ln w="28575" cap="flat" cmpd="sng" algn="ctr">
            <a:solidFill>
              <a:schemeClr val="bg1">
                <a:lumMod val="50000"/>
              </a:schemeClr>
            </a:solidFill>
            <a:prstDash val="solid"/>
            <a:round/>
            <a:headEnd type="none" w="med" len="med"/>
            <a:tailEnd type="arrow"/>
          </a:ln>
          <a:effectLst/>
        </p:spPr>
      </p:cxnSp>
      <p:sp>
        <p:nvSpPr>
          <p:cNvPr id="26" name="Rectangle 25"/>
          <p:cNvSpPr/>
          <p:nvPr/>
        </p:nvSpPr>
        <p:spPr bwMode="auto">
          <a:xfrm>
            <a:off x="1046163" y="4905375"/>
            <a:ext cx="357187" cy="10795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sz="1800" dirty="0">
              <a:solidFill>
                <a:srgbClr val="000000"/>
              </a:solidFill>
              <a:latin typeface="Arial Narrow" pitchFamily="34" charset="0"/>
            </a:endParaRPr>
          </a:p>
        </p:txBody>
      </p:sp>
      <p:sp>
        <p:nvSpPr>
          <p:cNvPr id="28" name="Rectangle 27"/>
          <p:cNvSpPr/>
          <p:nvPr/>
        </p:nvSpPr>
        <p:spPr bwMode="auto">
          <a:xfrm>
            <a:off x="1576388" y="5410200"/>
            <a:ext cx="763587" cy="12541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sz="1800" dirty="0">
              <a:solidFill>
                <a:srgbClr val="000000"/>
              </a:solidFill>
              <a:latin typeface="Arial Narrow" pitchFamily="34" charset="0"/>
            </a:endParaRPr>
          </a:p>
        </p:txBody>
      </p:sp>
      <p:sp>
        <p:nvSpPr>
          <p:cNvPr id="85006" name="Text Box 1027"/>
          <p:cNvSpPr txBox="1">
            <a:spLocks noChangeArrowheads="1"/>
          </p:cNvSpPr>
          <p:nvPr/>
        </p:nvSpPr>
        <p:spPr bwMode="auto">
          <a:xfrm>
            <a:off x="1692275" y="4684713"/>
            <a:ext cx="456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GB" sz="2000">
                <a:solidFill>
                  <a:srgbClr val="1C11AF"/>
                </a:solidFill>
                <a:latin typeface="Arial Narrow" pitchFamily="34" charset="0"/>
                <a:cs typeface="Arial" charset="0"/>
              </a:rPr>
              <a:t>1st trimester – development of sexual anatomy</a:t>
            </a:r>
          </a:p>
        </p:txBody>
      </p:sp>
      <p:sp>
        <p:nvSpPr>
          <p:cNvPr id="85007" name="Text Box 1027"/>
          <p:cNvSpPr txBox="1">
            <a:spLocks noChangeArrowheads="1"/>
          </p:cNvSpPr>
          <p:nvPr/>
        </p:nvSpPr>
        <p:spPr bwMode="auto">
          <a:xfrm>
            <a:off x="2527300" y="5260975"/>
            <a:ext cx="482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GB" sz="2000">
                <a:solidFill>
                  <a:srgbClr val="1C11AF"/>
                </a:solidFill>
                <a:latin typeface="Arial Narrow" pitchFamily="34" charset="0"/>
                <a:cs typeface="Arial" charset="0"/>
              </a:rPr>
              <a:t>2</a:t>
            </a:r>
            <a:r>
              <a:rPr lang="en-GB" sz="2000" baseline="30000">
                <a:solidFill>
                  <a:srgbClr val="1C11AF"/>
                </a:solidFill>
                <a:latin typeface="Arial Narrow" pitchFamily="34" charset="0"/>
                <a:cs typeface="Arial" charset="0"/>
              </a:rPr>
              <a:t>nd</a:t>
            </a:r>
            <a:r>
              <a:rPr lang="en-GB" sz="2000">
                <a:solidFill>
                  <a:srgbClr val="1C11AF"/>
                </a:solidFill>
                <a:latin typeface="Arial Narrow" pitchFamily="34" charset="0"/>
                <a:cs typeface="Arial" charset="0"/>
              </a:rPr>
              <a:t> &amp; 3</a:t>
            </a:r>
            <a:r>
              <a:rPr lang="en-GB" sz="2000" baseline="30000">
                <a:solidFill>
                  <a:srgbClr val="1C11AF"/>
                </a:solidFill>
                <a:latin typeface="Arial Narrow" pitchFamily="34" charset="0"/>
                <a:cs typeface="Arial" charset="0"/>
              </a:rPr>
              <a:t>rd</a:t>
            </a:r>
            <a:r>
              <a:rPr lang="en-GB" sz="2000">
                <a:solidFill>
                  <a:srgbClr val="1C11AF"/>
                </a:solidFill>
                <a:latin typeface="Arial Narrow" pitchFamily="34" charset="0"/>
                <a:cs typeface="Arial" charset="0"/>
              </a:rPr>
              <a:t> t trimester – brain sexual differentiation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23" grpId="0" animBg="1"/>
      <p:bldP spid="31" grpId="0"/>
      <p:bldP spid="26" grpId="0" animBg="1"/>
      <p:bldP spid="2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31775" y="49213"/>
            <a:ext cx="45926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b="1">
                <a:latin typeface="Comic Sans MS" pitchFamily="66" charset="0"/>
              </a:rPr>
              <a:t>Fig 1 cont’d. Patterns of hormone exposure throughout life</a:t>
            </a:r>
          </a:p>
        </p:txBody>
      </p:sp>
      <p:sp>
        <p:nvSpPr>
          <p:cNvPr id="86019" name="Text Box 3"/>
          <p:cNvSpPr txBox="1">
            <a:spLocks noChangeArrowheads="1"/>
          </p:cNvSpPr>
          <p:nvPr/>
        </p:nvSpPr>
        <p:spPr bwMode="auto">
          <a:xfrm>
            <a:off x="231775" y="92075"/>
            <a:ext cx="6745288" cy="457200"/>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chemeClr val="bg1"/>
                </a:solidFill>
                <a:latin typeface="Comic Sans MS" pitchFamily="66" charset="0"/>
              </a:rPr>
              <a:t>Patterns of hormone exposure throughout life</a:t>
            </a:r>
          </a:p>
        </p:txBody>
      </p:sp>
      <p:grpSp>
        <p:nvGrpSpPr>
          <p:cNvPr id="86020" name="Group 4"/>
          <p:cNvGrpSpPr>
            <a:grpSpLocks/>
          </p:cNvGrpSpPr>
          <p:nvPr/>
        </p:nvGrpSpPr>
        <p:grpSpPr bwMode="auto">
          <a:xfrm>
            <a:off x="179388" y="981075"/>
            <a:ext cx="9001125" cy="5761038"/>
            <a:chOff x="113" y="618"/>
            <a:chExt cx="5670" cy="3629"/>
          </a:xfrm>
        </p:grpSpPr>
        <p:grpSp>
          <p:nvGrpSpPr>
            <p:cNvPr id="86021" name="Group 5"/>
            <p:cNvGrpSpPr>
              <a:grpSpLocks/>
            </p:cNvGrpSpPr>
            <p:nvPr/>
          </p:nvGrpSpPr>
          <p:grpSpPr bwMode="auto">
            <a:xfrm>
              <a:off x="158" y="1525"/>
              <a:ext cx="5345" cy="325"/>
              <a:chOff x="158" y="1071"/>
              <a:chExt cx="5345" cy="325"/>
            </a:xfrm>
          </p:grpSpPr>
          <p:sp>
            <p:nvSpPr>
              <p:cNvPr id="86058" name="Text Box 6"/>
              <p:cNvSpPr txBox="1">
                <a:spLocks noChangeArrowheads="1"/>
              </p:cNvSpPr>
              <p:nvPr/>
            </p:nvSpPr>
            <p:spPr bwMode="auto">
              <a:xfrm>
                <a:off x="158" y="1120"/>
                <a:ext cx="8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conception</a:t>
                </a:r>
              </a:p>
            </p:txBody>
          </p:sp>
          <p:sp>
            <p:nvSpPr>
              <p:cNvPr id="86059" name="Text Box 7"/>
              <p:cNvSpPr txBox="1">
                <a:spLocks noChangeArrowheads="1"/>
              </p:cNvSpPr>
              <p:nvPr/>
            </p:nvSpPr>
            <p:spPr bwMode="auto">
              <a:xfrm>
                <a:off x="1336" y="1165"/>
                <a:ext cx="4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birth</a:t>
                </a:r>
              </a:p>
            </p:txBody>
          </p:sp>
          <p:sp>
            <p:nvSpPr>
              <p:cNvPr id="86060" name="Text Box 8"/>
              <p:cNvSpPr txBox="1">
                <a:spLocks noChangeArrowheads="1"/>
              </p:cNvSpPr>
              <p:nvPr/>
            </p:nvSpPr>
            <p:spPr bwMode="auto">
              <a:xfrm>
                <a:off x="2336" y="1150"/>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puberty</a:t>
                </a:r>
              </a:p>
            </p:txBody>
          </p:sp>
          <p:sp>
            <p:nvSpPr>
              <p:cNvPr id="86061" name="Text Box 9"/>
              <p:cNvSpPr txBox="1">
                <a:spLocks noChangeArrowheads="1"/>
              </p:cNvSpPr>
              <p:nvPr/>
            </p:nvSpPr>
            <p:spPr bwMode="auto">
              <a:xfrm>
                <a:off x="4998" y="1105"/>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death</a:t>
                </a:r>
              </a:p>
            </p:txBody>
          </p:sp>
          <p:sp>
            <p:nvSpPr>
              <p:cNvPr id="86062" name="Line 10"/>
              <p:cNvSpPr>
                <a:spLocks noChangeShapeType="1"/>
              </p:cNvSpPr>
              <p:nvPr/>
            </p:nvSpPr>
            <p:spPr bwMode="auto">
              <a:xfrm flipV="1">
                <a:off x="1474"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3" name="Line 11"/>
              <p:cNvSpPr>
                <a:spLocks noChangeShapeType="1"/>
              </p:cNvSpPr>
              <p:nvPr/>
            </p:nvSpPr>
            <p:spPr bwMode="auto">
              <a:xfrm flipV="1">
                <a:off x="2562"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4" name="Line 12"/>
              <p:cNvSpPr>
                <a:spLocks noChangeShapeType="1"/>
              </p:cNvSpPr>
              <p:nvPr/>
            </p:nvSpPr>
            <p:spPr bwMode="auto">
              <a:xfrm>
                <a:off x="2608" y="1071"/>
                <a:ext cx="952"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5" name="Line 13"/>
              <p:cNvSpPr>
                <a:spLocks noChangeShapeType="1"/>
              </p:cNvSpPr>
              <p:nvPr/>
            </p:nvSpPr>
            <p:spPr bwMode="auto">
              <a:xfrm>
                <a:off x="3560" y="1071"/>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6" name="Line 14"/>
              <p:cNvSpPr>
                <a:spLocks noChangeShapeType="1"/>
              </p:cNvSpPr>
              <p:nvPr/>
            </p:nvSpPr>
            <p:spPr bwMode="auto">
              <a:xfrm>
                <a:off x="3923" y="1071"/>
                <a:ext cx="127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7" name="Line 15"/>
              <p:cNvSpPr>
                <a:spLocks noChangeShapeType="1"/>
              </p:cNvSpPr>
              <p:nvPr/>
            </p:nvSpPr>
            <p:spPr bwMode="auto">
              <a:xfrm>
                <a:off x="431" y="1071"/>
                <a:ext cx="1496"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8" name="Line 16"/>
              <p:cNvSpPr>
                <a:spLocks noChangeShapeType="1"/>
              </p:cNvSpPr>
              <p:nvPr/>
            </p:nvSpPr>
            <p:spPr bwMode="auto">
              <a:xfrm>
                <a:off x="1927" y="1071"/>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69" name="Line 17"/>
              <p:cNvSpPr>
                <a:spLocks noChangeShapeType="1"/>
              </p:cNvSpPr>
              <p:nvPr/>
            </p:nvSpPr>
            <p:spPr bwMode="auto">
              <a:xfrm>
                <a:off x="2245" y="1071"/>
                <a:ext cx="409"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70" name="Line 18"/>
              <p:cNvSpPr>
                <a:spLocks noChangeShapeType="1"/>
              </p:cNvSpPr>
              <p:nvPr/>
            </p:nvSpPr>
            <p:spPr bwMode="auto">
              <a:xfrm>
                <a:off x="431"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71" name="Line 19"/>
              <p:cNvSpPr>
                <a:spLocks noChangeShapeType="1"/>
              </p:cNvSpPr>
              <p:nvPr/>
            </p:nvSpPr>
            <p:spPr bwMode="auto">
              <a:xfrm>
                <a:off x="5193" y="107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6022" name="Freeform 20"/>
            <p:cNvSpPr>
              <a:spLocks/>
            </p:cNvSpPr>
            <p:nvPr/>
          </p:nvSpPr>
          <p:spPr bwMode="auto">
            <a:xfrm>
              <a:off x="440" y="808"/>
              <a:ext cx="4779" cy="669"/>
            </a:xfrm>
            <a:custGeom>
              <a:avLst/>
              <a:gdLst>
                <a:gd name="T0" fmla="*/ 0 w 4779"/>
                <a:gd name="T1" fmla="*/ 616 h 669"/>
                <a:gd name="T2" fmla="*/ 176 w 4779"/>
                <a:gd name="T3" fmla="*/ 624 h 669"/>
                <a:gd name="T4" fmla="*/ 280 w 4779"/>
                <a:gd name="T5" fmla="*/ 592 h 669"/>
                <a:gd name="T6" fmla="*/ 328 w 4779"/>
                <a:gd name="T7" fmla="*/ 536 h 669"/>
                <a:gd name="T8" fmla="*/ 400 w 4779"/>
                <a:gd name="T9" fmla="*/ 320 h 669"/>
                <a:gd name="T10" fmla="*/ 432 w 4779"/>
                <a:gd name="T11" fmla="*/ 272 h 669"/>
                <a:gd name="T12" fmla="*/ 440 w 4779"/>
                <a:gd name="T13" fmla="*/ 248 h 669"/>
                <a:gd name="T14" fmla="*/ 488 w 4779"/>
                <a:gd name="T15" fmla="*/ 232 h 669"/>
                <a:gd name="T16" fmla="*/ 504 w 4779"/>
                <a:gd name="T17" fmla="*/ 208 h 669"/>
                <a:gd name="T18" fmla="*/ 600 w 4779"/>
                <a:gd name="T19" fmla="*/ 232 h 669"/>
                <a:gd name="T20" fmla="*/ 640 w 4779"/>
                <a:gd name="T21" fmla="*/ 352 h 669"/>
                <a:gd name="T22" fmla="*/ 736 w 4779"/>
                <a:gd name="T23" fmla="*/ 536 h 669"/>
                <a:gd name="T24" fmla="*/ 792 w 4779"/>
                <a:gd name="T25" fmla="*/ 624 h 669"/>
                <a:gd name="T26" fmla="*/ 888 w 4779"/>
                <a:gd name="T27" fmla="*/ 648 h 669"/>
                <a:gd name="T28" fmla="*/ 1040 w 4779"/>
                <a:gd name="T29" fmla="*/ 640 h 669"/>
                <a:gd name="T30" fmla="*/ 1088 w 4779"/>
                <a:gd name="T31" fmla="*/ 552 h 669"/>
                <a:gd name="T32" fmla="*/ 1192 w 4779"/>
                <a:gd name="T33" fmla="*/ 480 h 669"/>
                <a:gd name="T34" fmla="*/ 1288 w 4779"/>
                <a:gd name="T35" fmla="*/ 496 h 669"/>
                <a:gd name="T36" fmla="*/ 1296 w 4779"/>
                <a:gd name="T37" fmla="*/ 520 h 669"/>
                <a:gd name="T38" fmla="*/ 1352 w 4779"/>
                <a:gd name="T39" fmla="*/ 528 h 669"/>
                <a:gd name="T40" fmla="*/ 1392 w 4779"/>
                <a:gd name="T41" fmla="*/ 568 h 669"/>
                <a:gd name="T42" fmla="*/ 1408 w 4779"/>
                <a:gd name="T43" fmla="*/ 616 h 669"/>
                <a:gd name="T44" fmla="*/ 1456 w 4779"/>
                <a:gd name="T45" fmla="*/ 632 h 669"/>
                <a:gd name="T46" fmla="*/ 1480 w 4779"/>
                <a:gd name="T47" fmla="*/ 640 h 669"/>
                <a:gd name="T48" fmla="*/ 2120 w 4779"/>
                <a:gd name="T49" fmla="*/ 616 h 669"/>
                <a:gd name="T50" fmla="*/ 2184 w 4779"/>
                <a:gd name="T51" fmla="*/ 552 h 669"/>
                <a:gd name="T52" fmla="*/ 2280 w 4779"/>
                <a:gd name="T53" fmla="*/ 432 h 669"/>
                <a:gd name="T54" fmla="*/ 2336 w 4779"/>
                <a:gd name="T55" fmla="*/ 360 h 669"/>
                <a:gd name="T56" fmla="*/ 2440 w 4779"/>
                <a:gd name="T57" fmla="*/ 104 h 669"/>
                <a:gd name="T58" fmla="*/ 2624 w 4779"/>
                <a:gd name="T59" fmla="*/ 96 h 669"/>
                <a:gd name="T60" fmla="*/ 2744 w 4779"/>
                <a:gd name="T61" fmla="*/ 56 h 669"/>
                <a:gd name="T62" fmla="*/ 3288 w 4779"/>
                <a:gd name="T63" fmla="*/ 32 h 669"/>
                <a:gd name="T64" fmla="*/ 3344 w 4779"/>
                <a:gd name="T65" fmla="*/ 16 h 669"/>
                <a:gd name="T66" fmla="*/ 3392 w 4779"/>
                <a:gd name="T67" fmla="*/ 0 h 669"/>
                <a:gd name="T68" fmla="*/ 4136 w 4779"/>
                <a:gd name="T69" fmla="*/ 32 h 669"/>
                <a:gd name="T70" fmla="*/ 4208 w 4779"/>
                <a:gd name="T71" fmla="*/ 64 h 669"/>
                <a:gd name="T72" fmla="*/ 4224 w 4779"/>
                <a:gd name="T73" fmla="*/ 88 h 669"/>
                <a:gd name="T74" fmla="*/ 4280 w 4779"/>
                <a:gd name="T75" fmla="*/ 104 h 669"/>
                <a:gd name="T76" fmla="*/ 4376 w 4779"/>
                <a:gd name="T77" fmla="*/ 136 h 669"/>
                <a:gd name="T78" fmla="*/ 4400 w 4779"/>
                <a:gd name="T79" fmla="*/ 152 h 669"/>
                <a:gd name="T80" fmla="*/ 4528 w 4779"/>
                <a:gd name="T81" fmla="*/ 160 h 669"/>
                <a:gd name="T82" fmla="*/ 4584 w 4779"/>
                <a:gd name="T83" fmla="*/ 168 h 669"/>
                <a:gd name="T84" fmla="*/ 4656 w 4779"/>
                <a:gd name="T85" fmla="*/ 200 h 669"/>
                <a:gd name="T86" fmla="*/ 4776 w 4779"/>
                <a:gd name="T87" fmla="*/ 216 h 6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79" h="669">
                  <a:moveTo>
                    <a:pt x="0" y="616"/>
                  </a:moveTo>
                  <a:cubicBezTo>
                    <a:pt x="78" y="625"/>
                    <a:pt x="96" y="632"/>
                    <a:pt x="176" y="624"/>
                  </a:cubicBezTo>
                  <a:cubicBezTo>
                    <a:pt x="213" y="612"/>
                    <a:pt x="247" y="614"/>
                    <a:pt x="280" y="592"/>
                  </a:cubicBezTo>
                  <a:cubicBezTo>
                    <a:pt x="301" y="560"/>
                    <a:pt x="291" y="548"/>
                    <a:pt x="328" y="536"/>
                  </a:cubicBezTo>
                  <a:cubicBezTo>
                    <a:pt x="371" y="471"/>
                    <a:pt x="358" y="383"/>
                    <a:pt x="400" y="320"/>
                  </a:cubicBezTo>
                  <a:cubicBezTo>
                    <a:pt x="411" y="304"/>
                    <a:pt x="426" y="290"/>
                    <a:pt x="432" y="272"/>
                  </a:cubicBezTo>
                  <a:cubicBezTo>
                    <a:pt x="435" y="264"/>
                    <a:pt x="433" y="253"/>
                    <a:pt x="440" y="248"/>
                  </a:cubicBezTo>
                  <a:cubicBezTo>
                    <a:pt x="454" y="238"/>
                    <a:pt x="488" y="232"/>
                    <a:pt x="488" y="232"/>
                  </a:cubicBezTo>
                  <a:cubicBezTo>
                    <a:pt x="493" y="224"/>
                    <a:pt x="496" y="214"/>
                    <a:pt x="504" y="208"/>
                  </a:cubicBezTo>
                  <a:cubicBezTo>
                    <a:pt x="534" y="184"/>
                    <a:pt x="572" y="223"/>
                    <a:pt x="600" y="232"/>
                  </a:cubicBezTo>
                  <a:cubicBezTo>
                    <a:pt x="616" y="279"/>
                    <a:pt x="587" y="334"/>
                    <a:pt x="640" y="352"/>
                  </a:cubicBezTo>
                  <a:cubicBezTo>
                    <a:pt x="679" y="410"/>
                    <a:pt x="661" y="511"/>
                    <a:pt x="736" y="536"/>
                  </a:cubicBezTo>
                  <a:cubicBezTo>
                    <a:pt x="747" y="570"/>
                    <a:pt x="762" y="604"/>
                    <a:pt x="792" y="624"/>
                  </a:cubicBezTo>
                  <a:cubicBezTo>
                    <a:pt x="822" y="669"/>
                    <a:pt x="834" y="652"/>
                    <a:pt x="888" y="648"/>
                  </a:cubicBezTo>
                  <a:cubicBezTo>
                    <a:pt x="939" y="644"/>
                    <a:pt x="989" y="643"/>
                    <a:pt x="1040" y="640"/>
                  </a:cubicBezTo>
                  <a:cubicBezTo>
                    <a:pt x="1048" y="592"/>
                    <a:pt x="1049" y="578"/>
                    <a:pt x="1088" y="552"/>
                  </a:cubicBezTo>
                  <a:cubicBezTo>
                    <a:pt x="1129" y="491"/>
                    <a:pt x="1105" y="492"/>
                    <a:pt x="1192" y="480"/>
                  </a:cubicBezTo>
                  <a:cubicBezTo>
                    <a:pt x="1224" y="485"/>
                    <a:pt x="1261" y="478"/>
                    <a:pt x="1288" y="496"/>
                  </a:cubicBezTo>
                  <a:cubicBezTo>
                    <a:pt x="1295" y="501"/>
                    <a:pt x="1288" y="516"/>
                    <a:pt x="1296" y="520"/>
                  </a:cubicBezTo>
                  <a:cubicBezTo>
                    <a:pt x="1313" y="528"/>
                    <a:pt x="1333" y="525"/>
                    <a:pt x="1352" y="528"/>
                  </a:cubicBezTo>
                  <a:cubicBezTo>
                    <a:pt x="1374" y="543"/>
                    <a:pt x="1381" y="543"/>
                    <a:pt x="1392" y="568"/>
                  </a:cubicBezTo>
                  <a:cubicBezTo>
                    <a:pt x="1399" y="583"/>
                    <a:pt x="1392" y="611"/>
                    <a:pt x="1408" y="616"/>
                  </a:cubicBezTo>
                  <a:cubicBezTo>
                    <a:pt x="1424" y="621"/>
                    <a:pt x="1440" y="627"/>
                    <a:pt x="1456" y="632"/>
                  </a:cubicBezTo>
                  <a:cubicBezTo>
                    <a:pt x="1464" y="635"/>
                    <a:pt x="1480" y="640"/>
                    <a:pt x="1480" y="640"/>
                  </a:cubicBezTo>
                  <a:cubicBezTo>
                    <a:pt x="1694" y="634"/>
                    <a:pt x="1907" y="627"/>
                    <a:pt x="2120" y="616"/>
                  </a:cubicBezTo>
                  <a:cubicBezTo>
                    <a:pt x="2178" y="597"/>
                    <a:pt x="2126" y="571"/>
                    <a:pt x="2184" y="552"/>
                  </a:cubicBezTo>
                  <a:cubicBezTo>
                    <a:pt x="2219" y="499"/>
                    <a:pt x="2213" y="454"/>
                    <a:pt x="2280" y="432"/>
                  </a:cubicBezTo>
                  <a:cubicBezTo>
                    <a:pt x="2321" y="391"/>
                    <a:pt x="2324" y="422"/>
                    <a:pt x="2336" y="360"/>
                  </a:cubicBezTo>
                  <a:cubicBezTo>
                    <a:pt x="2340" y="293"/>
                    <a:pt x="2330" y="112"/>
                    <a:pt x="2440" y="104"/>
                  </a:cubicBezTo>
                  <a:cubicBezTo>
                    <a:pt x="2501" y="99"/>
                    <a:pt x="2563" y="99"/>
                    <a:pt x="2624" y="96"/>
                  </a:cubicBezTo>
                  <a:cubicBezTo>
                    <a:pt x="2645" y="92"/>
                    <a:pt x="2735" y="57"/>
                    <a:pt x="2744" y="56"/>
                  </a:cubicBezTo>
                  <a:cubicBezTo>
                    <a:pt x="2925" y="42"/>
                    <a:pt x="3107" y="48"/>
                    <a:pt x="3288" y="32"/>
                  </a:cubicBezTo>
                  <a:cubicBezTo>
                    <a:pt x="3369" y="5"/>
                    <a:pt x="3244" y="46"/>
                    <a:pt x="3344" y="16"/>
                  </a:cubicBezTo>
                  <a:cubicBezTo>
                    <a:pt x="3360" y="11"/>
                    <a:pt x="3392" y="0"/>
                    <a:pt x="3392" y="0"/>
                  </a:cubicBezTo>
                  <a:cubicBezTo>
                    <a:pt x="3640" y="8"/>
                    <a:pt x="3888" y="24"/>
                    <a:pt x="4136" y="32"/>
                  </a:cubicBezTo>
                  <a:cubicBezTo>
                    <a:pt x="4172" y="86"/>
                    <a:pt x="4124" y="27"/>
                    <a:pt x="4208" y="64"/>
                  </a:cubicBezTo>
                  <a:cubicBezTo>
                    <a:pt x="4217" y="68"/>
                    <a:pt x="4216" y="82"/>
                    <a:pt x="4224" y="88"/>
                  </a:cubicBezTo>
                  <a:cubicBezTo>
                    <a:pt x="4229" y="92"/>
                    <a:pt x="4278" y="103"/>
                    <a:pt x="4280" y="104"/>
                  </a:cubicBezTo>
                  <a:cubicBezTo>
                    <a:pt x="4301" y="110"/>
                    <a:pt x="4355" y="122"/>
                    <a:pt x="4376" y="136"/>
                  </a:cubicBezTo>
                  <a:cubicBezTo>
                    <a:pt x="4384" y="141"/>
                    <a:pt x="4391" y="151"/>
                    <a:pt x="4400" y="152"/>
                  </a:cubicBezTo>
                  <a:cubicBezTo>
                    <a:pt x="4442" y="159"/>
                    <a:pt x="4485" y="157"/>
                    <a:pt x="4528" y="160"/>
                  </a:cubicBezTo>
                  <a:cubicBezTo>
                    <a:pt x="4547" y="163"/>
                    <a:pt x="4566" y="163"/>
                    <a:pt x="4584" y="168"/>
                  </a:cubicBezTo>
                  <a:cubicBezTo>
                    <a:pt x="4645" y="186"/>
                    <a:pt x="4559" y="194"/>
                    <a:pt x="4656" y="200"/>
                  </a:cubicBezTo>
                  <a:cubicBezTo>
                    <a:pt x="4779" y="208"/>
                    <a:pt x="4776" y="168"/>
                    <a:pt x="4776" y="21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3" name="Text Box 21"/>
            <p:cNvSpPr txBox="1">
              <a:spLocks noChangeArrowheads="1"/>
            </p:cNvSpPr>
            <p:nvPr/>
          </p:nvSpPr>
          <p:spPr bwMode="auto">
            <a:xfrm>
              <a:off x="1638" y="3790"/>
              <a:ext cx="56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latin typeface="Comic Sans MS" pitchFamily="66" charset="0"/>
                </a:rPr>
                <a:t>10-13 </a:t>
              </a:r>
            </a:p>
            <a:p>
              <a:pPr algn="ctr"/>
              <a:r>
                <a:rPr lang="en-GB" sz="1600" b="1">
                  <a:latin typeface="Comic Sans MS" pitchFamily="66" charset="0"/>
                </a:rPr>
                <a:t>years</a:t>
              </a:r>
            </a:p>
          </p:txBody>
        </p:sp>
        <p:sp>
          <p:nvSpPr>
            <p:cNvPr id="86024" name="Text Box 22"/>
            <p:cNvSpPr txBox="1">
              <a:spLocks noChangeArrowheads="1"/>
            </p:cNvSpPr>
            <p:nvPr/>
          </p:nvSpPr>
          <p:spPr bwMode="auto">
            <a:xfrm>
              <a:off x="113" y="3507"/>
              <a:ext cx="8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conception</a:t>
              </a:r>
            </a:p>
          </p:txBody>
        </p:sp>
        <p:sp>
          <p:nvSpPr>
            <p:cNvPr id="86025" name="Text Box 23"/>
            <p:cNvSpPr txBox="1">
              <a:spLocks noChangeArrowheads="1"/>
            </p:cNvSpPr>
            <p:nvPr/>
          </p:nvSpPr>
          <p:spPr bwMode="auto">
            <a:xfrm>
              <a:off x="1291" y="3552"/>
              <a:ext cx="4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birth</a:t>
              </a:r>
            </a:p>
          </p:txBody>
        </p:sp>
        <p:sp>
          <p:nvSpPr>
            <p:cNvPr id="86026" name="Text Box 24"/>
            <p:cNvSpPr txBox="1">
              <a:spLocks noChangeArrowheads="1"/>
            </p:cNvSpPr>
            <p:nvPr/>
          </p:nvSpPr>
          <p:spPr bwMode="auto">
            <a:xfrm>
              <a:off x="2291" y="3537"/>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puberty</a:t>
              </a:r>
            </a:p>
          </p:txBody>
        </p:sp>
        <p:sp>
          <p:nvSpPr>
            <p:cNvPr id="86027" name="Text Box 25"/>
            <p:cNvSpPr txBox="1">
              <a:spLocks noChangeArrowheads="1"/>
            </p:cNvSpPr>
            <p:nvPr/>
          </p:nvSpPr>
          <p:spPr bwMode="auto">
            <a:xfrm>
              <a:off x="4960" y="3503"/>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death</a:t>
              </a:r>
            </a:p>
          </p:txBody>
        </p:sp>
        <p:sp>
          <p:nvSpPr>
            <p:cNvPr id="86028" name="Line 26"/>
            <p:cNvSpPr>
              <a:spLocks noChangeShapeType="1"/>
            </p:cNvSpPr>
            <p:nvPr/>
          </p:nvSpPr>
          <p:spPr bwMode="auto">
            <a:xfrm flipV="1">
              <a:off x="1429" y="34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29" name="Line 27"/>
            <p:cNvSpPr>
              <a:spLocks noChangeShapeType="1"/>
            </p:cNvSpPr>
            <p:nvPr/>
          </p:nvSpPr>
          <p:spPr bwMode="auto">
            <a:xfrm flipV="1">
              <a:off x="2517" y="34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0" name="Line 28"/>
            <p:cNvSpPr>
              <a:spLocks noChangeShapeType="1"/>
            </p:cNvSpPr>
            <p:nvPr/>
          </p:nvSpPr>
          <p:spPr bwMode="auto">
            <a:xfrm>
              <a:off x="2563" y="3458"/>
              <a:ext cx="952"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1" name="Line 29"/>
            <p:cNvSpPr>
              <a:spLocks noChangeShapeType="1"/>
            </p:cNvSpPr>
            <p:nvPr/>
          </p:nvSpPr>
          <p:spPr bwMode="auto">
            <a:xfrm>
              <a:off x="3515" y="3458"/>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2" name="Line 30"/>
            <p:cNvSpPr>
              <a:spLocks noChangeShapeType="1"/>
            </p:cNvSpPr>
            <p:nvPr/>
          </p:nvSpPr>
          <p:spPr bwMode="auto">
            <a:xfrm>
              <a:off x="3878" y="3458"/>
              <a:ext cx="127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3" name="Line 31"/>
            <p:cNvSpPr>
              <a:spLocks noChangeShapeType="1"/>
            </p:cNvSpPr>
            <p:nvPr/>
          </p:nvSpPr>
          <p:spPr bwMode="auto">
            <a:xfrm>
              <a:off x="386" y="3458"/>
              <a:ext cx="1496"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4" name="Line 32"/>
            <p:cNvSpPr>
              <a:spLocks noChangeShapeType="1"/>
            </p:cNvSpPr>
            <p:nvPr/>
          </p:nvSpPr>
          <p:spPr bwMode="auto">
            <a:xfrm>
              <a:off x="1882" y="3458"/>
              <a:ext cx="318" cy="1"/>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5" name="Line 33"/>
            <p:cNvSpPr>
              <a:spLocks noChangeShapeType="1"/>
            </p:cNvSpPr>
            <p:nvPr/>
          </p:nvSpPr>
          <p:spPr bwMode="auto">
            <a:xfrm>
              <a:off x="2200" y="3458"/>
              <a:ext cx="409"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6" name="Line 34"/>
            <p:cNvSpPr>
              <a:spLocks noChangeShapeType="1"/>
            </p:cNvSpPr>
            <p:nvPr/>
          </p:nvSpPr>
          <p:spPr bwMode="auto">
            <a:xfrm>
              <a:off x="386" y="34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7" name="Line 35"/>
            <p:cNvSpPr>
              <a:spLocks noChangeShapeType="1"/>
            </p:cNvSpPr>
            <p:nvPr/>
          </p:nvSpPr>
          <p:spPr bwMode="auto">
            <a:xfrm>
              <a:off x="5148" y="34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38" name="Text Box 36"/>
            <p:cNvSpPr txBox="1">
              <a:spLocks noChangeArrowheads="1"/>
            </p:cNvSpPr>
            <p:nvPr/>
          </p:nvSpPr>
          <p:spPr bwMode="auto">
            <a:xfrm>
              <a:off x="158" y="2565"/>
              <a:ext cx="25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Estradiol exposure in female humans</a:t>
              </a:r>
            </a:p>
          </p:txBody>
        </p:sp>
        <p:sp>
          <p:nvSpPr>
            <p:cNvPr id="86039" name="Freeform 37"/>
            <p:cNvSpPr>
              <a:spLocks/>
            </p:cNvSpPr>
            <p:nvPr/>
          </p:nvSpPr>
          <p:spPr bwMode="auto">
            <a:xfrm>
              <a:off x="400" y="2876"/>
              <a:ext cx="2616" cy="542"/>
            </a:xfrm>
            <a:custGeom>
              <a:avLst/>
              <a:gdLst>
                <a:gd name="T0" fmla="*/ 0 w 2616"/>
                <a:gd name="T1" fmla="*/ 488 h 542"/>
                <a:gd name="T2" fmla="*/ 240 w 2616"/>
                <a:gd name="T3" fmla="*/ 464 h 542"/>
                <a:gd name="T4" fmla="*/ 304 w 2616"/>
                <a:gd name="T5" fmla="*/ 400 h 542"/>
                <a:gd name="T6" fmla="*/ 944 w 2616"/>
                <a:gd name="T7" fmla="*/ 440 h 542"/>
                <a:gd name="T8" fmla="*/ 1280 w 2616"/>
                <a:gd name="T9" fmla="*/ 496 h 542"/>
                <a:gd name="T10" fmla="*/ 1424 w 2616"/>
                <a:gd name="T11" fmla="*/ 496 h 542"/>
                <a:gd name="T12" fmla="*/ 1744 w 2616"/>
                <a:gd name="T13" fmla="*/ 504 h 542"/>
                <a:gd name="T14" fmla="*/ 2104 w 2616"/>
                <a:gd name="T15" fmla="*/ 456 h 542"/>
                <a:gd name="T16" fmla="*/ 2120 w 2616"/>
                <a:gd name="T17" fmla="*/ 408 h 542"/>
                <a:gd name="T18" fmla="*/ 2264 w 2616"/>
                <a:gd name="T19" fmla="*/ 336 h 542"/>
                <a:gd name="T20" fmla="*/ 2304 w 2616"/>
                <a:gd name="T21" fmla="*/ 264 h 542"/>
                <a:gd name="T22" fmla="*/ 2368 w 2616"/>
                <a:gd name="T23" fmla="*/ 120 h 542"/>
                <a:gd name="T24" fmla="*/ 2392 w 2616"/>
                <a:gd name="T25" fmla="*/ 96 h 542"/>
                <a:gd name="T26" fmla="*/ 2440 w 2616"/>
                <a:gd name="T27" fmla="*/ 80 h 542"/>
                <a:gd name="T28" fmla="*/ 2464 w 2616"/>
                <a:gd name="T29" fmla="*/ 72 h 542"/>
                <a:gd name="T30" fmla="*/ 2568 w 2616"/>
                <a:gd name="T31" fmla="*/ 24 h 542"/>
                <a:gd name="T32" fmla="*/ 2616 w 2616"/>
                <a:gd name="T33" fmla="*/ 0 h 5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6" h="542">
                  <a:moveTo>
                    <a:pt x="0" y="488"/>
                  </a:moveTo>
                  <a:cubicBezTo>
                    <a:pt x="79" y="482"/>
                    <a:pt x="163" y="483"/>
                    <a:pt x="240" y="464"/>
                  </a:cubicBezTo>
                  <a:cubicBezTo>
                    <a:pt x="258" y="437"/>
                    <a:pt x="281" y="423"/>
                    <a:pt x="304" y="400"/>
                  </a:cubicBezTo>
                  <a:cubicBezTo>
                    <a:pt x="532" y="406"/>
                    <a:pt x="724" y="431"/>
                    <a:pt x="944" y="440"/>
                  </a:cubicBezTo>
                  <a:cubicBezTo>
                    <a:pt x="1012" y="542"/>
                    <a:pt x="1190" y="493"/>
                    <a:pt x="1280" y="496"/>
                  </a:cubicBezTo>
                  <a:cubicBezTo>
                    <a:pt x="1347" y="518"/>
                    <a:pt x="1270" y="496"/>
                    <a:pt x="1424" y="496"/>
                  </a:cubicBezTo>
                  <a:cubicBezTo>
                    <a:pt x="1531" y="496"/>
                    <a:pt x="1637" y="501"/>
                    <a:pt x="1744" y="504"/>
                  </a:cubicBezTo>
                  <a:cubicBezTo>
                    <a:pt x="1961" y="497"/>
                    <a:pt x="1955" y="506"/>
                    <a:pt x="2104" y="456"/>
                  </a:cubicBezTo>
                  <a:cubicBezTo>
                    <a:pt x="2109" y="440"/>
                    <a:pt x="2106" y="417"/>
                    <a:pt x="2120" y="408"/>
                  </a:cubicBezTo>
                  <a:cubicBezTo>
                    <a:pt x="2162" y="380"/>
                    <a:pt x="2216" y="352"/>
                    <a:pt x="2264" y="336"/>
                  </a:cubicBezTo>
                  <a:cubicBezTo>
                    <a:pt x="2273" y="310"/>
                    <a:pt x="2304" y="264"/>
                    <a:pt x="2304" y="264"/>
                  </a:cubicBezTo>
                  <a:cubicBezTo>
                    <a:pt x="2316" y="180"/>
                    <a:pt x="2305" y="183"/>
                    <a:pt x="2368" y="120"/>
                  </a:cubicBezTo>
                  <a:cubicBezTo>
                    <a:pt x="2376" y="112"/>
                    <a:pt x="2381" y="100"/>
                    <a:pt x="2392" y="96"/>
                  </a:cubicBezTo>
                  <a:cubicBezTo>
                    <a:pt x="2408" y="91"/>
                    <a:pt x="2424" y="85"/>
                    <a:pt x="2440" y="80"/>
                  </a:cubicBezTo>
                  <a:cubicBezTo>
                    <a:pt x="2448" y="77"/>
                    <a:pt x="2464" y="72"/>
                    <a:pt x="2464" y="72"/>
                  </a:cubicBezTo>
                  <a:cubicBezTo>
                    <a:pt x="2480" y="24"/>
                    <a:pt x="2526" y="33"/>
                    <a:pt x="2568" y="24"/>
                  </a:cubicBezTo>
                  <a:cubicBezTo>
                    <a:pt x="2585" y="20"/>
                    <a:pt x="2616" y="0"/>
                    <a:pt x="261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0" name="Freeform 38"/>
            <p:cNvSpPr>
              <a:spLocks/>
            </p:cNvSpPr>
            <p:nvPr/>
          </p:nvSpPr>
          <p:spPr bwMode="auto">
            <a:xfrm>
              <a:off x="3032" y="2412"/>
              <a:ext cx="1168" cy="624"/>
            </a:xfrm>
            <a:custGeom>
              <a:avLst/>
              <a:gdLst>
                <a:gd name="T0" fmla="*/ 0 w 1168"/>
                <a:gd name="T1" fmla="*/ 624 h 624"/>
                <a:gd name="T2" fmla="*/ 64 w 1168"/>
                <a:gd name="T3" fmla="*/ 608 h 624"/>
                <a:gd name="T4" fmla="*/ 208 w 1168"/>
                <a:gd name="T5" fmla="*/ 592 h 624"/>
                <a:gd name="T6" fmla="*/ 312 w 1168"/>
                <a:gd name="T7" fmla="*/ 552 h 624"/>
                <a:gd name="T8" fmla="*/ 320 w 1168"/>
                <a:gd name="T9" fmla="*/ 528 h 624"/>
                <a:gd name="T10" fmla="*/ 344 w 1168"/>
                <a:gd name="T11" fmla="*/ 520 h 624"/>
                <a:gd name="T12" fmla="*/ 408 w 1168"/>
                <a:gd name="T13" fmla="*/ 416 h 624"/>
                <a:gd name="T14" fmla="*/ 440 w 1168"/>
                <a:gd name="T15" fmla="*/ 176 h 624"/>
                <a:gd name="T16" fmla="*/ 464 w 1168"/>
                <a:gd name="T17" fmla="*/ 0 h 624"/>
                <a:gd name="T18" fmla="*/ 520 w 1168"/>
                <a:gd name="T19" fmla="*/ 56 h 624"/>
                <a:gd name="T20" fmla="*/ 528 w 1168"/>
                <a:gd name="T21" fmla="*/ 224 h 624"/>
                <a:gd name="T22" fmla="*/ 544 w 1168"/>
                <a:gd name="T23" fmla="*/ 248 h 624"/>
                <a:gd name="T24" fmla="*/ 552 w 1168"/>
                <a:gd name="T25" fmla="*/ 448 h 624"/>
                <a:gd name="T26" fmla="*/ 600 w 1168"/>
                <a:gd name="T27" fmla="*/ 480 h 624"/>
                <a:gd name="T28" fmla="*/ 640 w 1168"/>
                <a:gd name="T29" fmla="*/ 472 h 624"/>
                <a:gd name="T30" fmla="*/ 696 w 1168"/>
                <a:gd name="T31" fmla="*/ 376 h 624"/>
                <a:gd name="T32" fmla="*/ 760 w 1168"/>
                <a:gd name="T33" fmla="*/ 352 h 624"/>
                <a:gd name="T34" fmla="*/ 864 w 1168"/>
                <a:gd name="T35" fmla="*/ 328 h 624"/>
                <a:gd name="T36" fmla="*/ 960 w 1168"/>
                <a:gd name="T37" fmla="*/ 384 h 624"/>
                <a:gd name="T38" fmla="*/ 1040 w 1168"/>
                <a:gd name="T39" fmla="*/ 456 h 624"/>
                <a:gd name="T40" fmla="*/ 1112 w 1168"/>
                <a:gd name="T41" fmla="*/ 488 h 624"/>
                <a:gd name="T42" fmla="*/ 1168 w 1168"/>
                <a:gd name="T43" fmla="*/ 568 h 6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68" h="624">
                  <a:moveTo>
                    <a:pt x="0" y="624"/>
                  </a:moveTo>
                  <a:cubicBezTo>
                    <a:pt x="22" y="620"/>
                    <a:pt x="42" y="611"/>
                    <a:pt x="64" y="608"/>
                  </a:cubicBezTo>
                  <a:cubicBezTo>
                    <a:pt x="112" y="601"/>
                    <a:pt x="208" y="592"/>
                    <a:pt x="208" y="592"/>
                  </a:cubicBezTo>
                  <a:cubicBezTo>
                    <a:pt x="247" y="582"/>
                    <a:pt x="275" y="564"/>
                    <a:pt x="312" y="552"/>
                  </a:cubicBezTo>
                  <a:cubicBezTo>
                    <a:pt x="315" y="544"/>
                    <a:pt x="314" y="534"/>
                    <a:pt x="320" y="528"/>
                  </a:cubicBezTo>
                  <a:cubicBezTo>
                    <a:pt x="326" y="522"/>
                    <a:pt x="339" y="527"/>
                    <a:pt x="344" y="520"/>
                  </a:cubicBezTo>
                  <a:cubicBezTo>
                    <a:pt x="377" y="474"/>
                    <a:pt x="345" y="437"/>
                    <a:pt x="408" y="416"/>
                  </a:cubicBezTo>
                  <a:cubicBezTo>
                    <a:pt x="434" y="337"/>
                    <a:pt x="414" y="254"/>
                    <a:pt x="440" y="176"/>
                  </a:cubicBezTo>
                  <a:cubicBezTo>
                    <a:pt x="446" y="118"/>
                    <a:pt x="446" y="55"/>
                    <a:pt x="464" y="0"/>
                  </a:cubicBezTo>
                  <a:cubicBezTo>
                    <a:pt x="519" y="37"/>
                    <a:pt x="506" y="14"/>
                    <a:pt x="520" y="56"/>
                  </a:cubicBezTo>
                  <a:cubicBezTo>
                    <a:pt x="523" y="112"/>
                    <a:pt x="521" y="168"/>
                    <a:pt x="528" y="224"/>
                  </a:cubicBezTo>
                  <a:cubicBezTo>
                    <a:pt x="529" y="234"/>
                    <a:pt x="543" y="238"/>
                    <a:pt x="544" y="248"/>
                  </a:cubicBezTo>
                  <a:cubicBezTo>
                    <a:pt x="551" y="314"/>
                    <a:pt x="536" y="383"/>
                    <a:pt x="552" y="448"/>
                  </a:cubicBezTo>
                  <a:cubicBezTo>
                    <a:pt x="557" y="467"/>
                    <a:pt x="600" y="480"/>
                    <a:pt x="600" y="480"/>
                  </a:cubicBezTo>
                  <a:cubicBezTo>
                    <a:pt x="613" y="477"/>
                    <a:pt x="628" y="479"/>
                    <a:pt x="640" y="472"/>
                  </a:cubicBezTo>
                  <a:cubicBezTo>
                    <a:pt x="671" y="454"/>
                    <a:pt x="663" y="398"/>
                    <a:pt x="696" y="376"/>
                  </a:cubicBezTo>
                  <a:cubicBezTo>
                    <a:pt x="731" y="352"/>
                    <a:pt x="711" y="362"/>
                    <a:pt x="760" y="352"/>
                  </a:cubicBezTo>
                  <a:cubicBezTo>
                    <a:pt x="777" y="301"/>
                    <a:pt x="813" y="322"/>
                    <a:pt x="864" y="328"/>
                  </a:cubicBezTo>
                  <a:cubicBezTo>
                    <a:pt x="893" y="357"/>
                    <a:pt x="927" y="362"/>
                    <a:pt x="960" y="384"/>
                  </a:cubicBezTo>
                  <a:cubicBezTo>
                    <a:pt x="985" y="460"/>
                    <a:pt x="945" y="444"/>
                    <a:pt x="1040" y="456"/>
                  </a:cubicBezTo>
                  <a:cubicBezTo>
                    <a:pt x="1097" y="475"/>
                    <a:pt x="1074" y="463"/>
                    <a:pt x="1112" y="488"/>
                  </a:cubicBezTo>
                  <a:cubicBezTo>
                    <a:pt x="1135" y="558"/>
                    <a:pt x="1121" y="521"/>
                    <a:pt x="1168" y="56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1" name="Freeform 39"/>
            <p:cNvSpPr>
              <a:spLocks/>
            </p:cNvSpPr>
            <p:nvPr/>
          </p:nvSpPr>
          <p:spPr bwMode="auto">
            <a:xfrm>
              <a:off x="4272" y="2836"/>
              <a:ext cx="848" cy="570"/>
            </a:xfrm>
            <a:custGeom>
              <a:avLst/>
              <a:gdLst>
                <a:gd name="T0" fmla="*/ 0 w 848"/>
                <a:gd name="T1" fmla="*/ 0 h 570"/>
                <a:gd name="T2" fmla="*/ 200 w 848"/>
                <a:gd name="T3" fmla="*/ 24 h 570"/>
                <a:gd name="T4" fmla="*/ 248 w 848"/>
                <a:gd name="T5" fmla="*/ 40 h 570"/>
                <a:gd name="T6" fmla="*/ 304 w 848"/>
                <a:gd name="T7" fmla="*/ 136 h 570"/>
                <a:gd name="T8" fmla="*/ 336 w 848"/>
                <a:gd name="T9" fmla="*/ 224 h 570"/>
                <a:gd name="T10" fmla="*/ 344 w 848"/>
                <a:gd name="T11" fmla="*/ 248 h 570"/>
                <a:gd name="T12" fmla="*/ 416 w 848"/>
                <a:gd name="T13" fmla="*/ 280 h 570"/>
                <a:gd name="T14" fmla="*/ 464 w 848"/>
                <a:gd name="T15" fmla="*/ 448 h 570"/>
                <a:gd name="T16" fmla="*/ 488 w 848"/>
                <a:gd name="T17" fmla="*/ 456 h 570"/>
                <a:gd name="T18" fmla="*/ 624 w 848"/>
                <a:gd name="T19" fmla="*/ 496 h 570"/>
                <a:gd name="T20" fmla="*/ 672 w 848"/>
                <a:gd name="T21" fmla="*/ 520 h 570"/>
                <a:gd name="T22" fmla="*/ 728 w 848"/>
                <a:gd name="T23" fmla="*/ 568 h 570"/>
                <a:gd name="T24" fmla="*/ 848 w 848"/>
                <a:gd name="T25" fmla="*/ 568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8" h="570">
                  <a:moveTo>
                    <a:pt x="0" y="0"/>
                  </a:moveTo>
                  <a:cubicBezTo>
                    <a:pt x="67" y="10"/>
                    <a:pt x="133" y="17"/>
                    <a:pt x="200" y="24"/>
                  </a:cubicBezTo>
                  <a:cubicBezTo>
                    <a:pt x="216" y="29"/>
                    <a:pt x="232" y="35"/>
                    <a:pt x="248" y="40"/>
                  </a:cubicBezTo>
                  <a:cubicBezTo>
                    <a:pt x="267" y="46"/>
                    <a:pt x="292" y="118"/>
                    <a:pt x="304" y="136"/>
                  </a:cubicBezTo>
                  <a:cubicBezTo>
                    <a:pt x="312" y="175"/>
                    <a:pt x="319" y="190"/>
                    <a:pt x="336" y="224"/>
                  </a:cubicBezTo>
                  <a:cubicBezTo>
                    <a:pt x="340" y="232"/>
                    <a:pt x="338" y="242"/>
                    <a:pt x="344" y="248"/>
                  </a:cubicBezTo>
                  <a:cubicBezTo>
                    <a:pt x="350" y="254"/>
                    <a:pt x="405" y="276"/>
                    <a:pt x="416" y="280"/>
                  </a:cubicBezTo>
                  <a:cubicBezTo>
                    <a:pt x="421" y="316"/>
                    <a:pt x="433" y="423"/>
                    <a:pt x="464" y="448"/>
                  </a:cubicBezTo>
                  <a:cubicBezTo>
                    <a:pt x="471" y="453"/>
                    <a:pt x="480" y="452"/>
                    <a:pt x="488" y="456"/>
                  </a:cubicBezTo>
                  <a:cubicBezTo>
                    <a:pt x="535" y="480"/>
                    <a:pt x="569" y="488"/>
                    <a:pt x="624" y="496"/>
                  </a:cubicBezTo>
                  <a:cubicBezTo>
                    <a:pt x="640" y="501"/>
                    <a:pt x="661" y="506"/>
                    <a:pt x="672" y="520"/>
                  </a:cubicBezTo>
                  <a:cubicBezTo>
                    <a:pt x="689" y="541"/>
                    <a:pt x="687" y="566"/>
                    <a:pt x="728" y="568"/>
                  </a:cubicBezTo>
                  <a:cubicBezTo>
                    <a:pt x="768" y="570"/>
                    <a:pt x="808" y="568"/>
                    <a:pt x="848" y="56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2" name="Line 40"/>
            <p:cNvSpPr>
              <a:spLocks noChangeShapeType="1"/>
            </p:cNvSpPr>
            <p:nvPr/>
          </p:nvSpPr>
          <p:spPr bwMode="auto">
            <a:xfrm>
              <a:off x="4604" y="3503"/>
              <a:ext cx="0"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3" name="Text Box 41"/>
            <p:cNvSpPr txBox="1">
              <a:spLocks noChangeArrowheads="1"/>
            </p:cNvSpPr>
            <p:nvPr/>
          </p:nvSpPr>
          <p:spPr bwMode="auto">
            <a:xfrm>
              <a:off x="4195" y="3506"/>
              <a:ext cx="8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990099"/>
                  </a:solidFill>
                  <a:latin typeface="Comic Sans MS" pitchFamily="66" charset="0"/>
                </a:rPr>
                <a:t>menopause</a:t>
              </a:r>
            </a:p>
          </p:txBody>
        </p:sp>
        <p:sp>
          <p:nvSpPr>
            <p:cNvPr id="86044" name="Text Box 42"/>
            <p:cNvSpPr txBox="1">
              <a:spLocks noChangeArrowheads="1"/>
            </p:cNvSpPr>
            <p:nvPr/>
          </p:nvSpPr>
          <p:spPr bwMode="auto">
            <a:xfrm>
              <a:off x="2793" y="2251"/>
              <a:ext cx="767"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990099"/>
                  </a:solidFill>
                  <a:latin typeface="Comic Sans MS" pitchFamily="66" charset="0"/>
                </a:rPr>
                <a:t>28 day </a:t>
              </a:r>
            </a:p>
            <a:p>
              <a:pPr algn="ctr"/>
              <a:r>
                <a:rPr lang="en-GB" sz="1600" b="1">
                  <a:solidFill>
                    <a:srgbClr val="990099"/>
                  </a:solidFill>
                  <a:latin typeface="Comic Sans MS" pitchFamily="66" charset="0"/>
                </a:rPr>
                <a:t>menstrual </a:t>
              </a:r>
            </a:p>
            <a:p>
              <a:pPr algn="ctr"/>
              <a:r>
                <a:rPr lang="en-GB" sz="1600" b="1">
                  <a:solidFill>
                    <a:srgbClr val="990099"/>
                  </a:solidFill>
                  <a:latin typeface="Comic Sans MS" pitchFamily="66" charset="0"/>
                </a:rPr>
                <a:t>cycle</a:t>
              </a:r>
            </a:p>
          </p:txBody>
        </p:sp>
        <p:sp>
          <p:nvSpPr>
            <p:cNvPr id="86045" name="Text Box 43"/>
            <p:cNvSpPr txBox="1">
              <a:spLocks noChangeArrowheads="1"/>
            </p:cNvSpPr>
            <p:nvPr/>
          </p:nvSpPr>
          <p:spPr bwMode="auto">
            <a:xfrm>
              <a:off x="3201" y="2973"/>
              <a:ext cx="78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990099"/>
                  </a:solidFill>
                  <a:latin typeface="Comic Sans MS" pitchFamily="66" charset="0"/>
                </a:rPr>
                <a:t>LH surge </a:t>
              </a:r>
            </a:p>
            <a:p>
              <a:pPr algn="ctr"/>
              <a:r>
                <a:rPr lang="en-GB" sz="1600" b="1">
                  <a:solidFill>
                    <a:srgbClr val="990099"/>
                  </a:solidFill>
                  <a:latin typeface="Comic Sans MS" pitchFamily="66" charset="0"/>
                </a:rPr>
                <a:t>&amp; ovulation</a:t>
              </a:r>
            </a:p>
          </p:txBody>
        </p:sp>
        <p:sp>
          <p:nvSpPr>
            <p:cNvPr id="86046" name="Line 44"/>
            <p:cNvSpPr>
              <a:spLocks noChangeShapeType="1"/>
            </p:cNvSpPr>
            <p:nvPr/>
          </p:nvSpPr>
          <p:spPr bwMode="auto">
            <a:xfrm flipV="1">
              <a:off x="3515" y="2868"/>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7" name="Text Box 45"/>
            <p:cNvSpPr txBox="1">
              <a:spLocks noChangeArrowheads="1"/>
            </p:cNvSpPr>
            <p:nvPr/>
          </p:nvSpPr>
          <p:spPr bwMode="auto">
            <a:xfrm>
              <a:off x="4105" y="3013"/>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990099"/>
                  </a:solidFill>
                  <a:latin typeface="Comic Sans MS" pitchFamily="66" charset="0"/>
                </a:rPr>
                <a:t>d28</a:t>
              </a:r>
            </a:p>
          </p:txBody>
        </p:sp>
        <p:sp>
          <p:nvSpPr>
            <p:cNvPr id="86048" name="Freeform 46"/>
            <p:cNvSpPr>
              <a:spLocks/>
            </p:cNvSpPr>
            <p:nvPr/>
          </p:nvSpPr>
          <p:spPr bwMode="auto">
            <a:xfrm>
              <a:off x="2980" y="2863"/>
              <a:ext cx="279" cy="45"/>
            </a:xfrm>
            <a:custGeom>
              <a:avLst/>
              <a:gdLst>
                <a:gd name="T0" fmla="*/ 12 w 279"/>
                <a:gd name="T1" fmla="*/ 21 h 45"/>
                <a:gd name="T2" fmla="*/ 212 w 279"/>
                <a:gd name="T3" fmla="*/ 5 h 45"/>
                <a:gd name="T4" fmla="*/ 12 w 279"/>
                <a:gd name="T5" fmla="*/ 13 h 45"/>
                <a:gd name="T6" fmla="*/ 12 w 279"/>
                <a:gd name="T7" fmla="*/ 21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45">
                  <a:moveTo>
                    <a:pt x="12" y="21"/>
                  </a:moveTo>
                  <a:cubicBezTo>
                    <a:pt x="75" y="0"/>
                    <a:pt x="279" y="5"/>
                    <a:pt x="212" y="5"/>
                  </a:cubicBezTo>
                  <a:cubicBezTo>
                    <a:pt x="145" y="5"/>
                    <a:pt x="79" y="10"/>
                    <a:pt x="12" y="13"/>
                  </a:cubicBezTo>
                  <a:cubicBezTo>
                    <a:pt x="2" y="43"/>
                    <a:pt x="0" y="45"/>
                    <a:pt x="12" y="21"/>
                  </a:cubicBezTo>
                  <a:close/>
                </a:path>
              </a:pathLst>
            </a:custGeom>
            <a:solidFill>
              <a:schemeClr val="accent1"/>
            </a:solidFill>
            <a:ln w="28575" cap="flat" cmpd="sng">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49" name="Freeform 47"/>
            <p:cNvSpPr>
              <a:spLocks/>
            </p:cNvSpPr>
            <p:nvPr/>
          </p:nvSpPr>
          <p:spPr bwMode="auto">
            <a:xfrm>
              <a:off x="4096" y="2823"/>
              <a:ext cx="190" cy="34"/>
            </a:xfrm>
            <a:custGeom>
              <a:avLst/>
              <a:gdLst>
                <a:gd name="T0" fmla="*/ 190 w 190"/>
                <a:gd name="T1" fmla="*/ 0 h 34"/>
                <a:gd name="T2" fmla="*/ 0 w 190"/>
                <a:gd name="T3" fmla="*/ 5 h 34"/>
                <a:gd name="T4" fmla="*/ 0 60000 65536"/>
                <a:gd name="T5" fmla="*/ 0 60000 65536"/>
              </a:gdLst>
              <a:ahLst/>
              <a:cxnLst>
                <a:cxn ang="T4">
                  <a:pos x="T0" y="T1"/>
                </a:cxn>
                <a:cxn ang="T5">
                  <a:pos x="T2" y="T3"/>
                </a:cxn>
              </a:cxnLst>
              <a:rect l="0" t="0" r="r" b="b"/>
              <a:pathLst>
                <a:path w="190" h="34">
                  <a:moveTo>
                    <a:pt x="190" y="0"/>
                  </a:moveTo>
                  <a:cubicBezTo>
                    <a:pt x="133" y="34"/>
                    <a:pt x="64" y="5"/>
                    <a:pt x="0" y="5"/>
                  </a:cubicBezTo>
                </a:path>
              </a:pathLst>
            </a:custGeom>
            <a:noFill/>
            <a:ln w="28575"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50" name="Line 48"/>
            <p:cNvSpPr>
              <a:spLocks noChangeShapeType="1"/>
            </p:cNvSpPr>
            <p:nvPr/>
          </p:nvSpPr>
          <p:spPr bwMode="auto">
            <a:xfrm flipH="1">
              <a:off x="1429" y="3866"/>
              <a:ext cx="1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51" name="Line 49"/>
            <p:cNvSpPr>
              <a:spLocks noChangeShapeType="1"/>
            </p:cNvSpPr>
            <p:nvPr/>
          </p:nvSpPr>
          <p:spPr bwMode="auto">
            <a:xfrm>
              <a:off x="2336" y="3866"/>
              <a:ext cx="18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52" name="Text Box 50"/>
            <p:cNvSpPr txBox="1">
              <a:spLocks noChangeArrowheads="1"/>
            </p:cNvSpPr>
            <p:nvPr/>
          </p:nvSpPr>
          <p:spPr bwMode="auto">
            <a:xfrm>
              <a:off x="567" y="3790"/>
              <a:ext cx="54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latin typeface="Comic Sans MS" pitchFamily="66" charset="0"/>
                </a:rPr>
                <a:t>9 </a:t>
              </a:r>
            </a:p>
            <a:p>
              <a:pPr algn="ctr"/>
              <a:r>
                <a:rPr lang="en-GB" sz="1600" b="1">
                  <a:latin typeface="Comic Sans MS" pitchFamily="66" charset="0"/>
                </a:rPr>
                <a:t>months</a:t>
              </a:r>
            </a:p>
          </p:txBody>
        </p:sp>
        <p:sp>
          <p:nvSpPr>
            <p:cNvPr id="86053" name="Line 51"/>
            <p:cNvSpPr>
              <a:spLocks noChangeShapeType="1"/>
            </p:cNvSpPr>
            <p:nvPr/>
          </p:nvSpPr>
          <p:spPr bwMode="auto">
            <a:xfrm>
              <a:off x="1156" y="3866"/>
              <a:ext cx="22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54" name="Line 52"/>
            <p:cNvSpPr>
              <a:spLocks noChangeShapeType="1"/>
            </p:cNvSpPr>
            <p:nvPr/>
          </p:nvSpPr>
          <p:spPr bwMode="auto">
            <a:xfrm flipH="1">
              <a:off x="385" y="3866"/>
              <a:ext cx="22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055" name="Text Box 53"/>
            <p:cNvSpPr txBox="1">
              <a:spLocks noChangeArrowheads="1"/>
            </p:cNvSpPr>
            <p:nvPr/>
          </p:nvSpPr>
          <p:spPr bwMode="auto">
            <a:xfrm>
              <a:off x="2971" y="3013"/>
              <a:ext cx="3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990099"/>
                  </a:solidFill>
                  <a:latin typeface="Comic Sans MS" pitchFamily="66" charset="0"/>
                </a:rPr>
                <a:t>d1</a:t>
              </a:r>
            </a:p>
          </p:txBody>
        </p:sp>
        <p:sp>
          <p:nvSpPr>
            <p:cNvPr id="86056" name="Text Box 54"/>
            <p:cNvSpPr txBox="1">
              <a:spLocks noChangeArrowheads="1"/>
            </p:cNvSpPr>
            <p:nvPr/>
          </p:nvSpPr>
          <p:spPr bwMode="auto">
            <a:xfrm>
              <a:off x="158" y="618"/>
              <a:ext cx="27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latin typeface="Comic Sans MS" pitchFamily="66" charset="0"/>
                </a:rPr>
                <a:t>Testosterone exposure in male humans</a:t>
              </a:r>
            </a:p>
          </p:txBody>
        </p:sp>
        <p:sp>
          <p:nvSpPr>
            <p:cNvPr id="86057" name="Text Box 55"/>
            <p:cNvSpPr txBox="1">
              <a:spLocks noChangeArrowheads="1"/>
            </p:cNvSpPr>
            <p:nvPr/>
          </p:nvSpPr>
          <p:spPr bwMode="auto">
            <a:xfrm>
              <a:off x="2789" y="4035"/>
              <a:ext cx="29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chemeClr val="tx2"/>
                  </a:solidFill>
                </a:rPr>
                <a:t>Gillies &amp; McArthur </a:t>
              </a:r>
              <a:r>
                <a:rPr lang="en-GB" sz="1600" i="1">
                  <a:solidFill>
                    <a:schemeClr val="tx2"/>
                  </a:solidFill>
                </a:rPr>
                <a:t>Pharmacol Rev</a:t>
              </a:r>
              <a:r>
                <a:rPr lang="en-GB" sz="1600">
                  <a:solidFill>
                    <a:schemeClr val="tx2"/>
                  </a:solidFill>
                </a:rPr>
                <a:t> 62: 155-198, 2010</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99"/>
          <p:cNvGrpSpPr>
            <a:grpSpLocks/>
          </p:cNvGrpSpPr>
          <p:nvPr/>
        </p:nvGrpSpPr>
        <p:grpSpPr bwMode="auto">
          <a:xfrm>
            <a:off x="228600" y="3549650"/>
            <a:ext cx="8415338" cy="3022600"/>
            <a:chOff x="179388" y="285728"/>
            <a:chExt cx="8415337" cy="3022421"/>
          </a:xfrm>
        </p:grpSpPr>
        <p:sp>
          <p:nvSpPr>
            <p:cNvPr id="87087" name="Text Box 27"/>
            <p:cNvSpPr txBox="1">
              <a:spLocks noChangeArrowheads="1"/>
            </p:cNvSpPr>
            <p:nvPr/>
          </p:nvSpPr>
          <p:spPr bwMode="auto">
            <a:xfrm>
              <a:off x="1955441" y="642918"/>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cs typeface="Arial" charset="0"/>
                </a:rPr>
                <a:t>T exposure in males</a:t>
              </a:r>
            </a:p>
          </p:txBody>
        </p:sp>
        <p:sp>
          <p:nvSpPr>
            <p:cNvPr id="87088" name="Text Box 43"/>
            <p:cNvSpPr txBox="1">
              <a:spLocks noChangeArrowheads="1"/>
            </p:cNvSpPr>
            <p:nvPr/>
          </p:nvSpPr>
          <p:spPr bwMode="auto">
            <a:xfrm>
              <a:off x="1246913" y="1785926"/>
              <a:ext cx="2682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cs typeface="Arial" charset="0"/>
                </a:rPr>
                <a:t>E2 exposure in females</a:t>
              </a:r>
            </a:p>
          </p:txBody>
        </p:sp>
        <p:sp>
          <p:nvSpPr>
            <p:cNvPr id="393265" name="Freeform 49"/>
            <p:cNvSpPr>
              <a:spLocks/>
            </p:cNvSpPr>
            <p:nvPr/>
          </p:nvSpPr>
          <p:spPr bwMode="auto">
            <a:xfrm>
              <a:off x="698501" y="428595"/>
              <a:ext cx="7586661" cy="1061975"/>
            </a:xfrm>
            <a:custGeom>
              <a:avLst/>
              <a:gdLst/>
              <a:ahLst/>
              <a:cxnLst>
                <a:cxn ang="0">
                  <a:pos x="0" y="616"/>
                </a:cxn>
                <a:cxn ang="0">
                  <a:pos x="176" y="624"/>
                </a:cxn>
                <a:cxn ang="0">
                  <a:pos x="280" y="592"/>
                </a:cxn>
                <a:cxn ang="0">
                  <a:pos x="328" y="536"/>
                </a:cxn>
                <a:cxn ang="0">
                  <a:pos x="400" y="320"/>
                </a:cxn>
                <a:cxn ang="0">
                  <a:pos x="432" y="272"/>
                </a:cxn>
                <a:cxn ang="0">
                  <a:pos x="440" y="248"/>
                </a:cxn>
                <a:cxn ang="0">
                  <a:pos x="488" y="232"/>
                </a:cxn>
                <a:cxn ang="0">
                  <a:pos x="504" y="208"/>
                </a:cxn>
                <a:cxn ang="0">
                  <a:pos x="600" y="232"/>
                </a:cxn>
                <a:cxn ang="0">
                  <a:pos x="640" y="352"/>
                </a:cxn>
                <a:cxn ang="0">
                  <a:pos x="736" y="536"/>
                </a:cxn>
                <a:cxn ang="0">
                  <a:pos x="792" y="624"/>
                </a:cxn>
                <a:cxn ang="0">
                  <a:pos x="888" y="648"/>
                </a:cxn>
                <a:cxn ang="0">
                  <a:pos x="1040" y="640"/>
                </a:cxn>
                <a:cxn ang="0">
                  <a:pos x="1088" y="552"/>
                </a:cxn>
                <a:cxn ang="0">
                  <a:pos x="1192" y="480"/>
                </a:cxn>
                <a:cxn ang="0">
                  <a:pos x="1288" y="496"/>
                </a:cxn>
                <a:cxn ang="0">
                  <a:pos x="1296" y="520"/>
                </a:cxn>
                <a:cxn ang="0">
                  <a:pos x="1352" y="528"/>
                </a:cxn>
                <a:cxn ang="0">
                  <a:pos x="1392" y="568"/>
                </a:cxn>
                <a:cxn ang="0">
                  <a:pos x="1408" y="616"/>
                </a:cxn>
                <a:cxn ang="0">
                  <a:pos x="1456" y="632"/>
                </a:cxn>
                <a:cxn ang="0">
                  <a:pos x="1480" y="640"/>
                </a:cxn>
                <a:cxn ang="0">
                  <a:pos x="2120" y="616"/>
                </a:cxn>
                <a:cxn ang="0">
                  <a:pos x="2184" y="552"/>
                </a:cxn>
                <a:cxn ang="0">
                  <a:pos x="2280" y="432"/>
                </a:cxn>
                <a:cxn ang="0">
                  <a:pos x="2336" y="360"/>
                </a:cxn>
                <a:cxn ang="0">
                  <a:pos x="2440" y="104"/>
                </a:cxn>
                <a:cxn ang="0">
                  <a:pos x="2624" y="96"/>
                </a:cxn>
                <a:cxn ang="0">
                  <a:pos x="2744" y="56"/>
                </a:cxn>
                <a:cxn ang="0">
                  <a:pos x="3288" y="32"/>
                </a:cxn>
                <a:cxn ang="0">
                  <a:pos x="3344" y="16"/>
                </a:cxn>
                <a:cxn ang="0">
                  <a:pos x="3392" y="0"/>
                </a:cxn>
                <a:cxn ang="0">
                  <a:pos x="4136" y="32"/>
                </a:cxn>
                <a:cxn ang="0">
                  <a:pos x="4208" y="64"/>
                </a:cxn>
                <a:cxn ang="0">
                  <a:pos x="4224" y="88"/>
                </a:cxn>
                <a:cxn ang="0">
                  <a:pos x="4280" y="104"/>
                </a:cxn>
                <a:cxn ang="0">
                  <a:pos x="4376" y="136"/>
                </a:cxn>
                <a:cxn ang="0">
                  <a:pos x="4400" y="152"/>
                </a:cxn>
                <a:cxn ang="0">
                  <a:pos x="4528" y="160"/>
                </a:cxn>
                <a:cxn ang="0">
                  <a:pos x="4584" y="168"/>
                </a:cxn>
                <a:cxn ang="0">
                  <a:pos x="4656" y="200"/>
                </a:cxn>
                <a:cxn ang="0">
                  <a:pos x="4776" y="216"/>
                </a:cxn>
              </a:cxnLst>
              <a:rect l="0" t="0" r="r" b="b"/>
              <a:pathLst>
                <a:path w="4779" h="669">
                  <a:moveTo>
                    <a:pt x="0" y="616"/>
                  </a:moveTo>
                  <a:cubicBezTo>
                    <a:pt x="78" y="625"/>
                    <a:pt x="96" y="632"/>
                    <a:pt x="176" y="624"/>
                  </a:cubicBezTo>
                  <a:cubicBezTo>
                    <a:pt x="213" y="612"/>
                    <a:pt x="247" y="614"/>
                    <a:pt x="280" y="592"/>
                  </a:cubicBezTo>
                  <a:cubicBezTo>
                    <a:pt x="301" y="560"/>
                    <a:pt x="291" y="548"/>
                    <a:pt x="328" y="536"/>
                  </a:cubicBezTo>
                  <a:cubicBezTo>
                    <a:pt x="371" y="471"/>
                    <a:pt x="358" y="383"/>
                    <a:pt x="400" y="320"/>
                  </a:cubicBezTo>
                  <a:cubicBezTo>
                    <a:pt x="411" y="304"/>
                    <a:pt x="426" y="290"/>
                    <a:pt x="432" y="272"/>
                  </a:cubicBezTo>
                  <a:cubicBezTo>
                    <a:pt x="435" y="264"/>
                    <a:pt x="433" y="253"/>
                    <a:pt x="440" y="248"/>
                  </a:cubicBezTo>
                  <a:cubicBezTo>
                    <a:pt x="454" y="238"/>
                    <a:pt x="488" y="232"/>
                    <a:pt x="488" y="232"/>
                  </a:cubicBezTo>
                  <a:cubicBezTo>
                    <a:pt x="493" y="224"/>
                    <a:pt x="496" y="214"/>
                    <a:pt x="504" y="208"/>
                  </a:cubicBezTo>
                  <a:cubicBezTo>
                    <a:pt x="534" y="184"/>
                    <a:pt x="572" y="223"/>
                    <a:pt x="600" y="232"/>
                  </a:cubicBezTo>
                  <a:cubicBezTo>
                    <a:pt x="616" y="279"/>
                    <a:pt x="587" y="334"/>
                    <a:pt x="640" y="352"/>
                  </a:cubicBezTo>
                  <a:cubicBezTo>
                    <a:pt x="679" y="410"/>
                    <a:pt x="661" y="511"/>
                    <a:pt x="736" y="536"/>
                  </a:cubicBezTo>
                  <a:cubicBezTo>
                    <a:pt x="747" y="570"/>
                    <a:pt x="762" y="604"/>
                    <a:pt x="792" y="624"/>
                  </a:cubicBezTo>
                  <a:cubicBezTo>
                    <a:pt x="822" y="669"/>
                    <a:pt x="834" y="652"/>
                    <a:pt x="888" y="648"/>
                  </a:cubicBezTo>
                  <a:cubicBezTo>
                    <a:pt x="939" y="644"/>
                    <a:pt x="989" y="643"/>
                    <a:pt x="1040" y="640"/>
                  </a:cubicBezTo>
                  <a:cubicBezTo>
                    <a:pt x="1048" y="592"/>
                    <a:pt x="1049" y="578"/>
                    <a:pt x="1088" y="552"/>
                  </a:cubicBezTo>
                  <a:cubicBezTo>
                    <a:pt x="1129" y="491"/>
                    <a:pt x="1105" y="492"/>
                    <a:pt x="1192" y="480"/>
                  </a:cubicBezTo>
                  <a:cubicBezTo>
                    <a:pt x="1224" y="485"/>
                    <a:pt x="1261" y="478"/>
                    <a:pt x="1288" y="496"/>
                  </a:cubicBezTo>
                  <a:cubicBezTo>
                    <a:pt x="1295" y="501"/>
                    <a:pt x="1288" y="516"/>
                    <a:pt x="1296" y="520"/>
                  </a:cubicBezTo>
                  <a:cubicBezTo>
                    <a:pt x="1313" y="528"/>
                    <a:pt x="1333" y="525"/>
                    <a:pt x="1352" y="528"/>
                  </a:cubicBezTo>
                  <a:cubicBezTo>
                    <a:pt x="1374" y="543"/>
                    <a:pt x="1381" y="543"/>
                    <a:pt x="1392" y="568"/>
                  </a:cubicBezTo>
                  <a:cubicBezTo>
                    <a:pt x="1399" y="583"/>
                    <a:pt x="1392" y="611"/>
                    <a:pt x="1408" y="616"/>
                  </a:cubicBezTo>
                  <a:cubicBezTo>
                    <a:pt x="1424" y="621"/>
                    <a:pt x="1440" y="627"/>
                    <a:pt x="1456" y="632"/>
                  </a:cubicBezTo>
                  <a:cubicBezTo>
                    <a:pt x="1464" y="635"/>
                    <a:pt x="1480" y="640"/>
                    <a:pt x="1480" y="640"/>
                  </a:cubicBezTo>
                  <a:cubicBezTo>
                    <a:pt x="1694" y="634"/>
                    <a:pt x="1907" y="627"/>
                    <a:pt x="2120" y="616"/>
                  </a:cubicBezTo>
                  <a:cubicBezTo>
                    <a:pt x="2178" y="597"/>
                    <a:pt x="2126" y="571"/>
                    <a:pt x="2184" y="552"/>
                  </a:cubicBezTo>
                  <a:cubicBezTo>
                    <a:pt x="2219" y="499"/>
                    <a:pt x="2213" y="454"/>
                    <a:pt x="2280" y="432"/>
                  </a:cubicBezTo>
                  <a:cubicBezTo>
                    <a:pt x="2321" y="391"/>
                    <a:pt x="2324" y="422"/>
                    <a:pt x="2336" y="360"/>
                  </a:cubicBezTo>
                  <a:cubicBezTo>
                    <a:pt x="2340" y="293"/>
                    <a:pt x="2330" y="112"/>
                    <a:pt x="2440" y="104"/>
                  </a:cubicBezTo>
                  <a:cubicBezTo>
                    <a:pt x="2501" y="99"/>
                    <a:pt x="2563" y="99"/>
                    <a:pt x="2624" y="96"/>
                  </a:cubicBezTo>
                  <a:cubicBezTo>
                    <a:pt x="2645" y="92"/>
                    <a:pt x="2735" y="57"/>
                    <a:pt x="2744" y="56"/>
                  </a:cubicBezTo>
                  <a:cubicBezTo>
                    <a:pt x="2925" y="42"/>
                    <a:pt x="3107" y="48"/>
                    <a:pt x="3288" y="32"/>
                  </a:cubicBezTo>
                  <a:cubicBezTo>
                    <a:pt x="3369" y="5"/>
                    <a:pt x="3244" y="46"/>
                    <a:pt x="3344" y="16"/>
                  </a:cubicBezTo>
                  <a:cubicBezTo>
                    <a:pt x="3360" y="11"/>
                    <a:pt x="3392" y="0"/>
                    <a:pt x="3392" y="0"/>
                  </a:cubicBezTo>
                  <a:cubicBezTo>
                    <a:pt x="3640" y="8"/>
                    <a:pt x="3888" y="24"/>
                    <a:pt x="4136" y="32"/>
                  </a:cubicBezTo>
                  <a:cubicBezTo>
                    <a:pt x="4172" y="86"/>
                    <a:pt x="4124" y="27"/>
                    <a:pt x="4208" y="64"/>
                  </a:cubicBezTo>
                  <a:cubicBezTo>
                    <a:pt x="4217" y="68"/>
                    <a:pt x="4216" y="82"/>
                    <a:pt x="4224" y="88"/>
                  </a:cubicBezTo>
                  <a:cubicBezTo>
                    <a:pt x="4229" y="92"/>
                    <a:pt x="4278" y="103"/>
                    <a:pt x="4280" y="104"/>
                  </a:cubicBezTo>
                  <a:cubicBezTo>
                    <a:pt x="4301" y="110"/>
                    <a:pt x="4355" y="122"/>
                    <a:pt x="4376" y="136"/>
                  </a:cubicBezTo>
                  <a:cubicBezTo>
                    <a:pt x="4384" y="141"/>
                    <a:pt x="4391" y="151"/>
                    <a:pt x="4400" y="152"/>
                  </a:cubicBezTo>
                  <a:cubicBezTo>
                    <a:pt x="4442" y="159"/>
                    <a:pt x="4485" y="157"/>
                    <a:pt x="4528" y="160"/>
                  </a:cubicBezTo>
                  <a:cubicBezTo>
                    <a:pt x="4547" y="163"/>
                    <a:pt x="4566" y="163"/>
                    <a:pt x="4584" y="168"/>
                  </a:cubicBezTo>
                  <a:cubicBezTo>
                    <a:pt x="4645" y="186"/>
                    <a:pt x="4559" y="194"/>
                    <a:pt x="4656" y="200"/>
                  </a:cubicBezTo>
                  <a:cubicBezTo>
                    <a:pt x="4779" y="208"/>
                    <a:pt x="4776" y="168"/>
                    <a:pt x="4776" y="216"/>
                  </a:cubicBezTo>
                </a:path>
              </a:pathLst>
            </a:custGeom>
            <a:noFill/>
            <a:ln w="28575" cmpd="sng">
              <a:solidFill>
                <a:schemeClr val="tx2">
                  <a:lumMod val="60000"/>
                  <a:lumOff val="40000"/>
                </a:schemeClr>
              </a:solidFill>
              <a:round/>
              <a:headEnd/>
              <a:tailEnd/>
            </a:ln>
            <a:effectLst/>
          </p:spPr>
          <p:txBody>
            <a:bodyPr/>
            <a:lstStyle/>
            <a:p>
              <a:pPr algn="ctr">
                <a:defRPr/>
              </a:pPr>
              <a:endParaRPr lang="en-GB"/>
            </a:p>
          </p:txBody>
        </p:sp>
        <p:sp>
          <p:nvSpPr>
            <p:cNvPr id="87090" name="Line 54"/>
            <p:cNvSpPr>
              <a:spLocks noChangeShapeType="1"/>
            </p:cNvSpPr>
            <p:nvPr/>
          </p:nvSpPr>
          <p:spPr bwMode="auto">
            <a:xfrm>
              <a:off x="7308850" y="2643182"/>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91" name="Text Box 70"/>
            <p:cNvSpPr txBox="1">
              <a:spLocks noChangeArrowheads="1"/>
            </p:cNvSpPr>
            <p:nvPr/>
          </p:nvSpPr>
          <p:spPr bwMode="auto">
            <a:xfrm>
              <a:off x="6643702" y="2663822"/>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menopause</a:t>
              </a:r>
            </a:p>
          </p:txBody>
        </p:sp>
        <p:sp>
          <p:nvSpPr>
            <p:cNvPr id="87092" name="Text Box 75"/>
            <p:cNvSpPr txBox="1">
              <a:spLocks noChangeArrowheads="1"/>
            </p:cNvSpPr>
            <p:nvPr/>
          </p:nvSpPr>
          <p:spPr bwMode="auto">
            <a:xfrm>
              <a:off x="6516688" y="1714488"/>
              <a:ext cx="503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200">
                  <a:solidFill>
                    <a:srgbClr val="000000"/>
                  </a:solidFill>
                  <a:latin typeface="Comic Sans MS" pitchFamily="66" charset="0"/>
                  <a:cs typeface="Arial" charset="0"/>
                </a:rPr>
                <a:t>28</a:t>
              </a:r>
            </a:p>
          </p:txBody>
        </p:sp>
        <p:grpSp>
          <p:nvGrpSpPr>
            <p:cNvPr id="87093" name="Group 56"/>
            <p:cNvGrpSpPr>
              <a:grpSpLocks/>
            </p:cNvGrpSpPr>
            <p:nvPr/>
          </p:nvGrpSpPr>
          <p:grpSpPr bwMode="auto">
            <a:xfrm>
              <a:off x="179388" y="857232"/>
              <a:ext cx="8415337" cy="2249489"/>
              <a:chOff x="179388" y="2689231"/>
              <a:chExt cx="8415337" cy="2249489"/>
            </a:xfrm>
          </p:grpSpPr>
          <p:grpSp>
            <p:nvGrpSpPr>
              <p:cNvPr id="87102" name="Group 28"/>
              <p:cNvGrpSpPr>
                <a:grpSpLocks/>
              </p:cNvGrpSpPr>
              <p:nvPr/>
            </p:nvGrpSpPr>
            <p:grpSpPr bwMode="auto">
              <a:xfrm>
                <a:off x="179388" y="4429132"/>
                <a:ext cx="8415337" cy="509588"/>
                <a:chOff x="158" y="1071"/>
                <a:chExt cx="5301" cy="321"/>
              </a:xfrm>
            </p:grpSpPr>
            <p:sp>
              <p:nvSpPr>
                <p:cNvPr id="87114" name="Text Box 29"/>
                <p:cNvSpPr txBox="1">
                  <a:spLocks noChangeArrowheads="1"/>
                </p:cNvSpPr>
                <p:nvPr/>
              </p:nvSpPr>
              <p:spPr bwMode="auto">
                <a:xfrm>
                  <a:off x="158" y="1135"/>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87115" name="Text Box 30"/>
                <p:cNvSpPr txBox="1">
                  <a:spLocks noChangeArrowheads="1"/>
                </p:cNvSpPr>
                <p:nvPr/>
              </p:nvSpPr>
              <p:spPr bwMode="auto">
                <a:xfrm>
                  <a:off x="1336" y="1180"/>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87116" name="Text Box 31"/>
                <p:cNvSpPr txBox="1">
                  <a:spLocks noChangeArrowheads="1"/>
                </p:cNvSpPr>
                <p:nvPr/>
              </p:nvSpPr>
              <p:spPr bwMode="auto">
                <a:xfrm>
                  <a:off x="2336" y="1165"/>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87117" name="Text Box 32"/>
                <p:cNvSpPr txBox="1">
                  <a:spLocks noChangeArrowheads="1"/>
                </p:cNvSpPr>
                <p:nvPr/>
              </p:nvSpPr>
              <p:spPr bwMode="auto">
                <a:xfrm>
                  <a:off x="4998" y="1120"/>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87118" name="Line 33"/>
                <p:cNvSpPr>
                  <a:spLocks noChangeShapeType="1"/>
                </p:cNvSpPr>
                <p:nvPr/>
              </p:nvSpPr>
              <p:spPr bwMode="auto">
                <a:xfrm flipV="1">
                  <a:off x="1474"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19" name="Line 34"/>
                <p:cNvSpPr>
                  <a:spLocks noChangeShapeType="1"/>
                </p:cNvSpPr>
                <p:nvPr/>
              </p:nvSpPr>
              <p:spPr bwMode="auto">
                <a:xfrm flipV="1">
                  <a:off x="2562"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0" name="Line 35"/>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1" name="Line 36"/>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7122" name="Line 37"/>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3" name="Line 38"/>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4" name="Line 39"/>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7125" name="Line 40"/>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6" name="Line 41"/>
                <p:cNvSpPr>
                  <a:spLocks noChangeShapeType="1"/>
                </p:cNvSpPr>
                <p:nvPr/>
              </p:nvSpPr>
              <p:spPr bwMode="auto">
                <a:xfrm>
                  <a:off x="431"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127" name="Line 42"/>
                <p:cNvSpPr>
                  <a:spLocks noChangeShapeType="1"/>
                </p:cNvSpPr>
                <p:nvPr/>
              </p:nvSpPr>
              <p:spPr bwMode="auto">
                <a:xfrm>
                  <a:off x="5193"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7103" name="Group 54"/>
              <p:cNvGrpSpPr>
                <a:grpSpLocks/>
              </p:cNvGrpSpPr>
              <p:nvPr/>
            </p:nvGrpSpPr>
            <p:grpSpPr bwMode="auto">
              <a:xfrm>
                <a:off x="635000" y="2689231"/>
                <a:ext cx="7493000" cy="1597025"/>
                <a:chOff x="635000" y="3117859"/>
                <a:chExt cx="7493000" cy="1597025"/>
              </a:xfrm>
            </p:grpSpPr>
            <p:sp>
              <p:nvSpPr>
                <p:cNvPr id="87104" name="Freeform 77"/>
                <p:cNvSpPr>
                  <a:spLocks/>
                </p:cNvSpPr>
                <p:nvPr/>
              </p:nvSpPr>
              <p:spPr bwMode="auto">
                <a:xfrm>
                  <a:off x="4730750" y="3852863"/>
                  <a:ext cx="442913" cy="71437"/>
                </a:xfrm>
                <a:custGeom>
                  <a:avLst/>
                  <a:gdLst>
                    <a:gd name="T0" fmla="*/ 2147483647 w 279"/>
                    <a:gd name="T1" fmla="*/ 2147483647 h 45"/>
                    <a:gd name="T2" fmla="*/ 2147483647 w 279"/>
                    <a:gd name="T3" fmla="*/ 2147483647 h 45"/>
                    <a:gd name="T4" fmla="*/ 2147483647 w 279"/>
                    <a:gd name="T5" fmla="*/ 2147483647 h 45"/>
                    <a:gd name="T6" fmla="*/ 2147483647 w 279"/>
                    <a:gd name="T7" fmla="*/ 2147483647 h 45"/>
                    <a:gd name="T8" fmla="*/ 0 60000 65536"/>
                    <a:gd name="T9" fmla="*/ 0 60000 65536"/>
                    <a:gd name="T10" fmla="*/ 0 60000 65536"/>
                    <a:gd name="T11" fmla="*/ 0 60000 65536"/>
                    <a:gd name="T12" fmla="*/ 0 w 279"/>
                    <a:gd name="T13" fmla="*/ 0 h 45"/>
                    <a:gd name="T14" fmla="*/ 279 w 279"/>
                    <a:gd name="T15" fmla="*/ 45 h 45"/>
                  </a:gdLst>
                  <a:ahLst/>
                  <a:cxnLst>
                    <a:cxn ang="T8">
                      <a:pos x="T0" y="T1"/>
                    </a:cxn>
                    <a:cxn ang="T9">
                      <a:pos x="T2" y="T3"/>
                    </a:cxn>
                    <a:cxn ang="T10">
                      <a:pos x="T4" y="T5"/>
                    </a:cxn>
                    <a:cxn ang="T11">
                      <a:pos x="T6" y="T7"/>
                    </a:cxn>
                  </a:cxnLst>
                  <a:rect l="T12" t="T13" r="T14" b="T15"/>
                  <a:pathLst>
                    <a:path w="279" h="45">
                      <a:moveTo>
                        <a:pt x="12" y="21"/>
                      </a:moveTo>
                      <a:cubicBezTo>
                        <a:pt x="75" y="0"/>
                        <a:pt x="279" y="5"/>
                        <a:pt x="212" y="5"/>
                      </a:cubicBezTo>
                      <a:cubicBezTo>
                        <a:pt x="145" y="5"/>
                        <a:pt x="79" y="10"/>
                        <a:pt x="12" y="13"/>
                      </a:cubicBezTo>
                      <a:cubicBezTo>
                        <a:pt x="2" y="43"/>
                        <a:pt x="0" y="45"/>
                        <a:pt x="12" y="21"/>
                      </a:cubicBezTo>
                      <a:close/>
                    </a:path>
                  </a:pathLst>
                </a:custGeom>
                <a:solidFill>
                  <a:schemeClr val="accent1"/>
                </a:solidFill>
                <a:ln w="28575">
                  <a:solidFill>
                    <a:srgbClr val="FF00FF"/>
                  </a:solidFill>
                  <a:prstDash val="sysDot"/>
                  <a:round/>
                  <a:headEnd/>
                  <a:tailEnd/>
                </a:ln>
              </p:spPr>
              <p:txBody>
                <a:bodyPr/>
                <a:lstStyle/>
                <a:p>
                  <a:endParaRPr lang="en-GB"/>
                </a:p>
              </p:txBody>
            </p:sp>
            <p:grpSp>
              <p:nvGrpSpPr>
                <p:cNvPr id="87105" name="Group 53"/>
                <p:cNvGrpSpPr>
                  <a:grpSpLocks/>
                </p:cNvGrpSpPr>
                <p:nvPr/>
              </p:nvGrpSpPr>
              <p:grpSpPr bwMode="auto">
                <a:xfrm>
                  <a:off x="635000" y="3117859"/>
                  <a:ext cx="7493000" cy="1597025"/>
                  <a:chOff x="635000" y="3136900"/>
                  <a:chExt cx="7493000" cy="1597025"/>
                </a:xfrm>
              </p:grpSpPr>
              <p:sp>
                <p:nvSpPr>
                  <p:cNvPr id="87106" name="Freeform 50"/>
                  <p:cNvSpPr>
                    <a:spLocks/>
                  </p:cNvSpPr>
                  <p:nvPr/>
                </p:nvSpPr>
                <p:spPr bwMode="auto">
                  <a:xfrm>
                    <a:off x="635000" y="3873500"/>
                    <a:ext cx="4152900" cy="860425"/>
                  </a:xfrm>
                  <a:custGeom>
                    <a:avLst/>
                    <a:gdLst>
                      <a:gd name="T0" fmla="*/ 0 w 2616"/>
                      <a:gd name="T1" fmla="*/ 2147483647 h 542"/>
                      <a:gd name="T2" fmla="*/ 2147483647 w 2616"/>
                      <a:gd name="T3" fmla="*/ 2147483647 h 542"/>
                      <a:gd name="T4" fmla="*/ 2147483647 w 2616"/>
                      <a:gd name="T5" fmla="*/ 2147483647 h 542"/>
                      <a:gd name="T6" fmla="*/ 2147483647 w 2616"/>
                      <a:gd name="T7" fmla="*/ 2147483647 h 542"/>
                      <a:gd name="T8" fmla="*/ 2147483647 w 2616"/>
                      <a:gd name="T9" fmla="*/ 2147483647 h 542"/>
                      <a:gd name="T10" fmla="*/ 2147483647 w 2616"/>
                      <a:gd name="T11" fmla="*/ 2147483647 h 542"/>
                      <a:gd name="T12" fmla="*/ 2147483647 w 2616"/>
                      <a:gd name="T13" fmla="*/ 2147483647 h 542"/>
                      <a:gd name="T14" fmla="*/ 2147483647 w 2616"/>
                      <a:gd name="T15" fmla="*/ 2147483647 h 542"/>
                      <a:gd name="T16" fmla="*/ 2147483647 w 2616"/>
                      <a:gd name="T17" fmla="*/ 2147483647 h 542"/>
                      <a:gd name="T18" fmla="*/ 2147483647 w 2616"/>
                      <a:gd name="T19" fmla="*/ 2147483647 h 542"/>
                      <a:gd name="T20" fmla="*/ 2147483647 w 2616"/>
                      <a:gd name="T21" fmla="*/ 2147483647 h 542"/>
                      <a:gd name="T22" fmla="*/ 2147483647 w 2616"/>
                      <a:gd name="T23" fmla="*/ 2147483647 h 542"/>
                      <a:gd name="T24" fmla="*/ 2147483647 w 2616"/>
                      <a:gd name="T25" fmla="*/ 2147483647 h 542"/>
                      <a:gd name="T26" fmla="*/ 2147483647 w 2616"/>
                      <a:gd name="T27" fmla="*/ 2147483647 h 542"/>
                      <a:gd name="T28" fmla="*/ 2147483647 w 2616"/>
                      <a:gd name="T29" fmla="*/ 2147483647 h 542"/>
                      <a:gd name="T30" fmla="*/ 2147483647 w 2616"/>
                      <a:gd name="T31" fmla="*/ 2147483647 h 542"/>
                      <a:gd name="T32" fmla="*/ 2147483647 w 2616"/>
                      <a:gd name="T33" fmla="*/ 0 h 5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16"/>
                      <a:gd name="T52" fmla="*/ 0 h 542"/>
                      <a:gd name="T53" fmla="*/ 2616 w 2616"/>
                      <a:gd name="T54" fmla="*/ 542 h 5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16" h="542">
                        <a:moveTo>
                          <a:pt x="0" y="488"/>
                        </a:moveTo>
                        <a:cubicBezTo>
                          <a:pt x="79" y="482"/>
                          <a:pt x="163" y="483"/>
                          <a:pt x="240" y="464"/>
                        </a:cubicBezTo>
                        <a:cubicBezTo>
                          <a:pt x="258" y="437"/>
                          <a:pt x="281" y="423"/>
                          <a:pt x="304" y="400"/>
                        </a:cubicBezTo>
                        <a:cubicBezTo>
                          <a:pt x="532" y="406"/>
                          <a:pt x="724" y="431"/>
                          <a:pt x="944" y="440"/>
                        </a:cubicBezTo>
                        <a:cubicBezTo>
                          <a:pt x="1012" y="542"/>
                          <a:pt x="1190" y="493"/>
                          <a:pt x="1280" y="496"/>
                        </a:cubicBezTo>
                        <a:cubicBezTo>
                          <a:pt x="1347" y="518"/>
                          <a:pt x="1270" y="496"/>
                          <a:pt x="1424" y="496"/>
                        </a:cubicBezTo>
                        <a:cubicBezTo>
                          <a:pt x="1531" y="496"/>
                          <a:pt x="1637" y="501"/>
                          <a:pt x="1744" y="504"/>
                        </a:cubicBezTo>
                        <a:cubicBezTo>
                          <a:pt x="1961" y="497"/>
                          <a:pt x="1955" y="506"/>
                          <a:pt x="2104" y="456"/>
                        </a:cubicBezTo>
                        <a:cubicBezTo>
                          <a:pt x="2109" y="440"/>
                          <a:pt x="2106" y="417"/>
                          <a:pt x="2120" y="408"/>
                        </a:cubicBezTo>
                        <a:cubicBezTo>
                          <a:pt x="2162" y="380"/>
                          <a:pt x="2216" y="352"/>
                          <a:pt x="2264" y="336"/>
                        </a:cubicBezTo>
                        <a:cubicBezTo>
                          <a:pt x="2273" y="310"/>
                          <a:pt x="2304" y="264"/>
                          <a:pt x="2304" y="264"/>
                        </a:cubicBezTo>
                        <a:cubicBezTo>
                          <a:pt x="2316" y="180"/>
                          <a:pt x="2305" y="183"/>
                          <a:pt x="2368" y="120"/>
                        </a:cubicBezTo>
                        <a:cubicBezTo>
                          <a:pt x="2376" y="112"/>
                          <a:pt x="2381" y="100"/>
                          <a:pt x="2392" y="96"/>
                        </a:cubicBezTo>
                        <a:cubicBezTo>
                          <a:pt x="2408" y="91"/>
                          <a:pt x="2424" y="85"/>
                          <a:pt x="2440" y="80"/>
                        </a:cubicBezTo>
                        <a:cubicBezTo>
                          <a:pt x="2448" y="77"/>
                          <a:pt x="2464" y="72"/>
                          <a:pt x="2464" y="72"/>
                        </a:cubicBezTo>
                        <a:cubicBezTo>
                          <a:pt x="2480" y="24"/>
                          <a:pt x="2526" y="33"/>
                          <a:pt x="2568" y="24"/>
                        </a:cubicBezTo>
                        <a:cubicBezTo>
                          <a:pt x="2585" y="20"/>
                          <a:pt x="2616" y="0"/>
                          <a:pt x="2616" y="0"/>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107" name="Freeform 51"/>
                  <p:cNvSpPr>
                    <a:spLocks/>
                  </p:cNvSpPr>
                  <p:nvPr/>
                </p:nvSpPr>
                <p:spPr bwMode="auto">
                  <a:xfrm>
                    <a:off x="4813300" y="3136900"/>
                    <a:ext cx="1854200" cy="990600"/>
                  </a:xfrm>
                  <a:custGeom>
                    <a:avLst/>
                    <a:gdLst>
                      <a:gd name="T0" fmla="*/ 0 w 1168"/>
                      <a:gd name="T1" fmla="*/ 2147483647 h 624"/>
                      <a:gd name="T2" fmla="*/ 2147483647 w 1168"/>
                      <a:gd name="T3" fmla="*/ 2147483647 h 624"/>
                      <a:gd name="T4" fmla="*/ 2147483647 w 1168"/>
                      <a:gd name="T5" fmla="*/ 2147483647 h 624"/>
                      <a:gd name="T6" fmla="*/ 2147483647 w 1168"/>
                      <a:gd name="T7" fmla="*/ 2147483647 h 624"/>
                      <a:gd name="T8" fmla="*/ 2147483647 w 1168"/>
                      <a:gd name="T9" fmla="*/ 2147483647 h 624"/>
                      <a:gd name="T10" fmla="*/ 2147483647 w 1168"/>
                      <a:gd name="T11" fmla="*/ 2147483647 h 624"/>
                      <a:gd name="T12" fmla="*/ 2147483647 w 1168"/>
                      <a:gd name="T13" fmla="*/ 2147483647 h 624"/>
                      <a:gd name="T14" fmla="*/ 2147483647 w 1168"/>
                      <a:gd name="T15" fmla="*/ 2147483647 h 624"/>
                      <a:gd name="T16" fmla="*/ 2147483647 w 1168"/>
                      <a:gd name="T17" fmla="*/ 0 h 624"/>
                      <a:gd name="T18" fmla="*/ 2147483647 w 1168"/>
                      <a:gd name="T19" fmla="*/ 2147483647 h 624"/>
                      <a:gd name="T20" fmla="*/ 2147483647 w 1168"/>
                      <a:gd name="T21" fmla="*/ 2147483647 h 624"/>
                      <a:gd name="T22" fmla="*/ 2147483647 w 1168"/>
                      <a:gd name="T23" fmla="*/ 2147483647 h 624"/>
                      <a:gd name="T24" fmla="*/ 2147483647 w 1168"/>
                      <a:gd name="T25" fmla="*/ 2147483647 h 624"/>
                      <a:gd name="T26" fmla="*/ 2147483647 w 1168"/>
                      <a:gd name="T27" fmla="*/ 2147483647 h 624"/>
                      <a:gd name="T28" fmla="*/ 2147483647 w 1168"/>
                      <a:gd name="T29" fmla="*/ 2147483647 h 624"/>
                      <a:gd name="T30" fmla="*/ 2147483647 w 1168"/>
                      <a:gd name="T31" fmla="*/ 2147483647 h 624"/>
                      <a:gd name="T32" fmla="*/ 2147483647 w 1168"/>
                      <a:gd name="T33" fmla="*/ 2147483647 h 624"/>
                      <a:gd name="T34" fmla="*/ 2147483647 w 1168"/>
                      <a:gd name="T35" fmla="*/ 2147483647 h 624"/>
                      <a:gd name="T36" fmla="*/ 2147483647 w 1168"/>
                      <a:gd name="T37" fmla="*/ 2147483647 h 624"/>
                      <a:gd name="T38" fmla="*/ 2147483647 w 1168"/>
                      <a:gd name="T39" fmla="*/ 2147483647 h 624"/>
                      <a:gd name="T40" fmla="*/ 2147483647 w 1168"/>
                      <a:gd name="T41" fmla="*/ 2147483647 h 624"/>
                      <a:gd name="T42" fmla="*/ 2147483647 w 1168"/>
                      <a:gd name="T43" fmla="*/ 2147483647 h 6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8"/>
                      <a:gd name="T67" fmla="*/ 0 h 624"/>
                      <a:gd name="T68" fmla="*/ 1168 w 1168"/>
                      <a:gd name="T69" fmla="*/ 624 h 6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8" h="624">
                        <a:moveTo>
                          <a:pt x="0" y="624"/>
                        </a:moveTo>
                        <a:cubicBezTo>
                          <a:pt x="22" y="620"/>
                          <a:pt x="42" y="611"/>
                          <a:pt x="64" y="608"/>
                        </a:cubicBezTo>
                        <a:cubicBezTo>
                          <a:pt x="112" y="601"/>
                          <a:pt x="208" y="592"/>
                          <a:pt x="208" y="592"/>
                        </a:cubicBezTo>
                        <a:cubicBezTo>
                          <a:pt x="247" y="582"/>
                          <a:pt x="275" y="564"/>
                          <a:pt x="312" y="552"/>
                        </a:cubicBezTo>
                        <a:cubicBezTo>
                          <a:pt x="315" y="544"/>
                          <a:pt x="314" y="534"/>
                          <a:pt x="320" y="528"/>
                        </a:cubicBezTo>
                        <a:cubicBezTo>
                          <a:pt x="326" y="522"/>
                          <a:pt x="339" y="527"/>
                          <a:pt x="344" y="520"/>
                        </a:cubicBezTo>
                        <a:cubicBezTo>
                          <a:pt x="377" y="474"/>
                          <a:pt x="345" y="437"/>
                          <a:pt x="408" y="416"/>
                        </a:cubicBezTo>
                        <a:cubicBezTo>
                          <a:pt x="434" y="337"/>
                          <a:pt x="414" y="254"/>
                          <a:pt x="440" y="176"/>
                        </a:cubicBezTo>
                        <a:cubicBezTo>
                          <a:pt x="446" y="118"/>
                          <a:pt x="446" y="55"/>
                          <a:pt x="464" y="0"/>
                        </a:cubicBezTo>
                        <a:cubicBezTo>
                          <a:pt x="519" y="37"/>
                          <a:pt x="506" y="14"/>
                          <a:pt x="520" y="56"/>
                        </a:cubicBezTo>
                        <a:cubicBezTo>
                          <a:pt x="523" y="112"/>
                          <a:pt x="521" y="168"/>
                          <a:pt x="528" y="224"/>
                        </a:cubicBezTo>
                        <a:cubicBezTo>
                          <a:pt x="529" y="234"/>
                          <a:pt x="543" y="238"/>
                          <a:pt x="544" y="248"/>
                        </a:cubicBezTo>
                        <a:cubicBezTo>
                          <a:pt x="551" y="314"/>
                          <a:pt x="536" y="383"/>
                          <a:pt x="552" y="448"/>
                        </a:cubicBezTo>
                        <a:cubicBezTo>
                          <a:pt x="557" y="467"/>
                          <a:pt x="600" y="480"/>
                          <a:pt x="600" y="480"/>
                        </a:cubicBezTo>
                        <a:cubicBezTo>
                          <a:pt x="613" y="477"/>
                          <a:pt x="628" y="479"/>
                          <a:pt x="640" y="472"/>
                        </a:cubicBezTo>
                        <a:cubicBezTo>
                          <a:pt x="671" y="454"/>
                          <a:pt x="663" y="398"/>
                          <a:pt x="696" y="376"/>
                        </a:cubicBezTo>
                        <a:cubicBezTo>
                          <a:pt x="731" y="352"/>
                          <a:pt x="711" y="362"/>
                          <a:pt x="760" y="352"/>
                        </a:cubicBezTo>
                        <a:cubicBezTo>
                          <a:pt x="777" y="301"/>
                          <a:pt x="813" y="322"/>
                          <a:pt x="864" y="328"/>
                        </a:cubicBezTo>
                        <a:cubicBezTo>
                          <a:pt x="893" y="357"/>
                          <a:pt x="927" y="362"/>
                          <a:pt x="960" y="384"/>
                        </a:cubicBezTo>
                        <a:cubicBezTo>
                          <a:pt x="985" y="460"/>
                          <a:pt x="945" y="444"/>
                          <a:pt x="1040" y="456"/>
                        </a:cubicBezTo>
                        <a:cubicBezTo>
                          <a:pt x="1097" y="475"/>
                          <a:pt x="1074" y="463"/>
                          <a:pt x="1112" y="488"/>
                        </a:cubicBezTo>
                        <a:cubicBezTo>
                          <a:pt x="1135" y="558"/>
                          <a:pt x="1121" y="521"/>
                          <a:pt x="1168" y="568"/>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108" name="Freeform 52"/>
                  <p:cNvSpPr>
                    <a:spLocks/>
                  </p:cNvSpPr>
                  <p:nvPr/>
                </p:nvSpPr>
                <p:spPr bwMode="auto">
                  <a:xfrm>
                    <a:off x="6781800" y="3810000"/>
                    <a:ext cx="1346200" cy="904875"/>
                  </a:xfrm>
                  <a:custGeom>
                    <a:avLst/>
                    <a:gdLst>
                      <a:gd name="T0" fmla="*/ 0 w 848"/>
                      <a:gd name="T1" fmla="*/ 0 h 570"/>
                      <a:gd name="T2" fmla="*/ 2147483647 w 848"/>
                      <a:gd name="T3" fmla="*/ 2147483647 h 570"/>
                      <a:gd name="T4" fmla="*/ 2147483647 w 848"/>
                      <a:gd name="T5" fmla="*/ 2147483647 h 570"/>
                      <a:gd name="T6" fmla="*/ 2147483647 w 848"/>
                      <a:gd name="T7" fmla="*/ 2147483647 h 570"/>
                      <a:gd name="T8" fmla="*/ 2147483647 w 848"/>
                      <a:gd name="T9" fmla="*/ 2147483647 h 570"/>
                      <a:gd name="T10" fmla="*/ 2147483647 w 848"/>
                      <a:gd name="T11" fmla="*/ 2147483647 h 570"/>
                      <a:gd name="T12" fmla="*/ 2147483647 w 848"/>
                      <a:gd name="T13" fmla="*/ 2147483647 h 570"/>
                      <a:gd name="T14" fmla="*/ 2147483647 w 848"/>
                      <a:gd name="T15" fmla="*/ 2147483647 h 570"/>
                      <a:gd name="T16" fmla="*/ 2147483647 w 848"/>
                      <a:gd name="T17" fmla="*/ 2147483647 h 570"/>
                      <a:gd name="T18" fmla="*/ 2147483647 w 848"/>
                      <a:gd name="T19" fmla="*/ 2147483647 h 570"/>
                      <a:gd name="T20" fmla="*/ 2147483647 w 848"/>
                      <a:gd name="T21" fmla="*/ 2147483647 h 570"/>
                      <a:gd name="T22" fmla="*/ 2147483647 w 848"/>
                      <a:gd name="T23" fmla="*/ 2147483647 h 570"/>
                      <a:gd name="T24" fmla="*/ 2147483647 w 848"/>
                      <a:gd name="T25" fmla="*/ 2147483647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8"/>
                      <a:gd name="T40" fmla="*/ 0 h 570"/>
                      <a:gd name="T41" fmla="*/ 848 w 848"/>
                      <a:gd name="T42" fmla="*/ 570 h 5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8" h="570">
                        <a:moveTo>
                          <a:pt x="0" y="0"/>
                        </a:moveTo>
                        <a:cubicBezTo>
                          <a:pt x="67" y="10"/>
                          <a:pt x="133" y="17"/>
                          <a:pt x="200" y="24"/>
                        </a:cubicBezTo>
                        <a:cubicBezTo>
                          <a:pt x="216" y="29"/>
                          <a:pt x="232" y="35"/>
                          <a:pt x="248" y="40"/>
                        </a:cubicBezTo>
                        <a:cubicBezTo>
                          <a:pt x="267" y="46"/>
                          <a:pt x="292" y="118"/>
                          <a:pt x="304" y="136"/>
                        </a:cubicBezTo>
                        <a:cubicBezTo>
                          <a:pt x="312" y="175"/>
                          <a:pt x="319" y="190"/>
                          <a:pt x="336" y="224"/>
                        </a:cubicBezTo>
                        <a:cubicBezTo>
                          <a:pt x="340" y="232"/>
                          <a:pt x="338" y="242"/>
                          <a:pt x="344" y="248"/>
                        </a:cubicBezTo>
                        <a:cubicBezTo>
                          <a:pt x="350" y="254"/>
                          <a:pt x="405" y="276"/>
                          <a:pt x="416" y="280"/>
                        </a:cubicBezTo>
                        <a:cubicBezTo>
                          <a:pt x="421" y="316"/>
                          <a:pt x="433" y="423"/>
                          <a:pt x="464" y="448"/>
                        </a:cubicBezTo>
                        <a:cubicBezTo>
                          <a:pt x="471" y="453"/>
                          <a:pt x="480" y="452"/>
                          <a:pt x="488" y="456"/>
                        </a:cubicBezTo>
                        <a:cubicBezTo>
                          <a:pt x="535" y="480"/>
                          <a:pt x="569" y="488"/>
                          <a:pt x="624" y="496"/>
                        </a:cubicBezTo>
                        <a:cubicBezTo>
                          <a:pt x="640" y="501"/>
                          <a:pt x="661" y="506"/>
                          <a:pt x="672" y="520"/>
                        </a:cubicBezTo>
                        <a:cubicBezTo>
                          <a:pt x="689" y="541"/>
                          <a:pt x="687" y="566"/>
                          <a:pt x="728" y="568"/>
                        </a:cubicBezTo>
                        <a:cubicBezTo>
                          <a:pt x="768" y="570"/>
                          <a:pt x="808" y="568"/>
                          <a:pt x="848" y="568"/>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109" name="Text Box 71"/>
                  <p:cNvSpPr txBox="1">
                    <a:spLocks noChangeArrowheads="1"/>
                  </p:cNvSpPr>
                  <p:nvPr/>
                </p:nvSpPr>
                <p:spPr bwMode="auto">
                  <a:xfrm>
                    <a:off x="4568825" y="3170238"/>
                    <a:ext cx="1063112" cy="73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28 day </a:t>
                    </a:r>
                  </a:p>
                  <a:p>
                    <a:pPr algn="ctr"/>
                    <a:r>
                      <a:rPr lang="en-GB" sz="1400">
                        <a:solidFill>
                          <a:srgbClr val="000000"/>
                        </a:solidFill>
                        <a:latin typeface="Comic Sans MS" pitchFamily="66" charset="0"/>
                        <a:cs typeface="Arial" charset="0"/>
                      </a:rPr>
                      <a:t>menstrual </a:t>
                    </a:r>
                  </a:p>
                  <a:p>
                    <a:pPr algn="ctr"/>
                    <a:r>
                      <a:rPr lang="en-GB" sz="1400">
                        <a:solidFill>
                          <a:srgbClr val="000000"/>
                        </a:solidFill>
                        <a:latin typeface="Comic Sans MS" pitchFamily="66" charset="0"/>
                        <a:cs typeface="Arial" charset="0"/>
                      </a:rPr>
                      <a:t>cycl</a:t>
                    </a:r>
                    <a:r>
                      <a:rPr lang="en-GB" sz="1200">
                        <a:solidFill>
                          <a:srgbClr val="000000"/>
                        </a:solidFill>
                        <a:latin typeface="Comic Sans MS" pitchFamily="66" charset="0"/>
                        <a:cs typeface="Arial" charset="0"/>
                      </a:rPr>
                      <a:t>e</a:t>
                    </a:r>
                  </a:p>
                </p:txBody>
              </p:sp>
              <p:sp>
                <p:nvSpPr>
                  <p:cNvPr id="87110" name="Text Box 72"/>
                  <p:cNvSpPr txBox="1">
                    <a:spLocks noChangeArrowheads="1"/>
                  </p:cNvSpPr>
                  <p:nvPr/>
                </p:nvSpPr>
                <p:spPr bwMode="auto">
                  <a:xfrm>
                    <a:off x="5227638" y="4076700"/>
                    <a:ext cx="1093569" cy="5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LH surge </a:t>
                    </a:r>
                  </a:p>
                  <a:p>
                    <a:pPr algn="ctr"/>
                    <a:r>
                      <a:rPr lang="en-GB" sz="1400">
                        <a:solidFill>
                          <a:srgbClr val="000000"/>
                        </a:solidFill>
                        <a:latin typeface="Comic Sans MS" pitchFamily="66" charset="0"/>
                        <a:cs typeface="Arial" charset="0"/>
                      </a:rPr>
                      <a:t>&amp; ovulation</a:t>
                    </a:r>
                  </a:p>
                </p:txBody>
              </p:sp>
              <p:sp>
                <p:nvSpPr>
                  <p:cNvPr id="87111" name="Line 73"/>
                  <p:cNvSpPr>
                    <a:spLocks noChangeShapeType="1"/>
                  </p:cNvSpPr>
                  <p:nvPr/>
                </p:nvSpPr>
                <p:spPr bwMode="auto">
                  <a:xfrm flipV="1">
                    <a:off x="5580063" y="3860800"/>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112" name="Text Box 74"/>
                  <p:cNvSpPr txBox="1">
                    <a:spLocks noChangeArrowheads="1"/>
                  </p:cNvSpPr>
                  <p:nvPr/>
                </p:nvSpPr>
                <p:spPr bwMode="auto">
                  <a:xfrm>
                    <a:off x="4716463" y="4076700"/>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200">
                        <a:solidFill>
                          <a:srgbClr val="000000"/>
                        </a:solidFill>
                        <a:latin typeface="Comic Sans MS" pitchFamily="66" charset="0"/>
                        <a:cs typeface="Arial" charset="0"/>
                      </a:rPr>
                      <a:t>1</a:t>
                    </a:r>
                  </a:p>
                </p:txBody>
              </p:sp>
              <p:sp>
                <p:nvSpPr>
                  <p:cNvPr id="87113" name="Freeform 78"/>
                  <p:cNvSpPr>
                    <a:spLocks/>
                  </p:cNvSpPr>
                  <p:nvPr/>
                </p:nvSpPr>
                <p:spPr bwMode="auto">
                  <a:xfrm>
                    <a:off x="6502400" y="3789363"/>
                    <a:ext cx="301625" cy="53975"/>
                  </a:xfrm>
                  <a:custGeom>
                    <a:avLst/>
                    <a:gdLst>
                      <a:gd name="T0" fmla="*/ 2147483647 w 190"/>
                      <a:gd name="T1" fmla="*/ 0 h 34"/>
                      <a:gd name="T2" fmla="*/ 0 w 190"/>
                      <a:gd name="T3" fmla="*/ 2147483647 h 34"/>
                      <a:gd name="T4" fmla="*/ 0 60000 65536"/>
                      <a:gd name="T5" fmla="*/ 0 60000 65536"/>
                      <a:gd name="T6" fmla="*/ 0 w 190"/>
                      <a:gd name="T7" fmla="*/ 0 h 34"/>
                      <a:gd name="T8" fmla="*/ 190 w 190"/>
                      <a:gd name="T9" fmla="*/ 34 h 34"/>
                    </a:gdLst>
                    <a:ahLst/>
                    <a:cxnLst>
                      <a:cxn ang="T4">
                        <a:pos x="T0" y="T1"/>
                      </a:cxn>
                      <a:cxn ang="T5">
                        <a:pos x="T2" y="T3"/>
                      </a:cxn>
                    </a:cxnLst>
                    <a:rect l="T6" t="T7" r="T8" b="T9"/>
                    <a:pathLst>
                      <a:path w="190" h="34">
                        <a:moveTo>
                          <a:pt x="190" y="0"/>
                        </a:moveTo>
                        <a:cubicBezTo>
                          <a:pt x="133" y="34"/>
                          <a:pt x="64" y="5"/>
                          <a:pt x="0" y="5"/>
                        </a:cubicBez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grpSp>
          <p:nvGrpSpPr>
            <p:cNvPr id="87094" name="Group 57"/>
            <p:cNvGrpSpPr>
              <a:grpSpLocks/>
            </p:cNvGrpSpPr>
            <p:nvPr/>
          </p:nvGrpSpPr>
          <p:grpSpPr bwMode="auto">
            <a:xfrm>
              <a:off x="611188" y="3000372"/>
              <a:ext cx="3384550" cy="307777"/>
              <a:chOff x="611188" y="5229225"/>
              <a:chExt cx="3384550" cy="307777"/>
            </a:xfrm>
          </p:grpSpPr>
          <p:sp>
            <p:nvSpPr>
              <p:cNvPr id="87096" name="Text Box 3"/>
              <p:cNvSpPr txBox="1">
                <a:spLocks noChangeArrowheads="1"/>
              </p:cNvSpPr>
              <p:nvPr/>
            </p:nvSpPr>
            <p:spPr bwMode="auto">
              <a:xfrm>
                <a:off x="2484438" y="5229225"/>
                <a:ext cx="1148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10-13 years</a:t>
                </a:r>
              </a:p>
            </p:txBody>
          </p:sp>
          <p:sp>
            <p:nvSpPr>
              <p:cNvPr id="87097" name="Line 79"/>
              <p:cNvSpPr>
                <a:spLocks noChangeShapeType="1"/>
              </p:cNvSpPr>
              <p:nvPr/>
            </p:nvSpPr>
            <p:spPr bwMode="auto">
              <a:xfrm flipH="1">
                <a:off x="2268538" y="5373688"/>
                <a:ext cx="215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98" name="Line 80"/>
              <p:cNvSpPr>
                <a:spLocks noChangeShapeType="1"/>
              </p:cNvSpPr>
              <p:nvPr/>
            </p:nvSpPr>
            <p:spPr bwMode="auto">
              <a:xfrm>
                <a:off x="3708400" y="5373688"/>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99" name="Text Box 81"/>
              <p:cNvSpPr txBox="1">
                <a:spLocks noChangeArrowheads="1"/>
              </p:cNvSpPr>
              <p:nvPr/>
            </p:nvSpPr>
            <p:spPr bwMode="auto">
              <a:xfrm>
                <a:off x="900113" y="5229225"/>
                <a:ext cx="969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9 months</a:t>
                </a:r>
              </a:p>
            </p:txBody>
          </p:sp>
          <p:sp>
            <p:nvSpPr>
              <p:cNvPr id="87100" name="Line 82"/>
              <p:cNvSpPr>
                <a:spLocks noChangeShapeType="1"/>
              </p:cNvSpPr>
              <p:nvPr/>
            </p:nvSpPr>
            <p:spPr bwMode="auto">
              <a:xfrm>
                <a:off x="1835150" y="5373688"/>
                <a:ext cx="3603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101" name="Line 83"/>
              <p:cNvSpPr>
                <a:spLocks noChangeShapeType="1"/>
              </p:cNvSpPr>
              <p:nvPr/>
            </p:nvSpPr>
            <p:spPr bwMode="auto">
              <a:xfrm flipH="1">
                <a:off x="611188" y="5373688"/>
                <a:ext cx="3603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7095" name="Text Box 27"/>
            <p:cNvSpPr txBox="1">
              <a:spLocks noChangeArrowheads="1"/>
            </p:cNvSpPr>
            <p:nvPr/>
          </p:nvSpPr>
          <p:spPr bwMode="auto">
            <a:xfrm>
              <a:off x="714348" y="285728"/>
              <a:ext cx="101341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cs typeface="Arial" charset="0"/>
                </a:rPr>
                <a:t>Humans</a:t>
              </a:r>
            </a:p>
          </p:txBody>
        </p:sp>
      </p:grpSp>
      <p:grpSp>
        <p:nvGrpSpPr>
          <p:cNvPr id="87043" name="Group 59"/>
          <p:cNvGrpSpPr>
            <a:grpSpLocks/>
          </p:cNvGrpSpPr>
          <p:nvPr/>
        </p:nvGrpSpPr>
        <p:grpSpPr bwMode="auto">
          <a:xfrm>
            <a:off x="371475" y="252413"/>
            <a:ext cx="8415338" cy="3248025"/>
            <a:chOff x="179388" y="2571744"/>
            <a:chExt cx="8415338" cy="3247850"/>
          </a:xfrm>
        </p:grpSpPr>
        <p:sp>
          <p:nvSpPr>
            <p:cNvPr id="87048" name="Freeform 91"/>
            <p:cNvSpPr>
              <a:spLocks/>
            </p:cNvSpPr>
            <p:nvPr/>
          </p:nvSpPr>
          <p:spPr bwMode="auto">
            <a:xfrm>
              <a:off x="711200" y="2643182"/>
              <a:ext cx="7569200" cy="1357313"/>
            </a:xfrm>
            <a:custGeom>
              <a:avLst/>
              <a:gdLst>
                <a:gd name="T0" fmla="*/ 0 w 4768"/>
                <a:gd name="T1" fmla="*/ 2147483647 h 855"/>
                <a:gd name="T2" fmla="*/ 2147483647 w 4768"/>
                <a:gd name="T3" fmla="*/ 2147483647 h 855"/>
                <a:gd name="T4" fmla="*/ 2147483647 w 4768"/>
                <a:gd name="T5" fmla="*/ 2147483647 h 855"/>
                <a:gd name="T6" fmla="*/ 2147483647 w 4768"/>
                <a:gd name="T7" fmla="*/ 2147483647 h 855"/>
                <a:gd name="T8" fmla="*/ 2147483647 w 4768"/>
                <a:gd name="T9" fmla="*/ 2147483647 h 855"/>
                <a:gd name="T10" fmla="*/ 2147483647 w 4768"/>
                <a:gd name="T11" fmla="*/ 2147483647 h 855"/>
                <a:gd name="T12" fmla="*/ 2147483647 w 4768"/>
                <a:gd name="T13" fmla="*/ 2147483647 h 855"/>
                <a:gd name="T14" fmla="*/ 2147483647 w 4768"/>
                <a:gd name="T15" fmla="*/ 2147483647 h 855"/>
                <a:gd name="T16" fmla="*/ 2147483647 w 4768"/>
                <a:gd name="T17" fmla="*/ 2147483647 h 855"/>
                <a:gd name="T18" fmla="*/ 2147483647 w 4768"/>
                <a:gd name="T19" fmla="*/ 2147483647 h 855"/>
                <a:gd name="T20" fmla="*/ 2147483647 w 4768"/>
                <a:gd name="T21" fmla="*/ 2147483647 h 855"/>
                <a:gd name="T22" fmla="*/ 2147483647 w 4768"/>
                <a:gd name="T23" fmla="*/ 2147483647 h 855"/>
                <a:gd name="T24" fmla="*/ 2147483647 w 4768"/>
                <a:gd name="T25" fmla="*/ 2147483647 h 855"/>
                <a:gd name="T26" fmla="*/ 2147483647 w 4768"/>
                <a:gd name="T27" fmla="*/ 2147483647 h 855"/>
                <a:gd name="T28" fmla="*/ 2147483647 w 4768"/>
                <a:gd name="T29" fmla="*/ 2147483647 h 855"/>
                <a:gd name="T30" fmla="*/ 2147483647 w 4768"/>
                <a:gd name="T31" fmla="*/ 2147483647 h 855"/>
                <a:gd name="T32" fmla="*/ 2147483647 w 4768"/>
                <a:gd name="T33" fmla="*/ 2147483647 h 855"/>
                <a:gd name="T34" fmla="*/ 2147483647 w 4768"/>
                <a:gd name="T35" fmla="*/ 2147483647 h 855"/>
                <a:gd name="T36" fmla="*/ 2147483647 w 4768"/>
                <a:gd name="T37" fmla="*/ 2147483647 h 855"/>
                <a:gd name="T38" fmla="*/ 2147483647 w 4768"/>
                <a:gd name="T39" fmla="*/ 2147483647 h 855"/>
                <a:gd name="T40" fmla="*/ 2147483647 w 4768"/>
                <a:gd name="T41" fmla="*/ 2147483647 h 855"/>
                <a:gd name="T42" fmla="*/ 2147483647 w 4768"/>
                <a:gd name="T43" fmla="*/ 2147483647 h 855"/>
                <a:gd name="T44" fmla="*/ 2147483647 w 4768"/>
                <a:gd name="T45" fmla="*/ 2147483647 h 855"/>
                <a:gd name="T46" fmla="*/ 2147483647 w 4768"/>
                <a:gd name="T47" fmla="*/ 2147483647 h 855"/>
                <a:gd name="T48" fmla="*/ 2147483647 w 4768"/>
                <a:gd name="T49" fmla="*/ 2147483647 h 855"/>
                <a:gd name="T50" fmla="*/ 2147483647 w 4768"/>
                <a:gd name="T51" fmla="*/ 2147483647 h 855"/>
                <a:gd name="T52" fmla="*/ 2147483647 w 4768"/>
                <a:gd name="T53" fmla="*/ 2147483647 h 855"/>
                <a:gd name="T54" fmla="*/ 2147483647 w 4768"/>
                <a:gd name="T55" fmla="*/ 2147483647 h 855"/>
                <a:gd name="T56" fmla="*/ 2147483647 w 4768"/>
                <a:gd name="T57" fmla="*/ 2147483647 h 855"/>
                <a:gd name="T58" fmla="*/ 2147483647 w 4768"/>
                <a:gd name="T59" fmla="*/ 2147483647 h 855"/>
                <a:gd name="T60" fmla="*/ 2147483647 w 4768"/>
                <a:gd name="T61" fmla="*/ 2147483647 h 855"/>
                <a:gd name="T62" fmla="*/ 2147483647 w 4768"/>
                <a:gd name="T63" fmla="*/ 2147483647 h 855"/>
                <a:gd name="T64" fmla="*/ 2147483647 w 4768"/>
                <a:gd name="T65" fmla="*/ 2147483647 h 855"/>
                <a:gd name="T66" fmla="*/ 2147483647 w 4768"/>
                <a:gd name="T67" fmla="*/ 2147483647 h 855"/>
                <a:gd name="T68" fmla="*/ 2147483647 w 4768"/>
                <a:gd name="T69" fmla="*/ 2147483647 h 855"/>
                <a:gd name="T70" fmla="*/ 2147483647 w 4768"/>
                <a:gd name="T71" fmla="*/ 2147483647 h 855"/>
                <a:gd name="T72" fmla="*/ 2147483647 w 4768"/>
                <a:gd name="T73" fmla="*/ 2147483647 h 855"/>
                <a:gd name="T74" fmla="*/ 2147483647 w 4768"/>
                <a:gd name="T75" fmla="*/ 2147483647 h 855"/>
                <a:gd name="T76" fmla="*/ 2147483647 w 4768"/>
                <a:gd name="T77" fmla="*/ 2147483647 h 855"/>
                <a:gd name="T78" fmla="*/ 2147483647 w 4768"/>
                <a:gd name="T79" fmla="*/ 2147483647 h 855"/>
                <a:gd name="T80" fmla="*/ 2147483647 w 4768"/>
                <a:gd name="T81" fmla="*/ 2147483647 h 855"/>
                <a:gd name="T82" fmla="*/ 2147483647 w 4768"/>
                <a:gd name="T83" fmla="*/ 2147483647 h 855"/>
                <a:gd name="T84" fmla="*/ 2147483647 w 4768"/>
                <a:gd name="T85" fmla="*/ 2147483647 h 855"/>
                <a:gd name="T86" fmla="*/ 2147483647 w 4768"/>
                <a:gd name="T87" fmla="*/ 2147483647 h 855"/>
                <a:gd name="T88" fmla="*/ 2147483647 w 4768"/>
                <a:gd name="T89" fmla="*/ 2147483647 h 855"/>
                <a:gd name="T90" fmla="*/ 2147483647 w 4768"/>
                <a:gd name="T91" fmla="*/ 2147483647 h 855"/>
                <a:gd name="T92" fmla="*/ 2147483647 w 4768"/>
                <a:gd name="T93" fmla="*/ 2147483647 h 855"/>
                <a:gd name="T94" fmla="*/ 2147483647 w 4768"/>
                <a:gd name="T95" fmla="*/ 2147483647 h 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68"/>
                <a:gd name="T145" fmla="*/ 0 h 855"/>
                <a:gd name="T146" fmla="*/ 4768 w 4768"/>
                <a:gd name="T147" fmla="*/ 855 h 8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68" h="855">
                  <a:moveTo>
                    <a:pt x="0" y="698"/>
                  </a:moveTo>
                  <a:cubicBezTo>
                    <a:pt x="160" y="710"/>
                    <a:pt x="321" y="699"/>
                    <a:pt x="480" y="722"/>
                  </a:cubicBezTo>
                  <a:cubicBezTo>
                    <a:pt x="514" y="711"/>
                    <a:pt x="541" y="694"/>
                    <a:pt x="576" y="682"/>
                  </a:cubicBezTo>
                  <a:cubicBezTo>
                    <a:pt x="609" y="671"/>
                    <a:pt x="645" y="677"/>
                    <a:pt x="680" y="674"/>
                  </a:cubicBezTo>
                  <a:cubicBezTo>
                    <a:pt x="683" y="647"/>
                    <a:pt x="680" y="619"/>
                    <a:pt x="688" y="594"/>
                  </a:cubicBezTo>
                  <a:cubicBezTo>
                    <a:pt x="691" y="585"/>
                    <a:pt x="706" y="586"/>
                    <a:pt x="712" y="578"/>
                  </a:cubicBezTo>
                  <a:cubicBezTo>
                    <a:pt x="717" y="571"/>
                    <a:pt x="714" y="560"/>
                    <a:pt x="720" y="554"/>
                  </a:cubicBezTo>
                  <a:cubicBezTo>
                    <a:pt x="734" y="540"/>
                    <a:pt x="768" y="522"/>
                    <a:pt x="768" y="522"/>
                  </a:cubicBezTo>
                  <a:cubicBezTo>
                    <a:pt x="785" y="402"/>
                    <a:pt x="769" y="278"/>
                    <a:pt x="808" y="162"/>
                  </a:cubicBezTo>
                  <a:cubicBezTo>
                    <a:pt x="816" y="167"/>
                    <a:pt x="823" y="174"/>
                    <a:pt x="832" y="178"/>
                  </a:cubicBezTo>
                  <a:cubicBezTo>
                    <a:pt x="840" y="182"/>
                    <a:pt x="850" y="180"/>
                    <a:pt x="856" y="186"/>
                  </a:cubicBezTo>
                  <a:cubicBezTo>
                    <a:pt x="870" y="200"/>
                    <a:pt x="888" y="234"/>
                    <a:pt x="888" y="234"/>
                  </a:cubicBezTo>
                  <a:cubicBezTo>
                    <a:pt x="898" y="331"/>
                    <a:pt x="888" y="289"/>
                    <a:pt x="912" y="362"/>
                  </a:cubicBezTo>
                  <a:cubicBezTo>
                    <a:pt x="917" y="378"/>
                    <a:pt x="928" y="410"/>
                    <a:pt x="928" y="410"/>
                  </a:cubicBezTo>
                  <a:cubicBezTo>
                    <a:pt x="932" y="499"/>
                    <a:pt x="908" y="583"/>
                    <a:pt x="984" y="634"/>
                  </a:cubicBezTo>
                  <a:cubicBezTo>
                    <a:pt x="989" y="650"/>
                    <a:pt x="995" y="666"/>
                    <a:pt x="1000" y="682"/>
                  </a:cubicBezTo>
                  <a:cubicBezTo>
                    <a:pt x="1006" y="700"/>
                    <a:pt x="1000" y="721"/>
                    <a:pt x="1008" y="738"/>
                  </a:cubicBezTo>
                  <a:cubicBezTo>
                    <a:pt x="1012" y="746"/>
                    <a:pt x="1024" y="743"/>
                    <a:pt x="1032" y="746"/>
                  </a:cubicBezTo>
                  <a:cubicBezTo>
                    <a:pt x="1043" y="743"/>
                    <a:pt x="1055" y="745"/>
                    <a:pt x="1064" y="738"/>
                  </a:cubicBezTo>
                  <a:cubicBezTo>
                    <a:pt x="1071" y="733"/>
                    <a:pt x="1071" y="722"/>
                    <a:pt x="1072" y="714"/>
                  </a:cubicBezTo>
                  <a:cubicBezTo>
                    <a:pt x="1074" y="692"/>
                    <a:pt x="1075" y="556"/>
                    <a:pt x="1096" y="514"/>
                  </a:cubicBezTo>
                  <a:cubicBezTo>
                    <a:pt x="1100" y="505"/>
                    <a:pt x="1112" y="503"/>
                    <a:pt x="1120" y="498"/>
                  </a:cubicBezTo>
                  <a:cubicBezTo>
                    <a:pt x="1141" y="434"/>
                    <a:pt x="1123" y="361"/>
                    <a:pt x="1160" y="306"/>
                  </a:cubicBezTo>
                  <a:cubicBezTo>
                    <a:pt x="1195" y="318"/>
                    <a:pt x="1187" y="338"/>
                    <a:pt x="1216" y="362"/>
                  </a:cubicBezTo>
                  <a:cubicBezTo>
                    <a:pt x="1275" y="411"/>
                    <a:pt x="1283" y="420"/>
                    <a:pt x="1296" y="498"/>
                  </a:cubicBezTo>
                  <a:cubicBezTo>
                    <a:pt x="1312" y="855"/>
                    <a:pt x="1324" y="690"/>
                    <a:pt x="1856" y="682"/>
                  </a:cubicBezTo>
                  <a:cubicBezTo>
                    <a:pt x="1961" y="647"/>
                    <a:pt x="1804" y="690"/>
                    <a:pt x="1888" y="698"/>
                  </a:cubicBezTo>
                  <a:cubicBezTo>
                    <a:pt x="1944" y="703"/>
                    <a:pt x="2000" y="693"/>
                    <a:pt x="2056" y="690"/>
                  </a:cubicBezTo>
                  <a:cubicBezTo>
                    <a:pt x="2074" y="637"/>
                    <a:pt x="2098" y="673"/>
                    <a:pt x="2144" y="642"/>
                  </a:cubicBezTo>
                  <a:cubicBezTo>
                    <a:pt x="2167" y="607"/>
                    <a:pt x="2170" y="576"/>
                    <a:pt x="2200" y="546"/>
                  </a:cubicBezTo>
                  <a:cubicBezTo>
                    <a:pt x="2211" y="514"/>
                    <a:pt x="2221" y="482"/>
                    <a:pt x="2232" y="450"/>
                  </a:cubicBezTo>
                  <a:cubicBezTo>
                    <a:pt x="2241" y="423"/>
                    <a:pt x="2272" y="402"/>
                    <a:pt x="2288" y="378"/>
                  </a:cubicBezTo>
                  <a:cubicBezTo>
                    <a:pt x="2291" y="362"/>
                    <a:pt x="2290" y="345"/>
                    <a:pt x="2296" y="330"/>
                  </a:cubicBezTo>
                  <a:cubicBezTo>
                    <a:pt x="2303" y="312"/>
                    <a:pt x="2328" y="282"/>
                    <a:pt x="2328" y="282"/>
                  </a:cubicBezTo>
                  <a:cubicBezTo>
                    <a:pt x="2340" y="221"/>
                    <a:pt x="2374" y="174"/>
                    <a:pt x="2408" y="122"/>
                  </a:cubicBezTo>
                  <a:cubicBezTo>
                    <a:pt x="2415" y="111"/>
                    <a:pt x="2519" y="56"/>
                    <a:pt x="2528" y="50"/>
                  </a:cubicBezTo>
                  <a:cubicBezTo>
                    <a:pt x="2550" y="35"/>
                    <a:pt x="2581" y="45"/>
                    <a:pt x="2608" y="42"/>
                  </a:cubicBezTo>
                  <a:cubicBezTo>
                    <a:pt x="2711" y="8"/>
                    <a:pt x="2829" y="23"/>
                    <a:pt x="2936" y="2"/>
                  </a:cubicBezTo>
                  <a:cubicBezTo>
                    <a:pt x="3203" y="5"/>
                    <a:pt x="3470" y="0"/>
                    <a:pt x="3736" y="10"/>
                  </a:cubicBezTo>
                  <a:cubicBezTo>
                    <a:pt x="3746" y="10"/>
                    <a:pt x="3742" y="33"/>
                    <a:pt x="3752" y="34"/>
                  </a:cubicBezTo>
                  <a:cubicBezTo>
                    <a:pt x="3842" y="44"/>
                    <a:pt x="3933" y="39"/>
                    <a:pt x="4024" y="42"/>
                  </a:cubicBezTo>
                  <a:cubicBezTo>
                    <a:pt x="4042" y="48"/>
                    <a:pt x="4065" y="46"/>
                    <a:pt x="4080" y="58"/>
                  </a:cubicBezTo>
                  <a:cubicBezTo>
                    <a:pt x="4087" y="63"/>
                    <a:pt x="4081" y="77"/>
                    <a:pt x="4088" y="82"/>
                  </a:cubicBezTo>
                  <a:cubicBezTo>
                    <a:pt x="4088" y="82"/>
                    <a:pt x="4148" y="102"/>
                    <a:pt x="4160" y="106"/>
                  </a:cubicBezTo>
                  <a:cubicBezTo>
                    <a:pt x="4169" y="109"/>
                    <a:pt x="4174" y="121"/>
                    <a:pt x="4184" y="122"/>
                  </a:cubicBezTo>
                  <a:cubicBezTo>
                    <a:pt x="4258" y="129"/>
                    <a:pt x="4333" y="127"/>
                    <a:pt x="4408" y="130"/>
                  </a:cubicBezTo>
                  <a:cubicBezTo>
                    <a:pt x="4493" y="144"/>
                    <a:pt x="4569" y="156"/>
                    <a:pt x="4656" y="162"/>
                  </a:cubicBezTo>
                  <a:cubicBezTo>
                    <a:pt x="4699" y="173"/>
                    <a:pt x="4723" y="194"/>
                    <a:pt x="4768" y="194"/>
                  </a:cubicBezTo>
                </a:path>
              </a:pathLst>
            </a:custGeom>
            <a:noFill/>
            <a:ln w="28575">
              <a:solidFill>
                <a:srgbClr val="2416D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9" name="Text Box 93"/>
            <p:cNvSpPr txBox="1">
              <a:spLocks noChangeArrowheads="1"/>
            </p:cNvSpPr>
            <p:nvPr/>
          </p:nvSpPr>
          <p:spPr bwMode="auto">
            <a:xfrm>
              <a:off x="2118876" y="2714620"/>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cs typeface="Arial" charset="0"/>
                </a:rPr>
                <a:t>T exposure in males</a:t>
              </a:r>
            </a:p>
          </p:txBody>
        </p:sp>
        <p:grpSp>
          <p:nvGrpSpPr>
            <p:cNvPr id="87050" name="Group 62"/>
            <p:cNvGrpSpPr>
              <a:grpSpLocks/>
            </p:cNvGrpSpPr>
            <p:nvPr/>
          </p:nvGrpSpPr>
          <p:grpSpPr bwMode="auto">
            <a:xfrm>
              <a:off x="179388" y="2928934"/>
              <a:ext cx="8415338" cy="2890660"/>
              <a:chOff x="179388" y="2455841"/>
              <a:chExt cx="8415338" cy="2890660"/>
            </a:xfrm>
          </p:grpSpPr>
          <p:sp>
            <p:nvSpPr>
              <p:cNvPr id="87052" name="Text Box 50"/>
              <p:cNvSpPr txBox="1">
                <a:spLocks noChangeArrowheads="1"/>
              </p:cNvSpPr>
              <p:nvPr/>
            </p:nvSpPr>
            <p:spPr bwMode="auto">
              <a:xfrm>
                <a:off x="2555875" y="5008554"/>
                <a:ext cx="1127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35-45 days</a:t>
                </a:r>
              </a:p>
            </p:txBody>
          </p:sp>
          <p:sp>
            <p:nvSpPr>
              <p:cNvPr id="87053" name="Line 121"/>
              <p:cNvSpPr>
                <a:spLocks noChangeShapeType="1"/>
              </p:cNvSpPr>
              <p:nvPr/>
            </p:nvSpPr>
            <p:spPr bwMode="auto">
              <a:xfrm flipV="1">
                <a:off x="5665796" y="3098783"/>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54" name="Freeform 129"/>
              <p:cNvSpPr>
                <a:spLocks/>
              </p:cNvSpPr>
              <p:nvPr/>
            </p:nvSpPr>
            <p:spPr bwMode="auto">
              <a:xfrm>
                <a:off x="4932363" y="3170221"/>
                <a:ext cx="274637" cy="30162"/>
              </a:xfrm>
              <a:custGeom>
                <a:avLst/>
                <a:gdLst>
                  <a:gd name="T0" fmla="*/ 0 w 173"/>
                  <a:gd name="T1" fmla="*/ 2147483647 h 19"/>
                  <a:gd name="T2" fmla="*/ 2147483647 w 173"/>
                  <a:gd name="T3" fmla="*/ 2147483647 h 19"/>
                  <a:gd name="T4" fmla="*/ 0 60000 65536"/>
                  <a:gd name="T5" fmla="*/ 0 60000 65536"/>
                  <a:gd name="T6" fmla="*/ 0 w 173"/>
                  <a:gd name="T7" fmla="*/ 0 h 19"/>
                  <a:gd name="T8" fmla="*/ 173 w 173"/>
                  <a:gd name="T9" fmla="*/ 19 h 19"/>
                </a:gdLst>
                <a:ahLst/>
                <a:cxnLst>
                  <a:cxn ang="T4">
                    <a:pos x="T0" y="T1"/>
                  </a:cxn>
                  <a:cxn ang="T5">
                    <a:pos x="T2" y="T3"/>
                  </a:cxn>
                </a:cxnLst>
                <a:rect l="T6" t="T7" r="T8" b="T9"/>
                <a:pathLst>
                  <a:path w="173" h="19">
                    <a:moveTo>
                      <a:pt x="0" y="19"/>
                    </a:moveTo>
                    <a:cubicBezTo>
                      <a:pt x="70" y="0"/>
                      <a:pt x="76" y="3"/>
                      <a:pt x="173" y="3"/>
                    </a:cubicBezTo>
                  </a:path>
                </a:pathLst>
              </a:cu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7055" name="Group 60"/>
              <p:cNvGrpSpPr>
                <a:grpSpLocks/>
              </p:cNvGrpSpPr>
              <p:nvPr/>
            </p:nvGrpSpPr>
            <p:grpSpPr bwMode="auto">
              <a:xfrm>
                <a:off x="179388" y="2455841"/>
                <a:ext cx="8415338" cy="2581299"/>
                <a:chOff x="179388" y="2455841"/>
                <a:chExt cx="8415338" cy="2581299"/>
              </a:xfrm>
            </p:grpSpPr>
            <p:grpSp>
              <p:nvGrpSpPr>
                <p:cNvPr id="87062" name="Group 59"/>
                <p:cNvGrpSpPr>
                  <a:grpSpLocks/>
                </p:cNvGrpSpPr>
                <p:nvPr/>
              </p:nvGrpSpPr>
              <p:grpSpPr bwMode="auto">
                <a:xfrm>
                  <a:off x="179388" y="2455841"/>
                  <a:ext cx="8415338" cy="2581299"/>
                  <a:chOff x="179388" y="2481244"/>
                  <a:chExt cx="8415338" cy="2581299"/>
                </a:xfrm>
              </p:grpSpPr>
              <p:grpSp>
                <p:nvGrpSpPr>
                  <p:cNvPr id="87064" name="Group 96"/>
                  <p:cNvGrpSpPr>
                    <a:grpSpLocks/>
                  </p:cNvGrpSpPr>
                  <p:nvPr/>
                </p:nvGrpSpPr>
                <p:grpSpPr bwMode="auto">
                  <a:xfrm>
                    <a:off x="179388" y="4552953"/>
                    <a:ext cx="8415338" cy="509590"/>
                    <a:chOff x="158" y="917"/>
                    <a:chExt cx="5301" cy="321"/>
                  </a:xfrm>
                </p:grpSpPr>
                <p:sp>
                  <p:nvSpPr>
                    <p:cNvPr id="87073" name="Text Box 97"/>
                    <p:cNvSpPr txBox="1">
                      <a:spLocks noChangeArrowheads="1"/>
                    </p:cNvSpPr>
                    <p:nvPr/>
                  </p:nvSpPr>
                  <p:spPr bwMode="auto">
                    <a:xfrm>
                      <a:off x="158" y="1007"/>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conception</a:t>
                      </a:r>
                    </a:p>
                  </p:txBody>
                </p:sp>
                <p:sp>
                  <p:nvSpPr>
                    <p:cNvPr id="87074" name="Text Box 98"/>
                    <p:cNvSpPr txBox="1">
                      <a:spLocks noChangeArrowheads="1"/>
                    </p:cNvSpPr>
                    <p:nvPr/>
                  </p:nvSpPr>
                  <p:spPr bwMode="auto">
                    <a:xfrm>
                      <a:off x="1336" y="1026"/>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birth</a:t>
                      </a:r>
                    </a:p>
                  </p:txBody>
                </p:sp>
                <p:sp>
                  <p:nvSpPr>
                    <p:cNvPr id="87075" name="Text Box 99"/>
                    <p:cNvSpPr txBox="1">
                      <a:spLocks noChangeArrowheads="1"/>
                    </p:cNvSpPr>
                    <p:nvPr/>
                  </p:nvSpPr>
                  <p:spPr bwMode="auto">
                    <a:xfrm>
                      <a:off x="2336" y="1011"/>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puberty</a:t>
                      </a:r>
                    </a:p>
                  </p:txBody>
                </p:sp>
                <p:sp>
                  <p:nvSpPr>
                    <p:cNvPr id="87076" name="Text Box 100"/>
                    <p:cNvSpPr txBox="1">
                      <a:spLocks noChangeArrowheads="1"/>
                    </p:cNvSpPr>
                    <p:nvPr/>
                  </p:nvSpPr>
                  <p:spPr bwMode="auto">
                    <a:xfrm>
                      <a:off x="4998" y="966"/>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cs typeface="Arial" charset="0"/>
                        </a:rPr>
                        <a:t>death</a:t>
                      </a:r>
                    </a:p>
                  </p:txBody>
                </p:sp>
                <p:sp>
                  <p:nvSpPr>
                    <p:cNvPr id="87077" name="Line 101"/>
                    <p:cNvSpPr>
                      <a:spLocks noChangeShapeType="1"/>
                    </p:cNvSpPr>
                    <p:nvPr/>
                  </p:nvSpPr>
                  <p:spPr bwMode="auto">
                    <a:xfrm flipV="1">
                      <a:off x="1474"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78" name="Line 102"/>
                    <p:cNvSpPr>
                      <a:spLocks noChangeShapeType="1"/>
                    </p:cNvSpPr>
                    <p:nvPr/>
                  </p:nvSpPr>
                  <p:spPr bwMode="auto">
                    <a:xfrm flipV="1">
                      <a:off x="2562"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79" name="Line 103"/>
                    <p:cNvSpPr>
                      <a:spLocks noChangeShapeType="1"/>
                    </p:cNvSpPr>
                    <p:nvPr/>
                  </p:nvSpPr>
                  <p:spPr bwMode="auto">
                    <a:xfrm>
                      <a:off x="2608" y="917"/>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80" name="Line 104"/>
                    <p:cNvSpPr>
                      <a:spLocks noChangeShapeType="1"/>
                    </p:cNvSpPr>
                    <p:nvPr/>
                  </p:nvSpPr>
                  <p:spPr bwMode="auto">
                    <a:xfrm>
                      <a:off x="3560"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7081" name="Line 105"/>
                    <p:cNvSpPr>
                      <a:spLocks noChangeShapeType="1"/>
                    </p:cNvSpPr>
                    <p:nvPr/>
                  </p:nvSpPr>
                  <p:spPr bwMode="auto">
                    <a:xfrm>
                      <a:off x="3923" y="917"/>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82" name="Line 106"/>
                    <p:cNvSpPr>
                      <a:spLocks noChangeShapeType="1"/>
                    </p:cNvSpPr>
                    <p:nvPr/>
                  </p:nvSpPr>
                  <p:spPr bwMode="auto">
                    <a:xfrm>
                      <a:off x="431" y="917"/>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83" name="Line 107"/>
                    <p:cNvSpPr>
                      <a:spLocks noChangeShapeType="1"/>
                    </p:cNvSpPr>
                    <p:nvPr/>
                  </p:nvSpPr>
                  <p:spPr bwMode="auto">
                    <a:xfrm>
                      <a:off x="1927"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7084" name="Line 108"/>
                    <p:cNvSpPr>
                      <a:spLocks noChangeShapeType="1"/>
                    </p:cNvSpPr>
                    <p:nvPr/>
                  </p:nvSpPr>
                  <p:spPr bwMode="auto">
                    <a:xfrm>
                      <a:off x="2245" y="917"/>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85" name="Line 109"/>
                    <p:cNvSpPr>
                      <a:spLocks noChangeShapeType="1"/>
                    </p:cNvSpPr>
                    <p:nvPr/>
                  </p:nvSpPr>
                  <p:spPr bwMode="auto">
                    <a:xfrm>
                      <a:off x="431"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86" name="Line 110"/>
                    <p:cNvSpPr>
                      <a:spLocks noChangeShapeType="1"/>
                    </p:cNvSpPr>
                    <p:nvPr/>
                  </p:nvSpPr>
                  <p:spPr bwMode="auto">
                    <a:xfrm>
                      <a:off x="5193"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7065" name="Text Box 113"/>
                  <p:cNvSpPr txBox="1">
                    <a:spLocks noChangeArrowheads="1"/>
                  </p:cNvSpPr>
                  <p:nvPr/>
                </p:nvSpPr>
                <p:spPr bwMode="auto">
                  <a:xfrm>
                    <a:off x="1450926" y="3645323"/>
                    <a:ext cx="2666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cs typeface="Arial" charset="0"/>
                      </a:rPr>
                      <a:t>E2 exposure in females</a:t>
                    </a:r>
                  </a:p>
                </p:txBody>
              </p:sp>
              <p:sp>
                <p:nvSpPr>
                  <p:cNvPr id="87066" name="Freeform 115"/>
                  <p:cNvSpPr>
                    <a:spLocks/>
                  </p:cNvSpPr>
                  <p:nvPr/>
                </p:nvSpPr>
                <p:spPr bwMode="auto">
                  <a:xfrm>
                    <a:off x="660400" y="3195624"/>
                    <a:ext cx="4343400" cy="1106488"/>
                  </a:xfrm>
                  <a:custGeom>
                    <a:avLst/>
                    <a:gdLst>
                      <a:gd name="T0" fmla="*/ 0 w 2736"/>
                      <a:gd name="T1" fmla="*/ 2147483647 h 697"/>
                      <a:gd name="T2" fmla="*/ 2147483647 w 2736"/>
                      <a:gd name="T3" fmla="*/ 2147483647 h 697"/>
                      <a:gd name="T4" fmla="*/ 2147483647 w 2736"/>
                      <a:gd name="T5" fmla="*/ 2147483647 h 697"/>
                      <a:gd name="T6" fmla="*/ 2147483647 w 2736"/>
                      <a:gd name="T7" fmla="*/ 2147483647 h 697"/>
                      <a:gd name="T8" fmla="*/ 2147483647 w 2736"/>
                      <a:gd name="T9" fmla="*/ 2147483647 h 697"/>
                      <a:gd name="T10" fmla="*/ 2147483647 w 2736"/>
                      <a:gd name="T11" fmla="*/ 2147483647 h 697"/>
                      <a:gd name="T12" fmla="*/ 2147483647 w 2736"/>
                      <a:gd name="T13" fmla="*/ 2147483647 h 697"/>
                      <a:gd name="T14" fmla="*/ 2147483647 w 2736"/>
                      <a:gd name="T15" fmla="*/ 2147483647 h 697"/>
                      <a:gd name="T16" fmla="*/ 2147483647 w 2736"/>
                      <a:gd name="T17" fmla="*/ 2147483647 h 697"/>
                      <a:gd name="T18" fmla="*/ 2147483647 w 2736"/>
                      <a:gd name="T19" fmla="*/ 2147483647 h 697"/>
                      <a:gd name="T20" fmla="*/ 2147483647 w 2736"/>
                      <a:gd name="T21" fmla="*/ 2147483647 h 697"/>
                      <a:gd name="T22" fmla="*/ 2147483647 w 2736"/>
                      <a:gd name="T23" fmla="*/ 2147483647 h 697"/>
                      <a:gd name="T24" fmla="*/ 2147483647 w 2736"/>
                      <a:gd name="T25" fmla="*/ 2147483647 h 697"/>
                      <a:gd name="T26" fmla="*/ 2147483647 w 2736"/>
                      <a:gd name="T27" fmla="*/ 2147483647 h 697"/>
                      <a:gd name="T28" fmla="*/ 2147483647 w 2736"/>
                      <a:gd name="T29" fmla="*/ 2147483647 h 697"/>
                      <a:gd name="T30" fmla="*/ 2147483647 w 2736"/>
                      <a:gd name="T31" fmla="*/ 2147483647 h 697"/>
                      <a:gd name="T32" fmla="*/ 2147483647 w 2736"/>
                      <a:gd name="T33" fmla="*/ 2147483647 h 697"/>
                      <a:gd name="T34" fmla="*/ 2147483647 w 2736"/>
                      <a:gd name="T35" fmla="*/ 2147483647 h 697"/>
                      <a:gd name="T36" fmla="*/ 2147483647 w 2736"/>
                      <a:gd name="T37" fmla="*/ 2147483647 h 697"/>
                      <a:gd name="T38" fmla="*/ 2147483647 w 2736"/>
                      <a:gd name="T39" fmla="*/ 2147483647 h 697"/>
                      <a:gd name="T40" fmla="*/ 2147483647 w 2736"/>
                      <a:gd name="T41" fmla="*/ 2147483647 h 697"/>
                      <a:gd name="T42" fmla="*/ 2147483647 w 2736"/>
                      <a:gd name="T43" fmla="*/ 2147483647 h 697"/>
                      <a:gd name="T44" fmla="*/ 2147483647 w 2736"/>
                      <a:gd name="T45" fmla="*/ 2147483647 h 697"/>
                      <a:gd name="T46" fmla="*/ 2147483647 w 2736"/>
                      <a:gd name="T47" fmla="*/ 2147483647 h 697"/>
                      <a:gd name="T48" fmla="*/ 2147483647 w 2736"/>
                      <a:gd name="T49" fmla="*/ 0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6"/>
                      <a:gd name="T76" fmla="*/ 0 h 697"/>
                      <a:gd name="T77" fmla="*/ 2736 w 2736"/>
                      <a:gd name="T78" fmla="*/ 697 h 6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6" h="697">
                        <a:moveTo>
                          <a:pt x="0" y="632"/>
                        </a:moveTo>
                        <a:cubicBezTo>
                          <a:pt x="306" y="646"/>
                          <a:pt x="613" y="633"/>
                          <a:pt x="920" y="640"/>
                        </a:cubicBezTo>
                        <a:cubicBezTo>
                          <a:pt x="939" y="697"/>
                          <a:pt x="1002" y="663"/>
                          <a:pt x="1048" y="648"/>
                        </a:cubicBezTo>
                        <a:cubicBezTo>
                          <a:pt x="1103" y="666"/>
                          <a:pt x="1155" y="645"/>
                          <a:pt x="1208" y="632"/>
                        </a:cubicBezTo>
                        <a:cubicBezTo>
                          <a:pt x="1222" y="576"/>
                          <a:pt x="1233" y="591"/>
                          <a:pt x="1288" y="600"/>
                        </a:cubicBezTo>
                        <a:cubicBezTo>
                          <a:pt x="1325" y="597"/>
                          <a:pt x="1363" y="596"/>
                          <a:pt x="1400" y="592"/>
                        </a:cubicBezTo>
                        <a:cubicBezTo>
                          <a:pt x="1408" y="591"/>
                          <a:pt x="1418" y="578"/>
                          <a:pt x="1424" y="584"/>
                        </a:cubicBezTo>
                        <a:cubicBezTo>
                          <a:pt x="1436" y="596"/>
                          <a:pt x="1426" y="623"/>
                          <a:pt x="1440" y="632"/>
                        </a:cubicBezTo>
                        <a:cubicBezTo>
                          <a:pt x="1456" y="643"/>
                          <a:pt x="1488" y="664"/>
                          <a:pt x="1488" y="664"/>
                        </a:cubicBezTo>
                        <a:cubicBezTo>
                          <a:pt x="1533" y="661"/>
                          <a:pt x="1579" y="660"/>
                          <a:pt x="1624" y="656"/>
                        </a:cubicBezTo>
                        <a:cubicBezTo>
                          <a:pt x="1652" y="653"/>
                          <a:pt x="1704" y="632"/>
                          <a:pt x="1704" y="632"/>
                        </a:cubicBezTo>
                        <a:cubicBezTo>
                          <a:pt x="1822" y="656"/>
                          <a:pt x="1961" y="626"/>
                          <a:pt x="2080" y="616"/>
                        </a:cubicBezTo>
                        <a:cubicBezTo>
                          <a:pt x="2096" y="605"/>
                          <a:pt x="2112" y="595"/>
                          <a:pt x="2128" y="584"/>
                        </a:cubicBezTo>
                        <a:cubicBezTo>
                          <a:pt x="2136" y="579"/>
                          <a:pt x="2152" y="568"/>
                          <a:pt x="2152" y="568"/>
                        </a:cubicBezTo>
                        <a:cubicBezTo>
                          <a:pt x="2170" y="540"/>
                          <a:pt x="2188" y="522"/>
                          <a:pt x="2216" y="504"/>
                        </a:cubicBezTo>
                        <a:cubicBezTo>
                          <a:pt x="2245" y="460"/>
                          <a:pt x="2243" y="422"/>
                          <a:pt x="2288" y="392"/>
                        </a:cubicBezTo>
                        <a:cubicBezTo>
                          <a:pt x="2305" y="342"/>
                          <a:pt x="2321" y="295"/>
                          <a:pt x="2344" y="248"/>
                        </a:cubicBezTo>
                        <a:cubicBezTo>
                          <a:pt x="2357" y="223"/>
                          <a:pt x="2408" y="192"/>
                          <a:pt x="2408" y="192"/>
                        </a:cubicBezTo>
                        <a:cubicBezTo>
                          <a:pt x="2417" y="164"/>
                          <a:pt x="2413" y="165"/>
                          <a:pt x="2440" y="144"/>
                        </a:cubicBezTo>
                        <a:cubicBezTo>
                          <a:pt x="2455" y="132"/>
                          <a:pt x="2488" y="112"/>
                          <a:pt x="2488" y="112"/>
                        </a:cubicBezTo>
                        <a:cubicBezTo>
                          <a:pt x="2491" y="104"/>
                          <a:pt x="2490" y="94"/>
                          <a:pt x="2496" y="88"/>
                        </a:cubicBezTo>
                        <a:cubicBezTo>
                          <a:pt x="2502" y="82"/>
                          <a:pt x="2512" y="84"/>
                          <a:pt x="2520" y="80"/>
                        </a:cubicBezTo>
                        <a:cubicBezTo>
                          <a:pt x="2554" y="63"/>
                          <a:pt x="2569" y="56"/>
                          <a:pt x="2608" y="48"/>
                        </a:cubicBezTo>
                        <a:cubicBezTo>
                          <a:pt x="2638" y="28"/>
                          <a:pt x="2652" y="24"/>
                          <a:pt x="2688" y="24"/>
                        </a:cubicBezTo>
                        <a:lnTo>
                          <a:pt x="2736" y="0"/>
                        </a:ln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67" name="Freeform 117"/>
                  <p:cNvSpPr>
                    <a:spLocks/>
                  </p:cNvSpPr>
                  <p:nvPr/>
                </p:nvSpPr>
                <p:spPr bwMode="auto">
                  <a:xfrm>
                    <a:off x="5070457" y="2595555"/>
                    <a:ext cx="952500" cy="636587"/>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68" name="Freeform 118"/>
                  <p:cNvSpPr>
                    <a:spLocks/>
                  </p:cNvSpPr>
                  <p:nvPr/>
                </p:nvSpPr>
                <p:spPr bwMode="auto">
                  <a:xfrm>
                    <a:off x="5940425" y="2590792"/>
                    <a:ext cx="952500" cy="636588"/>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69" name="Freeform 119"/>
                  <p:cNvSpPr>
                    <a:spLocks/>
                  </p:cNvSpPr>
                  <p:nvPr/>
                </p:nvSpPr>
                <p:spPr bwMode="auto">
                  <a:xfrm>
                    <a:off x="7007223" y="3165469"/>
                    <a:ext cx="1230312" cy="1101725"/>
                  </a:xfrm>
                  <a:custGeom>
                    <a:avLst/>
                    <a:gdLst>
                      <a:gd name="T0" fmla="*/ 0 w 712"/>
                      <a:gd name="T1" fmla="*/ 0 h 665"/>
                      <a:gd name="T2" fmla="*/ 2147483647 w 712"/>
                      <a:gd name="T3" fmla="*/ 2147483647 h 665"/>
                      <a:gd name="T4" fmla="*/ 2147483647 w 712"/>
                      <a:gd name="T5" fmla="*/ 2147483647 h 665"/>
                      <a:gd name="T6" fmla="*/ 2147483647 w 712"/>
                      <a:gd name="T7" fmla="*/ 2147483647 h 665"/>
                      <a:gd name="T8" fmla="*/ 2147483647 w 712"/>
                      <a:gd name="T9" fmla="*/ 2147483647 h 665"/>
                      <a:gd name="T10" fmla="*/ 2147483647 w 712"/>
                      <a:gd name="T11" fmla="*/ 2147483647 h 665"/>
                      <a:gd name="T12" fmla="*/ 2147483647 w 712"/>
                      <a:gd name="T13" fmla="*/ 2147483647 h 665"/>
                      <a:gd name="T14" fmla="*/ 2147483647 w 712"/>
                      <a:gd name="T15" fmla="*/ 2147483647 h 665"/>
                      <a:gd name="T16" fmla="*/ 2147483647 w 712"/>
                      <a:gd name="T17" fmla="*/ 2147483647 h 665"/>
                      <a:gd name="T18" fmla="*/ 2147483647 w 712"/>
                      <a:gd name="T19" fmla="*/ 2147483647 h 665"/>
                      <a:gd name="T20" fmla="*/ 2147483647 w 712"/>
                      <a:gd name="T21" fmla="*/ 2147483647 h 665"/>
                      <a:gd name="T22" fmla="*/ 2147483647 w 712"/>
                      <a:gd name="T23" fmla="*/ 2147483647 h 665"/>
                      <a:gd name="T24" fmla="*/ 2147483647 w 712"/>
                      <a:gd name="T25" fmla="*/ 2147483647 h 665"/>
                      <a:gd name="T26" fmla="*/ 2147483647 w 712"/>
                      <a:gd name="T27" fmla="*/ 2147483647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2"/>
                      <a:gd name="T43" fmla="*/ 0 h 665"/>
                      <a:gd name="T44" fmla="*/ 712 w 712"/>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2" h="665">
                        <a:moveTo>
                          <a:pt x="0" y="0"/>
                        </a:moveTo>
                        <a:cubicBezTo>
                          <a:pt x="110" y="12"/>
                          <a:pt x="44" y="3"/>
                          <a:pt x="112" y="48"/>
                        </a:cubicBezTo>
                        <a:cubicBezTo>
                          <a:pt x="128" y="72"/>
                          <a:pt x="144" y="96"/>
                          <a:pt x="160" y="120"/>
                        </a:cubicBezTo>
                        <a:cubicBezTo>
                          <a:pt x="165" y="128"/>
                          <a:pt x="171" y="136"/>
                          <a:pt x="176" y="144"/>
                        </a:cubicBezTo>
                        <a:cubicBezTo>
                          <a:pt x="181" y="152"/>
                          <a:pt x="192" y="168"/>
                          <a:pt x="192" y="168"/>
                        </a:cubicBezTo>
                        <a:cubicBezTo>
                          <a:pt x="200" y="214"/>
                          <a:pt x="200" y="256"/>
                          <a:pt x="248" y="272"/>
                        </a:cubicBezTo>
                        <a:cubicBezTo>
                          <a:pt x="294" y="341"/>
                          <a:pt x="233" y="260"/>
                          <a:pt x="288" y="304"/>
                        </a:cubicBezTo>
                        <a:cubicBezTo>
                          <a:pt x="315" y="326"/>
                          <a:pt x="295" y="327"/>
                          <a:pt x="312" y="352"/>
                        </a:cubicBezTo>
                        <a:cubicBezTo>
                          <a:pt x="318" y="361"/>
                          <a:pt x="328" y="368"/>
                          <a:pt x="336" y="376"/>
                        </a:cubicBezTo>
                        <a:cubicBezTo>
                          <a:pt x="347" y="410"/>
                          <a:pt x="358" y="417"/>
                          <a:pt x="384" y="440"/>
                        </a:cubicBezTo>
                        <a:cubicBezTo>
                          <a:pt x="401" y="455"/>
                          <a:pt x="432" y="488"/>
                          <a:pt x="432" y="488"/>
                        </a:cubicBezTo>
                        <a:cubicBezTo>
                          <a:pt x="443" y="520"/>
                          <a:pt x="452" y="533"/>
                          <a:pt x="480" y="552"/>
                        </a:cubicBezTo>
                        <a:cubicBezTo>
                          <a:pt x="508" y="594"/>
                          <a:pt x="555" y="593"/>
                          <a:pt x="600" y="608"/>
                        </a:cubicBezTo>
                        <a:cubicBezTo>
                          <a:pt x="619" y="665"/>
                          <a:pt x="600" y="632"/>
                          <a:pt x="712" y="632"/>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70" name="Line 123"/>
                  <p:cNvSpPr>
                    <a:spLocks noChangeShapeType="1"/>
                  </p:cNvSpPr>
                  <p:nvPr/>
                </p:nvSpPr>
                <p:spPr bwMode="auto">
                  <a:xfrm flipV="1">
                    <a:off x="6523052" y="3124186"/>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71" name="Text Box 124"/>
                  <p:cNvSpPr txBox="1">
                    <a:spLocks noChangeArrowheads="1"/>
                  </p:cNvSpPr>
                  <p:nvPr/>
                </p:nvSpPr>
                <p:spPr bwMode="auto">
                  <a:xfrm>
                    <a:off x="5630765" y="3309928"/>
                    <a:ext cx="1093569"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LH surge </a:t>
                    </a:r>
                  </a:p>
                  <a:p>
                    <a:pPr algn="ctr"/>
                    <a:r>
                      <a:rPr lang="en-GB" sz="1400">
                        <a:solidFill>
                          <a:srgbClr val="000000"/>
                        </a:solidFill>
                        <a:latin typeface="Comic Sans MS" pitchFamily="66" charset="0"/>
                        <a:cs typeface="Arial" charset="0"/>
                      </a:rPr>
                      <a:t>&amp; ovulation</a:t>
                    </a:r>
                  </a:p>
                </p:txBody>
              </p:sp>
              <p:sp>
                <p:nvSpPr>
                  <p:cNvPr id="87072" name="Text Box 125"/>
                  <p:cNvSpPr txBox="1">
                    <a:spLocks noChangeArrowheads="1"/>
                  </p:cNvSpPr>
                  <p:nvPr/>
                </p:nvSpPr>
                <p:spPr bwMode="auto">
                  <a:xfrm>
                    <a:off x="4467204" y="2481244"/>
                    <a:ext cx="1297150"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4 day </a:t>
                    </a:r>
                  </a:p>
                  <a:p>
                    <a:pPr algn="ctr"/>
                    <a:r>
                      <a:rPr lang="en-GB" sz="1400">
                        <a:solidFill>
                          <a:srgbClr val="000000"/>
                        </a:solidFill>
                        <a:latin typeface="Comic Sans MS" pitchFamily="66" charset="0"/>
                        <a:cs typeface="Arial" charset="0"/>
                      </a:rPr>
                      <a:t>estrous cycle</a:t>
                    </a:r>
                  </a:p>
                </p:txBody>
              </p:sp>
            </p:grpSp>
            <p:sp>
              <p:nvSpPr>
                <p:cNvPr id="87063" name="Freeform 130"/>
                <p:cNvSpPr>
                  <a:spLocks/>
                </p:cNvSpPr>
                <p:nvPr/>
              </p:nvSpPr>
              <p:spPr bwMode="auto">
                <a:xfrm>
                  <a:off x="6781800" y="3098783"/>
                  <a:ext cx="228600" cy="68262"/>
                </a:xfrm>
                <a:custGeom>
                  <a:avLst/>
                  <a:gdLst>
                    <a:gd name="T0" fmla="*/ 2147483647 w 144"/>
                    <a:gd name="T1" fmla="*/ 2147483647 h 43"/>
                    <a:gd name="T2" fmla="*/ 0 w 144"/>
                    <a:gd name="T3" fmla="*/ 2147483647 h 43"/>
                    <a:gd name="T4" fmla="*/ 2147483647 w 144"/>
                    <a:gd name="T5" fmla="*/ 0 h 43"/>
                    <a:gd name="T6" fmla="*/ 0 60000 65536"/>
                    <a:gd name="T7" fmla="*/ 0 60000 65536"/>
                    <a:gd name="T8" fmla="*/ 0 60000 65536"/>
                    <a:gd name="T9" fmla="*/ 0 w 144"/>
                    <a:gd name="T10" fmla="*/ 0 h 43"/>
                    <a:gd name="T11" fmla="*/ 144 w 144"/>
                    <a:gd name="T12" fmla="*/ 43 h 43"/>
                  </a:gdLst>
                  <a:ahLst/>
                  <a:cxnLst>
                    <a:cxn ang="T6">
                      <a:pos x="T0" y="T1"/>
                    </a:cxn>
                    <a:cxn ang="T7">
                      <a:pos x="T2" y="T3"/>
                    </a:cxn>
                    <a:cxn ang="T8">
                      <a:pos x="T4" y="T5"/>
                    </a:cxn>
                  </a:cxnLst>
                  <a:rect l="T9" t="T10" r="T11" b="T12"/>
                  <a:pathLst>
                    <a:path w="144" h="43">
                      <a:moveTo>
                        <a:pt x="144" y="43"/>
                      </a:moveTo>
                      <a:cubicBezTo>
                        <a:pt x="81" y="1"/>
                        <a:pt x="84" y="3"/>
                        <a:pt x="0" y="3"/>
                      </a:cubicBezTo>
                      <a:lnTo>
                        <a:pt x="60" y="0"/>
                      </a:ln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7056" name="Line 131"/>
              <p:cNvSpPr>
                <a:spLocks noChangeShapeType="1"/>
              </p:cNvSpPr>
              <p:nvPr/>
            </p:nvSpPr>
            <p:spPr bwMode="auto">
              <a:xfrm>
                <a:off x="3708400" y="5129204"/>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57" name="Line 132"/>
              <p:cNvSpPr>
                <a:spLocks noChangeShapeType="1"/>
              </p:cNvSpPr>
              <p:nvPr/>
            </p:nvSpPr>
            <p:spPr bwMode="auto">
              <a:xfrm flipH="1">
                <a:off x="2268538" y="5170485"/>
                <a:ext cx="3587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87058" name="Group 61"/>
              <p:cNvGrpSpPr>
                <a:grpSpLocks/>
              </p:cNvGrpSpPr>
              <p:nvPr/>
            </p:nvGrpSpPr>
            <p:grpSpPr bwMode="auto">
              <a:xfrm>
                <a:off x="590497" y="5038724"/>
                <a:ext cx="1678041" cy="307777"/>
                <a:chOff x="590497" y="5076812"/>
                <a:chExt cx="1678041" cy="307777"/>
              </a:xfrm>
            </p:grpSpPr>
            <p:sp>
              <p:nvSpPr>
                <p:cNvPr id="87059" name="Text Box 133"/>
                <p:cNvSpPr txBox="1">
                  <a:spLocks noChangeArrowheads="1"/>
                </p:cNvSpPr>
                <p:nvPr/>
              </p:nvSpPr>
              <p:spPr bwMode="auto">
                <a:xfrm>
                  <a:off x="979488" y="5076812"/>
                  <a:ext cx="80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cs typeface="Arial" charset="0"/>
                    </a:rPr>
                    <a:t>21 days</a:t>
                  </a:r>
                </a:p>
              </p:txBody>
            </p:sp>
            <p:sp>
              <p:nvSpPr>
                <p:cNvPr id="87060" name="Line 134"/>
                <p:cNvSpPr>
                  <a:spLocks noChangeShapeType="1"/>
                </p:cNvSpPr>
                <p:nvPr/>
              </p:nvSpPr>
              <p:spPr bwMode="auto">
                <a:xfrm>
                  <a:off x="1763713" y="5208573"/>
                  <a:ext cx="5048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1" name="Line 135"/>
                <p:cNvSpPr>
                  <a:spLocks noChangeShapeType="1"/>
                </p:cNvSpPr>
                <p:nvPr/>
              </p:nvSpPr>
              <p:spPr bwMode="auto">
                <a:xfrm flipH="1">
                  <a:off x="590497" y="5208573"/>
                  <a:ext cx="431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sp>
          <p:nvSpPr>
            <p:cNvPr id="87051" name="Text Box 27"/>
            <p:cNvSpPr txBox="1">
              <a:spLocks noChangeArrowheads="1"/>
            </p:cNvSpPr>
            <p:nvPr/>
          </p:nvSpPr>
          <p:spPr bwMode="auto">
            <a:xfrm>
              <a:off x="714348" y="2571744"/>
              <a:ext cx="6687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cs typeface="Arial" charset="0"/>
                </a:rPr>
                <a:t>Rats</a:t>
              </a:r>
            </a:p>
          </p:txBody>
        </p:sp>
      </p:grpSp>
      <p:sp>
        <p:nvSpPr>
          <p:cNvPr id="85" name="TextBox 84"/>
          <p:cNvSpPr txBox="1"/>
          <p:nvPr/>
        </p:nvSpPr>
        <p:spPr>
          <a:xfrm>
            <a:off x="1928794" y="428604"/>
            <a:ext cx="1071570" cy="1323439"/>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solidFill>
              <a:srgbClr val="000000"/>
            </a:solidFill>
          </a:ln>
        </p:spPr>
        <p:txBody>
          <a:bodyPr>
            <a:spAutoFit/>
          </a:bodyPr>
          <a:lstStyle/>
          <a:p>
            <a:pPr>
              <a:defRPr/>
            </a:pPr>
            <a:r>
              <a:rPr lang="en-GB" sz="1600" dirty="0">
                <a:solidFill>
                  <a:srgbClr val="000000"/>
                </a:solidFill>
                <a:latin typeface="Comic Sans MS" pitchFamily="66" charset="0"/>
              </a:rPr>
              <a:t>Critical </a:t>
            </a:r>
          </a:p>
          <a:p>
            <a:pPr>
              <a:defRPr/>
            </a:pPr>
            <a:r>
              <a:rPr lang="en-GB" sz="1600" dirty="0">
                <a:solidFill>
                  <a:srgbClr val="000000"/>
                </a:solidFill>
                <a:latin typeface="Comic Sans MS" pitchFamily="66" charset="0"/>
              </a:rPr>
              <a:t>Window for sex differ-</a:t>
            </a:r>
            <a:r>
              <a:rPr lang="en-GB" sz="1600" dirty="0" err="1">
                <a:solidFill>
                  <a:srgbClr val="000000"/>
                </a:solidFill>
                <a:latin typeface="Comic Sans MS" pitchFamily="66" charset="0"/>
              </a:rPr>
              <a:t>entiation</a:t>
            </a:r>
            <a:endParaRPr lang="en-GB" sz="1600" dirty="0">
              <a:solidFill>
                <a:srgbClr val="000000"/>
              </a:solidFill>
              <a:latin typeface="Comic Sans MS" pitchFamily="66" charset="0"/>
            </a:endParaRPr>
          </a:p>
        </p:txBody>
      </p:sp>
      <p:sp>
        <p:nvSpPr>
          <p:cNvPr id="86" name="TextBox 85"/>
          <p:cNvSpPr txBox="1"/>
          <p:nvPr/>
        </p:nvSpPr>
        <p:spPr>
          <a:xfrm>
            <a:off x="1071563" y="3929063"/>
            <a:ext cx="1071562" cy="1570037"/>
          </a:xfrm>
          <a:prstGeom prst="rect">
            <a:avLst/>
          </a:prstGeom>
          <a:solidFill>
            <a:schemeClr val="bg1">
              <a:lumMod val="95000"/>
            </a:schemeClr>
          </a:solidFill>
          <a:ln>
            <a:solidFill>
              <a:srgbClr val="000000"/>
            </a:solidFill>
          </a:ln>
        </p:spPr>
        <p:txBody>
          <a:bodyPr>
            <a:spAutoFit/>
          </a:bodyPr>
          <a:lstStyle/>
          <a:p>
            <a:pPr algn="ctr">
              <a:defRPr/>
            </a:pPr>
            <a:r>
              <a:rPr lang="en-GB" sz="1600" dirty="0">
                <a:solidFill>
                  <a:srgbClr val="000000"/>
                </a:solidFill>
                <a:latin typeface="Comic Sans MS" pitchFamily="66" charset="0"/>
              </a:rPr>
              <a:t>Critical </a:t>
            </a:r>
          </a:p>
          <a:p>
            <a:pPr algn="ctr">
              <a:defRPr/>
            </a:pPr>
            <a:r>
              <a:rPr lang="en-GB" sz="1600" dirty="0">
                <a:solidFill>
                  <a:srgbClr val="000000"/>
                </a:solidFill>
                <a:latin typeface="Comic Sans MS" pitchFamily="66" charset="0"/>
              </a:rPr>
              <a:t>Window for sex differ-</a:t>
            </a:r>
            <a:r>
              <a:rPr lang="en-GB" sz="1600" dirty="0" err="1">
                <a:solidFill>
                  <a:srgbClr val="000000"/>
                </a:solidFill>
                <a:latin typeface="Comic Sans MS" pitchFamily="66" charset="0"/>
              </a:rPr>
              <a:t>entiation</a:t>
            </a:r>
            <a:endParaRPr lang="en-GB" sz="1600" dirty="0">
              <a:solidFill>
                <a:srgbClr val="000000"/>
              </a:solidFill>
              <a:latin typeface="Comic Sans MS" pitchFamily="66" charset="0"/>
            </a:endParaRPr>
          </a:p>
          <a:p>
            <a:pPr algn="ctr">
              <a:defRPr/>
            </a:pPr>
            <a:r>
              <a:rPr lang="en-GB" sz="1600" dirty="0">
                <a:solidFill>
                  <a:srgbClr val="00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81000" y="260350"/>
            <a:ext cx="8367713" cy="730250"/>
          </a:xfrm>
        </p:spPr>
        <p:txBody>
          <a:bodyPr/>
          <a:lstStyle/>
          <a:p>
            <a:r>
              <a:rPr lang="en-US" sz="2400" smtClean="0">
                <a:latin typeface="Comic Sans MS" pitchFamily="66" charset="0"/>
              </a:rPr>
              <a:t>Pattern of LH and FSH secretion during development in the male primate</a:t>
            </a:r>
            <a:endParaRPr lang="en-US" smtClean="0">
              <a:latin typeface="Comic Sans MS" pitchFamily="66" charset="0"/>
            </a:endParaRPr>
          </a:p>
        </p:txBody>
      </p:sp>
      <p:sp>
        <p:nvSpPr>
          <p:cNvPr id="88067" name="Line 3"/>
          <p:cNvSpPr>
            <a:spLocks noChangeShapeType="1"/>
          </p:cNvSpPr>
          <p:nvPr/>
        </p:nvSpPr>
        <p:spPr bwMode="auto">
          <a:xfrm>
            <a:off x="1828800" y="1981200"/>
            <a:ext cx="0" cy="1524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68" name="Line 4"/>
          <p:cNvSpPr>
            <a:spLocks noChangeShapeType="1"/>
          </p:cNvSpPr>
          <p:nvPr/>
        </p:nvSpPr>
        <p:spPr bwMode="auto">
          <a:xfrm flipV="1">
            <a:off x="1828800" y="3505200"/>
            <a:ext cx="56388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69" name="Line 6"/>
          <p:cNvSpPr>
            <a:spLocks noChangeShapeType="1"/>
          </p:cNvSpPr>
          <p:nvPr/>
        </p:nvSpPr>
        <p:spPr bwMode="auto">
          <a:xfrm>
            <a:off x="3851275" y="2060575"/>
            <a:ext cx="34925" cy="38068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0" name="Freeform 8"/>
          <p:cNvSpPr>
            <a:spLocks/>
          </p:cNvSpPr>
          <p:nvPr/>
        </p:nvSpPr>
        <p:spPr bwMode="auto">
          <a:xfrm>
            <a:off x="1905000" y="2438400"/>
            <a:ext cx="2622550" cy="952500"/>
          </a:xfrm>
          <a:custGeom>
            <a:avLst/>
            <a:gdLst>
              <a:gd name="T0" fmla="*/ 0 w 1652"/>
              <a:gd name="T1" fmla="*/ 2147483647 h 600"/>
              <a:gd name="T2" fmla="*/ 2147483647 w 1652"/>
              <a:gd name="T3" fmla="*/ 2147483647 h 600"/>
              <a:gd name="T4" fmla="*/ 2147483647 w 1652"/>
              <a:gd name="T5" fmla="*/ 2147483647 h 600"/>
              <a:gd name="T6" fmla="*/ 2147483647 w 1652"/>
              <a:gd name="T7" fmla="*/ 2147483647 h 600"/>
              <a:gd name="T8" fmla="*/ 2147483647 w 1652"/>
              <a:gd name="T9" fmla="*/ 2147483647 h 600"/>
              <a:gd name="T10" fmla="*/ 2147483647 w 1652"/>
              <a:gd name="T11" fmla="*/ 2147483647 h 600"/>
              <a:gd name="T12" fmla="*/ 2147483647 w 1652"/>
              <a:gd name="T13" fmla="*/ 2147483647 h 600"/>
              <a:gd name="T14" fmla="*/ 2147483647 w 1652"/>
              <a:gd name="T15" fmla="*/ 0 h 600"/>
              <a:gd name="T16" fmla="*/ 2147483647 w 1652"/>
              <a:gd name="T17" fmla="*/ 2147483647 h 600"/>
              <a:gd name="T18" fmla="*/ 2147483647 w 1652"/>
              <a:gd name="T19" fmla="*/ 2147483647 h 600"/>
              <a:gd name="T20" fmla="*/ 2147483647 w 1652"/>
              <a:gd name="T21" fmla="*/ 2147483647 h 600"/>
              <a:gd name="T22" fmla="*/ 2147483647 w 1652"/>
              <a:gd name="T23" fmla="*/ 2147483647 h 600"/>
              <a:gd name="T24" fmla="*/ 2147483647 w 1652"/>
              <a:gd name="T25" fmla="*/ 2147483647 h 600"/>
              <a:gd name="T26" fmla="*/ 2147483647 w 1652"/>
              <a:gd name="T27" fmla="*/ 2147483647 h 600"/>
              <a:gd name="T28" fmla="*/ 2147483647 w 1652"/>
              <a:gd name="T29" fmla="*/ 2147483647 h 600"/>
              <a:gd name="T30" fmla="*/ 2147483647 w 1652"/>
              <a:gd name="T31" fmla="*/ 2147483647 h 600"/>
              <a:gd name="T32" fmla="*/ 2147483647 w 1652"/>
              <a:gd name="T33" fmla="*/ 2147483647 h 600"/>
              <a:gd name="T34" fmla="*/ 2147483647 w 1652"/>
              <a:gd name="T35" fmla="*/ 2147483647 h 600"/>
              <a:gd name="T36" fmla="*/ 2147483647 w 1652"/>
              <a:gd name="T37" fmla="*/ 2147483647 h 600"/>
              <a:gd name="T38" fmla="*/ 2147483647 w 1652"/>
              <a:gd name="T39" fmla="*/ 2147483647 h 600"/>
              <a:gd name="T40" fmla="*/ 2147483647 w 1652"/>
              <a:gd name="T41" fmla="*/ 2147483647 h 600"/>
              <a:gd name="T42" fmla="*/ 2147483647 w 1652"/>
              <a:gd name="T43" fmla="*/ 2147483647 h 600"/>
              <a:gd name="T44" fmla="*/ 2147483647 w 1652"/>
              <a:gd name="T45" fmla="*/ 2147483647 h 600"/>
              <a:gd name="T46" fmla="*/ 2147483647 w 1652"/>
              <a:gd name="T47" fmla="*/ 2147483647 h 600"/>
              <a:gd name="T48" fmla="*/ 2147483647 w 1652"/>
              <a:gd name="T49" fmla="*/ 2147483647 h 600"/>
              <a:gd name="T50" fmla="*/ 2147483647 w 1652"/>
              <a:gd name="T51" fmla="*/ 2147483647 h 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52" h="600">
                <a:moveTo>
                  <a:pt x="0" y="600"/>
                </a:moveTo>
                <a:cubicBezTo>
                  <a:pt x="32" y="579"/>
                  <a:pt x="40" y="547"/>
                  <a:pt x="62" y="514"/>
                </a:cubicBezTo>
                <a:cubicBezTo>
                  <a:pt x="67" y="506"/>
                  <a:pt x="78" y="491"/>
                  <a:pt x="78" y="491"/>
                </a:cubicBezTo>
                <a:cubicBezTo>
                  <a:pt x="100" y="422"/>
                  <a:pt x="106" y="341"/>
                  <a:pt x="148" y="281"/>
                </a:cubicBezTo>
                <a:cubicBezTo>
                  <a:pt x="164" y="226"/>
                  <a:pt x="141" y="290"/>
                  <a:pt x="179" y="234"/>
                </a:cubicBezTo>
                <a:cubicBezTo>
                  <a:pt x="184" y="227"/>
                  <a:pt x="183" y="217"/>
                  <a:pt x="187" y="210"/>
                </a:cubicBezTo>
                <a:cubicBezTo>
                  <a:pt x="205" y="177"/>
                  <a:pt x="230" y="143"/>
                  <a:pt x="257" y="117"/>
                </a:cubicBezTo>
                <a:cubicBezTo>
                  <a:pt x="276" y="61"/>
                  <a:pt x="308" y="15"/>
                  <a:pt x="366" y="0"/>
                </a:cubicBezTo>
                <a:cubicBezTo>
                  <a:pt x="415" y="3"/>
                  <a:pt x="465" y="1"/>
                  <a:pt x="514" y="8"/>
                </a:cubicBezTo>
                <a:cubicBezTo>
                  <a:pt x="523" y="9"/>
                  <a:pt x="528" y="20"/>
                  <a:pt x="537" y="23"/>
                </a:cubicBezTo>
                <a:cubicBezTo>
                  <a:pt x="555" y="28"/>
                  <a:pt x="574" y="28"/>
                  <a:pt x="592" y="31"/>
                </a:cubicBezTo>
                <a:cubicBezTo>
                  <a:pt x="600" y="39"/>
                  <a:pt x="610" y="45"/>
                  <a:pt x="615" y="55"/>
                </a:cubicBezTo>
                <a:cubicBezTo>
                  <a:pt x="623" y="69"/>
                  <a:pt x="631" y="101"/>
                  <a:pt x="631" y="101"/>
                </a:cubicBezTo>
                <a:cubicBezTo>
                  <a:pt x="642" y="179"/>
                  <a:pt x="638" y="175"/>
                  <a:pt x="717" y="195"/>
                </a:cubicBezTo>
                <a:cubicBezTo>
                  <a:pt x="780" y="236"/>
                  <a:pt x="695" y="184"/>
                  <a:pt x="771" y="218"/>
                </a:cubicBezTo>
                <a:cubicBezTo>
                  <a:pt x="790" y="227"/>
                  <a:pt x="807" y="240"/>
                  <a:pt x="826" y="249"/>
                </a:cubicBezTo>
                <a:cubicBezTo>
                  <a:pt x="864" y="288"/>
                  <a:pt x="901" y="326"/>
                  <a:pt x="943" y="359"/>
                </a:cubicBezTo>
                <a:cubicBezTo>
                  <a:pt x="972" y="382"/>
                  <a:pt x="1008" y="397"/>
                  <a:pt x="1036" y="421"/>
                </a:cubicBezTo>
                <a:cubicBezTo>
                  <a:pt x="1065" y="446"/>
                  <a:pt x="1082" y="480"/>
                  <a:pt x="1098" y="514"/>
                </a:cubicBezTo>
                <a:cubicBezTo>
                  <a:pt x="1102" y="522"/>
                  <a:pt x="1101" y="531"/>
                  <a:pt x="1106" y="538"/>
                </a:cubicBezTo>
                <a:cubicBezTo>
                  <a:pt x="1127" y="563"/>
                  <a:pt x="1178" y="567"/>
                  <a:pt x="1207" y="577"/>
                </a:cubicBezTo>
                <a:cubicBezTo>
                  <a:pt x="1249" y="574"/>
                  <a:pt x="1291" y="578"/>
                  <a:pt x="1332" y="569"/>
                </a:cubicBezTo>
                <a:cubicBezTo>
                  <a:pt x="1345" y="566"/>
                  <a:pt x="1357" y="517"/>
                  <a:pt x="1363" y="499"/>
                </a:cubicBezTo>
                <a:cubicBezTo>
                  <a:pt x="1363" y="498"/>
                  <a:pt x="1427" y="448"/>
                  <a:pt x="1433" y="444"/>
                </a:cubicBezTo>
                <a:cubicBezTo>
                  <a:pt x="1454" y="402"/>
                  <a:pt x="1490" y="366"/>
                  <a:pt x="1535" y="351"/>
                </a:cubicBezTo>
                <a:cubicBezTo>
                  <a:pt x="1587" y="359"/>
                  <a:pt x="1614" y="361"/>
                  <a:pt x="1652" y="39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1" name="Freeform 10"/>
          <p:cNvSpPr>
            <a:spLocks/>
          </p:cNvSpPr>
          <p:nvPr/>
        </p:nvSpPr>
        <p:spPr bwMode="auto">
          <a:xfrm>
            <a:off x="4527550" y="2184400"/>
            <a:ext cx="3946525" cy="1292225"/>
          </a:xfrm>
          <a:custGeom>
            <a:avLst/>
            <a:gdLst>
              <a:gd name="T0" fmla="*/ 0 w 2486"/>
              <a:gd name="T1" fmla="*/ 2147483647 h 814"/>
              <a:gd name="T2" fmla="*/ 2147483647 w 2486"/>
              <a:gd name="T3" fmla="*/ 2147483647 h 814"/>
              <a:gd name="T4" fmla="*/ 2147483647 w 2486"/>
              <a:gd name="T5" fmla="*/ 2147483647 h 814"/>
              <a:gd name="T6" fmla="*/ 2147483647 w 2486"/>
              <a:gd name="T7" fmla="*/ 2147483647 h 814"/>
              <a:gd name="T8" fmla="*/ 2147483647 w 2486"/>
              <a:gd name="T9" fmla="*/ 2147483647 h 814"/>
              <a:gd name="T10" fmla="*/ 2147483647 w 2486"/>
              <a:gd name="T11" fmla="*/ 2147483647 h 814"/>
              <a:gd name="T12" fmla="*/ 2147483647 w 2486"/>
              <a:gd name="T13" fmla="*/ 2147483647 h 814"/>
              <a:gd name="T14" fmla="*/ 2147483647 w 2486"/>
              <a:gd name="T15" fmla="*/ 2147483647 h 814"/>
              <a:gd name="T16" fmla="*/ 2147483647 w 2486"/>
              <a:gd name="T17" fmla="*/ 2147483647 h 814"/>
              <a:gd name="T18" fmla="*/ 2147483647 w 2486"/>
              <a:gd name="T19" fmla="*/ 2147483647 h 814"/>
              <a:gd name="T20" fmla="*/ 2147483647 w 2486"/>
              <a:gd name="T21" fmla="*/ 2147483647 h 814"/>
              <a:gd name="T22" fmla="*/ 2147483647 w 2486"/>
              <a:gd name="T23" fmla="*/ 2147483647 h 814"/>
              <a:gd name="T24" fmla="*/ 2147483647 w 2486"/>
              <a:gd name="T25" fmla="*/ 2147483647 h 814"/>
              <a:gd name="T26" fmla="*/ 2147483647 w 2486"/>
              <a:gd name="T27" fmla="*/ 2147483647 h 814"/>
              <a:gd name="T28" fmla="*/ 2147483647 w 2486"/>
              <a:gd name="T29" fmla="*/ 2147483647 h 814"/>
              <a:gd name="T30" fmla="*/ 2147483647 w 2486"/>
              <a:gd name="T31" fmla="*/ 2147483647 h 814"/>
              <a:gd name="T32" fmla="*/ 2147483647 w 2486"/>
              <a:gd name="T33" fmla="*/ 2147483647 h 814"/>
              <a:gd name="T34" fmla="*/ 2147483647 w 2486"/>
              <a:gd name="T35" fmla="*/ 2147483647 h 8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86" h="814">
                <a:moveTo>
                  <a:pt x="0" y="557"/>
                </a:moveTo>
                <a:cubicBezTo>
                  <a:pt x="2" y="562"/>
                  <a:pt x="20" y="613"/>
                  <a:pt x="23" y="627"/>
                </a:cubicBezTo>
                <a:cubicBezTo>
                  <a:pt x="26" y="645"/>
                  <a:pt x="23" y="664"/>
                  <a:pt x="31" y="681"/>
                </a:cubicBezTo>
                <a:cubicBezTo>
                  <a:pt x="35" y="690"/>
                  <a:pt x="47" y="692"/>
                  <a:pt x="55" y="697"/>
                </a:cubicBezTo>
                <a:cubicBezTo>
                  <a:pt x="58" y="705"/>
                  <a:pt x="69" y="758"/>
                  <a:pt x="86" y="767"/>
                </a:cubicBezTo>
                <a:cubicBezTo>
                  <a:pt x="91" y="770"/>
                  <a:pt x="171" y="783"/>
                  <a:pt x="172" y="783"/>
                </a:cubicBezTo>
                <a:cubicBezTo>
                  <a:pt x="220" y="793"/>
                  <a:pt x="255" y="808"/>
                  <a:pt x="304" y="814"/>
                </a:cubicBezTo>
                <a:cubicBezTo>
                  <a:pt x="656" y="808"/>
                  <a:pt x="774" y="791"/>
                  <a:pt x="1083" y="783"/>
                </a:cubicBezTo>
                <a:cubicBezTo>
                  <a:pt x="1117" y="771"/>
                  <a:pt x="1157" y="761"/>
                  <a:pt x="1185" y="736"/>
                </a:cubicBezTo>
                <a:cubicBezTo>
                  <a:pt x="1216" y="708"/>
                  <a:pt x="1237" y="673"/>
                  <a:pt x="1270" y="650"/>
                </a:cubicBezTo>
                <a:cubicBezTo>
                  <a:pt x="1313" y="589"/>
                  <a:pt x="1257" y="663"/>
                  <a:pt x="1309" y="611"/>
                </a:cubicBezTo>
                <a:cubicBezTo>
                  <a:pt x="1349" y="571"/>
                  <a:pt x="1373" y="514"/>
                  <a:pt x="1411" y="471"/>
                </a:cubicBezTo>
                <a:cubicBezTo>
                  <a:pt x="1437" y="441"/>
                  <a:pt x="1490" y="405"/>
                  <a:pt x="1512" y="370"/>
                </a:cubicBezTo>
                <a:cubicBezTo>
                  <a:pt x="1589" y="247"/>
                  <a:pt x="1714" y="153"/>
                  <a:pt x="1839" y="81"/>
                </a:cubicBezTo>
                <a:cubicBezTo>
                  <a:pt x="1848" y="76"/>
                  <a:pt x="1898" y="66"/>
                  <a:pt x="1901" y="66"/>
                </a:cubicBezTo>
                <a:cubicBezTo>
                  <a:pt x="1951" y="60"/>
                  <a:pt x="2001" y="57"/>
                  <a:pt x="2050" y="50"/>
                </a:cubicBezTo>
                <a:cubicBezTo>
                  <a:pt x="2068" y="47"/>
                  <a:pt x="2086" y="45"/>
                  <a:pt x="2104" y="42"/>
                </a:cubicBezTo>
                <a:cubicBezTo>
                  <a:pt x="2241" y="0"/>
                  <a:pt x="2119" y="35"/>
                  <a:pt x="2486" y="3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2" name="Freeform 11"/>
          <p:cNvSpPr>
            <a:spLocks/>
          </p:cNvSpPr>
          <p:nvPr/>
        </p:nvSpPr>
        <p:spPr bwMode="auto">
          <a:xfrm>
            <a:off x="2003425" y="2362200"/>
            <a:ext cx="6434138" cy="1100138"/>
          </a:xfrm>
          <a:custGeom>
            <a:avLst/>
            <a:gdLst>
              <a:gd name="T0" fmla="*/ 0 w 4053"/>
              <a:gd name="T1" fmla="*/ 2147483647 h 693"/>
              <a:gd name="T2" fmla="*/ 2147483647 w 4053"/>
              <a:gd name="T3" fmla="*/ 2147483647 h 693"/>
              <a:gd name="T4" fmla="*/ 2147483647 w 4053"/>
              <a:gd name="T5" fmla="*/ 2147483647 h 693"/>
              <a:gd name="T6" fmla="*/ 2147483647 w 4053"/>
              <a:gd name="T7" fmla="*/ 2147483647 h 693"/>
              <a:gd name="T8" fmla="*/ 2147483647 w 4053"/>
              <a:gd name="T9" fmla="*/ 2147483647 h 693"/>
              <a:gd name="T10" fmla="*/ 2147483647 w 4053"/>
              <a:gd name="T11" fmla="*/ 2147483647 h 693"/>
              <a:gd name="T12" fmla="*/ 2147483647 w 4053"/>
              <a:gd name="T13" fmla="*/ 2147483647 h 693"/>
              <a:gd name="T14" fmla="*/ 2147483647 w 4053"/>
              <a:gd name="T15" fmla="*/ 2147483647 h 693"/>
              <a:gd name="T16" fmla="*/ 2147483647 w 4053"/>
              <a:gd name="T17" fmla="*/ 0 h 693"/>
              <a:gd name="T18" fmla="*/ 2147483647 w 4053"/>
              <a:gd name="T19" fmla="*/ 2147483647 h 693"/>
              <a:gd name="T20" fmla="*/ 2147483647 w 4053"/>
              <a:gd name="T21" fmla="*/ 2147483647 h 693"/>
              <a:gd name="T22" fmla="*/ 2147483647 w 4053"/>
              <a:gd name="T23" fmla="*/ 2147483647 h 693"/>
              <a:gd name="T24" fmla="*/ 2147483647 w 4053"/>
              <a:gd name="T25" fmla="*/ 2147483647 h 693"/>
              <a:gd name="T26" fmla="*/ 2147483647 w 4053"/>
              <a:gd name="T27" fmla="*/ 2147483647 h 693"/>
              <a:gd name="T28" fmla="*/ 2147483647 w 4053"/>
              <a:gd name="T29" fmla="*/ 2147483647 h 693"/>
              <a:gd name="T30" fmla="*/ 2147483647 w 4053"/>
              <a:gd name="T31" fmla="*/ 2147483647 h 693"/>
              <a:gd name="T32" fmla="*/ 2147483647 w 4053"/>
              <a:gd name="T33" fmla="*/ 2147483647 h 693"/>
              <a:gd name="T34" fmla="*/ 2147483647 w 4053"/>
              <a:gd name="T35" fmla="*/ 2147483647 h 693"/>
              <a:gd name="T36" fmla="*/ 2147483647 w 4053"/>
              <a:gd name="T37" fmla="*/ 2147483647 h 693"/>
              <a:gd name="T38" fmla="*/ 2147483647 w 4053"/>
              <a:gd name="T39" fmla="*/ 2147483647 h 693"/>
              <a:gd name="T40" fmla="*/ 2147483647 w 4053"/>
              <a:gd name="T41" fmla="*/ 2147483647 h 693"/>
              <a:gd name="T42" fmla="*/ 2147483647 w 4053"/>
              <a:gd name="T43" fmla="*/ 2147483647 h 693"/>
              <a:gd name="T44" fmla="*/ 2147483647 w 4053"/>
              <a:gd name="T45" fmla="*/ 2147483647 h 693"/>
              <a:gd name="T46" fmla="*/ 2147483647 w 4053"/>
              <a:gd name="T47" fmla="*/ 2147483647 h 693"/>
              <a:gd name="T48" fmla="*/ 2147483647 w 4053"/>
              <a:gd name="T49" fmla="*/ 2147483647 h 693"/>
              <a:gd name="T50" fmla="*/ 2147483647 w 4053"/>
              <a:gd name="T51" fmla="*/ 2147483647 h 693"/>
              <a:gd name="T52" fmla="*/ 2147483647 w 4053"/>
              <a:gd name="T53" fmla="*/ 2147483647 h 693"/>
              <a:gd name="T54" fmla="*/ 2147483647 w 4053"/>
              <a:gd name="T55" fmla="*/ 2147483647 h 693"/>
              <a:gd name="T56" fmla="*/ 2147483647 w 4053"/>
              <a:gd name="T57" fmla="*/ 2147483647 h 693"/>
              <a:gd name="T58" fmla="*/ 2147483647 w 4053"/>
              <a:gd name="T59" fmla="*/ 2147483647 h 693"/>
              <a:gd name="T60" fmla="*/ 2147483647 w 4053"/>
              <a:gd name="T61" fmla="*/ 2147483647 h 693"/>
              <a:gd name="T62" fmla="*/ 2147483647 w 4053"/>
              <a:gd name="T63" fmla="*/ 2147483647 h 693"/>
              <a:gd name="T64" fmla="*/ 2147483647 w 4053"/>
              <a:gd name="T65" fmla="*/ 2147483647 h 693"/>
              <a:gd name="T66" fmla="*/ 2147483647 w 4053"/>
              <a:gd name="T67" fmla="*/ 2147483647 h 693"/>
              <a:gd name="T68" fmla="*/ 2147483647 w 4053"/>
              <a:gd name="T69" fmla="*/ 2147483647 h 693"/>
              <a:gd name="T70" fmla="*/ 2147483647 w 4053"/>
              <a:gd name="T71" fmla="*/ 2147483647 h 693"/>
              <a:gd name="T72" fmla="*/ 2147483647 w 4053"/>
              <a:gd name="T73" fmla="*/ 2147483647 h 693"/>
              <a:gd name="T74" fmla="*/ 2147483647 w 4053"/>
              <a:gd name="T75" fmla="*/ 2147483647 h 693"/>
              <a:gd name="T76" fmla="*/ 2147483647 w 4053"/>
              <a:gd name="T77" fmla="*/ 2147483647 h 693"/>
              <a:gd name="T78" fmla="*/ 2147483647 w 4053"/>
              <a:gd name="T79" fmla="*/ 2147483647 h 693"/>
              <a:gd name="T80" fmla="*/ 2147483647 w 4053"/>
              <a:gd name="T81" fmla="*/ 2147483647 h 6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53" h="693">
                <a:moveTo>
                  <a:pt x="0" y="655"/>
                </a:moveTo>
                <a:cubicBezTo>
                  <a:pt x="53" y="642"/>
                  <a:pt x="53" y="613"/>
                  <a:pt x="94" y="585"/>
                </a:cubicBezTo>
                <a:cubicBezTo>
                  <a:pt x="117" y="550"/>
                  <a:pt x="136" y="521"/>
                  <a:pt x="164" y="491"/>
                </a:cubicBezTo>
                <a:cubicBezTo>
                  <a:pt x="174" y="463"/>
                  <a:pt x="177" y="433"/>
                  <a:pt x="187" y="406"/>
                </a:cubicBezTo>
                <a:cubicBezTo>
                  <a:pt x="191" y="395"/>
                  <a:pt x="199" y="386"/>
                  <a:pt x="203" y="375"/>
                </a:cubicBezTo>
                <a:cubicBezTo>
                  <a:pt x="209" y="360"/>
                  <a:pt x="214" y="344"/>
                  <a:pt x="219" y="328"/>
                </a:cubicBezTo>
                <a:cubicBezTo>
                  <a:pt x="231" y="293"/>
                  <a:pt x="290" y="265"/>
                  <a:pt x="320" y="250"/>
                </a:cubicBezTo>
                <a:cubicBezTo>
                  <a:pt x="356" y="213"/>
                  <a:pt x="399" y="186"/>
                  <a:pt x="437" y="149"/>
                </a:cubicBezTo>
                <a:cubicBezTo>
                  <a:pt x="485" y="103"/>
                  <a:pt x="501" y="31"/>
                  <a:pt x="561" y="0"/>
                </a:cubicBezTo>
                <a:cubicBezTo>
                  <a:pt x="636" y="11"/>
                  <a:pt x="630" y="24"/>
                  <a:pt x="686" y="63"/>
                </a:cubicBezTo>
                <a:cubicBezTo>
                  <a:pt x="729" y="125"/>
                  <a:pt x="765" y="200"/>
                  <a:pt x="834" y="234"/>
                </a:cubicBezTo>
                <a:cubicBezTo>
                  <a:pt x="850" y="250"/>
                  <a:pt x="874" y="260"/>
                  <a:pt x="881" y="281"/>
                </a:cubicBezTo>
                <a:cubicBezTo>
                  <a:pt x="902" y="340"/>
                  <a:pt x="871" y="263"/>
                  <a:pt x="912" y="328"/>
                </a:cubicBezTo>
                <a:cubicBezTo>
                  <a:pt x="930" y="357"/>
                  <a:pt x="943" y="390"/>
                  <a:pt x="959" y="421"/>
                </a:cubicBezTo>
                <a:cubicBezTo>
                  <a:pt x="982" y="466"/>
                  <a:pt x="1059" y="515"/>
                  <a:pt x="1107" y="530"/>
                </a:cubicBezTo>
                <a:cubicBezTo>
                  <a:pt x="1146" y="569"/>
                  <a:pt x="1172" y="593"/>
                  <a:pt x="1224" y="608"/>
                </a:cubicBezTo>
                <a:cubicBezTo>
                  <a:pt x="1267" y="600"/>
                  <a:pt x="1285" y="590"/>
                  <a:pt x="1310" y="554"/>
                </a:cubicBezTo>
                <a:cubicBezTo>
                  <a:pt x="1322" y="512"/>
                  <a:pt x="1335" y="470"/>
                  <a:pt x="1349" y="429"/>
                </a:cubicBezTo>
                <a:cubicBezTo>
                  <a:pt x="1358" y="401"/>
                  <a:pt x="1359" y="370"/>
                  <a:pt x="1372" y="343"/>
                </a:cubicBezTo>
                <a:cubicBezTo>
                  <a:pt x="1376" y="335"/>
                  <a:pt x="1379" y="325"/>
                  <a:pt x="1387" y="320"/>
                </a:cubicBezTo>
                <a:cubicBezTo>
                  <a:pt x="1401" y="311"/>
                  <a:pt x="1434" y="304"/>
                  <a:pt x="1434" y="304"/>
                </a:cubicBezTo>
                <a:cubicBezTo>
                  <a:pt x="1455" y="306"/>
                  <a:pt x="1508" y="306"/>
                  <a:pt x="1536" y="320"/>
                </a:cubicBezTo>
                <a:cubicBezTo>
                  <a:pt x="1592" y="349"/>
                  <a:pt x="1527" y="326"/>
                  <a:pt x="1582" y="343"/>
                </a:cubicBezTo>
                <a:cubicBezTo>
                  <a:pt x="1609" y="361"/>
                  <a:pt x="1629" y="367"/>
                  <a:pt x="1660" y="375"/>
                </a:cubicBezTo>
                <a:cubicBezTo>
                  <a:pt x="1693" y="399"/>
                  <a:pt x="1723" y="424"/>
                  <a:pt x="1762" y="437"/>
                </a:cubicBezTo>
                <a:cubicBezTo>
                  <a:pt x="1785" y="460"/>
                  <a:pt x="1796" y="482"/>
                  <a:pt x="1824" y="499"/>
                </a:cubicBezTo>
                <a:cubicBezTo>
                  <a:pt x="1863" y="562"/>
                  <a:pt x="1829" y="615"/>
                  <a:pt x="1917" y="624"/>
                </a:cubicBezTo>
                <a:cubicBezTo>
                  <a:pt x="1959" y="628"/>
                  <a:pt x="2000" y="629"/>
                  <a:pt x="2042" y="632"/>
                </a:cubicBezTo>
                <a:cubicBezTo>
                  <a:pt x="2279" y="693"/>
                  <a:pt x="2628" y="642"/>
                  <a:pt x="2798" y="640"/>
                </a:cubicBezTo>
                <a:cubicBezTo>
                  <a:pt x="2856" y="620"/>
                  <a:pt x="2825" y="572"/>
                  <a:pt x="2852" y="538"/>
                </a:cubicBezTo>
                <a:cubicBezTo>
                  <a:pt x="2878" y="506"/>
                  <a:pt x="2932" y="499"/>
                  <a:pt x="2969" y="491"/>
                </a:cubicBezTo>
                <a:cubicBezTo>
                  <a:pt x="2975" y="486"/>
                  <a:pt x="3079" y="394"/>
                  <a:pt x="3086" y="382"/>
                </a:cubicBezTo>
                <a:cubicBezTo>
                  <a:pt x="3098" y="362"/>
                  <a:pt x="3103" y="339"/>
                  <a:pt x="3117" y="320"/>
                </a:cubicBezTo>
                <a:cubicBezTo>
                  <a:pt x="3134" y="298"/>
                  <a:pt x="3161" y="285"/>
                  <a:pt x="3180" y="265"/>
                </a:cubicBezTo>
                <a:cubicBezTo>
                  <a:pt x="3204" y="215"/>
                  <a:pt x="3186" y="239"/>
                  <a:pt x="3250" y="195"/>
                </a:cubicBezTo>
                <a:cubicBezTo>
                  <a:pt x="3258" y="190"/>
                  <a:pt x="3273" y="180"/>
                  <a:pt x="3273" y="180"/>
                </a:cubicBezTo>
                <a:cubicBezTo>
                  <a:pt x="3315" y="117"/>
                  <a:pt x="3383" y="121"/>
                  <a:pt x="3452" y="110"/>
                </a:cubicBezTo>
                <a:cubicBezTo>
                  <a:pt x="3524" y="86"/>
                  <a:pt x="3617" y="88"/>
                  <a:pt x="3694" y="78"/>
                </a:cubicBezTo>
                <a:cubicBezTo>
                  <a:pt x="3784" y="50"/>
                  <a:pt x="3903" y="55"/>
                  <a:pt x="3998" y="47"/>
                </a:cubicBezTo>
                <a:cubicBezTo>
                  <a:pt x="4008" y="44"/>
                  <a:pt x="4019" y="43"/>
                  <a:pt x="4029" y="39"/>
                </a:cubicBezTo>
                <a:cubicBezTo>
                  <a:pt x="4038" y="35"/>
                  <a:pt x="4053" y="24"/>
                  <a:pt x="4053" y="24"/>
                </a:cubicBezTo>
              </a:path>
            </a:pathLst>
          </a:custGeom>
          <a:noFill/>
          <a:ln w="38100" cap="flat" cmpd="sng">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3" name="Rectangle 12"/>
          <p:cNvSpPr>
            <a:spLocks noChangeArrowheads="1"/>
          </p:cNvSpPr>
          <p:nvPr/>
        </p:nvSpPr>
        <p:spPr bwMode="auto">
          <a:xfrm>
            <a:off x="1905000" y="2057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008000"/>
                </a:solidFill>
                <a:latin typeface="Comic Sans MS" pitchFamily="66" charset="0"/>
              </a:rPr>
              <a:t>LH/FSH</a:t>
            </a:r>
            <a:endParaRPr lang="en-US">
              <a:latin typeface="Comic Sans MS" pitchFamily="66" charset="0"/>
            </a:endParaRPr>
          </a:p>
        </p:txBody>
      </p:sp>
      <p:sp>
        <p:nvSpPr>
          <p:cNvPr id="88074" name="Rectangle 13"/>
          <p:cNvSpPr>
            <a:spLocks noChangeArrowheads="1"/>
          </p:cNvSpPr>
          <p:nvPr/>
        </p:nvSpPr>
        <p:spPr bwMode="auto">
          <a:xfrm>
            <a:off x="7239000" y="2517775"/>
            <a:ext cx="1624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Comic Sans MS" pitchFamily="66" charset="0"/>
              </a:rPr>
              <a:t>Testosterone</a:t>
            </a:r>
            <a:endParaRPr lang="en-US" sz="1800">
              <a:solidFill>
                <a:srgbClr val="008000"/>
              </a:solidFill>
              <a:latin typeface="Comic Sans MS" pitchFamily="66" charset="0"/>
            </a:endParaRPr>
          </a:p>
        </p:txBody>
      </p:sp>
      <p:sp>
        <p:nvSpPr>
          <p:cNvPr id="88075" name="Rectangle 15"/>
          <p:cNvSpPr>
            <a:spLocks noChangeArrowheads="1"/>
          </p:cNvSpPr>
          <p:nvPr/>
        </p:nvSpPr>
        <p:spPr bwMode="auto">
          <a:xfrm>
            <a:off x="6629400" y="3813175"/>
            <a:ext cx="1349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latin typeface="Comic Sans MS" pitchFamily="66" charset="0"/>
              </a:rPr>
              <a:t>Testis size</a:t>
            </a:r>
            <a:endParaRPr lang="en-US" sz="1800">
              <a:solidFill>
                <a:srgbClr val="008000"/>
              </a:solidFill>
              <a:latin typeface="Comic Sans MS" pitchFamily="66" charset="0"/>
            </a:endParaRPr>
          </a:p>
        </p:txBody>
      </p:sp>
      <p:sp>
        <p:nvSpPr>
          <p:cNvPr id="88076" name="Rectangle 16"/>
          <p:cNvSpPr>
            <a:spLocks noChangeArrowheads="1"/>
          </p:cNvSpPr>
          <p:nvPr/>
        </p:nvSpPr>
        <p:spPr bwMode="auto">
          <a:xfrm>
            <a:off x="3962400" y="4346575"/>
            <a:ext cx="2220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8000"/>
                </a:solidFill>
                <a:latin typeface="Comic Sans MS" pitchFamily="66" charset="0"/>
              </a:rPr>
              <a:t>Sertoli cell number</a:t>
            </a:r>
          </a:p>
        </p:txBody>
      </p:sp>
      <p:sp>
        <p:nvSpPr>
          <p:cNvPr id="88077" name="Rectangle 17"/>
          <p:cNvSpPr>
            <a:spLocks noChangeArrowheads="1"/>
          </p:cNvSpPr>
          <p:nvPr/>
        </p:nvSpPr>
        <p:spPr bwMode="auto">
          <a:xfrm>
            <a:off x="3505200" y="1766888"/>
            <a:ext cx="741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Birth</a:t>
            </a:r>
            <a:endParaRPr lang="en-US" sz="1800">
              <a:solidFill>
                <a:srgbClr val="008000"/>
              </a:solidFill>
              <a:latin typeface="Comic Sans MS" pitchFamily="66" charset="0"/>
            </a:endParaRPr>
          </a:p>
        </p:txBody>
      </p:sp>
      <p:sp>
        <p:nvSpPr>
          <p:cNvPr id="88078" name="Line 18"/>
          <p:cNvSpPr>
            <a:spLocks noChangeShapeType="1"/>
          </p:cNvSpPr>
          <p:nvPr/>
        </p:nvSpPr>
        <p:spPr bwMode="auto">
          <a:xfrm>
            <a:off x="1828800" y="5943600"/>
            <a:ext cx="6629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9" name="Line 19"/>
          <p:cNvSpPr>
            <a:spLocks noChangeShapeType="1"/>
          </p:cNvSpPr>
          <p:nvPr/>
        </p:nvSpPr>
        <p:spPr bwMode="auto">
          <a:xfrm>
            <a:off x="1828800" y="4038600"/>
            <a:ext cx="0" cy="19050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80" name="Rectangle 23"/>
          <p:cNvSpPr>
            <a:spLocks noChangeArrowheads="1"/>
          </p:cNvSpPr>
          <p:nvPr/>
        </p:nvSpPr>
        <p:spPr bwMode="auto">
          <a:xfrm>
            <a:off x="7010400" y="6022975"/>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latin typeface="Comic Sans MS" pitchFamily="66" charset="0"/>
              </a:rPr>
              <a:t>Adulthood</a:t>
            </a:r>
            <a:endParaRPr lang="en-US" sz="1800">
              <a:solidFill>
                <a:srgbClr val="008000"/>
              </a:solidFill>
              <a:latin typeface="Comic Sans MS" pitchFamily="66" charset="0"/>
            </a:endParaRPr>
          </a:p>
        </p:txBody>
      </p:sp>
      <p:sp>
        <p:nvSpPr>
          <p:cNvPr id="88081" name="Rectangle 24"/>
          <p:cNvSpPr>
            <a:spLocks noChangeArrowheads="1"/>
          </p:cNvSpPr>
          <p:nvPr/>
        </p:nvSpPr>
        <p:spPr bwMode="auto">
          <a:xfrm>
            <a:off x="3867150" y="6022975"/>
            <a:ext cx="113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000000"/>
                </a:solidFill>
                <a:latin typeface="Comic Sans MS" pitchFamily="66" charset="0"/>
              </a:rPr>
              <a:t>Neonatal</a:t>
            </a:r>
          </a:p>
          <a:p>
            <a:pPr algn="ctr"/>
            <a:r>
              <a:rPr lang="en-US" sz="1800">
                <a:solidFill>
                  <a:srgbClr val="000000"/>
                </a:solidFill>
                <a:latin typeface="Comic Sans MS" pitchFamily="66" charset="0"/>
              </a:rPr>
              <a:t>life</a:t>
            </a:r>
            <a:endParaRPr lang="en-US" sz="1800">
              <a:solidFill>
                <a:srgbClr val="008000"/>
              </a:solidFill>
              <a:latin typeface="Comic Sans MS" pitchFamily="66" charset="0"/>
            </a:endParaRPr>
          </a:p>
        </p:txBody>
      </p:sp>
      <p:sp>
        <p:nvSpPr>
          <p:cNvPr id="88082" name="Rectangle 25"/>
          <p:cNvSpPr>
            <a:spLocks noChangeArrowheads="1"/>
          </p:cNvSpPr>
          <p:nvPr/>
        </p:nvSpPr>
        <p:spPr bwMode="auto">
          <a:xfrm>
            <a:off x="2173288" y="6022975"/>
            <a:ext cx="923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000000"/>
                </a:solidFill>
                <a:latin typeface="Comic Sans MS" pitchFamily="66" charset="0"/>
              </a:rPr>
              <a:t>Foetal </a:t>
            </a:r>
          </a:p>
          <a:p>
            <a:pPr algn="ctr"/>
            <a:r>
              <a:rPr lang="en-US" sz="1800">
                <a:solidFill>
                  <a:srgbClr val="000000"/>
                </a:solidFill>
                <a:latin typeface="Comic Sans MS" pitchFamily="66" charset="0"/>
              </a:rPr>
              <a:t>life</a:t>
            </a:r>
            <a:endParaRPr lang="en-US" sz="1800">
              <a:solidFill>
                <a:srgbClr val="008000"/>
              </a:solidFill>
              <a:latin typeface="Comic Sans MS" pitchFamily="66" charset="0"/>
            </a:endParaRPr>
          </a:p>
        </p:txBody>
      </p:sp>
      <p:sp>
        <p:nvSpPr>
          <p:cNvPr id="88083" name="Rectangle 26"/>
          <p:cNvSpPr>
            <a:spLocks noChangeArrowheads="1"/>
          </p:cNvSpPr>
          <p:nvPr/>
        </p:nvSpPr>
        <p:spPr bwMode="auto">
          <a:xfrm>
            <a:off x="4572000" y="6021388"/>
            <a:ext cx="266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000000"/>
                </a:solidFill>
                <a:latin typeface="Comic Sans MS" pitchFamily="66" charset="0"/>
              </a:rPr>
              <a:t>Puberty</a:t>
            </a:r>
          </a:p>
          <a:p>
            <a:pPr algn="ctr"/>
            <a:r>
              <a:rPr lang="en-US" sz="1800" i="1">
                <a:solidFill>
                  <a:srgbClr val="FF0000"/>
                </a:solidFill>
                <a:latin typeface="Comic Sans MS" pitchFamily="66" charset="0"/>
              </a:rPr>
              <a:t>activation of </a:t>
            </a:r>
          </a:p>
          <a:p>
            <a:pPr algn="ctr"/>
            <a:r>
              <a:rPr lang="en-US" sz="1800" i="1">
                <a:solidFill>
                  <a:srgbClr val="FF0000"/>
                </a:solidFill>
                <a:latin typeface="Comic Sans MS" pitchFamily="66" charset="0"/>
              </a:rPr>
              <a:t>H-P axis</a:t>
            </a:r>
            <a:endParaRPr lang="en-US" sz="1800" i="1">
              <a:solidFill>
                <a:srgbClr val="008000"/>
              </a:solidFill>
              <a:latin typeface="Comic Sans MS" pitchFamily="66" charset="0"/>
            </a:endParaRPr>
          </a:p>
        </p:txBody>
      </p:sp>
      <p:sp>
        <p:nvSpPr>
          <p:cNvPr id="88084" name="Freeform 28"/>
          <p:cNvSpPr>
            <a:spLocks/>
          </p:cNvSpPr>
          <p:nvPr/>
        </p:nvSpPr>
        <p:spPr bwMode="auto">
          <a:xfrm>
            <a:off x="1954213" y="4699000"/>
            <a:ext cx="4341812" cy="1176338"/>
          </a:xfrm>
          <a:custGeom>
            <a:avLst/>
            <a:gdLst>
              <a:gd name="T0" fmla="*/ 0 w 2735"/>
              <a:gd name="T1" fmla="*/ 2147483647 h 741"/>
              <a:gd name="T2" fmla="*/ 2147483647 w 2735"/>
              <a:gd name="T3" fmla="*/ 2147483647 h 741"/>
              <a:gd name="T4" fmla="*/ 2147483647 w 2735"/>
              <a:gd name="T5" fmla="*/ 2147483647 h 741"/>
              <a:gd name="T6" fmla="*/ 2147483647 w 2735"/>
              <a:gd name="T7" fmla="*/ 2147483647 h 741"/>
              <a:gd name="T8" fmla="*/ 2147483647 w 2735"/>
              <a:gd name="T9" fmla="*/ 2147483647 h 741"/>
              <a:gd name="T10" fmla="*/ 2147483647 w 2735"/>
              <a:gd name="T11" fmla="*/ 2147483647 h 741"/>
              <a:gd name="T12" fmla="*/ 2147483647 w 2735"/>
              <a:gd name="T13" fmla="*/ 2147483647 h 741"/>
              <a:gd name="T14" fmla="*/ 2147483647 w 2735"/>
              <a:gd name="T15" fmla="*/ 2147483647 h 741"/>
              <a:gd name="T16" fmla="*/ 2147483647 w 2735"/>
              <a:gd name="T17" fmla="*/ 2147483647 h 741"/>
              <a:gd name="T18" fmla="*/ 2147483647 w 2735"/>
              <a:gd name="T19" fmla="*/ 2147483647 h 741"/>
              <a:gd name="T20" fmla="*/ 2147483647 w 2735"/>
              <a:gd name="T21" fmla="*/ 2147483647 h 741"/>
              <a:gd name="T22" fmla="*/ 2147483647 w 2735"/>
              <a:gd name="T23" fmla="*/ 2147483647 h 741"/>
              <a:gd name="T24" fmla="*/ 2147483647 w 2735"/>
              <a:gd name="T25" fmla="*/ 2147483647 h 741"/>
              <a:gd name="T26" fmla="*/ 2147483647 w 2735"/>
              <a:gd name="T27" fmla="*/ 2147483647 h 741"/>
              <a:gd name="T28" fmla="*/ 2147483647 w 2735"/>
              <a:gd name="T29" fmla="*/ 2147483647 h 741"/>
              <a:gd name="T30" fmla="*/ 2147483647 w 2735"/>
              <a:gd name="T31" fmla="*/ 2147483647 h 741"/>
              <a:gd name="T32" fmla="*/ 2147483647 w 2735"/>
              <a:gd name="T33" fmla="*/ 2147483647 h 741"/>
              <a:gd name="T34" fmla="*/ 2147483647 w 2735"/>
              <a:gd name="T35" fmla="*/ 2147483647 h 741"/>
              <a:gd name="T36" fmla="*/ 2147483647 w 2735"/>
              <a:gd name="T37" fmla="*/ 2147483647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35" h="741">
                <a:moveTo>
                  <a:pt x="0" y="703"/>
                </a:moveTo>
                <a:cubicBezTo>
                  <a:pt x="78" y="704"/>
                  <a:pt x="830" y="741"/>
                  <a:pt x="967" y="695"/>
                </a:cubicBezTo>
                <a:cubicBezTo>
                  <a:pt x="1032" y="650"/>
                  <a:pt x="932" y="713"/>
                  <a:pt x="1099" y="672"/>
                </a:cubicBezTo>
                <a:cubicBezTo>
                  <a:pt x="1108" y="670"/>
                  <a:pt x="1108" y="654"/>
                  <a:pt x="1115" y="648"/>
                </a:cubicBezTo>
                <a:cubicBezTo>
                  <a:pt x="1129" y="636"/>
                  <a:pt x="1161" y="617"/>
                  <a:pt x="1161" y="617"/>
                </a:cubicBezTo>
                <a:cubicBezTo>
                  <a:pt x="1166" y="609"/>
                  <a:pt x="1170" y="600"/>
                  <a:pt x="1177" y="594"/>
                </a:cubicBezTo>
                <a:cubicBezTo>
                  <a:pt x="1183" y="589"/>
                  <a:pt x="1194" y="592"/>
                  <a:pt x="1200" y="586"/>
                </a:cubicBezTo>
                <a:cubicBezTo>
                  <a:pt x="1206" y="580"/>
                  <a:pt x="1204" y="570"/>
                  <a:pt x="1208" y="563"/>
                </a:cubicBezTo>
                <a:cubicBezTo>
                  <a:pt x="1225" y="537"/>
                  <a:pt x="1252" y="510"/>
                  <a:pt x="1278" y="492"/>
                </a:cubicBezTo>
                <a:cubicBezTo>
                  <a:pt x="1297" y="465"/>
                  <a:pt x="1316" y="451"/>
                  <a:pt x="1341" y="430"/>
                </a:cubicBezTo>
                <a:cubicBezTo>
                  <a:pt x="1366" y="409"/>
                  <a:pt x="1376" y="386"/>
                  <a:pt x="1403" y="368"/>
                </a:cubicBezTo>
                <a:cubicBezTo>
                  <a:pt x="1420" y="340"/>
                  <a:pt x="1438" y="324"/>
                  <a:pt x="1465" y="305"/>
                </a:cubicBezTo>
                <a:cubicBezTo>
                  <a:pt x="1481" y="259"/>
                  <a:pt x="1488" y="245"/>
                  <a:pt x="1528" y="220"/>
                </a:cubicBezTo>
                <a:cubicBezTo>
                  <a:pt x="1562" y="166"/>
                  <a:pt x="1519" y="228"/>
                  <a:pt x="1574" y="173"/>
                </a:cubicBezTo>
                <a:cubicBezTo>
                  <a:pt x="1656" y="91"/>
                  <a:pt x="1687" y="116"/>
                  <a:pt x="1808" y="95"/>
                </a:cubicBezTo>
                <a:cubicBezTo>
                  <a:pt x="1877" y="83"/>
                  <a:pt x="1948" y="51"/>
                  <a:pt x="2018" y="48"/>
                </a:cubicBezTo>
                <a:cubicBezTo>
                  <a:pt x="2127" y="43"/>
                  <a:pt x="2237" y="43"/>
                  <a:pt x="2346" y="40"/>
                </a:cubicBezTo>
                <a:cubicBezTo>
                  <a:pt x="2454" y="24"/>
                  <a:pt x="2564" y="16"/>
                  <a:pt x="2673" y="9"/>
                </a:cubicBezTo>
                <a:cubicBezTo>
                  <a:pt x="2725" y="0"/>
                  <a:pt x="2704" y="1"/>
                  <a:pt x="2735" y="1"/>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85" name="Freeform 30"/>
          <p:cNvSpPr>
            <a:spLocks/>
          </p:cNvSpPr>
          <p:nvPr/>
        </p:nvSpPr>
        <p:spPr bwMode="auto">
          <a:xfrm>
            <a:off x="2065338" y="4217988"/>
            <a:ext cx="6197600" cy="1708150"/>
          </a:xfrm>
          <a:custGeom>
            <a:avLst/>
            <a:gdLst>
              <a:gd name="T0" fmla="*/ 0 w 3904"/>
              <a:gd name="T1" fmla="*/ 2147483647 h 1076"/>
              <a:gd name="T2" fmla="*/ 2147483647 w 3904"/>
              <a:gd name="T3" fmla="*/ 2147483647 h 1076"/>
              <a:gd name="T4" fmla="*/ 2147483647 w 3904"/>
              <a:gd name="T5" fmla="*/ 2147483647 h 1076"/>
              <a:gd name="T6" fmla="*/ 2147483647 w 3904"/>
              <a:gd name="T7" fmla="*/ 2147483647 h 1076"/>
              <a:gd name="T8" fmla="*/ 2147483647 w 3904"/>
              <a:gd name="T9" fmla="*/ 2147483647 h 1076"/>
              <a:gd name="T10" fmla="*/ 2147483647 w 3904"/>
              <a:gd name="T11" fmla="*/ 2147483647 h 1076"/>
              <a:gd name="T12" fmla="*/ 2147483647 w 3904"/>
              <a:gd name="T13" fmla="*/ 2147483647 h 1076"/>
              <a:gd name="T14" fmla="*/ 2147483647 w 3904"/>
              <a:gd name="T15" fmla="*/ 2147483647 h 1076"/>
              <a:gd name="T16" fmla="*/ 2147483647 w 3904"/>
              <a:gd name="T17" fmla="*/ 2147483647 h 1076"/>
              <a:gd name="T18" fmla="*/ 2147483647 w 3904"/>
              <a:gd name="T19" fmla="*/ 2147483647 h 1076"/>
              <a:gd name="T20" fmla="*/ 2147483647 w 3904"/>
              <a:gd name="T21" fmla="*/ 2147483647 h 1076"/>
              <a:gd name="T22" fmla="*/ 2147483647 w 3904"/>
              <a:gd name="T23" fmla="*/ 2147483647 h 1076"/>
              <a:gd name="T24" fmla="*/ 2147483647 w 3904"/>
              <a:gd name="T25" fmla="*/ 2147483647 h 1076"/>
              <a:gd name="T26" fmla="*/ 2147483647 w 3904"/>
              <a:gd name="T27" fmla="*/ 2147483647 h 1076"/>
              <a:gd name="T28" fmla="*/ 2147483647 w 3904"/>
              <a:gd name="T29" fmla="*/ 2147483647 h 1076"/>
              <a:gd name="T30" fmla="*/ 2147483647 w 3904"/>
              <a:gd name="T31" fmla="*/ 2147483647 h 1076"/>
              <a:gd name="T32" fmla="*/ 2147483647 w 3904"/>
              <a:gd name="T33" fmla="*/ 2147483647 h 1076"/>
              <a:gd name="T34" fmla="*/ 2147483647 w 3904"/>
              <a:gd name="T35" fmla="*/ 2147483647 h 1076"/>
              <a:gd name="T36" fmla="*/ 2147483647 w 3904"/>
              <a:gd name="T37" fmla="*/ 0 h 1076"/>
              <a:gd name="T38" fmla="*/ 2147483647 w 3904"/>
              <a:gd name="T39" fmla="*/ 2147483647 h 10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04" h="1076">
                <a:moveTo>
                  <a:pt x="0" y="1029"/>
                </a:moveTo>
                <a:cubicBezTo>
                  <a:pt x="101" y="1035"/>
                  <a:pt x="189" y="1054"/>
                  <a:pt x="289" y="1060"/>
                </a:cubicBezTo>
                <a:cubicBezTo>
                  <a:pt x="411" y="1076"/>
                  <a:pt x="533" y="1067"/>
                  <a:pt x="655" y="1053"/>
                </a:cubicBezTo>
                <a:cubicBezTo>
                  <a:pt x="699" y="1007"/>
                  <a:pt x="767" y="1037"/>
                  <a:pt x="826" y="1045"/>
                </a:cubicBezTo>
                <a:cubicBezTo>
                  <a:pt x="1260" y="1035"/>
                  <a:pt x="1647" y="1018"/>
                  <a:pt x="2097" y="1014"/>
                </a:cubicBezTo>
                <a:cubicBezTo>
                  <a:pt x="2158" y="1003"/>
                  <a:pt x="2214" y="989"/>
                  <a:pt x="2276" y="982"/>
                </a:cubicBezTo>
                <a:cubicBezTo>
                  <a:pt x="2302" y="975"/>
                  <a:pt x="2333" y="976"/>
                  <a:pt x="2354" y="959"/>
                </a:cubicBezTo>
                <a:cubicBezTo>
                  <a:pt x="2390" y="931"/>
                  <a:pt x="2345" y="938"/>
                  <a:pt x="2393" y="920"/>
                </a:cubicBezTo>
                <a:cubicBezTo>
                  <a:pt x="2418" y="910"/>
                  <a:pt x="2471" y="897"/>
                  <a:pt x="2471" y="897"/>
                </a:cubicBezTo>
                <a:cubicBezTo>
                  <a:pt x="2510" y="867"/>
                  <a:pt x="2538" y="837"/>
                  <a:pt x="2564" y="795"/>
                </a:cubicBezTo>
                <a:cubicBezTo>
                  <a:pt x="2583" y="722"/>
                  <a:pt x="2571" y="752"/>
                  <a:pt x="2595" y="702"/>
                </a:cubicBezTo>
                <a:cubicBezTo>
                  <a:pt x="2607" y="644"/>
                  <a:pt x="2627" y="560"/>
                  <a:pt x="2658" y="507"/>
                </a:cubicBezTo>
                <a:cubicBezTo>
                  <a:pt x="2665" y="494"/>
                  <a:pt x="2679" y="487"/>
                  <a:pt x="2689" y="476"/>
                </a:cubicBezTo>
                <a:cubicBezTo>
                  <a:pt x="2714" y="447"/>
                  <a:pt x="2719" y="419"/>
                  <a:pt x="2751" y="398"/>
                </a:cubicBezTo>
                <a:cubicBezTo>
                  <a:pt x="2793" y="317"/>
                  <a:pt x="2862" y="268"/>
                  <a:pt x="2930" y="211"/>
                </a:cubicBezTo>
                <a:cubicBezTo>
                  <a:pt x="2977" y="171"/>
                  <a:pt x="3011" y="103"/>
                  <a:pt x="3071" y="78"/>
                </a:cubicBezTo>
                <a:cubicBezTo>
                  <a:pt x="3113" y="60"/>
                  <a:pt x="3166" y="55"/>
                  <a:pt x="3211" y="47"/>
                </a:cubicBezTo>
                <a:cubicBezTo>
                  <a:pt x="3278" y="24"/>
                  <a:pt x="3215" y="43"/>
                  <a:pt x="3367" y="32"/>
                </a:cubicBezTo>
                <a:cubicBezTo>
                  <a:pt x="3445" y="26"/>
                  <a:pt x="3524" y="11"/>
                  <a:pt x="3601" y="0"/>
                </a:cubicBezTo>
                <a:cubicBezTo>
                  <a:pt x="3779" y="12"/>
                  <a:pt x="3678" y="8"/>
                  <a:pt x="3904" y="8"/>
                </a:cubicBezTo>
              </a:path>
            </a:pathLst>
          </a:custGeom>
          <a:noFill/>
          <a:ln w="38100" cap="flat" cmpd="sng">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86" name="Freeform 31"/>
          <p:cNvSpPr>
            <a:spLocks/>
          </p:cNvSpPr>
          <p:nvPr/>
        </p:nvSpPr>
        <p:spPr bwMode="auto">
          <a:xfrm>
            <a:off x="6272213" y="4530725"/>
            <a:ext cx="1954212" cy="214313"/>
          </a:xfrm>
          <a:custGeom>
            <a:avLst/>
            <a:gdLst>
              <a:gd name="T0" fmla="*/ 0 w 1231"/>
              <a:gd name="T1" fmla="*/ 2147483647 h 135"/>
              <a:gd name="T2" fmla="*/ 2147483647 w 1231"/>
              <a:gd name="T3" fmla="*/ 2147483647 h 135"/>
              <a:gd name="T4" fmla="*/ 2147483647 w 1231"/>
              <a:gd name="T5" fmla="*/ 2147483647 h 135"/>
              <a:gd name="T6" fmla="*/ 0 60000 65536"/>
              <a:gd name="T7" fmla="*/ 0 60000 65536"/>
              <a:gd name="T8" fmla="*/ 0 60000 65536"/>
            </a:gdLst>
            <a:ahLst/>
            <a:cxnLst>
              <a:cxn ang="T6">
                <a:pos x="T0" y="T1"/>
              </a:cxn>
              <a:cxn ang="T7">
                <a:pos x="T2" y="T3"/>
              </a:cxn>
              <a:cxn ang="T8">
                <a:pos x="T4" y="T5"/>
              </a:cxn>
            </a:cxnLst>
            <a:rect l="0" t="0" r="r" b="b"/>
            <a:pathLst>
              <a:path w="1231" h="135">
                <a:moveTo>
                  <a:pt x="0" y="115"/>
                </a:moveTo>
                <a:cubicBezTo>
                  <a:pt x="217" y="135"/>
                  <a:pt x="429" y="128"/>
                  <a:pt x="647" y="123"/>
                </a:cubicBezTo>
                <a:cubicBezTo>
                  <a:pt x="824" y="0"/>
                  <a:pt x="661" y="107"/>
                  <a:pt x="1231" y="10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87" name="Rectangle 32"/>
          <p:cNvSpPr>
            <a:spLocks noChangeArrowheads="1"/>
          </p:cNvSpPr>
          <p:nvPr/>
        </p:nvSpPr>
        <p:spPr bwMode="auto">
          <a:xfrm>
            <a:off x="179388" y="1058863"/>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rgbClr val="000000"/>
                </a:solidFill>
                <a:latin typeface="Comic Sans MS" pitchFamily="66" charset="0"/>
              </a:rPr>
              <a:t>In humans sex determination begins around GD 7 weeks when Sertoli and Leydig cells form in males</a:t>
            </a:r>
            <a:endParaRPr lang="en-US" sz="180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457200"/>
            <a:ext cx="8382000" cy="884238"/>
          </a:xfrm>
        </p:spPr>
        <p:txBody>
          <a:bodyPr/>
          <a:lstStyle/>
          <a:p>
            <a:r>
              <a:rPr lang="en-US" sz="2400" smtClean="0">
                <a:latin typeface="Arial" charset="0"/>
                <a:cs typeface="Arial" charset="0"/>
              </a:rPr>
              <a:t>Sexual dimorphisms in the human brain - structure</a:t>
            </a:r>
            <a:endParaRPr lang="en-US" smtClean="0">
              <a:latin typeface="Arial" charset="0"/>
              <a:cs typeface="Arial" charset="0"/>
            </a:endParaRPr>
          </a:p>
        </p:txBody>
      </p:sp>
      <p:sp>
        <p:nvSpPr>
          <p:cNvPr id="87043" name="Rectangle 3"/>
          <p:cNvSpPr>
            <a:spLocks noGrp="1" noChangeArrowheads="1"/>
          </p:cNvSpPr>
          <p:nvPr>
            <p:ph type="body" idx="1"/>
          </p:nvPr>
        </p:nvSpPr>
        <p:spPr>
          <a:xfrm>
            <a:off x="522288" y="1341438"/>
            <a:ext cx="8153400" cy="5111750"/>
          </a:xfrm>
        </p:spPr>
        <p:txBody>
          <a:bodyPr/>
          <a:lstStyle/>
          <a:p>
            <a:r>
              <a:rPr lang="en-US" sz="2400" smtClean="0">
                <a:latin typeface="Arial" charset="0"/>
                <a:cs typeface="Arial" charset="0"/>
              </a:rPr>
              <a:t>Brain and body weight at birth is greater in males than females </a:t>
            </a:r>
          </a:p>
          <a:p>
            <a:r>
              <a:rPr lang="en-US" sz="2400" smtClean="0">
                <a:latin typeface="Arial" charset="0"/>
                <a:cs typeface="Arial" charset="0"/>
              </a:rPr>
              <a:t>Sex differences in regional volumes may resemble those seen in other mammalian species where early exposure to testosterone  has been shown to be a determining factor.</a:t>
            </a:r>
          </a:p>
          <a:p>
            <a:pPr lvl="1"/>
            <a:r>
              <a:rPr lang="en-US" sz="2000" smtClean="0">
                <a:latin typeface="Arial" charset="0"/>
                <a:cs typeface="Arial" charset="0"/>
              </a:rPr>
              <a:t>The 3</a:t>
            </a:r>
            <a:r>
              <a:rPr lang="en-US" sz="2000" baseline="30000" smtClean="0">
                <a:latin typeface="Arial" charset="0"/>
                <a:cs typeface="Arial" charset="0"/>
              </a:rPr>
              <a:t>rd</a:t>
            </a:r>
            <a:r>
              <a:rPr lang="en-US" sz="2000" smtClean="0">
                <a:latin typeface="Arial" charset="0"/>
                <a:cs typeface="Arial" charset="0"/>
              </a:rPr>
              <a:t> interstitial nucleus of the anterior hypothalamus (INAH-3) is the human homologue of the rodent SDN-POA (m &gt; f= homosexual men)</a:t>
            </a:r>
          </a:p>
          <a:p>
            <a:pPr lvl="1"/>
            <a:r>
              <a:rPr lang="en-US" sz="2000" smtClean="0">
                <a:latin typeface="Arial" charset="0"/>
                <a:cs typeface="Arial" charset="0"/>
              </a:rPr>
              <a:t>Sex differences appear around 6 years of age (cell numbers decline in girls)</a:t>
            </a:r>
            <a:endParaRPr lang="en-US" smtClean="0">
              <a:latin typeface="Arial" charset="0"/>
              <a:cs typeface="Arial" charset="0"/>
            </a:endParaRPr>
          </a:p>
          <a:p>
            <a:r>
              <a:rPr lang="en-US" sz="2400" smtClean="0">
                <a:latin typeface="Arial" charset="0"/>
                <a:cs typeface="Arial" charset="0"/>
              </a:rPr>
              <a:t>Amygdalar volume: men  &gt; women</a:t>
            </a:r>
          </a:p>
          <a:p>
            <a:r>
              <a:rPr lang="en-US" sz="2400" smtClean="0">
                <a:latin typeface="Arial" charset="0"/>
                <a:cs typeface="Arial" charset="0"/>
              </a:rPr>
              <a:t>Hippocampal volume, regional cortical thickness and gyrification: women &gt; men</a:t>
            </a:r>
          </a:p>
          <a:p>
            <a:pPr>
              <a:buFont typeface="Symbol" pitchFamily="18" charset="2"/>
              <a:buNone/>
            </a:pPr>
            <a:endParaRPr lang="en-US" sz="24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457200"/>
            <a:ext cx="8382000" cy="1171575"/>
          </a:xfrm>
        </p:spPr>
        <p:txBody>
          <a:bodyPr/>
          <a:lstStyle/>
          <a:p>
            <a:r>
              <a:rPr lang="en-US" sz="2400" smtClean="0">
                <a:latin typeface="Arial" charset="0"/>
                <a:cs typeface="Arial" charset="0"/>
              </a:rPr>
              <a:t>Sexual dimorphisms in the human brain – behavioural differences imply differences in circuitry and connectivity</a:t>
            </a:r>
            <a:endParaRPr lang="en-US" smtClean="0">
              <a:latin typeface="Arial" charset="0"/>
              <a:cs typeface="Arial" charset="0"/>
            </a:endParaRPr>
          </a:p>
        </p:txBody>
      </p:sp>
      <p:sp>
        <p:nvSpPr>
          <p:cNvPr id="4" name="Title 1"/>
          <p:cNvSpPr txBox="1">
            <a:spLocks/>
          </p:cNvSpPr>
          <p:nvPr/>
        </p:nvSpPr>
        <p:spPr bwMode="auto">
          <a:xfrm>
            <a:off x="395288" y="1989138"/>
            <a:ext cx="8367712"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a:lstStyle>
          <a:p>
            <a:pPr>
              <a:defRPr/>
            </a:pPr>
            <a:r>
              <a:rPr lang="en-GB" sz="2400" b="0" dirty="0" smtClean="0">
                <a:solidFill>
                  <a:srgbClr val="C00000"/>
                </a:solidFill>
                <a:latin typeface="Arial" charset="0"/>
                <a:cs typeface="Arial" charset="0"/>
              </a:rPr>
              <a:t>On </a:t>
            </a:r>
            <a:r>
              <a:rPr lang="en-GB" sz="2400" dirty="0" smtClean="0">
                <a:solidFill>
                  <a:srgbClr val="C00000"/>
                </a:solidFill>
                <a:latin typeface="Arial" charset="0"/>
                <a:cs typeface="Arial" charset="0"/>
              </a:rPr>
              <a:t>average</a:t>
            </a:r>
          </a:p>
          <a:p>
            <a:pPr marL="342900" indent="-342900">
              <a:buFont typeface="Wingdings" pitchFamily="2" charset="2"/>
              <a:buChar char="Ø"/>
              <a:defRPr/>
            </a:pPr>
            <a:r>
              <a:rPr lang="en-GB" sz="2400" b="0" dirty="0" smtClean="0">
                <a:solidFill>
                  <a:srgbClr val="000000"/>
                </a:solidFill>
                <a:latin typeface="Arial" charset="0"/>
                <a:cs typeface="Arial" charset="0"/>
              </a:rPr>
              <a:t>Children at ages when sex steroids hormone levels are low and do not show sex differences,  show relatively large sex differences in play and activities</a:t>
            </a:r>
          </a:p>
          <a:p>
            <a:pPr marL="800100" lvl="1" indent="-342900">
              <a:buFont typeface="Wingdings" pitchFamily="2" charset="2"/>
              <a:buChar char="Ø"/>
              <a:defRPr/>
            </a:pPr>
            <a:r>
              <a:rPr lang="en-GB" sz="2000" b="0" dirty="0" smtClean="0">
                <a:solidFill>
                  <a:srgbClr val="000000"/>
                </a:solidFill>
                <a:latin typeface="Arial" charset="0"/>
                <a:cs typeface="Arial" charset="0"/>
              </a:rPr>
              <a:t>Girls prefer dolls; boys prefer toy vehicles and rough-and-tumble play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333375"/>
            <a:ext cx="8367713" cy="909638"/>
          </a:xfrm>
        </p:spPr>
        <p:txBody>
          <a:bodyPr/>
          <a:lstStyle/>
          <a:p>
            <a:r>
              <a:rPr lang="en-GB" b="0" smtClean="0">
                <a:latin typeface="Arial" charset="0"/>
                <a:cs typeface="Arial" charset="0"/>
              </a:rPr>
              <a:t>Female and male vervet monkeys conform to play with human children’s sex-typed toys</a:t>
            </a:r>
          </a:p>
        </p:txBody>
      </p:sp>
      <p:pic>
        <p:nvPicPr>
          <p:cNvPr id="911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66838"/>
            <a:ext cx="5910262"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457200"/>
            <a:ext cx="8382000" cy="1171575"/>
          </a:xfrm>
        </p:spPr>
        <p:txBody>
          <a:bodyPr/>
          <a:lstStyle/>
          <a:p>
            <a:r>
              <a:rPr lang="en-US" sz="2400" smtClean="0">
                <a:latin typeface="Arial" charset="0"/>
                <a:cs typeface="Arial" charset="0"/>
              </a:rPr>
              <a:t>Sexual dimorphisms in the human brain – behavioural differences imply differences in circuitry and connectivity</a:t>
            </a:r>
            <a:endParaRPr lang="en-US" smtClean="0">
              <a:latin typeface="Arial" charset="0"/>
              <a:cs typeface="Arial" charset="0"/>
            </a:endParaRPr>
          </a:p>
        </p:txBody>
      </p:sp>
      <p:sp>
        <p:nvSpPr>
          <p:cNvPr id="4" name="Title 1"/>
          <p:cNvSpPr txBox="1">
            <a:spLocks/>
          </p:cNvSpPr>
          <p:nvPr/>
        </p:nvSpPr>
        <p:spPr bwMode="auto">
          <a:xfrm>
            <a:off x="395288" y="1989138"/>
            <a:ext cx="836771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a:lstStyle>
          <a:p>
            <a:pPr>
              <a:defRPr/>
            </a:pPr>
            <a:r>
              <a:rPr lang="en-GB" sz="2400" b="0" dirty="0" smtClean="0">
                <a:solidFill>
                  <a:srgbClr val="C00000"/>
                </a:solidFill>
                <a:latin typeface="Arial" charset="0"/>
                <a:cs typeface="Arial" charset="0"/>
              </a:rPr>
              <a:t>On </a:t>
            </a:r>
            <a:r>
              <a:rPr lang="en-GB" sz="2400" dirty="0" smtClean="0">
                <a:solidFill>
                  <a:srgbClr val="C00000"/>
                </a:solidFill>
                <a:latin typeface="Arial" charset="0"/>
                <a:cs typeface="Arial" charset="0"/>
              </a:rPr>
              <a:t>average</a:t>
            </a:r>
          </a:p>
          <a:p>
            <a:pPr marL="342900" indent="-342900">
              <a:buFont typeface="Wingdings" pitchFamily="2" charset="2"/>
              <a:buChar char="Ø"/>
              <a:defRPr/>
            </a:pPr>
            <a:r>
              <a:rPr lang="en-GB" sz="2400" b="0" dirty="0" smtClean="0">
                <a:solidFill>
                  <a:srgbClr val="000000"/>
                </a:solidFill>
                <a:latin typeface="Arial" charset="0"/>
                <a:cs typeface="Arial" charset="0"/>
              </a:rPr>
              <a:t>Children at ages when sex steroids hormone levels are low and do not show sex differences,  show relatively large sex differences in play and activities</a:t>
            </a:r>
          </a:p>
          <a:p>
            <a:pPr marL="800100" lvl="1" indent="-342900">
              <a:buFont typeface="Wingdings" pitchFamily="2" charset="2"/>
              <a:buChar char="Ø"/>
              <a:defRPr/>
            </a:pPr>
            <a:r>
              <a:rPr lang="en-GB" sz="2000" b="0" dirty="0" smtClean="0">
                <a:solidFill>
                  <a:srgbClr val="000000"/>
                </a:solidFill>
                <a:latin typeface="Arial" charset="0"/>
                <a:cs typeface="Arial" charset="0"/>
              </a:rPr>
              <a:t>Girls prefer dolls; boys prefer toy vehicles and rough-and-tumble play</a:t>
            </a:r>
          </a:p>
          <a:p>
            <a:pPr marL="342900" indent="-342900">
              <a:buFont typeface="Wingdings" pitchFamily="2" charset="2"/>
              <a:buChar char="Ø"/>
              <a:defRPr/>
            </a:pPr>
            <a:r>
              <a:rPr lang="en-GB" sz="2400" b="0" dirty="0" smtClean="0">
                <a:solidFill>
                  <a:srgbClr val="000000"/>
                </a:solidFill>
                <a:latin typeface="Arial" charset="0"/>
                <a:cs typeface="Arial" charset="0"/>
              </a:rPr>
              <a:t>men perform better in </a:t>
            </a:r>
            <a:r>
              <a:rPr lang="en-GB" sz="2400" b="0" dirty="0" err="1">
                <a:solidFill>
                  <a:srgbClr val="000000"/>
                </a:solidFill>
                <a:latin typeface="Arial" charset="0"/>
                <a:cs typeface="Arial" charset="0"/>
              </a:rPr>
              <a:t>v</a:t>
            </a:r>
            <a:r>
              <a:rPr lang="en-GB" sz="2400" b="0" dirty="0" err="1" smtClean="0">
                <a:solidFill>
                  <a:srgbClr val="000000"/>
                </a:solidFill>
                <a:latin typeface="Arial" charset="0"/>
                <a:cs typeface="Arial" charset="0"/>
              </a:rPr>
              <a:t>isuospatial</a:t>
            </a:r>
            <a:r>
              <a:rPr lang="en-GB" sz="2400" b="0" dirty="0" smtClean="0">
                <a:solidFill>
                  <a:srgbClr val="000000"/>
                </a:solidFill>
                <a:latin typeface="Arial" charset="0"/>
                <a:cs typeface="Arial" charset="0"/>
              </a:rPr>
              <a:t> tasks</a:t>
            </a:r>
          </a:p>
          <a:p>
            <a:pPr marL="342900" indent="-342900">
              <a:buFont typeface="Wingdings" pitchFamily="2" charset="2"/>
              <a:buChar char="Ø"/>
              <a:defRPr/>
            </a:pPr>
            <a:r>
              <a:rPr lang="en-GB" sz="2400" b="0" dirty="0">
                <a:solidFill>
                  <a:srgbClr val="000000"/>
                </a:solidFill>
                <a:latin typeface="Arial" charset="0"/>
                <a:cs typeface="Arial" charset="0"/>
              </a:rPr>
              <a:t>w</a:t>
            </a:r>
            <a:r>
              <a:rPr lang="en-GB" sz="2400" b="0" dirty="0" smtClean="0">
                <a:solidFill>
                  <a:srgbClr val="000000"/>
                </a:solidFill>
                <a:latin typeface="Arial" charset="0"/>
                <a:cs typeface="Arial" charset="0"/>
              </a:rPr>
              <a:t>omen perform better in verbal </a:t>
            </a:r>
            <a:r>
              <a:rPr lang="en-GB" sz="2400" b="0" dirty="0">
                <a:solidFill>
                  <a:srgbClr val="000000"/>
                </a:solidFill>
                <a:latin typeface="Arial" charset="0"/>
                <a:cs typeface="Arial" charset="0"/>
              </a:rPr>
              <a:t>t</a:t>
            </a:r>
            <a:r>
              <a:rPr lang="en-GB" sz="2400" b="0" dirty="0" smtClean="0">
                <a:solidFill>
                  <a:srgbClr val="000000"/>
                </a:solidFill>
                <a:latin typeface="Arial" charset="0"/>
                <a:cs typeface="Arial" charset="0"/>
              </a:rPr>
              <a:t>asks</a:t>
            </a:r>
          </a:p>
          <a:p>
            <a:pPr marL="342900" indent="-342900">
              <a:buFont typeface="Wingdings" pitchFamily="2" charset="2"/>
              <a:buChar char="Ø"/>
              <a:defRPr/>
            </a:pPr>
            <a:r>
              <a:rPr lang="en-GB" sz="2400" b="0" dirty="0">
                <a:solidFill>
                  <a:srgbClr val="000000"/>
                </a:solidFill>
                <a:latin typeface="Arial" charset="0"/>
                <a:cs typeface="Arial" charset="0"/>
              </a:rPr>
              <a:t>b</a:t>
            </a:r>
            <a:r>
              <a:rPr lang="en-GB" sz="2400" b="0" dirty="0" smtClean="0">
                <a:solidFill>
                  <a:srgbClr val="000000"/>
                </a:solidFill>
                <a:latin typeface="Arial" charset="0"/>
                <a:cs typeface="Arial" charset="0"/>
              </a:rPr>
              <a:t>oys perform better in mathematical reasoning tasks</a:t>
            </a:r>
          </a:p>
          <a:p>
            <a:pPr marL="342900" indent="-342900">
              <a:buFont typeface="Wingdings" pitchFamily="2" charset="2"/>
              <a:buChar char="Ø"/>
              <a:defRPr/>
            </a:pPr>
            <a:r>
              <a:rPr lang="en-GB" sz="2400" b="0" dirty="0">
                <a:solidFill>
                  <a:srgbClr val="000000"/>
                </a:solidFill>
                <a:latin typeface="Arial" charset="0"/>
                <a:cs typeface="Arial" charset="0"/>
              </a:rPr>
              <a:t>f</a:t>
            </a:r>
            <a:r>
              <a:rPr lang="en-GB" sz="2400" b="0" dirty="0" smtClean="0">
                <a:solidFill>
                  <a:srgbClr val="000000"/>
                </a:solidFill>
                <a:latin typeface="Arial" charset="0"/>
                <a:cs typeface="Arial" charset="0"/>
              </a:rPr>
              <a:t>emales show more empathy</a:t>
            </a:r>
          </a:p>
          <a:p>
            <a:pPr marL="342900" indent="-342900">
              <a:buFont typeface="Wingdings" pitchFamily="2" charset="2"/>
              <a:buChar char="Ø"/>
              <a:defRPr/>
            </a:pPr>
            <a:r>
              <a:rPr lang="en-GB" sz="2400" b="0" dirty="0">
                <a:solidFill>
                  <a:srgbClr val="000000"/>
                </a:solidFill>
                <a:latin typeface="Arial" charset="0"/>
                <a:cs typeface="Arial" charset="0"/>
              </a:rPr>
              <a:t>m</a:t>
            </a:r>
            <a:r>
              <a:rPr lang="en-GB" sz="2400" b="0" dirty="0" smtClean="0">
                <a:solidFill>
                  <a:srgbClr val="000000"/>
                </a:solidFill>
                <a:latin typeface="Arial" charset="0"/>
                <a:cs typeface="Arial" charset="0"/>
              </a:rPr>
              <a:t>ales show more aggression</a:t>
            </a:r>
          </a:p>
          <a:p>
            <a:pPr marL="342900" indent="-342900">
              <a:buFont typeface="Wingdings" pitchFamily="2" charset="2"/>
              <a:buChar char="Ø"/>
              <a:defRPr/>
            </a:pPr>
            <a:r>
              <a:rPr lang="en-GB" sz="2400" b="0" dirty="0">
                <a:solidFill>
                  <a:srgbClr val="000000"/>
                </a:solidFill>
                <a:latin typeface="Arial" charset="0"/>
                <a:cs typeface="Arial" charset="0"/>
              </a:rPr>
              <a:t>m</a:t>
            </a:r>
            <a:r>
              <a:rPr lang="en-GB" sz="2400" b="0" dirty="0" smtClean="0">
                <a:solidFill>
                  <a:srgbClr val="000000"/>
                </a:solidFill>
                <a:latin typeface="Arial" charset="0"/>
                <a:cs typeface="Arial" charset="0"/>
              </a:rPr>
              <a:t>ales display better accuracy at throwing balls at targets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317500" y="393700"/>
            <a:ext cx="127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u="sng"/>
              <a:t>FEMALE</a:t>
            </a:r>
          </a:p>
        </p:txBody>
      </p:sp>
      <p:sp>
        <p:nvSpPr>
          <p:cNvPr id="10243" name="Text Box 1027"/>
          <p:cNvSpPr txBox="1">
            <a:spLocks noChangeArrowheads="1"/>
          </p:cNvSpPr>
          <p:nvPr/>
        </p:nvSpPr>
        <p:spPr bwMode="auto">
          <a:xfrm>
            <a:off x="6157913" y="6257925"/>
            <a:ext cx="276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Fertilization, implantation</a:t>
            </a:r>
          </a:p>
        </p:txBody>
      </p:sp>
      <p:sp>
        <p:nvSpPr>
          <p:cNvPr id="10244" name="Text Box 1028"/>
          <p:cNvSpPr txBox="1">
            <a:spLocks noChangeArrowheads="1"/>
          </p:cNvSpPr>
          <p:nvPr/>
        </p:nvSpPr>
        <p:spPr bwMode="auto">
          <a:xfrm>
            <a:off x="2906713" y="671513"/>
            <a:ext cx="2270125" cy="3762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HIGHER CENTRES</a:t>
            </a:r>
          </a:p>
        </p:txBody>
      </p:sp>
      <p:sp>
        <p:nvSpPr>
          <p:cNvPr id="10245" name="Text Box 1029"/>
          <p:cNvSpPr txBox="1">
            <a:spLocks noChangeArrowheads="1"/>
          </p:cNvSpPr>
          <p:nvPr/>
        </p:nvSpPr>
        <p:spPr bwMode="auto">
          <a:xfrm>
            <a:off x="2951163" y="1485900"/>
            <a:ext cx="21748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HYPOTHALAMUS</a:t>
            </a:r>
          </a:p>
        </p:txBody>
      </p:sp>
      <p:sp>
        <p:nvSpPr>
          <p:cNvPr id="10246" name="Text Box 1030"/>
          <p:cNvSpPr txBox="1">
            <a:spLocks noChangeArrowheads="1"/>
          </p:cNvSpPr>
          <p:nvPr/>
        </p:nvSpPr>
        <p:spPr bwMode="auto">
          <a:xfrm>
            <a:off x="2243138" y="2374900"/>
            <a:ext cx="3648075" cy="3762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ANTERIOR PITUITARY GLAND</a:t>
            </a:r>
          </a:p>
        </p:txBody>
      </p:sp>
      <p:sp>
        <p:nvSpPr>
          <p:cNvPr id="10247" name="Text Box 1031"/>
          <p:cNvSpPr txBox="1">
            <a:spLocks noChangeArrowheads="1"/>
          </p:cNvSpPr>
          <p:nvPr/>
        </p:nvSpPr>
        <p:spPr bwMode="auto">
          <a:xfrm>
            <a:off x="4094163" y="4765675"/>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PROGESTERONE</a:t>
            </a:r>
            <a:endParaRPr lang="en-GB" sz="1800" b="1"/>
          </a:p>
        </p:txBody>
      </p:sp>
      <p:sp>
        <p:nvSpPr>
          <p:cNvPr id="10248" name="Line 1032"/>
          <p:cNvSpPr>
            <a:spLocks noChangeShapeType="1"/>
          </p:cNvSpPr>
          <p:nvPr/>
        </p:nvSpPr>
        <p:spPr bwMode="auto">
          <a:xfrm>
            <a:off x="4165600" y="1101725"/>
            <a:ext cx="0" cy="40005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9" name="Line 1033"/>
          <p:cNvSpPr>
            <a:spLocks noChangeShapeType="1"/>
          </p:cNvSpPr>
          <p:nvPr/>
        </p:nvSpPr>
        <p:spPr bwMode="auto">
          <a:xfrm>
            <a:off x="4635500" y="2647950"/>
            <a:ext cx="0" cy="573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0" name="Line 1034"/>
          <p:cNvSpPr>
            <a:spLocks noChangeShapeType="1"/>
          </p:cNvSpPr>
          <p:nvPr/>
        </p:nvSpPr>
        <p:spPr bwMode="auto">
          <a:xfrm flipH="1">
            <a:off x="3149600" y="2806700"/>
            <a:ext cx="14288" cy="414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1" name="Line 1035"/>
          <p:cNvSpPr>
            <a:spLocks noChangeShapeType="1"/>
          </p:cNvSpPr>
          <p:nvPr/>
        </p:nvSpPr>
        <p:spPr bwMode="auto">
          <a:xfrm>
            <a:off x="5080000" y="3908425"/>
            <a:ext cx="0" cy="858838"/>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2" name="Line 1036"/>
          <p:cNvSpPr>
            <a:spLocks noChangeShapeType="1"/>
          </p:cNvSpPr>
          <p:nvPr/>
        </p:nvSpPr>
        <p:spPr bwMode="auto">
          <a:xfrm>
            <a:off x="2844800" y="4208463"/>
            <a:ext cx="0" cy="687387"/>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3" name="Text Box 1037"/>
          <p:cNvSpPr txBox="1">
            <a:spLocks noChangeArrowheads="1"/>
          </p:cNvSpPr>
          <p:nvPr/>
        </p:nvSpPr>
        <p:spPr bwMode="auto">
          <a:xfrm>
            <a:off x="1536700" y="4810125"/>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OESTROGEN</a:t>
            </a:r>
          </a:p>
        </p:txBody>
      </p:sp>
      <p:sp>
        <p:nvSpPr>
          <p:cNvPr id="10254" name="Line 1038"/>
          <p:cNvSpPr>
            <a:spLocks noChangeShapeType="1"/>
          </p:cNvSpPr>
          <p:nvPr/>
        </p:nvSpPr>
        <p:spPr bwMode="auto">
          <a:xfrm flipV="1">
            <a:off x="6402388" y="4881563"/>
            <a:ext cx="1624012" cy="142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5" name="Line 1039"/>
          <p:cNvSpPr>
            <a:spLocks noChangeShapeType="1"/>
          </p:cNvSpPr>
          <p:nvPr/>
        </p:nvSpPr>
        <p:spPr bwMode="auto">
          <a:xfrm flipV="1">
            <a:off x="8026400" y="1444625"/>
            <a:ext cx="0" cy="34369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6" name="Arc 1040"/>
          <p:cNvSpPr>
            <a:spLocks/>
          </p:cNvSpPr>
          <p:nvPr/>
        </p:nvSpPr>
        <p:spPr bwMode="auto">
          <a:xfrm>
            <a:off x="5689600" y="814388"/>
            <a:ext cx="2336800" cy="630237"/>
          </a:xfrm>
          <a:custGeom>
            <a:avLst/>
            <a:gdLst>
              <a:gd name="T0" fmla="*/ 0 w 21600"/>
              <a:gd name="T1" fmla="*/ 0 h 21600"/>
              <a:gd name="T2" fmla="*/ 2147483647 w 21600"/>
              <a:gd name="T3" fmla="*/ 536542583 h 21600"/>
              <a:gd name="T4" fmla="*/ 0 w 21600"/>
              <a:gd name="T5" fmla="*/ 53654258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7" name="Arc 1041"/>
          <p:cNvSpPr>
            <a:spLocks/>
          </p:cNvSpPr>
          <p:nvPr/>
        </p:nvSpPr>
        <p:spPr bwMode="auto">
          <a:xfrm>
            <a:off x="5689600" y="1673225"/>
            <a:ext cx="2336800" cy="687388"/>
          </a:xfrm>
          <a:custGeom>
            <a:avLst/>
            <a:gdLst>
              <a:gd name="T0" fmla="*/ 0 w 21600"/>
              <a:gd name="T1" fmla="*/ 0 h 21600"/>
              <a:gd name="T2" fmla="*/ 2147483647 w 21600"/>
              <a:gd name="T3" fmla="*/ 696142809 h 21600"/>
              <a:gd name="T4" fmla="*/ 0 w 21600"/>
              <a:gd name="T5" fmla="*/ 69614280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8" name="Arc 1042"/>
          <p:cNvSpPr>
            <a:spLocks/>
          </p:cNvSpPr>
          <p:nvPr/>
        </p:nvSpPr>
        <p:spPr bwMode="auto">
          <a:xfrm>
            <a:off x="6400800" y="2533650"/>
            <a:ext cx="1625600" cy="628650"/>
          </a:xfrm>
          <a:custGeom>
            <a:avLst/>
            <a:gdLst>
              <a:gd name="T0" fmla="*/ 0 w 21600"/>
              <a:gd name="T1" fmla="*/ 0 h 21600"/>
              <a:gd name="T2" fmla="*/ 2147483647 w 21600"/>
              <a:gd name="T3" fmla="*/ 532499554 h 21600"/>
              <a:gd name="T4" fmla="*/ 0 w 21600"/>
              <a:gd name="T5" fmla="*/ 5324995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9" name="Text Box 1043"/>
          <p:cNvSpPr txBox="1">
            <a:spLocks noChangeArrowheads="1"/>
          </p:cNvSpPr>
          <p:nvPr/>
        </p:nvSpPr>
        <p:spPr bwMode="auto">
          <a:xfrm>
            <a:off x="6835775" y="22018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10260" name="Text Box 1044"/>
          <p:cNvSpPr txBox="1">
            <a:spLocks noChangeArrowheads="1"/>
          </p:cNvSpPr>
          <p:nvPr/>
        </p:nvSpPr>
        <p:spPr bwMode="auto">
          <a:xfrm>
            <a:off x="6807200" y="13716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10261" name="Text Box 1045"/>
          <p:cNvSpPr txBox="1">
            <a:spLocks noChangeArrowheads="1"/>
          </p:cNvSpPr>
          <p:nvPr/>
        </p:nvSpPr>
        <p:spPr bwMode="auto">
          <a:xfrm>
            <a:off x="3679825" y="1812925"/>
            <a:ext cx="93186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GnRH</a:t>
            </a:r>
          </a:p>
        </p:txBody>
      </p:sp>
      <p:sp>
        <p:nvSpPr>
          <p:cNvPr id="10262" name="Text Box 1046"/>
          <p:cNvSpPr txBox="1">
            <a:spLocks noChangeArrowheads="1"/>
          </p:cNvSpPr>
          <p:nvPr/>
        </p:nvSpPr>
        <p:spPr bwMode="auto">
          <a:xfrm>
            <a:off x="0" y="2047875"/>
            <a:ext cx="279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i="1">
                <a:solidFill>
                  <a:schemeClr val="accent2"/>
                </a:solidFill>
              </a:rPr>
              <a:t>Pulsatile release cyclical changes</a:t>
            </a:r>
            <a:endParaRPr lang="en-GB" sz="1200" b="1">
              <a:solidFill>
                <a:schemeClr val="accent2"/>
              </a:solidFill>
            </a:endParaRPr>
          </a:p>
        </p:txBody>
      </p:sp>
      <p:grpSp>
        <p:nvGrpSpPr>
          <p:cNvPr id="10263" name="Group 1047"/>
          <p:cNvGrpSpPr>
            <a:grpSpLocks/>
          </p:cNvGrpSpPr>
          <p:nvPr/>
        </p:nvGrpSpPr>
        <p:grpSpPr bwMode="auto">
          <a:xfrm>
            <a:off x="1422400" y="1846263"/>
            <a:ext cx="609600" cy="228600"/>
            <a:chOff x="192" y="1488"/>
            <a:chExt cx="576" cy="384"/>
          </a:xfrm>
        </p:grpSpPr>
        <p:grpSp>
          <p:nvGrpSpPr>
            <p:cNvPr id="10338" name="Group 1048"/>
            <p:cNvGrpSpPr>
              <a:grpSpLocks/>
            </p:cNvGrpSpPr>
            <p:nvPr/>
          </p:nvGrpSpPr>
          <p:grpSpPr bwMode="auto">
            <a:xfrm>
              <a:off x="192" y="1488"/>
              <a:ext cx="192" cy="384"/>
              <a:chOff x="192" y="1488"/>
              <a:chExt cx="192" cy="384"/>
            </a:xfrm>
          </p:grpSpPr>
          <p:sp>
            <p:nvSpPr>
              <p:cNvPr id="10349" name="Arc 1049"/>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0" name="Arc 1050"/>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1" name="Arc 1051"/>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2" name="Arc 1052"/>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39" name="Group 1053"/>
            <p:cNvGrpSpPr>
              <a:grpSpLocks/>
            </p:cNvGrpSpPr>
            <p:nvPr/>
          </p:nvGrpSpPr>
          <p:grpSpPr bwMode="auto">
            <a:xfrm>
              <a:off x="384" y="1488"/>
              <a:ext cx="192" cy="384"/>
              <a:chOff x="192" y="1488"/>
              <a:chExt cx="192" cy="384"/>
            </a:xfrm>
          </p:grpSpPr>
          <p:sp>
            <p:nvSpPr>
              <p:cNvPr id="10345" name="Arc 1054"/>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6" name="Arc 1055"/>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7" name="Arc 1056"/>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8" name="Arc 1057"/>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40" name="Group 1058"/>
            <p:cNvGrpSpPr>
              <a:grpSpLocks/>
            </p:cNvGrpSpPr>
            <p:nvPr/>
          </p:nvGrpSpPr>
          <p:grpSpPr bwMode="auto">
            <a:xfrm>
              <a:off x="576" y="1488"/>
              <a:ext cx="192" cy="384"/>
              <a:chOff x="192" y="1488"/>
              <a:chExt cx="192" cy="384"/>
            </a:xfrm>
          </p:grpSpPr>
          <p:sp>
            <p:nvSpPr>
              <p:cNvPr id="10341" name="Arc 1059"/>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2" name="Arc 1060"/>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3" name="Arc 1061"/>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4" name="Arc 1062"/>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264" name="Text Box 1063"/>
          <p:cNvSpPr txBox="1">
            <a:spLocks noChangeArrowheads="1"/>
          </p:cNvSpPr>
          <p:nvPr/>
        </p:nvSpPr>
        <p:spPr bwMode="auto">
          <a:xfrm>
            <a:off x="2749550" y="2663825"/>
            <a:ext cx="6286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FSH</a:t>
            </a:r>
            <a:endParaRPr lang="en-GB" sz="1800" b="1"/>
          </a:p>
        </p:txBody>
      </p:sp>
      <p:sp>
        <p:nvSpPr>
          <p:cNvPr id="10265" name="Text Box 1064"/>
          <p:cNvSpPr txBox="1">
            <a:spLocks noChangeArrowheads="1"/>
          </p:cNvSpPr>
          <p:nvPr/>
        </p:nvSpPr>
        <p:spPr bwMode="auto">
          <a:xfrm>
            <a:off x="4330700" y="2663825"/>
            <a:ext cx="514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LH</a:t>
            </a:r>
          </a:p>
        </p:txBody>
      </p:sp>
      <p:sp>
        <p:nvSpPr>
          <p:cNvPr id="10266" name="Arc 1065"/>
          <p:cNvSpPr>
            <a:spLocks/>
          </p:cNvSpPr>
          <p:nvPr/>
        </p:nvSpPr>
        <p:spPr bwMode="auto">
          <a:xfrm flipH="1" flipV="1">
            <a:off x="2032000" y="3563938"/>
            <a:ext cx="1320800" cy="630237"/>
          </a:xfrm>
          <a:custGeom>
            <a:avLst/>
            <a:gdLst>
              <a:gd name="T0" fmla="*/ 0 w 21600"/>
              <a:gd name="T1" fmla="*/ 0 h 21600"/>
              <a:gd name="T2" fmla="*/ 2147483647 w 21600"/>
              <a:gd name="T3" fmla="*/ 536542583 h 21600"/>
              <a:gd name="T4" fmla="*/ 0 w 21600"/>
              <a:gd name="T5" fmla="*/ 53654258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7" name="Arc 1066"/>
          <p:cNvSpPr>
            <a:spLocks/>
          </p:cNvSpPr>
          <p:nvPr/>
        </p:nvSpPr>
        <p:spPr bwMode="auto">
          <a:xfrm flipH="1">
            <a:off x="2032000" y="2990850"/>
            <a:ext cx="1320800" cy="630238"/>
          </a:xfrm>
          <a:custGeom>
            <a:avLst/>
            <a:gdLst>
              <a:gd name="T0" fmla="*/ 0 w 21600"/>
              <a:gd name="T1" fmla="*/ 0 h 21600"/>
              <a:gd name="T2" fmla="*/ 2147483647 w 21600"/>
              <a:gd name="T3" fmla="*/ 536545127 h 21600"/>
              <a:gd name="T4" fmla="*/ 0 w 21600"/>
              <a:gd name="T5" fmla="*/ 53654512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8" name="Arc 1067"/>
          <p:cNvSpPr>
            <a:spLocks/>
          </p:cNvSpPr>
          <p:nvPr/>
        </p:nvSpPr>
        <p:spPr bwMode="auto">
          <a:xfrm flipV="1">
            <a:off x="4775200" y="3563938"/>
            <a:ext cx="1320800" cy="630237"/>
          </a:xfrm>
          <a:custGeom>
            <a:avLst/>
            <a:gdLst>
              <a:gd name="T0" fmla="*/ 0 w 21600"/>
              <a:gd name="T1" fmla="*/ 0 h 21600"/>
              <a:gd name="T2" fmla="*/ 2147483647 w 21600"/>
              <a:gd name="T3" fmla="*/ 536542583 h 21600"/>
              <a:gd name="T4" fmla="*/ 0 w 21600"/>
              <a:gd name="T5" fmla="*/ 53654258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9" name="Arc 1068"/>
          <p:cNvSpPr>
            <a:spLocks/>
          </p:cNvSpPr>
          <p:nvPr/>
        </p:nvSpPr>
        <p:spPr bwMode="auto">
          <a:xfrm>
            <a:off x="4775200" y="2990850"/>
            <a:ext cx="1320800" cy="630238"/>
          </a:xfrm>
          <a:custGeom>
            <a:avLst/>
            <a:gdLst>
              <a:gd name="T0" fmla="*/ 0 w 21600"/>
              <a:gd name="T1" fmla="*/ 0 h 21600"/>
              <a:gd name="T2" fmla="*/ 2147483647 w 21600"/>
              <a:gd name="T3" fmla="*/ 536545127 h 21600"/>
              <a:gd name="T4" fmla="*/ 0 w 21600"/>
              <a:gd name="T5" fmla="*/ 53654512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0" name="Line 1069"/>
          <p:cNvSpPr>
            <a:spLocks noChangeShapeType="1"/>
          </p:cNvSpPr>
          <p:nvPr/>
        </p:nvSpPr>
        <p:spPr bwMode="auto">
          <a:xfrm>
            <a:off x="3352800" y="2990850"/>
            <a:ext cx="142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1" name="Line 1070"/>
          <p:cNvSpPr>
            <a:spLocks noChangeShapeType="1"/>
          </p:cNvSpPr>
          <p:nvPr/>
        </p:nvSpPr>
        <p:spPr bwMode="auto">
          <a:xfrm flipV="1">
            <a:off x="3352800" y="419417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2" name="Arc 1071"/>
          <p:cNvSpPr>
            <a:spLocks/>
          </p:cNvSpPr>
          <p:nvPr/>
        </p:nvSpPr>
        <p:spPr bwMode="auto">
          <a:xfrm flipV="1">
            <a:off x="3657600" y="4059238"/>
            <a:ext cx="211138" cy="134937"/>
          </a:xfrm>
          <a:custGeom>
            <a:avLst/>
            <a:gdLst>
              <a:gd name="T0" fmla="*/ 0 w 21600"/>
              <a:gd name="T1" fmla="*/ 0 h 42397"/>
              <a:gd name="T2" fmla="*/ 5449814 w 21600"/>
              <a:gd name="T3" fmla="*/ 1366856 h 42397"/>
              <a:gd name="T4" fmla="*/ 0 w 21600"/>
              <a:gd name="T5" fmla="*/ 696369 h 42397"/>
              <a:gd name="T6" fmla="*/ 0 60000 65536"/>
              <a:gd name="T7" fmla="*/ 0 60000 65536"/>
              <a:gd name="T8" fmla="*/ 0 60000 65536"/>
            </a:gdLst>
            <a:ahLst/>
            <a:cxnLst>
              <a:cxn ang="T6">
                <a:pos x="T0" y="T1"/>
              </a:cxn>
              <a:cxn ang="T7">
                <a:pos x="T2" y="T3"/>
              </a:cxn>
              <a:cxn ang="T8">
                <a:pos x="T4" y="T5"/>
              </a:cxn>
            </a:cxnLst>
            <a:rect l="0" t="0" r="r" b="b"/>
            <a:pathLst>
              <a:path w="21600" h="42397" fill="none" extrusionOk="0">
                <a:moveTo>
                  <a:pt x="-1" y="0"/>
                </a:moveTo>
                <a:cubicBezTo>
                  <a:pt x="11929" y="0"/>
                  <a:pt x="21600" y="9670"/>
                  <a:pt x="21600" y="21600"/>
                </a:cubicBezTo>
                <a:cubicBezTo>
                  <a:pt x="21600" y="31282"/>
                  <a:pt x="15157" y="39781"/>
                  <a:pt x="5834" y="42396"/>
                </a:cubicBezTo>
              </a:path>
              <a:path w="21600" h="42397" stroke="0" extrusionOk="0">
                <a:moveTo>
                  <a:pt x="-1" y="0"/>
                </a:moveTo>
                <a:cubicBezTo>
                  <a:pt x="11929" y="0"/>
                  <a:pt x="21600" y="9670"/>
                  <a:pt x="21600" y="21600"/>
                </a:cubicBezTo>
                <a:cubicBezTo>
                  <a:pt x="21600" y="31282"/>
                  <a:pt x="15157" y="39781"/>
                  <a:pt x="5834" y="42396"/>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3" name="Arc 1072"/>
          <p:cNvSpPr>
            <a:spLocks/>
          </p:cNvSpPr>
          <p:nvPr/>
        </p:nvSpPr>
        <p:spPr bwMode="auto">
          <a:xfrm flipH="1" flipV="1">
            <a:off x="3467100" y="3749675"/>
            <a:ext cx="1206500" cy="309563"/>
          </a:xfrm>
          <a:custGeom>
            <a:avLst/>
            <a:gdLst>
              <a:gd name="T0" fmla="*/ 749336288 w 43200"/>
              <a:gd name="T1" fmla="*/ 203383 h 39420"/>
              <a:gd name="T2" fmla="*/ 204613882 w 43200"/>
              <a:gd name="T3" fmla="*/ 0 h 39420"/>
              <a:gd name="T4" fmla="*/ 470526929 w 43200"/>
              <a:gd name="T5" fmla="*/ 8629858 h 39420"/>
              <a:gd name="T6" fmla="*/ 0 60000 65536"/>
              <a:gd name="T7" fmla="*/ 0 60000 65536"/>
              <a:gd name="T8" fmla="*/ 0 60000 65536"/>
            </a:gdLst>
            <a:ahLst/>
            <a:cxnLst>
              <a:cxn ang="T6">
                <a:pos x="T0" y="T1"/>
              </a:cxn>
              <a:cxn ang="T7">
                <a:pos x="T2" y="T3"/>
              </a:cxn>
              <a:cxn ang="T8">
                <a:pos x="T4" y="T5"/>
              </a:cxn>
            </a:cxnLst>
            <a:rect l="0" t="0" r="r" b="b"/>
            <a:pathLst>
              <a:path w="43200" h="39420" fill="none" extrusionOk="0">
                <a:moveTo>
                  <a:pt x="34398" y="420"/>
                </a:moveTo>
                <a:cubicBezTo>
                  <a:pt x="39932" y="4490"/>
                  <a:pt x="43200" y="10950"/>
                  <a:pt x="43200" y="17820"/>
                </a:cubicBezTo>
                <a:cubicBezTo>
                  <a:pt x="43200" y="29749"/>
                  <a:pt x="33529" y="39420"/>
                  <a:pt x="21600" y="39420"/>
                </a:cubicBezTo>
                <a:cubicBezTo>
                  <a:pt x="9670" y="39420"/>
                  <a:pt x="0" y="29749"/>
                  <a:pt x="0" y="17820"/>
                </a:cubicBezTo>
                <a:cubicBezTo>
                  <a:pt x="-1" y="10694"/>
                  <a:pt x="3514" y="4027"/>
                  <a:pt x="9393" y="0"/>
                </a:cubicBezTo>
              </a:path>
              <a:path w="43200" h="39420" stroke="0" extrusionOk="0">
                <a:moveTo>
                  <a:pt x="34398" y="420"/>
                </a:moveTo>
                <a:cubicBezTo>
                  <a:pt x="39932" y="4490"/>
                  <a:pt x="43200" y="10950"/>
                  <a:pt x="43200" y="17820"/>
                </a:cubicBezTo>
                <a:cubicBezTo>
                  <a:pt x="43200" y="29749"/>
                  <a:pt x="33529" y="39420"/>
                  <a:pt x="21600" y="39420"/>
                </a:cubicBezTo>
                <a:cubicBezTo>
                  <a:pt x="9670" y="39420"/>
                  <a:pt x="0" y="29749"/>
                  <a:pt x="0" y="17820"/>
                </a:cubicBezTo>
                <a:cubicBezTo>
                  <a:pt x="-1" y="10694"/>
                  <a:pt x="3514" y="4027"/>
                  <a:pt x="9393" y="0"/>
                </a:cubicBezTo>
                <a:lnTo>
                  <a:pt x="21600" y="17820"/>
                </a:lnTo>
                <a:lnTo>
                  <a:pt x="34398" y="420"/>
                </a:lnTo>
                <a:close/>
              </a:path>
            </a:pathLst>
          </a:custGeom>
          <a:noFill/>
          <a:ln w="57150" cmpd="thickThin">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4" name="Arc 1073"/>
          <p:cNvSpPr>
            <a:spLocks/>
          </p:cNvSpPr>
          <p:nvPr/>
        </p:nvSpPr>
        <p:spPr bwMode="auto">
          <a:xfrm flipH="1" flipV="1">
            <a:off x="4256088" y="4059238"/>
            <a:ext cx="214312" cy="133350"/>
          </a:xfrm>
          <a:custGeom>
            <a:avLst/>
            <a:gdLst>
              <a:gd name="T0" fmla="*/ 0 w 21600"/>
              <a:gd name="T1" fmla="*/ 0 h 42438"/>
              <a:gd name="T2" fmla="*/ 5552784 w 21600"/>
              <a:gd name="T3" fmla="*/ 1316648 h 42438"/>
              <a:gd name="T4" fmla="*/ 0 w 21600"/>
              <a:gd name="T5" fmla="*/ 670144 h 42438"/>
              <a:gd name="T6" fmla="*/ 0 60000 65536"/>
              <a:gd name="T7" fmla="*/ 0 60000 65536"/>
              <a:gd name="T8" fmla="*/ 0 60000 65536"/>
            </a:gdLst>
            <a:ahLst/>
            <a:cxnLst>
              <a:cxn ang="T6">
                <a:pos x="T0" y="T1"/>
              </a:cxn>
              <a:cxn ang="T7">
                <a:pos x="T2" y="T3"/>
              </a:cxn>
              <a:cxn ang="T8">
                <a:pos x="T4" y="T5"/>
              </a:cxn>
            </a:cxnLst>
            <a:rect l="0" t="0" r="r" b="b"/>
            <a:pathLst>
              <a:path w="21600" h="42438" fill="none" extrusionOk="0">
                <a:moveTo>
                  <a:pt x="-1" y="0"/>
                </a:moveTo>
                <a:cubicBezTo>
                  <a:pt x="11929" y="0"/>
                  <a:pt x="21600" y="9670"/>
                  <a:pt x="21600" y="21600"/>
                </a:cubicBezTo>
                <a:cubicBezTo>
                  <a:pt x="21600" y="31339"/>
                  <a:pt x="15081" y="39874"/>
                  <a:pt x="5685" y="42438"/>
                </a:cubicBezTo>
              </a:path>
              <a:path w="21600" h="42438" stroke="0" extrusionOk="0">
                <a:moveTo>
                  <a:pt x="-1" y="0"/>
                </a:moveTo>
                <a:cubicBezTo>
                  <a:pt x="11929" y="0"/>
                  <a:pt x="21600" y="9670"/>
                  <a:pt x="21600" y="21600"/>
                </a:cubicBezTo>
                <a:cubicBezTo>
                  <a:pt x="21600" y="31339"/>
                  <a:pt x="15081" y="39874"/>
                  <a:pt x="5685" y="42438"/>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5" name="Line 1074"/>
          <p:cNvSpPr>
            <a:spLocks noChangeShapeType="1"/>
          </p:cNvSpPr>
          <p:nvPr/>
        </p:nvSpPr>
        <p:spPr bwMode="auto">
          <a:xfrm>
            <a:off x="4470400" y="419417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276" name="Group 1075"/>
          <p:cNvGrpSpPr>
            <a:grpSpLocks/>
          </p:cNvGrpSpPr>
          <p:nvPr/>
        </p:nvGrpSpPr>
        <p:grpSpPr bwMode="auto">
          <a:xfrm>
            <a:off x="2349500" y="3400425"/>
            <a:ext cx="246063" cy="120650"/>
            <a:chOff x="972" y="3640"/>
            <a:chExt cx="180" cy="172"/>
          </a:xfrm>
        </p:grpSpPr>
        <p:sp>
          <p:nvSpPr>
            <p:cNvPr id="10335" name="Oval 1076"/>
            <p:cNvSpPr>
              <a:spLocks noChangeArrowheads="1"/>
            </p:cNvSpPr>
            <p:nvPr/>
          </p:nvSpPr>
          <p:spPr bwMode="auto">
            <a:xfrm>
              <a:off x="972" y="3640"/>
              <a:ext cx="180" cy="1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6" name="Oval 1077"/>
            <p:cNvSpPr>
              <a:spLocks noChangeArrowheads="1"/>
            </p:cNvSpPr>
            <p:nvPr/>
          </p:nvSpPr>
          <p:spPr bwMode="auto">
            <a:xfrm>
              <a:off x="988" y="3656"/>
              <a:ext cx="148" cy="1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7" name="Oval 1078"/>
            <p:cNvSpPr>
              <a:spLocks noChangeArrowheads="1"/>
            </p:cNvSpPr>
            <p:nvPr/>
          </p:nvSpPr>
          <p:spPr bwMode="auto">
            <a:xfrm>
              <a:off x="1004" y="3672"/>
              <a:ext cx="116" cy="10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77" name="Oval 1079"/>
          <p:cNvSpPr>
            <a:spLocks noChangeArrowheads="1"/>
          </p:cNvSpPr>
          <p:nvPr/>
        </p:nvSpPr>
        <p:spPr bwMode="auto">
          <a:xfrm>
            <a:off x="2374900" y="3602038"/>
            <a:ext cx="381000" cy="2047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8" name="Oval 1080"/>
          <p:cNvSpPr>
            <a:spLocks noChangeArrowheads="1"/>
          </p:cNvSpPr>
          <p:nvPr/>
        </p:nvSpPr>
        <p:spPr bwMode="auto">
          <a:xfrm>
            <a:off x="2405063" y="3614738"/>
            <a:ext cx="320675" cy="1762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79" name="Oval 1081"/>
          <p:cNvSpPr>
            <a:spLocks noChangeArrowheads="1"/>
          </p:cNvSpPr>
          <p:nvPr/>
        </p:nvSpPr>
        <p:spPr bwMode="auto">
          <a:xfrm flipV="1">
            <a:off x="2424113" y="3436938"/>
            <a:ext cx="98425" cy="555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0" name="Oval 1082"/>
          <p:cNvSpPr>
            <a:spLocks noChangeArrowheads="1"/>
          </p:cNvSpPr>
          <p:nvPr/>
        </p:nvSpPr>
        <p:spPr bwMode="auto">
          <a:xfrm flipV="1">
            <a:off x="2546350" y="3709988"/>
            <a:ext cx="100013" cy="555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1" name="Arc 1083"/>
          <p:cNvSpPr>
            <a:spLocks/>
          </p:cNvSpPr>
          <p:nvPr/>
        </p:nvSpPr>
        <p:spPr bwMode="auto">
          <a:xfrm flipH="1">
            <a:off x="2506663" y="3689350"/>
            <a:ext cx="98425" cy="55563"/>
          </a:xfrm>
          <a:custGeom>
            <a:avLst/>
            <a:gdLst>
              <a:gd name="T0" fmla="*/ 0 w 21600"/>
              <a:gd name="T1" fmla="*/ 0 h 21600"/>
              <a:gd name="T2" fmla="*/ 2043658 w 21600"/>
              <a:gd name="T3" fmla="*/ 367662 h 21600"/>
              <a:gd name="T4" fmla="*/ 0 w 21600"/>
              <a:gd name="T5" fmla="*/ 3676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2" name="Arc 1084"/>
          <p:cNvSpPr>
            <a:spLocks/>
          </p:cNvSpPr>
          <p:nvPr/>
        </p:nvSpPr>
        <p:spPr bwMode="auto">
          <a:xfrm flipH="1">
            <a:off x="2443163" y="3648075"/>
            <a:ext cx="98425" cy="57150"/>
          </a:xfrm>
          <a:custGeom>
            <a:avLst/>
            <a:gdLst>
              <a:gd name="T0" fmla="*/ 0 w 21600"/>
              <a:gd name="T1" fmla="*/ 0 h 21600"/>
              <a:gd name="T2" fmla="*/ 2043658 w 21600"/>
              <a:gd name="T3" fmla="*/ 400074 h 21600"/>
              <a:gd name="T4" fmla="*/ 0 w 21600"/>
              <a:gd name="T5" fmla="*/ 40007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3" name="Freeform 1085"/>
          <p:cNvSpPr>
            <a:spLocks/>
          </p:cNvSpPr>
          <p:nvPr/>
        </p:nvSpPr>
        <p:spPr bwMode="auto">
          <a:xfrm>
            <a:off x="2433638" y="3630613"/>
            <a:ext cx="228600" cy="128587"/>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2147483647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2147483647 w 108"/>
              <a:gd name="T19" fmla="*/ 2147483647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8">
                <a:moveTo>
                  <a:pt x="34" y="92"/>
                </a:moveTo>
                <a:cubicBezTo>
                  <a:pt x="36" y="86"/>
                  <a:pt x="36" y="76"/>
                  <a:pt x="42" y="72"/>
                </a:cubicBezTo>
                <a:cubicBezTo>
                  <a:pt x="47" y="68"/>
                  <a:pt x="60" y="62"/>
                  <a:pt x="60" y="62"/>
                </a:cubicBezTo>
                <a:cubicBezTo>
                  <a:pt x="68" y="51"/>
                  <a:pt x="83" y="50"/>
                  <a:pt x="94" y="42"/>
                </a:cubicBezTo>
                <a:cubicBezTo>
                  <a:pt x="108" y="20"/>
                  <a:pt x="99" y="9"/>
                  <a:pt x="80" y="4"/>
                </a:cubicBezTo>
                <a:cubicBezTo>
                  <a:pt x="75" y="3"/>
                  <a:pt x="71" y="1"/>
                  <a:pt x="66" y="0"/>
                </a:cubicBezTo>
                <a:cubicBezTo>
                  <a:pt x="54" y="2"/>
                  <a:pt x="50" y="5"/>
                  <a:pt x="40" y="8"/>
                </a:cubicBezTo>
                <a:cubicBezTo>
                  <a:pt x="28" y="25"/>
                  <a:pt x="9" y="35"/>
                  <a:pt x="2" y="56"/>
                </a:cubicBezTo>
                <a:cubicBezTo>
                  <a:pt x="4" y="86"/>
                  <a:pt x="0" y="99"/>
                  <a:pt x="28" y="108"/>
                </a:cubicBezTo>
                <a:cubicBezTo>
                  <a:pt x="35" y="106"/>
                  <a:pt x="44" y="82"/>
                  <a:pt x="34" y="92"/>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4" name="Oval 1086"/>
          <p:cNvSpPr>
            <a:spLocks noChangeArrowheads="1"/>
          </p:cNvSpPr>
          <p:nvPr/>
        </p:nvSpPr>
        <p:spPr bwMode="auto">
          <a:xfrm>
            <a:off x="2763838" y="3741738"/>
            <a:ext cx="576262" cy="3000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5" name="Oval 1087"/>
          <p:cNvSpPr>
            <a:spLocks noChangeArrowheads="1"/>
          </p:cNvSpPr>
          <p:nvPr/>
        </p:nvSpPr>
        <p:spPr bwMode="auto">
          <a:xfrm>
            <a:off x="2808288" y="3759200"/>
            <a:ext cx="487362" cy="2571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6" name="Oval 1088"/>
          <p:cNvSpPr>
            <a:spLocks noChangeArrowheads="1"/>
          </p:cNvSpPr>
          <p:nvPr/>
        </p:nvSpPr>
        <p:spPr bwMode="auto">
          <a:xfrm flipV="1">
            <a:off x="3065463" y="3897313"/>
            <a:ext cx="152400" cy="84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7" name="Arc 1089"/>
          <p:cNvSpPr>
            <a:spLocks/>
          </p:cNvSpPr>
          <p:nvPr/>
        </p:nvSpPr>
        <p:spPr bwMode="auto">
          <a:xfrm flipH="1">
            <a:off x="2965450" y="3860800"/>
            <a:ext cx="152400" cy="84138"/>
          </a:xfrm>
          <a:custGeom>
            <a:avLst/>
            <a:gdLst>
              <a:gd name="T0" fmla="*/ 0 w 21600"/>
              <a:gd name="T1" fmla="*/ 0 h 21600"/>
              <a:gd name="T2" fmla="*/ 7586606 w 21600"/>
              <a:gd name="T3" fmla="*/ 1276642 h 21600"/>
              <a:gd name="T4" fmla="*/ 0 w 21600"/>
              <a:gd name="T5" fmla="*/ 127664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8" name="Arc 1090"/>
          <p:cNvSpPr>
            <a:spLocks/>
          </p:cNvSpPr>
          <p:nvPr/>
        </p:nvSpPr>
        <p:spPr bwMode="auto">
          <a:xfrm flipH="1">
            <a:off x="2901950" y="3819525"/>
            <a:ext cx="152400" cy="84138"/>
          </a:xfrm>
          <a:custGeom>
            <a:avLst/>
            <a:gdLst>
              <a:gd name="T0" fmla="*/ 0 w 21600"/>
              <a:gd name="T1" fmla="*/ 0 h 21600"/>
              <a:gd name="T2" fmla="*/ 7586606 w 21600"/>
              <a:gd name="T3" fmla="*/ 1276642 h 21600"/>
              <a:gd name="T4" fmla="*/ 0 w 21600"/>
              <a:gd name="T5" fmla="*/ 127664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9" name="Freeform 1091"/>
          <p:cNvSpPr>
            <a:spLocks/>
          </p:cNvSpPr>
          <p:nvPr/>
        </p:nvSpPr>
        <p:spPr bwMode="auto">
          <a:xfrm>
            <a:off x="2862263" y="3787775"/>
            <a:ext cx="346075" cy="187325"/>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2147483647 w 108"/>
              <a:gd name="T9" fmla="*/ 2147483647 h 108"/>
              <a:gd name="T10" fmla="*/ 2147483647 w 108"/>
              <a:gd name="T11" fmla="*/ 0 h 108"/>
              <a:gd name="T12" fmla="*/ 2147483647 w 108"/>
              <a:gd name="T13" fmla="*/ 2147483647 h 108"/>
              <a:gd name="T14" fmla="*/ 2147483647 w 108"/>
              <a:gd name="T15" fmla="*/ 2147483647 h 108"/>
              <a:gd name="T16" fmla="*/ 2147483647 w 108"/>
              <a:gd name="T17" fmla="*/ 2147483647 h 108"/>
              <a:gd name="T18" fmla="*/ 2147483647 w 108"/>
              <a:gd name="T19" fmla="*/ 2147483647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8">
                <a:moveTo>
                  <a:pt x="34" y="92"/>
                </a:moveTo>
                <a:cubicBezTo>
                  <a:pt x="36" y="86"/>
                  <a:pt x="36" y="76"/>
                  <a:pt x="42" y="72"/>
                </a:cubicBezTo>
                <a:cubicBezTo>
                  <a:pt x="47" y="68"/>
                  <a:pt x="60" y="62"/>
                  <a:pt x="60" y="62"/>
                </a:cubicBezTo>
                <a:cubicBezTo>
                  <a:pt x="68" y="51"/>
                  <a:pt x="83" y="50"/>
                  <a:pt x="94" y="42"/>
                </a:cubicBezTo>
                <a:cubicBezTo>
                  <a:pt x="108" y="20"/>
                  <a:pt x="99" y="9"/>
                  <a:pt x="80" y="4"/>
                </a:cubicBezTo>
                <a:cubicBezTo>
                  <a:pt x="75" y="3"/>
                  <a:pt x="71" y="1"/>
                  <a:pt x="66" y="0"/>
                </a:cubicBezTo>
                <a:cubicBezTo>
                  <a:pt x="54" y="2"/>
                  <a:pt x="50" y="5"/>
                  <a:pt x="40" y="8"/>
                </a:cubicBezTo>
                <a:cubicBezTo>
                  <a:pt x="28" y="25"/>
                  <a:pt x="9" y="35"/>
                  <a:pt x="2" y="56"/>
                </a:cubicBezTo>
                <a:cubicBezTo>
                  <a:pt x="4" y="86"/>
                  <a:pt x="0" y="99"/>
                  <a:pt x="28" y="108"/>
                </a:cubicBezTo>
                <a:cubicBezTo>
                  <a:pt x="35" y="106"/>
                  <a:pt x="44" y="82"/>
                  <a:pt x="34" y="92"/>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0" name="Oval 1092"/>
          <p:cNvSpPr>
            <a:spLocks noChangeArrowheads="1"/>
          </p:cNvSpPr>
          <p:nvPr/>
        </p:nvSpPr>
        <p:spPr bwMode="auto">
          <a:xfrm flipV="1">
            <a:off x="3962400" y="4206875"/>
            <a:ext cx="152400" cy="841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1" name="Freeform 1093"/>
          <p:cNvSpPr>
            <a:spLocks/>
          </p:cNvSpPr>
          <p:nvPr/>
        </p:nvSpPr>
        <p:spPr bwMode="auto">
          <a:xfrm>
            <a:off x="4906963" y="3597275"/>
            <a:ext cx="596900" cy="293688"/>
          </a:xfrm>
          <a:custGeom>
            <a:avLst/>
            <a:gdLst>
              <a:gd name="T0" fmla="*/ 2147483647 w 200"/>
              <a:gd name="T1" fmla="*/ 0 h 162"/>
              <a:gd name="T2" fmla="*/ 2147483647 w 200"/>
              <a:gd name="T3" fmla="*/ 2147483647 h 162"/>
              <a:gd name="T4" fmla="*/ 2147483647 w 200"/>
              <a:gd name="T5" fmla="*/ 2147483647 h 162"/>
              <a:gd name="T6" fmla="*/ 2147483647 w 200"/>
              <a:gd name="T7" fmla="*/ 2147483647 h 162"/>
              <a:gd name="T8" fmla="*/ 2147483647 w 200"/>
              <a:gd name="T9" fmla="*/ 2147483647 h 162"/>
              <a:gd name="T10" fmla="*/ 2147483647 w 200"/>
              <a:gd name="T11" fmla="*/ 2147483647 h 162"/>
              <a:gd name="T12" fmla="*/ 2147483647 w 200"/>
              <a:gd name="T13" fmla="*/ 2147483647 h 162"/>
              <a:gd name="T14" fmla="*/ 2147483647 w 200"/>
              <a:gd name="T15" fmla="*/ 2147483647 h 162"/>
              <a:gd name="T16" fmla="*/ 2147483647 w 200"/>
              <a:gd name="T17" fmla="*/ 2147483647 h 162"/>
              <a:gd name="T18" fmla="*/ 2147483647 w 200"/>
              <a:gd name="T19" fmla="*/ 0 h 162"/>
              <a:gd name="T20" fmla="*/ 2147483647 w 200"/>
              <a:gd name="T21" fmla="*/ 2147483647 h 162"/>
              <a:gd name="T22" fmla="*/ 2147483647 w 200"/>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162">
                <a:moveTo>
                  <a:pt x="136" y="0"/>
                </a:moveTo>
                <a:cubicBezTo>
                  <a:pt x="155" y="3"/>
                  <a:pt x="166" y="10"/>
                  <a:pt x="180" y="22"/>
                </a:cubicBezTo>
                <a:cubicBezTo>
                  <a:pt x="185" y="26"/>
                  <a:pt x="194" y="36"/>
                  <a:pt x="194" y="36"/>
                </a:cubicBezTo>
                <a:cubicBezTo>
                  <a:pt x="199" y="51"/>
                  <a:pt x="197" y="44"/>
                  <a:pt x="200" y="56"/>
                </a:cubicBezTo>
                <a:cubicBezTo>
                  <a:pt x="196" y="106"/>
                  <a:pt x="170" y="152"/>
                  <a:pt x="118" y="162"/>
                </a:cubicBezTo>
                <a:cubicBezTo>
                  <a:pt x="87" y="161"/>
                  <a:pt x="68" y="156"/>
                  <a:pt x="40" y="152"/>
                </a:cubicBezTo>
                <a:cubicBezTo>
                  <a:pt x="28" y="148"/>
                  <a:pt x="15" y="119"/>
                  <a:pt x="8" y="108"/>
                </a:cubicBezTo>
                <a:cubicBezTo>
                  <a:pt x="0" y="75"/>
                  <a:pt x="5" y="50"/>
                  <a:pt x="32" y="32"/>
                </a:cubicBezTo>
                <a:cubicBezTo>
                  <a:pt x="37" y="24"/>
                  <a:pt x="43" y="16"/>
                  <a:pt x="48" y="8"/>
                </a:cubicBezTo>
                <a:cubicBezTo>
                  <a:pt x="52" y="3"/>
                  <a:pt x="66" y="0"/>
                  <a:pt x="66" y="0"/>
                </a:cubicBezTo>
                <a:cubicBezTo>
                  <a:pt x="78" y="1"/>
                  <a:pt x="89" y="2"/>
                  <a:pt x="100" y="6"/>
                </a:cubicBezTo>
                <a:cubicBezTo>
                  <a:pt x="113" y="3"/>
                  <a:pt x="122" y="1"/>
                  <a:pt x="136" y="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2" name="Text Box 1094"/>
          <p:cNvSpPr txBox="1">
            <a:spLocks noChangeArrowheads="1"/>
          </p:cNvSpPr>
          <p:nvPr/>
        </p:nvSpPr>
        <p:spPr bwMode="auto">
          <a:xfrm>
            <a:off x="4919663" y="3597275"/>
            <a:ext cx="46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t>CL</a:t>
            </a:r>
            <a:endParaRPr lang="en-GB" sz="1400"/>
          </a:p>
        </p:txBody>
      </p:sp>
      <p:sp>
        <p:nvSpPr>
          <p:cNvPr id="10293" name="Text Box 1095"/>
          <p:cNvSpPr txBox="1">
            <a:spLocks noChangeArrowheads="1"/>
          </p:cNvSpPr>
          <p:nvPr/>
        </p:nvSpPr>
        <p:spPr bwMode="auto">
          <a:xfrm>
            <a:off x="3255963" y="414655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ovum</a:t>
            </a:r>
            <a:endParaRPr lang="en-GB" sz="1400"/>
          </a:p>
        </p:txBody>
      </p:sp>
      <p:sp>
        <p:nvSpPr>
          <p:cNvPr id="10294" name="Text Box 1096"/>
          <p:cNvSpPr txBox="1">
            <a:spLocks noChangeArrowheads="1"/>
          </p:cNvSpPr>
          <p:nvPr/>
        </p:nvSpPr>
        <p:spPr bwMode="auto">
          <a:xfrm>
            <a:off x="2874963" y="3468688"/>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t>GF</a:t>
            </a:r>
            <a:endParaRPr lang="en-GB" sz="1400"/>
          </a:p>
        </p:txBody>
      </p:sp>
      <p:sp>
        <p:nvSpPr>
          <p:cNvPr id="10295" name="Arc 1097"/>
          <p:cNvSpPr>
            <a:spLocks/>
          </p:cNvSpPr>
          <p:nvPr/>
        </p:nvSpPr>
        <p:spPr bwMode="auto">
          <a:xfrm flipV="1">
            <a:off x="3581400" y="3221038"/>
            <a:ext cx="1054100" cy="422275"/>
          </a:xfrm>
          <a:custGeom>
            <a:avLst/>
            <a:gdLst>
              <a:gd name="T0" fmla="*/ 0 w 21600"/>
              <a:gd name="T1" fmla="*/ 0 h 21600"/>
              <a:gd name="T2" fmla="*/ 2147483647 w 21600"/>
              <a:gd name="T3" fmla="*/ 161390748 h 21600"/>
              <a:gd name="T4" fmla="*/ 0 w 21600"/>
              <a:gd name="T5" fmla="*/ 1613907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6" name="Arc 1098"/>
          <p:cNvSpPr>
            <a:spLocks/>
          </p:cNvSpPr>
          <p:nvPr/>
        </p:nvSpPr>
        <p:spPr bwMode="auto">
          <a:xfrm flipH="1" flipV="1">
            <a:off x="4635500" y="3255963"/>
            <a:ext cx="368300" cy="293687"/>
          </a:xfrm>
          <a:custGeom>
            <a:avLst/>
            <a:gdLst>
              <a:gd name="T0" fmla="*/ 0 w 21600"/>
              <a:gd name="T1" fmla="*/ 0 h 21600"/>
              <a:gd name="T2" fmla="*/ 107077359 w 21600"/>
              <a:gd name="T3" fmla="*/ 54293358 h 21600"/>
              <a:gd name="T4" fmla="*/ 0 w 21600"/>
              <a:gd name="T5" fmla="*/ 5429335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7" name="Arc 1099"/>
          <p:cNvSpPr>
            <a:spLocks/>
          </p:cNvSpPr>
          <p:nvPr/>
        </p:nvSpPr>
        <p:spPr bwMode="auto">
          <a:xfrm flipV="1">
            <a:off x="2755900" y="3221038"/>
            <a:ext cx="393700" cy="292100"/>
          </a:xfrm>
          <a:custGeom>
            <a:avLst/>
            <a:gdLst>
              <a:gd name="T0" fmla="*/ 0 w 21600"/>
              <a:gd name="T1" fmla="*/ 0 h 21600"/>
              <a:gd name="T2" fmla="*/ 130794285 w 21600"/>
              <a:gd name="T3" fmla="*/ 53417950 h 21600"/>
              <a:gd name="T4" fmla="*/ 0 w 21600"/>
              <a:gd name="T5" fmla="*/ 534179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8" name="Line 1100"/>
          <p:cNvSpPr>
            <a:spLocks noChangeShapeType="1"/>
          </p:cNvSpPr>
          <p:nvPr/>
        </p:nvSpPr>
        <p:spPr bwMode="auto">
          <a:xfrm>
            <a:off x="1562100" y="5969000"/>
            <a:ext cx="38608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9" name="Line 1101"/>
          <p:cNvSpPr>
            <a:spLocks noChangeShapeType="1"/>
          </p:cNvSpPr>
          <p:nvPr/>
        </p:nvSpPr>
        <p:spPr bwMode="auto">
          <a:xfrm flipH="1">
            <a:off x="3567113" y="4479925"/>
            <a:ext cx="14287" cy="93027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0" name="Line 1102"/>
          <p:cNvSpPr>
            <a:spLocks noChangeShapeType="1"/>
          </p:cNvSpPr>
          <p:nvPr/>
        </p:nvSpPr>
        <p:spPr bwMode="auto">
          <a:xfrm>
            <a:off x="3492500" y="5911850"/>
            <a:ext cx="0" cy="114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1" name="Line 1103"/>
          <p:cNvSpPr>
            <a:spLocks noChangeShapeType="1"/>
          </p:cNvSpPr>
          <p:nvPr/>
        </p:nvSpPr>
        <p:spPr bwMode="auto">
          <a:xfrm>
            <a:off x="5422900" y="5911850"/>
            <a:ext cx="0" cy="114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2" name="Line 1104"/>
          <p:cNvSpPr>
            <a:spLocks noChangeShapeType="1"/>
          </p:cNvSpPr>
          <p:nvPr/>
        </p:nvSpPr>
        <p:spPr bwMode="auto">
          <a:xfrm>
            <a:off x="1562100" y="5911850"/>
            <a:ext cx="0" cy="114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3" name="Text Box 1105"/>
          <p:cNvSpPr txBox="1">
            <a:spLocks noChangeArrowheads="1"/>
          </p:cNvSpPr>
          <p:nvPr/>
        </p:nvSpPr>
        <p:spPr bwMode="auto">
          <a:xfrm>
            <a:off x="2897188" y="54467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Ovulation</a:t>
            </a:r>
          </a:p>
        </p:txBody>
      </p:sp>
      <p:sp>
        <p:nvSpPr>
          <p:cNvPr id="10304" name="Text Box 1106"/>
          <p:cNvSpPr txBox="1">
            <a:spLocks noChangeArrowheads="1"/>
          </p:cNvSpPr>
          <p:nvPr/>
        </p:nvSpPr>
        <p:spPr bwMode="auto">
          <a:xfrm>
            <a:off x="1525588" y="6216650"/>
            <a:ext cx="208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Follicular phase (rising oestrogen)</a:t>
            </a:r>
            <a:endParaRPr lang="en-GB" sz="1400" b="1"/>
          </a:p>
        </p:txBody>
      </p:sp>
      <p:sp>
        <p:nvSpPr>
          <p:cNvPr id="10305" name="Text Box 1107"/>
          <p:cNvSpPr txBox="1">
            <a:spLocks noChangeArrowheads="1"/>
          </p:cNvSpPr>
          <p:nvPr/>
        </p:nvSpPr>
        <p:spPr bwMode="auto">
          <a:xfrm>
            <a:off x="3638550" y="6216650"/>
            <a:ext cx="2154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Luteal phase (rising progesterone)</a:t>
            </a:r>
          </a:p>
        </p:txBody>
      </p:sp>
      <p:sp>
        <p:nvSpPr>
          <p:cNvPr id="10306" name="Line 1108"/>
          <p:cNvSpPr>
            <a:spLocks noChangeShapeType="1"/>
          </p:cNvSpPr>
          <p:nvPr/>
        </p:nvSpPr>
        <p:spPr bwMode="auto">
          <a:xfrm flipV="1">
            <a:off x="5626100" y="5568950"/>
            <a:ext cx="609600" cy="3429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7" name="Line 1109"/>
          <p:cNvSpPr>
            <a:spLocks noChangeShapeType="1"/>
          </p:cNvSpPr>
          <p:nvPr/>
        </p:nvSpPr>
        <p:spPr bwMode="auto">
          <a:xfrm>
            <a:off x="5626100" y="6026150"/>
            <a:ext cx="609600" cy="3444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8" name="Text Box 1110"/>
          <p:cNvSpPr txBox="1">
            <a:spLocks noChangeArrowheads="1"/>
          </p:cNvSpPr>
          <p:nvPr/>
        </p:nvSpPr>
        <p:spPr bwMode="auto">
          <a:xfrm>
            <a:off x="6157913" y="5356225"/>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Falling E &amp; P, menses</a:t>
            </a:r>
          </a:p>
        </p:txBody>
      </p:sp>
      <p:sp>
        <p:nvSpPr>
          <p:cNvPr id="10309" name="Line 1111"/>
          <p:cNvSpPr>
            <a:spLocks noChangeShapeType="1"/>
          </p:cNvSpPr>
          <p:nvPr/>
        </p:nvSpPr>
        <p:spPr bwMode="auto">
          <a:xfrm flipH="1" flipV="1">
            <a:off x="508000" y="4938713"/>
            <a:ext cx="1044575" cy="2857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0" name="Line 1112"/>
          <p:cNvSpPr>
            <a:spLocks noChangeShapeType="1"/>
          </p:cNvSpPr>
          <p:nvPr/>
        </p:nvSpPr>
        <p:spPr bwMode="auto">
          <a:xfrm flipV="1">
            <a:off x="508000" y="1501775"/>
            <a:ext cx="0" cy="34369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 name="Arc 1113"/>
          <p:cNvSpPr>
            <a:spLocks/>
          </p:cNvSpPr>
          <p:nvPr/>
        </p:nvSpPr>
        <p:spPr bwMode="auto">
          <a:xfrm flipH="1">
            <a:off x="508000" y="2476500"/>
            <a:ext cx="1376363" cy="760413"/>
          </a:xfrm>
          <a:custGeom>
            <a:avLst/>
            <a:gdLst>
              <a:gd name="T0" fmla="*/ 0 w 21600"/>
              <a:gd name="T1" fmla="*/ 0 h 21600"/>
              <a:gd name="T2" fmla="*/ 2147483647 w 21600"/>
              <a:gd name="T3" fmla="*/ 942412641 h 21600"/>
              <a:gd name="T4" fmla="*/ 0 w 21600"/>
              <a:gd name="T5" fmla="*/ 94241264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2" name="Arc 1114"/>
          <p:cNvSpPr>
            <a:spLocks/>
          </p:cNvSpPr>
          <p:nvPr/>
        </p:nvSpPr>
        <p:spPr bwMode="auto">
          <a:xfrm flipH="1">
            <a:off x="523875" y="1573213"/>
            <a:ext cx="2247900" cy="398462"/>
          </a:xfrm>
          <a:custGeom>
            <a:avLst/>
            <a:gdLst>
              <a:gd name="T0" fmla="*/ 0 w 21600"/>
              <a:gd name="T1" fmla="*/ 0 h 21600"/>
              <a:gd name="T2" fmla="*/ 2147483647 w 21600"/>
              <a:gd name="T3" fmla="*/ 135597984 h 21600"/>
              <a:gd name="T4" fmla="*/ 0 w 21600"/>
              <a:gd name="T5" fmla="*/ 13559798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3" name="Arc 1115"/>
          <p:cNvSpPr>
            <a:spLocks/>
          </p:cNvSpPr>
          <p:nvPr/>
        </p:nvSpPr>
        <p:spPr bwMode="auto">
          <a:xfrm flipH="1">
            <a:off x="508000" y="830263"/>
            <a:ext cx="2032000" cy="744537"/>
          </a:xfrm>
          <a:custGeom>
            <a:avLst/>
            <a:gdLst>
              <a:gd name="T0" fmla="*/ 0 w 21600"/>
              <a:gd name="T1" fmla="*/ 0 h 21600"/>
              <a:gd name="T2" fmla="*/ 2147483647 w 21600"/>
              <a:gd name="T3" fmla="*/ 884608986 h 21600"/>
              <a:gd name="T4" fmla="*/ 0 w 21600"/>
              <a:gd name="T5" fmla="*/ 88460898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prstDash val="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4" name="Text Box 1116"/>
          <p:cNvSpPr txBox="1">
            <a:spLocks noChangeArrowheads="1"/>
          </p:cNvSpPr>
          <p:nvPr/>
        </p:nvSpPr>
        <p:spPr bwMode="auto">
          <a:xfrm>
            <a:off x="1017588" y="1296988"/>
            <a:ext cx="1031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 (+ve)</a:t>
            </a:r>
          </a:p>
        </p:txBody>
      </p:sp>
      <p:sp>
        <p:nvSpPr>
          <p:cNvPr id="10315" name="Text Box 1117"/>
          <p:cNvSpPr txBox="1">
            <a:spLocks noChangeArrowheads="1"/>
          </p:cNvSpPr>
          <p:nvPr/>
        </p:nvSpPr>
        <p:spPr bwMode="auto">
          <a:xfrm>
            <a:off x="695325" y="2678113"/>
            <a:ext cx="1089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 -ve (+ve)</a:t>
            </a:r>
          </a:p>
        </p:txBody>
      </p:sp>
      <p:sp>
        <p:nvSpPr>
          <p:cNvPr id="10316" name="Arc 1118"/>
          <p:cNvSpPr>
            <a:spLocks/>
          </p:cNvSpPr>
          <p:nvPr/>
        </p:nvSpPr>
        <p:spPr bwMode="auto">
          <a:xfrm flipV="1">
            <a:off x="3352800" y="3908425"/>
            <a:ext cx="1727200" cy="10302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317" name="Group 1119"/>
          <p:cNvGrpSpPr>
            <a:grpSpLocks/>
          </p:cNvGrpSpPr>
          <p:nvPr/>
        </p:nvGrpSpPr>
        <p:grpSpPr bwMode="auto">
          <a:xfrm>
            <a:off x="736600" y="1966913"/>
            <a:ext cx="609600" cy="107950"/>
            <a:chOff x="192" y="1488"/>
            <a:chExt cx="576" cy="384"/>
          </a:xfrm>
        </p:grpSpPr>
        <p:grpSp>
          <p:nvGrpSpPr>
            <p:cNvPr id="10320" name="Group 1120"/>
            <p:cNvGrpSpPr>
              <a:grpSpLocks/>
            </p:cNvGrpSpPr>
            <p:nvPr/>
          </p:nvGrpSpPr>
          <p:grpSpPr bwMode="auto">
            <a:xfrm>
              <a:off x="192" y="1488"/>
              <a:ext cx="192" cy="384"/>
              <a:chOff x="192" y="1488"/>
              <a:chExt cx="192" cy="384"/>
            </a:xfrm>
          </p:grpSpPr>
          <p:sp>
            <p:nvSpPr>
              <p:cNvPr id="10331" name="Arc 1121"/>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2" name="Arc 1122"/>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3" name="Arc 1123"/>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4" name="Arc 1124"/>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21" name="Group 1125"/>
            <p:cNvGrpSpPr>
              <a:grpSpLocks/>
            </p:cNvGrpSpPr>
            <p:nvPr/>
          </p:nvGrpSpPr>
          <p:grpSpPr bwMode="auto">
            <a:xfrm>
              <a:off x="384" y="1488"/>
              <a:ext cx="192" cy="384"/>
              <a:chOff x="192" y="1488"/>
              <a:chExt cx="192" cy="384"/>
            </a:xfrm>
          </p:grpSpPr>
          <p:sp>
            <p:nvSpPr>
              <p:cNvPr id="10327" name="Arc 1126"/>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8" name="Arc 1127"/>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9" name="Arc 1128"/>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0" name="Arc 1129"/>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322" name="Group 1130"/>
            <p:cNvGrpSpPr>
              <a:grpSpLocks/>
            </p:cNvGrpSpPr>
            <p:nvPr/>
          </p:nvGrpSpPr>
          <p:grpSpPr bwMode="auto">
            <a:xfrm>
              <a:off x="576" y="1488"/>
              <a:ext cx="192" cy="384"/>
              <a:chOff x="192" y="1488"/>
              <a:chExt cx="192" cy="384"/>
            </a:xfrm>
          </p:grpSpPr>
          <p:sp>
            <p:nvSpPr>
              <p:cNvPr id="10323" name="Arc 1131"/>
              <p:cNvSpPr>
                <a:spLocks/>
              </p:cNvSpPr>
              <p:nvPr/>
            </p:nvSpPr>
            <p:spPr bwMode="auto">
              <a:xfrm flipH="1">
                <a:off x="240"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4" name="Arc 1132"/>
              <p:cNvSpPr>
                <a:spLocks/>
              </p:cNvSpPr>
              <p:nvPr/>
            </p:nvSpPr>
            <p:spPr bwMode="auto">
              <a:xfrm>
                <a:off x="288" y="1488"/>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5" name="Arc 1133"/>
              <p:cNvSpPr>
                <a:spLocks/>
              </p:cNvSpPr>
              <p:nvPr/>
            </p:nvSpPr>
            <p:spPr bwMode="auto">
              <a:xfrm flipH="1" flipV="1">
                <a:off x="336"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26" name="Arc 1134"/>
              <p:cNvSpPr>
                <a:spLocks/>
              </p:cNvSpPr>
              <p:nvPr/>
            </p:nvSpPr>
            <p:spPr bwMode="auto">
              <a:xfrm flipV="1">
                <a:off x="192" y="168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318" name="Line 1135"/>
          <p:cNvSpPr>
            <a:spLocks noChangeShapeType="1"/>
          </p:cNvSpPr>
          <p:nvPr/>
        </p:nvSpPr>
        <p:spPr bwMode="auto">
          <a:xfrm>
            <a:off x="3521075" y="6118225"/>
            <a:ext cx="0" cy="534988"/>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9" name="Line 1136"/>
          <p:cNvSpPr>
            <a:spLocks noChangeShapeType="1"/>
          </p:cNvSpPr>
          <p:nvPr/>
        </p:nvSpPr>
        <p:spPr bwMode="auto">
          <a:xfrm>
            <a:off x="4184650" y="2165350"/>
            <a:ext cx="14288" cy="187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476250"/>
            <a:ext cx="8382000" cy="3836988"/>
          </a:xfrm>
        </p:spPr>
        <p:txBody>
          <a:bodyPr/>
          <a:lstStyle/>
          <a:p>
            <a:r>
              <a:rPr lang="en-US" smtClean="0">
                <a:latin typeface="Arial" charset="0"/>
                <a:cs typeface="Arial" charset="0"/>
              </a:rPr>
              <a:t>Factors influencing human brain sex differences</a:t>
            </a:r>
            <a:r>
              <a:rPr lang="en-US" sz="2400" smtClean="0">
                <a:latin typeface="Arial" charset="0"/>
                <a:cs typeface="Arial" charset="0"/>
              </a:rPr>
              <a:t/>
            </a:r>
            <a:br>
              <a:rPr lang="en-US" sz="2400" smtClean="0">
                <a:latin typeface="Arial" charset="0"/>
                <a:cs typeface="Arial" charset="0"/>
              </a:rPr>
            </a:br>
            <a:r>
              <a:rPr lang="en-US" sz="2400" smtClean="0">
                <a:latin typeface="Arial" charset="0"/>
                <a:cs typeface="Arial" charset="0"/>
              </a:rPr>
              <a:t/>
            </a:r>
            <a:br>
              <a:rPr lang="en-US" sz="2400" smtClean="0">
                <a:latin typeface="Arial" charset="0"/>
                <a:cs typeface="Arial" charset="0"/>
              </a:rPr>
            </a:br>
            <a:r>
              <a:rPr lang="en-US" sz="2400" smtClean="0">
                <a:latin typeface="Arial" charset="0"/>
                <a:cs typeface="Arial" charset="0"/>
              </a:rPr>
              <a:t>I.    </a:t>
            </a:r>
            <a:r>
              <a:rPr lang="en-US" smtClean="0">
                <a:latin typeface="Arial" charset="0"/>
                <a:cs typeface="Arial" charset="0"/>
              </a:rPr>
              <a:t>prenatal hormones</a:t>
            </a:r>
            <a:br>
              <a:rPr lang="en-US" smtClean="0">
                <a:latin typeface="Arial" charset="0"/>
                <a:cs typeface="Arial" charset="0"/>
              </a:rPr>
            </a:br>
            <a:r>
              <a:rPr lang="en-US" smtClean="0">
                <a:latin typeface="Arial" charset="0"/>
                <a:cs typeface="Arial" charset="0"/>
              </a:rPr>
              <a:t>II.  postnatal experience</a:t>
            </a:r>
            <a:br>
              <a:rPr lang="en-US" smtClean="0">
                <a:latin typeface="Arial" charset="0"/>
                <a:cs typeface="Arial" charset="0"/>
              </a:rPr>
            </a:b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528638"/>
            <a:ext cx="8382000" cy="1171575"/>
          </a:xfrm>
        </p:spPr>
        <p:txBody>
          <a:bodyPr/>
          <a:lstStyle/>
          <a:p>
            <a:r>
              <a:rPr lang="en-US" sz="2800" smtClean="0">
                <a:latin typeface="Arial" charset="0"/>
                <a:cs typeface="Arial" charset="0"/>
              </a:rPr>
              <a:t>I. Evidence that prenatal hormones influence human brain sex differences</a:t>
            </a:r>
          </a:p>
        </p:txBody>
      </p:sp>
      <p:sp>
        <p:nvSpPr>
          <p:cNvPr id="94211" name="Rectangle 2"/>
          <p:cNvSpPr txBox="1">
            <a:spLocks noChangeArrowheads="1"/>
          </p:cNvSpPr>
          <p:nvPr/>
        </p:nvSpPr>
        <p:spPr bwMode="auto">
          <a:xfrm>
            <a:off x="395288" y="1917700"/>
            <a:ext cx="8382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000000"/>
                </a:solidFill>
                <a:latin typeface="Arial" charset="0"/>
                <a:cs typeface="Arial" charset="0"/>
              </a:rPr>
              <a:t>1. Genetic syndromes leading to foetal hormonal abnormalities</a:t>
            </a:r>
          </a:p>
        </p:txBody>
      </p:sp>
      <p:sp>
        <p:nvSpPr>
          <p:cNvPr id="6" name="Rectangle 2"/>
          <p:cNvSpPr txBox="1">
            <a:spLocks noChangeArrowheads="1"/>
          </p:cNvSpPr>
          <p:nvPr/>
        </p:nvSpPr>
        <p:spPr bwMode="auto">
          <a:xfrm>
            <a:off x="395288" y="3457575"/>
            <a:ext cx="8382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a:lstStyle>
          <a:p>
            <a:pPr>
              <a:defRPr/>
            </a:pPr>
            <a:r>
              <a:rPr lang="en-US" sz="2400" b="0" dirty="0" smtClean="0">
                <a:solidFill>
                  <a:srgbClr val="A50021"/>
                </a:solidFill>
                <a:latin typeface="Arial" pitchFamily="34" charset="0"/>
                <a:cs typeface="Arial" pitchFamily="34" charset="0"/>
              </a:rPr>
              <a:t>Congenital adrenal hyperplasia (CAH</a:t>
            </a:r>
            <a:r>
              <a:rPr lang="en-US" sz="2400" dirty="0" smtClean="0">
                <a:solidFill>
                  <a:srgbClr val="A50021"/>
                </a:solidFill>
                <a:latin typeface="Arial" pitchFamily="34" charset="0"/>
                <a:cs typeface="Arial" pitchFamily="34" charset="0"/>
              </a:rPr>
              <a:t>)</a:t>
            </a:r>
          </a:p>
          <a:p>
            <a:pPr marL="342900" indent="-342900">
              <a:buFont typeface="Courier New" pitchFamily="49" charset="0"/>
              <a:buChar char="o"/>
              <a:defRPr/>
            </a:pPr>
            <a:r>
              <a:rPr lang="en-US" sz="2400" b="0" dirty="0" smtClean="0">
                <a:solidFill>
                  <a:srgbClr val="000000"/>
                </a:solidFill>
                <a:latin typeface="Arial" pitchFamily="34" charset="0"/>
                <a:cs typeface="Arial" pitchFamily="34" charset="0"/>
              </a:rPr>
              <a:t>Girls exhibit an increase in male-typical play and a decrease in female-typical play</a:t>
            </a:r>
          </a:p>
          <a:p>
            <a:pPr marL="342900" indent="-342900">
              <a:buFont typeface="Courier New" pitchFamily="49" charset="0"/>
              <a:buChar char="o"/>
              <a:defRPr/>
            </a:pPr>
            <a:r>
              <a:rPr lang="en-US" sz="2400" b="0" dirty="0" smtClean="0">
                <a:solidFill>
                  <a:srgbClr val="000000"/>
                </a:solidFill>
                <a:latin typeface="Arial" pitchFamily="34" charset="0"/>
                <a:cs typeface="Arial" pitchFamily="34" charset="0"/>
              </a:rPr>
              <a:t>This correlates with a reduction in heterosexual orientation as adults and a 600 fold increase in the likelihood to experience severe gender </a:t>
            </a:r>
            <a:r>
              <a:rPr lang="en-US" sz="2400" b="0" dirty="0" err="1" smtClean="0">
                <a:solidFill>
                  <a:srgbClr val="000000"/>
                </a:solidFill>
                <a:latin typeface="Arial" pitchFamily="34" charset="0"/>
                <a:cs typeface="Arial" pitchFamily="34" charset="0"/>
              </a:rPr>
              <a:t>dysphoria</a:t>
            </a:r>
            <a:r>
              <a:rPr lang="en-US" sz="2400" b="0" dirty="0" smtClean="0">
                <a:solidFill>
                  <a:srgbClr val="000000"/>
                </a:solidFill>
                <a:latin typeface="Arial" pitchFamily="34" charset="0"/>
                <a:cs typeface="Arial" pitchFamily="34" charset="0"/>
              </a:rPr>
              <a:t> as adults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241300"/>
            <a:ext cx="8382000" cy="1171575"/>
          </a:xfrm>
        </p:spPr>
        <p:txBody>
          <a:bodyPr/>
          <a:lstStyle/>
          <a:p>
            <a:r>
              <a:rPr lang="en-US" sz="2800" smtClean="0">
                <a:latin typeface="Arial" charset="0"/>
                <a:cs typeface="Arial" charset="0"/>
              </a:rPr>
              <a:t>I. Evidence that prenatal hormones influence human brain sex differences</a:t>
            </a:r>
          </a:p>
        </p:txBody>
      </p:sp>
      <p:sp>
        <p:nvSpPr>
          <p:cNvPr id="5" name="Rectangle 2"/>
          <p:cNvSpPr txBox="1">
            <a:spLocks noChangeArrowheads="1"/>
          </p:cNvSpPr>
          <p:nvPr/>
        </p:nvSpPr>
        <p:spPr bwMode="auto">
          <a:xfrm>
            <a:off x="395288" y="1844675"/>
            <a:ext cx="8382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a:lstStyle>
          <a:p>
            <a:pPr>
              <a:defRPr/>
            </a:pPr>
            <a:r>
              <a:rPr lang="en-US" sz="2400" dirty="0" smtClean="0">
                <a:solidFill>
                  <a:srgbClr val="000000"/>
                </a:solidFill>
                <a:latin typeface="Arial" pitchFamily="34" charset="0"/>
                <a:cs typeface="Arial" pitchFamily="34" charset="0"/>
              </a:rPr>
              <a:t>2. Therapeutic use of hormones during pregnancy</a:t>
            </a:r>
          </a:p>
          <a:p>
            <a:pPr>
              <a:defRPr/>
            </a:pPr>
            <a:endParaRPr lang="en-US" sz="2400" dirty="0">
              <a:solidFill>
                <a:srgbClr val="000000"/>
              </a:solidFill>
              <a:latin typeface="Arial" pitchFamily="34" charset="0"/>
              <a:cs typeface="Arial" pitchFamily="34" charset="0"/>
            </a:endParaRPr>
          </a:p>
          <a:p>
            <a:pPr marL="514350" indent="-514350">
              <a:buFontTx/>
              <a:buAutoNum type="romanLcParenR"/>
              <a:defRPr/>
            </a:pPr>
            <a:r>
              <a:rPr lang="en-US" sz="2400" b="0" dirty="0" err="1" smtClean="0">
                <a:solidFill>
                  <a:srgbClr val="C00000"/>
                </a:solidFill>
                <a:latin typeface="Arial" pitchFamily="34" charset="0"/>
                <a:cs typeface="Arial" pitchFamily="34" charset="0"/>
              </a:rPr>
              <a:t>Medroxyprogesterone</a:t>
            </a:r>
            <a:r>
              <a:rPr lang="en-US" sz="2400" b="0" dirty="0" smtClean="0">
                <a:solidFill>
                  <a:srgbClr val="C00000"/>
                </a:solidFill>
                <a:latin typeface="Arial" pitchFamily="34" charset="0"/>
                <a:cs typeface="Arial" pitchFamily="34" charset="0"/>
              </a:rPr>
              <a:t> acetate </a:t>
            </a:r>
            <a:r>
              <a:rPr lang="en-US" sz="2400" b="0" dirty="0" smtClean="0">
                <a:solidFill>
                  <a:srgbClr val="000000"/>
                </a:solidFill>
                <a:latin typeface="Arial" pitchFamily="34" charset="0"/>
                <a:cs typeface="Arial" pitchFamily="34" charset="0"/>
              </a:rPr>
              <a:t>(Provera) – an androgen antagonist – exaggerated female-typical play in girls</a:t>
            </a:r>
          </a:p>
          <a:p>
            <a:pPr marL="514350" indent="-514350">
              <a:buFontTx/>
              <a:buAutoNum type="romanLcParenR"/>
              <a:defRPr/>
            </a:pPr>
            <a:endParaRPr lang="en-US" sz="2400" b="0" dirty="0">
              <a:solidFill>
                <a:srgbClr val="000000"/>
              </a:solidFill>
              <a:latin typeface="Arial" pitchFamily="34" charset="0"/>
              <a:cs typeface="Arial" pitchFamily="34" charset="0"/>
            </a:endParaRPr>
          </a:p>
          <a:p>
            <a:pPr marL="514350" indent="-514350">
              <a:buFontTx/>
              <a:buAutoNum type="romanLcParenR"/>
              <a:defRPr/>
            </a:pPr>
            <a:r>
              <a:rPr lang="en-US" sz="2400" b="0" dirty="0" smtClean="0">
                <a:solidFill>
                  <a:srgbClr val="C00000"/>
                </a:solidFill>
                <a:latin typeface="Arial" pitchFamily="34" charset="0"/>
                <a:cs typeface="Arial" pitchFamily="34" charset="0"/>
              </a:rPr>
              <a:t>Androgenic </a:t>
            </a:r>
            <a:r>
              <a:rPr lang="en-US" sz="2400" b="0" dirty="0" err="1" smtClean="0">
                <a:solidFill>
                  <a:srgbClr val="C00000"/>
                </a:solidFill>
                <a:latin typeface="Arial" pitchFamily="34" charset="0"/>
                <a:cs typeface="Arial" pitchFamily="34" charset="0"/>
              </a:rPr>
              <a:t>progestogens</a:t>
            </a:r>
            <a:r>
              <a:rPr lang="en-US" sz="2400" b="0" dirty="0" smtClean="0">
                <a:solidFill>
                  <a:srgbClr val="C00000"/>
                </a:solidFill>
                <a:latin typeface="Arial" pitchFamily="34" charset="0"/>
                <a:cs typeface="Arial" pitchFamily="34" charset="0"/>
              </a:rPr>
              <a:t> </a:t>
            </a:r>
            <a:r>
              <a:rPr lang="en-US" sz="2400" b="0" dirty="0" smtClean="0">
                <a:solidFill>
                  <a:srgbClr val="000000"/>
                </a:solidFill>
                <a:latin typeface="Arial" pitchFamily="34" charset="0"/>
                <a:cs typeface="Arial" pitchFamily="34" charset="0"/>
              </a:rPr>
              <a:t>– </a:t>
            </a:r>
            <a:r>
              <a:rPr lang="en-US" sz="2400" b="0" dirty="0" err="1" smtClean="0">
                <a:solidFill>
                  <a:srgbClr val="000000"/>
                </a:solidFill>
                <a:latin typeface="Arial" pitchFamily="34" charset="0"/>
                <a:cs typeface="Arial" pitchFamily="34" charset="0"/>
              </a:rPr>
              <a:t>virilising</a:t>
            </a:r>
            <a:r>
              <a:rPr lang="en-US" sz="2400" b="0" dirty="0" smtClean="0">
                <a:solidFill>
                  <a:srgbClr val="000000"/>
                </a:solidFill>
                <a:latin typeface="Arial" pitchFamily="34" charset="0"/>
                <a:cs typeface="Arial" pitchFamily="34" charset="0"/>
              </a:rPr>
              <a:t> effect on offspring </a:t>
            </a:r>
            <a:r>
              <a:rPr lang="en-US" sz="2400" b="0" dirty="0" err="1" smtClean="0">
                <a:solidFill>
                  <a:srgbClr val="000000"/>
                </a:solidFill>
                <a:latin typeface="Arial" pitchFamily="34" charset="0"/>
                <a:cs typeface="Arial" pitchFamily="34" charset="0"/>
              </a:rPr>
              <a:t>behaviour</a:t>
            </a:r>
            <a:endParaRPr lang="en-US" sz="2400" b="0" dirty="0" smtClean="0">
              <a:solidFill>
                <a:srgbClr val="000000"/>
              </a:solidFill>
              <a:latin typeface="Arial" pitchFamily="34" charset="0"/>
              <a:cs typeface="Arial" pitchFamily="34" charset="0"/>
            </a:endParaRPr>
          </a:p>
          <a:p>
            <a:pPr marL="514350" indent="-514350">
              <a:buFontTx/>
              <a:buAutoNum type="romanLcParenR"/>
              <a:defRPr/>
            </a:pPr>
            <a:endParaRPr lang="en-US" sz="2400" b="0" dirty="0">
              <a:solidFill>
                <a:srgbClr val="000000"/>
              </a:solidFill>
              <a:latin typeface="Arial" pitchFamily="34" charset="0"/>
              <a:cs typeface="Arial" pitchFamily="34" charset="0"/>
            </a:endParaRPr>
          </a:p>
          <a:p>
            <a:pPr marL="514350" indent="-514350">
              <a:buFontTx/>
              <a:buAutoNum type="romanLcParenR"/>
              <a:defRPr/>
            </a:pPr>
            <a:r>
              <a:rPr lang="en-US" sz="2400" b="0" dirty="0" err="1" smtClean="0">
                <a:solidFill>
                  <a:srgbClr val="C00000"/>
                </a:solidFill>
                <a:latin typeface="Arial" pitchFamily="34" charset="0"/>
                <a:cs typeface="Arial" pitchFamily="34" charset="0"/>
              </a:rPr>
              <a:t>Diethylstilboestrol</a:t>
            </a:r>
            <a:r>
              <a:rPr lang="en-US" sz="2400" b="0" dirty="0" smtClean="0">
                <a:solidFill>
                  <a:srgbClr val="000000"/>
                </a:solidFill>
                <a:latin typeface="Arial" pitchFamily="34" charset="0"/>
                <a:cs typeface="Arial" pitchFamily="34" charset="0"/>
              </a:rPr>
              <a:t> - </a:t>
            </a:r>
            <a:r>
              <a:rPr lang="en-US" sz="2400" b="0" dirty="0">
                <a:solidFill>
                  <a:srgbClr val="000000"/>
                </a:solidFill>
                <a:latin typeface="Arial" pitchFamily="34" charset="0"/>
                <a:cs typeface="Arial" pitchFamily="34" charset="0"/>
              </a:rPr>
              <a:t>Daughters </a:t>
            </a:r>
            <a:r>
              <a:rPr lang="en-US" sz="2400" b="0" dirty="0" smtClean="0">
                <a:solidFill>
                  <a:srgbClr val="000000"/>
                </a:solidFill>
                <a:latin typeface="Arial" pitchFamily="34" charset="0"/>
                <a:cs typeface="Arial" pitchFamily="34" charset="0"/>
              </a:rPr>
              <a:t>showed </a:t>
            </a:r>
            <a:r>
              <a:rPr lang="en-US" sz="2400" b="0" dirty="0">
                <a:solidFill>
                  <a:srgbClr val="000000"/>
                </a:solidFill>
                <a:latin typeface="Arial" pitchFamily="34" charset="0"/>
                <a:cs typeface="Arial" pitchFamily="34" charset="0"/>
              </a:rPr>
              <a:t>greater evidence of cognitive </a:t>
            </a:r>
            <a:r>
              <a:rPr lang="en-US" sz="2400" b="0" dirty="0" err="1">
                <a:solidFill>
                  <a:srgbClr val="000000"/>
                </a:solidFill>
                <a:latin typeface="Arial" pitchFamily="34" charset="0"/>
                <a:cs typeface="Arial" pitchFamily="34" charset="0"/>
              </a:rPr>
              <a:t>lateralisation</a:t>
            </a:r>
            <a:r>
              <a:rPr lang="en-US" sz="2400" b="0" dirty="0">
                <a:solidFill>
                  <a:srgbClr val="000000"/>
                </a:solidFill>
                <a:latin typeface="Arial" pitchFamily="34" charset="0"/>
                <a:cs typeface="Arial" pitchFamily="34" charset="0"/>
              </a:rPr>
              <a:t> than their non-DES -exposed sisters (listening task and visual search task) </a:t>
            </a:r>
            <a:r>
              <a:rPr lang="en-US" sz="2400" b="0" dirty="0" err="1">
                <a:solidFill>
                  <a:srgbClr val="000000"/>
                </a:solidFill>
                <a:latin typeface="Arial" pitchFamily="34" charset="0"/>
                <a:cs typeface="Arial" pitchFamily="34" charset="0"/>
              </a:rPr>
              <a:t>ie</a:t>
            </a:r>
            <a:r>
              <a:rPr lang="en-US" sz="2400" b="0" dirty="0">
                <a:solidFill>
                  <a:srgbClr val="000000"/>
                </a:solidFill>
                <a:latin typeface="Arial" pitchFamily="34" charset="0"/>
                <a:cs typeface="Arial" pitchFamily="34" charset="0"/>
              </a:rPr>
              <a:t>. a more male-type pattern</a:t>
            </a:r>
            <a:r>
              <a:rPr lang="en-US" sz="2400" b="0" dirty="0" smtClean="0">
                <a:solidFill>
                  <a:srgbClr val="000000"/>
                </a:solidFill>
                <a:latin typeface="Arial" pitchFamily="34" charset="0"/>
                <a:cs typeface="Arial" pitchFamily="34" charset="0"/>
              </a:rPr>
              <a:t>.</a:t>
            </a:r>
            <a:endParaRPr lang="en-US" sz="2400" dirty="0">
              <a:solidFill>
                <a:srgbClr val="000000"/>
              </a:solidFill>
              <a:latin typeface="Arial" pitchFamily="34" charset="0"/>
              <a:cs typeface="Arial" pitchFamily="34" charset="0"/>
            </a:endParaRPr>
          </a:p>
          <a:p>
            <a:pPr marL="514350" indent="-514350">
              <a:buFontTx/>
              <a:buAutoNum type="romanLcParenR"/>
              <a:defRPr/>
            </a:pPr>
            <a:endParaRPr lang="en-US" sz="2400"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457200"/>
            <a:ext cx="8078788" cy="1171575"/>
          </a:xfrm>
        </p:spPr>
        <p:txBody>
          <a:bodyPr/>
          <a:lstStyle/>
          <a:p>
            <a:r>
              <a:rPr lang="en-US" sz="2800" smtClean="0">
                <a:latin typeface="Arial" charset="0"/>
                <a:cs typeface="Arial" charset="0"/>
              </a:rPr>
              <a:t>I. Evidence that prenatal hormones influence human brain sex differences</a:t>
            </a:r>
          </a:p>
        </p:txBody>
      </p:sp>
      <p:sp>
        <p:nvSpPr>
          <p:cNvPr id="96259" name="Rectangle 2"/>
          <p:cNvSpPr txBox="1">
            <a:spLocks noChangeArrowheads="1"/>
          </p:cNvSpPr>
          <p:nvPr/>
        </p:nvSpPr>
        <p:spPr bwMode="auto">
          <a:xfrm>
            <a:off x="520700" y="2133600"/>
            <a:ext cx="7939088"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000000"/>
                </a:solidFill>
                <a:latin typeface="Arial" charset="0"/>
                <a:cs typeface="Arial" charset="0"/>
              </a:rPr>
              <a:t>3. Correlation of normal maternal variations in hormone levels in early life with subsequent normal behavioural variability.</a:t>
            </a:r>
          </a:p>
          <a:p>
            <a:endParaRPr lang="en-US">
              <a:solidFill>
                <a:srgbClr val="000000"/>
              </a:solidFill>
              <a:latin typeface="Arial" charset="0"/>
              <a:cs typeface="Arial" charset="0"/>
            </a:endParaRPr>
          </a:p>
          <a:p>
            <a:r>
              <a:rPr lang="en-US">
                <a:solidFill>
                  <a:srgbClr val="000000"/>
                </a:solidFill>
                <a:latin typeface="Arial" charset="0"/>
                <a:cs typeface="Arial" charset="0"/>
              </a:rPr>
              <a:t>Levels of testosterone in amniotic fluid or maternal circulation during pregnancy correlate with the degree of male-typical behaviour and brain structure, suggesting that gonadal hormones contribute to intra- as well as inter-sex differences.</a:t>
            </a:r>
            <a:endParaRPr lang="en-US" sz="320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81000" y="457200"/>
            <a:ext cx="8512175" cy="1100138"/>
          </a:xfrm>
        </p:spPr>
        <p:txBody>
          <a:bodyPr/>
          <a:lstStyle/>
          <a:p>
            <a:r>
              <a:rPr lang="en-US" sz="2800" smtClean="0">
                <a:latin typeface="Arial" charset="0"/>
                <a:cs typeface="Arial" charset="0"/>
              </a:rPr>
              <a:t>II.  Evidence that postnatal experience influence human brain sex differences</a:t>
            </a:r>
            <a:endParaRPr lang="en-GB" sz="2800" smtClean="0"/>
          </a:p>
        </p:txBody>
      </p:sp>
      <p:sp>
        <p:nvSpPr>
          <p:cNvPr id="3" name="Content Placeholder 2"/>
          <p:cNvSpPr>
            <a:spLocks noGrp="1"/>
          </p:cNvSpPr>
          <p:nvPr>
            <p:ph idx="1"/>
          </p:nvPr>
        </p:nvSpPr>
        <p:spPr>
          <a:xfrm>
            <a:off x="685800" y="2060575"/>
            <a:ext cx="8153400" cy="4111625"/>
          </a:xfrm>
        </p:spPr>
        <p:txBody>
          <a:bodyPr/>
          <a:lstStyle/>
          <a:p>
            <a:pPr>
              <a:defRPr/>
            </a:pPr>
            <a:r>
              <a:rPr lang="en-GB" sz="2400" dirty="0" smtClean="0">
                <a:latin typeface="Arial" pitchFamily="34" charset="0"/>
                <a:cs typeface="Arial" pitchFamily="34" charset="0"/>
              </a:rPr>
              <a:t>Mathematical ability</a:t>
            </a:r>
          </a:p>
          <a:p>
            <a:pPr lvl="1">
              <a:defRPr/>
            </a:pPr>
            <a:r>
              <a:rPr lang="en-GB" sz="2000" dirty="0" smtClean="0">
                <a:latin typeface="Arial" pitchFamily="34" charset="0"/>
                <a:cs typeface="Arial" pitchFamily="34" charset="0"/>
              </a:rPr>
              <a:t>Ratio of boys to girls with highest SAT scores</a:t>
            </a:r>
          </a:p>
          <a:p>
            <a:pPr lvl="1">
              <a:defRPr/>
            </a:pPr>
            <a:r>
              <a:rPr lang="en-GB" dirty="0" smtClean="0">
                <a:latin typeface="Arial" pitchFamily="34" charset="0"/>
                <a:cs typeface="Arial" pitchFamily="34" charset="0"/>
              </a:rPr>
              <a:t>1982 – 13:1</a:t>
            </a:r>
          </a:p>
          <a:p>
            <a:pPr lvl="1">
              <a:defRPr/>
            </a:pPr>
            <a:r>
              <a:rPr lang="en-GB" dirty="0" smtClean="0">
                <a:latin typeface="Arial" pitchFamily="34" charset="0"/>
                <a:cs typeface="Arial" pitchFamily="34" charset="0"/>
              </a:rPr>
              <a:t>2007 – 2.8:1</a:t>
            </a:r>
          </a:p>
          <a:p>
            <a:pPr lvl="1">
              <a:defRPr/>
            </a:pPr>
            <a:endParaRPr lang="en-GB" dirty="0">
              <a:latin typeface="Arial" pitchFamily="34" charset="0"/>
              <a:cs typeface="Arial" pitchFamily="34" charset="0"/>
            </a:endParaRPr>
          </a:p>
          <a:p>
            <a:pPr lvl="1">
              <a:defRPr/>
            </a:pPr>
            <a:r>
              <a:rPr lang="en-GB" dirty="0" smtClean="0">
                <a:latin typeface="Arial" pitchFamily="34" charset="0"/>
                <a:cs typeface="Arial" pitchFamily="34" charset="0"/>
              </a:rPr>
              <a:t>Performance becomes more equal in nations where women have greater equality with men</a:t>
            </a:r>
          </a:p>
          <a:p>
            <a:pPr marL="0" indent="0">
              <a:buFont typeface="Symbol" pitchFamily="18" charset="2"/>
              <a:buNone/>
              <a:defRPr/>
            </a:pP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Early life stress can reduce testosterone synthesis and POA aromatase activity </a:t>
            </a:r>
            <a:r>
              <a:rPr lang="en-GB" sz="2000" dirty="0" smtClean="0">
                <a:solidFill>
                  <a:srgbClr val="C00000"/>
                </a:solidFill>
                <a:latin typeface="Arial" pitchFamily="34" charset="0"/>
                <a:cs typeface="Arial" pitchFamily="34" charset="0"/>
              </a:rPr>
              <a:t>in rats </a:t>
            </a:r>
            <a:r>
              <a:rPr lang="en-GB" sz="2000" dirty="0" smtClean="0">
                <a:latin typeface="Arial" pitchFamily="34" charset="0"/>
                <a:cs typeface="Arial" pitchFamily="34" charset="0"/>
              </a:rPr>
              <a:t>and reduces sexual differentiation of the brain (sexual behaviour and partner preference.</a:t>
            </a:r>
            <a:endParaRPr lang="en-GB"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685800"/>
            <a:ext cx="8001000" cy="1219200"/>
          </a:xfrm>
        </p:spPr>
        <p:txBody>
          <a:bodyPr/>
          <a:lstStyle/>
          <a:p>
            <a:r>
              <a:rPr lang="en-US" smtClean="0">
                <a:latin typeface="Arial" charset="0"/>
                <a:cs typeface="Arial" charset="0"/>
              </a:rPr>
              <a:t>Summary: humans</a:t>
            </a:r>
            <a:br>
              <a:rPr lang="en-US" smtClean="0">
                <a:latin typeface="Arial" charset="0"/>
                <a:cs typeface="Arial" charset="0"/>
              </a:rPr>
            </a:br>
            <a:endParaRPr lang="en-US" smtClean="0">
              <a:latin typeface="Arial" charset="0"/>
              <a:cs typeface="Arial" charset="0"/>
            </a:endParaRPr>
          </a:p>
        </p:txBody>
      </p:sp>
      <p:sp>
        <p:nvSpPr>
          <p:cNvPr id="98307" name="Rectangle 3"/>
          <p:cNvSpPr>
            <a:spLocks noGrp="1" noChangeArrowheads="1"/>
          </p:cNvSpPr>
          <p:nvPr>
            <p:ph type="body" idx="1"/>
          </p:nvPr>
        </p:nvSpPr>
        <p:spPr>
          <a:xfrm>
            <a:off x="685800" y="1600200"/>
            <a:ext cx="8077200" cy="4953000"/>
          </a:xfrm>
        </p:spPr>
        <p:txBody>
          <a:bodyPr/>
          <a:lstStyle/>
          <a:p>
            <a:r>
              <a:rPr lang="en-US" sz="2400" smtClean="0">
                <a:latin typeface="Arial" charset="0"/>
                <a:cs typeface="Arial" charset="0"/>
              </a:rPr>
              <a:t>Testosterone is the major influence for sexual differentiation of the reproductive organs.</a:t>
            </a:r>
          </a:p>
          <a:p>
            <a:r>
              <a:rPr lang="en-US" sz="2400" smtClean="0">
                <a:latin typeface="Arial" charset="0"/>
                <a:cs typeface="Arial" charset="0"/>
              </a:rPr>
              <a:t>There is significant support for the view that organisational influences of the prenatal hormonal environment are major determinants of gender behaviour, gender identity and sexual orientation</a:t>
            </a:r>
          </a:p>
          <a:p>
            <a:r>
              <a:rPr lang="en-US" sz="2400" smtClean="0">
                <a:latin typeface="Arial" charset="0"/>
                <a:cs typeface="Arial" charset="0"/>
              </a:rPr>
              <a:t>Clinical syndromes support the concept that the reproductive system, and possibly the brain,  is feminine by default and steroid hormone action is necessary for masculine differentiation</a:t>
            </a:r>
          </a:p>
          <a:p>
            <a:r>
              <a:rPr lang="en-US" sz="2400" smtClean="0">
                <a:latin typeface="Arial" charset="0"/>
                <a:cs typeface="Arial" charset="0"/>
              </a:rPr>
              <a:t>Limited clinical evidence, from DES treated women, supports the view that foetal oestrogens can masculinise aspects of the human brain.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57225" y="1916113"/>
            <a:ext cx="7731125" cy="1100137"/>
          </a:xfrm>
        </p:spPr>
        <p:txBody>
          <a:bodyPr/>
          <a:lstStyle/>
          <a:p>
            <a:r>
              <a:rPr lang="en-US" sz="2800" smtClean="0">
                <a:latin typeface="Arial" charset="0"/>
                <a:cs typeface="Arial" charset="0"/>
              </a:rPr>
              <a:t>III.  Evidence that sex linked genes influence brain sex differences – rodent studies</a:t>
            </a:r>
            <a:endParaRPr lang="en-GB"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p:txBody>
          <a:bodyPr/>
          <a:lstStyle/>
          <a:p>
            <a:pPr>
              <a:buFont typeface="Symbol" pitchFamily="18" charset="2"/>
              <a:buNone/>
            </a:pPr>
            <a:r>
              <a:rPr lang="en-GB" b="1" u="sng" smtClean="0">
                <a:latin typeface="Comic Sans MS" pitchFamily="66" charset="0"/>
              </a:rPr>
              <a:t>Before </a:t>
            </a:r>
            <a:r>
              <a:rPr lang="en-GB" b="1" smtClean="0">
                <a:latin typeface="Comic Sans MS" pitchFamily="66" charset="0"/>
              </a:rPr>
              <a:t>the onset of gonadal differentiation</a:t>
            </a:r>
          </a:p>
          <a:p>
            <a:pPr>
              <a:buFont typeface="Symbol" pitchFamily="18" charset="2"/>
              <a:buNone/>
            </a:pPr>
            <a:endParaRPr lang="en-GB" b="1" smtClean="0">
              <a:latin typeface="Comic Sans MS" pitchFamily="66" charset="0"/>
            </a:endParaRPr>
          </a:p>
          <a:p>
            <a:r>
              <a:rPr lang="en-GB" smtClean="0">
                <a:latin typeface="Comic Sans MS" pitchFamily="66" charset="0"/>
              </a:rPr>
              <a:t>Rate of development of early embryos is affected by the X and Y chromosomes in mice.</a:t>
            </a:r>
          </a:p>
          <a:p>
            <a:endParaRPr lang="en-GB" smtClean="0">
              <a:latin typeface="Comic Sans MS" pitchFamily="66" charset="0"/>
            </a:endParaRPr>
          </a:p>
          <a:p>
            <a:r>
              <a:rPr lang="en-GB" smtClean="0">
                <a:latin typeface="Comic Sans MS" pitchFamily="66" charset="0"/>
              </a:rPr>
              <a:t>More TH+ neurones develop in mesencephalic cultures derived from male compared with female fetuses.</a:t>
            </a:r>
          </a:p>
        </p:txBody>
      </p:sp>
      <p:sp>
        <p:nvSpPr>
          <p:cNvPr id="192516" name="Oval 4"/>
          <p:cNvSpPr>
            <a:spLocks noChangeArrowheads="1"/>
          </p:cNvSpPr>
          <p:nvPr/>
        </p:nvSpPr>
        <p:spPr bwMode="auto">
          <a:xfrm>
            <a:off x="4427538" y="5013325"/>
            <a:ext cx="4392612" cy="16557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rgbClr val="FFFF00"/>
                </a:solidFill>
                <a:latin typeface="Comic Sans MS" pitchFamily="66" charset="0"/>
              </a:rPr>
              <a:t>Lots more discover about </a:t>
            </a:r>
          </a:p>
          <a:p>
            <a:pPr algn="ctr"/>
            <a:r>
              <a:rPr lang="en-GB" b="1">
                <a:solidFill>
                  <a:srgbClr val="FFFF00"/>
                </a:solidFill>
                <a:latin typeface="Comic Sans MS" pitchFamily="66" charset="0"/>
              </a:rPr>
              <a:t>genes vs environment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ppt_x"/>
                                          </p:val>
                                        </p:tav>
                                        <p:tav tm="100000">
                                          <p:val>
                                            <p:strVal val="#ppt_x"/>
                                          </p:val>
                                        </p:tav>
                                      </p:tavLst>
                                    </p:anim>
                                    <p:anim calcmode="lin" valueType="num">
                                      <p:cBhvr additive="base">
                                        <p:cTn id="8" dur="500" fill="hold"/>
                                        <p:tgtEl>
                                          <p:spTgt spid="192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539750" y="260350"/>
            <a:ext cx="8153400" cy="6337300"/>
          </a:xfrm>
        </p:spPr>
        <p:txBody>
          <a:bodyPr/>
          <a:lstStyle/>
          <a:p>
            <a:r>
              <a:rPr lang="en-US" sz="2400" smtClean="0">
                <a:latin typeface="Comic Sans MS" pitchFamily="66" charset="0"/>
              </a:rPr>
              <a:t>Hormonal manipulations can fully sex-reverse some sex dimorphisms in the brain</a:t>
            </a:r>
          </a:p>
          <a:p>
            <a:r>
              <a:rPr lang="en-US" sz="2400" smtClean="0">
                <a:latin typeface="Comic Sans MS" pitchFamily="66" charset="0"/>
              </a:rPr>
              <a:t>Suggests that </a:t>
            </a:r>
            <a:r>
              <a:rPr lang="en-US" sz="2400" smtClean="0">
                <a:solidFill>
                  <a:srgbClr val="A50021"/>
                </a:solidFill>
                <a:latin typeface="Comic Sans MS" pitchFamily="66" charset="0"/>
              </a:rPr>
              <a:t>XX cells = XY cells?</a:t>
            </a:r>
          </a:p>
          <a:p>
            <a:endParaRPr lang="en-US" sz="2400" smtClean="0">
              <a:latin typeface="Comic Sans MS" pitchFamily="66" charset="0"/>
            </a:endParaRPr>
          </a:p>
          <a:p>
            <a:r>
              <a:rPr lang="en-GB" sz="2400" smtClean="0">
                <a:latin typeface="Comic Sans MS" pitchFamily="66" charset="0"/>
              </a:rPr>
              <a:t>Y chromosome codes for 27 different proteins, several of which are only expressed in male germ cells, and most of which have a corresponding gene on X chromosome (</a:t>
            </a:r>
            <a:r>
              <a:rPr lang="en-GB" sz="2400" smtClean="0">
                <a:solidFill>
                  <a:srgbClr val="A50021"/>
                </a:solidFill>
                <a:latin typeface="Comic Sans MS" pitchFamily="66" charset="0"/>
              </a:rPr>
              <a:t>limited impact?)</a:t>
            </a:r>
          </a:p>
          <a:p>
            <a:r>
              <a:rPr lang="en-GB" sz="2400" smtClean="0">
                <a:latin typeface="Comic Sans MS" pitchFamily="66" charset="0"/>
              </a:rPr>
              <a:t>Double dose of genes on X chromosome in females, many of which are involved in brain development; most are silenced on one chromosome in non-germline cells, but 19% are not – </a:t>
            </a:r>
            <a:r>
              <a:rPr lang="en-GB" sz="2400" smtClean="0">
                <a:solidFill>
                  <a:srgbClr val="A50021"/>
                </a:solidFill>
                <a:latin typeface="Comic Sans MS" pitchFamily="66" charset="0"/>
              </a:rPr>
              <a:t>can higher X dosage in females create sex-specific differences in brain function?</a:t>
            </a:r>
          </a:p>
          <a:p>
            <a:r>
              <a:rPr lang="en-GB" sz="2400" smtClean="0">
                <a:latin typeface="Comic Sans MS" pitchFamily="66" charset="0"/>
              </a:rPr>
              <a:t>XX cells have a paternal X gene, whereas XY cells do not – </a:t>
            </a:r>
            <a:r>
              <a:rPr lang="en-GB" sz="2400" smtClean="0">
                <a:solidFill>
                  <a:srgbClr val="A50021"/>
                </a:solidFill>
                <a:latin typeface="Comic Sans MS" pitchFamily="66" charset="0"/>
              </a:rPr>
              <a:t>can paternal imprint on X genes induce a female-specific pattern of expression?</a:t>
            </a:r>
            <a:r>
              <a:rPr lang="en-GB" sz="2400" smtClean="0"/>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a:xfrm>
            <a:off x="685800" y="765175"/>
            <a:ext cx="8153400" cy="4800600"/>
          </a:xfrm>
        </p:spPr>
        <p:txBody>
          <a:bodyPr/>
          <a:lstStyle/>
          <a:p>
            <a:pPr>
              <a:buFont typeface="Symbol" pitchFamily="18" charset="2"/>
              <a:buNone/>
              <a:defRPr/>
            </a:pPr>
            <a:r>
              <a:rPr lang="en-GB" b="1" u="sng" dirty="0">
                <a:latin typeface="Comic Sans MS" pitchFamily="66" charset="0"/>
              </a:rPr>
              <a:t>Before </a:t>
            </a:r>
            <a:r>
              <a:rPr lang="en-GB" b="1" dirty="0">
                <a:latin typeface="Comic Sans MS" pitchFamily="66" charset="0"/>
              </a:rPr>
              <a:t>the onset of gonadal differentiation</a:t>
            </a:r>
          </a:p>
          <a:p>
            <a:pPr>
              <a:buFont typeface="Symbol" pitchFamily="18" charset="2"/>
              <a:buNone/>
              <a:defRPr/>
            </a:pPr>
            <a:endParaRPr lang="en-GB" b="1" dirty="0">
              <a:latin typeface="Comic Sans MS" pitchFamily="66" charset="0"/>
            </a:endParaRPr>
          </a:p>
          <a:p>
            <a:pPr>
              <a:defRPr/>
            </a:pPr>
            <a:r>
              <a:rPr lang="en-GB" sz="2400" dirty="0">
                <a:latin typeface="Comic Sans MS" pitchFamily="66" charset="0"/>
              </a:rPr>
              <a:t>Rate of development of early embryos is affected by the X and Y chromosomes in mice.</a:t>
            </a:r>
          </a:p>
          <a:p>
            <a:pPr>
              <a:defRPr/>
            </a:pPr>
            <a:endParaRPr lang="en-GB" sz="2400" dirty="0">
              <a:latin typeface="Comic Sans MS" pitchFamily="66" charset="0"/>
            </a:endParaRPr>
          </a:p>
          <a:p>
            <a:pPr>
              <a:defRPr/>
            </a:pPr>
            <a:r>
              <a:rPr lang="en-GB" sz="2400" dirty="0">
                <a:latin typeface="Comic Sans MS" pitchFamily="66" charset="0"/>
              </a:rPr>
              <a:t>More TH+ neurones develop in </a:t>
            </a:r>
            <a:r>
              <a:rPr lang="en-GB" sz="2400" dirty="0" err="1">
                <a:latin typeface="Comic Sans MS" pitchFamily="66" charset="0"/>
              </a:rPr>
              <a:t>mesencephalic</a:t>
            </a:r>
            <a:r>
              <a:rPr lang="en-GB" sz="2400" dirty="0">
                <a:latin typeface="Comic Sans MS" pitchFamily="66" charset="0"/>
              </a:rPr>
              <a:t> </a:t>
            </a:r>
            <a:r>
              <a:rPr lang="en-GB" sz="2400" dirty="0" smtClean="0">
                <a:latin typeface="Comic Sans MS" pitchFamily="66" charset="0"/>
              </a:rPr>
              <a:t>cultures (established at E14 before sex </a:t>
            </a:r>
            <a:r>
              <a:rPr lang="en-GB" sz="2400" dirty="0" err="1" smtClean="0">
                <a:latin typeface="Comic Sans MS" pitchFamily="66" charset="0"/>
              </a:rPr>
              <a:t>differnces</a:t>
            </a:r>
            <a:r>
              <a:rPr lang="en-GB" sz="2400" dirty="0" smtClean="0">
                <a:latin typeface="Comic Sans MS" pitchFamily="66" charset="0"/>
              </a:rPr>
              <a:t> in plasma T) </a:t>
            </a:r>
            <a:r>
              <a:rPr lang="en-GB" sz="2400" dirty="0">
                <a:latin typeface="Comic Sans MS" pitchFamily="66" charset="0"/>
              </a:rPr>
              <a:t>derived from male compared with female </a:t>
            </a:r>
            <a:r>
              <a:rPr lang="en-GB" sz="2400" dirty="0" err="1">
                <a:latin typeface="Comic Sans MS" pitchFamily="66" charset="0"/>
              </a:rPr>
              <a:t>fetuses</a:t>
            </a:r>
            <a:r>
              <a:rPr lang="en-GB" sz="2400" dirty="0" smtClean="0">
                <a:latin typeface="Comic Sans MS" pitchFamily="66" charset="0"/>
              </a:rPr>
              <a:t>.</a:t>
            </a:r>
          </a:p>
          <a:p>
            <a:pPr marL="0" indent="0">
              <a:buFont typeface="Symbol" pitchFamily="18" charset="2"/>
              <a:buNone/>
              <a:defRPr/>
            </a:pPr>
            <a:r>
              <a:rPr lang="en-GB" sz="1600" dirty="0" err="1" smtClean="0">
                <a:solidFill>
                  <a:schemeClr val="tx2">
                    <a:lumMod val="60000"/>
                    <a:lumOff val="40000"/>
                  </a:schemeClr>
                </a:solidFill>
                <a:latin typeface="Arial" pitchFamily="34" charset="0"/>
                <a:cs typeface="Arial" pitchFamily="34" charset="0"/>
              </a:rPr>
              <a:t>Reisert</a:t>
            </a:r>
            <a:r>
              <a:rPr lang="en-GB" sz="1600" dirty="0" smtClean="0">
                <a:solidFill>
                  <a:schemeClr val="tx2">
                    <a:lumMod val="60000"/>
                    <a:lumOff val="40000"/>
                  </a:schemeClr>
                </a:solidFill>
                <a:latin typeface="Arial" pitchFamily="34" charset="0"/>
                <a:cs typeface="Arial" pitchFamily="34" charset="0"/>
              </a:rPr>
              <a:t> I, Pilgrim C Trends </a:t>
            </a:r>
            <a:r>
              <a:rPr lang="en-GB" sz="1600" dirty="0" err="1" smtClean="0">
                <a:solidFill>
                  <a:schemeClr val="tx2">
                    <a:lumMod val="60000"/>
                    <a:lumOff val="40000"/>
                  </a:schemeClr>
                </a:solidFill>
                <a:latin typeface="Arial" pitchFamily="34" charset="0"/>
                <a:cs typeface="Arial" pitchFamily="34" charset="0"/>
              </a:rPr>
              <a:t>Neurosci</a:t>
            </a:r>
            <a:r>
              <a:rPr lang="en-GB" sz="1600" dirty="0" smtClean="0">
                <a:solidFill>
                  <a:schemeClr val="tx2">
                    <a:lumMod val="60000"/>
                    <a:lumOff val="40000"/>
                  </a:schemeClr>
                </a:solidFill>
                <a:latin typeface="Arial" pitchFamily="34" charset="0"/>
                <a:cs typeface="Arial" pitchFamily="34" charset="0"/>
              </a:rPr>
              <a:t>. 1991 Oct;14(10):468-73. Review</a:t>
            </a:r>
            <a:endParaRPr lang="en-GB" sz="1600" dirty="0">
              <a:solidFill>
                <a:schemeClr val="tx2">
                  <a:lumMod val="60000"/>
                  <a:lumOff val="40000"/>
                </a:schemeClr>
              </a:solidFill>
              <a:latin typeface="Arial" pitchFamily="34" charset="0"/>
              <a:cs typeface="Arial" pitchFamily="34" charset="0"/>
            </a:endParaRPr>
          </a:p>
        </p:txBody>
      </p:sp>
      <p:sp>
        <p:nvSpPr>
          <p:cNvPr id="192516" name="Oval 4"/>
          <p:cNvSpPr>
            <a:spLocks noChangeArrowheads="1"/>
          </p:cNvSpPr>
          <p:nvPr/>
        </p:nvSpPr>
        <p:spPr bwMode="auto">
          <a:xfrm>
            <a:off x="4932363" y="5165725"/>
            <a:ext cx="3960812" cy="1216025"/>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solidFill>
                  <a:srgbClr val="FFFF00"/>
                </a:solidFill>
                <a:latin typeface="Comic Sans MS" pitchFamily="66" charset="0"/>
              </a:rPr>
              <a:t>L</a:t>
            </a:r>
            <a:r>
              <a:rPr lang="en-GB" sz="2000" b="1">
                <a:solidFill>
                  <a:srgbClr val="FFFF00"/>
                </a:solidFill>
                <a:latin typeface="Comic Sans MS" pitchFamily="66" charset="0"/>
              </a:rPr>
              <a:t>ots more discover about </a:t>
            </a:r>
          </a:p>
          <a:p>
            <a:pPr algn="ctr"/>
            <a:r>
              <a:rPr lang="en-GB" sz="2000" b="1">
                <a:solidFill>
                  <a:srgbClr val="FFFF00"/>
                </a:solidFill>
                <a:latin typeface="Comic Sans MS" pitchFamily="66" charset="0"/>
              </a:rPr>
              <a:t>genes vs environment</a:t>
            </a:r>
          </a:p>
        </p:txBody>
      </p:sp>
      <p:sp>
        <p:nvSpPr>
          <p:cNvPr id="4" name="Oval 4"/>
          <p:cNvSpPr>
            <a:spLocks noChangeArrowheads="1"/>
          </p:cNvSpPr>
          <p:nvPr/>
        </p:nvSpPr>
        <p:spPr bwMode="auto">
          <a:xfrm>
            <a:off x="250825" y="4581525"/>
            <a:ext cx="4465638" cy="1503363"/>
          </a:xfrm>
          <a:prstGeom prst="ellipse">
            <a:avLst/>
          </a:prstGeom>
          <a:solidFill>
            <a:srgbClr val="FFFF00"/>
          </a:solidFill>
          <a:ln w="9525">
            <a:solidFill>
              <a:schemeClr val="tx1"/>
            </a:solidFill>
            <a:round/>
            <a:headEnd/>
            <a:tailEnd/>
          </a:ln>
          <a:effectLst/>
        </p:spPr>
        <p:txBody>
          <a:bodyPr wrap="none" anchor="ctr"/>
          <a:lstStyle/>
          <a:p>
            <a:pPr algn="ctr">
              <a:defRPr/>
            </a:pPr>
            <a:r>
              <a:rPr lang="en-GB" sz="2000" b="1" dirty="0">
                <a:solidFill>
                  <a:schemeClr val="tx2">
                    <a:lumMod val="60000"/>
                    <a:lumOff val="40000"/>
                  </a:schemeClr>
                </a:solidFill>
                <a:latin typeface="Comic Sans MS" pitchFamily="66" charset="0"/>
                <a:cs typeface="Arial" charset="0"/>
              </a:rPr>
              <a:t>XX and XY brain cells differ</a:t>
            </a:r>
          </a:p>
          <a:p>
            <a:pPr algn="ctr">
              <a:defRPr/>
            </a:pPr>
            <a:r>
              <a:rPr lang="en-GB" sz="2000" b="1" dirty="0">
                <a:solidFill>
                  <a:schemeClr val="tx2">
                    <a:lumMod val="60000"/>
                    <a:lumOff val="40000"/>
                  </a:schemeClr>
                </a:solidFill>
                <a:latin typeface="Comic Sans MS" pitchFamily="66" charset="0"/>
                <a:cs typeface="Arial" charset="0"/>
              </a:rPr>
              <a:t>in their cell-autonomous</a:t>
            </a:r>
          </a:p>
          <a:p>
            <a:pPr algn="ctr">
              <a:defRPr/>
            </a:pPr>
            <a:r>
              <a:rPr lang="en-GB" sz="2000" b="1" dirty="0">
                <a:solidFill>
                  <a:schemeClr val="tx2">
                    <a:lumMod val="60000"/>
                    <a:lumOff val="40000"/>
                  </a:schemeClr>
                </a:solidFill>
                <a:latin typeface="Comic Sans MS" pitchFamily="66" charset="0"/>
                <a:cs typeface="Arial" charset="0"/>
              </a:rPr>
              <a:t>developmental programmes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ppt_x"/>
                                          </p:val>
                                        </p:tav>
                                        <p:tav tm="100000">
                                          <p:val>
                                            <p:strVal val="#ppt_x"/>
                                          </p:val>
                                        </p:tav>
                                      </p:tavLst>
                                    </p:anim>
                                    <p:anim calcmode="lin" valueType="num">
                                      <p:cBhvr additive="base">
                                        <p:cTn id="8" dur="500" fill="hold"/>
                                        <p:tgtEl>
                                          <p:spTgt spid="1925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P spid="4" grpId="0" animBg="1"/>
    </p:bldLst>
  </p:timing>
</p:sld>
</file>

<file path=ppt/theme/theme1.xml><?xml version="1.0" encoding="utf-8"?>
<a:theme xmlns:a="http://schemas.openxmlformats.org/drawingml/2006/main" name="Design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DesignNorm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ign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C:\Glenda\TeachingUg\Endo5Y2\DesignNormal.pot</Template>
  <TotalTime>4656</TotalTime>
  <Words>6422</Words>
  <Application>Microsoft Office PowerPoint</Application>
  <PresentationFormat>On-screen Show (4:3)</PresentationFormat>
  <Paragraphs>1096</Paragraphs>
  <Slides>105</Slides>
  <Notes>72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15" baseType="lpstr">
      <vt:lpstr>Times New Roman</vt:lpstr>
      <vt:lpstr>Arial</vt:lpstr>
      <vt:lpstr>Symbol</vt:lpstr>
      <vt:lpstr>Modern</vt:lpstr>
      <vt:lpstr>Arial Narrow</vt:lpstr>
      <vt:lpstr>Comic Sans MS</vt:lpstr>
      <vt:lpstr>Wingdings</vt:lpstr>
      <vt:lpstr>Courier New</vt:lpstr>
      <vt:lpstr>DesignNormal</vt:lpstr>
      <vt:lpstr>Microsoft Word Document</vt:lpstr>
      <vt:lpstr>Sex steroid hormones in perinatal life I: programming of the HPG axis </vt:lpstr>
      <vt:lpstr>PowerPoint Presentation</vt:lpstr>
      <vt:lpstr>PowerPoint Presentation</vt:lpstr>
      <vt:lpstr>Revision</vt:lpstr>
      <vt:lpstr>The Hypothalamo-pituitary gonadal axis – controller of reproduction and the prototype for brain sex differences</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Historical perspectives on sex differentiation</vt:lpstr>
      <vt:lpstr>PowerPoint Presentation</vt:lpstr>
      <vt:lpstr>Genetic vs Epigenetic factors governing sexual differentiation</vt:lpstr>
      <vt:lpstr>Genetic determination of sex and epigenetic influences on sex 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 hormones and their actions in the brain </vt:lpstr>
      <vt:lpstr>PowerPoint Presentation</vt:lpstr>
      <vt:lpstr>PowerPoint Presentation</vt:lpstr>
      <vt:lpstr>Plasma testosterone levels in pregnant rats and their offspring</vt:lpstr>
      <vt:lpstr>*ORGANISATIONAL effects of gonadal steroids in the CNS</vt:lpstr>
      <vt:lpstr>ACTIVATIONAL effects of gonadal steroids in the CNS</vt:lpstr>
      <vt:lpstr>Summary  Testicular differentiation is the primary event in sex determination  Sexual differentiation (body and brain) is controlled by gonadal secretions</vt:lpstr>
      <vt:lpstr>Overview</vt:lpstr>
      <vt:lpstr>Sex differences in the brain - control of reproductive-associated functions</vt:lpstr>
      <vt:lpstr>PowerPoint Presentation</vt:lpstr>
      <vt:lpstr>1936 Caroll Pfeiffer:   Sex differences in controlling reproductive behaviour, gonadal function and ovulation are determined by sex differences in the CNS</vt:lpstr>
      <vt:lpstr>PowerPoint Presentation</vt:lpstr>
      <vt:lpstr>PowerPoint Presentation</vt:lpstr>
      <vt:lpstr>What is the experimental evidence that testosterone is the major driving force for masculinisation of the brain?</vt:lpstr>
      <vt:lpstr>PowerPoint Presentation</vt:lpstr>
      <vt:lpstr>PowerPoint Presentation</vt:lpstr>
      <vt:lpstr>Development and sexual differentiation of the sexually dimorphic nucleus of the preoptic area (SDN-POA) in female (     ) and male (      ) rats.</vt:lpstr>
      <vt:lpstr>Influence of perinatal hormone environment on the volume of the SDN-POA</vt:lpstr>
      <vt:lpstr>Conclusion</vt:lpstr>
      <vt:lpstr>Length of gestation vs timing of critical period for CNS sexual differentiation</vt:lpstr>
      <vt:lpstr>PowerPoint Presentation</vt:lpstr>
      <vt:lpstr>PowerPoint Presentation</vt:lpstr>
      <vt:lpstr>Hormonal masculinization/defeminization of hypothalamic circuitry regulating LH release </vt:lpstr>
      <vt:lpstr>PowerPoint Presentation</vt:lpstr>
      <vt:lpstr>FOCUS: Sex differences in CNS - control of reproductive-associated functions</vt:lpstr>
      <vt:lpstr>PowerPoint Presentation</vt:lpstr>
      <vt:lpstr>ER antisense oligonucleotides can reverse the effects of ‘androgenisation’ on sexual receptivity in female rats</vt:lpstr>
      <vt:lpstr>Summary </vt:lpstr>
      <vt:lpstr>Why doesn’t oestrogen of maternal/placental or foetal origin masculinize the female fetal brain?</vt:lpstr>
      <vt:lpstr>PowerPoint Presentation</vt:lpstr>
      <vt:lpstr>Why doesn’t oestrogen of maternal/placental or foetal origin masculinize the female fetal brain?</vt:lpstr>
      <vt:lpstr> How does testosterone masculinise the brain after local aromatisation to estradiol?     </vt:lpstr>
      <vt:lpstr>Overview</vt:lpstr>
      <vt:lpstr>Macroscopic (regional size) and microscopic sex (synaptic connectivity and cellular morphology) differences in brain regions controlling reproductive functions</vt:lpstr>
      <vt:lpstr>Three processes of brain sexual differentiation </vt:lpstr>
      <vt:lpstr>Neonatal treatment of male rats castrated  at birth (P1) with testosterone (500mg         ), but not oil vehicle (       ) suppresses apoptosis (TUNEL stain) in SDN-mPOA, but not the lateral preoptic area</vt:lpstr>
      <vt:lpstr>Preoptic area, POA </vt:lpstr>
      <vt:lpstr>PowerPoint Presentation</vt:lpstr>
      <vt:lpstr>PowerPoint Presentation</vt:lpstr>
      <vt:lpstr>Arcuate nucleus Arc Important role in regulating LH surge</vt:lpstr>
      <vt:lpstr>Immunocytochemical detection of GFAP on the first day of life (scale bar = 25 μM)  </vt:lpstr>
      <vt:lpstr>Arcuate nucleus – male rats  Permanent elimination of synapses in newborn males (consequent on astrocyte structure) imprints sexually dimorphic neuroarchitecture   </vt:lpstr>
      <vt:lpstr>PowerPoint Presentation</vt:lpstr>
      <vt:lpstr>Ventromedial nucleus, VMN</vt:lpstr>
      <vt:lpstr>PowerPoint Presentation</vt:lpstr>
      <vt:lpstr> Summary  T after aromatisation to E2 acts via multiple mechanisms on neonatal hypothalamic neurones and glial cells to induce permanent structural changes and confer resistance to oestrogenic influences in adulthood. </vt:lpstr>
      <vt:lpstr>PowerPoint Presentation</vt:lpstr>
      <vt:lpstr>PowerPoint Presentation</vt:lpstr>
      <vt:lpstr>Conclusion:  Overwhelming evidence demonstrates that sex differences in prenatal hormone exposure imprints sex differences in the brain (hypothalamus) in all experimental species studied.  T/E2 uses distinct mechanisms to establish sex differences in different brain regions  </vt:lpstr>
      <vt:lpstr>?  To what extent do findings on sexual differentiation of the hypothalamus in experimental species extend to    1. humans 2. other brain regions  </vt:lpstr>
      <vt:lpstr>Sex steroid hormones in perinatal life II: the human condition </vt:lpstr>
      <vt:lpstr>PowerPoint Presentation</vt:lpstr>
      <vt:lpstr>PowerPoint Presentation</vt:lpstr>
      <vt:lpstr>Is there evidence for an early testosterone surge in primates?  If so, does it determine sex differences in the human  brain?</vt:lpstr>
      <vt:lpstr>PowerPoint Presentation</vt:lpstr>
      <vt:lpstr>PowerPoint Presentation</vt:lpstr>
      <vt:lpstr>PowerPoint Presentation</vt:lpstr>
      <vt:lpstr>PowerPoint Presentation</vt:lpstr>
      <vt:lpstr>Pattern of LH and FSH secretion during development in the male primate</vt:lpstr>
      <vt:lpstr>Sexual dimorphisms in the human brain - structure</vt:lpstr>
      <vt:lpstr>Sexual dimorphisms in the human brain – behavioural differences imply differences in circuitry and connectivity</vt:lpstr>
      <vt:lpstr>Female and male vervet monkeys conform to play with human children’s sex-typed toys</vt:lpstr>
      <vt:lpstr>Sexual dimorphisms in the human brain – behavioural differences imply differences in circuitry and connectivity</vt:lpstr>
      <vt:lpstr>Factors influencing human brain sex differences  I.    prenatal hormones II.  postnatal experience </vt:lpstr>
      <vt:lpstr>I. Evidence that prenatal hormones influence human brain sex differences</vt:lpstr>
      <vt:lpstr>I. Evidence that prenatal hormones influence human brain sex differences</vt:lpstr>
      <vt:lpstr>I. Evidence that prenatal hormones influence human brain sex differences</vt:lpstr>
      <vt:lpstr>II.  Evidence that postnatal experience influence human brain sex differences</vt:lpstr>
      <vt:lpstr>Summary: humans </vt:lpstr>
      <vt:lpstr>III.  Evidence that sex linked genes influence brain sex differences – rodent studies</vt:lpstr>
      <vt:lpstr>PowerPoint Presentation</vt:lpstr>
      <vt:lpstr>PowerPoint Presentation</vt:lpstr>
      <vt:lpstr>PowerPoint Presentation</vt:lpstr>
      <vt:lpstr>PowerPoint Presentation</vt:lpstr>
      <vt:lpstr>PowerPoint Presentation</vt:lpstr>
      <vt:lpstr>PowerPoint Presentation</vt:lpstr>
      <vt:lpstr>Clinical implications</vt:lpstr>
      <vt:lpstr>THE END</vt:lpstr>
      <vt:lpstr>Can the presence of the Sry gene influence disease susceptibility?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NEUROENDOCRINOLOGY</dc:title>
  <dc:creator>Duncan</dc:creator>
  <cp:lastModifiedBy>Shiel, Nuala</cp:lastModifiedBy>
  <cp:revision>141</cp:revision>
  <cp:lastPrinted>2013-01-14T16:41:19Z</cp:lastPrinted>
  <dcterms:created xsi:type="dcterms:W3CDTF">2000-12-02T13:56:22Z</dcterms:created>
  <dcterms:modified xsi:type="dcterms:W3CDTF">2013-01-17T10:06:43Z</dcterms:modified>
</cp:coreProperties>
</file>