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67" r:id="rId6"/>
    <p:sldId id="280" r:id="rId7"/>
    <p:sldId id="258" r:id="rId8"/>
    <p:sldId id="259" r:id="rId9"/>
    <p:sldId id="260" r:id="rId10"/>
    <p:sldId id="261" r:id="rId11"/>
    <p:sldId id="281" r:id="rId12"/>
    <p:sldId id="266" r:id="rId13"/>
    <p:sldId id="271" r:id="rId14"/>
    <p:sldId id="277" r:id="rId15"/>
    <p:sldId id="282" r:id="rId16"/>
    <p:sldId id="283" r:id="rId17"/>
    <p:sldId id="275" r:id="rId18"/>
    <p:sldId id="284" r:id="rId19"/>
    <p:sldId id="285" r:id="rId20"/>
    <p:sldId id="286" r:id="rId21"/>
    <p:sldId id="287" r:id="rId22"/>
    <p:sldId id="288" r:id="rId23"/>
    <p:sldId id="279" r:id="rId2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94660"/>
  </p:normalViewPr>
  <p:slideViewPr>
    <p:cSldViewPr>
      <p:cViewPr>
        <p:scale>
          <a:sx n="50" d="100"/>
          <a:sy n="50" d="100"/>
        </p:scale>
        <p:origin x="-6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BDD65A2-3B88-4337-813F-27B626ACD2D9}" type="datetimeFigureOut">
              <a:rPr lang="en-GB"/>
              <a:pPr>
                <a:defRPr/>
              </a:pPr>
              <a:t>04/02/2013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87C46FB-0A44-43D7-AB72-FEE0D8ED810E}" type="slidenum">
              <a:rPr lang="en-GB"/>
              <a:pPr>
                <a:defRPr/>
              </a:pPr>
              <a:t>‹#›</a:t>
            </a:fld>
            <a:endParaRPr lang="en-GB"/>
          </a:p>
        </p:txBody>
      </p:sp>
    </p:spTree>
    <p:extLst>
      <p:ext uri="{BB962C8B-B14F-4D97-AF65-F5344CB8AC3E}">
        <p14:creationId xmlns:p14="http://schemas.microsoft.com/office/powerpoint/2010/main" val="50520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34ABDD4-5CC2-4649-AF0E-14AC3C148C92}" type="datetimeFigureOut">
              <a:rPr lang="en-GB"/>
              <a:pPr>
                <a:defRPr/>
              </a:pPr>
              <a:t>04/02/2013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9A6E020-56BD-440A-8283-D80449022795}" type="slidenum">
              <a:rPr lang="en-GB"/>
              <a:pPr>
                <a:defRPr/>
              </a:pPr>
              <a:t>‹#›</a:t>
            </a:fld>
            <a:endParaRPr lang="en-GB"/>
          </a:p>
        </p:txBody>
      </p:sp>
    </p:spTree>
    <p:extLst>
      <p:ext uri="{BB962C8B-B14F-4D97-AF65-F5344CB8AC3E}">
        <p14:creationId xmlns:p14="http://schemas.microsoft.com/office/powerpoint/2010/main" val="113571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9CC82B6-454F-4861-96F8-AF327E916F00}" type="datetimeFigureOut">
              <a:rPr lang="en-GB"/>
              <a:pPr>
                <a:defRPr/>
              </a:pPr>
              <a:t>04/02/2013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8A09B06-DBDC-4290-ACAB-E7D434599029}" type="slidenum">
              <a:rPr lang="en-GB"/>
              <a:pPr>
                <a:defRPr/>
              </a:pPr>
              <a:t>‹#›</a:t>
            </a:fld>
            <a:endParaRPr lang="en-GB"/>
          </a:p>
        </p:txBody>
      </p:sp>
    </p:spTree>
    <p:extLst>
      <p:ext uri="{BB962C8B-B14F-4D97-AF65-F5344CB8AC3E}">
        <p14:creationId xmlns:p14="http://schemas.microsoft.com/office/powerpoint/2010/main" val="40785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01EF130-932D-411D-9C9A-DD54309A72EE}" type="datetimeFigureOut">
              <a:rPr lang="en-GB"/>
              <a:pPr>
                <a:defRPr/>
              </a:pPr>
              <a:t>04/02/2013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7189559-28BF-4E9C-8F3D-DBAAB5DA9FE8}" type="slidenum">
              <a:rPr lang="en-GB"/>
              <a:pPr>
                <a:defRPr/>
              </a:pPr>
              <a:t>‹#›</a:t>
            </a:fld>
            <a:endParaRPr lang="en-GB"/>
          </a:p>
        </p:txBody>
      </p:sp>
    </p:spTree>
    <p:extLst>
      <p:ext uri="{BB962C8B-B14F-4D97-AF65-F5344CB8AC3E}">
        <p14:creationId xmlns:p14="http://schemas.microsoft.com/office/powerpoint/2010/main" val="264587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1A3C93-E478-4BFB-A6BB-7BAC41B9EF36}" type="datetimeFigureOut">
              <a:rPr lang="en-GB"/>
              <a:pPr>
                <a:defRPr/>
              </a:pPr>
              <a:t>04/02/2013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A573400-B82D-4F91-AEE2-2766F57A2E33}" type="slidenum">
              <a:rPr lang="en-GB"/>
              <a:pPr>
                <a:defRPr/>
              </a:pPr>
              <a:t>‹#›</a:t>
            </a:fld>
            <a:endParaRPr lang="en-GB"/>
          </a:p>
        </p:txBody>
      </p:sp>
    </p:spTree>
    <p:extLst>
      <p:ext uri="{BB962C8B-B14F-4D97-AF65-F5344CB8AC3E}">
        <p14:creationId xmlns:p14="http://schemas.microsoft.com/office/powerpoint/2010/main" val="322326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3F00123-6951-46E7-8FDF-2EB002E1B3CC}" type="datetimeFigureOut">
              <a:rPr lang="en-GB"/>
              <a:pPr>
                <a:defRPr/>
              </a:pPr>
              <a:t>04/02/2013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5693E28-3F6E-47ED-A197-D6508C2AFABD}" type="slidenum">
              <a:rPr lang="en-GB"/>
              <a:pPr>
                <a:defRPr/>
              </a:pPr>
              <a:t>‹#›</a:t>
            </a:fld>
            <a:endParaRPr lang="en-GB"/>
          </a:p>
        </p:txBody>
      </p:sp>
    </p:spTree>
    <p:extLst>
      <p:ext uri="{BB962C8B-B14F-4D97-AF65-F5344CB8AC3E}">
        <p14:creationId xmlns:p14="http://schemas.microsoft.com/office/powerpoint/2010/main" val="346739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C0691D6-C04A-48B9-8327-A85C19C886ED}" type="datetimeFigureOut">
              <a:rPr lang="en-GB"/>
              <a:pPr>
                <a:defRPr/>
              </a:pPr>
              <a:t>04/02/2013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D2E94F4-1464-4821-B6D8-05C0FE3193FF}" type="slidenum">
              <a:rPr lang="en-GB"/>
              <a:pPr>
                <a:defRPr/>
              </a:pPr>
              <a:t>‹#›</a:t>
            </a:fld>
            <a:endParaRPr lang="en-GB"/>
          </a:p>
        </p:txBody>
      </p:sp>
    </p:spTree>
    <p:extLst>
      <p:ext uri="{BB962C8B-B14F-4D97-AF65-F5344CB8AC3E}">
        <p14:creationId xmlns:p14="http://schemas.microsoft.com/office/powerpoint/2010/main" val="96369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A080DC3-41CB-4519-92B2-DB7DACC8AA5B}" type="datetimeFigureOut">
              <a:rPr lang="en-GB"/>
              <a:pPr>
                <a:defRPr/>
              </a:pPr>
              <a:t>04/02/2013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2EDF079-791F-4E5F-BF30-634BA50000D0}" type="slidenum">
              <a:rPr lang="en-GB"/>
              <a:pPr>
                <a:defRPr/>
              </a:pPr>
              <a:t>‹#›</a:t>
            </a:fld>
            <a:endParaRPr lang="en-GB"/>
          </a:p>
        </p:txBody>
      </p:sp>
    </p:spTree>
    <p:extLst>
      <p:ext uri="{BB962C8B-B14F-4D97-AF65-F5344CB8AC3E}">
        <p14:creationId xmlns:p14="http://schemas.microsoft.com/office/powerpoint/2010/main" val="72667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7643DD-DD09-4E2F-9B43-43CBB842BEBD}" type="datetimeFigureOut">
              <a:rPr lang="en-GB"/>
              <a:pPr>
                <a:defRPr/>
              </a:pPr>
              <a:t>04/02/2013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8D68C9C-8F52-4885-A0B5-6B58A652A921}" type="slidenum">
              <a:rPr lang="en-GB"/>
              <a:pPr>
                <a:defRPr/>
              </a:pPr>
              <a:t>‹#›</a:t>
            </a:fld>
            <a:endParaRPr lang="en-GB"/>
          </a:p>
        </p:txBody>
      </p:sp>
    </p:spTree>
    <p:extLst>
      <p:ext uri="{BB962C8B-B14F-4D97-AF65-F5344CB8AC3E}">
        <p14:creationId xmlns:p14="http://schemas.microsoft.com/office/powerpoint/2010/main" val="37734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7CB870-6169-44C3-B646-B0A868EC5A71}" type="datetimeFigureOut">
              <a:rPr lang="en-GB"/>
              <a:pPr>
                <a:defRPr/>
              </a:pPr>
              <a:t>04/02/2013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A0E7849-6379-4C84-BFE4-6DA8DB8F6455}" type="slidenum">
              <a:rPr lang="en-GB"/>
              <a:pPr>
                <a:defRPr/>
              </a:pPr>
              <a:t>‹#›</a:t>
            </a:fld>
            <a:endParaRPr lang="en-GB"/>
          </a:p>
        </p:txBody>
      </p:sp>
    </p:spTree>
    <p:extLst>
      <p:ext uri="{BB962C8B-B14F-4D97-AF65-F5344CB8AC3E}">
        <p14:creationId xmlns:p14="http://schemas.microsoft.com/office/powerpoint/2010/main" val="322108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BBB388-AE83-4C5B-BF77-DAAA40DD095F}" type="datetimeFigureOut">
              <a:rPr lang="en-GB"/>
              <a:pPr>
                <a:defRPr/>
              </a:pPr>
              <a:t>04/02/2013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E37F697-E19A-438F-8919-CC61152B2797}" type="slidenum">
              <a:rPr lang="en-GB"/>
              <a:pPr>
                <a:defRPr/>
              </a:pPr>
              <a:t>‹#›</a:t>
            </a:fld>
            <a:endParaRPr lang="en-GB"/>
          </a:p>
        </p:txBody>
      </p:sp>
    </p:spTree>
    <p:extLst>
      <p:ext uri="{BB962C8B-B14F-4D97-AF65-F5344CB8AC3E}">
        <p14:creationId xmlns:p14="http://schemas.microsoft.com/office/powerpoint/2010/main" val="80765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C918C1-54A5-470E-A81E-EAFB3D4B6D14}" type="datetimeFigureOut">
              <a:rPr lang="en-GB"/>
              <a:pPr>
                <a:defRPr/>
              </a:pPr>
              <a:t>04/02/2013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F191903-61C8-4811-978F-4C9EF7EA459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3568" y="1124744"/>
            <a:ext cx="7772400" cy="1470025"/>
          </a:xfrm>
        </p:spPr>
        <p:txBody>
          <a:bodyPr/>
          <a:lstStyle/>
          <a:p>
            <a:pPr eaLnBrk="1" hangingPunct="1"/>
            <a:r>
              <a:rPr lang="en-GB" sz="4800" dirty="0" smtClean="0">
                <a:latin typeface="Arial" pitchFamily="34" charset="0"/>
                <a:cs typeface="Arial" pitchFamily="34" charset="0"/>
              </a:rPr>
              <a:t>Sex and hormonal influences in schizophrenia</a:t>
            </a:r>
            <a:endParaRPr lang="en-GB" sz="4800" dirty="0" smtClean="0">
              <a:latin typeface="Arial" pitchFamily="34" charset="0"/>
              <a:cs typeface="Arial" pitchFamily="34" charset="0"/>
            </a:endParaRPr>
          </a:p>
        </p:txBody>
      </p:sp>
      <p:sp>
        <p:nvSpPr>
          <p:cNvPr id="3" name="Subtitle 2"/>
          <p:cNvSpPr>
            <a:spLocks noGrp="1"/>
          </p:cNvSpPr>
          <p:nvPr>
            <p:ph type="subTitle" idx="1"/>
          </p:nvPr>
        </p:nvSpPr>
        <p:spPr>
          <a:xfrm>
            <a:off x="755576" y="3284984"/>
            <a:ext cx="7777163" cy="2664296"/>
          </a:xfrm>
        </p:spPr>
        <p:txBody>
          <a:bodyPr rtlCol="0">
            <a:noAutofit/>
          </a:bodyPr>
          <a:lstStyle/>
          <a:p>
            <a:pPr eaLnBrk="1" fontAlgn="auto" hangingPunct="1">
              <a:spcAft>
                <a:spcPts val="0"/>
              </a:spcAft>
              <a:buFont typeface="Arial" pitchFamily="34" charset="0"/>
              <a:buNone/>
              <a:defRPr/>
            </a:pPr>
            <a:r>
              <a:rPr lang="en-GB" dirty="0" smtClean="0">
                <a:solidFill>
                  <a:schemeClr val="tx1"/>
                </a:solidFill>
                <a:latin typeface="Arial" pitchFamily="34" charset="0"/>
                <a:cs typeface="Arial" pitchFamily="34" charset="0"/>
              </a:rPr>
              <a:t>Dr </a:t>
            </a:r>
            <a:r>
              <a:rPr lang="en-GB" dirty="0" smtClean="0">
                <a:solidFill>
                  <a:schemeClr val="tx1"/>
                </a:solidFill>
                <a:latin typeface="Arial" pitchFamily="34" charset="0"/>
                <a:cs typeface="Arial" pitchFamily="34" charset="0"/>
              </a:rPr>
              <a:t>Stavros </a:t>
            </a:r>
            <a:r>
              <a:rPr lang="en-GB" dirty="0" smtClean="0">
                <a:solidFill>
                  <a:schemeClr val="tx1"/>
                </a:solidFill>
                <a:latin typeface="Arial" pitchFamily="34" charset="0"/>
                <a:cs typeface="Arial" pitchFamily="34" charset="0"/>
              </a:rPr>
              <a:t>Bekas</a:t>
            </a:r>
          </a:p>
          <a:p>
            <a:pPr eaLnBrk="1" fontAlgn="auto" hangingPunct="1">
              <a:spcAft>
                <a:spcPts val="0"/>
              </a:spcAft>
              <a:buFont typeface="Arial" pitchFamily="34" charset="0"/>
              <a:buNone/>
              <a:defRPr/>
            </a:pPr>
            <a:r>
              <a:rPr lang="en-GB" dirty="0" smtClean="0">
                <a:solidFill>
                  <a:schemeClr val="tx1"/>
                </a:solidFill>
                <a:latin typeface="Arial" pitchFamily="34" charset="0"/>
                <a:cs typeface="Arial" pitchFamily="34" charset="0"/>
              </a:rPr>
              <a:t>Dr </a:t>
            </a:r>
            <a:r>
              <a:rPr lang="en-GB" dirty="0" err="1" smtClean="0">
                <a:solidFill>
                  <a:schemeClr val="tx1"/>
                </a:solidFill>
                <a:latin typeface="Arial" pitchFamily="34" charset="0"/>
                <a:cs typeface="Arial" pitchFamily="34" charset="0"/>
              </a:rPr>
              <a:t>Anju</a:t>
            </a:r>
            <a:r>
              <a:rPr lang="en-GB" dirty="0" smtClean="0">
                <a:solidFill>
                  <a:schemeClr val="tx1"/>
                </a:solidFill>
                <a:latin typeface="Arial" pitchFamily="34" charset="0"/>
                <a:cs typeface="Arial" pitchFamily="34" charset="0"/>
              </a:rPr>
              <a:t> </a:t>
            </a:r>
            <a:r>
              <a:rPr lang="en-GB" dirty="0" err="1" smtClean="0">
                <a:solidFill>
                  <a:schemeClr val="tx1"/>
                </a:solidFill>
                <a:latin typeface="Arial" pitchFamily="34" charset="0"/>
                <a:cs typeface="Arial" pitchFamily="34" charset="0"/>
              </a:rPr>
              <a:t>Soni</a:t>
            </a:r>
            <a:endParaRPr lang="en-GB" dirty="0" smtClean="0">
              <a:solidFill>
                <a:schemeClr val="tx1"/>
              </a:solidFill>
              <a:latin typeface="Arial" pitchFamily="34" charset="0"/>
              <a:cs typeface="Arial" pitchFamily="34" charset="0"/>
            </a:endParaRPr>
          </a:p>
          <a:p>
            <a:pPr eaLnBrk="1" fontAlgn="auto" hangingPunct="1">
              <a:spcAft>
                <a:spcPts val="0"/>
              </a:spcAft>
              <a:buFont typeface="Arial" pitchFamily="34" charset="0"/>
              <a:buNone/>
              <a:defRPr/>
            </a:pPr>
            <a:r>
              <a:rPr lang="en-GB" dirty="0" smtClean="0">
                <a:solidFill>
                  <a:schemeClr val="tx1"/>
                </a:solidFill>
                <a:latin typeface="Arial" pitchFamily="34" charset="0"/>
                <a:cs typeface="Arial" pitchFamily="34" charset="0"/>
              </a:rPr>
              <a:t>Dr Nick Larsen</a:t>
            </a:r>
          </a:p>
          <a:p>
            <a:pPr eaLnBrk="1" fontAlgn="auto" hangingPunct="1">
              <a:spcAft>
                <a:spcPts val="0"/>
              </a:spcAft>
              <a:buFont typeface="Arial" pitchFamily="34" charset="0"/>
              <a:buNone/>
              <a:defRPr/>
            </a:pPr>
            <a:endParaRPr lang="en-GB" sz="2000" dirty="0" smtClean="0">
              <a:latin typeface="Arial" pitchFamily="34" charset="0"/>
              <a:cs typeface="Arial" pitchFamily="34" charset="0"/>
            </a:endParaRPr>
          </a:p>
          <a:p>
            <a:pPr eaLnBrk="1" fontAlgn="auto" hangingPunct="1">
              <a:spcAft>
                <a:spcPts val="0"/>
              </a:spcAft>
              <a:buFont typeface="Arial" pitchFamily="34" charset="0"/>
              <a:buNone/>
              <a:defRPr/>
            </a:pPr>
            <a:r>
              <a:rPr lang="en-GB" sz="2800" dirty="0" smtClean="0">
                <a:solidFill>
                  <a:schemeClr val="tx1"/>
                </a:solidFill>
                <a:latin typeface="Arial" pitchFamily="34" charset="0"/>
                <a:cs typeface="Arial" pitchFamily="34" charset="0"/>
              </a:rPr>
              <a:t> </a:t>
            </a:r>
            <a:r>
              <a:rPr lang="en-GB" sz="2800" dirty="0" smtClean="0">
                <a:solidFill>
                  <a:schemeClr val="tx1"/>
                </a:solidFill>
                <a:latin typeface="Arial" pitchFamily="34" charset="0"/>
                <a:cs typeface="Arial" pitchFamily="34" charset="0"/>
              </a:rPr>
              <a:t>25 January 2013</a:t>
            </a:r>
            <a:endParaRPr lang="en-GB"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1785937"/>
          </a:xfrm>
        </p:spPr>
        <p:txBody>
          <a:bodyPr/>
          <a:lstStyle/>
          <a:p>
            <a:pPr eaLnBrk="1" hangingPunct="1"/>
            <a:r>
              <a:rPr lang="en-GB" smtClean="0"/>
              <a:t>Epidemiology (2)</a:t>
            </a:r>
            <a:br>
              <a:rPr lang="en-GB" smtClean="0"/>
            </a:br>
            <a:r>
              <a:rPr lang="en-GB" sz="2400" smtClean="0"/>
              <a:t>Prevalence: M = F</a:t>
            </a:r>
            <a:endParaRPr lang="en-GB" smtClean="0"/>
          </a:p>
        </p:txBody>
      </p:sp>
      <p:graphicFrame>
        <p:nvGraphicFramePr>
          <p:cNvPr id="4" name="Content Placeholder 3"/>
          <p:cNvGraphicFramePr>
            <a:graphicFrameLocks noGrp="1"/>
          </p:cNvGraphicFramePr>
          <p:nvPr>
            <p:ph idx="1"/>
          </p:nvPr>
        </p:nvGraphicFramePr>
        <p:xfrm>
          <a:off x="457200" y="2133600"/>
          <a:ext cx="8229600" cy="3719596"/>
        </p:xfrm>
        <a:graphic>
          <a:graphicData uri="http://schemas.openxmlformats.org/drawingml/2006/table">
            <a:tbl>
              <a:tblPr firstRow="1" bandRow="1">
                <a:tableStyleId>{5C22544A-7EE6-4342-B048-85BDC9FD1C3A}</a:tableStyleId>
              </a:tblPr>
              <a:tblGrid>
                <a:gridCol w="2743200"/>
                <a:gridCol w="2743200"/>
                <a:gridCol w="2743200"/>
              </a:tblGrid>
              <a:tr h="449866">
                <a:tc>
                  <a:txBody>
                    <a:bodyPr/>
                    <a:lstStyle/>
                    <a:p>
                      <a:endParaRPr lang="en-GB" sz="1800" dirty="0"/>
                    </a:p>
                  </a:txBody>
                  <a:tcPr marT="45702" marB="45702"/>
                </a:tc>
                <a:tc>
                  <a:txBody>
                    <a:bodyPr/>
                    <a:lstStyle/>
                    <a:p>
                      <a:pPr algn="ctr"/>
                      <a:r>
                        <a:rPr lang="en-GB" sz="1800" dirty="0" smtClean="0"/>
                        <a:t>Male</a:t>
                      </a:r>
                      <a:endParaRPr lang="en-GB" sz="1800" dirty="0"/>
                    </a:p>
                  </a:txBody>
                  <a:tcPr marT="45702" marB="45702"/>
                </a:tc>
                <a:tc>
                  <a:txBody>
                    <a:bodyPr/>
                    <a:lstStyle/>
                    <a:p>
                      <a:pPr algn="ctr"/>
                      <a:r>
                        <a:rPr lang="en-GB" sz="1800" dirty="0" smtClean="0"/>
                        <a:t>Female</a:t>
                      </a:r>
                      <a:endParaRPr lang="en-GB" sz="1800" dirty="0"/>
                    </a:p>
                  </a:txBody>
                  <a:tcPr marT="45702" marB="45702"/>
                </a:tc>
              </a:tr>
              <a:tr h="449866">
                <a:tc>
                  <a:txBody>
                    <a:bodyPr/>
                    <a:lstStyle/>
                    <a:p>
                      <a:r>
                        <a:rPr lang="en-GB" sz="1800" dirty="0" smtClean="0"/>
                        <a:t>Onset</a:t>
                      </a:r>
                      <a:endParaRPr lang="en-GB" sz="1800" dirty="0"/>
                    </a:p>
                  </a:txBody>
                  <a:tcPr marT="45702" marB="45702"/>
                </a:tc>
                <a:tc>
                  <a:txBody>
                    <a:bodyPr/>
                    <a:lstStyle/>
                    <a:p>
                      <a:pPr algn="ctr"/>
                      <a:r>
                        <a:rPr lang="en-GB" sz="1800" b="1" dirty="0" smtClean="0"/>
                        <a:t>Earlier</a:t>
                      </a:r>
                      <a:endParaRPr lang="en-GB" sz="1800" b="1" dirty="0"/>
                    </a:p>
                  </a:txBody>
                  <a:tcPr marT="45702" marB="45702"/>
                </a:tc>
                <a:tc>
                  <a:txBody>
                    <a:bodyPr/>
                    <a:lstStyle/>
                    <a:p>
                      <a:pPr algn="ctr"/>
                      <a:r>
                        <a:rPr lang="en-GB" sz="1800" dirty="0" smtClean="0"/>
                        <a:t>Later</a:t>
                      </a:r>
                      <a:endParaRPr lang="en-GB" sz="1800" dirty="0"/>
                    </a:p>
                  </a:txBody>
                  <a:tcPr marT="45702" marB="45702"/>
                </a:tc>
              </a:tr>
              <a:tr h="449866">
                <a:tc>
                  <a:txBody>
                    <a:bodyPr/>
                    <a:lstStyle/>
                    <a:p>
                      <a:r>
                        <a:rPr lang="en-GB" sz="1800" dirty="0" smtClean="0"/>
                        <a:t>First</a:t>
                      </a:r>
                      <a:r>
                        <a:rPr lang="en-GB" sz="1800" baseline="0" dirty="0" smtClean="0"/>
                        <a:t> admission &lt; age 25</a:t>
                      </a:r>
                      <a:endParaRPr lang="en-GB" sz="1800" dirty="0"/>
                    </a:p>
                  </a:txBody>
                  <a:tcPr marT="45702" marB="45702"/>
                </a:tc>
                <a:tc>
                  <a:txBody>
                    <a:bodyPr/>
                    <a:lstStyle/>
                    <a:p>
                      <a:pPr algn="ctr"/>
                      <a:r>
                        <a:rPr lang="en-GB" sz="1800" dirty="0" smtClean="0"/>
                        <a:t>&gt; Half</a:t>
                      </a:r>
                      <a:endParaRPr lang="en-GB" sz="1800" dirty="0"/>
                    </a:p>
                  </a:txBody>
                  <a:tcPr marT="45702" marB="45702"/>
                </a:tc>
                <a:tc>
                  <a:txBody>
                    <a:bodyPr/>
                    <a:lstStyle/>
                    <a:p>
                      <a:pPr algn="ctr"/>
                      <a:r>
                        <a:rPr lang="en-GB" sz="1800" dirty="0" smtClean="0"/>
                        <a:t>One third</a:t>
                      </a:r>
                      <a:endParaRPr lang="en-GB" sz="1800" dirty="0"/>
                    </a:p>
                  </a:txBody>
                  <a:tcPr marT="45702" marB="45702"/>
                </a:tc>
              </a:tr>
              <a:tr h="640017">
                <a:tc>
                  <a:txBody>
                    <a:bodyPr/>
                    <a:lstStyle/>
                    <a:p>
                      <a:r>
                        <a:rPr lang="en-GB" sz="1800" dirty="0" smtClean="0"/>
                        <a:t>Peak age of onset</a:t>
                      </a:r>
                      <a:endParaRPr lang="en-GB" sz="1800" dirty="0"/>
                    </a:p>
                  </a:txBody>
                  <a:tcPr marT="45702" marB="45702"/>
                </a:tc>
                <a:tc>
                  <a:txBody>
                    <a:bodyPr/>
                    <a:lstStyle/>
                    <a:p>
                      <a:pPr algn="ctr"/>
                      <a:r>
                        <a:rPr lang="en-GB" sz="1800" b="1" dirty="0" smtClean="0"/>
                        <a:t>10 – 25 years</a:t>
                      </a:r>
                      <a:endParaRPr lang="en-GB" sz="1800" b="1" dirty="0"/>
                    </a:p>
                  </a:txBody>
                  <a:tcPr marT="45702" marB="45702"/>
                </a:tc>
                <a:tc>
                  <a:txBody>
                    <a:bodyPr/>
                    <a:lstStyle/>
                    <a:p>
                      <a:pPr algn="ctr"/>
                      <a:r>
                        <a:rPr lang="en-GB" sz="1800" dirty="0" smtClean="0"/>
                        <a:t>25 – 35 years + Middle age</a:t>
                      </a:r>
                      <a:r>
                        <a:rPr lang="en-GB" sz="1800" baseline="0" dirty="0" smtClean="0"/>
                        <a:t> (Bi modal)</a:t>
                      </a:r>
                      <a:endParaRPr lang="en-GB" sz="1800" dirty="0"/>
                    </a:p>
                  </a:txBody>
                  <a:tcPr marT="45702" marB="45702"/>
                </a:tc>
              </a:tr>
              <a:tr h="640017">
                <a:tc>
                  <a:txBody>
                    <a:bodyPr/>
                    <a:lstStyle/>
                    <a:p>
                      <a:r>
                        <a:rPr lang="en-GB" sz="1800" dirty="0" smtClean="0"/>
                        <a:t>Negative symptom</a:t>
                      </a:r>
                      <a:r>
                        <a:rPr lang="en-GB" sz="1800" baseline="0" dirty="0" smtClean="0"/>
                        <a:t> </a:t>
                      </a:r>
                      <a:r>
                        <a:rPr lang="en-GB" sz="1800" dirty="0" smtClean="0"/>
                        <a:t>Impairment</a:t>
                      </a:r>
                      <a:endParaRPr lang="en-GB" sz="1800" dirty="0"/>
                    </a:p>
                  </a:txBody>
                  <a:tcPr marT="45702" marB="45702"/>
                </a:tc>
                <a:tc>
                  <a:txBody>
                    <a:bodyPr/>
                    <a:lstStyle/>
                    <a:p>
                      <a:pPr algn="ctr"/>
                      <a:r>
                        <a:rPr lang="en-GB" sz="1800" b="1" dirty="0" smtClean="0"/>
                        <a:t>More likely</a:t>
                      </a:r>
                      <a:endParaRPr lang="en-GB" sz="1800" b="1" dirty="0"/>
                    </a:p>
                  </a:txBody>
                  <a:tcPr marT="45702" marB="45702"/>
                </a:tc>
                <a:tc>
                  <a:txBody>
                    <a:bodyPr/>
                    <a:lstStyle/>
                    <a:p>
                      <a:pPr algn="ctr"/>
                      <a:r>
                        <a:rPr lang="en-GB" sz="1800" dirty="0" smtClean="0"/>
                        <a:t>Less likely</a:t>
                      </a:r>
                      <a:endParaRPr lang="en-GB" sz="1800" dirty="0"/>
                    </a:p>
                  </a:txBody>
                  <a:tcPr marT="45702" marB="45702"/>
                </a:tc>
              </a:tr>
              <a:tr h="640017">
                <a:tc>
                  <a:txBody>
                    <a:bodyPr/>
                    <a:lstStyle/>
                    <a:p>
                      <a:r>
                        <a:rPr lang="en-GB" sz="1800" dirty="0" smtClean="0"/>
                        <a:t>Social functioning prior to disease onset</a:t>
                      </a:r>
                      <a:endParaRPr lang="en-GB" sz="1800" dirty="0"/>
                    </a:p>
                  </a:txBody>
                  <a:tcPr marT="45702" marB="45702"/>
                </a:tc>
                <a:tc>
                  <a:txBody>
                    <a:bodyPr/>
                    <a:lstStyle/>
                    <a:p>
                      <a:pPr algn="ctr"/>
                      <a:r>
                        <a:rPr lang="en-GB" sz="1800" dirty="0" smtClean="0"/>
                        <a:t>Worse</a:t>
                      </a:r>
                      <a:endParaRPr lang="en-GB" sz="1800" dirty="0"/>
                    </a:p>
                  </a:txBody>
                  <a:tcPr marT="45702" marB="45702"/>
                </a:tc>
                <a:tc>
                  <a:txBody>
                    <a:bodyPr/>
                    <a:lstStyle/>
                    <a:p>
                      <a:pPr algn="ctr"/>
                      <a:r>
                        <a:rPr lang="en-GB" sz="1800" dirty="0" smtClean="0"/>
                        <a:t>Better</a:t>
                      </a:r>
                      <a:endParaRPr lang="en-GB" sz="1800" dirty="0"/>
                    </a:p>
                  </a:txBody>
                  <a:tcPr marT="45702" marB="45702"/>
                </a:tc>
              </a:tr>
              <a:tr h="449866">
                <a:tc>
                  <a:txBody>
                    <a:bodyPr/>
                    <a:lstStyle/>
                    <a:p>
                      <a:r>
                        <a:rPr lang="en-GB" sz="1800" dirty="0" smtClean="0"/>
                        <a:t>General</a:t>
                      </a:r>
                      <a:r>
                        <a:rPr lang="en-GB" sz="1800" baseline="0" dirty="0" smtClean="0"/>
                        <a:t> outcome</a:t>
                      </a:r>
                      <a:endParaRPr lang="en-GB" sz="1800" dirty="0"/>
                    </a:p>
                  </a:txBody>
                  <a:tcPr marT="45702" marB="45702"/>
                </a:tc>
                <a:tc>
                  <a:txBody>
                    <a:bodyPr/>
                    <a:lstStyle/>
                    <a:p>
                      <a:pPr algn="ctr"/>
                      <a:r>
                        <a:rPr lang="en-GB" sz="1800" dirty="0" smtClean="0"/>
                        <a:t>Worse</a:t>
                      </a:r>
                      <a:endParaRPr lang="en-GB" sz="1800" dirty="0"/>
                    </a:p>
                  </a:txBody>
                  <a:tcPr marT="45702" marB="45702"/>
                </a:tc>
                <a:tc>
                  <a:txBody>
                    <a:bodyPr/>
                    <a:lstStyle/>
                    <a:p>
                      <a:pPr algn="ctr"/>
                      <a:r>
                        <a:rPr lang="en-GB" sz="1800" dirty="0" smtClean="0"/>
                        <a:t>Better</a:t>
                      </a:r>
                      <a:endParaRPr lang="en-GB" sz="1800" dirty="0"/>
                    </a:p>
                  </a:txBody>
                  <a:tcPr marT="45702" marB="45702"/>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GB" smtClean="0"/>
              <a:t>Aetiology</a:t>
            </a:r>
          </a:p>
        </p:txBody>
      </p:sp>
      <p:sp>
        <p:nvSpPr>
          <p:cNvPr id="12291" name="Content Placeholder 2"/>
          <p:cNvSpPr>
            <a:spLocks noGrp="1"/>
          </p:cNvSpPr>
          <p:nvPr>
            <p:ph idx="1"/>
          </p:nvPr>
        </p:nvSpPr>
        <p:spPr/>
        <p:txBody>
          <a:bodyPr/>
          <a:lstStyle/>
          <a:p>
            <a:pPr eaLnBrk="1" hangingPunct="1"/>
            <a:r>
              <a:rPr lang="en-GB" sz="2400" smtClean="0"/>
              <a:t>Neurodevelopmental hypothesis: combination of environmental and genetic factors</a:t>
            </a:r>
          </a:p>
          <a:p>
            <a:pPr eaLnBrk="1" hangingPunct="1"/>
            <a:r>
              <a:rPr lang="en-GB" sz="2400" smtClean="0"/>
              <a:t>“Nature +/- nurture”</a:t>
            </a:r>
          </a:p>
          <a:p>
            <a:pPr eaLnBrk="1" hangingPunct="1"/>
            <a:r>
              <a:rPr lang="en-GB" sz="2400" smtClean="0"/>
              <a:t>Temporal – exposure to influenza in utero</a:t>
            </a:r>
          </a:p>
          <a:p>
            <a:pPr eaLnBrk="1" hangingPunct="1"/>
            <a:r>
              <a:rPr lang="en-GB" sz="2400" smtClean="0"/>
              <a:t>Physical  - obstetric complications; pro-psychotic drugs</a:t>
            </a:r>
          </a:p>
          <a:p>
            <a:pPr eaLnBrk="1" hangingPunct="1"/>
            <a:r>
              <a:rPr lang="en-GB" sz="2400" smtClean="0"/>
              <a:t>Psychological and social factors</a:t>
            </a:r>
          </a:p>
          <a:p>
            <a:pPr eaLnBrk="1" hangingPunct="1"/>
            <a:r>
              <a:rPr lang="en-GB" sz="2400" smtClean="0"/>
              <a:t>Genetic – 1</a:t>
            </a:r>
            <a:r>
              <a:rPr lang="en-GB" sz="2400" baseline="30000" smtClean="0"/>
              <a:t>st</a:t>
            </a:r>
            <a:r>
              <a:rPr lang="en-GB" sz="2400" smtClean="0"/>
              <a:t> degree relatives have 10x increased risk for developing Schizophrenia than general population </a:t>
            </a:r>
          </a:p>
          <a:p>
            <a:pPr eaLnBrk="1" hangingPunct="1"/>
            <a:r>
              <a:rPr lang="en-GB" sz="2400" smtClean="0"/>
              <a:t>Polygenic/multifactorial model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mtClean="0"/>
              <a:t>Pathology (1)</a:t>
            </a:r>
          </a:p>
        </p:txBody>
      </p:sp>
      <p:sp>
        <p:nvSpPr>
          <p:cNvPr id="13315" name="Content Placeholder 2"/>
          <p:cNvSpPr>
            <a:spLocks noGrp="1"/>
          </p:cNvSpPr>
          <p:nvPr>
            <p:ph idx="1"/>
          </p:nvPr>
        </p:nvSpPr>
        <p:spPr>
          <a:xfrm>
            <a:off x="457200" y="1600200"/>
            <a:ext cx="8229600" cy="4924425"/>
          </a:xfrm>
        </p:spPr>
        <p:txBody>
          <a:bodyPr/>
          <a:lstStyle/>
          <a:p>
            <a:pPr eaLnBrk="1" hangingPunct="1"/>
            <a:r>
              <a:rPr lang="en-GB" sz="2400" smtClean="0"/>
              <a:t>Neurostructural and neurofunctional changes:</a:t>
            </a:r>
          </a:p>
        </p:txBody>
      </p:sp>
      <p:pic>
        <p:nvPicPr>
          <p:cNvPr id="13316" name="Picture 4" descr="C:\Users\Nuha\Desktop\brain-limb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276475"/>
            <a:ext cx="58324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smtClean="0"/>
              <a:t>Pathology (2)</a:t>
            </a:r>
          </a:p>
        </p:txBody>
      </p:sp>
      <p:sp>
        <p:nvSpPr>
          <p:cNvPr id="3" name="Content Placeholder 2"/>
          <p:cNvSpPr>
            <a:spLocks noGrp="1"/>
          </p:cNvSpPr>
          <p:nvPr>
            <p:ph idx="1"/>
          </p:nvPr>
        </p:nvSpPr>
        <p:spPr>
          <a:xfrm>
            <a:off x="457200" y="1844675"/>
            <a:ext cx="8229600" cy="4281488"/>
          </a:xfrm>
        </p:spPr>
        <p:txBody>
          <a:bodyPr rtlCol="0">
            <a:normAutofit/>
          </a:bodyPr>
          <a:lstStyle/>
          <a:p>
            <a:pPr eaLnBrk="1" fontAlgn="auto" hangingPunct="1">
              <a:spcAft>
                <a:spcPts val="0"/>
              </a:spcAft>
              <a:buFont typeface="Arial" pitchFamily="34" charset="0"/>
              <a:buChar char="•"/>
              <a:defRPr/>
            </a:pPr>
            <a:r>
              <a:rPr lang="en-GB" sz="2400" dirty="0" smtClean="0"/>
              <a:t>Decreased brain weight and volume (especially reduced volume of the </a:t>
            </a:r>
            <a:r>
              <a:rPr lang="en-GB" sz="2400" dirty="0" smtClean="0">
                <a:solidFill>
                  <a:schemeClr val="tx2">
                    <a:lumMod val="60000"/>
                    <a:lumOff val="40000"/>
                  </a:schemeClr>
                </a:solidFill>
              </a:rPr>
              <a:t>hippocampus</a:t>
            </a:r>
            <a:r>
              <a:rPr lang="en-GB" sz="2400" dirty="0" smtClean="0"/>
              <a:t>, </a:t>
            </a:r>
            <a:r>
              <a:rPr lang="en-GB" sz="2400" dirty="0" smtClean="0">
                <a:solidFill>
                  <a:schemeClr val="tx2">
                    <a:lumMod val="60000"/>
                    <a:lumOff val="40000"/>
                  </a:schemeClr>
                </a:solidFill>
              </a:rPr>
              <a:t>amygdala</a:t>
            </a:r>
            <a:r>
              <a:rPr lang="en-GB" sz="2400" dirty="0" smtClean="0"/>
              <a:t> and the </a:t>
            </a:r>
            <a:r>
              <a:rPr lang="en-GB" sz="2400" dirty="0" err="1" smtClean="0">
                <a:solidFill>
                  <a:schemeClr val="tx2">
                    <a:lumMod val="60000"/>
                    <a:lumOff val="40000"/>
                  </a:schemeClr>
                </a:solidFill>
              </a:rPr>
              <a:t>parahippocampal</a:t>
            </a:r>
            <a:r>
              <a:rPr lang="en-GB" sz="2400" dirty="0" smtClean="0"/>
              <a:t> </a:t>
            </a:r>
            <a:r>
              <a:rPr lang="en-GB" sz="2400" dirty="0" err="1" smtClean="0">
                <a:solidFill>
                  <a:schemeClr val="tx2">
                    <a:lumMod val="60000"/>
                    <a:lumOff val="40000"/>
                  </a:schemeClr>
                </a:solidFill>
              </a:rPr>
              <a:t>gyrus</a:t>
            </a:r>
            <a:r>
              <a:rPr lang="en-GB" sz="2400" dirty="0" smtClean="0">
                <a:solidFill>
                  <a:schemeClr val="tx2">
                    <a:lumMod val="60000"/>
                    <a:lumOff val="40000"/>
                  </a:schemeClr>
                </a:solidFill>
              </a:rPr>
              <a:t>)</a:t>
            </a:r>
            <a:r>
              <a:rPr lang="en-GB" sz="2400" dirty="0" smtClean="0"/>
              <a:t> (MRI studies)</a:t>
            </a:r>
          </a:p>
          <a:p>
            <a:pPr eaLnBrk="1" fontAlgn="auto" hangingPunct="1">
              <a:spcAft>
                <a:spcPts val="0"/>
              </a:spcAft>
              <a:buFont typeface="Arial" pitchFamily="34" charset="0"/>
              <a:buChar char="•"/>
              <a:defRPr/>
            </a:pPr>
            <a:r>
              <a:rPr lang="en-GB" sz="2400" dirty="0" smtClean="0"/>
              <a:t>Enlarged ventricles</a:t>
            </a:r>
          </a:p>
          <a:p>
            <a:pPr eaLnBrk="1" fontAlgn="auto" hangingPunct="1">
              <a:spcAft>
                <a:spcPts val="0"/>
              </a:spcAft>
              <a:buFont typeface="Arial" pitchFamily="34" charset="0"/>
              <a:buChar char="•"/>
              <a:defRPr/>
            </a:pPr>
            <a:r>
              <a:rPr lang="en-GB" sz="2400" dirty="0" smtClean="0"/>
              <a:t>Decreased activation of </a:t>
            </a:r>
            <a:r>
              <a:rPr lang="en-GB" sz="2400" dirty="0" smtClean="0">
                <a:solidFill>
                  <a:schemeClr val="tx2">
                    <a:lumMod val="60000"/>
                    <a:lumOff val="40000"/>
                  </a:schemeClr>
                </a:solidFill>
              </a:rPr>
              <a:t>frontal</a:t>
            </a:r>
            <a:r>
              <a:rPr lang="en-GB" sz="2400" dirty="0" smtClean="0"/>
              <a:t> lobe and increased activation of </a:t>
            </a:r>
            <a:r>
              <a:rPr lang="en-GB" sz="2400" dirty="0" smtClean="0">
                <a:solidFill>
                  <a:schemeClr val="tx2">
                    <a:lumMod val="60000"/>
                    <a:lumOff val="40000"/>
                  </a:schemeClr>
                </a:solidFill>
              </a:rPr>
              <a:t>temporal</a:t>
            </a:r>
            <a:r>
              <a:rPr lang="en-GB" sz="2400" dirty="0" smtClean="0"/>
              <a:t> lobe (functional neuroimaging studies)</a:t>
            </a:r>
          </a:p>
          <a:p>
            <a:pPr eaLnBrk="1" fontAlgn="auto" hangingPunct="1">
              <a:spcAft>
                <a:spcPts val="0"/>
              </a:spcAft>
              <a:buFont typeface="Arial" pitchFamily="34" charset="0"/>
              <a:buChar char="•"/>
              <a:defRPr/>
            </a:pPr>
            <a:r>
              <a:rPr lang="en-GB" sz="2400" dirty="0" err="1" smtClean="0"/>
              <a:t>Liddle</a:t>
            </a:r>
            <a:r>
              <a:rPr lang="en-GB" sz="2400" dirty="0" smtClean="0"/>
              <a:t> et al – correlation of each of 3 syndromes of chronic Schizophrenia with specific pattern of regional cerebral blood flow</a:t>
            </a:r>
          </a:p>
          <a:p>
            <a:pPr eaLnBrk="1" fontAlgn="auto" hangingPunct="1">
              <a:spcAft>
                <a:spcPts val="0"/>
              </a:spcAft>
              <a:buFont typeface="Arial" pitchFamily="34" charset="0"/>
              <a:buChar char="•"/>
              <a:defRPr/>
            </a:pPr>
            <a:r>
              <a:rPr lang="en-GB" sz="2400" dirty="0" err="1" smtClean="0"/>
              <a:t>Prepulse</a:t>
            </a:r>
            <a:r>
              <a:rPr lang="en-GB" sz="2400" dirty="0" smtClean="0"/>
              <a:t> inhibition disruption</a:t>
            </a:r>
          </a:p>
          <a:p>
            <a:pPr eaLnBrk="1" fontAlgn="auto" hangingPunct="1">
              <a:spcAft>
                <a:spcPts val="0"/>
              </a:spcAft>
              <a:buFont typeface="Arial" pitchFamily="34" charset="0"/>
              <a:buChar char="•"/>
              <a:defRPr/>
            </a:pPr>
            <a:endParaRPr lang="en-GB" sz="2400" dirty="0" smtClean="0"/>
          </a:p>
          <a:p>
            <a:pPr eaLnBrk="1" fontAlgn="auto" hangingPunct="1">
              <a:spcAft>
                <a:spcPts val="0"/>
              </a:spcAft>
              <a:buFont typeface="Arial" pitchFamily="34" charset="0"/>
              <a:buNone/>
              <a:defRPr/>
            </a:pPr>
            <a:endParaRPr lang="en-GB"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8"/>
          <p:cNvSpPr>
            <a:spLocks noGrp="1"/>
          </p:cNvSpPr>
          <p:nvPr>
            <p:ph type="title"/>
          </p:nvPr>
        </p:nvSpPr>
        <p:spPr/>
        <p:txBody>
          <a:bodyPr/>
          <a:lstStyle/>
          <a:p>
            <a:pPr eaLnBrk="1" hangingPunct="1"/>
            <a:r>
              <a:rPr lang="en-GB" smtClean="0"/>
              <a:t>Pathology (3) - Neuroimaging</a:t>
            </a:r>
          </a:p>
        </p:txBody>
      </p:sp>
      <p:sp>
        <p:nvSpPr>
          <p:cNvPr id="15363" name="Content Placeholder 9"/>
          <p:cNvSpPr>
            <a:spLocks noGrp="1"/>
          </p:cNvSpPr>
          <p:nvPr>
            <p:ph sz="half" idx="1"/>
          </p:nvPr>
        </p:nvSpPr>
        <p:spPr>
          <a:xfrm>
            <a:off x="457200" y="1268413"/>
            <a:ext cx="4038600" cy="4857750"/>
          </a:xfrm>
        </p:spPr>
        <p:txBody>
          <a:bodyPr/>
          <a:lstStyle/>
          <a:p>
            <a:pPr eaLnBrk="1" hangingPunct="1"/>
            <a:r>
              <a:rPr lang="en-GB" sz="2400" smtClean="0"/>
              <a:t>Reduced cortical volume</a:t>
            </a:r>
          </a:p>
          <a:p>
            <a:pPr eaLnBrk="1" hangingPunct="1"/>
            <a:r>
              <a:rPr lang="en-GB" sz="2400" smtClean="0"/>
              <a:t>Smaller medial temporal lobes</a:t>
            </a:r>
          </a:p>
          <a:p>
            <a:pPr eaLnBrk="1" hangingPunct="1">
              <a:buFont typeface="Arial" charset="0"/>
              <a:buNone/>
            </a:pPr>
            <a:endParaRPr lang="en-GB" sz="2400" smtClean="0"/>
          </a:p>
          <a:p>
            <a:pPr eaLnBrk="1" hangingPunct="1">
              <a:buFont typeface="Arial" charset="0"/>
              <a:buNone/>
            </a:pPr>
            <a:r>
              <a:rPr lang="en-GB" sz="2400" smtClean="0"/>
              <a:t>              NORMAL</a:t>
            </a:r>
          </a:p>
        </p:txBody>
      </p:sp>
      <p:sp>
        <p:nvSpPr>
          <p:cNvPr id="15364" name="Content Placeholder 10"/>
          <p:cNvSpPr>
            <a:spLocks noGrp="1"/>
          </p:cNvSpPr>
          <p:nvPr>
            <p:ph sz="half" idx="2"/>
          </p:nvPr>
        </p:nvSpPr>
        <p:spPr>
          <a:xfrm>
            <a:off x="4648200" y="1268413"/>
            <a:ext cx="4171950" cy="4857750"/>
          </a:xfrm>
        </p:spPr>
        <p:txBody>
          <a:bodyPr/>
          <a:lstStyle/>
          <a:p>
            <a:pPr eaLnBrk="1" hangingPunct="1"/>
            <a:r>
              <a:rPr lang="en-GB" sz="2400" smtClean="0"/>
              <a:t>Enlarged lateral and third ventricle</a:t>
            </a:r>
          </a:p>
          <a:p>
            <a:pPr eaLnBrk="1" hangingPunct="1"/>
            <a:r>
              <a:rPr lang="en-GB" sz="2400" smtClean="0"/>
              <a:t>Reduced cortical grey matter</a:t>
            </a:r>
          </a:p>
          <a:p>
            <a:pPr eaLnBrk="1" hangingPunct="1">
              <a:buFont typeface="Arial" charset="0"/>
              <a:buNone/>
            </a:pPr>
            <a:r>
              <a:rPr lang="en-GB" sz="2400" smtClean="0"/>
              <a:t>  </a:t>
            </a:r>
          </a:p>
          <a:p>
            <a:pPr eaLnBrk="1" hangingPunct="1">
              <a:buFont typeface="Arial" charset="0"/>
              <a:buNone/>
            </a:pPr>
            <a:r>
              <a:rPr lang="en-GB" sz="2400" smtClean="0"/>
              <a:t>            SCHIZOPHRENIA</a:t>
            </a:r>
          </a:p>
        </p:txBody>
      </p:sp>
      <p:pic>
        <p:nvPicPr>
          <p:cNvPr id="15365" name="Picture 2" descr="C:\Users\Nuha\Desktop\chron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3357563"/>
            <a:ext cx="6226175"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smtClean="0"/>
              <a:t>Pathology (4)</a:t>
            </a:r>
          </a:p>
        </p:txBody>
      </p:sp>
      <p:sp>
        <p:nvSpPr>
          <p:cNvPr id="3" name="Content Placeholder 2"/>
          <p:cNvSpPr>
            <a:spLocks noGrp="1"/>
          </p:cNvSpPr>
          <p:nvPr>
            <p:ph idx="1"/>
          </p:nvPr>
        </p:nvSpPr>
        <p:spPr>
          <a:xfrm>
            <a:off x="457200" y="2349500"/>
            <a:ext cx="8229600" cy="3776663"/>
          </a:xfrm>
        </p:spPr>
        <p:txBody>
          <a:bodyPr/>
          <a:lstStyle/>
          <a:p>
            <a:pPr marL="0" indent="0" eaLnBrk="1" hangingPunct="1">
              <a:buFont typeface="Arial" charset="0"/>
              <a:buNone/>
              <a:defRPr/>
            </a:pPr>
            <a:r>
              <a:rPr lang="en-GB" sz="2400" u="sng" dirty="0" smtClean="0"/>
              <a:t>Neurochemistry</a:t>
            </a:r>
          </a:p>
          <a:p>
            <a:pPr marL="0" indent="0" eaLnBrk="1" hangingPunct="1">
              <a:buFont typeface="Arial" charset="0"/>
              <a:buNone/>
              <a:defRPr/>
            </a:pPr>
            <a:r>
              <a:rPr lang="en-GB" sz="2400" dirty="0" smtClean="0"/>
              <a:t>Multiple neurotransmitters have been implicated in aetiological theories of Schizophrenia:</a:t>
            </a:r>
          </a:p>
          <a:p>
            <a:pPr eaLnBrk="1" hangingPunct="1">
              <a:defRPr/>
            </a:pPr>
            <a:r>
              <a:rPr lang="en-GB" sz="2400" dirty="0" smtClean="0"/>
              <a:t>Dopamine</a:t>
            </a:r>
          </a:p>
          <a:p>
            <a:pPr eaLnBrk="1" hangingPunct="1">
              <a:defRPr/>
            </a:pPr>
            <a:r>
              <a:rPr lang="en-GB" sz="2400" dirty="0" smtClean="0"/>
              <a:t>Serotonin</a:t>
            </a:r>
          </a:p>
          <a:p>
            <a:pPr eaLnBrk="1" hangingPunct="1">
              <a:defRPr/>
            </a:pPr>
            <a:r>
              <a:rPr lang="en-GB" sz="2400" dirty="0" smtClean="0"/>
              <a:t>Excitatory amino acids (glutamate and aspartate)</a:t>
            </a:r>
          </a:p>
          <a:p>
            <a:pPr marL="0" indent="0" eaLnBrk="1" hangingPunct="1">
              <a:buFont typeface="Arial" charset="0"/>
              <a:buNone/>
              <a:defRPr/>
            </a:pPr>
            <a:endParaRPr lang="en-GB" sz="2400" dirty="0" smtClean="0"/>
          </a:p>
          <a:p>
            <a:pPr eaLnBrk="1" hangingPunct="1">
              <a:defRPr/>
            </a:pPr>
            <a:r>
              <a:rPr lang="en-GB" sz="2400" dirty="0" smtClean="0"/>
              <a:t>Also, phospholipid membrane hypothesis</a:t>
            </a:r>
            <a:endParaRPr lang="en-GB"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Pathology (5) </a:t>
            </a:r>
          </a:p>
        </p:txBody>
      </p:sp>
      <p:sp>
        <p:nvSpPr>
          <p:cNvPr id="3" name="Content Placeholder 2"/>
          <p:cNvSpPr>
            <a:spLocks noGrp="1"/>
          </p:cNvSpPr>
          <p:nvPr>
            <p:ph idx="1"/>
          </p:nvPr>
        </p:nvSpPr>
        <p:spPr/>
        <p:txBody>
          <a:bodyPr/>
          <a:lstStyle/>
          <a:p>
            <a:pPr marL="0" indent="0" eaLnBrk="1" hangingPunct="1">
              <a:buFont typeface="Arial" charset="0"/>
              <a:buNone/>
              <a:defRPr/>
            </a:pPr>
            <a:r>
              <a:rPr lang="en-GB" sz="2400" u="sng" dirty="0" smtClean="0"/>
              <a:t>Dopamine hypothesis:</a:t>
            </a:r>
          </a:p>
          <a:p>
            <a:pPr eaLnBrk="1" hangingPunct="1">
              <a:defRPr/>
            </a:pPr>
            <a:r>
              <a:rPr lang="en-GB" sz="2400" dirty="0" smtClean="0"/>
              <a:t>SZ due to excess dopaminergic activity</a:t>
            </a:r>
          </a:p>
          <a:p>
            <a:pPr eaLnBrk="1" hangingPunct="1">
              <a:defRPr/>
            </a:pPr>
            <a:r>
              <a:rPr lang="en-GB" sz="2400" dirty="0" smtClean="0"/>
              <a:t>Amphetamines and levodopa increase dopamine and cause positive symptoms in non-schizophrenics</a:t>
            </a:r>
          </a:p>
          <a:p>
            <a:pPr eaLnBrk="1" hangingPunct="1">
              <a:defRPr/>
            </a:pPr>
            <a:r>
              <a:rPr lang="en-GB" sz="2400" dirty="0" smtClean="0"/>
              <a:t>All effective antipsychotic medications are dopamine D2 receptor antagonists</a:t>
            </a:r>
          </a:p>
          <a:p>
            <a:pPr marL="0" indent="0" eaLnBrk="1" hangingPunct="1">
              <a:buFont typeface="Arial" charset="0"/>
              <a:buNone/>
              <a:defRPr/>
            </a:pPr>
            <a:r>
              <a:rPr lang="en-GB" sz="2400" u="sng" dirty="0" smtClean="0"/>
              <a:t>Serotonin hypothesis:</a:t>
            </a:r>
          </a:p>
          <a:p>
            <a:pPr eaLnBrk="1" hangingPunct="1">
              <a:defRPr/>
            </a:pPr>
            <a:r>
              <a:rPr lang="en-GB" sz="2400" dirty="0" smtClean="0"/>
              <a:t>SZ due to excess serotonergic activity</a:t>
            </a:r>
          </a:p>
          <a:p>
            <a:pPr eaLnBrk="1" hangingPunct="1">
              <a:defRPr/>
            </a:pPr>
            <a:r>
              <a:rPr lang="en-GB" sz="2400" dirty="0" smtClean="0"/>
              <a:t>LSD and psilocybin (5HT receptor antagonists) cause positive symptoms in non-schizophrenics</a:t>
            </a:r>
          </a:p>
          <a:p>
            <a:pPr eaLnBrk="1" hangingPunct="1">
              <a:defRPr/>
            </a:pPr>
            <a:r>
              <a:rPr lang="en-GB" sz="2400" dirty="0" smtClean="0"/>
              <a:t>Newer antipsychotics are potent 5HT receptor antagonists</a:t>
            </a:r>
            <a:endParaRPr lang="en-GB"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mtClean="0"/>
              <a:t>Pathology (6)</a:t>
            </a:r>
          </a:p>
        </p:txBody>
      </p:sp>
      <p:sp>
        <p:nvSpPr>
          <p:cNvPr id="18435" name="Content Placeholder 2"/>
          <p:cNvSpPr>
            <a:spLocks noGrp="1"/>
          </p:cNvSpPr>
          <p:nvPr>
            <p:ph sz="half" idx="1"/>
          </p:nvPr>
        </p:nvSpPr>
        <p:spPr/>
        <p:txBody>
          <a:bodyPr/>
          <a:lstStyle/>
          <a:p>
            <a:pPr eaLnBrk="1" hangingPunct="1"/>
            <a:r>
              <a:rPr lang="en-GB" sz="2400" smtClean="0"/>
              <a:t>Antagonism at the serotonin 5-HT</a:t>
            </a:r>
            <a:r>
              <a:rPr lang="en-GB" sz="2400" baseline="-25000" smtClean="0"/>
              <a:t>2</a:t>
            </a:r>
            <a:r>
              <a:rPr lang="en-GB" sz="2400" smtClean="0"/>
              <a:t> receptor causes reduction in psychotic symptoms</a:t>
            </a:r>
          </a:p>
          <a:p>
            <a:pPr eaLnBrk="1" hangingPunct="1">
              <a:buFont typeface="Arial" charset="0"/>
              <a:buNone/>
            </a:pPr>
            <a:endParaRPr lang="en-GB" sz="2400" smtClean="0"/>
          </a:p>
          <a:p>
            <a:pPr eaLnBrk="1" hangingPunct="1"/>
            <a:r>
              <a:rPr lang="en-GB" sz="2400" smtClean="0"/>
              <a:t>Antipsychotics - SDA (Serotonin-Dopamine antagonists) eg: Clozapine, Risperidone and Sertindole have potent serotonin related activities</a:t>
            </a:r>
          </a:p>
        </p:txBody>
      </p:sp>
      <p:sp>
        <p:nvSpPr>
          <p:cNvPr id="18436" name="Content Placeholder 3"/>
          <p:cNvSpPr>
            <a:spLocks noGrp="1"/>
          </p:cNvSpPr>
          <p:nvPr>
            <p:ph sz="half" idx="2"/>
          </p:nvPr>
        </p:nvSpPr>
        <p:spPr/>
        <p:txBody>
          <a:bodyPr/>
          <a:lstStyle/>
          <a:p>
            <a:pPr marL="0" indent="0" eaLnBrk="1" hangingPunct="1">
              <a:buFont typeface="Arial" charset="0"/>
              <a:buNone/>
            </a:pPr>
            <a:endParaRPr lang="en-US" smtClean="0"/>
          </a:p>
        </p:txBody>
      </p:sp>
      <p:pic>
        <p:nvPicPr>
          <p:cNvPr id="18437" name="Picture 3" descr="C:\Users\Nuha\Desktop\slide9serotonin_neuron_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2060575"/>
            <a:ext cx="4051300" cy="303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z="3200" smtClean="0"/>
              <a:t> </a:t>
            </a:r>
            <a:r>
              <a:rPr lang="en-GB" smtClean="0"/>
              <a:t>Pathology (7)</a:t>
            </a:r>
            <a:endParaRPr lang="en-GB" sz="3200" smtClean="0"/>
          </a:p>
        </p:txBody>
      </p:sp>
      <p:sp>
        <p:nvSpPr>
          <p:cNvPr id="3" name="Content Placeholder 2"/>
          <p:cNvSpPr>
            <a:spLocks noGrp="1"/>
          </p:cNvSpPr>
          <p:nvPr>
            <p:ph idx="1"/>
          </p:nvPr>
        </p:nvSpPr>
        <p:spPr/>
        <p:txBody>
          <a:bodyPr/>
          <a:lstStyle/>
          <a:p>
            <a:pPr marL="0" indent="0" eaLnBrk="1" hangingPunct="1">
              <a:buFont typeface="Arial" charset="0"/>
              <a:buNone/>
              <a:defRPr/>
            </a:pPr>
            <a:r>
              <a:rPr lang="en-GB" sz="2400" u="sng" dirty="0" smtClean="0"/>
              <a:t>EAAs:</a:t>
            </a:r>
          </a:p>
          <a:p>
            <a:pPr eaLnBrk="1" hangingPunct="1">
              <a:defRPr/>
            </a:pPr>
            <a:r>
              <a:rPr lang="en-GB" sz="2400" dirty="0" smtClean="0"/>
              <a:t>Insufficient EAAs or receptors (</a:t>
            </a:r>
            <a:r>
              <a:rPr lang="en-GB" sz="2400" dirty="0" err="1" smtClean="0"/>
              <a:t>eg</a:t>
            </a:r>
            <a:r>
              <a:rPr lang="en-GB" sz="2400" dirty="0" smtClean="0"/>
              <a:t> NMDA receptors) are implicated in SZ</a:t>
            </a:r>
          </a:p>
          <a:p>
            <a:pPr eaLnBrk="1" hangingPunct="1">
              <a:defRPr/>
            </a:pPr>
            <a:r>
              <a:rPr lang="en-GB" sz="2400" dirty="0" smtClean="0"/>
              <a:t>Low CSF glutamate; decreased glutamate receptors in temporal lobes</a:t>
            </a:r>
          </a:p>
          <a:p>
            <a:pPr eaLnBrk="1" hangingPunct="1">
              <a:defRPr/>
            </a:pPr>
            <a:r>
              <a:rPr lang="en-GB" sz="2400" dirty="0" smtClean="0"/>
              <a:t>Single dose of PCP (non-competitive NMDA receptor antagonist) causes positive and negative symptoms in non-schizophrenics</a:t>
            </a:r>
            <a:endParaRPr lang="en-GB" sz="2400" dirty="0"/>
          </a:p>
          <a:p>
            <a:pPr marL="0" indent="0" eaLnBrk="1" hangingPunct="1">
              <a:buFont typeface="Arial" charset="0"/>
              <a:buNone/>
              <a:defRPr/>
            </a:pPr>
            <a:r>
              <a:rPr lang="en-GB" sz="2400" u="sng" dirty="0" smtClean="0"/>
              <a:t>Phospholipid membrane hypothesis:</a:t>
            </a:r>
          </a:p>
          <a:p>
            <a:pPr eaLnBrk="1" hangingPunct="1">
              <a:defRPr/>
            </a:pPr>
            <a:r>
              <a:rPr lang="en-GB" sz="2400" dirty="0" smtClean="0"/>
              <a:t>Abnormalities of phospholipid metabolism (neuronal membranes) implicated in SZ</a:t>
            </a:r>
          </a:p>
          <a:p>
            <a:pPr eaLnBrk="1" hangingPunct="1">
              <a:defRPr/>
            </a:pPr>
            <a:r>
              <a:rPr lang="en-GB" sz="2400" dirty="0" smtClean="0"/>
              <a:t>Use of omega 3 fatty acids in SZ</a:t>
            </a:r>
          </a:p>
          <a:p>
            <a:pPr eaLnBrk="1" hangingPunct="1">
              <a:defRPr/>
            </a:pPr>
            <a:endParaRPr lang="en-GB"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smtClean="0"/>
              <a:t>Schizophrenia and Sex Hormones (1)</a:t>
            </a:r>
          </a:p>
        </p:txBody>
      </p:sp>
      <p:sp>
        <p:nvSpPr>
          <p:cNvPr id="20483" name="Content Placeholder 2"/>
          <p:cNvSpPr>
            <a:spLocks noGrp="1"/>
          </p:cNvSpPr>
          <p:nvPr>
            <p:ph idx="1"/>
          </p:nvPr>
        </p:nvSpPr>
        <p:spPr/>
        <p:txBody>
          <a:bodyPr/>
          <a:lstStyle/>
          <a:p>
            <a:r>
              <a:rPr lang="en-GB" sz="2400" smtClean="0"/>
              <a:t>Organisational vs activational effects of sex hormones on brain</a:t>
            </a:r>
          </a:p>
          <a:p>
            <a:r>
              <a:rPr lang="en-GB" sz="2400" smtClean="0"/>
              <a:t>Sex differences in severity and age of onset of multiple psychiatric illnesses (e.g. Schizophrenia)</a:t>
            </a:r>
          </a:p>
          <a:p>
            <a:r>
              <a:rPr lang="en-GB" sz="2400" smtClean="0"/>
              <a:t>Putative relationship to: sexually dimorphic brain anatomy; differential birth injury rates; differential effects of androgens and estrogens; buffering of early marriage in females</a:t>
            </a:r>
          </a:p>
          <a:p>
            <a:endParaRPr lang="en-GB"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smtClean="0"/>
              <a:t>Overview</a:t>
            </a:r>
          </a:p>
        </p:txBody>
      </p:sp>
      <p:sp>
        <p:nvSpPr>
          <p:cNvPr id="3075" name="Content Placeholder 2"/>
          <p:cNvSpPr>
            <a:spLocks noGrp="1"/>
          </p:cNvSpPr>
          <p:nvPr>
            <p:ph idx="1"/>
          </p:nvPr>
        </p:nvSpPr>
        <p:spPr>
          <a:xfrm>
            <a:off x="457200" y="2060575"/>
            <a:ext cx="8435975" cy="4065588"/>
          </a:xfrm>
        </p:spPr>
        <p:txBody>
          <a:bodyPr/>
          <a:lstStyle/>
          <a:p>
            <a:pPr eaLnBrk="1" hangingPunct="1"/>
            <a:r>
              <a:rPr lang="en-GB" smtClean="0"/>
              <a:t>Presentation: </a:t>
            </a:r>
          </a:p>
          <a:p>
            <a:pPr eaLnBrk="1" hangingPunct="1">
              <a:buFont typeface="Arial" charset="0"/>
              <a:buNone/>
            </a:pPr>
            <a:r>
              <a:rPr lang="en-GB" smtClean="0"/>
              <a:t>    </a:t>
            </a:r>
            <a:r>
              <a:rPr lang="en-GB" sz="2800" smtClean="0"/>
              <a:t>Schizophrenia – introduction; epidemiology; aetiology; pathology; theories re: sex hormones</a:t>
            </a:r>
          </a:p>
          <a:p>
            <a:pPr eaLnBrk="1" hangingPunct="1"/>
            <a:r>
              <a:rPr lang="en-GB" smtClean="0"/>
              <a:t>Small group discussion</a:t>
            </a:r>
          </a:p>
          <a:p>
            <a:pPr eaLnBrk="1" hangingPunct="1"/>
            <a:r>
              <a:rPr lang="en-GB" smtClean="0"/>
              <a:t>Plenary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Schizophrenia and Sex Hormones (2)</a:t>
            </a:r>
          </a:p>
        </p:txBody>
      </p:sp>
      <p:sp>
        <p:nvSpPr>
          <p:cNvPr id="3" name="Content Placeholder 2"/>
          <p:cNvSpPr>
            <a:spLocks noGrp="1"/>
          </p:cNvSpPr>
          <p:nvPr>
            <p:ph idx="1"/>
          </p:nvPr>
        </p:nvSpPr>
        <p:spPr/>
        <p:txBody>
          <a:bodyPr/>
          <a:lstStyle/>
          <a:p>
            <a:pPr marL="0" indent="0">
              <a:buFont typeface="Arial" charset="0"/>
              <a:buNone/>
              <a:defRPr/>
            </a:pPr>
            <a:r>
              <a:rPr lang="en-GB" sz="2400" u="sng" dirty="0" err="1" smtClean="0"/>
              <a:t>Activational</a:t>
            </a:r>
            <a:r>
              <a:rPr lang="en-GB" sz="2400" u="sng" dirty="0" smtClean="0"/>
              <a:t> mechanisms</a:t>
            </a:r>
            <a:r>
              <a:rPr lang="en-GB" sz="2400" dirty="0" smtClean="0"/>
              <a:t>:</a:t>
            </a:r>
          </a:p>
          <a:p>
            <a:pPr>
              <a:defRPr/>
            </a:pPr>
            <a:r>
              <a:rPr lang="en-GB" sz="2400" dirty="0" smtClean="0"/>
              <a:t>Sex hormone receptors in brain; regulation of neuronal function; focus in literature on </a:t>
            </a:r>
            <a:r>
              <a:rPr lang="en-GB" sz="2400" dirty="0" err="1" smtClean="0"/>
              <a:t>estradiol</a:t>
            </a:r>
            <a:r>
              <a:rPr lang="en-GB" sz="2400" dirty="0" smtClean="0"/>
              <a:t>.</a:t>
            </a:r>
          </a:p>
          <a:p>
            <a:pPr>
              <a:defRPr/>
            </a:pPr>
            <a:r>
              <a:rPr lang="en-GB" sz="2400" dirty="0" err="1" smtClean="0"/>
              <a:t>Estrogens</a:t>
            </a:r>
            <a:r>
              <a:rPr lang="en-GB" sz="2400" dirty="0" smtClean="0"/>
              <a:t> protective against psychosis</a:t>
            </a:r>
          </a:p>
          <a:p>
            <a:pPr>
              <a:defRPr/>
            </a:pPr>
            <a:r>
              <a:rPr lang="en-GB" sz="2400" dirty="0" smtClean="0"/>
              <a:t>Correlation of fluctuating </a:t>
            </a:r>
            <a:r>
              <a:rPr lang="en-GB" sz="2400" dirty="0" err="1" smtClean="0"/>
              <a:t>estrogen</a:t>
            </a:r>
            <a:r>
              <a:rPr lang="en-GB" sz="2400" dirty="0" smtClean="0"/>
              <a:t> levels with severity of symptoms</a:t>
            </a:r>
          </a:p>
          <a:p>
            <a:pPr>
              <a:defRPr/>
            </a:pPr>
            <a:r>
              <a:rPr lang="en-GB" sz="2400" dirty="0" smtClean="0"/>
              <a:t>Antenatal </a:t>
            </a:r>
            <a:r>
              <a:rPr lang="en-GB" sz="2400" dirty="0" err="1" smtClean="0"/>
              <a:t>vs</a:t>
            </a:r>
            <a:r>
              <a:rPr lang="en-GB" sz="2400" dirty="0" smtClean="0"/>
              <a:t> postpartum psychosis</a:t>
            </a:r>
          </a:p>
          <a:p>
            <a:pPr>
              <a:defRPr/>
            </a:pPr>
            <a:r>
              <a:rPr lang="en-GB" sz="2400" dirty="0" smtClean="0"/>
              <a:t>Possible modulatory effects on neurotransmitter systems</a:t>
            </a:r>
          </a:p>
          <a:p>
            <a:pPr>
              <a:defRPr/>
            </a:pPr>
            <a:r>
              <a:rPr lang="en-GB" sz="2400" dirty="0" smtClean="0"/>
              <a:t>Dopaminergic – neuroleptic-like effect (especially on positive symptoms)</a:t>
            </a:r>
          </a:p>
          <a:p>
            <a:pPr>
              <a:defRPr/>
            </a:pPr>
            <a:r>
              <a:rPr lang="en-GB" sz="2400" dirty="0" err="1" smtClean="0"/>
              <a:t>Lindemar</a:t>
            </a:r>
            <a:r>
              <a:rPr lang="en-GB" sz="2400" dirty="0" smtClean="0"/>
              <a:t> – biphasic effect (lingual dyskinesia in monkeys)</a:t>
            </a:r>
            <a:endParaRPr lang="en-GB"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mtClean="0"/>
              <a:t>Schizophrenia and Sex Hormones (3)</a:t>
            </a:r>
          </a:p>
        </p:txBody>
      </p:sp>
      <p:sp>
        <p:nvSpPr>
          <p:cNvPr id="22531" name="Content Placeholder 2"/>
          <p:cNvSpPr>
            <a:spLocks noGrp="1"/>
          </p:cNvSpPr>
          <p:nvPr>
            <p:ph idx="1"/>
          </p:nvPr>
        </p:nvSpPr>
        <p:spPr/>
        <p:txBody>
          <a:bodyPr/>
          <a:lstStyle/>
          <a:p>
            <a:r>
              <a:rPr lang="en-GB" sz="2400" smtClean="0"/>
              <a:t>Lindemar (cont.) -up-/down-regulation of dopaminergic systems, affecting receptor density and affinity</a:t>
            </a:r>
          </a:p>
          <a:p>
            <a:r>
              <a:rPr lang="en-GB" sz="2400" smtClean="0"/>
              <a:t>Effect of time course of administration</a:t>
            </a:r>
          </a:p>
          <a:p>
            <a:r>
              <a:rPr lang="en-GB" sz="2400" smtClean="0"/>
              <a:t>Serotonergic – e.g. prepulse inhibition studies </a:t>
            </a:r>
          </a:p>
          <a:p>
            <a:r>
              <a:rPr lang="en-GB" sz="2400" smtClean="0"/>
              <a:t>Sensorimotor gating deficiencies in schizophrenics</a:t>
            </a:r>
          </a:p>
          <a:p>
            <a:r>
              <a:rPr lang="en-GB" sz="2400" smtClean="0"/>
              <a:t>Estrogen protective, testosterone facilitative</a:t>
            </a:r>
          </a:p>
          <a:p>
            <a:r>
              <a:rPr lang="en-GB" sz="2400" smtClean="0"/>
              <a:t>Apoptosis in hypothalamic dopaminergic neurons (male mice, no estrogen) – putative sex-specific neurodegenerative processes</a:t>
            </a:r>
          </a:p>
          <a:p>
            <a:r>
              <a:rPr lang="en-GB" sz="2400" smtClean="0"/>
              <a:t>Variants in estrogen receptor alpha  - association with Schizophrenia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smtClean="0"/>
              <a:t>Schizophrenia and Sex Hormones (4)</a:t>
            </a:r>
          </a:p>
        </p:txBody>
      </p:sp>
      <p:sp>
        <p:nvSpPr>
          <p:cNvPr id="3" name="Content Placeholder 2"/>
          <p:cNvSpPr>
            <a:spLocks noGrp="1"/>
          </p:cNvSpPr>
          <p:nvPr>
            <p:ph idx="1"/>
          </p:nvPr>
        </p:nvSpPr>
        <p:spPr/>
        <p:txBody>
          <a:bodyPr/>
          <a:lstStyle/>
          <a:p>
            <a:pPr marL="0" indent="0">
              <a:buFont typeface="Arial" charset="0"/>
              <a:buNone/>
              <a:defRPr/>
            </a:pPr>
            <a:r>
              <a:rPr lang="en-GB" sz="2400" u="sng" dirty="0" smtClean="0"/>
              <a:t>Organisational mechanisms:</a:t>
            </a:r>
          </a:p>
          <a:p>
            <a:pPr>
              <a:defRPr/>
            </a:pPr>
            <a:r>
              <a:rPr lang="en-GB" sz="2400" dirty="0" smtClean="0"/>
              <a:t>Perinatal organisational effects of sex hormones on sexual differentiation</a:t>
            </a:r>
          </a:p>
          <a:p>
            <a:pPr>
              <a:defRPr/>
            </a:pPr>
            <a:r>
              <a:rPr lang="en-GB" sz="2400" dirty="0" smtClean="0"/>
              <a:t>Relates to sex difference in age of onset?</a:t>
            </a:r>
          </a:p>
          <a:p>
            <a:pPr>
              <a:defRPr/>
            </a:pPr>
            <a:r>
              <a:rPr lang="en-GB" sz="2400" dirty="0" smtClean="0"/>
              <a:t>Sex dimorphisms in midbrain dopaminergic circuitry</a:t>
            </a:r>
          </a:p>
          <a:p>
            <a:pPr>
              <a:defRPr/>
            </a:pPr>
            <a:r>
              <a:rPr lang="en-GB" sz="2400" dirty="0" smtClean="0"/>
              <a:t>Crow – sexual selection theory</a:t>
            </a:r>
          </a:p>
          <a:p>
            <a:pPr marL="0" indent="0">
              <a:buFont typeface="Arial" charset="0"/>
              <a:buNone/>
              <a:defRPr/>
            </a:pPr>
            <a:r>
              <a:rPr lang="en-GB" sz="2400" u="sng" dirty="0" smtClean="0"/>
              <a:t>Therapeutic use of hormones</a:t>
            </a:r>
          </a:p>
          <a:p>
            <a:pPr>
              <a:defRPr/>
            </a:pPr>
            <a:r>
              <a:rPr lang="en-GB" sz="2400" dirty="0" smtClean="0"/>
              <a:t>Conflicting results</a:t>
            </a:r>
          </a:p>
          <a:p>
            <a:pPr>
              <a:defRPr/>
            </a:pPr>
            <a:r>
              <a:rPr lang="en-GB" sz="2400" dirty="0" smtClean="0"/>
              <a:t>Effect of </a:t>
            </a:r>
            <a:r>
              <a:rPr lang="en-GB" sz="2400" dirty="0" err="1" smtClean="0"/>
              <a:t>estrogen</a:t>
            </a:r>
            <a:r>
              <a:rPr lang="en-GB" sz="2400" dirty="0" smtClean="0"/>
              <a:t> augmentation on positive, not negative, symptoms</a:t>
            </a:r>
          </a:p>
          <a:p>
            <a:pPr>
              <a:defRPr/>
            </a:pPr>
            <a:r>
              <a:rPr lang="en-GB" sz="2400" dirty="0" smtClean="0"/>
              <a:t>Initial effect, but reversed with longer administration</a:t>
            </a:r>
          </a:p>
          <a:p>
            <a:pPr>
              <a:defRPr/>
            </a:pPr>
            <a:r>
              <a:rPr lang="en-GB" sz="2400" dirty="0" err="1" smtClean="0"/>
              <a:t>Lindemar</a:t>
            </a:r>
            <a:r>
              <a:rPr lang="en-GB" sz="2400" dirty="0" smtClean="0"/>
              <a:t> case </a:t>
            </a:r>
            <a:r>
              <a:rPr lang="en-GB" sz="2400" dirty="0" err="1" smtClean="0"/>
              <a:t>sudy</a:t>
            </a:r>
            <a:endParaRPr lang="en-GB" sz="2400" dirty="0" smtClean="0"/>
          </a:p>
          <a:p>
            <a:pPr>
              <a:defRPr/>
            </a:pPr>
            <a:endParaRPr lang="en-GB"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pPr eaLnBrk="1" hangingPunct="1"/>
            <a:r>
              <a:rPr lang="en-GB" smtClean="0"/>
              <a:t>Small group discussion</a:t>
            </a:r>
          </a:p>
        </p:txBody>
      </p:sp>
      <p:sp>
        <p:nvSpPr>
          <p:cNvPr id="24579" name="Content Placeholder 5"/>
          <p:cNvSpPr>
            <a:spLocks noGrp="1"/>
          </p:cNvSpPr>
          <p:nvPr>
            <p:ph idx="1"/>
          </p:nvPr>
        </p:nvSpPr>
        <p:spPr/>
        <p:txBody>
          <a:bodyPr/>
          <a:lstStyle/>
          <a:p>
            <a:pPr eaLnBrk="1" hangingPunct="1"/>
            <a:r>
              <a:rPr lang="en-GB" smtClean="0"/>
              <a:t>2 – 3 groups</a:t>
            </a:r>
          </a:p>
          <a:p>
            <a:pPr eaLnBrk="1" hangingPunct="1"/>
            <a:r>
              <a:rPr lang="en-GB" smtClean="0"/>
              <a:t>10 minutes per question</a:t>
            </a:r>
          </a:p>
          <a:p>
            <a:pPr eaLnBrk="1" hangingPunct="1"/>
            <a:r>
              <a:rPr lang="en-GB" sz="1800" smtClean="0"/>
              <a:t>Discuss the literature provided and try to answer:</a:t>
            </a:r>
            <a:endParaRPr lang="en-GB" smtClean="0"/>
          </a:p>
          <a:p>
            <a:pPr eaLnBrk="1" hangingPunct="1">
              <a:buFont typeface="Arial" charset="0"/>
              <a:buNone/>
            </a:pPr>
            <a:r>
              <a:rPr lang="en-GB" sz="1800" smtClean="0"/>
              <a:t>1.</a:t>
            </a:r>
            <a:r>
              <a:rPr lang="en-GB" smtClean="0"/>
              <a:t> </a:t>
            </a:r>
            <a:r>
              <a:rPr lang="en-GB" sz="1800" smtClean="0"/>
              <a:t>What do we know about sex hormones and the brain and how it might potentially explain the above?</a:t>
            </a:r>
          </a:p>
          <a:p>
            <a:pPr eaLnBrk="1" hangingPunct="1">
              <a:buFont typeface="Arial" charset="0"/>
              <a:buNone/>
            </a:pPr>
            <a:r>
              <a:rPr lang="en-GB" sz="1800" smtClean="0"/>
              <a:t>2. Choose one particular theory in the provided literature to describe further</a:t>
            </a:r>
          </a:p>
          <a:p>
            <a:pPr eaLnBrk="1" hangingPunct="1">
              <a:buFont typeface="Arial" charset="0"/>
              <a:buNone/>
            </a:pPr>
            <a:r>
              <a:rPr lang="en-GB" sz="1800" smtClean="0"/>
              <a:t>    based on your current knowledge,</a:t>
            </a:r>
          </a:p>
          <a:p>
            <a:pPr eaLnBrk="1" hangingPunct="1">
              <a:buFont typeface="Arial" charset="0"/>
              <a:buNone/>
            </a:pPr>
            <a:r>
              <a:rPr lang="en-GB" sz="1800" smtClean="0"/>
              <a:t>3. Can you think ways of researching such a theory in order to refine and test 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549275"/>
            <a:ext cx="8229600" cy="792163"/>
          </a:xfrm>
        </p:spPr>
        <p:txBody>
          <a:bodyPr/>
          <a:lstStyle/>
          <a:p>
            <a:pPr eaLnBrk="1" hangingPunct="1"/>
            <a:r>
              <a:rPr lang="en-GB" smtClean="0"/>
              <a:t>Aims</a:t>
            </a:r>
          </a:p>
        </p:txBody>
      </p:sp>
      <p:sp>
        <p:nvSpPr>
          <p:cNvPr id="4099" name="Content Placeholder 2"/>
          <p:cNvSpPr>
            <a:spLocks noGrp="1"/>
          </p:cNvSpPr>
          <p:nvPr>
            <p:ph idx="1"/>
          </p:nvPr>
        </p:nvSpPr>
        <p:spPr>
          <a:xfrm>
            <a:off x="457200" y="2060575"/>
            <a:ext cx="8229600" cy="4065588"/>
          </a:xfrm>
        </p:spPr>
        <p:txBody>
          <a:bodyPr/>
          <a:lstStyle/>
          <a:p>
            <a:pPr eaLnBrk="1" hangingPunct="1"/>
            <a:r>
              <a:rPr lang="en-GB" smtClean="0"/>
              <a:t>To discuss the epidemiology and pathogenesis of Schizophrenia   </a:t>
            </a:r>
          </a:p>
          <a:p>
            <a:pPr eaLnBrk="1" hangingPunct="1"/>
            <a:r>
              <a:rPr lang="en-GB" smtClean="0"/>
              <a:t>To discuss the role of sex hormones in the pathogenesis of Schizophrenia</a:t>
            </a:r>
          </a:p>
          <a:p>
            <a:pPr eaLnBrk="1" hangingPunct="1"/>
            <a:r>
              <a:rPr lang="en-GB" smtClean="0"/>
              <a:t> To think creatively about ways of investigating the above further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smtClean="0"/>
              <a:t>Learning Outcomes</a:t>
            </a:r>
          </a:p>
        </p:txBody>
      </p:sp>
      <p:sp>
        <p:nvSpPr>
          <p:cNvPr id="5123" name="Content Placeholder 2"/>
          <p:cNvSpPr>
            <a:spLocks noGrp="1"/>
          </p:cNvSpPr>
          <p:nvPr>
            <p:ph idx="1"/>
          </p:nvPr>
        </p:nvSpPr>
        <p:spPr/>
        <p:txBody>
          <a:bodyPr/>
          <a:lstStyle/>
          <a:p>
            <a:pPr eaLnBrk="1" hangingPunct="1">
              <a:buFont typeface="Arial" charset="0"/>
              <a:buNone/>
            </a:pPr>
            <a:r>
              <a:rPr lang="en-GB" smtClean="0"/>
              <a:t>By the end of the teaching session, participants should be better able to:</a:t>
            </a:r>
          </a:p>
          <a:p>
            <a:pPr eaLnBrk="1" hangingPunct="1"/>
            <a:r>
              <a:rPr lang="en-GB" smtClean="0"/>
              <a:t>List the sex differences in the epidemiology of Schizophrenia</a:t>
            </a:r>
          </a:p>
          <a:p>
            <a:pPr eaLnBrk="1" hangingPunct="1"/>
            <a:r>
              <a:rPr lang="en-GB" smtClean="0"/>
              <a:t>Describe the pathology of Schizophrenia</a:t>
            </a:r>
          </a:p>
          <a:p>
            <a:pPr eaLnBrk="1" hangingPunct="1"/>
            <a:r>
              <a:rPr lang="en-GB" smtClean="0"/>
              <a:t>Present ideas in relation to a theory in the literature discussed</a:t>
            </a:r>
          </a:p>
          <a:p>
            <a:pPr eaLnBrk="1" hangingPunct="1"/>
            <a:r>
              <a:rPr lang="en-GB" smtClean="0"/>
              <a:t>Outline a study to demonstrate the above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2433637"/>
          </a:xfrm>
        </p:spPr>
        <p:txBody>
          <a:bodyPr/>
          <a:lstStyle/>
          <a:p>
            <a:pPr eaLnBrk="1" hangingPunct="1"/>
            <a:r>
              <a:rPr lang="en-GB" smtClean="0"/>
              <a:t>Schizophrenia:</a:t>
            </a:r>
            <a:br>
              <a:rPr lang="en-GB" smtClean="0"/>
            </a:br>
            <a:r>
              <a:rPr lang="en-GB" smtClean="0"/>
              <a:t>Introduction; Epidemiology; Aetiology; Pathology</a:t>
            </a:r>
          </a:p>
        </p:txBody>
      </p:sp>
      <p:sp>
        <p:nvSpPr>
          <p:cNvPr id="3" name="Content Placeholder 2"/>
          <p:cNvSpPr>
            <a:spLocks noGrp="1"/>
          </p:cNvSpPr>
          <p:nvPr>
            <p:ph idx="1"/>
          </p:nvPr>
        </p:nvSpPr>
        <p:spPr>
          <a:xfrm>
            <a:off x="468313" y="2492375"/>
            <a:ext cx="8229600" cy="4032250"/>
          </a:xfrm>
        </p:spPr>
        <p:txBody>
          <a:bodyPr rtlCol="0">
            <a:normAutofit lnSpcReduction="10000"/>
          </a:bodyPr>
          <a:lstStyle/>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endParaRPr lang="en-GB" sz="2000" dirty="0" smtClean="0"/>
          </a:p>
          <a:p>
            <a:pPr algn="ctr" eaLnBrk="1" fontAlgn="auto" hangingPunct="1">
              <a:spcAft>
                <a:spcPts val="0"/>
              </a:spcAft>
              <a:buFont typeface="Arial" pitchFamily="34" charset="0"/>
              <a:buNone/>
              <a:defRPr/>
            </a:pPr>
            <a:r>
              <a:rPr lang="en-GB" sz="2000" dirty="0" smtClean="0"/>
              <a:t>Dr Nick Larsen</a:t>
            </a:r>
          </a:p>
          <a:p>
            <a:pPr algn="ctr" eaLnBrk="1" fontAlgn="auto" hangingPunct="1">
              <a:spcAft>
                <a:spcPts val="0"/>
              </a:spcAft>
              <a:buFont typeface="Arial" pitchFamily="34" charset="0"/>
              <a:buNone/>
              <a:defRPr/>
            </a:pPr>
            <a:r>
              <a:rPr lang="en-GB" sz="2000" dirty="0" err="1" smtClean="0"/>
              <a:t>MBChB</a:t>
            </a:r>
            <a:r>
              <a:rPr lang="en-GB" sz="2000" dirty="0" smtClean="0"/>
              <a:t> MSc </a:t>
            </a:r>
            <a:r>
              <a:rPr lang="en-GB" sz="2000" dirty="0" err="1" smtClean="0"/>
              <a:t>MRCPsych</a:t>
            </a:r>
            <a:endParaRPr lang="en-GB" sz="2000" dirty="0" smtClean="0"/>
          </a:p>
          <a:p>
            <a:pPr algn="ctr" eaLnBrk="1" fontAlgn="auto" hangingPunct="1">
              <a:spcAft>
                <a:spcPts val="0"/>
              </a:spcAft>
              <a:buFont typeface="Arial" pitchFamily="34" charset="0"/>
              <a:buNone/>
              <a:defRPr/>
            </a:pPr>
            <a:r>
              <a:rPr lang="en-GB" sz="2000" dirty="0" err="1" smtClean="0"/>
              <a:t>SpR</a:t>
            </a:r>
            <a:r>
              <a:rPr lang="en-GB" sz="2000" dirty="0" smtClean="0"/>
              <a:t> in Forensic Psychotherapy</a:t>
            </a:r>
          </a:p>
          <a:p>
            <a:pPr algn="ctr" eaLnBrk="1" fontAlgn="auto" hangingPunct="1">
              <a:spcAft>
                <a:spcPts val="0"/>
              </a:spcAft>
              <a:buFont typeface="Arial" pitchFamily="34" charset="0"/>
              <a:buNone/>
              <a:defRPr/>
            </a:pPr>
            <a:endParaRPr lang="en-GB" sz="2000" dirty="0"/>
          </a:p>
        </p:txBody>
      </p:sp>
      <p:pic>
        <p:nvPicPr>
          <p:cNvPr id="6148" name="Picture 2" descr="C:\Users\Nuha\Desktop\201schizophrenia-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349500"/>
            <a:ext cx="3527425"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smtClean="0"/>
              <a:t>Introduction(1)</a:t>
            </a:r>
          </a:p>
        </p:txBody>
      </p:sp>
      <p:sp>
        <p:nvSpPr>
          <p:cNvPr id="7171" name="Content Placeholder 2"/>
          <p:cNvSpPr>
            <a:spLocks noGrp="1"/>
          </p:cNvSpPr>
          <p:nvPr>
            <p:ph idx="1"/>
          </p:nvPr>
        </p:nvSpPr>
        <p:spPr/>
        <p:txBody>
          <a:bodyPr/>
          <a:lstStyle/>
          <a:p>
            <a:pPr eaLnBrk="1" hangingPunct="1"/>
            <a:r>
              <a:rPr lang="en-GB" sz="2400" smtClean="0"/>
              <a:t>Severe mental illness, typically (but not invariably) manifesting as severe psychotic illness with early onset in early adulthood, characterised by bizarre delusions, auditory hallucinations, thought disorder, odd behaviour and progressive deterioration in personal, domestic, social and occupational competence, all occurring in clear consciousness.</a:t>
            </a:r>
          </a:p>
          <a:p>
            <a:pPr eaLnBrk="1" hangingPunct="1"/>
            <a:r>
              <a:rPr lang="en-GB" sz="2400" smtClean="0"/>
              <a:t>Often a difficult clinical picture to hold in mind in its entirety</a:t>
            </a:r>
          </a:p>
          <a:p>
            <a:pPr eaLnBrk="1" hangingPunct="1"/>
            <a:r>
              <a:rPr lang="en-GB" sz="2400" smtClean="0"/>
              <a:t>Acute vs chronic; positive vs negative symptoms; subtypes</a:t>
            </a:r>
          </a:p>
          <a:p>
            <a:pPr eaLnBrk="1" hangingPunct="1"/>
            <a:r>
              <a:rPr lang="en-GB" sz="2400" smtClean="0"/>
              <a:t>Differential diagnoses</a:t>
            </a:r>
          </a:p>
          <a:p>
            <a:pPr eaLnBrk="1" hangingPunct="1"/>
            <a:r>
              <a:rPr lang="en-GB" sz="2400" smtClean="0"/>
              <a:t>Management (especially antipsychotics) and prognosis</a:t>
            </a:r>
          </a:p>
          <a:p>
            <a:pPr eaLnBrk="1" hangingPunct="1"/>
            <a:endParaRPr lang="en-GB"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smtClean="0"/>
              <a:t>Introduction (2)</a:t>
            </a:r>
          </a:p>
        </p:txBody>
      </p:sp>
      <p:sp>
        <p:nvSpPr>
          <p:cNvPr id="3" name="Content Placeholder 2"/>
          <p:cNvSpPr>
            <a:spLocks noGrp="1"/>
          </p:cNvSpPr>
          <p:nvPr>
            <p:ph idx="1"/>
          </p:nvPr>
        </p:nvSpPr>
        <p:spPr>
          <a:xfrm>
            <a:off x="457200" y="1600200"/>
            <a:ext cx="4186238" cy="4525963"/>
          </a:xfrm>
        </p:spPr>
        <p:txBody>
          <a:bodyPr rtlCol="0">
            <a:normAutofit lnSpcReduction="10000"/>
          </a:bodyPr>
          <a:lstStyle/>
          <a:p>
            <a:pPr eaLnBrk="1" fontAlgn="auto" hangingPunct="1">
              <a:spcAft>
                <a:spcPts val="0"/>
              </a:spcAft>
              <a:buFont typeface="Arial" pitchFamily="34" charset="0"/>
              <a:buChar char="•"/>
              <a:defRPr/>
            </a:pPr>
            <a:r>
              <a:rPr lang="en-GB" sz="2400" dirty="0" err="1" smtClean="0"/>
              <a:t>Eugen</a:t>
            </a:r>
            <a:r>
              <a:rPr lang="en-GB" sz="2400" dirty="0" smtClean="0"/>
              <a:t> </a:t>
            </a:r>
            <a:r>
              <a:rPr lang="en-GB" sz="2400" dirty="0" err="1" smtClean="0"/>
              <a:t>Bleuler</a:t>
            </a:r>
            <a:r>
              <a:rPr lang="en-GB" sz="2400" dirty="0" smtClean="0"/>
              <a:t> (1857 – 1939)</a:t>
            </a:r>
          </a:p>
          <a:p>
            <a:pPr eaLnBrk="1" fontAlgn="auto" hangingPunct="1">
              <a:spcAft>
                <a:spcPts val="0"/>
              </a:spcAft>
              <a:buFont typeface="Arial" pitchFamily="34" charset="0"/>
              <a:buChar char="•"/>
              <a:defRPr/>
            </a:pPr>
            <a:endParaRPr lang="en-GB" sz="2400" dirty="0" smtClean="0"/>
          </a:p>
          <a:p>
            <a:pPr eaLnBrk="1" fontAlgn="auto" hangingPunct="1">
              <a:spcAft>
                <a:spcPts val="0"/>
              </a:spcAft>
              <a:buFont typeface="Arial" pitchFamily="34" charset="0"/>
              <a:buNone/>
              <a:defRPr/>
            </a:pPr>
            <a:r>
              <a:rPr lang="en-GB" sz="2400" dirty="0" smtClean="0"/>
              <a:t>     </a:t>
            </a:r>
            <a:r>
              <a:rPr lang="en-GB" sz="2400" dirty="0" smtClean="0">
                <a:solidFill>
                  <a:schemeClr val="tx2">
                    <a:lumMod val="60000"/>
                    <a:lumOff val="40000"/>
                  </a:schemeClr>
                </a:solidFill>
              </a:rPr>
              <a:t>Coined </a:t>
            </a:r>
            <a:r>
              <a:rPr lang="en-GB" sz="2400" i="1" dirty="0" smtClean="0">
                <a:solidFill>
                  <a:schemeClr val="tx2">
                    <a:lumMod val="60000"/>
                    <a:lumOff val="40000"/>
                  </a:schemeClr>
                </a:solidFill>
              </a:rPr>
              <a:t>Schizophrenia</a:t>
            </a:r>
          </a:p>
          <a:p>
            <a:pPr eaLnBrk="1" fontAlgn="auto" hangingPunct="1">
              <a:spcAft>
                <a:spcPts val="0"/>
              </a:spcAft>
              <a:buFont typeface="Arial" pitchFamily="34" charset="0"/>
              <a:buNone/>
              <a:defRPr/>
            </a:pPr>
            <a:r>
              <a:rPr lang="en-GB" sz="2400" i="1" dirty="0" smtClean="0"/>
              <a:t>      </a:t>
            </a:r>
          </a:p>
          <a:p>
            <a:pPr eaLnBrk="1" fontAlgn="auto" hangingPunct="1">
              <a:spcAft>
                <a:spcPts val="0"/>
              </a:spcAft>
              <a:buFont typeface="Arial" pitchFamily="34" charset="0"/>
              <a:buNone/>
              <a:defRPr/>
            </a:pPr>
            <a:r>
              <a:rPr lang="en-GB" sz="2400" i="1" dirty="0" smtClean="0"/>
              <a:t>      </a:t>
            </a:r>
            <a:r>
              <a:rPr lang="en-GB" sz="2400" dirty="0" smtClean="0"/>
              <a:t>4 As:</a:t>
            </a:r>
          </a:p>
          <a:p>
            <a:pPr eaLnBrk="1" fontAlgn="auto" hangingPunct="1">
              <a:spcAft>
                <a:spcPts val="0"/>
              </a:spcAft>
              <a:buFont typeface="Arial" pitchFamily="34" charset="0"/>
              <a:buNone/>
              <a:defRPr/>
            </a:pPr>
            <a:r>
              <a:rPr lang="en-GB" sz="2400" dirty="0" smtClean="0"/>
              <a:t>      Loosening of </a:t>
            </a:r>
            <a:r>
              <a:rPr lang="en-GB" sz="2400" b="1" dirty="0" smtClean="0"/>
              <a:t>A</a:t>
            </a:r>
            <a:r>
              <a:rPr lang="en-GB" sz="2400" dirty="0" smtClean="0"/>
              <a:t>ssociations</a:t>
            </a:r>
          </a:p>
          <a:p>
            <a:pPr eaLnBrk="1" fontAlgn="auto" hangingPunct="1">
              <a:spcAft>
                <a:spcPts val="0"/>
              </a:spcAft>
              <a:buFont typeface="Arial" pitchFamily="34" charset="0"/>
              <a:buNone/>
              <a:defRPr/>
            </a:pPr>
            <a:r>
              <a:rPr lang="en-GB" sz="2400" dirty="0" smtClean="0"/>
              <a:t>      Flat </a:t>
            </a:r>
            <a:r>
              <a:rPr lang="en-GB" sz="2400" b="1" dirty="0" smtClean="0"/>
              <a:t>A</a:t>
            </a:r>
            <a:r>
              <a:rPr lang="en-GB" sz="2400" dirty="0" smtClean="0"/>
              <a:t>ffect</a:t>
            </a:r>
          </a:p>
          <a:p>
            <a:pPr eaLnBrk="1" fontAlgn="auto" hangingPunct="1">
              <a:spcAft>
                <a:spcPts val="0"/>
              </a:spcAft>
              <a:buFont typeface="Arial" pitchFamily="34" charset="0"/>
              <a:buNone/>
              <a:defRPr/>
            </a:pPr>
            <a:r>
              <a:rPr lang="en-GB" sz="2400" dirty="0" smtClean="0"/>
              <a:t>      </a:t>
            </a:r>
            <a:r>
              <a:rPr lang="en-GB" sz="2400" b="1" dirty="0" smtClean="0"/>
              <a:t>A</a:t>
            </a:r>
            <a:r>
              <a:rPr lang="en-GB" sz="2400" dirty="0" smtClean="0"/>
              <a:t>utism</a:t>
            </a:r>
          </a:p>
          <a:p>
            <a:pPr eaLnBrk="1" fontAlgn="auto" hangingPunct="1">
              <a:spcAft>
                <a:spcPts val="0"/>
              </a:spcAft>
              <a:buFont typeface="Arial" pitchFamily="34" charset="0"/>
              <a:buNone/>
              <a:defRPr/>
            </a:pPr>
            <a:r>
              <a:rPr lang="en-GB" sz="2400" dirty="0" smtClean="0"/>
              <a:t>      </a:t>
            </a:r>
            <a:r>
              <a:rPr lang="en-GB" sz="2400" b="1" dirty="0" smtClean="0"/>
              <a:t>A</a:t>
            </a:r>
            <a:r>
              <a:rPr lang="en-GB" sz="2400" dirty="0" smtClean="0"/>
              <a:t>mbivalence</a:t>
            </a:r>
          </a:p>
          <a:p>
            <a:pPr eaLnBrk="1" fontAlgn="auto" hangingPunct="1">
              <a:spcAft>
                <a:spcPts val="0"/>
              </a:spcAft>
              <a:buFont typeface="Arial" pitchFamily="34" charset="0"/>
              <a:buNone/>
              <a:defRPr/>
            </a:pPr>
            <a:endParaRPr lang="en-GB" sz="2400" dirty="0" smtClean="0"/>
          </a:p>
          <a:p>
            <a:pPr eaLnBrk="1" fontAlgn="auto" hangingPunct="1">
              <a:spcAft>
                <a:spcPts val="0"/>
              </a:spcAft>
              <a:buFont typeface="Arial" pitchFamily="34" charset="0"/>
              <a:buNone/>
              <a:defRPr/>
            </a:pPr>
            <a:r>
              <a:rPr lang="en-GB" sz="2400" dirty="0" smtClean="0"/>
              <a:t>      </a:t>
            </a:r>
            <a:endParaRPr lang="en-GB" sz="2400" dirty="0"/>
          </a:p>
        </p:txBody>
      </p:sp>
      <p:pic>
        <p:nvPicPr>
          <p:cNvPr id="8196" name="Picture 2" descr="C:\Users\Nuha\Desktop\Eugen_Bleu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263" y="1844675"/>
            <a:ext cx="2736850"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smtClean="0"/>
              <a:t>Introduction (3)</a:t>
            </a:r>
          </a:p>
        </p:txBody>
      </p:sp>
      <p:sp>
        <p:nvSpPr>
          <p:cNvPr id="9219" name="Content Placeholder 3"/>
          <p:cNvSpPr>
            <a:spLocks noGrp="1"/>
          </p:cNvSpPr>
          <p:nvPr>
            <p:ph sz="half" idx="1"/>
          </p:nvPr>
        </p:nvSpPr>
        <p:spPr>
          <a:xfrm>
            <a:off x="457200" y="1600200"/>
            <a:ext cx="4038600" cy="4924425"/>
          </a:xfrm>
        </p:spPr>
        <p:txBody>
          <a:bodyPr/>
          <a:lstStyle/>
          <a:p>
            <a:pPr eaLnBrk="1" hangingPunct="1"/>
            <a:r>
              <a:rPr lang="en-GB" sz="2400" smtClean="0"/>
              <a:t>Kurt Schneider (1887-1967)</a:t>
            </a:r>
          </a:p>
          <a:p>
            <a:pPr eaLnBrk="1" hangingPunct="1"/>
            <a:r>
              <a:rPr lang="en-GB" sz="2400" smtClean="0"/>
              <a:t>Attempted to operationalise the diagnosis by describing  </a:t>
            </a:r>
          </a:p>
          <a:p>
            <a:pPr eaLnBrk="1" hangingPunct="1">
              <a:buFont typeface="Arial" charset="0"/>
              <a:buNone/>
            </a:pPr>
            <a:r>
              <a:rPr lang="en-GB" sz="2400" smtClean="0"/>
              <a:t>     </a:t>
            </a:r>
            <a:r>
              <a:rPr lang="en-GB" sz="2400" u="sng" smtClean="0"/>
              <a:t>“first-rank symptoms”</a:t>
            </a:r>
            <a:r>
              <a:rPr lang="en-GB" sz="2400" smtClean="0"/>
              <a:t>:</a:t>
            </a:r>
          </a:p>
          <a:p>
            <a:pPr eaLnBrk="1" hangingPunct="1">
              <a:buFont typeface="Arial" charset="0"/>
              <a:buNone/>
            </a:pPr>
            <a:endParaRPr lang="en-GB" sz="2400" smtClean="0"/>
          </a:p>
          <a:p>
            <a:pPr eaLnBrk="1" hangingPunct="1">
              <a:buFont typeface="Arial" charset="0"/>
              <a:buNone/>
            </a:pPr>
            <a:r>
              <a:rPr lang="en-GB" sz="2400" smtClean="0"/>
              <a:t>     Audible thoughts</a:t>
            </a:r>
          </a:p>
          <a:p>
            <a:pPr eaLnBrk="1" hangingPunct="1">
              <a:buFont typeface="Arial" charset="0"/>
              <a:buNone/>
            </a:pPr>
            <a:r>
              <a:rPr lang="en-GB" sz="2400" smtClean="0"/>
              <a:t>     3</a:t>
            </a:r>
            <a:r>
              <a:rPr lang="en-GB" sz="2400" baseline="30000" smtClean="0"/>
              <a:t>rd</a:t>
            </a:r>
            <a:r>
              <a:rPr lang="en-GB" sz="2400" smtClean="0"/>
              <a:t> person hallucinations (voices arguing; running commentary)</a:t>
            </a:r>
          </a:p>
          <a:p>
            <a:pPr eaLnBrk="1" hangingPunct="1">
              <a:buFont typeface="Arial" charset="0"/>
              <a:buNone/>
            </a:pPr>
            <a:r>
              <a:rPr lang="en-GB" sz="2400" smtClean="0"/>
              <a:t>	Thought insertion</a:t>
            </a:r>
          </a:p>
          <a:p>
            <a:pPr eaLnBrk="1" hangingPunct="1">
              <a:buFont typeface="Arial" charset="0"/>
              <a:buNone/>
            </a:pPr>
            <a:r>
              <a:rPr lang="en-GB" sz="2400" smtClean="0"/>
              <a:t>    Thought withdrawal</a:t>
            </a:r>
          </a:p>
          <a:p>
            <a:pPr eaLnBrk="1" hangingPunct="1">
              <a:buFont typeface="Arial" charset="0"/>
              <a:buNone/>
            </a:pPr>
            <a:r>
              <a:rPr lang="en-GB" sz="2400" smtClean="0"/>
              <a:t>     Thought broadcast</a:t>
            </a:r>
          </a:p>
          <a:p>
            <a:pPr eaLnBrk="1" hangingPunct="1">
              <a:buFont typeface="Arial" charset="0"/>
              <a:buNone/>
            </a:pPr>
            <a:endParaRPr lang="en-GB" sz="2400" smtClean="0"/>
          </a:p>
        </p:txBody>
      </p:sp>
      <p:sp>
        <p:nvSpPr>
          <p:cNvPr id="9220" name="Content Placeholder 4"/>
          <p:cNvSpPr>
            <a:spLocks noGrp="1"/>
          </p:cNvSpPr>
          <p:nvPr>
            <p:ph sz="half" idx="2"/>
          </p:nvPr>
        </p:nvSpPr>
        <p:spPr>
          <a:xfrm>
            <a:off x="4648200" y="1600200"/>
            <a:ext cx="4038600" cy="4997450"/>
          </a:xfrm>
        </p:spPr>
        <p:txBody>
          <a:bodyPr/>
          <a:lstStyle/>
          <a:p>
            <a:pPr eaLnBrk="1" hangingPunct="1">
              <a:buFont typeface="Arial" charset="0"/>
              <a:buNone/>
            </a:pPr>
            <a:r>
              <a:rPr lang="en-GB" sz="2400" smtClean="0"/>
              <a:t>Delusional perception</a:t>
            </a:r>
          </a:p>
          <a:p>
            <a:pPr eaLnBrk="1" hangingPunct="1">
              <a:buFont typeface="Arial" charset="0"/>
              <a:buNone/>
            </a:pPr>
            <a:endParaRPr lang="en-GB" sz="2400" smtClean="0"/>
          </a:p>
          <a:p>
            <a:pPr eaLnBrk="1" hangingPunct="1">
              <a:buFont typeface="Arial" charset="0"/>
              <a:buNone/>
            </a:pPr>
            <a:r>
              <a:rPr lang="en-GB" sz="2400" smtClean="0"/>
              <a:t>Somatic passivity</a:t>
            </a:r>
          </a:p>
          <a:p>
            <a:pPr eaLnBrk="1" hangingPunct="1">
              <a:buFont typeface="Arial" charset="0"/>
              <a:buNone/>
            </a:pPr>
            <a:endParaRPr lang="en-GB" sz="2400" smtClean="0"/>
          </a:p>
          <a:p>
            <a:pPr eaLnBrk="1" hangingPunct="1">
              <a:buFont typeface="Arial" charset="0"/>
              <a:buNone/>
            </a:pPr>
            <a:r>
              <a:rPr lang="en-GB" sz="2400" smtClean="0"/>
              <a:t>Made volition</a:t>
            </a:r>
          </a:p>
          <a:p>
            <a:pPr eaLnBrk="1" hangingPunct="1">
              <a:buFont typeface="Arial" charset="0"/>
              <a:buNone/>
            </a:pPr>
            <a:r>
              <a:rPr lang="en-GB" sz="2400" smtClean="0"/>
              <a:t>Made impulse</a:t>
            </a:r>
          </a:p>
          <a:p>
            <a:pPr eaLnBrk="1" hangingPunct="1">
              <a:buFont typeface="Arial" charset="0"/>
              <a:buNone/>
            </a:pPr>
            <a:r>
              <a:rPr lang="en-GB" sz="2400" smtClean="0"/>
              <a:t>Made affect</a:t>
            </a:r>
          </a:p>
          <a:p>
            <a:pPr eaLnBrk="1" hangingPunct="1">
              <a:buFont typeface="Arial" charset="0"/>
              <a:buNone/>
            </a:pPr>
            <a:endParaRPr lang="en-GB" sz="2400" smtClean="0"/>
          </a:p>
          <a:p>
            <a:pPr eaLnBrk="1" hangingPunct="1">
              <a:buFont typeface="Arial" charset="0"/>
              <a:buNone/>
            </a:pPr>
            <a:r>
              <a:rPr lang="en-GB" sz="2000" smtClean="0"/>
              <a:t>Second-rank symptoms:</a:t>
            </a:r>
          </a:p>
          <a:p>
            <a:pPr eaLnBrk="1" hangingPunct="1">
              <a:buFont typeface="Arial" charset="0"/>
              <a:buNone/>
            </a:pPr>
            <a:r>
              <a:rPr lang="en-GB" sz="2000" smtClean="0"/>
              <a:t>Other disorders of perception,</a:t>
            </a:r>
          </a:p>
          <a:p>
            <a:pPr eaLnBrk="1" hangingPunct="1">
              <a:buFont typeface="Arial" charset="0"/>
              <a:buNone/>
            </a:pPr>
            <a:r>
              <a:rPr lang="en-GB" sz="2000" smtClean="0"/>
              <a:t>sudden delusional ideas, perplexity,</a:t>
            </a:r>
          </a:p>
          <a:p>
            <a:pPr eaLnBrk="1" hangingPunct="1">
              <a:buFont typeface="Arial" charset="0"/>
              <a:buNone/>
            </a:pPr>
            <a:r>
              <a:rPr lang="en-GB" sz="2000" smtClean="0"/>
              <a:t>mood changes, ....</a:t>
            </a:r>
          </a:p>
          <a:p>
            <a:pPr eaLnBrk="1" hangingPunct="1">
              <a:buFont typeface="Arial" charset="0"/>
              <a:buNone/>
            </a:pPr>
            <a:endParaRPr lang="en-GB" sz="2400" smtClean="0"/>
          </a:p>
          <a:p>
            <a:pPr eaLnBrk="1" hangingPunct="1">
              <a:buFont typeface="Arial" charset="0"/>
              <a:buNone/>
            </a:pPr>
            <a:endParaRPr lang="en-GB" smtClean="0"/>
          </a:p>
          <a:p>
            <a:pPr eaLnBrk="1" hangingPunct="1">
              <a:buFont typeface="Arial" charset="0"/>
              <a:buNone/>
            </a:pPr>
            <a:endParaRPr lang="en-GB" smtClean="0"/>
          </a:p>
        </p:txBody>
      </p:sp>
      <p:cxnSp>
        <p:nvCxnSpPr>
          <p:cNvPr id="7" name="Straight Connector 6"/>
          <p:cNvCxnSpPr/>
          <p:nvPr/>
        </p:nvCxnSpPr>
        <p:spPr>
          <a:xfrm rot="5400000">
            <a:off x="2016125" y="4113213"/>
            <a:ext cx="496887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smtClean="0"/>
              <a:t>Epidemiology (1)</a:t>
            </a:r>
          </a:p>
        </p:txBody>
      </p:sp>
      <p:sp>
        <p:nvSpPr>
          <p:cNvPr id="10243" name="Content Placeholder 4"/>
          <p:cNvSpPr>
            <a:spLocks noGrp="1"/>
          </p:cNvSpPr>
          <p:nvPr>
            <p:ph idx="1"/>
          </p:nvPr>
        </p:nvSpPr>
        <p:spPr>
          <a:xfrm>
            <a:off x="457200" y="1600200"/>
            <a:ext cx="4475163" cy="4708525"/>
          </a:xfrm>
        </p:spPr>
        <p:txBody>
          <a:bodyPr/>
          <a:lstStyle/>
          <a:p>
            <a:pPr eaLnBrk="1" hangingPunct="1"/>
            <a:r>
              <a:rPr lang="en-GB" sz="2400" smtClean="0"/>
              <a:t>Lifetime prevalence is about </a:t>
            </a:r>
            <a:r>
              <a:rPr lang="en-GB" sz="2400" b="1" smtClean="0"/>
              <a:t>1%</a:t>
            </a:r>
          </a:p>
          <a:p>
            <a:pPr eaLnBrk="1" hangingPunct="1"/>
            <a:r>
              <a:rPr lang="en-GB" sz="2400" smtClean="0"/>
              <a:t>All countries and all cultures</a:t>
            </a:r>
          </a:p>
          <a:p>
            <a:pPr eaLnBrk="1" hangingPunct="1"/>
            <a:r>
              <a:rPr lang="en-GB" sz="2400" smtClean="0"/>
              <a:t>Populations with increased prevalence: urban; lower socio-economic classes; prison populations; recent immigrants</a:t>
            </a:r>
          </a:p>
          <a:p>
            <a:pPr eaLnBrk="1" hangingPunct="1"/>
            <a:r>
              <a:rPr lang="en-GB" sz="2400" smtClean="0"/>
              <a:t>Lifetime suicide risk: 10%</a:t>
            </a:r>
          </a:p>
          <a:p>
            <a:pPr eaLnBrk="1" hangingPunct="1"/>
            <a:endParaRPr lang="en-GB" sz="2400" smtClean="0"/>
          </a:p>
        </p:txBody>
      </p:sp>
      <p:sp>
        <p:nvSpPr>
          <p:cNvPr id="6" name="Rectangle 5"/>
          <p:cNvSpPr/>
          <p:nvPr/>
        </p:nvSpPr>
        <p:spPr>
          <a:xfrm>
            <a:off x="5004048" y="2780928"/>
            <a:ext cx="3240360" cy="1631216"/>
          </a:xfrm>
          <a:prstGeom prst="rect">
            <a:avLst/>
          </a:prstGeom>
          <a:noFill/>
        </p:spPr>
        <p:txBody>
          <a:bodyPr>
            <a:spAutoFit/>
          </a:bodyPr>
          <a:lstStyle/>
          <a:p>
            <a:pPr algn="ctr" fontAlgn="auto">
              <a:spcBef>
                <a:spcPts val="0"/>
              </a:spcBef>
              <a:spcAft>
                <a:spcPts val="0"/>
              </a:spcAft>
              <a:defRPr/>
            </a:pPr>
            <a:r>
              <a:rPr lang="en-US" sz="10000" dirty="0">
                <a:ln w="18415" cmpd="sng">
                  <a:solidFill>
                    <a:srgbClr val="FFFFFF"/>
                  </a:solidFill>
                  <a:prstDash val="solid"/>
                </a:ln>
                <a:solidFill>
                  <a:schemeClr val="tx2">
                    <a:lumMod val="50000"/>
                  </a:schemeClr>
                </a:solidFill>
                <a:effectLst>
                  <a:outerShdw blurRad="63500" dir="3600000" algn="tl" rotWithShape="0">
                    <a:schemeClr val="tx2">
                      <a:lumMod val="75000"/>
                      <a:alpha val="70000"/>
                    </a:schemeClr>
                  </a:outerShdw>
                </a:effectLst>
                <a:latin typeface="+mn-lt"/>
                <a:cs typeface="+mn-cs"/>
              </a:rPr>
              <a:t>1 %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hizophrenia Endo Bsc Jan 2011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Schizophrenia Endo Bsc Jan 2011 ppt</Template>
  <TotalTime>184</TotalTime>
  <Words>1114</Words>
  <Application>Microsoft Office PowerPoint</Application>
  <PresentationFormat>On-screen Show (4:3)</PresentationFormat>
  <Paragraphs>195</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Schizophrenia Endo Bsc Jan 2011 ppt</vt:lpstr>
      <vt:lpstr>Sex and hormonal influences in schizophrenia</vt:lpstr>
      <vt:lpstr>Overview</vt:lpstr>
      <vt:lpstr>Aims</vt:lpstr>
      <vt:lpstr>Learning Outcomes</vt:lpstr>
      <vt:lpstr>Schizophrenia: Introduction; Epidemiology; Aetiology; Pathology</vt:lpstr>
      <vt:lpstr>Introduction(1)</vt:lpstr>
      <vt:lpstr>Introduction (2)</vt:lpstr>
      <vt:lpstr>Introduction (3)</vt:lpstr>
      <vt:lpstr>Epidemiology (1)</vt:lpstr>
      <vt:lpstr>Epidemiology (2) Prevalence: M = F</vt:lpstr>
      <vt:lpstr>Aetiology</vt:lpstr>
      <vt:lpstr>Pathology (1)</vt:lpstr>
      <vt:lpstr>Pathology (2)</vt:lpstr>
      <vt:lpstr>Pathology (3) - Neuroimaging</vt:lpstr>
      <vt:lpstr>Pathology (4)</vt:lpstr>
      <vt:lpstr>Pathology (5) </vt:lpstr>
      <vt:lpstr>Pathology (6)</vt:lpstr>
      <vt:lpstr> Pathology (7)</vt:lpstr>
      <vt:lpstr>Schizophrenia and Sex Hormones (1)</vt:lpstr>
      <vt:lpstr>Schizophrenia and Sex Hormones (2)</vt:lpstr>
      <vt:lpstr>Schizophrenia and Sex Hormones (3)</vt:lpstr>
      <vt:lpstr>Schizophrenia and Sex Hormones (4)</vt:lpstr>
      <vt:lpstr>Small group discussion</vt:lpstr>
    </vt:vector>
  </TitlesOfParts>
  <Company>CNWL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and Hormonal influences in Schizophrenia</dc:title>
  <dc:creator>bekass</dc:creator>
  <cp:lastModifiedBy>Shiel, Nuala</cp:lastModifiedBy>
  <cp:revision>37</cp:revision>
  <dcterms:created xsi:type="dcterms:W3CDTF">2011-01-26T12:38:23Z</dcterms:created>
  <dcterms:modified xsi:type="dcterms:W3CDTF">2013-02-04T13:49:19Z</dcterms:modified>
</cp:coreProperties>
</file>