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handoutMasterIdLst>
    <p:handoutMasterId r:id="rId78"/>
  </p:handoutMasterIdLst>
  <p:sldIdLst>
    <p:sldId id="462" r:id="rId2"/>
    <p:sldId id="637" r:id="rId3"/>
    <p:sldId id="590" r:id="rId4"/>
    <p:sldId id="685" r:id="rId5"/>
    <p:sldId id="688" r:id="rId6"/>
    <p:sldId id="747" r:id="rId7"/>
    <p:sldId id="559" r:id="rId8"/>
    <p:sldId id="560" r:id="rId9"/>
    <p:sldId id="759" r:id="rId10"/>
    <p:sldId id="650" r:id="rId11"/>
    <p:sldId id="641" r:id="rId12"/>
    <p:sldId id="561" r:id="rId13"/>
    <p:sldId id="758" r:id="rId14"/>
    <p:sldId id="563" r:id="rId15"/>
    <p:sldId id="562" r:id="rId16"/>
    <p:sldId id="660" r:id="rId17"/>
    <p:sldId id="662" r:id="rId18"/>
    <p:sldId id="687" r:id="rId19"/>
    <p:sldId id="566" r:id="rId20"/>
    <p:sldId id="567" r:id="rId21"/>
    <p:sldId id="663" r:id="rId22"/>
    <p:sldId id="769" r:id="rId23"/>
    <p:sldId id="569" r:id="rId24"/>
    <p:sldId id="672" r:id="rId25"/>
    <p:sldId id="761" r:id="rId26"/>
    <p:sldId id="573" r:id="rId27"/>
    <p:sldId id="574" r:id="rId28"/>
    <p:sldId id="762" r:id="rId29"/>
    <p:sldId id="577" r:id="rId30"/>
    <p:sldId id="664" r:id="rId31"/>
    <p:sldId id="763" r:id="rId32"/>
    <p:sldId id="549" r:id="rId33"/>
    <p:sldId id="764" r:id="rId34"/>
    <p:sldId id="588" r:id="rId35"/>
    <p:sldId id="766" r:id="rId36"/>
    <p:sldId id="691" r:id="rId37"/>
    <p:sldId id="673" r:id="rId38"/>
    <p:sldId id="556" r:id="rId39"/>
    <p:sldId id="692" r:id="rId40"/>
    <p:sldId id="693" r:id="rId41"/>
    <p:sldId id="699" r:id="rId42"/>
    <p:sldId id="701" r:id="rId43"/>
    <p:sldId id="702" r:id="rId44"/>
    <p:sldId id="703" r:id="rId45"/>
    <p:sldId id="773" r:id="rId46"/>
    <p:sldId id="774" r:id="rId47"/>
    <p:sldId id="713" r:id="rId48"/>
    <p:sldId id="697" r:id="rId49"/>
    <p:sldId id="768" r:id="rId50"/>
    <p:sldId id="580" r:id="rId51"/>
    <p:sldId id="714" r:id="rId52"/>
    <p:sldId id="715" r:id="rId53"/>
    <p:sldId id="722" r:id="rId54"/>
    <p:sldId id="770" r:id="rId55"/>
    <p:sldId id="716" r:id="rId56"/>
    <p:sldId id="717" r:id="rId57"/>
    <p:sldId id="721" r:id="rId58"/>
    <p:sldId id="771" r:id="rId59"/>
    <p:sldId id="726" r:id="rId60"/>
    <p:sldId id="727" r:id="rId61"/>
    <p:sldId id="728" r:id="rId62"/>
    <p:sldId id="731" r:id="rId63"/>
    <p:sldId id="648" r:id="rId64"/>
    <p:sldId id="712" r:id="rId65"/>
    <p:sldId id="705" r:id="rId66"/>
    <p:sldId id="723" r:id="rId67"/>
    <p:sldId id="661" r:id="rId68"/>
    <p:sldId id="733" r:id="rId69"/>
    <p:sldId id="729" r:id="rId70"/>
    <p:sldId id="734" r:id="rId71"/>
    <p:sldId id="735" r:id="rId72"/>
    <p:sldId id="494" r:id="rId73"/>
    <p:sldId id="776" r:id="rId74"/>
    <p:sldId id="775" r:id="rId75"/>
    <p:sldId id="476" r:id="rId76"/>
  </p:sldIdLst>
  <p:sldSz cx="9144000" cy="6858000" type="screen4x3"/>
  <p:notesSz cx="6669088" cy="9928225"/>
  <p:defaultTextStyle>
    <a:defPPr>
      <a:defRPr lang="en-GB"/>
    </a:defPPr>
    <a:lvl1pPr algn="l" rtl="0" eaLnBrk="0" fontAlgn="base" hangingPunct="0">
      <a:spcBef>
        <a:spcPct val="0"/>
      </a:spcBef>
      <a:spcAft>
        <a:spcPct val="0"/>
      </a:spcAft>
      <a:defRPr sz="28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Arial Narrow" pitchFamily="34" charset="0"/>
        <a:ea typeface="+mn-ea"/>
        <a:cs typeface="+mn-cs"/>
      </a:defRPr>
    </a:lvl5pPr>
    <a:lvl6pPr marL="2286000" algn="l" defTabSz="914400" rtl="0" eaLnBrk="1" latinLnBrk="0" hangingPunct="1">
      <a:defRPr sz="2800" b="1" kern="1200">
        <a:solidFill>
          <a:schemeClr val="tx1"/>
        </a:solidFill>
        <a:latin typeface="Arial Narrow" pitchFamily="34" charset="0"/>
        <a:ea typeface="+mn-ea"/>
        <a:cs typeface="+mn-cs"/>
      </a:defRPr>
    </a:lvl6pPr>
    <a:lvl7pPr marL="2743200" algn="l" defTabSz="914400" rtl="0" eaLnBrk="1" latinLnBrk="0" hangingPunct="1">
      <a:defRPr sz="2800" b="1" kern="1200">
        <a:solidFill>
          <a:schemeClr val="tx1"/>
        </a:solidFill>
        <a:latin typeface="Arial Narrow" pitchFamily="34" charset="0"/>
        <a:ea typeface="+mn-ea"/>
        <a:cs typeface="+mn-cs"/>
      </a:defRPr>
    </a:lvl7pPr>
    <a:lvl8pPr marL="3200400" algn="l" defTabSz="914400" rtl="0" eaLnBrk="1" latinLnBrk="0" hangingPunct="1">
      <a:defRPr sz="2800" b="1" kern="1200">
        <a:solidFill>
          <a:schemeClr val="tx1"/>
        </a:solidFill>
        <a:latin typeface="Arial Narrow" pitchFamily="34" charset="0"/>
        <a:ea typeface="+mn-ea"/>
        <a:cs typeface="+mn-cs"/>
      </a:defRPr>
    </a:lvl8pPr>
    <a:lvl9pPr marL="3657600" algn="l" defTabSz="914400" rtl="0" eaLnBrk="1" latinLnBrk="0" hangingPunct="1">
      <a:defRPr sz="28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99"/>
    <a:srgbClr val="000000"/>
    <a:srgbClr val="990000"/>
    <a:srgbClr val="CC3300"/>
    <a:srgbClr val="FF6600"/>
    <a:srgbClr val="DDDDDD"/>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10" autoAdjust="0"/>
  </p:normalViewPr>
  <p:slideViewPr>
    <p:cSldViewPr snapToGrid="0">
      <p:cViewPr>
        <p:scale>
          <a:sx n="50" d="100"/>
          <a:sy n="50" d="100"/>
        </p:scale>
        <p:origin x="-684"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12336"/>
    </p:cViewPr>
  </p:sorterViewPr>
  <p:notesViewPr>
    <p:cSldViewPr snapToGrid="0">
      <p:cViewPr varScale="1">
        <p:scale>
          <a:sx n="58" d="100"/>
          <a:sy n="58" d="100"/>
        </p:scale>
        <p:origin x="-177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926831E-0084-42D8-B0BD-90D623AC0088}" type="slidenum">
              <a:rPr lang="en-GB"/>
              <a:pPr>
                <a:defRPr/>
              </a:pPr>
              <a:t>‹#›</a:t>
            </a:fld>
            <a:endParaRPr lang="en-GB"/>
          </a:p>
        </p:txBody>
      </p:sp>
    </p:spTree>
    <p:extLst>
      <p:ext uri="{BB962C8B-B14F-4D97-AF65-F5344CB8AC3E}">
        <p14:creationId xmlns:p14="http://schemas.microsoft.com/office/powerpoint/2010/main" val="3961002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3795"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9876" name="Rectangle 4"/>
          <p:cNvSpPr>
            <a:spLocks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889000" y="4716463"/>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3799" name="Rectangle 7"/>
          <p:cNvSpPr>
            <a:spLocks noGrp="1" noChangeArrowheads="1"/>
          </p:cNvSpPr>
          <p:nvPr>
            <p:ph type="sldNum" sz="quarter" idx="5"/>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C744016-45B5-4EA8-B100-5544680ED16F}" type="slidenum">
              <a:rPr lang="en-US"/>
              <a:pPr>
                <a:defRPr/>
              </a:pPr>
              <a:t>‹#›</a:t>
            </a:fld>
            <a:endParaRPr lang="en-US"/>
          </a:p>
        </p:txBody>
      </p:sp>
    </p:spTree>
    <p:extLst>
      <p:ext uri="{BB962C8B-B14F-4D97-AF65-F5344CB8AC3E}">
        <p14:creationId xmlns:p14="http://schemas.microsoft.com/office/powerpoint/2010/main" val="2220902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PD is a highly prevalent debilitating movement disorder.</a:t>
            </a:r>
          </a:p>
          <a:p>
            <a:r>
              <a:rPr lang="en-GB" smtClean="0"/>
              <a:t>The main pathological feature of PD is the loss of DA neurones in the SNc that project to the striatum, forming the NSDA pathway. This controls fine movements</a:t>
            </a:r>
          </a:p>
          <a:p>
            <a:endParaRPr lang="en-GB" smtClean="0"/>
          </a:p>
          <a:p>
            <a:r>
              <a:rPr lang="en-GB" smtClean="0"/>
              <a:t>Apart from a few % of cases that have genetic origins, we do not know the cause of PD, but it is a highly prevalent and deblitating movement disorder.</a:t>
            </a:r>
          </a:p>
          <a:p>
            <a:endParaRPr lang="en-GB" smtClean="0"/>
          </a:p>
          <a:p>
            <a:r>
              <a:rPr lang="en-GB" smtClean="0"/>
              <a:t>Disease symptoms appear to be less at times when E2 levels are highest</a:t>
            </a:r>
          </a:p>
          <a:p>
            <a:endParaRPr lang="en-GB" smtClean="0"/>
          </a:p>
          <a:p>
            <a:r>
              <a:rPr lang="en-GB" smtClean="0"/>
              <a:t>However, there are contradictions in the literature ..... </a:t>
            </a:r>
          </a:p>
          <a:p>
            <a:endParaRPr lang="en-GB" smtClean="0"/>
          </a:p>
          <a:p>
            <a:endParaRPr lang="en-GB" smtClean="0"/>
          </a:p>
          <a:p>
            <a:endParaRPr lang="en-GB" smtClean="0"/>
          </a:p>
          <a:p>
            <a:r>
              <a:rPr lang="en-GB" smtClean="0"/>
              <a:t>but also in its symptoms, progression and responses to treatment</a:t>
            </a:r>
          </a:p>
        </p:txBody>
      </p:sp>
      <p:sp>
        <p:nvSpPr>
          <p:cNvPr id="80900"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EF5FCE27-C2EF-418A-B9A1-E6E4B948B554}" type="slidenum">
              <a:rPr lang="en-GB" sz="1200" smtClean="0">
                <a:latin typeface="Times New Roman" pitchFamily="18" charset="0"/>
              </a:rPr>
              <a:pPr/>
              <a:t>6</a:t>
            </a:fld>
            <a:endParaRPr lang="en-GB" sz="12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695325" y="4654550"/>
            <a:ext cx="53340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solidFill>
                  <a:srgbClr val="2416DC"/>
                </a:solidFill>
                <a:latin typeface="Arial" charset="0"/>
              </a:rPr>
              <a:t>And here are some examples from several studies that supports the view that there are innate sex dimorphisms in the nigrostriatal pathway. Here, functional magnetic resonance imaging was used to assess striatal activity in subjects performing tests that  largely rely on activation of the NSDA pathway and, although performance was similar in men and women, brain activity and, by implication, information processing, was different... And this is notably a recurring theme for other brain regions.</a:t>
            </a:r>
          </a:p>
          <a:p>
            <a:endParaRPr lang="en-GB" smtClean="0">
              <a:solidFill>
                <a:srgbClr val="2416DC"/>
              </a:solidFill>
              <a:latin typeface="Arial" charset="0"/>
            </a:endParaRPr>
          </a:p>
        </p:txBody>
      </p:sp>
      <p:sp>
        <p:nvSpPr>
          <p:cNvPr id="90116"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F559DCD3-D7BF-48B4-B4AB-14B43582C9E9}" type="slidenum">
              <a:rPr lang="en-GB" sz="1200" smtClean="0">
                <a:latin typeface="Times New Roman" pitchFamily="18" charset="0"/>
              </a:rPr>
              <a:pPr/>
              <a:t>54</a:t>
            </a:fld>
            <a:endParaRPr lang="en-GB"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it is not possible to perform similar experiments in humans, we cannot be certain of the applicability of these findings to the clinical situations, but ......., suggesting that sex hormone effects on the activity of the healthy nigrostriatal activity appear sexually dimorphic in human as well as rodents. If the same proves true for the degenerating pathway, these studies indicate that..</a:t>
            </a:r>
          </a:p>
        </p:txBody>
      </p:sp>
      <p:sp>
        <p:nvSpPr>
          <p:cNvPr id="91140"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79083BF7-1483-4CAD-B280-9EBE472BD2F9}" type="slidenum">
              <a:rPr lang="en-GB" sz="1200" smtClean="0">
                <a:latin typeface="Times New Roman" pitchFamily="18" charset="0"/>
              </a:rPr>
              <a:pPr/>
              <a:t>58</a:t>
            </a:fld>
            <a:endParaRPr lang="en-GB"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B10FA503-4E28-4043-BD26-140728AE4BA0}" type="slidenum">
              <a:rPr lang="en-US" sz="1200" smtClean="0">
                <a:latin typeface="Times New Roman" pitchFamily="18" charset="0"/>
              </a:rPr>
              <a:pPr/>
              <a:t>60</a:t>
            </a:fld>
            <a:endParaRPr lang="en-US" sz="1200" smtClean="0">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xfrm>
            <a:off x="666750" y="4716463"/>
            <a:ext cx="5335588" cy="4467225"/>
          </a:xfrm>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Therefore, I hope that you will agree that....</a:t>
            </a:r>
          </a:p>
          <a:p>
            <a:r>
              <a:rPr lang="en-GB" smtClean="0"/>
              <a:t>However, changing attitudes is a slow process. Until relatively recently it was not necessary to include women in clinical trials and more than *0% of basic neuroscience research is conducted in males only, but may be relevant for only 50% of the population.</a:t>
            </a:r>
          </a:p>
        </p:txBody>
      </p:sp>
      <p:sp>
        <p:nvSpPr>
          <p:cNvPr id="93188"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CDA133F2-9901-4501-8C04-A465BFFDB923}" type="slidenum">
              <a:rPr lang="en-GB" sz="1200" smtClean="0">
                <a:latin typeface="Times New Roman" pitchFamily="18" charset="0"/>
              </a:rPr>
              <a:pPr/>
              <a:t>74</a:t>
            </a:fld>
            <a:endParaRPr lang="en-GB"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02BEAF25-F834-424E-A86D-C340960C4F74}" type="slidenum">
              <a:rPr lang="en-GB" sz="1200" smtClean="0">
                <a:latin typeface="Times New Roman" pitchFamily="18" charset="0"/>
              </a:rPr>
              <a:pPr/>
              <a:t>9</a:t>
            </a:fld>
            <a:endParaRPr lang="en-GB"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Therefore, we used an experimental model of PD that mimics important aspects of the condition. 6-OHDA is a neurotoxin selective for DA neurones. It is injected into the MFB and </a:t>
            </a:r>
          </a:p>
          <a:p>
            <a:endParaRPr lang="en-GB" smtClean="0"/>
          </a:p>
          <a:p>
            <a:r>
              <a:rPr lang="en-GB" smtClean="0"/>
              <a:t>here are recognised familial Model mirrors sex differences in clinical PD</a:t>
            </a:r>
          </a:p>
        </p:txBody>
      </p:sp>
      <p:sp>
        <p:nvSpPr>
          <p:cNvPr id="82948"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C222778C-4A17-46FE-9B70-062E61DA60A7}" type="slidenum">
              <a:rPr lang="en-GB" sz="1200" smtClean="0">
                <a:latin typeface="Times New Roman" pitchFamily="18" charset="0"/>
              </a:rPr>
              <a:pPr/>
              <a:t>25</a:t>
            </a:fld>
            <a:endParaRPr lang="en-GB"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In further experiments we </a:t>
            </a:r>
          </a:p>
        </p:txBody>
      </p:sp>
      <p:sp>
        <p:nvSpPr>
          <p:cNvPr id="83972"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50709714-A14B-4A43-A6EB-B940E951755D}" type="slidenum">
              <a:rPr lang="en-GB" sz="1200" smtClean="0">
                <a:latin typeface="Times New Roman" pitchFamily="18" charset="0"/>
              </a:rPr>
              <a:pPr/>
              <a:t>28</a:t>
            </a:fld>
            <a:endParaRPr lang="en-GB"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To summarise, these studies showed that </a:t>
            </a:r>
          </a:p>
          <a:p>
            <a:r>
              <a:rPr lang="en-GB" smtClean="0"/>
              <a:t>1</a:t>
            </a:r>
          </a:p>
          <a:p>
            <a:r>
              <a:rPr lang="en-GB" smtClean="0"/>
              <a:t>2</a:t>
            </a:r>
          </a:p>
          <a:p>
            <a:endParaRPr lang="en-GB" smtClean="0"/>
          </a:p>
          <a:p>
            <a:r>
              <a:rPr lang="en-GB" smtClean="0"/>
              <a:t>From these observations it follows that....3. and, 4. given our prior knowledge, it is reasonable to suggest that </a:t>
            </a:r>
          </a:p>
        </p:txBody>
      </p:sp>
      <p:sp>
        <p:nvSpPr>
          <p:cNvPr id="84996"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7774A60A-2662-4DA2-B24D-9F76B556E2D8}" type="slidenum">
              <a:rPr lang="en-GB" sz="1200" smtClean="0">
                <a:latin typeface="Times New Roman" pitchFamily="18" charset="0"/>
              </a:rPr>
              <a:pPr/>
              <a:t>31</a:t>
            </a:fld>
            <a:endParaRPr lang="en-GB"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How can hormonal influences on striatal DA depletion occur independently of dopaminergic cell survival? A combination of results from our own and other labs support our hypothesis that</a:t>
            </a:r>
          </a:p>
        </p:txBody>
      </p:sp>
      <p:sp>
        <p:nvSpPr>
          <p:cNvPr id="86020"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0C8AEC01-8FA8-47DB-95D9-C00C4A0E1E2A}" type="slidenum">
              <a:rPr lang="en-GB" sz="1200" smtClean="0">
                <a:latin typeface="Times New Roman" pitchFamily="18" charset="0"/>
              </a:rPr>
              <a:pPr/>
              <a:t>35</a:t>
            </a:fld>
            <a:endParaRPr lang="en-GB"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62B3450D-5AE3-4C1B-8F85-1B6026359162}" type="slidenum">
              <a:rPr lang="en-US" sz="1200" smtClean="0">
                <a:latin typeface="Times New Roman" pitchFamily="18" charset="0"/>
              </a:rPr>
              <a:pPr/>
              <a:t>37</a:t>
            </a:fld>
            <a:endParaRPr lang="en-US" sz="1200" smtClean="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xfrm>
            <a:off x="666750" y="4716463"/>
            <a:ext cx="5335588" cy="4467225"/>
          </a:xfrm>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Compensatory mechanisms are complicated and not fully understood. They may involve adaptations in the input pathways that regulate the NSDA pathway, and they also involve </a:t>
            </a:r>
            <a:r>
              <a:rPr lang="en-GB" smtClean="0">
                <a:solidFill>
                  <a:schemeClr val="bg1"/>
                </a:solidFill>
              </a:rPr>
              <a:t>adaptations in the striatal nerve terminals</a:t>
            </a:r>
          </a:p>
        </p:txBody>
      </p:sp>
      <p:sp>
        <p:nvSpPr>
          <p:cNvPr id="88068"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B1DCCDF3-5592-4413-B95B-A98524BDA768}" type="slidenum">
              <a:rPr lang="en-GB" sz="1200" smtClean="0">
                <a:latin typeface="Times New Roman" pitchFamily="18" charset="0"/>
              </a:rPr>
              <a:pPr/>
              <a:t>45</a:t>
            </a:fld>
            <a:endParaRPr lang="en-GB"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Together these findings could account for why physiological levels of oestrogens appear neuroprotective at the level of the striatal DA terminals, but not at the cell bodies in the SNc.</a:t>
            </a:r>
          </a:p>
          <a:p>
            <a:endParaRPr lang="en-GB" smtClean="0"/>
          </a:p>
          <a:p>
            <a:r>
              <a:rPr lang="en-GB" smtClean="0"/>
              <a:t>A disease modifying drug – at least in females. An important challenge would be to investigate whether the detrimental effects of testicular factors could be prevented</a:t>
            </a:r>
          </a:p>
        </p:txBody>
      </p:sp>
      <p:sp>
        <p:nvSpPr>
          <p:cNvPr id="89092" name="Slide Number Placeholder 3"/>
          <p:cNvSpPr>
            <a:spLocks noGrp="1"/>
          </p:cNvSpPr>
          <p:nvPr>
            <p:ph type="sldNum" sz="quarter" idx="5"/>
          </p:nvPr>
        </p:nvSpPr>
        <p:spPr>
          <a:noFill/>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fld id="{362AE082-41B1-4D4D-86AB-8DDF9A82277F}" type="slidenum">
              <a:rPr lang="en-GB" sz="1200" smtClean="0">
                <a:latin typeface="Times New Roman" pitchFamily="18" charset="0"/>
              </a:rPr>
              <a:pPr/>
              <a:t>46</a:t>
            </a:fld>
            <a:endParaRPr lang="en-GB"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628227-BBEE-4533-A1F4-EDAB22E070BB}" type="slidenum">
              <a:rPr lang="en-GB"/>
              <a:pPr>
                <a:defRPr/>
              </a:pPr>
              <a:t>‹#›</a:t>
            </a:fld>
            <a:endParaRPr lang="en-GB"/>
          </a:p>
        </p:txBody>
      </p:sp>
    </p:spTree>
    <p:extLst>
      <p:ext uri="{BB962C8B-B14F-4D97-AF65-F5344CB8AC3E}">
        <p14:creationId xmlns:p14="http://schemas.microsoft.com/office/powerpoint/2010/main" val="85054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F76F5C-9792-40D8-83F8-8E56258E7EE0}" type="slidenum">
              <a:rPr lang="en-GB"/>
              <a:pPr>
                <a:defRPr/>
              </a:pPr>
              <a:t>‹#›</a:t>
            </a:fld>
            <a:endParaRPr lang="en-GB"/>
          </a:p>
        </p:txBody>
      </p:sp>
    </p:spTree>
    <p:extLst>
      <p:ext uri="{BB962C8B-B14F-4D97-AF65-F5344CB8AC3E}">
        <p14:creationId xmlns:p14="http://schemas.microsoft.com/office/powerpoint/2010/main" val="241895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1F55E2-F1BC-43D9-99B5-BAF136CC8F98}" type="slidenum">
              <a:rPr lang="en-GB"/>
              <a:pPr>
                <a:defRPr/>
              </a:pPr>
              <a:t>‹#›</a:t>
            </a:fld>
            <a:endParaRPr lang="en-GB"/>
          </a:p>
        </p:txBody>
      </p:sp>
    </p:spTree>
    <p:extLst>
      <p:ext uri="{BB962C8B-B14F-4D97-AF65-F5344CB8AC3E}">
        <p14:creationId xmlns:p14="http://schemas.microsoft.com/office/powerpoint/2010/main" val="349595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0DA32D-9925-47BF-8649-70D0B8F1BD90}" type="slidenum">
              <a:rPr lang="en-GB"/>
              <a:pPr>
                <a:defRPr/>
              </a:pPr>
              <a:t>‹#›</a:t>
            </a:fld>
            <a:endParaRPr lang="en-GB"/>
          </a:p>
        </p:txBody>
      </p:sp>
    </p:spTree>
    <p:extLst>
      <p:ext uri="{BB962C8B-B14F-4D97-AF65-F5344CB8AC3E}">
        <p14:creationId xmlns:p14="http://schemas.microsoft.com/office/powerpoint/2010/main" val="125692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CA50FB-E983-49E1-A096-271FE80EDB84}" type="slidenum">
              <a:rPr lang="en-GB"/>
              <a:pPr>
                <a:defRPr/>
              </a:pPr>
              <a:t>‹#›</a:t>
            </a:fld>
            <a:endParaRPr lang="en-GB"/>
          </a:p>
        </p:txBody>
      </p:sp>
    </p:spTree>
    <p:extLst>
      <p:ext uri="{BB962C8B-B14F-4D97-AF65-F5344CB8AC3E}">
        <p14:creationId xmlns:p14="http://schemas.microsoft.com/office/powerpoint/2010/main" val="18661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90F0AE-1082-4B09-B95F-F8E5545FDAED}" type="slidenum">
              <a:rPr lang="en-GB"/>
              <a:pPr>
                <a:defRPr/>
              </a:pPr>
              <a:t>‹#›</a:t>
            </a:fld>
            <a:endParaRPr lang="en-GB"/>
          </a:p>
        </p:txBody>
      </p:sp>
    </p:spTree>
    <p:extLst>
      <p:ext uri="{BB962C8B-B14F-4D97-AF65-F5344CB8AC3E}">
        <p14:creationId xmlns:p14="http://schemas.microsoft.com/office/powerpoint/2010/main" val="334390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E7BC374-708B-42E2-9561-332D0CF59A5E}" type="slidenum">
              <a:rPr lang="en-GB"/>
              <a:pPr>
                <a:defRPr/>
              </a:pPr>
              <a:t>‹#›</a:t>
            </a:fld>
            <a:endParaRPr lang="en-GB"/>
          </a:p>
        </p:txBody>
      </p:sp>
    </p:spTree>
    <p:extLst>
      <p:ext uri="{BB962C8B-B14F-4D97-AF65-F5344CB8AC3E}">
        <p14:creationId xmlns:p14="http://schemas.microsoft.com/office/powerpoint/2010/main" val="22695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5D1627F-F520-4FC7-BE1F-178141C80B79}" type="slidenum">
              <a:rPr lang="en-GB"/>
              <a:pPr>
                <a:defRPr/>
              </a:pPr>
              <a:t>‹#›</a:t>
            </a:fld>
            <a:endParaRPr lang="en-GB"/>
          </a:p>
        </p:txBody>
      </p:sp>
    </p:spTree>
    <p:extLst>
      <p:ext uri="{BB962C8B-B14F-4D97-AF65-F5344CB8AC3E}">
        <p14:creationId xmlns:p14="http://schemas.microsoft.com/office/powerpoint/2010/main" val="24714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B01F3D9-8B62-4D25-AB23-D464C181A6F5}" type="slidenum">
              <a:rPr lang="en-GB"/>
              <a:pPr>
                <a:defRPr/>
              </a:pPr>
              <a:t>‹#›</a:t>
            </a:fld>
            <a:endParaRPr lang="en-GB"/>
          </a:p>
        </p:txBody>
      </p:sp>
    </p:spTree>
    <p:extLst>
      <p:ext uri="{BB962C8B-B14F-4D97-AF65-F5344CB8AC3E}">
        <p14:creationId xmlns:p14="http://schemas.microsoft.com/office/powerpoint/2010/main" val="220767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59A0AE-4F39-40DD-8E99-9DA8BD7D9F21}" type="slidenum">
              <a:rPr lang="en-GB"/>
              <a:pPr>
                <a:defRPr/>
              </a:pPr>
              <a:t>‹#›</a:t>
            </a:fld>
            <a:endParaRPr lang="en-GB"/>
          </a:p>
        </p:txBody>
      </p:sp>
    </p:spTree>
    <p:extLst>
      <p:ext uri="{BB962C8B-B14F-4D97-AF65-F5344CB8AC3E}">
        <p14:creationId xmlns:p14="http://schemas.microsoft.com/office/powerpoint/2010/main" val="335164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867B6B6-1A22-4AE6-9F5C-41008EACA68B}" type="slidenum">
              <a:rPr lang="en-GB"/>
              <a:pPr>
                <a:defRPr/>
              </a:pPr>
              <a:t>‹#›</a:t>
            </a:fld>
            <a:endParaRPr lang="en-GB"/>
          </a:p>
        </p:txBody>
      </p:sp>
    </p:spTree>
    <p:extLst>
      <p:ext uri="{BB962C8B-B14F-4D97-AF65-F5344CB8AC3E}">
        <p14:creationId xmlns:p14="http://schemas.microsoft.com/office/powerpoint/2010/main" val="43766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CAD1BBCC-A04A-40B6-8EC5-9C7B9E45068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7212" y="1868488"/>
            <a:ext cx="8110538" cy="3724275"/>
          </a:xfrm>
        </p:spPr>
        <p:txBody>
          <a:bodyPr/>
          <a:lstStyle/>
          <a:p>
            <a:r>
              <a:rPr lang="en-GB" sz="3600" dirty="0" smtClean="0">
                <a:solidFill>
                  <a:srgbClr val="003399"/>
                </a:solidFill>
                <a:latin typeface="Arial" pitchFamily="34" charset="0"/>
                <a:cs typeface="Arial" pitchFamily="34" charset="0"/>
              </a:rPr>
              <a:t>Sexual </a:t>
            </a:r>
            <a:r>
              <a:rPr lang="en-GB" sz="3600" dirty="0" smtClean="0">
                <a:solidFill>
                  <a:srgbClr val="003399"/>
                </a:solidFill>
                <a:latin typeface="Arial" pitchFamily="34" charset="0"/>
                <a:cs typeface="Arial" pitchFamily="34" charset="0"/>
              </a:rPr>
              <a:t>dimorphism </a:t>
            </a:r>
            <a:r>
              <a:rPr lang="en-GB" sz="3600" dirty="0" smtClean="0">
                <a:solidFill>
                  <a:srgbClr val="003399"/>
                </a:solidFill>
                <a:latin typeface="Arial" pitchFamily="34" charset="0"/>
                <a:cs typeface="Arial" pitchFamily="34" charset="0"/>
              </a:rPr>
              <a:t>and </a:t>
            </a:r>
            <a:r>
              <a:rPr lang="en-GB" sz="3600" dirty="0" err="1" smtClean="0">
                <a:solidFill>
                  <a:srgbClr val="003399"/>
                </a:solidFill>
                <a:latin typeface="Arial" pitchFamily="34" charset="0"/>
                <a:cs typeface="Arial" pitchFamily="34" charset="0"/>
              </a:rPr>
              <a:t>neuroprotection</a:t>
            </a:r>
            <a:r>
              <a:rPr lang="en-GB" sz="3600" dirty="0" smtClean="0">
                <a:solidFill>
                  <a:srgbClr val="003399"/>
                </a:solidFill>
                <a:latin typeface="Arial" pitchFamily="34" charset="0"/>
                <a:cs typeface="Arial" pitchFamily="34" charset="0"/>
              </a:rPr>
              <a:t> </a:t>
            </a:r>
            <a:r>
              <a:rPr lang="en-GB" sz="3600" dirty="0" smtClean="0">
                <a:solidFill>
                  <a:srgbClr val="003399"/>
                </a:solidFill>
                <a:latin typeface="Arial" pitchFamily="34" charset="0"/>
                <a:cs typeface="Arial" pitchFamily="34" charset="0"/>
              </a:rPr>
              <a:t>by sex steroids </a:t>
            </a:r>
            <a:r>
              <a:rPr lang="en-GB" sz="3600" dirty="0" smtClean="0">
                <a:solidFill>
                  <a:srgbClr val="003399"/>
                </a:solidFill>
                <a:latin typeface="Arial" pitchFamily="34" charset="0"/>
                <a:cs typeface="Arial" pitchFamily="34" charset="0"/>
              </a:rPr>
              <a:t>in common complex </a:t>
            </a:r>
            <a:r>
              <a:rPr lang="en-GB" sz="3600" dirty="0" smtClean="0">
                <a:solidFill>
                  <a:srgbClr val="003399"/>
                </a:solidFill>
                <a:latin typeface="Arial" pitchFamily="34" charset="0"/>
                <a:cs typeface="Arial" pitchFamily="34" charset="0"/>
              </a:rPr>
              <a:t>diseases: Parkinson’s disease as </a:t>
            </a:r>
            <a:r>
              <a:rPr lang="en-GB" sz="3600" dirty="0" smtClean="0">
                <a:solidFill>
                  <a:srgbClr val="003399"/>
                </a:solidFill>
                <a:latin typeface="Arial" pitchFamily="34" charset="0"/>
                <a:cs typeface="Arial" pitchFamily="34" charset="0"/>
              </a:rPr>
              <a:t>the prototype</a:t>
            </a:r>
            <a:r>
              <a:rPr lang="en-GB" sz="3600" dirty="0" smtClean="0">
                <a:latin typeface="Arial" pitchFamily="34" charset="0"/>
                <a:cs typeface="Arial" pitchFamily="34" charset="0"/>
              </a:rPr>
              <a:t/>
            </a:r>
            <a:br>
              <a:rPr lang="en-GB" sz="3600" dirty="0" smtClean="0">
                <a:latin typeface="Arial" pitchFamily="34" charset="0"/>
                <a:cs typeface="Arial" pitchFamily="34" charset="0"/>
              </a:rPr>
            </a:br>
            <a:r>
              <a:rPr lang="en-GB" sz="3600" dirty="0" smtClean="0">
                <a:latin typeface="Arial Narrow" pitchFamily="34" charset="0"/>
              </a:rPr>
              <a:t/>
            </a:r>
            <a:br>
              <a:rPr lang="en-GB" sz="3600" dirty="0" smtClean="0">
                <a:latin typeface="Arial Narrow" pitchFamily="34" charset="0"/>
              </a:rPr>
            </a:br>
            <a:r>
              <a:rPr lang="en-GB" sz="2800" dirty="0" smtClean="0">
                <a:solidFill>
                  <a:srgbClr val="002060"/>
                </a:solidFill>
                <a:latin typeface="Arial" pitchFamily="34" charset="0"/>
                <a:cs typeface="Arial" pitchFamily="34" charset="0"/>
              </a:rPr>
              <a:t>28  </a:t>
            </a:r>
            <a:r>
              <a:rPr lang="en-GB" sz="2800" dirty="0" smtClean="0">
                <a:solidFill>
                  <a:srgbClr val="002060"/>
                </a:solidFill>
                <a:latin typeface="Arial" pitchFamily="34" charset="0"/>
                <a:cs typeface="Arial" pitchFamily="34" charset="0"/>
              </a:rPr>
              <a:t>January 2013</a:t>
            </a:r>
            <a:br>
              <a:rPr lang="en-GB" sz="2800" dirty="0" smtClean="0">
                <a:solidFill>
                  <a:srgbClr val="002060"/>
                </a:solidFill>
                <a:latin typeface="Arial" pitchFamily="34" charset="0"/>
                <a:cs typeface="Arial" pitchFamily="34" charset="0"/>
              </a:rPr>
            </a:br>
            <a:r>
              <a:rPr lang="en-GB" sz="3200" dirty="0" smtClean="0">
                <a:solidFill>
                  <a:srgbClr val="002060"/>
                </a:solidFill>
                <a:latin typeface="Arial" pitchFamily="34" charset="0"/>
                <a:cs typeface="Arial" pitchFamily="34" charset="0"/>
              </a:rPr>
              <a:t>Professor </a:t>
            </a:r>
            <a:r>
              <a:rPr lang="en-GB" sz="3200" dirty="0" smtClean="0">
                <a:solidFill>
                  <a:srgbClr val="002060"/>
                </a:solidFill>
                <a:latin typeface="Arial" pitchFamily="34" charset="0"/>
                <a:cs typeface="Arial" pitchFamily="34" charset="0"/>
              </a:rPr>
              <a:t>Glenda Gillies</a:t>
            </a:r>
          </a:p>
        </p:txBody>
      </p:sp>
      <p:sp>
        <p:nvSpPr>
          <p:cNvPr id="2051" name="Text Box 4"/>
          <p:cNvSpPr txBox="1">
            <a:spLocks noChangeArrowheads="1"/>
          </p:cNvSpPr>
          <p:nvPr/>
        </p:nvSpPr>
        <p:spPr bwMode="auto">
          <a:xfrm>
            <a:off x="242888" y="142875"/>
            <a:ext cx="3759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20000"/>
              </a:spcBef>
              <a:buSzPct val="100000"/>
            </a:pPr>
            <a:r>
              <a:rPr lang="en-GB" sz="3200">
                <a:solidFill>
                  <a:srgbClr val="000099"/>
                </a:solidFill>
                <a:latin typeface="Arial" charset="0"/>
              </a:rPr>
              <a:t>Imperial College </a:t>
            </a:r>
            <a:r>
              <a:rPr lang="en-GB" sz="3200">
                <a:solidFill>
                  <a:srgbClr val="33CCFF"/>
                </a:solidFill>
                <a:latin typeface="Arial" charset="0"/>
              </a:rPr>
              <a:t>London</a:t>
            </a:r>
          </a:p>
          <a:p>
            <a:endParaRPr lang="en-GB" sz="2400" b="0">
              <a:solidFill>
                <a:srgbClr val="33CCFF"/>
              </a:solidFill>
              <a:latin typeface="Times New Roman" pitchFamily="18" charset="0"/>
            </a:endParaRPr>
          </a:p>
        </p:txBody>
      </p:sp>
      <p:sp>
        <p:nvSpPr>
          <p:cNvPr id="2052" name="Text Box 5"/>
          <p:cNvSpPr txBox="1">
            <a:spLocks noChangeArrowheads="1"/>
          </p:cNvSpPr>
          <p:nvPr/>
        </p:nvSpPr>
        <p:spPr bwMode="auto">
          <a:xfrm>
            <a:off x="5296033" y="269875"/>
            <a:ext cx="32223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b="0" dirty="0">
                <a:solidFill>
                  <a:srgbClr val="002060"/>
                </a:solidFill>
                <a:latin typeface="Arial" charset="0"/>
              </a:rPr>
              <a:t>BSc Endocrinology</a:t>
            </a:r>
          </a:p>
          <a:p>
            <a:pPr algn="ctr"/>
            <a:r>
              <a:rPr lang="en-GB" b="0" dirty="0">
                <a:solidFill>
                  <a:srgbClr val="002060"/>
                </a:solidFill>
                <a:latin typeface="Arial" charset="0"/>
              </a:rPr>
              <a:t>Module 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09575"/>
            <a:ext cx="7772400" cy="1143000"/>
          </a:xfrm>
        </p:spPr>
        <p:txBody>
          <a:bodyPr/>
          <a:lstStyle/>
          <a:p>
            <a:r>
              <a:rPr lang="en-GB" sz="3200" b="1" smtClean="0">
                <a:solidFill>
                  <a:schemeClr val="accent2"/>
                </a:solidFill>
                <a:latin typeface="Arial" charset="0"/>
              </a:rPr>
              <a:t>Factors contributing to sex bias in PD</a:t>
            </a:r>
          </a:p>
        </p:txBody>
      </p:sp>
      <p:sp>
        <p:nvSpPr>
          <p:cNvPr id="500739" name="Rectangle 3"/>
          <p:cNvSpPr>
            <a:spLocks noGrp="1" noChangeArrowheads="1"/>
          </p:cNvSpPr>
          <p:nvPr>
            <p:ph type="body" idx="1"/>
          </p:nvPr>
        </p:nvSpPr>
        <p:spPr>
          <a:xfrm>
            <a:off x="685800" y="1782763"/>
            <a:ext cx="7772400" cy="4114800"/>
          </a:xfrm>
        </p:spPr>
        <p:txBody>
          <a:bodyPr/>
          <a:lstStyle/>
          <a:p>
            <a:pPr>
              <a:lnSpc>
                <a:spcPct val="90000"/>
              </a:lnSpc>
            </a:pPr>
            <a:r>
              <a:rPr lang="en-US" sz="2800" smtClean="0">
                <a:latin typeface="Arial" charset="0"/>
              </a:rPr>
              <a:t>genetic factors, including factors linked to the sex chromosomes</a:t>
            </a:r>
          </a:p>
          <a:p>
            <a:pPr>
              <a:lnSpc>
                <a:spcPct val="90000"/>
              </a:lnSpc>
            </a:pPr>
            <a:r>
              <a:rPr lang="en-US" sz="2800" smtClean="0">
                <a:latin typeface="Arial" charset="0"/>
              </a:rPr>
              <a:t>life-style, especially agri-toxins</a:t>
            </a:r>
          </a:p>
          <a:p>
            <a:pPr>
              <a:lnSpc>
                <a:spcPct val="90000"/>
              </a:lnSpc>
            </a:pPr>
            <a:r>
              <a:rPr lang="en-US" sz="2800" smtClean="0">
                <a:solidFill>
                  <a:srgbClr val="990000"/>
                </a:solidFill>
                <a:latin typeface="Arial" charset="0"/>
              </a:rPr>
              <a:t>sex hormones are considered by far to have the greatest influence on brain sex dimorphisms, whether in structure, function or disease susceptibility</a:t>
            </a:r>
            <a:r>
              <a:rPr lang="en-US" sz="2800" smtClean="0">
                <a:latin typeface="Arial" charset="0"/>
              </a:rPr>
              <a:t> </a:t>
            </a:r>
          </a:p>
          <a:p>
            <a:pPr>
              <a:lnSpc>
                <a:spcPct val="90000"/>
              </a:lnSpc>
              <a:buFontTx/>
              <a:buNone/>
            </a:pPr>
            <a:r>
              <a:rPr lang="en-US" sz="1600" smtClean="0">
                <a:solidFill>
                  <a:srgbClr val="000099"/>
                </a:solidFill>
                <a:latin typeface="Arial" charset="0"/>
              </a:rPr>
              <a:t>				Kaminsky, Z., et al. (2006). Complex disease, 				gender and epigenetics. </a:t>
            </a:r>
            <a:r>
              <a:rPr lang="en-US" sz="1600" i="1" smtClean="0">
                <a:solidFill>
                  <a:srgbClr val="000099"/>
                </a:solidFill>
                <a:latin typeface="Arial" charset="0"/>
              </a:rPr>
              <a:t>Ann Med</a:t>
            </a:r>
            <a:r>
              <a:rPr lang="en-US" sz="1600" smtClean="0">
                <a:solidFill>
                  <a:srgbClr val="000099"/>
                </a:solidFill>
                <a:latin typeface="Arial" charset="0"/>
              </a:rPr>
              <a:t> 38</a:t>
            </a:r>
            <a:r>
              <a:rPr lang="en-US" sz="1600" b="1" smtClean="0">
                <a:solidFill>
                  <a:srgbClr val="000099"/>
                </a:solidFill>
                <a:latin typeface="Arial" charset="0"/>
              </a:rPr>
              <a:t>,</a:t>
            </a:r>
            <a:r>
              <a:rPr lang="en-US" sz="1600" smtClean="0">
                <a:solidFill>
                  <a:srgbClr val="000099"/>
                </a:solidFill>
                <a:latin typeface="Arial" charset="0"/>
              </a:rPr>
              <a:t> 530-544.</a:t>
            </a:r>
            <a:r>
              <a:rPr lang="en-US" smtClean="0">
                <a:latin typeface="Arial" charset="0"/>
              </a:rPr>
              <a:t> </a:t>
            </a:r>
          </a:p>
          <a:p>
            <a:pPr>
              <a:lnSpc>
                <a:spcPct val="90000"/>
              </a:lnSpc>
            </a:pPr>
            <a:endParaRPr lang="en-GB" smtClean="0">
              <a:latin typeface="Arial" charset="0"/>
            </a:endParaRPr>
          </a:p>
        </p:txBody>
      </p:sp>
      <p:sp>
        <p:nvSpPr>
          <p:cNvPr id="500740" name="Text Box 4"/>
          <p:cNvSpPr txBox="1">
            <a:spLocks noChangeArrowheads="1"/>
          </p:cNvSpPr>
          <p:nvPr/>
        </p:nvSpPr>
        <p:spPr bwMode="auto">
          <a:xfrm>
            <a:off x="860425" y="5711825"/>
            <a:ext cx="801528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3200">
                <a:solidFill>
                  <a:srgbClr val="000099"/>
                </a:solidFill>
                <a:latin typeface="Arial" charset="0"/>
              </a:rPr>
              <a:t>What role for oestrogens or androgens?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07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0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047875"/>
            <a:ext cx="7699375" cy="4202113"/>
          </a:xfrm>
        </p:spPr>
        <p:txBody>
          <a:bodyPr/>
          <a:lstStyle/>
          <a:p>
            <a:pPr algn="l"/>
            <a:r>
              <a:rPr lang="en-GB" sz="2800" b="1" smtClean="0">
                <a:latin typeface="Arial" charset="0"/>
              </a:rPr>
              <a:t/>
            </a:r>
            <a:br>
              <a:rPr lang="en-GB" sz="2800" b="1" smtClean="0">
                <a:latin typeface="Arial" charset="0"/>
              </a:rPr>
            </a:br>
            <a:r>
              <a:rPr lang="en-GB" sz="3200" b="1" smtClean="0">
                <a:latin typeface="Arial" charset="0"/>
              </a:rPr>
              <a:t>Sex differences in the clinical profile </a:t>
            </a:r>
            <a:r>
              <a:rPr lang="en-GB" sz="3200" smtClean="0">
                <a:latin typeface="Arial" charset="0"/>
              </a:rPr>
              <a:t/>
            </a:r>
            <a:br>
              <a:rPr lang="en-GB" sz="3200" smtClean="0">
                <a:latin typeface="Arial" charset="0"/>
              </a:rPr>
            </a:br>
            <a:r>
              <a:rPr lang="en-GB" sz="2800" smtClean="0">
                <a:latin typeface="Arial" charset="0"/>
              </a:rPr>
              <a:t>	</a:t>
            </a:r>
            <a:r>
              <a:rPr lang="en-GB" sz="2400" smtClean="0">
                <a:latin typeface="Arial" charset="0"/>
              </a:rPr>
              <a:t>- females present with a milder phenotype in 	early 	clinical stages; less frequent rigidity, but 	greater incidence of PD-associated depression</a:t>
            </a:r>
            <a:br>
              <a:rPr lang="en-GB" sz="2400" smtClean="0">
                <a:latin typeface="Arial" charset="0"/>
              </a:rPr>
            </a:br>
            <a:r>
              <a:rPr lang="en-GB" sz="2800" smtClean="0">
                <a:latin typeface="Arial" charset="0"/>
              </a:rPr>
              <a:t/>
            </a:r>
            <a:br>
              <a:rPr lang="en-GB" sz="2800" smtClean="0">
                <a:latin typeface="Arial" charset="0"/>
              </a:rPr>
            </a:br>
            <a:r>
              <a:rPr lang="en-GB" sz="3200" b="1" smtClean="0">
                <a:latin typeface="Arial" charset="0"/>
              </a:rPr>
              <a:t>Sex differences in treatment responses</a:t>
            </a:r>
            <a:br>
              <a:rPr lang="en-GB" sz="3200" b="1" smtClean="0">
                <a:latin typeface="Arial" charset="0"/>
              </a:rPr>
            </a:br>
            <a:r>
              <a:rPr lang="en-GB" sz="3600" smtClean="0">
                <a:latin typeface="Arial" charset="0"/>
              </a:rPr>
              <a:t/>
            </a:r>
            <a:br>
              <a:rPr lang="en-GB" sz="3600" smtClean="0">
                <a:latin typeface="Arial" charset="0"/>
              </a:rPr>
            </a:br>
            <a:r>
              <a:rPr lang="en-GB" sz="3600" smtClean="0">
                <a:latin typeface="Arial" charset="0"/>
              </a:rPr>
              <a:t/>
            </a:r>
            <a:br>
              <a:rPr lang="en-GB" sz="3600" smtClean="0">
                <a:latin typeface="Arial" charset="0"/>
              </a:rPr>
            </a:br>
            <a:r>
              <a:rPr lang="en-GB" sz="3600" smtClean="0">
                <a:latin typeface="Arial" charset="0"/>
              </a:rPr>
              <a:t>	</a:t>
            </a:r>
          </a:p>
        </p:txBody>
      </p:sp>
      <p:sp>
        <p:nvSpPr>
          <p:cNvPr id="13315" name="Text Box 5"/>
          <p:cNvSpPr txBox="1">
            <a:spLocks noChangeArrowheads="1"/>
          </p:cNvSpPr>
          <p:nvPr/>
        </p:nvSpPr>
        <p:spPr bwMode="auto">
          <a:xfrm>
            <a:off x="692150" y="357188"/>
            <a:ext cx="7861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3600">
                <a:solidFill>
                  <a:schemeClr val="accent2"/>
                </a:solidFill>
                <a:latin typeface="Arial" charset="0"/>
              </a:rPr>
              <a:t>Women are relatively protected from PD compared with men</a:t>
            </a:r>
          </a:p>
        </p:txBody>
      </p:sp>
      <p:sp>
        <p:nvSpPr>
          <p:cNvPr id="13316" name="Text Box 6"/>
          <p:cNvSpPr txBox="1">
            <a:spLocks noChangeArrowheads="1"/>
          </p:cNvSpPr>
          <p:nvPr/>
        </p:nvSpPr>
        <p:spPr bwMode="auto">
          <a:xfrm>
            <a:off x="3452813" y="4954588"/>
            <a:ext cx="5189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800" b="0">
                <a:solidFill>
                  <a:schemeClr val="accent2"/>
                </a:solidFill>
              </a:rPr>
              <a:t>Shulman L &amp; Bhat V (2006) Expert Rev Neurother 6: 407-16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366713" y="361950"/>
            <a:ext cx="8556625" cy="1143000"/>
          </a:xfrm>
          <a:ln>
            <a:solidFill>
              <a:srgbClr val="990033"/>
            </a:solidFill>
            <a:miter lim="800000"/>
            <a:headEnd/>
            <a:tailEnd/>
          </a:ln>
        </p:spPr>
        <p:txBody>
          <a:bodyPr/>
          <a:lstStyle/>
          <a:p>
            <a:pPr algn="l"/>
            <a:r>
              <a:rPr lang="en-GB" sz="3200" smtClean="0">
                <a:solidFill>
                  <a:schemeClr val="tx1"/>
                </a:solidFill>
                <a:latin typeface="Arial" charset="0"/>
              </a:rPr>
              <a:t>Epidemiological &amp; clinical evidence suggest that oestrogens are neuroprotective in women</a:t>
            </a:r>
          </a:p>
        </p:txBody>
      </p:sp>
      <p:sp>
        <p:nvSpPr>
          <p:cNvPr id="400387" name="Rectangle 1027"/>
          <p:cNvSpPr>
            <a:spLocks noGrp="1" noChangeArrowheads="1"/>
          </p:cNvSpPr>
          <p:nvPr>
            <p:ph type="body" idx="1"/>
          </p:nvPr>
        </p:nvSpPr>
        <p:spPr>
          <a:xfrm>
            <a:off x="685800" y="1774825"/>
            <a:ext cx="7772400" cy="4622800"/>
          </a:xfrm>
        </p:spPr>
        <p:txBody>
          <a:bodyPr/>
          <a:lstStyle/>
          <a:p>
            <a:pPr marL="0" indent="0">
              <a:buFontTx/>
              <a:buNone/>
              <a:defRPr/>
            </a:pPr>
            <a:r>
              <a:rPr lang="en-GB" sz="2000" b="1" dirty="0" smtClean="0">
                <a:solidFill>
                  <a:srgbClr val="C00000"/>
                </a:solidFill>
                <a:latin typeface="Arial" pitchFamily="34" charset="0"/>
              </a:rPr>
              <a:t>1. Menstrual cycle variations:</a:t>
            </a:r>
          </a:p>
          <a:p>
            <a:pPr marL="0" indent="0">
              <a:buFontTx/>
              <a:buNone/>
              <a:defRPr/>
            </a:pPr>
            <a:endParaRPr lang="en-GB" sz="2000" b="1" i="1" dirty="0" smtClean="0">
              <a:solidFill>
                <a:srgbClr val="000099"/>
              </a:solidFill>
              <a:latin typeface="Arial" pitchFamily="34" charset="0"/>
            </a:endParaRPr>
          </a:p>
          <a:p>
            <a:pPr>
              <a:defRPr/>
            </a:pPr>
            <a:r>
              <a:rPr lang="en-GB" sz="2400" dirty="0" smtClean="0">
                <a:solidFill>
                  <a:srgbClr val="000099"/>
                </a:solidFill>
                <a:latin typeface="Arial" pitchFamily="34" charset="0"/>
              </a:rPr>
              <a:t>Sensorimotor function varies over the human menstrual cycle. </a:t>
            </a:r>
          </a:p>
          <a:p>
            <a:pPr>
              <a:defRPr/>
            </a:pPr>
            <a:endParaRPr lang="en-GB" sz="2400" dirty="0" smtClean="0">
              <a:solidFill>
                <a:srgbClr val="000099"/>
              </a:solidFill>
              <a:latin typeface="Arial" pitchFamily="34" charset="0"/>
            </a:endParaRPr>
          </a:p>
          <a:p>
            <a:pPr>
              <a:defRPr/>
            </a:pPr>
            <a:r>
              <a:rPr lang="en-GB" sz="2400" dirty="0" smtClean="0">
                <a:solidFill>
                  <a:srgbClr val="000099"/>
                </a:solidFill>
                <a:latin typeface="Arial" pitchFamily="34" charset="0"/>
              </a:rPr>
              <a:t>Observational studies suggest that </a:t>
            </a:r>
            <a:r>
              <a:rPr lang="en-GB" sz="2400" dirty="0" err="1" smtClean="0">
                <a:solidFill>
                  <a:srgbClr val="000099"/>
                </a:solidFill>
                <a:latin typeface="Arial" pitchFamily="34" charset="0"/>
              </a:rPr>
              <a:t>parkinsonian</a:t>
            </a:r>
            <a:r>
              <a:rPr lang="en-GB" sz="2400" dirty="0" smtClean="0">
                <a:solidFill>
                  <a:srgbClr val="000099"/>
                </a:solidFill>
                <a:latin typeface="Arial" pitchFamily="34" charset="0"/>
              </a:rPr>
              <a:t> symptoms in premenopausal patients worsen just prior to and during menses, when oestrogen levels are lowest</a:t>
            </a:r>
          </a:p>
          <a:p>
            <a:pPr>
              <a:defRPr/>
            </a:pPr>
            <a:endParaRPr lang="en-GB" sz="2400" dirty="0" smtClean="0">
              <a:solidFill>
                <a:srgbClr val="00009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0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0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366713" y="361950"/>
            <a:ext cx="8556625" cy="1143000"/>
          </a:xfrm>
          <a:ln>
            <a:solidFill>
              <a:srgbClr val="990033"/>
            </a:solidFill>
            <a:miter lim="800000"/>
            <a:headEnd/>
            <a:tailEnd/>
          </a:ln>
        </p:spPr>
        <p:txBody>
          <a:bodyPr/>
          <a:lstStyle/>
          <a:p>
            <a:pPr algn="l"/>
            <a:r>
              <a:rPr lang="en-GB" sz="3200" smtClean="0">
                <a:solidFill>
                  <a:schemeClr val="tx1"/>
                </a:solidFill>
                <a:latin typeface="Arial" charset="0"/>
              </a:rPr>
              <a:t>Epidemiological &amp; clinical evidence suggest that oestrogens are neuroprotective in women</a:t>
            </a:r>
          </a:p>
        </p:txBody>
      </p:sp>
      <p:sp>
        <p:nvSpPr>
          <p:cNvPr id="400387" name="Rectangle 1027"/>
          <p:cNvSpPr>
            <a:spLocks noGrp="1" noChangeArrowheads="1"/>
          </p:cNvSpPr>
          <p:nvPr>
            <p:ph type="body" idx="1"/>
          </p:nvPr>
        </p:nvSpPr>
        <p:spPr>
          <a:xfrm>
            <a:off x="685800" y="2181225"/>
            <a:ext cx="7772400" cy="1752600"/>
          </a:xfrm>
        </p:spPr>
        <p:txBody>
          <a:bodyPr/>
          <a:lstStyle/>
          <a:p>
            <a:pPr marL="0" indent="0">
              <a:buFontTx/>
              <a:buNone/>
              <a:defRPr/>
            </a:pPr>
            <a:r>
              <a:rPr lang="en-GB" sz="2000" b="1" dirty="0" smtClean="0">
                <a:solidFill>
                  <a:srgbClr val="C00000"/>
                </a:solidFill>
                <a:latin typeface="Arial" pitchFamily="34" charset="0"/>
              </a:rPr>
              <a:t>2. Retrospective observations with menopause and HRT</a:t>
            </a:r>
          </a:p>
          <a:p>
            <a:pPr>
              <a:defRPr/>
            </a:pPr>
            <a:endParaRPr lang="en-GB" sz="2400" dirty="0" smtClean="0">
              <a:solidFill>
                <a:srgbClr val="000099"/>
              </a:solidFill>
              <a:latin typeface="Arial" pitchFamily="34" charset="0"/>
            </a:endParaRPr>
          </a:p>
          <a:p>
            <a:pPr>
              <a:defRPr/>
            </a:pPr>
            <a:r>
              <a:rPr lang="en-GB" sz="2400" dirty="0" smtClean="0">
                <a:solidFill>
                  <a:srgbClr val="000099"/>
                </a:solidFill>
                <a:latin typeface="Arial" pitchFamily="34" charset="0"/>
              </a:rPr>
              <a:t>studies suggest that, in postmenopausal women, PD symptoms worsen after withdrawal of HRT</a:t>
            </a:r>
          </a:p>
          <a:p>
            <a:pPr>
              <a:defRPr/>
            </a:pPr>
            <a:endParaRPr lang="en-GB" sz="2400" dirty="0" smtClean="0">
              <a:solidFill>
                <a:srgbClr val="000099"/>
              </a:solidFill>
              <a:latin typeface="Arial" pitchFamily="34" charset="0"/>
            </a:endParaRPr>
          </a:p>
          <a:p>
            <a:pPr>
              <a:defRPr/>
            </a:pPr>
            <a:endParaRPr lang="en-GB" sz="2400" dirty="0" smtClean="0">
              <a:solidFill>
                <a:srgbClr val="000099"/>
              </a:solidFill>
              <a:latin typeface="Arial" pitchFamily="34" charset="0"/>
            </a:endParaRPr>
          </a:p>
        </p:txBody>
      </p:sp>
      <p:sp>
        <p:nvSpPr>
          <p:cNvPr id="15364" name="Text Box 21"/>
          <p:cNvSpPr txBox="1">
            <a:spLocks noChangeArrowheads="1"/>
          </p:cNvSpPr>
          <p:nvPr/>
        </p:nvSpPr>
        <p:spPr bwMode="auto">
          <a:xfrm>
            <a:off x="638175" y="4121150"/>
            <a:ext cx="7924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87350">
              <a:tabLst>
                <a:tab pos="387350" algn="l"/>
              </a:tabLst>
              <a:defRPr sz="2800" b="1">
                <a:solidFill>
                  <a:schemeClr val="tx1"/>
                </a:solidFill>
                <a:latin typeface="Arial Narrow" pitchFamily="34" charset="0"/>
              </a:defRPr>
            </a:lvl1pPr>
            <a:lvl2pPr marL="742950" indent="-285750">
              <a:tabLst>
                <a:tab pos="387350" algn="l"/>
              </a:tabLst>
              <a:defRPr sz="2800" b="1">
                <a:solidFill>
                  <a:schemeClr val="tx1"/>
                </a:solidFill>
                <a:latin typeface="Arial Narrow" pitchFamily="34" charset="0"/>
              </a:defRPr>
            </a:lvl2pPr>
            <a:lvl3pPr marL="1143000" indent="-228600">
              <a:tabLst>
                <a:tab pos="387350" algn="l"/>
              </a:tabLst>
              <a:defRPr sz="2800" b="1">
                <a:solidFill>
                  <a:schemeClr val="tx1"/>
                </a:solidFill>
                <a:latin typeface="Arial Narrow" pitchFamily="34" charset="0"/>
              </a:defRPr>
            </a:lvl3pPr>
            <a:lvl4pPr marL="1600200" indent="-228600">
              <a:tabLst>
                <a:tab pos="387350" algn="l"/>
              </a:tabLst>
              <a:defRPr sz="2800" b="1">
                <a:solidFill>
                  <a:schemeClr val="tx1"/>
                </a:solidFill>
                <a:latin typeface="Arial Narrow" pitchFamily="34" charset="0"/>
              </a:defRPr>
            </a:lvl4pPr>
            <a:lvl5pPr marL="2057400" indent="-228600">
              <a:tabLst>
                <a:tab pos="387350" algn="l"/>
              </a:tabLst>
              <a:defRPr sz="2800" b="1">
                <a:solidFill>
                  <a:schemeClr val="tx1"/>
                </a:solidFill>
                <a:latin typeface="Arial Narrow" pitchFamily="34" charset="0"/>
              </a:defRPr>
            </a:lvl5pPr>
            <a:lvl6pPr marL="2514600" indent="-228600" eaLnBrk="0" fontAlgn="base" hangingPunct="0">
              <a:spcBef>
                <a:spcPct val="0"/>
              </a:spcBef>
              <a:spcAft>
                <a:spcPct val="0"/>
              </a:spcAft>
              <a:tabLst>
                <a:tab pos="387350" algn="l"/>
              </a:tabLst>
              <a:defRPr sz="2800" b="1">
                <a:solidFill>
                  <a:schemeClr val="tx1"/>
                </a:solidFill>
                <a:latin typeface="Arial Narrow" pitchFamily="34" charset="0"/>
              </a:defRPr>
            </a:lvl6pPr>
            <a:lvl7pPr marL="2971800" indent="-228600" eaLnBrk="0" fontAlgn="base" hangingPunct="0">
              <a:spcBef>
                <a:spcPct val="0"/>
              </a:spcBef>
              <a:spcAft>
                <a:spcPct val="0"/>
              </a:spcAft>
              <a:tabLst>
                <a:tab pos="387350" algn="l"/>
              </a:tabLst>
              <a:defRPr sz="2800" b="1">
                <a:solidFill>
                  <a:schemeClr val="tx1"/>
                </a:solidFill>
                <a:latin typeface="Arial Narrow" pitchFamily="34" charset="0"/>
              </a:defRPr>
            </a:lvl7pPr>
            <a:lvl8pPr marL="3429000" indent="-228600" eaLnBrk="0" fontAlgn="base" hangingPunct="0">
              <a:spcBef>
                <a:spcPct val="0"/>
              </a:spcBef>
              <a:spcAft>
                <a:spcPct val="0"/>
              </a:spcAft>
              <a:tabLst>
                <a:tab pos="387350" algn="l"/>
              </a:tabLst>
              <a:defRPr sz="2800" b="1">
                <a:solidFill>
                  <a:schemeClr val="tx1"/>
                </a:solidFill>
                <a:latin typeface="Arial Narrow" pitchFamily="34" charset="0"/>
              </a:defRPr>
            </a:lvl8pPr>
            <a:lvl9pPr marL="3886200" indent="-228600" eaLnBrk="0" fontAlgn="base" hangingPunct="0">
              <a:spcBef>
                <a:spcPct val="0"/>
              </a:spcBef>
              <a:spcAft>
                <a:spcPct val="0"/>
              </a:spcAft>
              <a:tabLst>
                <a:tab pos="387350" algn="l"/>
              </a:tabLst>
              <a:defRPr sz="2800" b="1">
                <a:solidFill>
                  <a:schemeClr val="tx1"/>
                </a:solidFill>
                <a:latin typeface="Arial Narrow" pitchFamily="34" charset="0"/>
              </a:defRPr>
            </a:lvl9pPr>
          </a:lstStyle>
          <a:p>
            <a:pPr>
              <a:buFontTx/>
              <a:buChar char="•"/>
            </a:pPr>
            <a:r>
              <a:rPr lang="en-US" sz="2400" b="0">
                <a:solidFill>
                  <a:srgbClr val="000099"/>
                </a:solidFill>
                <a:latin typeface="Arial" charset="0"/>
                <a:cs typeface="Arial" charset="0"/>
              </a:rPr>
              <a:t>administration of oestradiol has been shown to reduce 	PD symptom severity in post-menopausal women.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0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4363" y="1654175"/>
            <a:ext cx="7772400" cy="709613"/>
          </a:xfrm>
        </p:spPr>
        <p:txBody>
          <a:bodyPr/>
          <a:lstStyle/>
          <a:p>
            <a:r>
              <a:rPr lang="en-GB" sz="3200" smtClean="0">
                <a:solidFill>
                  <a:schemeClr val="tx1"/>
                </a:solidFill>
                <a:latin typeface="Tahoma" pitchFamily="34" charset="0"/>
              </a:rPr>
              <a:t>Oestrogen and Parkinson’s Disease</a:t>
            </a:r>
          </a:p>
        </p:txBody>
      </p:sp>
      <p:grpSp>
        <p:nvGrpSpPr>
          <p:cNvPr id="16387" name="Group 1"/>
          <p:cNvGrpSpPr>
            <a:grpSpLocks/>
          </p:cNvGrpSpPr>
          <p:nvPr/>
        </p:nvGrpSpPr>
        <p:grpSpPr bwMode="auto">
          <a:xfrm>
            <a:off x="1346200" y="3367088"/>
            <a:ext cx="6615113" cy="2736850"/>
            <a:chOff x="1346200" y="3367088"/>
            <a:chExt cx="6615113" cy="2736850"/>
          </a:xfrm>
        </p:grpSpPr>
        <p:grpSp>
          <p:nvGrpSpPr>
            <p:cNvPr id="16388" name="Group 3"/>
            <p:cNvGrpSpPr>
              <a:grpSpLocks/>
            </p:cNvGrpSpPr>
            <p:nvPr/>
          </p:nvGrpSpPr>
          <p:grpSpPr bwMode="auto">
            <a:xfrm>
              <a:off x="1346200" y="3367088"/>
              <a:ext cx="5105400" cy="1095375"/>
              <a:chOff x="1272" y="2681"/>
              <a:chExt cx="2616" cy="690"/>
            </a:xfrm>
          </p:grpSpPr>
          <p:sp>
            <p:nvSpPr>
              <p:cNvPr id="16391" name="Rectangle 4"/>
              <p:cNvSpPr>
                <a:spLocks noChangeArrowheads="1"/>
              </p:cNvSpPr>
              <p:nvPr/>
            </p:nvSpPr>
            <p:spPr bwMode="auto">
              <a:xfrm>
                <a:off x="2580" y="3141"/>
                <a:ext cx="1308" cy="23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800">
                    <a:solidFill>
                      <a:srgbClr val="990033"/>
                    </a:solidFill>
                    <a:latin typeface="Tahoma" pitchFamily="34" charset="0"/>
                  </a:rPr>
                  <a:t>19.6 ± 11.5*</a:t>
                </a:r>
              </a:p>
            </p:txBody>
          </p:sp>
          <p:sp>
            <p:nvSpPr>
              <p:cNvPr id="16392" name="Rectangle 5"/>
              <p:cNvSpPr>
                <a:spLocks noChangeArrowheads="1"/>
              </p:cNvSpPr>
              <p:nvPr/>
            </p:nvSpPr>
            <p:spPr bwMode="auto">
              <a:xfrm>
                <a:off x="1272" y="3141"/>
                <a:ext cx="1308" cy="23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800">
                    <a:solidFill>
                      <a:srgbClr val="990033"/>
                    </a:solidFill>
                    <a:latin typeface="Tahoma" pitchFamily="34" charset="0"/>
                  </a:rPr>
                  <a:t>With E-HRT</a:t>
                </a:r>
              </a:p>
            </p:txBody>
          </p:sp>
          <p:sp>
            <p:nvSpPr>
              <p:cNvPr id="16393" name="Rectangle 6"/>
              <p:cNvSpPr>
                <a:spLocks noChangeArrowheads="1"/>
              </p:cNvSpPr>
              <p:nvPr/>
            </p:nvSpPr>
            <p:spPr bwMode="auto">
              <a:xfrm>
                <a:off x="2580" y="2911"/>
                <a:ext cx="1308" cy="23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800">
                    <a:solidFill>
                      <a:srgbClr val="990033"/>
                    </a:solidFill>
                    <a:latin typeface="Tahoma" pitchFamily="34" charset="0"/>
                  </a:rPr>
                  <a:t>26.9 ± 15</a:t>
                </a:r>
              </a:p>
            </p:txBody>
          </p:sp>
          <p:sp>
            <p:nvSpPr>
              <p:cNvPr id="16394" name="Rectangle 7"/>
              <p:cNvSpPr>
                <a:spLocks noChangeArrowheads="1"/>
              </p:cNvSpPr>
              <p:nvPr/>
            </p:nvSpPr>
            <p:spPr bwMode="auto">
              <a:xfrm>
                <a:off x="1272" y="2911"/>
                <a:ext cx="1308" cy="23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800">
                    <a:solidFill>
                      <a:srgbClr val="990033"/>
                    </a:solidFill>
                    <a:latin typeface="Tahoma" pitchFamily="34" charset="0"/>
                  </a:rPr>
                  <a:t>Without E-HRT</a:t>
                </a:r>
              </a:p>
            </p:txBody>
          </p:sp>
          <p:sp>
            <p:nvSpPr>
              <p:cNvPr id="16395" name="Rectangle 8"/>
              <p:cNvSpPr>
                <a:spLocks noChangeArrowheads="1"/>
              </p:cNvSpPr>
              <p:nvPr/>
            </p:nvSpPr>
            <p:spPr bwMode="auto">
              <a:xfrm>
                <a:off x="2580" y="2681"/>
                <a:ext cx="1308" cy="23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800" baseline="20000">
                    <a:solidFill>
                      <a:srgbClr val="990033"/>
                    </a:solidFill>
                    <a:latin typeface="Tahoma" pitchFamily="34" charset="0"/>
                  </a:rPr>
                  <a:t>#</a:t>
                </a:r>
                <a:r>
                  <a:rPr lang="en-US" sz="1800">
                    <a:solidFill>
                      <a:srgbClr val="990033"/>
                    </a:solidFill>
                    <a:latin typeface="Tahoma" pitchFamily="34" charset="0"/>
                  </a:rPr>
                  <a:t>UPDRS Score</a:t>
                </a:r>
              </a:p>
            </p:txBody>
          </p:sp>
          <p:sp>
            <p:nvSpPr>
              <p:cNvPr id="16396" name="Rectangle 9"/>
              <p:cNvSpPr>
                <a:spLocks noChangeArrowheads="1"/>
              </p:cNvSpPr>
              <p:nvPr/>
            </p:nvSpPr>
            <p:spPr bwMode="auto">
              <a:xfrm>
                <a:off x="1272" y="2681"/>
                <a:ext cx="1308" cy="23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1800">
                  <a:solidFill>
                    <a:srgbClr val="990033"/>
                  </a:solidFill>
                  <a:latin typeface="Tahoma" pitchFamily="34" charset="0"/>
                </a:endParaRPr>
              </a:p>
            </p:txBody>
          </p:sp>
          <p:sp>
            <p:nvSpPr>
              <p:cNvPr id="16397" name="Line 10"/>
              <p:cNvSpPr>
                <a:spLocks noChangeShapeType="1"/>
              </p:cNvSpPr>
              <p:nvPr/>
            </p:nvSpPr>
            <p:spPr bwMode="auto">
              <a:xfrm>
                <a:off x="1272" y="2681"/>
                <a:ext cx="1308" cy="0"/>
              </a:xfrm>
              <a:prstGeom prst="line">
                <a:avLst/>
              </a:prstGeom>
              <a:noFill/>
              <a:ln w="127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8" name="Line 11"/>
              <p:cNvSpPr>
                <a:spLocks noChangeShapeType="1"/>
              </p:cNvSpPr>
              <p:nvPr/>
            </p:nvSpPr>
            <p:spPr bwMode="auto">
              <a:xfrm>
                <a:off x="1272" y="3141"/>
                <a:ext cx="2616" cy="0"/>
              </a:xfrm>
              <a:prstGeom prst="line">
                <a:avLst/>
              </a:prstGeom>
              <a:noFill/>
              <a:ln w="127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9" name="Line 12"/>
              <p:cNvSpPr>
                <a:spLocks noChangeShapeType="1"/>
              </p:cNvSpPr>
              <p:nvPr/>
            </p:nvSpPr>
            <p:spPr bwMode="auto">
              <a:xfrm>
                <a:off x="1272" y="3371"/>
                <a:ext cx="2616" cy="0"/>
              </a:xfrm>
              <a:prstGeom prst="line">
                <a:avLst/>
              </a:prstGeom>
              <a:noFill/>
              <a:ln w="12700" cap="sq">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0" name="Line 13"/>
              <p:cNvSpPr>
                <a:spLocks noChangeShapeType="1"/>
              </p:cNvSpPr>
              <p:nvPr/>
            </p:nvSpPr>
            <p:spPr bwMode="auto">
              <a:xfrm>
                <a:off x="1272" y="2681"/>
                <a:ext cx="0" cy="230"/>
              </a:xfrm>
              <a:prstGeom prst="line">
                <a:avLst/>
              </a:prstGeom>
              <a:noFill/>
              <a:ln w="127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1" name="Line 14"/>
              <p:cNvSpPr>
                <a:spLocks noChangeShapeType="1"/>
              </p:cNvSpPr>
              <p:nvPr/>
            </p:nvSpPr>
            <p:spPr bwMode="auto">
              <a:xfrm>
                <a:off x="3888" y="2681"/>
                <a:ext cx="0" cy="690"/>
              </a:xfrm>
              <a:prstGeom prst="line">
                <a:avLst/>
              </a:prstGeom>
              <a:noFill/>
              <a:ln w="12700" cap="sq">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2" name="Line 15"/>
              <p:cNvSpPr>
                <a:spLocks noChangeShapeType="1"/>
              </p:cNvSpPr>
              <p:nvPr/>
            </p:nvSpPr>
            <p:spPr bwMode="auto">
              <a:xfrm>
                <a:off x="2580" y="2681"/>
                <a:ext cx="0" cy="690"/>
              </a:xfrm>
              <a:prstGeom prst="line">
                <a:avLst/>
              </a:prstGeom>
              <a:noFill/>
              <a:ln w="127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3" name="Line 16"/>
              <p:cNvSpPr>
                <a:spLocks noChangeShapeType="1"/>
              </p:cNvSpPr>
              <p:nvPr/>
            </p:nvSpPr>
            <p:spPr bwMode="auto">
              <a:xfrm>
                <a:off x="1272" y="2911"/>
                <a:ext cx="2616" cy="0"/>
              </a:xfrm>
              <a:prstGeom prst="line">
                <a:avLst/>
              </a:prstGeom>
              <a:noFill/>
              <a:ln w="127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4" name="Line 17"/>
              <p:cNvSpPr>
                <a:spLocks noChangeShapeType="1"/>
              </p:cNvSpPr>
              <p:nvPr/>
            </p:nvSpPr>
            <p:spPr bwMode="auto">
              <a:xfrm>
                <a:off x="2580" y="2681"/>
                <a:ext cx="1308" cy="0"/>
              </a:xfrm>
              <a:prstGeom prst="line">
                <a:avLst/>
              </a:prstGeom>
              <a:noFill/>
              <a:ln w="12700" cap="sq">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5" name="Line 18"/>
              <p:cNvSpPr>
                <a:spLocks noChangeShapeType="1"/>
              </p:cNvSpPr>
              <p:nvPr/>
            </p:nvSpPr>
            <p:spPr bwMode="auto">
              <a:xfrm>
                <a:off x="1272" y="2911"/>
                <a:ext cx="0" cy="460"/>
              </a:xfrm>
              <a:prstGeom prst="line">
                <a:avLst/>
              </a:prstGeom>
              <a:noFill/>
              <a:ln w="12700" cap="sq">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6389" name="Text Box 19"/>
            <p:cNvSpPr txBox="1">
              <a:spLocks noChangeArrowheads="1"/>
            </p:cNvSpPr>
            <p:nvPr/>
          </p:nvSpPr>
          <p:spPr bwMode="auto">
            <a:xfrm>
              <a:off x="6489700" y="3735388"/>
              <a:ext cx="147161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US" sz="1800" b="0">
                  <a:solidFill>
                    <a:srgbClr val="990033"/>
                  </a:solidFill>
                  <a:latin typeface="Tahoma" pitchFamily="34" charset="0"/>
                </a:rPr>
                <a:t>Mean ± SD </a:t>
              </a:r>
            </a:p>
            <a:p>
              <a:pPr>
                <a:spcBef>
                  <a:spcPct val="50000"/>
                </a:spcBef>
              </a:pPr>
              <a:r>
                <a:rPr lang="en-US" sz="1800" b="0">
                  <a:solidFill>
                    <a:srgbClr val="990033"/>
                  </a:solidFill>
                  <a:latin typeface="Tahoma" pitchFamily="34" charset="0"/>
                </a:rPr>
                <a:t>* P &lt; 0.05</a:t>
              </a:r>
            </a:p>
          </p:txBody>
        </p:sp>
        <p:sp>
          <p:nvSpPr>
            <p:cNvPr id="16390" name="Text Box 20"/>
            <p:cNvSpPr txBox="1">
              <a:spLocks noChangeArrowheads="1"/>
            </p:cNvSpPr>
            <p:nvPr/>
          </p:nvSpPr>
          <p:spPr bwMode="auto">
            <a:xfrm>
              <a:off x="1346200" y="4776788"/>
              <a:ext cx="63087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US" sz="1800" b="0">
                  <a:solidFill>
                    <a:srgbClr val="0000CC"/>
                  </a:solidFill>
                  <a:latin typeface="Tahoma" pitchFamily="34" charset="0"/>
                </a:rPr>
                <a:t>Saunders-Pullman et al. (1999) Neurology 52 1417-1421</a:t>
              </a:r>
            </a:p>
            <a:p>
              <a:pPr>
                <a:spcBef>
                  <a:spcPct val="50000"/>
                </a:spcBef>
              </a:pPr>
              <a:r>
                <a:rPr lang="en-US" sz="2000">
                  <a:solidFill>
                    <a:srgbClr val="990033"/>
                  </a:solidFill>
                </a:rPr>
                <a:t>#</a:t>
              </a:r>
              <a:r>
                <a:rPr lang="en-US"/>
                <a:t> </a:t>
              </a:r>
              <a:r>
                <a:rPr lang="en-US" sz="1600" b="0">
                  <a:solidFill>
                    <a:srgbClr val="0000CC"/>
                  </a:solidFill>
                  <a:latin typeface="Tahoma" pitchFamily="34" charset="0"/>
                </a:rPr>
                <a:t>Unified Parkinson’s disease rating scale  (UPDRS) disability score</a:t>
              </a:r>
            </a:p>
            <a:p>
              <a:pPr>
                <a:spcBef>
                  <a:spcPct val="50000"/>
                </a:spcBef>
              </a:pPr>
              <a:endParaRPr lang="en-US" sz="1400" b="0">
                <a:solidFill>
                  <a:srgbClr val="0000CC"/>
                </a:solidFill>
                <a:latin typeface="Tahoma"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1026"/>
          <p:cNvSpPr>
            <a:spLocks noGrp="1" noChangeArrowheads="1"/>
          </p:cNvSpPr>
          <p:nvPr>
            <p:ph type="body" idx="1"/>
          </p:nvPr>
        </p:nvSpPr>
        <p:spPr>
          <a:xfrm>
            <a:off x="468313" y="2598738"/>
            <a:ext cx="8229600" cy="3735387"/>
          </a:xfrm>
        </p:spPr>
        <p:txBody>
          <a:bodyPr/>
          <a:lstStyle/>
          <a:p>
            <a:pPr>
              <a:lnSpc>
                <a:spcPct val="90000"/>
              </a:lnSpc>
            </a:pPr>
            <a:r>
              <a:rPr lang="en-GB" sz="2400" smtClean="0">
                <a:solidFill>
                  <a:srgbClr val="000099"/>
                </a:solidFill>
                <a:latin typeface="Arial" charset="0"/>
              </a:rPr>
              <a:t>oestradiol replacement therapy was associated with a reduced incidence of PD, a delayed onset of PD, and a better cognitive performance in women with PD, but not all studies are in agreement.</a:t>
            </a:r>
          </a:p>
          <a:p>
            <a:pPr>
              <a:lnSpc>
                <a:spcPct val="90000"/>
              </a:lnSpc>
            </a:pPr>
            <a:endParaRPr lang="en-GB" sz="2400" smtClean="0">
              <a:solidFill>
                <a:srgbClr val="000099"/>
              </a:solidFill>
              <a:latin typeface="Arial" charset="0"/>
            </a:endParaRPr>
          </a:p>
          <a:p>
            <a:pPr>
              <a:lnSpc>
                <a:spcPct val="90000"/>
              </a:lnSpc>
            </a:pPr>
            <a:r>
              <a:rPr lang="en-GB" sz="2400" smtClean="0">
                <a:solidFill>
                  <a:srgbClr val="000099"/>
                </a:solidFill>
                <a:latin typeface="Arial" charset="0"/>
              </a:rPr>
              <a:t>Prospective, double-blind studies have been contradictory, but used relatively small patient samples.</a:t>
            </a:r>
          </a:p>
          <a:p>
            <a:pPr>
              <a:lnSpc>
                <a:spcPct val="90000"/>
              </a:lnSpc>
            </a:pPr>
            <a:endParaRPr lang="en-GB" sz="2000" smtClean="0">
              <a:solidFill>
                <a:srgbClr val="000099"/>
              </a:solidFill>
              <a:latin typeface="Arial" charset="0"/>
            </a:endParaRPr>
          </a:p>
          <a:p>
            <a:pPr>
              <a:lnSpc>
                <a:spcPct val="90000"/>
              </a:lnSpc>
              <a:buFontTx/>
              <a:buNone/>
            </a:pPr>
            <a:r>
              <a:rPr lang="en-GB" sz="1800" smtClean="0">
                <a:solidFill>
                  <a:srgbClr val="0000CC"/>
                </a:solidFill>
                <a:latin typeface="Arial" charset="0"/>
              </a:rPr>
              <a:t>Tsang KL et al 2001 The use of oestrogen in the treatment of Parkinson’s disease. Parkinsonism and Related Disorders 8: 133-7.</a:t>
            </a:r>
          </a:p>
        </p:txBody>
      </p:sp>
      <p:sp>
        <p:nvSpPr>
          <p:cNvPr id="6" name="Rectangle 1027"/>
          <p:cNvSpPr txBox="1">
            <a:spLocks noChangeArrowheads="1"/>
          </p:cNvSpPr>
          <p:nvPr/>
        </p:nvSpPr>
        <p:spPr bwMode="auto">
          <a:xfrm>
            <a:off x="696913" y="1460500"/>
            <a:ext cx="7772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2000" dirty="0" smtClean="0">
                <a:solidFill>
                  <a:srgbClr val="C00000"/>
                </a:solidFill>
                <a:latin typeface="Arial" pitchFamily="34" charset="0"/>
              </a:rPr>
              <a:t>2. Retrospective observations with menopause and HRT cont’d</a:t>
            </a:r>
            <a:endParaRPr lang="en-GB" sz="2400" dirty="0" smtClean="0">
              <a:solidFill>
                <a:srgbClr val="000099"/>
              </a:solidFill>
              <a:latin typeface="Arial" pitchFamily="34" charset="0"/>
            </a:endParaRPr>
          </a:p>
          <a:p>
            <a:pPr>
              <a:defRPr/>
            </a:pPr>
            <a:endParaRPr lang="en-GB" sz="2400" dirty="0" smtClean="0">
              <a:solidFill>
                <a:srgbClr val="00009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14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62025" y="1843088"/>
            <a:ext cx="7558088" cy="2303462"/>
          </a:xfrm>
        </p:spPr>
        <p:txBody>
          <a:bodyPr/>
          <a:lstStyle/>
          <a:p>
            <a:pPr algn="l"/>
            <a:r>
              <a:rPr lang="en-US" sz="3600" smtClean="0">
                <a:solidFill>
                  <a:srgbClr val="000099"/>
                </a:solidFill>
              </a:rPr>
              <a:t> </a:t>
            </a:r>
            <a:r>
              <a:rPr lang="en-US" sz="2800" smtClean="0">
                <a:solidFill>
                  <a:srgbClr val="000099"/>
                </a:solidFill>
                <a:latin typeface="Arial" charset="0"/>
                <a:cs typeface="Arial" charset="0"/>
              </a:rPr>
              <a:t>Properly controlled, large scale prospective studies are needed</a:t>
            </a:r>
            <a:br>
              <a:rPr lang="en-US" sz="2800" smtClean="0">
                <a:solidFill>
                  <a:srgbClr val="000099"/>
                </a:solidFill>
                <a:latin typeface="Arial" charset="0"/>
                <a:cs typeface="Arial" charset="0"/>
              </a:rPr>
            </a:br>
            <a:r>
              <a:rPr lang="en-US" sz="2800" smtClean="0">
                <a:solidFill>
                  <a:srgbClr val="000099"/>
                </a:solidFill>
                <a:latin typeface="Arial" charset="0"/>
                <a:cs typeface="Arial" charset="0"/>
              </a:rPr>
              <a:t/>
            </a:r>
            <a:br>
              <a:rPr lang="en-US" sz="2800" smtClean="0">
                <a:solidFill>
                  <a:srgbClr val="000099"/>
                </a:solidFill>
                <a:latin typeface="Arial" charset="0"/>
                <a:cs typeface="Arial" charset="0"/>
              </a:rPr>
            </a:br>
            <a:r>
              <a:rPr lang="en-US" sz="2800" smtClean="0">
                <a:solidFill>
                  <a:srgbClr val="000099"/>
                </a:solidFill>
                <a:latin typeface="Arial" charset="0"/>
                <a:cs typeface="Arial" charset="0"/>
              </a:rPr>
              <a:t>Clinical studies do not permit  investigations into the nature of  oestrogen’s actions</a:t>
            </a:r>
            <a:r>
              <a:rPr lang="en-GB" sz="2800" smtClean="0">
                <a:latin typeface="Arial" charset="0"/>
                <a:cs typeface="Arial" charset="0"/>
              </a:rPr>
              <a:t> </a:t>
            </a:r>
          </a:p>
        </p:txBody>
      </p:sp>
      <p:sp>
        <p:nvSpPr>
          <p:cNvPr id="512003" name="Rectangle 3"/>
          <p:cNvSpPr>
            <a:spLocks noGrp="1" noChangeArrowheads="1"/>
          </p:cNvSpPr>
          <p:nvPr>
            <p:ph type="body" idx="1"/>
          </p:nvPr>
        </p:nvSpPr>
        <p:spPr>
          <a:xfrm>
            <a:off x="773113" y="4941888"/>
            <a:ext cx="7772400" cy="1458912"/>
          </a:xfrm>
        </p:spPr>
        <p:txBody>
          <a:bodyPr/>
          <a:lstStyle/>
          <a:p>
            <a:r>
              <a:rPr lang="en-US" sz="2800" smtClean="0">
                <a:solidFill>
                  <a:srgbClr val="003399"/>
                </a:solidFill>
                <a:latin typeface="Arial" charset="0"/>
                <a:cs typeface="Arial" charset="0"/>
              </a:rPr>
              <a:t>They also do not provide clues as to potential hormonal influences in men</a:t>
            </a:r>
            <a:r>
              <a:rPr lang="en-US" sz="3600" smtClean="0">
                <a:solidFill>
                  <a:srgbClr val="003399"/>
                </a:solidFill>
              </a:rPr>
              <a:t>.</a:t>
            </a:r>
            <a:r>
              <a:rPr lang="en-US" smtClean="0"/>
              <a:t> </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8825" y="1436688"/>
            <a:ext cx="7772400" cy="1143000"/>
          </a:xfrm>
        </p:spPr>
        <p:txBody>
          <a:bodyPr/>
          <a:lstStyle/>
          <a:p>
            <a:r>
              <a:rPr lang="en-US" smtClean="0">
                <a:solidFill>
                  <a:srgbClr val="000099"/>
                </a:solidFill>
              </a:rPr>
              <a:t>Experimental models of PD</a:t>
            </a:r>
            <a:r>
              <a:rPr lang="en-US" smtClean="0"/>
              <a:t> </a:t>
            </a:r>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z="4000" smtClean="0">
                <a:latin typeface="Arial" charset="0"/>
              </a:rPr>
              <a:t>Questions that need to be addressed</a:t>
            </a:r>
          </a:p>
        </p:txBody>
      </p:sp>
      <p:sp>
        <p:nvSpPr>
          <p:cNvPr id="542723" name="Rectangle 3"/>
          <p:cNvSpPr>
            <a:spLocks noGrp="1" noChangeArrowheads="1"/>
          </p:cNvSpPr>
          <p:nvPr>
            <p:ph type="body" idx="1"/>
          </p:nvPr>
        </p:nvSpPr>
        <p:spPr>
          <a:xfrm>
            <a:off x="685800" y="2314575"/>
            <a:ext cx="7772400" cy="3781425"/>
          </a:xfrm>
        </p:spPr>
        <p:txBody>
          <a:bodyPr/>
          <a:lstStyle/>
          <a:p>
            <a:r>
              <a:rPr lang="en-GB" sz="2800" smtClean="0">
                <a:solidFill>
                  <a:srgbClr val="000099"/>
                </a:solidFill>
                <a:latin typeface="Arial" charset="0"/>
              </a:rPr>
              <a:t>Are sex differences in diseases recapitulated in experimental models of disease?</a:t>
            </a:r>
          </a:p>
          <a:p>
            <a:r>
              <a:rPr lang="en-GB" sz="2800" smtClean="0">
                <a:solidFill>
                  <a:srgbClr val="000099"/>
                </a:solidFill>
                <a:latin typeface="Arial" charset="0"/>
              </a:rPr>
              <a:t>Could endocrine factors (sex steroid hormones) in males as well as females contribute to these diseases</a:t>
            </a:r>
          </a:p>
          <a:p>
            <a:r>
              <a:rPr lang="en-GB" sz="2800" smtClean="0">
                <a:solidFill>
                  <a:srgbClr val="000099"/>
                </a:solidFill>
                <a:latin typeface="Arial" charset="0"/>
              </a:rPr>
              <a:t>If so, the strategies for harnessing endocrine therapies need to be sex-specific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074"/>
          <p:cNvSpPr>
            <a:spLocks noGrp="1" noChangeArrowheads="1"/>
          </p:cNvSpPr>
          <p:nvPr>
            <p:ph type="title"/>
          </p:nvPr>
        </p:nvSpPr>
        <p:spPr>
          <a:xfrm>
            <a:off x="685800" y="0"/>
            <a:ext cx="7772400" cy="1143000"/>
          </a:xfrm>
        </p:spPr>
        <p:txBody>
          <a:bodyPr/>
          <a:lstStyle/>
          <a:p>
            <a:r>
              <a:rPr lang="en-GB" sz="3600" smtClean="0">
                <a:latin typeface="Arial" charset="0"/>
              </a:rPr>
              <a:t>Models of PD</a:t>
            </a:r>
          </a:p>
        </p:txBody>
      </p:sp>
      <p:sp>
        <p:nvSpPr>
          <p:cNvPr id="405507" name="Rectangle 3075"/>
          <p:cNvSpPr>
            <a:spLocks noGrp="1" noChangeArrowheads="1"/>
          </p:cNvSpPr>
          <p:nvPr>
            <p:ph type="body" idx="1"/>
          </p:nvPr>
        </p:nvSpPr>
        <p:spPr>
          <a:xfrm>
            <a:off x="481013" y="889000"/>
            <a:ext cx="8239125" cy="6254750"/>
          </a:xfrm>
        </p:spPr>
        <p:txBody>
          <a:bodyPr/>
          <a:lstStyle/>
          <a:p>
            <a:pPr marL="457200" indent="-457200">
              <a:lnSpc>
                <a:spcPct val="80000"/>
              </a:lnSpc>
              <a:buFontTx/>
              <a:buAutoNum type="arabicPeriod"/>
            </a:pPr>
            <a:r>
              <a:rPr lang="en-GB" sz="2400" b="1" smtClean="0">
                <a:solidFill>
                  <a:srgbClr val="990033"/>
                </a:solidFill>
                <a:latin typeface="Arial" charset="0"/>
              </a:rPr>
              <a:t>Lesion models</a:t>
            </a:r>
          </a:p>
          <a:p>
            <a:pPr marL="457200" indent="-457200">
              <a:lnSpc>
                <a:spcPct val="80000"/>
              </a:lnSpc>
              <a:buFontTx/>
              <a:buNone/>
            </a:pPr>
            <a:endParaRPr lang="en-GB" sz="2400" b="1" smtClean="0">
              <a:solidFill>
                <a:srgbClr val="990033"/>
              </a:solidFill>
              <a:latin typeface="Arial" charset="0"/>
            </a:endParaRPr>
          </a:p>
          <a:p>
            <a:pPr marL="457200" indent="-457200">
              <a:lnSpc>
                <a:spcPct val="80000"/>
              </a:lnSpc>
            </a:pPr>
            <a:r>
              <a:rPr lang="en-GB" sz="2400" b="1" smtClean="0">
                <a:solidFill>
                  <a:schemeClr val="accent2"/>
                </a:solidFill>
                <a:latin typeface="Arial" charset="0"/>
              </a:rPr>
              <a:t>Rodents </a:t>
            </a:r>
          </a:p>
          <a:p>
            <a:pPr marL="838200" lvl="1" indent="-381000">
              <a:lnSpc>
                <a:spcPct val="80000"/>
              </a:lnSpc>
            </a:pPr>
            <a:r>
              <a:rPr lang="en-GB" sz="2000" b="1" smtClean="0">
                <a:solidFill>
                  <a:schemeClr val="tx2"/>
                </a:solidFill>
                <a:latin typeface="Arial Narrow" pitchFamily="34" charset="0"/>
              </a:rPr>
              <a:t>1-methyl-4-phenyl-1,2,3,6,-tetrahydropiridine (MPTP)</a:t>
            </a:r>
          </a:p>
          <a:p>
            <a:pPr marL="838200" lvl="1" indent="-381000">
              <a:lnSpc>
                <a:spcPct val="80000"/>
              </a:lnSpc>
            </a:pPr>
            <a:r>
              <a:rPr lang="en-GB" sz="2000" smtClean="0">
                <a:solidFill>
                  <a:schemeClr val="tx2"/>
                </a:solidFill>
                <a:latin typeface="Arial" charset="0"/>
              </a:rPr>
              <a:t>6-hydroxydopamine (6-OHDA)</a:t>
            </a:r>
          </a:p>
          <a:p>
            <a:pPr marL="838200" lvl="1" indent="-381000">
              <a:lnSpc>
                <a:spcPct val="80000"/>
              </a:lnSpc>
            </a:pPr>
            <a:r>
              <a:rPr lang="en-GB" sz="2000" smtClean="0">
                <a:solidFill>
                  <a:schemeClr val="tx2"/>
                </a:solidFill>
                <a:latin typeface="Arial" charset="0"/>
              </a:rPr>
              <a:t>Methamphetamine (MA)</a:t>
            </a:r>
          </a:p>
          <a:p>
            <a:pPr marL="838200" lvl="1" indent="-381000">
              <a:lnSpc>
                <a:spcPct val="80000"/>
              </a:lnSpc>
            </a:pPr>
            <a:endParaRPr lang="en-GB" sz="2000" smtClean="0">
              <a:solidFill>
                <a:schemeClr val="tx2"/>
              </a:solidFill>
              <a:latin typeface="Arial" charset="0"/>
            </a:endParaRPr>
          </a:p>
          <a:p>
            <a:pPr marL="457200" indent="-457200">
              <a:lnSpc>
                <a:spcPct val="80000"/>
              </a:lnSpc>
            </a:pPr>
            <a:r>
              <a:rPr lang="en-GB" sz="2400" b="1" smtClean="0">
                <a:solidFill>
                  <a:schemeClr val="accent2"/>
                </a:solidFill>
                <a:latin typeface="Arial" charset="0"/>
              </a:rPr>
              <a:t>Non-human primates (MPTP)</a:t>
            </a:r>
          </a:p>
          <a:p>
            <a:pPr marL="457200" indent="-457200">
              <a:lnSpc>
                <a:spcPct val="80000"/>
              </a:lnSpc>
              <a:buFontTx/>
              <a:buNone/>
            </a:pPr>
            <a:endParaRPr lang="en-GB" sz="2400" b="1" smtClean="0">
              <a:solidFill>
                <a:schemeClr val="accent2"/>
              </a:solidFill>
              <a:latin typeface="Arial" charset="0"/>
            </a:endParaRPr>
          </a:p>
          <a:p>
            <a:pPr marL="457200" indent="-457200">
              <a:lnSpc>
                <a:spcPct val="80000"/>
              </a:lnSpc>
            </a:pPr>
            <a:r>
              <a:rPr lang="en-GB" sz="2400" b="1" smtClean="0">
                <a:solidFill>
                  <a:schemeClr val="accent2"/>
                </a:solidFill>
                <a:latin typeface="Arial" charset="0"/>
              </a:rPr>
              <a:t>Mimic aspects of processes that may initiate or propagate neurodegenerative processes</a:t>
            </a:r>
          </a:p>
          <a:p>
            <a:pPr marL="838200" lvl="1" indent="-381000">
              <a:lnSpc>
                <a:spcPct val="80000"/>
              </a:lnSpc>
            </a:pPr>
            <a:r>
              <a:rPr lang="en-GB" sz="2000" smtClean="0">
                <a:solidFill>
                  <a:schemeClr val="tx2"/>
                </a:solidFill>
                <a:latin typeface="Arial" charset="0"/>
              </a:rPr>
              <a:t>Mitochondrial dysfunction</a:t>
            </a:r>
          </a:p>
          <a:p>
            <a:pPr marL="838200" lvl="1" indent="-381000">
              <a:lnSpc>
                <a:spcPct val="80000"/>
              </a:lnSpc>
            </a:pPr>
            <a:r>
              <a:rPr lang="en-GB" sz="2000" smtClean="0">
                <a:solidFill>
                  <a:schemeClr val="tx2"/>
                </a:solidFill>
                <a:latin typeface="Arial" charset="0"/>
              </a:rPr>
              <a:t>Excitotoxicity</a:t>
            </a:r>
          </a:p>
          <a:p>
            <a:pPr marL="838200" lvl="1" indent="-381000">
              <a:lnSpc>
                <a:spcPct val="80000"/>
              </a:lnSpc>
            </a:pPr>
            <a:r>
              <a:rPr lang="en-GB" sz="2000" smtClean="0">
                <a:solidFill>
                  <a:schemeClr val="tx2"/>
                </a:solidFill>
                <a:latin typeface="Arial" charset="0"/>
              </a:rPr>
              <a:t>Inflammation</a:t>
            </a:r>
          </a:p>
          <a:p>
            <a:pPr marL="838200" lvl="1" indent="-381000">
              <a:lnSpc>
                <a:spcPct val="80000"/>
              </a:lnSpc>
            </a:pPr>
            <a:r>
              <a:rPr lang="en-GB" sz="2000" smtClean="0">
                <a:solidFill>
                  <a:schemeClr val="tx2"/>
                </a:solidFill>
                <a:latin typeface="Arial" charset="0"/>
              </a:rPr>
              <a:t>Glial activation</a:t>
            </a:r>
          </a:p>
          <a:p>
            <a:pPr marL="838200" lvl="1" indent="-381000">
              <a:lnSpc>
                <a:spcPct val="80000"/>
              </a:lnSpc>
            </a:pPr>
            <a:r>
              <a:rPr lang="en-GB" sz="2000" smtClean="0">
                <a:solidFill>
                  <a:schemeClr val="tx2"/>
                </a:solidFill>
                <a:latin typeface="Arial" charset="0"/>
              </a:rPr>
              <a:t>Trophic factor deficiency</a:t>
            </a:r>
          </a:p>
          <a:p>
            <a:pPr marL="838200" lvl="1" indent="-381000">
              <a:lnSpc>
                <a:spcPct val="80000"/>
              </a:lnSpc>
            </a:pPr>
            <a:r>
              <a:rPr lang="en-GB" sz="2000" smtClean="0">
                <a:solidFill>
                  <a:schemeClr val="tx2"/>
                </a:solidFill>
                <a:latin typeface="Arial" charset="0"/>
              </a:rPr>
              <a:t>apoptosis</a:t>
            </a:r>
          </a:p>
          <a:p>
            <a:pPr marL="838200" lvl="1" indent="-381000">
              <a:lnSpc>
                <a:spcPct val="80000"/>
              </a:lnSpc>
            </a:pPr>
            <a:r>
              <a:rPr lang="en-GB" sz="2000" smtClean="0">
                <a:solidFill>
                  <a:schemeClr val="tx2"/>
                </a:solidFill>
                <a:latin typeface="Arial" charset="0"/>
              </a:rPr>
              <a:t>Oxidative stress</a:t>
            </a:r>
          </a:p>
          <a:p>
            <a:pPr marL="838200" lvl="1" indent="-381000">
              <a:lnSpc>
                <a:spcPct val="80000"/>
              </a:lnSpc>
            </a:pPr>
            <a:endParaRPr lang="en-GB" sz="2000" smtClean="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550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550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550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550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550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550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550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550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550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647700" y="495300"/>
            <a:ext cx="7772400" cy="5924550"/>
          </a:xfrm>
        </p:spPr>
        <p:txBody>
          <a:bodyPr/>
          <a:lstStyle/>
          <a:p>
            <a:pPr>
              <a:buFontTx/>
              <a:buNone/>
            </a:pPr>
            <a:r>
              <a:rPr lang="en-GB" b="1" smtClean="0">
                <a:latin typeface="Arial" charset="0"/>
              </a:rPr>
              <a:t>Objectives</a:t>
            </a:r>
          </a:p>
          <a:p>
            <a:r>
              <a:rPr lang="en-GB" sz="2000" smtClean="0">
                <a:latin typeface="Arial" charset="0"/>
              </a:rPr>
              <a:t>To summarise epidemiological and clinical evidence for sex differences in the prevalence, manifestations and degenerative processes in PD</a:t>
            </a:r>
          </a:p>
          <a:p>
            <a:r>
              <a:rPr lang="en-GB" sz="2000" smtClean="0">
                <a:latin typeface="Arial" charset="0"/>
              </a:rPr>
              <a:t>To evaluate a role for sex hormones in contributing to sex difference in PD: clinical studies; experimental PD (ovx/E2 in females; Cx/T/E2 in males)</a:t>
            </a:r>
          </a:p>
          <a:p>
            <a:r>
              <a:rPr lang="en-GB" sz="2000" smtClean="0">
                <a:latin typeface="Arial" charset="0"/>
              </a:rPr>
              <a:t>To appreciate the difference between </a:t>
            </a:r>
            <a:r>
              <a:rPr lang="en-GB" sz="2000" smtClean="0">
                <a:solidFill>
                  <a:srgbClr val="C00000"/>
                </a:solidFill>
                <a:latin typeface="Arial" charset="0"/>
              </a:rPr>
              <a:t>cell loss/survival </a:t>
            </a:r>
            <a:r>
              <a:rPr lang="en-GB" sz="2000" smtClean="0">
                <a:latin typeface="Arial" charset="0"/>
              </a:rPr>
              <a:t>of degenerating neurones </a:t>
            </a:r>
            <a:r>
              <a:rPr lang="en-GB" sz="2000" i="1" smtClean="0">
                <a:latin typeface="Arial" charset="0"/>
              </a:rPr>
              <a:t>versus</a:t>
            </a:r>
            <a:r>
              <a:rPr lang="en-GB" sz="2000" smtClean="0">
                <a:latin typeface="Arial" charset="0"/>
              </a:rPr>
              <a:t> </a:t>
            </a:r>
            <a:r>
              <a:rPr lang="en-GB" sz="2000" smtClean="0">
                <a:solidFill>
                  <a:srgbClr val="C00000"/>
                </a:solidFill>
                <a:latin typeface="Arial" charset="0"/>
              </a:rPr>
              <a:t>compensatory mechanisms </a:t>
            </a:r>
            <a:r>
              <a:rPr lang="en-GB" sz="2000" smtClean="0">
                <a:latin typeface="Arial" charset="0"/>
              </a:rPr>
              <a:t>in surviving neurones as potential protective mechanisms targeted by sex steroid hormones</a:t>
            </a:r>
          </a:p>
          <a:p>
            <a:r>
              <a:rPr lang="en-GB" sz="2000" smtClean="0">
                <a:latin typeface="Arial" charset="0"/>
              </a:rPr>
              <a:t>To assimilate clinical and experimental evidence that the NSDA pathway and associated circuitry is sexually dimorphic</a:t>
            </a:r>
          </a:p>
          <a:p>
            <a:r>
              <a:rPr lang="en-GB" sz="2000" smtClean="0">
                <a:latin typeface="Arial" charset="0"/>
              </a:rPr>
              <a:t>To understand differences in potential modes of action of sex hormones of systemic and central origin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074"/>
          <p:cNvSpPr>
            <a:spLocks noGrp="1" noChangeArrowheads="1"/>
          </p:cNvSpPr>
          <p:nvPr>
            <p:ph type="body" idx="1"/>
          </p:nvPr>
        </p:nvSpPr>
        <p:spPr>
          <a:xfrm>
            <a:off x="685800" y="914400"/>
            <a:ext cx="7772400" cy="5181600"/>
          </a:xfrm>
        </p:spPr>
        <p:txBody>
          <a:bodyPr/>
          <a:lstStyle/>
          <a:p>
            <a:pPr>
              <a:buFontTx/>
              <a:buNone/>
            </a:pPr>
            <a:r>
              <a:rPr lang="en-GB" b="1" smtClean="0">
                <a:latin typeface="Arial" charset="0"/>
              </a:rPr>
              <a:t>2. </a:t>
            </a:r>
            <a:r>
              <a:rPr lang="en-GB" b="1" smtClean="0">
                <a:solidFill>
                  <a:srgbClr val="990033"/>
                </a:solidFill>
                <a:latin typeface="Arial" charset="0"/>
              </a:rPr>
              <a:t>Transgenic models</a:t>
            </a:r>
            <a:r>
              <a:rPr lang="en-GB" b="1" smtClean="0">
                <a:latin typeface="Arial" charset="0"/>
              </a:rPr>
              <a:t> </a:t>
            </a:r>
            <a:r>
              <a:rPr lang="en-GB" b="1" smtClean="0">
                <a:solidFill>
                  <a:schemeClr val="accent2"/>
                </a:solidFill>
                <a:latin typeface="Arial" charset="0"/>
              </a:rPr>
              <a:t>(may mimic hereditory forms of disease) with disruptions to genes for</a:t>
            </a:r>
          </a:p>
          <a:p>
            <a:pPr>
              <a:buFontTx/>
              <a:buNone/>
            </a:pPr>
            <a:endParaRPr lang="en-GB" b="1" smtClean="0">
              <a:solidFill>
                <a:schemeClr val="accent2"/>
              </a:solidFill>
              <a:latin typeface="Arial" charset="0"/>
            </a:endParaRPr>
          </a:p>
          <a:p>
            <a:pPr lvl="1"/>
            <a:r>
              <a:rPr lang="en-GB" b="1" smtClean="0">
                <a:solidFill>
                  <a:schemeClr val="accent2"/>
                </a:solidFill>
                <a:latin typeface="Arial" charset="0"/>
              </a:rPr>
              <a:t>Alpha synuclein</a:t>
            </a:r>
          </a:p>
          <a:p>
            <a:pPr lvl="1"/>
            <a:r>
              <a:rPr lang="en-GB" b="1" smtClean="0">
                <a:solidFill>
                  <a:schemeClr val="accent2"/>
                </a:solidFill>
                <a:latin typeface="Arial" charset="0"/>
              </a:rPr>
              <a:t>Parkin</a:t>
            </a:r>
          </a:p>
          <a:p>
            <a:pPr lvl="1"/>
            <a:r>
              <a:rPr lang="en-GB" b="1" smtClean="0">
                <a:solidFill>
                  <a:schemeClr val="accent2"/>
                </a:solidFill>
                <a:latin typeface="Arial" charset="0"/>
              </a:rPr>
              <a:t>Ubiquitin C-terminal hydrolase (UCHL-1)</a:t>
            </a:r>
          </a:p>
          <a:p>
            <a:pPr lvl="1"/>
            <a:r>
              <a:rPr lang="en-GB" b="1" smtClean="0">
                <a:solidFill>
                  <a:schemeClr val="accent2"/>
                </a:solidFill>
                <a:latin typeface="Arial" charset="0"/>
              </a:rPr>
              <a:t>Superoxide dismutase</a:t>
            </a:r>
          </a:p>
          <a:p>
            <a:endParaRPr lang="en-GB" b="1" smtClean="0">
              <a:solidFill>
                <a:schemeClr val="accent2"/>
              </a:solidFill>
              <a:latin typeface="Arial" charset="0"/>
            </a:endParaRPr>
          </a:p>
          <a:p>
            <a:endParaRPr lang="en-GB" b="1" smtClean="0">
              <a:latin typeface="Arial" charset="0"/>
            </a:endParaRPr>
          </a:p>
        </p:txBody>
      </p:sp>
      <p:sp>
        <p:nvSpPr>
          <p:cNvPr id="2" name="Oval 1"/>
          <p:cNvSpPr>
            <a:spLocks noChangeArrowheads="1"/>
          </p:cNvSpPr>
          <p:nvPr/>
        </p:nvSpPr>
        <p:spPr bwMode="auto">
          <a:xfrm>
            <a:off x="2133600" y="5326063"/>
            <a:ext cx="4919663" cy="1277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en-GB"/>
              <a:t>Lacking studies on hormonal influences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609600"/>
            <a:ext cx="7772400" cy="457200"/>
          </a:xfrm>
        </p:spPr>
        <p:txBody>
          <a:bodyPr/>
          <a:lstStyle/>
          <a:p>
            <a:pPr eaLnBrk="1" hangingPunct="1"/>
            <a:r>
              <a:rPr lang="en-US" sz="3600" smtClean="0">
                <a:solidFill>
                  <a:schemeClr val="tx1"/>
                </a:solidFill>
                <a:latin typeface="Arial" charset="0"/>
              </a:rPr>
              <a:t>Oestrogen and the Nigrostriatal Dopamine Pathway</a:t>
            </a:r>
          </a:p>
        </p:txBody>
      </p:sp>
      <p:sp>
        <p:nvSpPr>
          <p:cNvPr id="23555" name="Rectangle 3"/>
          <p:cNvSpPr>
            <a:spLocks noGrp="1" noChangeArrowheads="1"/>
          </p:cNvSpPr>
          <p:nvPr>
            <p:ph type="body" idx="4294967295"/>
          </p:nvPr>
        </p:nvSpPr>
        <p:spPr>
          <a:xfrm>
            <a:off x="265113" y="1443038"/>
            <a:ext cx="8674100" cy="5203825"/>
          </a:xfrm>
        </p:spPr>
        <p:txBody>
          <a:bodyPr/>
          <a:lstStyle/>
          <a:p>
            <a:pPr eaLnBrk="1" hangingPunct="1"/>
            <a:r>
              <a:rPr lang="en-US" sz="2800" smtClean="0">
                <a:solidFill>
                  <a:srgbClr val="000099"/>
                </a:solidFill>
                <a:latin typeface="Arial" charset="0"/>
              </a:rPr>
              <a:t>Oestrogen has been shown to be protective in a variety of models of dopaminergic toxicity.</a:t>
            </a:r>
          </a:p>
        </p:txBody>
      </p:sp>
      <p:grpSp>
        <p:nvGrpSpPr>
          <p:cNvPr id="516106" name="Group 10"/>
          <p:cNvGrpSpPr>
            <a:grpSpLocks/>
          </p:cNvGrpSpPr>
          <p:nvPr/>
        </p:nvGrpSpPr>
        <p:grpSpPr bwMode="auto">
          <a:xfrm>
            <a:off x="0" y="2667000"/>
            <a:ext cx="4343400" cy="4033838"/>
            <a:chOff x="0" y="1680"/>
            <a:chExt cx="2736" cy="2541"/>
          </a:xfrm>
        </p:grpSpPr>
        <p:sp>
          <p:nvSpPr>
            <p:cNvPr id="23561" name="Text Box 7"/>
            <p:cNvSpPr txBox="1">
              <a:spLocks noChangeArrowheads="1"/>
            </p:cNvSpPr>
            <p:nvPr/>
          </p:nvSpPr>
          <p:spPr bwMode="auto">
            <a:xfrm>
              <a:off x="315" y="4029"/>
              <a:ext cx="2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US" sz="1400" b="0">
                  <a:solidFill>
                    <a:srgbClr val="0000CC"/>
                  </a:solidFill>
                  <a:latin typeface="Tahoma" pitchFamily="34" charset="0"/>
                </a:rPr>
                <a:t>Callier </a:t>
              </a:r>
              <a:r>
                <a:rPr lang="en-US" sz="1400" b="0" i="1">
                  <a:solidFill>
                    <a:srgbClr val="0000CC"/>
                  </a:solidFill>
                  <a:latin typeface="Tahoma" pitchFamily="34" charset="0"/>
                </a:rPr>
                <a:t>et al.</a:t>
              </a:r>
              <a:r>
                <a:rPr lang="en-US" sz="1400" b="0">
                  <a:solidFill>
                    <a:srgbClr val="0000CC"/>
                  </a:solidFill>
                  <a:latin typeface="Tahoma" pitchFamily="34" charset="0"/>
                </a:rPr>
                <a:t> (2000) Synapse </a:t>
              </a:r>
              <a:r>
                <a:rPr lang="en-US" sz="1400">
                  <a:solidFill>
                    <a:srgbClr val="0000CC"/>
                  </a:solidFill>
                  <a:latin typeface="Tahoma" pitchFamily="34" charset="0"/>
                </a:rPr>
                <a:t>37</a:t>
              </a:r>
              <a:r>
                <a:rPr lang="en-US" sz="1400" b="0">
                  <a:solidFill>
                    <a:srgbClr val="0000CC"/>
                  </a:solidFill>
                  <a:latin typeface="Tahoma" pitchFamily="34" charset="0"/>
                </a:rPr>
                <a:t> 245-251</a:t>
              </a:r>
            </a:p>
          </p:txBody>
        </p:sp>
        <p:pic>
          <p:nvPicPr>
            <p:cNvPr id="2356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0"/>
              <a:ext cx="2736"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8"/>
            <p:cNvSpPr txBox="1">
              <a:spLocks noChangeArrowheads="1"/>
            </p:cNvSpPr>
            <p:nvPr/>
          </p:nvSpPr>
          <p:spPr bwMode="auto">
            <a:xfrm>
              <a:off x="101" y="1743"/>
              <a:ext cx="1296" cy="602"/>
            </a:xfrm>
            <a:prstGeom prst="rect">
              <a:avLst/>
            </a:prstGeom>
            <a:noFill/>
            <a:ln w="952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a:solidFill>
                    <a:srgbClr val="33CC33"/>
                  </a:solidFill>
                </a:rPr>
                <a:t>MPTP in Ovx </a:t>
              </a:r>
            </a:p>
            <a:p>
              <a:pPr algn="ctr"/>
              <a:r>
                <a:rPr lang="en-GB">
                  <a:solidFill>
                    <a:srgbClr val="33CC33"/>
                  </a:solidFill>
                </a:rPr>
                <a:t>mice</a:t>
              </a:r>
            </a:p>
          </p:txBody>
        </p:sp>
      </p:grpSp>
      <p:grpSp>
        <p:nvGrpSpPr>
          <p:cNvPr id="516107" name="Group 11"/>
          <p:cNvGrpSpPr>
            <a:grpSpLocks/>
          </p:cNvGrpSpPr>
          <p:nvPr/>
        </p:nvGrpSpPr>
        <p:grpSpPr bwMode="auto">
          <a:xfrm>
            <a:off x="4576763" y="2667000"/>
            <a:ext cx="4552950" cy="3987800"/>
            <a:chOff x="2883" y="1680"/>
            <a:chExt cx="2868" cy="2512"/>
          </a:xfrm>
        </p:grpSpPr>
        <p:sp>
          <p:nvSpPr>
            <p:cNvPr id="23558" name="Text Box 8"/>
            <p:cNvSpPr txBox="1">
              <a:spLocks noChangeArrowheads="1"/>
            </p:cNvSpPr>
            <p:nvPr/>
          </p:nvSpPr>
          <p:spPr bwMode="auto">
            <a:xfrm>
              <a:off x="3188" y="4000"/>
              <a:ext cx="2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US" sz="1400" b="0">
                  <a:solidFill>
                    <a:srgbClr val="0000CC"/>
                  </a:solidFill>
                  <a:latin typeface="Tahoma" pitchFamily="34" charset="0"/>
                </a:rPr>
                <a:t>Dluzen (1997) Brain Res. </a:t>
              </a:r>
              <a:r>
                <a:rPr lang="en-US" sz="1400">
                  <a:solidFill>
                    <a:srgbClr val="0000CC"/>
                  </a:solidFill>
                  <a:latin typeface="Tahoma" pitchFamily="34" charset="0"/>
                </a:rPr>
                <a:t>767</a:t>
              </a:r>
              <a:r>
                <a:rPr lang="en-US" sz="1400" b="0">
                  <a:solidFill>
                    <a:srgbClr val="0000CC"/>
                  </a:solidFill>
                  <a:latin typeface="Tahoma" pitchFamily="34" charset="0"/>
                </a:rPr>
                <a:t> 340-344</a:t>
              </a:r>
            </a:p>
          </p:txBody>
        </p:sp>
        <p:pic>
          <p:nvPicPr>
            <p:cNvPr id="2355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 y="1680"/>
              <a:ext cx="2838" cy="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9"/>
            <p:cNvSpPr txBox="1">
              <a:spLocks noChangeArrowheads="1"/>
            </p:cNvSpPr>
            <p:nvPr/>
          </p:nvSpPr>
          <p:spPr bwMode="auto">
            <a:xfrm>
              <a:off x="4312" y="1715"/>
              <a:ext cx="1439" cy="602"/>
            </a:xfrm>
            <a:prstGeom prst="rect">
              <a:avLst/>
            </a:prstGeom>
            <a:noFill/>
            <a:ln w="952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a:solidFill>
                    <a:srgbClr val="33CC33"/>
                  </a:solidFill>
                </a:rPr>
                <a:t>6-OHDA in Ovx</a:t>
              </a:r>
            </a:p>
            <a:p>
              <a:pPr algn="ctr"/>
              <a:r>
                <a:rPr lang="en-GB">
                  <a:solidFill>
                    <a:srgbClr val="33CC33"/>
                  </a:solidFill>
                </a:rPr>
                <a:t>rats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6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6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82638" y="469900"/>
            <a:ext cx="7588250" cy="598488"/>
          </a:xfrm>
        </p:spPr>
        <p:txBody>
          <a:bodyPr/>
          <a:lstStyle/>
          <a:p>
            <a:r>
              <a:rPr lang="en-GB" sz="3200" b="1" smtClean="0">
                <a:solidFill>
                  <a:srgbClr val="990033"/>
                </a:solidFill>
                <a:latin typeface="Tahoma" pitchFamily="34" charset="0"/>
              </a:rPr>
              <a:t>ERs in the NDSA Pathway</a:t>
            </a:r>
            <a:endParaRPr lang="en-GB" sz="3200" smtClean="0">
              <a:solidFill>
                <a:srgbClr val="FFFF99"/>
              </a:solidFill>
              <a:latin typeface="Tahoma" pitchFamily="34" charset="0"/>
            </a:endParaRPr>
          </a:p>
        </p:txBody>
      </p:sp>
      <p:sp>
        <p:nvSpPr>
          <p:cNvPr id="592899" name="Rectangle 3"/>
          <p:cNvSpPr>
            <a:spLocks noGrp="1" noChangeArrowheads="1"/>
          </p:cNvSpPr>
          <p:nvPr>
            <p:ph type="body" idx="1"/>
          </p:nvPr>
        </p:nvSpPr>
        <p:spPr>
          <a:xfrm>
            <a:off x="671513" y="1217613"/>
            <a:ext cx="7799387" cy="4968875"/>
          </a:xfrm>
        </p:spPr>
        <p:txBody>
          <a:bodyPr/>
          <a:lstStyle/>
          <a:p>
            <a:pPr>
              <a:spcBef>
                <a:spcPct val="0"/>
              </a:spcBef>
              <a:buClr>
                <a:srgbClr val="FFFF99"/>
              </a:buClr>
              <a:buFontTx/>
              <a:buNone/>
            </a:pPr>
            <a:r>
              <a:rPr lang="en-GB" sz="2400" b="1" smtClean="0">
                <a:solidFill>
                  <a:srgbClr val="990033"/>
                </a:solidFill>
                <a:latin typeface="Tahoma" pitchFamily="34" charset="0"/>
              </a:rPr>
              <a:t>SNc</a:t>
            </a:r>
          </a:p>
          <a:p>
            <a:pPr>
              <a:spcBef>
                <a:spcPct val="0"/>
              </a:spcBef>
              <a:buClr>
                <a:srgbClr val="FFFF99"/>
              </a:buClr>
              <a:buFontTx/>
              <a:buNone/>
            </a:pPr>
            <a:endParaRPr lang="en-GB" sz="2400" smtClean="0">
              <a:solidFill>
                <a:srgbClr val="990033"/>
              </a:solidFill>
              <a:latin typeface="Tahoma" pitchFamily="34" charset="0"/>
            </a:endParaRPr>
          </a:p>
          <a:p>
            <a:pPr>
              <a:spcBef>
                <a:spcPct val="0"/>
              </a:spcBef>
              <a:buClr>
                <a:srgbClr val="FFFF99"/>
              </a:buClr>
            </a:pPr>
            <a:r>
              <a:rPr lang="en-GB" sz="2000" b="1" smtClean="0">
                <a:solidFill>
                  <a:srgbClr val="990033"/>
                </a:solidFill>
                <a:latin typeface="Tahoma" pitchFamily="34" charset="0"/>
              </a:rPr>
              <a:t>ER</a:t>
            </a:r>
            <a:r>
              <a:rPr lang="en-GB" sz="2000" b="1" smtClean="0">
                <a:solidFill>
                  <a:srgbClr val="990033"/>
                </a:solidFill>
                <a:latin typeface="Symbol" pitchFamily="18" charset="2"/>
              </a:rPr>
              <a:t>a</a:t>
            </a:r>
            <a:r>
              <a:rPr lang="en-GB" sz="2000" b="1" smtClean="0">
                <a:solidFill>
                  <a:srgbClr val="990033"/>
                </a:solidFill>
                <a:latin typeface="Tahoma" pitchFamily="34" charset="0"/>
              </a:rPr>
              <a:t> 	</a:t>
            </a:r>
            <a:r>
              <a:rPr lang="en-GB" sz="2000" smtClean="0">
                <a:solidFill>
                  <a:srgbClr val="990033"/>
                </a:solidFill>
                <a:latin typeface="Tahoma" pitchFamily="34" charset="0"/>
              </a:rPr>
              <a:t>Negative for mRNA and protein (adult rat)</a:t>
            </a:r>
          </a:p>
          <a:p>
            <a:pPr>
              <a:spcBef>
                <a:spcPct val="0"/>
              </a:spcBef>
              <a:buClr>
                <a:srgbClr val="FFFF99"/>
              </a:buClr>
            </a:pPr>
            <a:endParaRPr lang="en-GB" sz="2000" smtClean="0">
              <a:solidFill>
                <a:srgbClr val="990033"/>
              </a:solidFill>
              <a:latin typeface="Tahoma" pitchFamily="34" charset="0"/>
            </a:endParaRPr>
          </a:p>
          <a:p>
            <a:pPr>
              <a:spcBef>
                <a:spcPct val="0"/>
              </a:spcBef>
              <a:buClr>
                <a:srgbClr val="FFFF99"/>
              </a:buClr>
            </a:pPr>
            <a:r>
              <a:rPr lang="en-GB" sz="2000" b="1" smtClean="0">
                <a:solidFill>
                  <a:srgbClr val="990033"/>
                </a:solidFill>
                <a:latin typeface="Tahoma" pitchFamily="34" charset="0"/>
              </a:rPr>
              <a:t>ER</a:t>
            </a:r>
            <a:r>
              <a:rPr lang="en-GB" sz="2000" b="1" smtClean="0">
                <a:solidFill>
                  <a:srgbClr val="990033"/>
                </a:solidFill>
                <a:latin typeface="Symbol" pitchFamily="18" charset="2"/>
              </a:rPr>
              <a:t>b</a:t>
            </a:r>
            <a:r>
              <a:rPr lang="en-GB" sz="2000" b="1" smtClean="0">
                <a:solidFill>
                  <a:srgbClr val="990033"/>
                </a:solidFill>
                <a:latin typeface="Tahoma" pitchFamily="34" charset="0"/>
              </a:rPr>
              <a:t> 	</a:t>
            </a:r>
            <a:r>
              <a:rPr lang="en-GB" sz="2000" smtClean="0">
                <a:solidFill>
                  <a:srgbClr val="990033"/>
                </a:solidFill>
                <a:latin typeface="Tahoma" pitchFamily="34" charset="0"/>
              </a:rPr>
              <a:t>	Positive for mRNA and protein (adult rat)</a:t>
            </a:r>
          </a:p>
          <a:p>
            <a:pPr>
              <a:spcBef>
                <a:spcPct val="0"/>
              </a:spcBef>
              <a:buClr>
                <a:srgbClr val="FFFF99"/>
              </a:buClr>
              <a:buFontTx/>
              <a:buNone/>
            </a:pPr>
            <a:r>
              <a:rPr lang="en-GB" sz="1000" smtClean="0">
                <a:solidFill>
                  <a:srgbClr val="990033"/>
                </a:solidFill>
                <a:latin typeface="Tahoma" pitchFamily="34" charset="0"/>
              </a:rPr>
              <a:t>			</a:t>
            </a:r>
            <a:r>
              <a:rPr lang="en-GB" sz="1600" smtClean="0">
                <a:solidFill>
                  <a:srgbClr val="0000CC"/>
                </a:solidFill>
                <a:latin typeface="Tahoma" pitchFamily="34" charset="0"/>
              </a:rPr>
              <a:t>Shughrue </a:t>
            </a:r>
            <a:r>
              <a:rPr lang="en-GB" sz="1600" i="1" smtClean="0">
                <a:solidFill>
                  <a:srgbClr val="0000CC"/>
                </a:solidFill>
                <a:latin typeface="Tahoma" pitchFamily="34" charset="0"/>
              </a:rPr>
              <a:t>et al.</a:t>
            </a:r>
            <a:r>
              <a:rPr lang="en-GB" sz="1600" smtClean="0">
                <a:solidFill>
                  <a:srgbClr val="0000CC"/>
                </a:solidFill>
                <a:latin typeface="Tahoma" pitchFamily="34" charset="0"/>
              </a:rPr>
              <a:t> (1997) J. Comp. Neurol. </a:t>
            </a:r>
            <a:r>
              <a:rPr lang="en-GB" sz="1600" b="1" smtClean="0">
                <a:solidFill>
                  <a:srgbClr val="0000CC"/>
                </a:solidFill>
                <a:latin typeface="Tahoma" pitchFamily="34" charset="0"/>
              </a:rPr>
              <a:t>388</a:t>
            </a:r>
            <a:r>
              <a:rPr lang="en-GB" sz="1600" smtClean="0">
                <a:solidFill>
                  <a:srgbClr val="0000CC"/>
                </a:solidFill>
                <a:latin typeface="Tahoma" pitchFamily="34" charset="0"/>
              </a:rPr>
              <a:t> 507-525 </a:t>
            </a:r>
          </a:p>
          <a:p>
            <a:pPr>
              <a:spcBef>
                <a:spcPct val="0"/>
              </a:spcBef>
              <a:buClr>
                <a:srgbClr val="FFFF99"/>
              </a:buClr>
              <a:buFontTx/>
              <a:buNone/>
            </a:pPr>
            <a:r>
              <a:rPr lang="en-GB" sz="1600" smtClean="0">
                <a:solidFill>
                  <a:srgbClr val="0000CC"/>
                </a:solidFill>
                <a:latin typeface="Tahoma" pitchFamily="34" charset="0"/>
              </a:rPr>
              <a:t>			Shughrue </a:t>
            </a:r>
            <a:r>
              <a:rPr lang="en-GB" sz="1600" i="1" smtClean="0">
                <a:solidFill>
                  <a:srgbClr val="0000CC"/>
                </a:solidFill>
                <a:latin typeface="Tahoma" pitchFamily="34" charset="0"/>
              </a:rPr>
              <a:t>et al.</a:t>
            </a:r>
            <a:r>
              <a:rPr lang="en-GB" sz="1600" smtClean="0">
                <a:solidFill>
                  <a:srgbClr val="0000CC"/>
                </a:solidFill>
                <a:latin typeface="Tahoma" pitchFamily="34" charset="0"/>
              </a:rPr>
              <a:t> (2001) J. Comp. Neurol. </a:t>
            </a:r>
            <a:r>
              <a:rPr lang="en-GB" sz="1600" b="1" smtClean="0">
                <a:solidFill>
                  <a:srgbClr val="0000CC"/>
                </a:solidFill>
                <a:latin typeface="Tahoma" pitchFamily="34" charset="0"/>
              </a:rPr>
              <a:t>436</a:t>
            </a:r>
            <a:r>
              <a:rPr lang="en-GB" sz="1600" smtClean="0">
                <a:solidFill>
                  <a:srgbClr val="0000CC"/>
                </a:solidFill>
                <a:latin typeface="Tahoma" pitchFamily="34" charset="0"/>
              </a:rPr>
              <a:t> 64-81</a:t>
            </a:r>
          </a:p>
          <a:p>
            <a:pPr>
              <a:spcBef>
                <a:spcPct val="0"/>
              </a:spcBef>
              <a:buClr>
                <a:srgbClr val="FFFF99"/>
              </a:buClr>
              <a:buFontTx/>
              <a:buNone/>
            </a:pPr>
            <a:r>
              <a:rPr lang="en-GB" sz="2400" b="1" smtClean="0">
                <a:solidFill>
                  <a:srgbClr val="990033"/>
                </a:solidFill>
                <a:latin typeface="Tahoma" pitchFamily="34" charset="0"/>
              </a:rPr>
              <a:t>Striatum</a:t>
            </a:r>
            <a:endParaRPr lang="en-GB" sz="2400" smtClean="0">
              <a:solidFill>
                <a:srgbClr val="990033"/>
              </a:solidFill>
              <a:latin typeface="Tahoma" pitchFamily="34" charset="0"/>
            </a:endParaRPr>
          </a:p>
          <a:p>
            <a:pPr>
              <a:buClr>
                <a:srgbClr val="FFFF99"/>
              </a:buClr>
              <a:buFontTx/>
              <a:buNone/>
            </a:pPr>
            <a:endParaRPr lang="en-GB" sz="2000" smtClean="0">
              <a:solidFill>
                <a:srgbClr val="990033"/>
              </a:solidFill>
              <a:latin typeface="Tahoma" pitchFamily="34" charset="0"/>
            </a:endParaRPr>
          </a:p>
          <a:p>
            <a:pPr>
              <a:spcBef>
                <a:spcPct val="0"/>
              </a:spcBef>
              <a:buClr>
                <a:srgbClr val="FFFF99"/>
              </a:buClr>
            </a:pPr>
            <a:r>
              <a:rPr lang="en-GB" sz="2000" b="1" smtClean="0">
                <a:solidFill>
                  <a:srgbClr val="990033"/>
                </a:solidFill>
                <a:latin typeface="Tahoma" pitchFamily="34" charset="0"/>
              </a:rPr>
              <a:t>ER</a:t>
            </a:r>
            <a:r>
              <a:rPr lang="en-GB" sz="2000" b="1" smtClean="0">
                <a:solidFill>
                  <a:srgbClr val="990033"/>
                </a:solidFill>
                <a:latin typeface="Symbol" pitchFamily="18" charset="2"/>
              </a:rPr>
              <a:t>a</a:t>
            </a:r>
            <a:r>
              <a:rPr lang="en-GB" sz="2000" b="1" smtClean="0">
                <a:solidFill>
                  <a:srgbClr val="990033"/>
                </a:solidFill>
                <a:latin typeface="Tahoma" pitchFamily="34" charset="0"/>
              </a:rPr>
              <a:t> </a:t>
            </a:r>
            <a:r>
              <a:rPr lang="en-GB" sz="2000" smtClean="0">
                <a:solidFill>
                  <a:srgbClr val="990033"/>
                </a:solidFill>
                <a:latin typeface="Tahoma" pitchFamily="34" charset="0"/>
              </a:rPr>
              <a:t>	Positive for mRNA (developing and adult mouse)</a:t>
            </a:r>
          </a:p>
          <a:p>
            <a:pPr>
              <a:spcBef>
                <a:spcPct val="0"/>
              </a:spcBef>
              <a:buClr>
                <a:srgbClr val="FFFF99"/>
              </a:buClr>
              <a:buFontTx/>
              <a:buNone/>
            </a:pPr>
            <a:r>
              <a:rPr lang="en-GB" sz="1800" smtClean="0">
                <a:solidFill>
                  <a:srgbClr val="990033"/>
                </a:solidFill>
                <a:latin typeface="Tahoma" pitchFamily="34" charset="0"/>
              </a:rPr>
              <a:t>			</a:t>
            </a:r>
            <a:r>
              <a:rPr lang="en-GB" sz="1600" smtClean="0">
                <a:solidFill>
                  <a:srgbClr val="0000CC"/>
                </a:solidFill>
                <a:latin typeface="Tahoma" pitchFamily="34" charset="0"/>
              </a:rPr>
              <a:t>K</a:t>
            </a:r>
            <a:r>
              <a:rPr lang="en-GB" sz="1600" smtClean="0">
                <a:solidFill>
                  <a:srgbClr val="0000CC"/>
                </a:solidFill>
                <a:latin typeface="Tahoma" pitchFamily="34" charset="0"/>
                <a:cs typeface="Tahoma" pitchFamily="34" charset="0"/>
              </a:rPr>
              <a:t>ü</a:t>
            </a:r>
            <a:r>
              <a:rPr lang="en-GB" sz="1600" smtClean="0">
                <a:solidFill>
                  <a:srgbClr val="0000CC"/>
                </a:solidFill>
                <a:latin typeface="Tahoma" pitchFamily="34" charset="0"/>
              </a:rPr>
              <a:t>ppers &amp; Beyer (1998) Mol. Brain Res. </a:t>
            </a:r>
            <a:r>
              <a:rPr lang="en-GB" sz="1600" b="1" smtClean="0">
                <a:solidFill>
                  <a:srgbClr val="0000CC"/>
                </a:solidFill>
                <a:latin typeface="Tahoma" pitchFamily="34" charset="0"/>
              </a:rPr>
              <a:t>34</a:t>
            </a:r>
            <a:r>
              <a:rPr lang="en-GB" sz="1600" smtClean="0">
                <a:solidFill>
                  <a:srgbClr val="0000CC"/>
                </a:solidFill>
                <a:latin typeface="Tahoma" pitchFamily="34" charset="0"/>
              </a:rPr>
              <a:t> 333-336</a:t>
            </a:r>
            <a:endParaRPr lang="en-GB" sz="1400" smtClean="0">
              <a:solidFill>
                <a:srgbClr val="990033"/>
              </a:solidFill>
              <a:latin typeface="Tahoma" pitchFamily="34" charset="0"/>
            </a:endParaRPr>
          </a:p>
          <a:p>
            <a:pPr>
              <a:spcBef>
                <a:spcPct val="0"/>
              </a:spcBef>
              <a:buClr>
                <a:srgbClr val="FFFF99"/>
              </a:buClr>
            </a:pPr>
            <a:endParaRPr lang="en-GB" sz="2000" smtClean="0">
              <a:solidFill>
                <a:srgbClr val="990033"/>
              </a:solidFill>
              <a:latin typeface="Tahoma" pitchFamily="34" charset="0"/>
            </a:endParaRPr>
          </a:p>
          <a:p>
            <a:pPr>
              <a:spcBef>
                <a:spcPct val="0"/>
              </a:spcBef>
              <a:buClr>
                <a:srgbClr val="FFFF99"/>
              </a:buClr>
            </a:pPr>
            <a:r>
              <a:rPr lang="en-GB" sz="2000" b="1" smtClean="0">
                <a:solidFill>
                  <a:srgbClr val="990033"/>
                </a:solidFill>
                <a:latin typeface="Tahoma" pitchFamily="34" charset="0"/>
              </a:rPr>
              <a:t>ER</a:t>
            </a:r>
            <a:r>
              <a:rPr lang="en-GB" sz="2000" b="1" smtClean="0">
                <a:solidFill>
                  <a:srgbClr val="990033"/>
                </a:solidFill>
                <a:latin typeface="Symbol" pitchFamily="18" charset="2"/>
              </a:rPr>
              <a:t>b</a:t>
            </a:r>
            <a:r>
              <a:rPr lang="en-GB" sz="2000" smtClean="0">
                <a:solidFill>
                  <a:srgbClr val="990033"/>
                </a:solidFill>
                <a:latin typeface="Tahoma" pitchFamily="34" charset="0"/>
              </a:rPr>
              <a:t> 		Positive for mRNA, Negative for protein (adult rat)</a:t>
            </a:r>
            <a:r>
              <a:rPr lang="en-GB" sz="1800" smtClean="0">
                <a:solidFill>
                  <a:srgbClr val="990033"/>
                </a:solidFill>
                <a:latin typeface="Tahoma" pitchFamily="34" charset="0"/>
              </a:rPr>
              <a:t>                                                                    		</a:t>
            </a:r>
            <a:r>
              <a:rPr lang="en-GB" sz="1600" smtClean="0">
                <a:solidFill>
                  <a:srgbClr val="0000CC"/>
                </a:solidFill>
                <a:latin typeface="Tahoma" pitchFamily="34" charset="0"/>
              </a:rPr>
              <a:t>Shughrue </a:t>
            </a:r>
            <a:r>
              <a:rPr lang="en-GB" sz="1600" i="1" smtClean="0">
                <a:solidFill>
                  <a:srgbClr val="0000CC"/>
                </a:solidFill>
                <a:latin typeface="Tahoma" pitchFamily="34" charset="0"/>
              </a:rPr>
              <a:t>et al.</a:t>
            </a:r>
            <a:r>
              <a:rPr lang="en-GB" sz="1600" smtClean="0">
                <a:solidFill>
                  <a:srgbClr val="0000CC"/>
                </a:solidFill>
                <a:latin typeface="Tahoma" pitchFamily="34" charset="0"/>
              </a:rPr>
              <a:t> (2001) J. Comp. Neurol. </a:t>
            </a:r>
            <a:r>
              <a:rPr lang="en-GB" sz="1600" b="1" smtClean="0">
                <a:solidFill>
                  <a:srgbClr val="0000CC"/>
                </a:solidFill>
                <a:latin typeface="Tahoma" pitchFamily="34" charset="0"/>
              </a:rPr>
              <a:t>436</a:t>
            </a:r>
            <a:r>
              <a:rPr lang="en-GB" sz="1600" smtClean="0">
                <a:solidFill>
                  <a:srgbClr val="0000CC"/>
                </a:solidFill>
                <a:latin typeface="Tahoma" pitchFamily="34" charset="0"/>
              </a:rPr>
              <a:t> 64-81</a:t>
            </a:r>
          </a:p>
        </p:txBody>
      </p:sp>
      <p:sp>
        <p:nvSpPr>
          <p:cNvPr id="592900" name="Text Box 4"/>
          <p:cNvSpPr txBox="1">
            <a:spLocks noChangeArrowheads="1"/>
          </p:cNvSpPr>
          <p:nvPr/>
        </p:nvSpPr>
        <p:spPr bwMode="auto">
          <a:xfrm>
            <a:off x="1962150" y="5953125"/>
            <a:ext cx="4705350" cy="5286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a:solidFill>
                  <a:srgbClr val="990000"/>
                </a:solidFill>
                <a:latin typeface="Arial" charset="0"/>
              </a:rPr>
              <a:t>Human studies are lacking</a:t>
            </a:r>
          </a:p>
        </p:txBody>
      </p:sp>
      <p:sp>
        <p:nvSpPr>
          <p:cNvPr id="592901" name="Oval 5"/>
          <p:cNvSpPr>
            <a:spLocks noChangeArrowheads="1"/>
          </p:cNvSpPr>
          <p:nvPr/>
        </p:nvSpPr>
        <p:spPr bwMode="auto">
          <a:xfrm>
            <a:off x="6805613" y="1019175"/>
            <a:ext cx="1987550" cy="9731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Relevance?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2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28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28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28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289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289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28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289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2899">
                                            <p:txEl>
                                              <p:pRg st="12" end="1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29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92901"/>
                                        </p:tgtEl>
                                        <p:attrNameLst>
                                          <p:attrName>style.visibility</p:attrName>
                                        </p:attrNameLst>
                                      </p:cBhvr>
                                      <p:to>
                                        <p:strVal val="visible"/>
                                      </p:to>
                                    </p:set>
                                    <p:anim calcmode="lin" valueType="num">
                                      <p:cBhvr additive="base">
                                        <p:cTn id="33" dur="500" fill="hold"/>
                                        <p:tgtEl>
                                          <p:spTgt spid="592901"/>
                                        </p:tgtEl>
                                        <p:attrNameLst>
                                          <p:attrName>ppt_x</p:attrName>
                                        </p:attrNameLst>
                                      </p:cBhvr>
                                      <p:tavLst>
                                        <p:tav tm="0">
                                          <p:val>
                                            <p:strVal val="1+#ppt_w/2"/>
                                          </p:val>
                                        </p:tav>
                                        <p:tav tm="100000">
                                          <p:val>
                                            <p:strVal val="#ppt_x"/>
                                          </p:val>
                                        </p:tav>
                                      </p:tavLst>
                                    </p:anim>
                                    <p:anim calcmode="lin" valueType="num">
                                      <p:cBhvr additive="base">
                                        <p:cTn id="34" dur="500" fill="hold"/>
                                        <p:tgtEl>
                                          <p:spTgt spid="5929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nimBg="1"/>
      <p:bldP spid="5929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0FCFE"/>
            </a:gs>
          </a:gsLst>
          <a:lin ang="5400000" scaled="1"/>
        </a:gra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304800"/>
            <a:ext cx="4402138" cy="5638800"/>
            <a:chOff x="107" y="144"/>
            <a:chExt cx="2773" cy="3552"/>
          </a:xfrm>
        </p:grpSpPr>
        <p:pic>
          <p:nvPicPr>
            <p:cNvPr id="25642"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 y="144"/>
              <a:ext cx="2677" cy="355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43" name="Line 1028"/>
            <p:cNvSpPr>
              <a:spLocks noChangeShapeType="1"/>
            </p:cNvSpPr>
            <p:nvPr/>
          </p:nvSpPr>
          <p:spPr bwMode="auto">
            <a:xfrm flipV="1">
              <a:off x="1200" y="864"/>
              <a:ext cx="864" cy="36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44" name="Line 1029"/>
            <p:cNvSpPr>
              <a:spLocks noChangeShapeType="1"/>
            </p:cNvSpPr>
            <p:nvPr/>
          </p:nvSpPr>
          <p:spPr bwMode="auto">
            <a:xfrm flipH="1">
              <a:off x="1344" y="2352"/>
              <a:ext cx="240" cy="192"/>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45" name="Text Box 1030"/>
            <p:cNvSpPr txBox="1">
              <a:spLocks noChangeArrowheads="1"/>
            </p:cNvSpPr>
            <p:nvPr/>
          </p:nvSpPr>
          <p:spPr bwMode="auto">
            <a:xfrm>
              <a:off x="2016" y="672"/>
              <a:ext cx="8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US" sz="1800">
                  <a:solidFill>
                    <a:srgbClr val="003399"/>
                  </a:solidFill>
                  <a:latin typeface="Arial" charset="0"/>
                </a:rPr>
                <a:t>Striatum</a:t>
              </a:r>
              <a:endParaRPr lang="en-US" sz="1600">
                <a:solidFill>
                  <a:srgbClr val="003399"/>
                </a:solidFill>
                <a:latin typeface="Arial" charset="0"/>
              </a:endParaRPr>
            </a:p>
          </p:txBody>
        </p:sp>
        <p:sp>
          <p:nvSpPr>
            <p:cNvPr id="25646" name="Text Box 1031"/>
            <p:cNvSpPr txBox="1">
              <a:spLocks noChangeArrowheads="1"/>
            </p:cNvSpPr>
            <p:nvPr/>
          </p:nvSpPr>
          <p:spPr bwMode="auto">
            <a:xfrm>
              <a:off x="1536" y="1920"/>
              <a:ext cx="1344" cy="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US" sz="2000">
                  <a:solidFill>
                    <a:srgbClr val="003399"/>
                  </a:solidFill>
                </a:rPr>
                <a:t>6-OHDA Injection</a:t>
              </a:r>
            </a:p>
            <a:p>
              <a:pPr algn="ctr" eaLnBrk="1" hangingPunct="1">
                <a:spcBef>
                  <a:spcPct val="50000"/>
                </a:spcBef>
              </a:pPr>
              <a:r>
                <a:rPr lang="en-US" sz="2000">
                  <a:solidFill>
                    <a:srgbClr val="003399"/>
                  </a:solidFill>
                </a:rPr>
                <a:t>into MFB</a:t>
              </a:r>
              <a:endParaRPr lang="en-US" sz="2000">
                <a:solidFill>
                  <a:srgbClr val="003399"/>
                </a:solidFill>
                <a:latin typeface="Arial" charset="0"/>
              </a:endParaRPr>
            </a:p>
          </p:txBody>
        </p:sp>
      </p:grpSp>
      <p:grpSp>
        <p:nvGrpSpPr>
          <p:cNvPr id="408584" name="Group 1032"/>
          <p:cNvGrpSpPr>
            <a:grpSpLocks/>
          </p:cNvGrpSpPr>
          <p:nvPr/>
        </p:nvGrpSpPr>
        <p:grpSpPr bwMode="auto">
          <a:xfrm>
            <a:off x="2438400" y="1981200"/>
            <a:ext cx="6705600" cy="4722813"/>
            <a:chOff x="1536" y="1248"/>
            <a:chExt cx="4224" cy="2975"/>
          </a:xfrm>
        </p:grpSpPr>
        <p:grpSp>
          <p:nvGrpSpPr>
            <p:cNvPr id="25608" name="Group 1033"/>
            <p:cNvGrpSpPr>
              <a:grpSpLocks/>
            </p:cNvGrpSpPr>
            <p:nvPr/>
          </p:nvGrpSpPr>
          <p:grpSpPr bwMode="auto">
            <a:xfrm>
              <a:off x="1536" y="3408"/>
              <a:ext cx="2785" cy="815"/>
              <a:chOff x="2206" y="1169"/>
              <a:chExt cx="2196" cy="602"/>
            </a:xfrm>
          </p:grpSpPr>
          <p:grpSp>
            <p:nvGrpSpPr>
              <p:cNvPr id="25637" name="Group 1034"/>
              <p:cNvGrpSpPr>
                <a:grpSpLocks/>
              </p:cNvGrpSpPr>
              <p:nvPr/>
            </p:nvGrpSpPr>
            <p:grpSpPr bwMode="auto">
              <a:xfrm>
                <a:off x="2206" y="1169"/>
                <a:ext cx="1054" cy="598"/>
                <a:chOff x="2206" y="1169"/>
                <a:chExt cx="1054" cy="598"/>
              </a:xfrm>
            </p:grpSpPr>
            <p:pic>
              <p:nvPicPr>
                <p:cNvPr id="25640" name="Picture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1172"/>
                  <a:ext cx="105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1" name="Rectangle 1036"/>
                <p:cNvSpPr>
                  <a:spLocks noChangeArrowheads="1"/>
                </p:cNvSpPr>
                <p:nvPr/>
              </p:nvSpPr>
              <p:spPr bwMode="auto">
                <a:xfrm>
                  <a:off x="2206" y="1169"/>
                  <a:ext cx="1054" cy="59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38" name="Rectangle 1037"/>
              <p:cNvSpPr>
                <a:spLocks noChangeArrowheads="1"/>
              </p:cNvSpPr>
              <p:nvPr/>
            </p:nvSpPr>
            <p:spPr bwMode="auto">
              <a:xfrm>
                <a:off x="3077" y="1630"/>
                <a:ext cx="1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39" name="Rectangle 1038"/>
              <p:cNvSpPr>
                <a:spLocks noChangeArrowheads="1"/>
              </p:cNvSpPr>
              <p:nvPr/>
            </p:nvSpPr>
            <p:spPr bwMode="auto">
              <a:xfrm>
                <a:off x="3107" y="1643"/>
                <a:ext cx="12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Tahoma" pitchFamily="34" charset="0"/>
                  </a:rPr>
                  <a:t>A    </a:t>
                </a:r>
                <a:r>
                  <a:rPr lang="en-GB" sz="1600">
                    <a:solidFill>
                      <a:srgbClr val="000000"/>
                    </a:solidFill>
                  </a:rPr>
                  <a:t>-4.8       </a:t>
                </a:r>
                <a:r>
                  <a:rPr lang="en-GB" sz="1800">
                    <a:solidFill>
                      <a:srgbClr val="000000"/>
                    </a:solidFill>
                  </a:rPr>
                  <a:t>relative to bregma</a:t>
                </a:r>
                <a:endParaRPr lang="en-GB" sz="1400">
                  <a:solidFill>
                    <a:srgbClr val="000000"/>
                  </a:solidFill>
                  <a:latin typeface="Tahoma" pitchFamily="34" charset="0"/>
                </a:endParaRPr>
              </a:p>
            </p:txBody>
          </p:sp>
        </p:grpSp>
        <p:grpSp>
          <p:nvGrpSpPr>
            <p:cNvPr id="25609" name="Group 1039"/>
            <p:cNvGrpSpPr>
              <a:grpSpLocks/>
            </p:cNvGrpSpPr>
            <p:nvPr/>
          </p:nvGrpSpPr>
          <p:grpSpPr bwMode="auto">
            <a:xfrm>
              <a:off x="4421" y="1248"/>
              <a:ext cx="1339" cy="911"/>
              <a:chOff x="2164" y="2470"/>
              <a:chExt cx="1054" cy="609"/>
            </a:xfrm>
          </p:grpSpPr>
          <p:grpSp>
            <p:nvGrpSpPr>
              <p:cNvPr id="25632" name="Group 1040"/>
              <p:cNvGrpSpPr>
                <a:grpSpLocks/>
              </p:cNvGrpSpPr>
              <p:nvPr/>
            </p:nvGrpSpPr>
            <p:grpSpPr bwMode="auto">
              <a:xfrm>
                <a:off x="2164" y="2470"/>
                <a:ext cx="1054" cy="609"/>
                <a:chOff x="2164" y="2470"/>
                <a:chExt cx="1054" cy="609"/>
              </a:xfrm>
            </p:grpSpPr>
            <p:pic>
              <p:nvPicPr>
                <p:cNvPr id="25635" name="Picture 1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 y="2472"/>
                  <a:ext cx="105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6" name="Rectangle 1042"/>
                <p:cNvSpPr>
                  <a:spLocks noChangeArrowheads="1"/>
                </p:cNvSpPr>
                <p:nvPr/>
              </p:nvSpPr>
              <p:spPr bwMode="auto">
                <a:xfrm>
                  <a:off x="2164" y="2470"/>
                  <a:ext cx="1054" cy="60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33" name="Rectangle 1043"/>
              <p:cNvSpPr>
                <a:spLocks noChangeArrowheads="1"/>
              </p:cNvSpPr>
              <p:nvPr/>
            </p:nvSpPr>
            <p:spPr bwMode="auto">
              <a:xfrm>
                <a:off x="3031" y="2938"/>
                <a:ext cx="1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34" name="Rectangle 1044"/>
              <p:cNvSpPr>
                <a:spLocks noChangeArrowheads="1"/>
              </p:cNvSpPr>
              <p:nvPr/>
            </p:nvSpPr>
            <p:spPr bwMode="auto">
              <a:xfrm>
                <a:off x="3060" y="2951"/>
                <a:ext cx="62"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Tahoma" pitchFamily="34" charset="0"/>
                  </a:rPr>
                  <a:t>E</a:t>
                </a:r>
                <a:endParaRPr lang="en-GB" sz="1800" b="0">
                  <a:latin typeface="Arial" charset="0"/>
                </a:endParaRPr>
              </a:p>
            </p:txBody>
          </p:sp>
        </p:grpSp>
        <p:grpSp>
          <p:nvGrpSpPr>
            <p:cNvPr id="25610" name="Group 1045"/>
            <p:cNvGrpSpPr>
              <a:grpSpLocks/>
            </p:cNvGrpSpPr>
            <p:nvPr/>
          </p:nvGrpSpPr>
          <p:grpSpPr bwMode="auto">
            <a:xfrm>
              <a:off x="4224" y="2112"/>
              <a:ext cx="1338" cy="816"/>
              <a:chOff x="1510" y="1942"/>
              <a:chExt cx="1054" cy="603"/>
            </a:xfrm>
          </p:grpSpPr>
          <p:grpSp>
            <p:nvGrpSpPr>
              <p:cNvPr id="25627" name="Group 1046"/>
              <p:cNvGrpSpPr>
                <a:grpSpLocks/>
              </p:cNvGrpSpPr>
              <p:nvPr/>
            </p:nvGrpSpPr>
            <p:grpSpPr bwMode="auto">
              <a:xfrm>
                <a:off x="1510" y="1942"/>
                <a:ext cx="1054" cy="603"/>
                <a:chOff x="1510" y="1942"/>
                <a:chExt cx="1054" cy="603"/>
              </a:xfrm>
            </p:grpSpPr>
            <p:pic>
              <p:nvPicPr>
                <p:cNvPr id="25630" name="Picture 10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 y="1944"/>
                  <a:ext cx="105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Rectangle 1048"/>
                <p:cNvSpPr>
                  <a:spLocks noChangeArrowheads="1"/>
                </p:cNvSpPr>
                <p:nvPr/>
              </p:nvSpPr>
              <p:spPr bwMode="auto">
                <a:xfrm>
                  <a:off x="1510" y="1942"/>
                  <a:ext cx="1054" cy="60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28" name="Rectangle 1049"/>
              <p:cNvSpPr>
                <a:spLocks noChangeArrowheads="1"/>
              </p:cNvSpPr>
              <p:nvPr/>
            </p:nvSpPr>
            <p:spPr bwMode="auto">
              <a:xfrm>
                <a:off x="2378" y="2407"/>
                <a:ext cx="1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29" name="Rectangle 1050"/>
              <p:cNvSpPr>
                <a:spLocks noChangeArrowheads="1"/>
              </p:cNvSpPr>
              <p:nvPr/>
            </p:nvSpPr>
            <p:spPr bwMode="auto">
              <a:xfrm>
                <a:off x="2407" y="2420"/>
                <a:ext cx="7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Tahoma" pitchFamily="34" charset="0"/>
                  </a:rPr>
                  <a:t>D</a:t>
                </a:r>
                <a:endParaRPr lang="en-GB" sz="1800" b="0">
                  <a:latin typeface="Arial" charset="0"/>
                </a:endParaRPr>
              </a:p>
            </p:txBody>
          </p:sp>
        </p:grpSp>
        <p:grpSp>
          <p:nvGrpSpPr>
            <p:cNvPr id="25611" name="Group 1051"/>
            <p:cNvGrpSpPr>
              <a:grpSpLocks/>
            </p:cNvGrpSpPr>
            <p:nvPr/>
          </p:nvGrpSpPr>
          <p:grpSpPr bwMode="auto">
            <a:xfrm>
              <a:off x="4032" y="2880"/>
              <a:ext cx="1285" cy="790"/>
              <a:chOff x="3262" y="2154"/>
              <a:chExt cx="1012" cy="584"/>
            </a:xfrm>
          </p:grpSpPr>
          <p:grpSp>
            <p:nvGrpSpPr>
              <p:cNvPr id="25622" name="Group 1052"/>
              <p:cNvGrpSpPr>
                <a:grpSpLocks/>
              </p:cNvGrpSpPr>
              <p:nvPr/>
            </p:nvGrpSpPr>
            <p:grpSpPr bwMode="auto">
              <a:xfrm>
                <a:off x="3262" y="2154"/>
                <a:ext cx="1012" cy="584"/>
                <a:chOff x="3262" y="2154"/>
                <a:chExt cx="1012" cy="584"/>
              </a:xfrm>
            </p:grpSpPr>
            <p:pic>
              <p:nvPicPr>
                <p:cNvPr id="25625" name="Picture 1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 y="2156"/>
                  <a:ext cx="100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Rectangle 1054"/>
                <p:cNvSpPr>
                  <a:spLocks noChangeArrowheads="1"/>
                </p:cNvSpPr>
                <p:nvPr/>
              </p:nvSpPr>
              <p:spPr bwMode="auto">
                <a:xfrm>
                  <a:off x="3262" y="2154"/>
                  <a:ext cx="1012" cy="58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23" name="Rectangle 1055"/>
              <p:cNvSpPr>
                <a:spLocks noChangeArrowheads="1"/>
              </p:cNvSpPr>
              <p:nvPr/>
            </p:nvSpPr>
            <p:spPr bwMode="auto">
              <a:xfrm>
                <a:off x="4106" y="2610"/>
                <a:ext cx="1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24" name="Rectangle 1056"/>
              <p:cNvSpPr>
                <a:spLocks noChangeArrowheads="1"/>
              </p:cNvSpPr>
              <p:nvPr/>
            </p:nvSpPr>
            <p:spPr bwMode="auto">
              <a:xfrm>
                <a:off x="4135" y="2624"/>
                <a:ext cx="6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Tahoma" pitchFamily="34" charset="0"/>
                  </a:rPr>
                  <a:t>C</a:t>
                </a:r>
                <a:endParaRPr lang="en-GB" sz="1800" b="0">
                  <a:latin typeface="Arial" charset="0"/>
                </a:endParaRPr>
              </a:p>
            </p:txBody>
          </p:sp>
        </p:grpSp>
        <p:grpSp>
          <p:nvGrpSpPr>
            <p:cNvPr id="25612" name="Group 1057"/>
            <p:cNvGrpSpPr>
              <a:grpSpLocks/>
            </p:cNvGrpSpPr>
            <p:nvPr/>
          </p:nvGrpSpPr>
          <p:grpSpPr bwMode="auto">
            <a:xfrm>
              <a:off x="2784" y="3120"/>
              <a:ext cx="1285" cy="775"/>
              <a:chOff x="2782" y="1654"/>
              <a:chExt cx="1012" cy="573"/>
            </a:xfrm>
          </p:grpSpPr>
          <p:grpSp>
            <p:nvGrpSpPr>
              <p:cNvPr id="25617" name="Group 1058"/>
              <p:cNvGrpSpPr>
                <a:grpSpLocks/>
              </p:cNvGrpSpPr>
              <p:nvPr/>
            </p:nvGrpSpPr>
            <p:grpSpPr bwMode="auto">
              <a:xfrm>
                <a:off x="2782" y="1654"/>
                <a:ext cx="1012" cy="571"/>
                <a:chOff x="2782" y="1654"/>
                <a:chExt cx="1012" cy="571"/>
              </a:xfrm>
            </p:grpSpPr>
            <p:pic>
              <p:nvPicPr>
                <p:cNvPr id="25620" name="Picture 10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 y="1656"/>
                  <a:ext cx="1008"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Rectangle 1060"/>
                <p:cNvSpPr>
                  <a:spLocks noChangeArrowheads="1"/>
                </p:cNvSpPr>
                <p:nvPr/>
              </p:nvSpPr>
              <p:spPr bwMode="auto">
                <a:xfrm>
                  <a:off x="2782" y="1654"/>
                  <a:ext cx="1012" cy="57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18" name="Rectangle 1061"/>
              <p:cNvSpPr>
                <a:spLocks noChangeArrowheads="1"/>
              </p:cNvSpPr>
              <p:nvPr/>
            </p:nvSpPr>
            <p:spPr bwMode="auto">
              <a:xfrm>
                <a:off x="3628" y="2100"/>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19" name="Rectangle 1062"/>
              <p:cNvSpPr>
                <a:spLocks noChangeArrowheads="1"/>
              </p:cNvSpPr>
              <p:nvPr/>
            </p:nvSpPr>
            <p:spPr bwMode="auto">
              <a:xfrm>
                <a:off x="3657" y="2113"/>
                <a:ext cx="6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Tahoma" pitchFamily="34" charset="0"/>
                  </a:rPr>
                  <a:t>B</a:t>
                </a:r>
                <a:endParaRPr lang="en-GB" sz="1800" b="0">
                  <a:latin typeface="Arial" charset="0"/>
                </a:endParaRPr>
              </a:p>
            </p:txBody>
          </p:sp>
        </p:grpSp>
        <p:sp>
          <p:nvSpPr>
            <p:cNvPr id="25613" name="Rectangle 1063"/>
            <p:cNvSpPr>
              <a:spLocks noChangeArrowheads="1"/>
            </p:cNvSpPr>
            <p:nvPr/>
          </p:nvSpPr>
          <p:spPr bwMode="auto">
            <a:xfrm>
              <a:off x="4080" y="374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600">
                  <a:latin typeface="Times New Roman" pitchFamily="18" charset="0"/>
                  <a:cs typeface="Arial" charset="0"/>
                </a:rPr>
                <a:t>-5.1</a:t>
              </a:r>
              <a:endParaRPr lang="en-GB" sz="2400" b="0">
                <a:latin typeface="Times New Roman" pitchFamily="18" charset="0"/>
                <a:cs typeface="Arial" charset="0"/>
              </a:endParaRPr>
            </a:p>
          </p:txBody>
        </p:sp>
        <p:sp>
          <p:nvSpPr>
            <p:cNvPr id="25614" name="Rectangle 1064"/>
            <p:cNvSpPr>
              <a:spLocks noChangeArrowheads="1"/>
            </p:cNvSpPr>
            <p:nvPr/>
          </p:nvSpPr>
          <p:spPr bwMode="auto">
            <a:xfrm>
              <a:off x="5280" y="350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600">
                  <a:latin typeface="Times New Roman" pitchFamily="18" charset="0"/>
                  <a:cs typeface="Arial" charset="0"/>
                </a:rPr>
                <a:t>-5.4</a:t>
              </a:r>
              <a:endParaRPr lang="en-GB" sz="2400" b="0">
                <a:latin typeface="Times New Roman" pitchFamily="18" charset="0"/>
                <a:cs typeface="Arial" charset="0"/>
              </a:endParaRPr>
            </a:p>
          </p:txBody>
        </p:sp>
        <p:sp>
          <p:nvSpPr>
            <p:cNvPr id="25615" name="Rectangle 1065"/>
            <p:cNvSpPr>
              <a:spLocks noChangeArrowheads="1"/>
            </p:cNvSpPr>
            <p:nvPr/>
          </p:nvSpPr>
          <p:spPr bwMode="auto">
            <a:xfrm>
              <a:off x="5424"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600">
                  <a:latin typeface="Times New Roman" pitchFamily="18" charset="0"/>
                  <a:cs typeface="Arial" charset="0"/>
                </a:rPr>
                <a:t>-5.7</a:t>
              </a:r>
              <a:endParaRPr lang="en-GB" sz="2400" b="0">
                <a:latin typeface="Times New Roman" pitchFamily="18" charset="0"/>
                <a:cs typeface="Arial" charset="0"/>
              </a:endParaRPr>
            </a:p>
          </p:txBody>
        </p:sp>
        <p:sp>
          <p:nvSpPr>
            <p:cNvPr id="25616" name="Rectangle 1066"/>
            <p:cNvSpPr>
              <a:spLocks noChangeArrowheads="1"/>
            </p:cNvSpPr>
            <p:nvPr/>
          </p:nvSpPr>
          <p:spPr bwMode="auto">
            <a:xfrm>
              <a:off x="5424" y="22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600">
                  <a:latin typeface="Times New Roman" pitchFamily="18" charset="0"/>
                  <a:cs typeface="Arial" charset="0"/>
                </a:rPr>
                <a:t>-6.0</a:t>
              </a:r>
              <a:endParaRPr lang="en-GB" sz="2400" b="0">
                <a:latin typeface="Times New Roman" pitchFamily="18" charset="0"/>
                <a:cs typeface="Arial" charset="0"/>
              </a:endParaRPr>
            </a:p>
          </p:txBody>
        </p:sp>
      </p:grpSp>
      <p:sp>
        <p:nvSpPr>
          <p:cNvPr id="408619" name="Rectangle 1067"/>
          <p:cNvSpPr>
            <a:spLocks noChangeArrowheads="1"/>
          </p:cNvSpPr>
          <p:nvPr/>
        </p:nvSpPr>
        <p:spPr bwMode="auto">
          <a:xfrm>
            <a:off x="533400" y="5943600"/>
            <a:ext cx="1600200" cy="609600"/>
          </a:xfrm>
          <a:prstGeom prst="rect">
            <a:avLst/>
          </a:prstGeom>
          <a:solidFill>
            <a:srgbClr val="FAFCBA"/>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800">
                <a:cs typeface="Arial" charset="0"/>
              </a:rPr>
              <a:t>SNc 20</a:t>
            </a:r>
            <a:r>
              <a:rPr lang="en-GB" sz="1800">
                <a:latin typeface="Symbol" pitchFamily="18" charset="2"/>
                <a:cs typeface="Arial" charset="0"/>
              </a:rPr>
              <a:t>m</a:t>
            </a:r>
            <a:r>
              <a:rPr lang="en-GB" sz="1800">
                <a:cs typeface="Arial" charset="0"/>
              </a:rPr>
              <a:t>m slices </a:t>
            </a:r>
          </a:p>
          <a:p>
            <a:pPr algn="ctr" eaLnBrk="1" hangingPunct="1">
              <a:spcBef>
                <a:spcPct val="20000"/>
              </a:spcBef>
            </a:pPr>
            <a:r>
              <a:rPr lang="en-GB" sz="1800">
                <a:cs typeface="Arial" charset="0"/>
              </a:rPr>
              <a:t>TH ICC</a:t>
            </a:r>
            <a:endParaRPr lang="en-GB" sz="2400" b="0">
              <a:latin typeface="Times New Roman" pitchFamily="18" charset="0"/>
              <a:cs typeface="Arial" charset="0"/>
            </a:endParaRPr>
          </a:p>
        </p:txBody>
      </p:sp>
      <p:sp>
        <p:nvSpPr>
          <p:cNvPr id="408620" name="Rectangle 1068"/>
          <p:cNvSpPr>
            <a:spLocks noChangeArrowheads="1"/>
          </p:cNvSpPr>
          <p:nvPr/>
        </p:nvSpPr>
        <p:spPr bwMode="auto">
          <a:xfrm>
            <a:off x="2590800" y="381000"/>
            <a:ext cx="1600200" cy="609600"/>
          </a:xfrm>
          <a:prstGeom prst="rect">
            <a:avLst/>
          </a:prstGeom>
          <a:solidFill>
            <a:srgbClr val="FAFCBA"/>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800">
                <a:cs typeface="Arial" charset="0"/>
              </a:rPr>
              <a:t>HPLC </a:t>
            </a:r>
          </a:p>
          <a:p>
            <a:pPr algn="ctr" eaLnBrk="1" hangingPunct="1">
              <a:spcBef>
                <a:spcPct val="20000"/>
              </a:spcBef>
            </a:pPr>
            <a:r>
              <a:rPr lang="en-GB" sz="1800">
                <a:cs typeface="Arial" charset="0"/>
              </a:rPr>
              <a:t>DA &amp;  metabolites</a:t>
            </a:r>
            <a:endParaRPr lang="en-GB" sz="1800" b="0">
              <a:latin typeface="Times New Roman" pitchFamily="18" charset="0"/>
              <a:cs typeface="Arial" charset="0"/>
            </a:endParaRPr>
          </a:p>
        </p:txBody>
      </p:sp>
      <p:sp>
        <p:nvSpPr>
          <p:cNvPr id="408621" name="Rectangle 1069"/>
          <p:cNvSpPr>
            <a:spLocks noChangeArrowheads="1"/>
          </p:cNvSpPr>
          <p:nvPr/>
        </p:nvSpPr>
        <p:spPr bwMode="auto">
          <a:xfrm>
            <a:off x="4495800" y="152400"/>
            <a:ext cx="2819400" cy="3276600"/>
          </a:xfrm>
          <a:prstGeom prst="rect">
            <a:avLst/>
          </a:prstGeom>
          <a:solidFill>
            <a:srgbClr val="F3F6FF"/>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20000"/>
              </a:spcBef>
            </a:pPr>
            <a:r>
              <a:rPr lang="en-GB" sz="2000">
                <a:cs typeface="Arial" charset="0"/>
              </a:rPr>
              <a:t>6-OHDA model reproduces </a:t>
            </a:r>
          </a:p>
          <a:p>
            <a:pPr eaLnBrk="1" hangingPunct="1">
              <a:spcBef>
                <a:spcPct val="20000"/>
              </a:spcBef>
            </a:pPr>
            <a:r>
              <a:rPr lang="en-GB" sz="2000">
                <a:cs typeface="Arial" charset="0"/>
              </a:rPr>
              <a:t>key features of PD</a:t>
            </a:r>
            <a:endParaRPr lang="en-GB" sz="2000" b="0">
              <a:cs typeface="Arial" charset="0"/>
            </a:endParaRPr>
          </a:p>
          <a:p>
            <a:pPr eaLnBrk="1" hangingPunct="1">
              <a:spcBef>
                <a:spcPct val="20000"/>
              </a:spcBef>
              <a:buFontTx/>
              <a:buChar char="•"/>
            </a:pPr>
            <a:r>
              <a:rPr lang="en-GB" sz="2000">
                <a:solidFill>
                  <a:srgbClr val="0033CC"/>
                </a:solidFill>
                <a:cs typeface="Arial" charset="0"/>
              </a:rPr>
              <a:t>oxidative stress; cell loss</a:t>
            </a:r>
          </a:p>
          <a:p>
            <a:pPr eaLnBrk="1" hangingPunct="1">
              <a:spcBef>
                <a:spcPct val="20000"/>
              </a:spcBef>
              <a:buFontTx/>
              <a:buChar char="•"/>
            </a:pPr>
            <a:r>
              <a:rPr lang="en-GB" sz="2000">
                <a:solidFill>
                  <a:srgbClr val="0033CC"/>
                </a:solidFill>
                <a:cs typeface="Arial" charset="0"/>
              </a:rPr>
              <a:t>infiltration of reactive </a:t>
            </a:r>
          </a:p>
          <a:p>
            <a:pPr eaLnBrk="1" hangingPunct="1">
              <a:spcBef>
                <a:spcPct val="20000"/>
              </a:spcBef>
            </a:pPr>
            <a:r>
              <a:rPr lang="en-GB" sz="2000">
                <a:solidFill>
                  <a:srgbClr val="0033CC"/>
                </a:solidFill>
                <a:cs typeface="Arial" charset="0"/>
              </a:rPr>
              <a:t> microglia</a:t>
            </a:r>
          </a:p>
          <a:p>
            <a:pPr eaLnBrk="1" hangingPunct="1">
              <a:spcBef>
                <a:spcPct val="20000"/>
              </a:spcBef>
              <a:buFontTx/>
              <a:buChar char="•"/>
            </a:pPr>
            <a:r>
              <a:rPr lang="en-GB" sz="2000">
                <a:solidFill>
                  <a:srgbClr val="0033CC"/>
                </a:solidFill>
                <a:cs typeface="Arial" charset="0"/>
              </a:rPr>
              <a:t>excitotoxicity</a:t>
            </a:r>
          </a:p>
          <a:p>
            <a:pPr eaLnBrk="1" hangingPunct="1">
              <a:spcBef>
                <a:spcPct val="20000"/>
              </a:spcBef>
              <a:buFontTx/>
              <a:buChar char="•"/>
            </a:pPr>
            <a:r>
              <a:rPr lang="en-GB" sz="2000">
                <a:solidFill>
                  <a:srgbClr val="0033CC"/>
                </a:solidFill>
                <a:cs typeface="Arial" charset="0"/>
              </a:rPr>
              <a:t>increased iron deposition </a:t>
            </a:r>
          </a:p>
          <a:p>
            <a:pPr eaLnBrk="1" hangingPunct="1">
              <a:spcBef>
                <a:spcPct val="20000"/>
              </a:spcBef>
            </a:pPr>
            <a:r>
              <a:rPr lang="en-GB" sz="2000">
                <a:solidFill>
                  <a:srgbClr val="0033CC"/>
                </a:solidFill>
                <a:cs typeface="Arial" charset="0"/>
              </a:rPr>
              <a:t> in SNc</a:t>
            </a:r>
          </a:p>
          <a:p>
            <a:pPr eaLnBrk="1" hangingPunct="1">
              <a:spcBef>
                <a:spcPct val="20000"/>
              </a:spcBef>
              <a:buFontTx/>
              <a:buChar char="•"/>
            </a:pPr>
            <a:r>
              <a:rPr lang="en-GB" sz="2000">
                <a:solidFill>
                  <a:srgbClr val="0033CC"/>
                </a:solidFill>
                <a:cs typeface="Arial" charset="0"/>
              </a:rPr>
              <a:t>progressive in nature</a:t>
            </a:r>
            <a:endParaRPr lang="en-GB" sz="2000" b="0">
              <a:solidFill>
                <a:srgbClr val="0066FF"/>
              </a:solidFill>
              <a:latin typeface="Times New Roman" pitchFamily="18" charset="0"/>
              <a:cs typeface="Arial" charset="0"/>
            </a:endParaRPr>
          </a:p>
        </p:txBody>
      </p:sp>
      <p:sp>
        <p:nvSpPr>
          <p:cNvPr id="408622" name="Rectangle 1070"/>
          <p:cNvSpPr>
            <a:spLocks noChangeArrowheads="1"/>
          </p:cNvSpPr>
          <p:nvPr/>
        </p:nvSpPr>
        <p:spPr bwMode="auto">
          <a:xfrm>
            <a:off x="228600" y="304800"/>
            <a:ext cx="2133600" cy="914400"/>
          </a:xfrm>
          <a:prstGeom prst="rect">
            <a:avLst/>
          </a:prstGeom>
          <a:solidFill>
            <a:srgbClr val="FAFCBA"/>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1800">
                <a:cs typeface="Arial" charset="0"/>
              </a:rPr>
              <a:t>DAT density</a:t>
            </a:r>
          </a:p>
          <a:p>
            <a:pPr algn="ctr" eaLnBrk="1" hangingPunct="1">
              <a:spcBef>
                <a:spcPct val="20000"/>
              </a:spcBef>
            </a:pPr>
            <a:r>
              <a:rPr lang="en-GB" sz="1800">
                <a:cs typeface="Arial" charset="0"/>
              </a:rPr>
              <a:t>[</a:t>
            </a:r>
            <a:r>
              <a:rPr lang="en-GB" sz="1800" baseline="30000">
                <a:cs typeface="Arial" charset="0"/>
              </a:rPr>
              <a:t>125</a:t>
            </a:r>
            <a:r>
              <a:rPr lang="en-GB" sz="1800">
                <a:cs typeface="Arial" charset="0"/>
              </a:rPr>
              <a:t>I]RTI-121 binding</a:t>
            </a:r>
          </a:p>
          <a:p>
            <a:pPr algn="ctr" eaLnBrk="1" hangingPunct="1">
              <a:spcBef>
                <a:spcPct val="20000"/>
              </a:spcBef>
            </a:pPr>
            <a:r>
              <a:rPr lang="en-GB" sz="1800">
                <a:cs typeface="Arial" charset="0"/>
              </a:rPr>
              <a:t>levels 1-4</a:t>
            </a:r>
            <a:endParaRPr lang="en-GB" sz="1800" b="0">
              <a:latin typeface="Times New Roman" pitchFamily="18"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8621"/>
                                        </p:tgtEl>
                                        <p:attrNameLst>
                                          <p:attrName>style.visibility</p:attrName>
                                        </p:attrNameLst>
                                      </p:cBhvr>
                                      <p:to>
                                        <p:strVal val="visible"/>
                                      </p:to>
                                    </p:set>
                                    <p:animEffect transition="in" filter="box(out)">
                                      <p:cBhvr>
                                        <p:cTn id="7" dur="500"/>
                                        <p:tgtEl>
                                          <p:spTgt spid="408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8620"/>
                                        </p:tgtEl>
                                        <p:attrNameLst>
                                          <p:attrName>style.visibility</p:attrName>
                                        </p:attrNameLst>
                                      </p:cBhvr>
                                      <p:to>
                                        <p:strVal val="visible"/>
                                      </p:to>
                                    </p:set>
                                    <p:animEffect transition="in" filter="box(out)">
                                      <p:cBhvr>
                                        <p:cTn id="12" dur="500"/>
                                        <p:tgtEl>
                                          <p:spTgt spid="4086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8619"/>
                                        </p:tgtEl>
                                        <p:attrNameLst>
                                          <p:attrName>style.visibility</p:attrName>
                                        </p:attrNameLst>
                                      </p:cBhvr>
                                      <p:to>
                                        <p:strVal val="visible"/>
                                      </p:to>
                                    </p:set>
                                    <p:animEffect transition="in" filter="box(out)">
                                      <p:cBhvr>
                                        <p:cTn id="17" dur="500"/>
                                        <p:tgtEl>
                                          <p:spTgt spid="4086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08584"/>
                                        </p:tgtEl>
                                        <p:attrNameLst>
                                          <p:attrName>style.visibility</p:attrName>
                                        </p:attrNameLst>
                                      </p:cBhvr>
                                      <p:to>
                                        <p:strVal val="visible"/>
                                      </p:to>
                                    </p:set>
                                    <p:animEffect transition="in" filter="box(out)">
                                      <p:cBhvr>
                                        <p:cTn id="22" dur="500"/>
                                        <p:tgtEl>
                                          <p:spTgt spid="408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08622"/>
                                        </p:tgtEl>
                                        <p:attrNameLst>
                                          <p:attrName>style.visibility</p:attrName>
                                        </p:attrNameLst>
                                      </p:cBhvr>
                                      <p:to>
                                        <p:strVal val="visible"/>
                                      </p:to>
                                    </p:set>
                                    <p:animEffect transition="in" filter="box(out)">
                                      <p:cBhvr>
                                        <p:cTn id="27" dur="500"/>
                                        <p:tgtEl>
                                          <p:spTgt spid="40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619" grpId="0" animBg="1" autoUpdateAnimBg="0"/>
      <p:bldP spid="408620" grpId="0" animBg="1" autoUpdateAnimBg="0"/>
      <p:bldP spid="408621" grpId="0" animBg="1" autoUpdateAnimBg="0"/>
      <p:bldP spid="40862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80988"/>
            <a:ext cx="7772400" cy="1143000"/>
          </a:xfrm>
        </p:spPr>
        <p:txBody>
          <a:bodyPr/>
          <a:lstStyle/>
          <a:p>
            <a:r>
              <a:rPr lang="en-GB" smtClean="0">
                <a:solidFill>
                  <a:srgbClr val="003399"/>
                </a:solidFill>
              </a:rPr>
              <a:t>Unilateral 6-OHDA lesions</a:t>
            </a:r>
          </a:p>
        </p:txBody>
      </p:sp>
      <p:sp>
        <p:nvSpPr>
          <p:cNvPr id="26627" name="Text Box 5"/>
          <p:cNvSpPr txBox="1">
            <a:spLocks noChangeArrowheads="1"/>
          </p:cNvSpPr>
          <p:nvPr/>
        </p:nvSpPr>
        <p:spPr bwMode="auto">
          <a:xfrm>
            <a:off x="793750" y="1395413"/>
            <a:ext cx="71643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a:t>DA cell number in SNc or DA content in striatum</a:t>
            </a:r>
          </a:p>
          <a:p>
            <a:pPr algn="ctr"/>
            <a:endParaRPr lang="en-GB"/>
          </a:p>
        </p:txBody>
      </p:sp>
      <p:sp>
        <p:nvSpPr>
          <p:cNvPr id="26628" name="Rectangle 7"/>
          <p:cNvSpPr>
            <a:spLocks noChangeArrowheads="1"/>
          </p:cNvSpPr>
          <p:nvPr/>
        </p:nvSpPr>
        <p:spPr bwMode="auto">
          <a:xfrm>
            <a:off x="361950" y="3524250"/>
            <a:ext cx="508000" cy="2220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Rectangle 8"/>
          <p:cNvSpPr>
            <a:spLocks noChangeArrowheads="1"/>
          </p:cNvSpPr>
          <p:nvPr/>
        </p:nvSpPr>
        <p:spPr bwMode="auto">
          <a:xfrm>
            <a:off x="5222875" y="3395663"/>
            <a:ext cx="508000" cy="2220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Rectangle 9"/>
          <p:cNvSpPr>
            <a:spLocks noChangeArrowheads="1"/>
          </p:cNvSpPr>
          <p:nvPr/>
        </p:nvSpPr>
        <p:spPr bwMode="auto">
          <a:xfrm>
            <a:off x="6484938" y="4359275"/>
            <a:ext cx="508000" cy="1204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Text Box 10"/>
          <p:cNvSpPr txBox="1">
            <a:spLocks noChangeArrowheads="1"/>
          </p:cNvSpPr>
          <p:nvPr/>
        </p:nvSpPr>
        <p:spPr bwMode="auto">
          <a:xfrm>
            <a:off x="0" y="5791200"/>
            <a:ext cx="12271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Intact animal untreated</a:t>
            </a:r>
          </a:p>
          <a:p>
            <a:pPr>
              <a:spcBef>
                <a:spcPct val="50000"/>
              </a:spcBef>
            </a:pPr>
            <a:endParaRPr lang="en-GB" sz="2000"/>
          </a:p>
        </p:txBody>
      </p:sp>
      <p:sp>
        <p:nvSpPr>
          <p:cNvPr id="26632" name="Text Box 11"/>
          <p:cNvSpPr txBox="1">
            <a:spLocks noChangeArrowheads="1"/>
          </p:cNvSpPr>
          <p:nvPr/>
        </p:nvSpPr>
        <p:spPr bwMode="auto">
          <a:xfrm>
            <a:off x="4943475" y="5657850"/>
            <a:ext cx="12271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Vehicle into L  MFB</a:t>
            </a:r>
          </a:p>
          <a:p>
            <a:pPr>
              <a:spcBef>
                <a:spcPct val="50000"/>
              </a:spcBef>
            </a:pPr>
            <a:endParaRPr lang="en-GB" sz="2000"/>
          </a:p>
        </p:txBody>
      </p:sp>
      <p:sp>
        <p:nvSpPr>
          <p:cNvPr id="26633" name="Text Box 12"/>
          <p:cNvSpPr txBox="1">
            <a:spLocks noChangeArrowheads="1"/>
          </p:cNvSpPr>
          <p:nvPr/>
        </p:nvSpPr>
        <p:spPr bwMode="auto">
          <a:xfrm>
            <a:off x="6327775" y="5699125"/>
            <a:ext cx="12271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6-OHDA into L MFB</a:t>
            </a:r>
          </a:p>
          <a:p>
            <a:pPr>
              <a:spcBef>
                <a:spcPct val="50000"/>
              </a:spcBef>
            </a:pPr>
            <a:endParaRPr lang="en-GB" sz="2000"/>
          </a:p>
        </p:txBody>
      </p:sp>
      <p:sp>
        <p:nvSpPr>
          <p:cNvPr id="26634" name="Line 13"/>
          <p:cNvSpPr>
            <a:spLocks noChangeShapeType="1"/>
          </p:cNvSpPr>
          <p:nvPr/>
        </p:nvSpPr>
        <p:spPr bwMode="auto">
          <a:xfrm>
            <a:off x="4368800" y="2700338"/>
            <a:ext cx="14288" cy="3889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5" name="Text Box 14"/>
          <p:cNvSpPr txBox="1">
            <a:spLocks noChangeArrowheads="1"/>
          </p:cNvSpPr>
          <p:nvPr/>
        </p:nvSpPr>
        <p:spPr bwMode="auto">
          <a:xfrm>
            <a:off x="5438775" y="2632075"/>
            <a:ext cx="1968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Lesioned side (L)</a:t>
            </a:r>
          </a:p>
        </p:txBody>
      </p:sp>
      <p:sp>
        <p:nvSpPr>
          <p:cNvPr id="26636" name="Text Box 15"/>
          <p:cNvSpPr txBox="1">
            <a:spLocks noChangeArrowheads="1"/>
          </p:cNvSpPr>
          <p:nvPr/>
        </p:nvSpPr>
        <p:spPr bwMode="auto">
          <a:xfrm>
            <a:off x="1587500" y="2646363"/>
            <a:ext cx="2446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Non-lesioned side (R)</a:t>
            </a:r>
          </a:p>
        </p:txBody>
      </p:sp>
      <p:sp>
        <p:nvSpPr>
          <p:cNvPr id="26637" name="Rectangle 16"/>
          <p:cNvSpPr>
            <a:spLocks noChangeArrowheads="1"/>
          </p:cNvSpPr>
          <p:nvPr/>
        </p:nvSpPr>
        <p:spPr bwMode="auto">
          <a:xfrm>
            <a:off x="1663700" y="3494088"/>
            <a:ext cx="508000" cy="2220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Rectangle 17"/>
          <p:cNvSpPr>
            <a:spLocks noChangeArrowheads="1"/>
          </p:cNvSpPr>
          <p:nvPr/>
        </p:nvSpPr>
        <p:spPr bwMode="auto">
          <a:xfrm>
            <a:off x="2884488" y="3519488"/>
            <a:ext cx="508000" cy="2220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Line 18"/>
          <p:cNvSpPr>
            <a:spLocks noChangeShapeType="1"/>
          </p:cNvSpPr>
          <p:nvPr/>
        </p:nvSpPr>
        <p:spPr bwMode="auto">
          <a:xfrm>
            <a:off x="1231900" y="2698750"/>
            <a:ext cx="0" cy="3787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40" name="Text Box 19"/>
          <p:cNvSpPr txBox="1">
            <a:spLocks noChangeArrowheads="1"/>
          </p:cNvSpPr>
          <p:nvPr/>
        </p:nvSpPr>
        <p:spPr bwMode="auto">
          <a:xfrm>
            <a:off x="1458913" y="5768975"/>
            <a:ext cx="122713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Vehicle into L  MFB</a:t>
            </a:r>
          </a:p>
          <a:p>
            <a:pPr>
              <a:spcBef>
                <a:spcPct val="50000"/>
              </a:spcBef>
            </a:pPr>
            <a:endParaRPr lang="en-GB" sz="2000"/>
          </a:p>
        </p:txBody>
      </p:sp>
      <p:sp>
        <p:nvSpPr>
          <p:cNvPr id="26641" name="Text Box 20"/>
          <p:cNvSpPr txBox="1">
            <a:spLocks noChangeArrowheads="1"/>
          </p:cNvSpPr>
          <p:nvPr/>
        </p:nvSpPr>
        <p:spPr bwMode="auto">
          <a:xfrm>
            <a:off x="2697163" y="5740400"/>
            <a:ext cx="122713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6-OHDA into L MFB</a:t>
            </a:r>
          </a:p>
          <a:p>
            <a:pPr>
              <a:spcBef>
                <a:spcPct val="50000"/>
              </a:spcBef>
            </a:pPr>
            <a:endParaRPr lang="en-GB" sz="2000"/>
          </a:p>
        </p:txBody>
      </p:sp>
      <p:sp>
        <p:nvSpPr>
          <p:cNvPr id="26642" name="Text Box 21"/>
          <p:cNvSpPr txBox="1">
            <a:spLocks noChangeArrowheads="1"/>
          </p:cNvSpPr>
          <p:nvPr/>
        </p:nvSpPr>
        <p:spPr bwMode="auto">
          <a:xfrm>
            <a:off x="2771775" y="1978025"/>
            <a:ext cx="3114675" cy="406400"/>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2000"/>
              <a:t>Lesioned/non-lesioned x 100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3"/>
          <p:cNvSpPr txBox="1">
            <a:spLocks noChangeArrowheads="1"/>
          </p:cNvSpPr>
          <p:nvPr/>
        </p:nvSpPr>
        <p:spPr bwMode="auto">
          <a:xfrm>
            <a:off x="0" y="6429375"/>
            <a:ext cx="367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600">
                <a:solidFill>
                  <a:schemeClr val="accent2"/>
                </a:solidFill>
                <a:cs typeface="Arial" charset="0"/>
              </a:rPr>
              <a:t>Murray et al (2003) </a:t>
            </a:r>
            <a:r>
              <a:rPr lang="en-GB" sz="1600" i="1">
                <a:solidFill>
                  <a:schemeClr val="accent2"/>
                </a:solidFill>
                <a:cs typeface="Arial" charset="0"/>
              </a:rPr>
              <a:t>Neuroscience </a:t>
            </a:r>
            <a:r>
              <a:rPr lang="en-GB" sz="1600">
                <a:solidFill>
                  <a:schemeClr val="accent2"/>
                </a:solidFill>
                <a:cs typeface="Arial" charset="0"/>
              </a:rPr>
              <a:t>116: 213-222</a:t>
            </a:r>
            <a:endParaRPr lang="en-GB" sz="1800">
              <a:solidFill>
                <a:schemeClr val="accent2"/>
              </a:solidFill>
              <a:cs typeface="Arial" charset="0"/>
            </a:endParaRPr>
          </a:p>
        </p:txBody>
      </p:sp>
      <p:grpSp>
        <p:nvGrpSpPr>
          <p:cNvPr id="2" name="Group 133"/>
          <p:cNvGrpSpPr>
            <a:grpSpLocks/>
          </p:cNvGrpSpPr>
          <p:nvPr/>
        </p:nvGrpSpPr>
        <p:grpSpPr bwMode="auto">
          <a:xfrm>
            <a:off x="2857500" y="323850"/>
            <a:ext cx="6103938" cy="6462713"/>
            <a:chOff x="2857488" y="323850"/>
            <a:chExt cx="6103950" cy="6462736"/>
          </a:xfrm>
        </p:grpSpPr>
        <p:sp>
          <p:nvSpPr>
            <p:cNvPr id="27680" name="Text Box 2"/>
            <p:cNvSpPr txBox="1">
              <a:spLocks noChangeArrowheads="1"/>
            </p:cNvSpPr>
            <p:nvPr/>
          </p:nvSpPr>
          <p:spPr bwMode="auto">
            <a:xfrm>
              <a:off x="3214678" y="323850"/>
              <a:ext cx="5746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2400">
                  <a:solidFill>
                    <a:srgbClr val="1C11AF"/>
                  </a:solidFill>
                  <a:latin typeface="Arial" charset="0"/>
                  <a:cs typeface="Arial" charset="0"/>
                </a:rPr>
                <a:t>Sex differences are seen with mild/moderate lesions</a:t>
              </a:r>
            </a:p>
          </p:txBody>
        </p:sp>
        <p:grpSp>
          <p:nvGrpSpPr>
            <p:cNvPr id="27681" name="Group 131"/>
            <p:cNvGrpSpPr>
              <a:grpSpLocks/>
            </p:cNvGrpSpPr>
            <p:nvPr/>
          </p:nvGrpSpPr>
          <p:grpSpPr bwMode="auto">
            <a:xfrm>
              <a:off x="2857488" y="1285860"/>
              <a:ext cx="4071966" cy="5500726"/>
              <a:chOff x="2857488" y="1285860"/>
              <a:chExt cx="4071966" cy="5500726"/>
            </a:xfrm>
          </p:grpSpPr>
          <p:grpSp>
            <p:nvGrpSpPr>
              <p:cNvPr id="27682" name="Group 90"/>
              <p:cNvGrpSpPr>
                <a:grpSpLocks/>
              </p:cNvGrpSpPr>
              <p:nvPr/>
            </p:nvGrpSpPr>
            <p:grpSpPr bwMode="auto">
              <a:xfrm>
                <a:off x="2857488" y="1285860"/>
                <a:ext cx="3357586" cy="5065713"/>
                <a:chOff x="500063" y="1435100"/>
                <a:chExt cx="3571875" cy="5065713"/>
              </a:xfrm>
            </p:grpSpPr>
            <p:sp>
              <p:nvSpPr>
                <p:cNvPr id="27684" name="Text Box 3"/>
                <p:cNvSpPr txBox="1">
                  <a:spLocks noChangeArrowheads="1"/>
                </p:cNvSpPr>
                <p:nvPr/>
              </p:nvSpPr>
              <p:spPr bwMode="auto">
                <a:xfrm>
                  <a:off x="714348" y="1435100"/>
                  <a:ext cx="2714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2000">
                      <a:solidFill>
                        <a:srgbClr val="000000"/>
                      </a:solidFill>
                      <a:cs typeface="Arial" charset="0"/>
                    </a:rPr>
                    <a:t>Striatal DA content </a:t>
                  </a:r>
                </a:p>
                <a:p>
                  <a:pPr algn="ctr" eaLnBrk="1" hangingPunct="1"/>
                  <a:r>
                    <a:rPr lang="en-GB" sz="2000">
                      <a:solidFill>
                        <a:srgbClr val="000000"/>
                      </a:solidFill>
                      <a:cs typeface="Arial" charset="0"/>
                    </a:rPr>
                    <a:t>% lesioned  vs </a:t>
                  </a:r>
                </a:p>
                <a:p>
                  <a:pPr algn="ctr" eaLnBrk="1" hangingPunct="1"/>
                  <a:r>
                    <a:rPr lang="en-GB" sz="2000">
                      <a:solidFill>
                        <a:srgbClr val="000000"/>
                      </a:solidFill>
                      <a:cs typeface="Arial" charset="0"/>
                    </a:rPr>
                    <a:t>unlesioned side</a:t>
                  </a:r>
                  <a:endParaRPr lang="en-GB" sz="2000">
                    <a:solidFill>
                      <a:srgbClr val="000000"/>
                    </a:solidFill>
                    <a:latin typeface="Times New Roman" pitchFamily="18" charset="0"/>
                    <a:cs typeface="Arial" charset="0"/>
                  </a:endParaRPr>
                </a:p>
              </p:txBody>
            </p:sp>
            <p:grpSp>
              <p:nvGrpSpPr>
                <p:cNvPr id="27685" name="Group 84"/>
                <p:cNvGrpSpPr>
                  <a:grpSpLocks/>
                </p:cNvGrpSpPr>
                <p:nvPr/>
              </p:nvGrpSpPr>
              <p:grpSpPr bwMode="auto">
                <a:xfrm>
                  <a:off x="2319324" y="3249613"/>
                  <a:ext cx="323850" cy="2643187"/>
                  <a:chOff x="4962525" y="3432306"/>
                  <a:chExt cx="314325" cy="2460494"/>
                </a:xfrm>
              </p:grpSpPr>
              <p:grpSp>
                <p:nvGrpSpPr>
                  <p:cNvPr id="27722" name="Group 83"/>
                  <p:cNvGrpSpPr>
                    <a:grpSpLocks/>
                  </p:cNvGrpSpPr>
                  <p:nvPr/>
                </p:nvGrpSpPr>
                <p:grpSpPr bwMode="auto">
                  <a:xfrm>
                    <a:off x="4962525" y="3671888"/>
                    <a:ext cx="271463" cy="2220912"/>
                    <a:chOff x="4962525" y="3671888"/>
                    <a:chExt cx="271463" cy="2220912"/>
                  </a:xfrm>
                </p:grpSpPr>
                <p:sp>
                  <p:nvSpPr>
                    <p:cNvPr id="27724" name="Rectangle 22"/>
                    <p:cNvSpPr>
                      <a:spLocks noChangeArrowheads="1"/>
                    </p:cNvSpPr>
                    <p:nvPr/>
                  </p:nvSpPr>
                  <p:spPr bwMode="auto">
                    <a:xfrm>
                      <a:off x="4962525" y="3841750"/>
                      <a:ext cx="271463" cy="2051050"/>
                    </a:xfrm>
                    <a:prstGeom prst="rect">
                      <a:avLst/>
                    </a:prstGeom>
                    <a:solidFill>
                      <a:srgbClr val="FF00FF"/>
                    </a:solidFill>
                    <a:ln w="6350">
                      <a:solidFill>
                        <a:srgbClr val="000000"/>
                      </a:solidFill>
                      <a:miter lim="800000"/>
                      <a:headEnd/>
                      <a:tailEnd/>
                    </a:ln>
                  </p:spPr>
                  <p:txBody>
                    <a:bodyPr/>
                    <a:lstStyle/>
                    <a:p>
                      <a:endParaRPr lang="en-US"/>
                    </a:p>
                  </p:txBody>
                </p:sp>
                <p:sp>
                  <p:nvSpPr>
                    <p:cNvPr id="27725" name="Line 23"/>
                    <p:cNvSpPr>
                      <a:spLocks noChangeShapeType="1"/>
                    </p:cNvSpPr>
                    <p:nvPr/>
                  </p:nvSpPr>
                  <p:spPr bwMode="auto">
                    <a:xfrm flipH="1" flipV="1">
                      <a:off x="5111750" y="3671888"/>
                      <a:ext cx="7938" cy="1666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26" name="Line 24"/>
                    <p:cNvSpPr>
                      <a:spLocks noChangeShapeType="1"/>
                    </p:cNvSpPr>
                    <p:nvPr/>
                  </p:nvSpPr>
                  <p:spPr bwMode="auto">
                    <a:xfrm>
                      <a:off x="5049838" y="3671888"/>
                      <a:ext cx="13970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723" name="Text Box 39"/>
                  <p:cNvSpPr txBox="1">
                    <a:spLocks noChangeArrowheads="1"/>
                  </p:cNvSpPr>
                  <p:nvPr/>
                </p:nvSpPr>
                <p:spPr bwMode="auto">
                  <a:xfrm>
                    <a:off x="5003800" y="3432306"/>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Times New Roman" pitchFamily="18" charset="0"/>
                        <a:cs typeface="Arial" charset="0"/>
                      </a:rPr>
                      <a:t>*</a:t>
                    </a:r>
                    <a:endParaRPr lang="en-GB" sz="1000">
                      <a:latin typeface="Times New Roman" pitchFamily="18" charset="0"/>
                      <a:cs typeface="Arial" charset="0"/>
                    </a:endParaRPr>
                  </a:p>
                </p:txBody>
              </p:sp>
            </p:grpSp>
            <p:grpSp>
              <p:nvGrpSpPr>
                <p:cNvPr id="27686" name="Group 87"/>
                <p:cNvGrpSpPr>
                  <a:grpSpLocks/>
                </p:cNvGrpSpPr>
                <p:nvPr/>
              </p:nvGrpSpPr>
              <p:grpSpPr bwMode="auto">
                <a:xfrm>
                  <a:off x="2857488" y="5276850"/>
                  <a:ext cx="361950" cy="615950"/>
                  <a:chOff x="3581400" y="5276865"/>
                  <a:chExt cx="361950" cy="615935"/>
                </a:xfrm>
              </p:grpSpPr>
              <p:grpSp>
                <p:nvGrpSpPr>
                  <p:cNvPr id="8" name="Group 30"/>
                  <p:cNvGrpSpPr>
                    <a:grpSpLocks/>
                  </p:cNvGrpSpPr>
                  <p:nvPr/>
                </p:nvGrpSpPr>
                <p:grpSpPr bwMode="auto">
                  <a:xfrm>
                    <a:off x="3622674" y="5572140"/>
                    <a:ext cx="306384" cy="320660"/>
                    <a:chOff x="2602" y="2597"/>
                    <a:chExt cx="110" cy="425"/>
                  </a:xfrm>
                  <a:solidFill>
                    <a:srgbClr val="2416DC"/>
                  </a:solidFill>
                </p:grpSpPr>
                <p:sp>
                  <p:nvSpPr>
                    <p:cNvPr id="58449" name="Rectangle 31"/>
                    <p:cNvSpPr>
                      <a:spLocks noChangeArrowheads="1"/>
                    </p:cNvSpPr>
                    <p:nvPr/>
                  </p:nvSpPr>
                  <p:spPr bwMode="auto">
                    <a:xfrm>
                      <a:off x="2602" y="2648"/>
                      <a:ext cx="110" cy="374"/>
                    </a:xfrm>
                    <a:prstGeom prst="rect">
                      <a:avLst/>
                    </a:prstGeom>
                    <a:grpFill/>
                    <a:ln w="6350">
                      <a:solidFill>
                        <a:schemeClr val="tx1"/>
                      </a:solidFill>
                      <a:miter lim="800000"/>
                      <a:headEnd/>
                      <a:tailEnd/>
                    </a:ln>
                  </p:spPr>
                  <p:txBody>
                    <a:bodyPr/>
                    <a:lstStyle/>
                    <a:p>
                      <a:pPr>
                        <a:defRPr/>
                      </a:pPr>
                      <a:endParaRPr lang="en-GB"/>
                    </a:p>
                  </p:txBody>
                </p:sp>
                <p:sp>
                  <p:nvSpPr>
                    <p:cNvPr id="58450" name="Line 32"/>
                    <p:cNvSpPr>
                      <a:spLocks noChangeShapeType="1"/>
                    </p:cNvSpPr>
                    <p:nvPr/>
                  </p:nvSpPr>
                  <p:spPr bwMode="auto">
                    <a:xfrm flipV="1">
                      <a:off x="2657" y="2597"/>
                      <a:ext cx="1" cy="49"/>
                    </a:xfrm>
                    <a:prstGeom prst="line">
                      <a:avLst/>
                    </a:prstGeom>
                    <a:grpFill/>
                    <a:ln w="6350">
                      <a:solidFill>
                        <a:schemeClr val="tx1"/>
                      </a:solidFill>
                      <a:round/>
                      <a:headEnd/>
                      <a:tailEnd/>
                    </a:ln>
                  </p:spPr>
                  <p:txBody>
                    <a:bodyPr/>
                    <a:lstStyle/>
                    <a:p>
                      <a:pPr>
                        <a:defRPr/>
                      </a:pPr>
                      <a:endParaRPr lang="en-GB"/>
                    </a:p>
                  </p:txBody>
                </p:sp>
                <p:sp>
                  <p:nvSpPr>
                    <p:cNvPr id="58451" name="Line 33"/>
                    <p:cNvSpPr>
                      <a:spLocks noChangeShapeType="1"/>
                    </p:cNvSpPr>
                    <p:nvPr/>
                  </p:nvSpPr>
                  <p:spPr bwMode="auto">
                    <a:xfrm>
                      <a:off x="2628" y="2597"/>
                      <a:ext cx="58" cy="1"/>
                    </a:xfrm>
                    <a:prstGeom prst="line">
                      <a:avLst/>
                    </a:prstGeom>
                    <a:grpFill/>
                    <a:ln w="6350">
                      <a:solidFill>
                        <a:schemeClr val="tx1"/>
                      </a:solidFill>
                      <a:round/>
                      <a:headEnd/>
                      <a:tailEnd/>
                    </a:ln>
                  </p:spPr>
                  <p:txBody>
                    <a:bodyPr/>
                    <a:lstStyle/>
                    <a:p>
                      <a:pPr>
                        <a:defRPr/>
                      </a:pPr>
                      <a:endParaRPr lang="en-GB"/>
                    </a:p>
                  </p:txBody>
                </p:sp>
              </p:grpSp>
              <p:sp>
                <p:nvSpPr>
                  <p:cNvPr id="27721" name="Text Box 41"/>
                  <p:cNvSpPr txBox="1">
                    <a:spLocks noChangeArrowheads="1"/>
                  </p:cNvSpPr>
                  <p:nvPr/>
                </p:nvSpPr>
                <p:spPr bwMode="auto">
                  <a:xfrm>
                    <a:off x="3581400" y="527686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Times New Roman" pitchFamily="18" charset="0"/>
                        <a:cs typeface="Arial" charset="0"/>
                      </a:rPr>
                      <a:t>**</a:t>
                    </a:r>
                    <a:endParaRPr lang="en-GB" sz="1000">
                      <a:latin typeface="Times New Roman" pitchFamily="18" charset="0"/>
                      <a:cs typeface="Arial" charset="0"/>
                    </a:endParaRPr>
                  </a:p>
                </p:txBody>
              </p:sp>
            </p:grpSp>
            <p:grpSp>
              <p:nvGrpSpPr>
                <p:cNvPr id="27687" name="Group 88"/>
                <p:cNvGrpSpPr>
                  <a:grpSpLocks/>
                </p:cNvGrpSpPr>
                <p:nvPr/>
              </p:nvGrpSpPr>
              <p:grpSpPr bwMode="auto">
                <a:xfrm>
                  <a:off x="3281356" y="5276850"/>
                  <a:ext cx="361950" cy="627063"/>
                  <a:chOff x="5786446" y="5276866"/>
                  <a:chExt cx="361950" cy="627047"/>
                </a:xfrm>
              </p:grpSpPr>
              <p:grpSp>
                <p:nvGrpSpPr>
                  <p:cNvPr id="10" name="Group 34"/>
                  <p:cNvGrpSpPr>
                    <a:grpSpLocks/>
                  </p:cNvGrpSpPr>
                  <p:nvPr/>
                </p:nvGrpSpPr>
                <p:grpSpPr bwMode="auto">
                  <a:xfrm>
                    <a:off x="5790918" y="5572140"/>
                    <a:ext cx="320952" cy="331773"/>
                    <a:chOff x="2573" y="2597"/>
                    <a:chExt cx="139" cy="425"/>
                  </a:xfrm>
                  <a:solidFill>
                    <a:srgbClr val="FF00FF"/>
                  </a:solidFill>
                </p:grpSpPr>
                <p:sp>
                  <p:nvSpPr>
                    <p:cNvPr id="58446" name="Rectangle 35"/>
                    <p:cNvSpPr>
                      <a:spLocks noChangeArrowheads="1"/>
                    </p:cNvSpPr>
                    <p:nvPr/>
                  </p:nvSpPr>
                  <p:spPr bwMode="auto">
                    <a:xfrm>
                      <a:off x="2573" y="2648"/>
                      <a:ext cx="139" cy="374"/>
                    </a:xfrm>
                    <a:prstGeom prst="rect">
                      <a:avLst/>
                    </a:prstGeom>
                    <a:grpFill/>
                    <a:ln w="6350">
                      <a:solidFill>
                        <a:srgbClr val="000000"/>
                      </a:solidFill>
                      <a:miter lim="800000"/>
                      <a:headEnd/>
                      <a:tailEnd/>
                    </a:ln>
                  </p:spPr>
                  <p:txBody>
                    <a:bodyPr/>
                    <a:lstStyle/>
                    <a:p>
                      <a:pPr>
                        <a:defRPr/>
                      </a:pPr>
                      <a:endParaRPr lang="en-GB"/>
                    </a:p>
                  </p:txBody>
                </p:sp>
                <p:sp>
                  <p:nvSpPr>
                    <p:cNvPr id="58447" name="Line 36" descr="Dark downward diagonal"/>
                    <p:cNvSpPr>
                      <a:spLocks noChangeShapeType="1"/>
                    </p:cNvSpPr>
                    <p:nvPr/>
                  </p:nvSpPr>
                  <p:spPr bwMode="auto">
                    <a:xfrm flipV="1">
                      <a:off x="2657" y="2597"/>
                      <a:ext cx="1" cy="49"/>
                    </a:xfrm>
                    <a:prstGeom prst="line">
                      <a:avLst/>
                    </a:prstGeom>
                    <a:grpFill/>
                    <a:ln w="6350">
                      <a:solidFill>
                        <a:srgbClr val="000000"/>
                      </a:solidFill>
                      <a:round/>
                      <a:headEnd/>
                      <a:tailEnd/>
                    </a:ln>
                  </p:spPr>
                  <p:txBody>
                    <a:bodyPr/>
                    <a:lstStyle/>
                    <a:p>
                      <a:pPr>
                        <a:defRPr/>
                      </a:pPr>
                      <a:endParaRPr lang="en-GB"/>
                    </a:p>
                  </p:txBody>
                </p:sp>
                <p:sp>
                  <p:nvSpPr>
                    <p:cNvPr id="58448" name="Line 37" descr="Dark downward diagonal"/>
                    <p:cNvSpPr>
                      <a:spLocks noChangeShapeType="1"/>
                    </p:cNvSpPr>
                    <p:nvPr/>
                  </p:nvSpPr>
                  <p:spPr bwMode="auto">
                    <a:xfrm>
                      <a:off x="2628" y="2597"/>
                      <a:ext cx="58" cy="1"/>
                    </a:xfrm>
                    <a:prstGeom prst="line">
                      <a:avLst/>
                    </a:prstGeom>
                    <a:grpFill/>
                    <a:ln w="6350">
                      <a:solidFill>
                        <a:srgbClr val="000000"/>
                      </a:solidFill>
                      <a:round/>
                      <a:headEnd/>
                      <a:tailEnd/>
                    </a:ln>
                  </p:spPr>
                  <p:txBody>
                    <a:bodyPr/>
                    <a:lstStyle/>
                    <a:p>
                      <a:pPr>
                        <a:defRPr/>
                      </a:pPr>
                      <a:endParaRPr lang="en-GB"/>
                    </a:p>
                  </p:txBody>
                </p:sp>
              </p:grpSp>
              <p:sp>
                <p:nvSpPr>
                  <p:cNvPr id="27719" name="Text Box 43"/>
                  <p:cNvSpPr txBox="1">
                    <a:spLocks noChangeArrowheads="1"/>
                  </p:cNvSpPr>
                  <p:nvPr/>
                </p:nvSpPr>
                <p:spPr bwMode="auto">
                  <a:xfrm>
                    <a:off x="5786446" y="5276866"/>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Times New Roman" pitchFamily="18" charset="0"/>
                        <a:cs typeface="Arial" charset="0"/>
                      </a:rPr>
                      <a:t>**</a:t>
                    </a:r>
                    <a:endParaRPr lang="en-GB" sz="1000">
                      <a:latin typeface="Times New Roman" pitchFamily="18" charset="0"/>
                      <a:cs typeface="Arial" charset="0"/>
                    </a:endParaRPr>
                  </a:p>
                </p:txBody>
              </p:sp>
            </p:grpSp>
            <p:grpSp>
              <p:nvGrpSpPr>
                <p:cNvPr id="27688" name="Group 90"/>
                <p:cNvGrpSpPr>
                  <a:grpSpLocks/>
                </p:cNvGrpSpPr>
                <p:nvPr/>
              </p:nvGrpSpPr>
              <p:grpSpPr bwMode="auto">
                <a:xfrm>
                  <a:off x="1428728" y="2808288"/>
                  <a:ext cx="304800" cy="3084512"/>
                  <a:chOff x="4495800" y="2808288"/>
                  <a:chExt cx="304800" cy="3084512"/>
                </a:xfrm>
              </p:grpSpPr>
              <p:sp>
                <p:nvSpPr>
                  <p:cNvPr id="27715" name="Rectangle 18"/>
                  <p:cNvSpPr>
                    <a:spLocks noChangeArrowheads="1"/>
                  </p:cNvSpPr>
                  <p:nvPr/>
                </p:nvSpPr>
                <p:spPr bwMode="auto">
                  <a:xfrm>
                    <a:off x="4500562" y="2941638"/>
                    <a:ext cx="269875" cy="2951162"/>
                  </a:xfrm>
                  <a:prstGeom prst="rect">
                    <a:avLst/>
                  </a:prstGeom>
                  <a:solidFill>
                    <a:srgbClr val="FF00FF"/>
                  </a:solidFill>
                  <a:ln w="6350">
                    <a:solidFill>
                      <a:srgbClr val="000000"/>
                    </a:solidFill>
                    <a:miter lim="800000"/>
                    <a:headEnd/>
                    <a:tailEnd/>
                  </a:ln>
                </p:spPr>
                <p:txBody>
                  <a:bodyPr/>
                  <a:lstStyle/>
                  <a:p>
                    <a:pPr>
                      <a:spcBef>
                        <a:spcPct val="20000"/>
                      </a:spcBef>
                      <a:buFontTx/>
                      <a:buChar char="•"/>
                    </a:pPr>
                    <a:endParaRPr lang="en-US" sz="1800">
                      <a:solidFill>
                        <a:srgbClr val="FF00FF"/>
                      </a:solidFill>
                    </a:endParaRPr>
                  </a:p>
                </p:txBody>
              </p:sp>
              <p:sp>
                <p:nvSpPr>
                  <p:cNvPr id="27716" name="Line 19"/>
                  <p:cNvSpPr>
                    <a:spLocks noChangeShapeType="1"/>
                  </p:cNvSpPr>
                  <p:nvPr/>
                </p:nvSpPr>
                <p:spPr bwMode="auto">
                  <a:xfrm flipH="1" flipV="1">
                    <a:off x="4635500" y="2808288"/>
                    <a:ext cx="0" cy="13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17" name="Line 49"/>
                  <p:cNvSpPr>
                    <a:spLocks noChangeShapeType="1"/>
                  </p:cNvSpPr>
                  <p:nvPr/>
                </p:nvSpPr>
                <p:spPr bwMode="auto">
                  <a:xfrm>
                    <a:off x="4495800" y="28194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7689" name="Group 89"/>
                <p:cNvGrpSpPr>
                  <a:grpSpLocks/>
                </p:cNvGrpSpPr>
                <p:nvPr/>
              </p:nvGrpSpPr>
              <p:grpSpPr bwMode="auto">
                <a:xfrm>
                  <a:off x="500063" y="2209800"/>
                  <a:ext cx="477837" cy="3794125"/>
                  <a:chOff x="1447800" y="2209800"/>
                  <a:chExt cx="477838" cy="3794125"/>
                </a:xfrm>
              </p:grpSpPr>
              <p:sp>
                <p:nvSpPr>
                  <p:cNvPr id="27706" name="Rectangle 14"/>
                  <p:cNvSpPr>
                    <a:spLocks noChangeArrowheads="1"/>
                  </p:cNvSpPr>
                  <p:nvPr/>
                </p:nvSpPr>
                <p:spPr bwMode="auto">
                  <a:xfrm>
                    <a:off x="1524000" y="45720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40</a:t>
                    </a:r>
                    <a:endParaRPr lang="en-GB" sz="1000"/>
                  </a:p>
                </p:txBody>
              </p:sp>
              <p:sp>
                <p:nvSpPr>
                  <p:cNvPr id="27707" name="Rectangle 15"/>
                  <p:cNvSpPr>
                    <a:spLocks noChangeArrowheads="1"/>
                  </p:cNvSpPr>
                  <p:nvPr/>
                </p:nvSpPr>
                <p:spPr bwMode="auto">
                  <a:xfrm>
                    <a:off x="1524000" y="33528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80</a:t>
                    </a:r>
                    <a:endParaRPr lang="en-GB" sz="1000"/>
                  </a:p>
                </p:txBody>
              </p:sp>
              <p:sp>
                <p:nvSpPr>
                  <p:cNvPr id="27708" name="Rectangle 16"/>
                  <p:cNvSpPr>
                    <a:spLocks noChangeArrowheads="1"/>
                  </p:cNvSpPr>
                  <p:nvPr/>
                </p:nvSpPr>
                <p:spPr bwMode="auto">
                  <a:xfrm>
                    <a:off x="1447800" y="2209800"/>
                    <a:ext cx="381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400">
                        <a:solidFill>
                          <a:srgbClr val="000000"/>
                        </a:solidFill>
                      </a:rPr>
                      <a:t>120</a:t>
                    </a:r>
                    <a:endParaRPr lang="en-GB" sz="1000"/>
                  </a:p>
                </p:txBody>
              </p:sp>
              <p:sp>
                <p:nvSpPr>
                  <p:cNvPr id="27709" name="Line 44"/>
                  <p:cNvSpPr>
                    <a:spLocks noChangeShapeType="1"/>
                  </p:cNvSpPr>
                  <p:nvPr/>
                </p:nvSpPr>
                <p:spPr bwMode="auto">
                  <a:xfrm>
                    <a:off x="1925638" y="2284413"/>
                    <a:ext cx="0" cy="36369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710" name="Line 45"/>
                  <p:cNvSpPr>
                    <a:spLocks noChangeShapeType="1"/>
                  </p:cNvSpPr>
                  <p:nvPr/>
                </p:nvSpPr>
                <p:spPr bwMode="auto">
                  <a:xfrm flipH="1">
                    <a:off x="1824038" y="2312988"/>
                    <a:ext cx="101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711" name="Line 46"/>
                  <p:cNvSpPr>
                    <a:spLocks noChangeShapeType="1"/>
                  </p:cNvSpPr>
                  <p:nvPr/>
                </p:nvSpPr>
                <p:spPr bwMode="auto">
                  <a:xfrm flipH="1">
                    <a:off x="1824038" y="3509963"/>
                    <a:ext cx="730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712" name="Line 47"/>
                  <p:cNvSpPr>
                    <a:spLocks noChangeShapeType="1"/>
                  </p:cNvSpPr>
                  <p:nvPr/>
                </p:nvSpPr>
                <p:spPr bwMode="auto">
                  <a:xfrm flipH="1">
                    <a:off x="1809750" y="4665663"/>
                    <a:ext cx="1158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713" name="Line 48"/>
                  <p:cNvSpPr>
                    <a:spLocks noChangeShapeType="1"/>
                  </p:cNvSpPr>
                  <p:nvPr/>
                </p:nvSpPr>
                <p:spPr bwMode="auto">
                  <a:xfrm flipH="1">
                    <a:off x="1809750" y="5907088"/>
                    <a:ext cx="873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714" name="Rectangle 50"/>
                  <p:cNvSpPr>
                    <a:spLocks noChangeArrowheads="1"/>
                  </p:cNvSpPr>
                  <p:nvPr/>
                </p:nvSpPr>
                <p:spPr bwMode="auto">
                  <a:xfrm>
                    <a:off x="1600200" y="57912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0</a:t>
                    </a:r>
                    <a:endParaRPr lang="en-GB" sz="1000"/>
                  </a:p>
                </p:txBody>
              </p:sp>
            </p:grpSp>
            <p:grpSp>
              <p:nvGrpSpPr>
                <p:cNvPr id="27690" name="Group 85"/>
                <p:cNvGrpSpPr>
                  <a:grpSpLocks/>
                </p:cNvGrpSpPr>
                <p:nvPr/>
              </p:nvGrpSpPr>
              <p:grpSpPr bwMode="auto">
                <a:xfrm>
                  <a:off x="1142976" y="2590800"/>
                  <a:ext cx="269875" cy="3302000"/>
                  <a:chOff x="2174875" y="2590800"/>
                  <a:chExt cx="269875" cy="3302000"/>
                </a:xfrm>
              </p:grpSpPr>
              <p:sp>
                <p:nvSpPr>
                  <p:cNvPr id="27703" name="Rectangle 17"/>
                  <p:cNvSpPr>
                    <a:spLocks noChangeArrowheads="1"/>
                  </p:cNvSpPr>
                  <p:nvPr/>
                </p:nvSpPr>
                <p:spPr bwMode="auto">
                  <a:xfrm>
                    <a:off x="2174875" y="2846388"/>
                    <a:ext cx="269875" cy="3046412"/>
                  </a:xfrm>
                  <a:prstGeom prst="rect">
                    <a:avLst/>
                  </a:prstGeom>
                  <a:solidFill>
                    <a:srgbClr val="2416DC"/>
                  </a:solidFill>
                  <a:ln w="6350">
                    <a:solidFill>
                      <a:schemeClr val="tx1"/>
                    </a:solidFill>
                    <a:miter lim="800000"/>
                    <a:headEnd/>
                    <a:tailEnd/>
                  </a:ln>
                </p:spPr>
                <p:txBody>
                  <a:bodyPr/>
                  <a:lstStyle/>
                  <a:p>
                    <a:endParaRPr lang="en-US"/>
                  </a:p>
                </p:txBody>
              </p:sp>
              <p:sp>
                <p:nvSpPr>
                  <p:cNvPr id="27704" name="Line 79"/>
                  <p:cNvSpPr>
                    <a:spLocks noChangeShapeType="1"/>
                  </p:cNvSpPr>
                  <p:nvPr/>
                </p:nvSpPr>
                <p:spPr bwMode="auto">
                  <a:xfrm>
                    <a:off x="2209800" y="2590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705" name="Line 80"/>
                  <p:cNvSpPr>
                    <a:spLocks noChangeShapeType="1"/>
                  </p:cNvSpPr>
                  <p:nvPr/>
                </p:nvSpPr>
                <p:spPr bwMode="auto">
                  <a:xfrm>
                    <a:off x="2286000" y="25908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7691" name="Group 86"/>
                <p:cNvGrpSpPr>
                  <a:grpSpLocks/>
                </p:cNvGrpSpPr>
                <p:nvPr/>
              </p:nvGrpSpPr>
              <p:grpSpPr bwMode="auto">
                <a:xfrm>
                  <a:off x="2000232" y="3990975"/>
                  <a:ext cx="290512" cy="1901825"/>
                  <a:chOff x="2644775" y="3990981"/>
                  <a:chExt cx="290513" cy="1901819"/>
                </a:xfrm>
              </p:grpSpPr>
              <p:sp>
                <p:nvSpPr>
                  <p:cNvPr id="27699" name="Rectangle 20"/>
                  <p:cNvSpPr>
                    <a:spLocks noChangeArrowheads="1"/>
                  </p:cNvSpPr>
                  <p:nvPr/>
                </p:nvSpPr>
                <p:spPr bwMode="auto">
                  <a:xfrm>
                    <a:off x="2644775" y="4360863"/>
                    <a:ext cx="269875" cy="1531937"/>
                  </a:xfrm>
                  <a:prstGeom prst="rect">
                    <a:avLst/>
                  </a:prstGeom>
                  <a:solidFill>
                    <a:srgbClr val="2416DC"/>
                  </a:solidFill>
                  <a:ln w="6350">
                    <a:solidFill>
                      <a:srgbClr val="000000"/>
                    </a:solidFill>
                    <a:miter lim="800000"/>
                    <a:headEnd/>
                    <a:tailEnd/>
                  </a:ln>
                </p:spPr>
                <p:txBody>
                  <a:bodyPr/>
                  <a:lstStyle/>
                  <a:p>
                    <a:endParaRPr lang="en-US"/>
                  </a:p>
                </p:txBody>
              </p:sp>
              <p:sp>
                <p:nvSpPr>
                  <p:cNvPr id="27700" name="Line 21"/>
                  <p:cNvSpPr>
                    <a:spLocks noChangeShapeType="1"/>
                  </p:cNvSpPr>
                  <p:nvPr/>
                </p:nvSpPr>
                <p:spPr bwMode="auto">
                  <a:xfrm flipV="1">
                    <a:off x="2779713" y="4251325"/>
                    <a:ext cx="3175" cy="1047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01" name="Text Box 38"/>
                  <p:cNvSpPr txBox="1">
                    <a:spLocks noChangeArrowheads="1"/>
                  </p:cNvSpPr>
                  <p:nvPr/>
                </p:nvSpPr>
                <p:spPr bwMode="auto">
                  <a:xfrm>
                    <a:off x="2662238" y="3990981"/>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Times New Roman" pitchFamily="18" charset="0"/>
                        <a:cs typeface="Arial" charset="0"/>
                      </a:rPr>
                      <a:t>*</a:t>
                    </a:r>
                    <a:endParaRPr lang="en-GB" sz="1000">
                      <a:latin typeface="Times New Roman" pitchFamily="18" charset="0"/>
                      <a:cs typeface="Arial" charset="0"/>
                    </a:endParaRPr>
                  </a:p>
                </p:txBody>
              </p:sp>
              <p:sp>
                <p:nvSpPr>
                  <p:cNvPr id="27702" name="Line 81"/>
                  <p:cNvSpPr>
                    <a:spLocks noChangeShapeType="1"/>
                  </p:cNvSpPr>
                  <p:nvPr/>
                </p:nvSpPr>
                <p:spPr bwMode="auto">
                  <a:xfrm>
                    <a:off x="2667000" y="42672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7692" name="Rectangle 49"/>
                <p:cNvSpPr>
                  <a:spLocks noChangeArrowheads="1"/>
                </p:cNvSpPr>
                <p:nvPr/>
              </p:nvSpPr>
              <p:spPr bwMode="auto">
                <a:xfrm>
                  <a:off x="642938" y="5935663"/>
                  <a:ext cx="3429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rPr>
                    <a:t>Vehicle    	  1               6</a:t>
                  </a:r>
                  <a:endParaRPr lang="en-US" sz="1600">
                    <a:solidFill>
                      <a:srgbClr val="000000"/>
                    </a:solidFill>
                  </a:endParaRPr>
                </a:p>
              </p:txBody>
            </p:sp>
            <p:grpSp>
              <p:nvGrpSpPr>
                <p:cNvPr id="27693" name="Group 145"/>
                <p:cNvGrpSpPr>
                  <a:grpSpLocks/>
                </p:cNvGrpSpPr>
                <p:nvPr/>
              </p:nvGrpSpPr>
              <p:grpSpPr bwMode="auto">
                <a:xfrm>
                  <a:off x="2071670" y="2805113"/>
                  <a:ext cx="428625" cy="481012"/>
                  <a:chOff x="2214546" y="2804694"/>
                  <a:chExt cx="428628" cy="481430"/>
                </a:xfrm>
              </p:grpSpPr>
              <p:grpSp>
                <p:nvGrpSpPr>
                  <p:cNvPr id="27694" name="Group 134"/>
                  <p:cNvGrpSpPr>
                    <a:grpSpLocks/>
                  </p:cNvGrpSpPr>
                  <p:nvPr/>
                </p:nvGrpSpPr>
                <p:grpSpPr bwMode="auto">
                  <a:xfrm>
                    <a:off x="2214546" y="3143248"/>
                    <a:ext cx="428628" cy="142876"/>
                    <a:chOff x="3429000" y="2667000"/>
                    <a:chExt cx="533400" cy="152400"/>
                  </a:xfrm>
                </p:grpSpPr>
                <p:sp>
                  <p:nvSpPr>
                    <p:cNvPr id="27696" name="Line 61"/>
                    <p:cNvSpPr>
                      <a:spLocks noChangeShapeType="1"/>
                    </p:cNvSpPr>
                    <p:nvPr/>
                  </p:nvSpPr>
                  <p:spPr bwMode="auto">
                    <a:xfrm>
                      <a:off x="3429000" y="26670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97" name="Line 63"/>
                    <p:cNvSpPr>
                      <a:spLocks noChangeShapeType="1"/>
                    </p:cNvSpPr>
                    <p:nvPr/>
                  </p:nvSpPr>
                  <p:spPr bwMode="auto">
                    <a:xfrm>
                      <a:off x="34290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98" name="Line 64"/>
                    <p:cNvSpPr>
                      <a:spLocks noChangeShapeType="1"/>
                    </p:cNvSpPr>
                    <p:nvPr/>
                  </p:nvSpPr>
                  <p:spPr bwMode="auto">
                    <a:xfrm>
                      <a:off x="39624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7695" name="Text Box 60"/>
                  <p:cNvSpPr txBox="1">
                    <a:spLocks noChangeArrowheads="1"/>
                  </p:cNvSpPr>
                  <p:nvPr/>
                </p:nvSpPr>
                <p:spPr bwMode="auto">
                  <a:xfrm>
                    <a:off x="2285984" y="280469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latin typeface="Arial" charset="0"/>
                        <a:cs typeface="Arial" charset="0"/>
                      </a:rPr>
                      <a:t>†</a:t>
                    </a:r>
                  </a:p>
                </p:txBody>
              </p:sp>
            </p:grpSp>
          </p:grpSp>
          <p:sp>
            <p:nvSpPr>
              <p:cNvPr id="27683" name="Rectangle 49"/>
              <p:cNvSpPr>
                <a:spLocks noChangeArrowheads="1"/>
              </p:cNvSpPr>
              <p:nvPr/>
            </p:nvSpPr>
            <p:spPr bwMode="auto">
              <a:xfrm>
                <a:off x="5214954" y="6215086"/>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rPr>
                  <a:t>mg 6-OHDA</a:t>
                </a:r>
                <a:endParaRPr lang="en-US" sz="1600">
                  <a:solidFill>
                    <a:srgbClr val="000000"/>
                  </a:solidFill>
                </a:endParaRPr>
              </a:p>
            </p:txBody>
          </p:sp>
        </p:grpSp>
      </p:grpSp>
      <p:grpSp>
        <p:nvGrpSpPr>
          <p:cNvPr id="17" name="Group 91"/>
          <p:cNvGrpSpPr>
            <a:grpSpLocks/>
          </p:cNvGrpSpPr>
          <p:nvPr/>
        </p:nvGrpSpPr>
        <p:grpSpPr bwMode="auto">
          <a:xfrm>
            <a:off x="5929313" y="1285875"/>
            <a:ext cx="3143250" cy="5143500"/>
            <a:chOff x="4143375" y="1428750"/>
            <a:chExt cx="3429000" cy="5143500"/>
          </a:xfrm>
        </p:grpSpPr>
        <p:grpSp>
          <p:nvGrpSpPr>
            <p:cNvPr id="18" name="Group 23"/>
            <p:cNvGrpSpPr>
              <a:grpSpLocks/>
            </p:cNvGrpSpPr>
            <p:nvPr/>
          </p:nvGrpSpPr>
          <p:grpSpPr bwMode="auto">
            <a:xfrm>
              <a:off x="4714876" y="2643182"/>
              <a:ext cx="285752" cy="3286148"/>
              <a:chOff x="961" y="901"/>
              <a:chExt cx="117" cy="1825"/>
            </a:xfrm>
            <a:gradFill flip="none" rotWithShape="1">
              <a:gsLst>
                <a:gs pos="0">
                  <a:srgbClr val="2416DC">
                    <a:tint val="66000"/>
                    <a:satMod val="160000"/>
                  </a:srgbClr>
                </a:gs>
                <a:gs pos="50000">
                  <a:srgbClr val="2416DC">
                    <a:tint val="44500"/>
                    <a:satMod val="160000"/>
                  </a:srgbClr>
                </a:gs>
                <a:gs pos="100000">
                  <a:srgbClr val="2416DC">
                    <a:tint val="23500"/>
                    <a:satMod val="160000"/>
                  </a:srgbClr>
                </a:gs>
              </a:gsLst>
              <a:lin ang="2700000" scaled="1"/>
              <a:tileRect/>
            </a:gradFill>
          </p:grpSpPr>
          <p:sp>
            <p:nvSpPr>
              <p:cNvPr id="94" name="Rectangle 24"/>
              <p:cNvSpPr>
                <a:spLocks noChangeArrowheads="1"/>
              </p:cNvSpPr>
              <p:nvPr/>
            </p:nvSpPr>
            <p:spPr bwMode="auto">
              <a:xfrm>
                <a:off x="961" y="1038"/>
                <a:ext cx="117" cy="1688"/>
              </a:xfrm>
              <a:prstGeom prst="rect">
                <a:avLst/>
              </a:prstGeom>
              <a:grpFill/>
              <a:ln w="6350">
                <a:solidFill>
                  <a:srgbClr val="000000"/>
                </a:solidFill>
                <a:miter lim="800000"/>
                <a:headEnd/>
                <a:tailEnd/>
              </a:ln>
            </p:spPr>
            <p:txBody>
              <a:bodyPr/>
              <a:lstStyle/>
              <a:p>
                <a:pPr algn="ctr">
                  <a:defRPr/>
                </a:pPr>
                <a:endParaRPr lang="en-GB"/>
              </a:p>
            </p:txBody>
          </p:sp>
          <p:sp>
            <p:nvSpPr>
              <p:cNvPr id="95" name="Line 25"/>
              <p:cNvSpPr>
                <a:spLocks noChangeShapeType="1"/>
              </p:cNvSpPr>
              <p:nvPr/>
            </p:nvSpPr>
            <p:spPr bwMode="auto">
              <a:xfrm flipV="1">
                <a:off x="1020" y="901"/>
                <a:ext cx="1" cy="135"/>
              </a:xfrm>
              <a:prstGeom prst="line">
                <a:avLst/>
              </a:prstGeom>
              <a:grpFill/>
              <a:ln w="6350">
                <a:solidFill>
                  <a:srgbClr val="000000"/>
                </a:solidFill>
                <a:round/>
                <a:headEnd/>
                <a:tailEnd/>
              </a:ln>
            </p:spPr>
            <p:txBody>
              <a:bodyPr/>
              <a:lstStyle/>
              <a:p>
                <a:pPr>
                  <a:defRPr/>
                </a:pPr>
                <a:endParaRPr lang="en-GB"/>
              </a:p>
            </p:txBody>
          </p:sp>
          <p:sp>
            <p:nvSpPr>
              <p:cNvPr id="96" name="Line 26"/>
              <p:cNvSpPr>
                <a:spLocks noChangeShapeType="1"/>
              </p:cNvSpPr>
              <p:nvPr/>
            </p:nvSpPr>
            <p:spPr bwMode="auto">
              <a:xfrm>
                <a:off x="980" y="901"/>
                <a:ext cx="80" cy="1"/>
              </a:xfrm>
              <a:prstGeom prst="line">
                <a:avLst/>
              </a:prstGeom>
              <a:grpFill/>
              <a:ln w="6350">
                <a:solidFill>
                  <a:srgbClr val="000000"/>
                </a:solidFill>
                <a:round/>
                <a:headEnd/>
                <a:tailEnd/>
              </a:ln>
            </p:spPr>
            <p:txBody>
              <a:bodyPr/>
              <a:lstStyle/>
              <a:p>
                <a:pPr>
                  <a:defRPr/>
                </a:pPr>
                <a:endParaRPr lang="en-GB"/>
              </a:p>
            </p:txBody>
          </p:sp>
        </p:grpSp>
        <p:grpSp>
          <p:nvGrpSpPr>
            <p:cNvPr id="19" name="Group 100"/>
            <p:cNvGrpSpPr/>
            <p:nvPr/>
          </p:nvGrpSpPr>
          <p:grpSpPr>
            <a:xfrm>
              <a:off x="5064131" y="2743119"/>
              <a:ext cx="293687" cy="3186211"/>
              <a:chOff x="2574925" y="2286000"/>
              <a:chExt cx="365125" cy="3441700"/>
            </a:xfr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2700000" scaled="1"/>
              <a:tileRect/>
            </a:gradFill>
          </p:grpSpPr>
          <p:sp>
            <p:nvSpPr>
              <p:cNvPr id="102" name="Rectangle 38"/>
              <p:cNvSpPr>
                <a:spLocks noChangeArrowheads="1"/>
              </p:cNvSpPr>
              <p:nvPr/>
            </p:nvSpPr>
            <p:spPr bwMode="auto">
              <a:xfrm>
                <a:off x="2574925" y="2541588"/>
                <a:ext cx="354001" cy="3186112"/>
              </a:xfrm>
              <a:prstGeom prst="rect">
                <a:avLst/>
              </a:prstGeom>
              <a:grpFill/>
              <a:ln w="6350">
                <a:solidFill>
                  <a:srgbClr val="000000"/>
                </a:solidFill>
                <a:miter lim="800000"/>
                <a:headEnd/>
                <a:tailEnd/>
              </a:ln>
            </p:spPr>
            <p:txBody>
              <a:bodyPr/>
              <a:lstStyle/>
              <a:p>
                <a:pPr algn="ctr">
                  <a:defRPr/>
                </a:pPr>
                <a:endParaRPr lang="en-GB"/>
              </a:p>
            </p:txBody>
          </p:sp>
          <p:sp>
            <p:nvSpPr>
              <p:cNvPr id="103" name="Line 39"/>
              <p:cNvSpPr>
                <a:spLocks noChangeShapeType="1"/>
              </p:cNvSpPr>
              <p:nvPr/>
            </p:nvSpPr>
            <p:spPr bwMode="auto">
              <a:xfrm>
                <a:off x="2644775" y="2301875"/>
                <a:ext cx="295275" cy="1588"/>
              </a:xfrm>
              <a:prstGeom prst="line">
                <a:avLst/>
              </a:prstGeom>
              <a:grpFill/>
              <a:ln w="6350">
                <a:solidFill>
                  <a:srgbClr val="000000"/>
                </a:solidFill>
                <a:round/>
                <a:headEnd/>
                <a:tailEnd/>
              </a:ln>
            </p:spPr>
            <p:txBody>
              <a:bodyPr/>
              <a:lstStyle/>
              <a:p>
                <a:pPr>
                  <a:defRPr/>
                </a:pPr>
                <a:endParaRPr lang="en-GB"/>
              </a:p>
            </p:txBody>
          </p:sp>
          <p:sp>
            <p:nvSpPr>
              <p:cNvPr id="104" name="Line 62"/>
              <p:cNvSpPr>
                <a:spLocks noChangeShapeType="1"/>
              </p:cNvSpPr>
              <p:nvPr/>
            </p:nvSpPr>
            <p:spPr bwMode="auto">
              <a:xfrm>
                <a:off x="2786050" y="2286000"/>
                <a:ext cx="0" cy="228600"/>
              </a:xfrm>
              <a:prstGeom prst="line">
                <a:avLst/>
              </a:prstGeom>
              <a:grpFill/>
              <a:ln w="12700">
                <a:solidFill>
                  <a:schemeClr val="tx1"/>
                </a:solidFill>
                <a:round/>
                <a:headEnd/>
                <a:tailEnd/>
              </a:ln>
            </p:spPr>
            <p:txBody>
              <a:bodyPr wrap="none" anchor="ctr"/>
              <a:lstStyle/>
              <a:p>
                <a:pPr>
                  <a:defRPr/>
                </a:pPr>
                <a:endParaRPr lang="en-GB"/>
              </a:p>
            </p:txBody>
          </p:sp>
        </p:grpSp>
        <p:grpSp>
          <p:nvGrpSpPr>
            <p:cNvPr id="20" name="Group 104"/>
            <p:cNvGrpSpPr/>
            <p:nvPr/>
          </p:nvGrpSpPr>
          <p:grpSpPr>
            <a:xfrm>
              <a:off x="5572132" y="3746877"/>
              <a:ext cx="285752" cy="2182453"/>
              <a:chOff x="3244851" y="3352800"/>
              <a:chExt cx="398456" cy="2374900"/>
            </a:xfrm>
            <a:gradFill flip="none" rotWithShape="1">
              <a:gsLst>
                <a:gs pos="0">
                  <a:srgbClr val="2416DC">
                    <a:tint val="66000"/>
                    <a:satMod val="160000"/>
                  </a:srgbClr>
                </a:gs>
                <a:gs pos="50000">
                  <a:srgbClr val="2416DC">
                    <a:tint val="44500"/>
                    <a:satMod val="160000"/>
                  </a:srgbClr>
                </a:gs>
                <a:gs pos="100000">
                  <a:srgbClr val="2416DC">
                    <a:tint val="23500"/>
                    <a:satMod val="160000"/>
                  </a:srgbClr>
                </a:gs>
              </a:gsLst>
              <a:lin ang="2700000" scaled="1"/>
              <a:tileRect/>
            </a:gradFill>
          </p:grpSpPr>
          <p:grpSp>
            <p:nvGrpSpPr>
              <p:cNvPr id="21" name="Group 27"/>
              <p:cNvGrpSpPr>
                <a:grpSpLocks/>
              </p:cNvGrpSpPr>
              <p:nvPr/>
            </p:nvGrpSpPr>
            <p:grpSpPr bwMode="auto">
              <a:xfrm>
                <a:off x="3244851" y="3689350"/>
                <a:ext cx="398456" cy="2038350"/>
                <a:chOff x="1537" y="1679"/>
                <a:chExt cx="117" cy="1047"/>
              </a:xfrm>
              <a:grpFill/>
            </p:grpSpPr>
            <p:sp>
              <p:nvSpPr>
                <p:cNvPr id="108" name="Rectangle 28"/>
                <p:cNvSpPr>
                  <a:spLocks noChangeArrowheads="1"/>
                </p:cNvSpPr>
                <p:nvPr/>
              </p:nvSpPr>
              <p:spPr bwMode="auto">
                <a:xfrm>
                  <a:off x="1537" y="1725"/>
                  <a:ext cx="117" cy="1001"/>
                </a:xfrm>
                <a:prstGeom prst="rect">
                  <a:avLst/>
                </a:prstGeom>
                <a:grpFill/>
                <a:ln w="6350">
                  <a:solidFill>
                    <a:srgbClr val="000000"/>
                  </a:solidFill>
                  <a:miter lim="800000"/>
                  <a:headEnd/>
                  <a:tailEnd/>
                </a:ln>
              </p:spPr>
              <p:txBody>
                <a:bodyPr/>
                <a:lstStyle/>
                <a:p>
                  <a:pPr algn="ctr">
                    <a:defRPr/>
                  </a:pPr>
                  <a:endParaRPr lang="en-GB"/>
                </a:p>
              </p:txBody>
            </p:sp>
            <p:sp>
              <p:nvSpPr>
                <p:cNvPr id="109" name="Line 29"/>
                <p:cNvSpPr>
                  <a:spLocks noChangeShapeType="1"/>
                </p:cNvSpPr>
                <p:nvPr/>
              </p:nvSpPr>
              <p:spPr bwMode="auto">
                <a:xfrm flipV="1">
                  <a:off x="1596" y="1679"/>
                  <a:ext cx="1" cy="44"/>
                </a:xfrm>
                <a:prstGeom prst="line">
                  <a:avLst/>
                </a:prstGeom>
                <a:grpFill/>
                <a:ln w="6350">
                  <a:solidFill>
                    <a:srgbClr val="000000"/>
                  </a:solidFill>
                  <a:round/>
                  <a:headEnd/>
                  <a:tailEnd/>
                </a:ln>
              </p:spPr>
              <p:txBody>
                <a:bodyPr/>
                <a:lstStyle/>
                <a:p>
                  <a:pPr>
                    <a:defRPr/>
                  </a:pPr>
                  <a:endParaRPr lang="en-GB"/>
                </a:p>
              </p:txBody>
            </p:sp>
            <p:sp>
              <p:nvSpPr>
                <p:cNvPr id="110" name="Line 30"/>
                <p:cNvSpPr>
                  <a:spLocks noChangeShapeType="1"/>
                </p:cNvSpPr>
                <p:nvPr/>
              </p:nvSpPr>
              <p:spPr bwMode="auto">
                <a:xfrm>
                  <a:off x="1556" y="1679"/>
                  <a:ext cx="80" cy="1"/>
                </a:xfrm>
                <a:prstGeom prst="line">
                  <a:avLst/>
                </a:prstGeom>
                <a:grpFill/>
                <a:ln w="6350">
                  <a:solidFill>
                    <a:srgbClr val="000000"/>
                  </a:solidFill>
                  <a:round/>
                  <a:headEnd/>
                  <a:tailEnd/>
                </a:ln>
              </p:spPr>
              <p:txBody>
                <a:bodyPr/>
                <a:lstStyle/>
                <a:p>
                  <a:pPr>
                    <a:defRPr/>
                  </a:pPr>
                  <a:endParaRPr lang="en-GB"/>
                </a:p>
              </p:txBody>
            </p:sp>
          </p:grpSp>
          <p:sp>
            <p:nvSpPr>
              <p:cNvPr id="107" name="Rectangle 50"/>
              <p:cNvSpPr>
                <a:spLocks noChangeArrowheads="1"/>
              </p:cNvSpPr>
              <p:nvPr/>
            </p:nvSpPr>
            <p:spPr bwMode="auto">
              <a:xfrm>
                <a:off x="3352800" y="3352800"/>
                <a:ext cx="219075" cy="342900"/>
              </a:xfrm>
              <a:prstGeom prst="rect">
                <a:avLst/>
              </a:prstGeom>
              <a:noFill/>
              <a:ln w="9525">
                <a:noFill/>
                <a:miter lim="800000"/>
                <a:headEnd/>
                <a:tailEnd/>
              </a:ln>
            </p:spPr>
            <p:txBody>
              <a:bodyPr wrap="none" anchor="ctr"/>
              <a:lstStyle/>
              <a:p>
                <a:pPr algn="ctr">
                  <a:defRPr/>
                </a:pPr>
                <a:r>
                  <a:rPr lang="en-US" sz="1800" dirty="0"/>
                  <a:t>*</a:t>
                </a:r>
                <a:endParaRPr lang="en-US" sz="1600" dirty="0"/>
              </a:p>
            </p:txBody>
          </p:sp>
        </p:grpSp>
        <p:grpSp>
          <p:nvGrpSpPr>
            <p:cNvPr id="22" name="Group 110"/>
            <p:cNvGrpSpPr/>
            <p:nvPr/>
          </p:nvGrpSpPr>
          <p:grpSpPr>
            <a:xfrm>
              <a:off x="5929322" y="3482338"/>
              <a:ext cx="285752" cy="2446992"/>
              <a:chOff x="6888185" y="3286124"/>
              <a:chExt cx="330194" cy="2643206"/>
            </a:xfr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2700000" scaled="1"/>
              <a:tileRect/>
            </a:gradFill>
          </p:grpSpPr>
          <p:sp>
            <p:nvSpPr>
              <p:cNvPr id="112" name="Rectangle 40"/>
              <p:cNvSpPr>
                <a:spLocks noChangeArrowheads="1"/>
              </p:cNvSpPr>
              <p:nvPr/>
            </p:nvSpPr>
            <p:spPr bwMode="auto">
              <a:xfrm>
                <a:off x="6888185" y="3371868"/>
                <a:ext cx="327021" cy="2557462"/>
              </a:xfrm>
              <a:prstGeom prst="rect">
                <a:avLst/>
              </a:prstGeom>
              <a:grpFill/>
              <a:ln w="6350">
                <a:solidFill>
                  <a:srgbClr val="000000"/>
                </a:solidFill>
                <a:miter lim="800000"/>
                <a:headEnd/>
                <a:tailEnd/>
              </a:ln>
            </p:spPr>
            <p:txBody>
              <a:bodyPr/>
              <a:lstStyle/>
              <a:p>
                <a:pPr algn="ctr">
                  <a:defRPr/>
                </a:pPr>
                <a:endParaRPr lang="en-GB"/>
              </a:p>
            </p:txBody>
          </p:sp>
          <p:sp>
            <p:nvSpPr>
              <p:cNvPr id="113" name="Line 41"/>
              <p:cNvSpPr>
                <a:spLocks noChangeShapeType="1"/>
              </p:cNvSpPr>
              <p:nvPr/>
            </p:nvSpPr>
            <p:spPr bwMode="auto">
              <a:xfrm flipV="1">
                <a:off x="7067567" y="3286124"/>
                <a:ext cx="3175" cy="66675"/>
              </a:xfrm>
              <a:prstGeom prst="line">
                <a:avLst/>
              </a:prstGeom>
              <a:grpFill/>
              <a:ln w="6350">
                <a:solidFill>
                  <a:srgbClr val="000000"/>
                </a:solidFill>
                <a:round/>
                <a:headEnd/>
                <a:tailEnd/>
              </a:ln>
            </p:spPr>
            <p:txBody>
              <a:bodyPr/>
              <a:lstStyle/>
              <a:p>
                <a:pPr>
                  <a:defRPr/>
                </a:pPr>
                <a:endParaRPr lang="en-GB"/>
              </a:p>
            </p:txBody>
          </p:sp>
          <p:sp>
            <p:nvSpPr>
              <p:cNvPr id="114" name="Line 42"/>
              <p:cNvSpPr>
                <a:spLocks noChangeShapeType="1"/>
              </p:cNvSpPr>
              <p:nvPr/>
            </p:nvSpPr>
            <p:spPr bwMode="auto">
              <a:xfrm flipV="1">
                <a:off x="6929454" y="3286124"/>
                <a:ext cx="288925" cy="12700"/>
              </a:xfrm>
              <a:prstGeom prst="line">
                <a:avLst/>
              </a:prstGeom>
              <a:grpFill/>
              <a:ln w="6350">
                <a:solidFill>
                  <a:srgbClr val="000000"/>
                </a:solidFill>
                <a:round/>
                <a:headEnd/>
                <a:tailEnd/>
              </a:ln>
            </p:spPr>
            <p:txBody>
              <a:bodyPr/>
              <a:lstStyle/>
              <a:p>
                <a:pPr>
                  <a:defRPr/>
                </a:pPr>
                <a:endParaRPr lang="en-GB"/>
              </a:p>
            </p:txBody>
          </p:sp>
        </p:grpSp>
        <p:grpSp>
          <p:nvGrpSpPr>
            <p:cNvPr id="23" name="Group 120"/>
            <p:cNvGrpSpPr/>
            <p:nvPr/>
          </p:nvGrpSpPr>
          <p:grpSpPr>
            <a:xfrm>
              <a:off x="6429388" y="5058337"/>
              <a:ext cx="300159" cy="870993"/>
              <a:chOff x="5486400" y="4872660"/>
              <a:chExt cx="443035" cy="940834"/>
            </a:xfrm>
            <a:gradFill flip="none" rotWithShape="1">
              <a:gsLst>
                <a:gs pos="0">
                  <a:srgbClr val="2416DC">
                    <a:tint val="66000"/>
                    <a:satMod val="160000"/>
                  </a:srgbClr>
                </a:gs>
                <a:gs pos="50000">
                  <a:srgbClr val="2416DC">
                    <a:tint val="44500"/>
                    <a:satMod val="160000"/>
                  </a:srgbClr>
                </a:gs>
                <a:gs pos="100000">
                  <a:srgbClr val="2416DC">
                    <a:tint val="23500"/>
                    <a:satMod val="160000"/>
                  </a:srgbClr>
                </a:gs>
              </a:gsLst>
              <a:lin ang="2700000" scaled="1"/>
              <a:tileRect/>
            </a:gradFill>
          </p:grpSpPr>
          <p:grpSp>
            <p:nvGrpSpPr>
              <p:cNvPr id="24" name="Group 34"/>
              <p:cNvGrpSpPr>
                <a:grpSpLocks/>
              </p:cNvGrpSpPr>
              <p:nvPr/>
            </p:nvGrpSpPr>
            <p:grpSpPr bwMode="auto">
              <a:xfrm>
                <a:off x="5500810" y="5170007"/>
                <a:ext cx="428625" cy="643487"/>
                <a:chOff x="2699" y="2440"/>
                <a:chExt cx="117" cy="330"/>
              </a:xfrm>
              <a:grpFill/>
            </p:grpSpPr>
            <p:sp>
              <p:nvSpPr>
                <p:cNvPr id="124" name="Rectangle 35"/>
                <p:cNvSpPr>
                  <a:spLocks noChangeArrowheads="1"/>
                </p:cNvSpPr>
                <p:nvPr/>
              </p:nvSpPr>
              <p:spPr bwMode="auto">
                <a:xfrm>
                  <a:off x="2699" y="2500"/>
                  <a:ext cx="117" cy="270"/>
                </a:xfrm>
                <a:prstGeom prst="rect">
                  <a:avLst/>
                </a:prstGeom>
                <a:grpFill/>
                <a:ln w="6350">
                  <a:solidFill>
                    <a:srgbClr val="000000"/>
                  </a:solidFill>
                  <a:miter lim="800000"/>
                  <a:headEnd/>
                  <a:tailEnd/>
                </a:ln>
              </p:spPr>
              <p:txBody>
                <a:bodyPr/>
                <a:lstStyle/>
                <a:p>
                  <a:pPr algn="ctr">
                    <a:defRPr/>
                  </a:pPr>
                  <a:endParaRPr lang="en-GB"/>
                </a:p>
              </p:txBody>
            </p:sp>
            <p:sp>
              <p:nvSpPr>
                <p:cNvPr id="125" name="Line 36"/>
                <p:cNvSpPr>
                  <a:spLocks noChangeShapeType="1"/>
                </p:cNvSpPr>
                <p:nvPr/>
              </p:nvSpPr>
              <p:spPr bwMode="auto">
                <a:xfrm flipV="1">
                  <a:off x="2748" y="2440"/>
                  <a:ext cx="1" cy="74"/>
                </a:xfrm>
                <a:prstGeom prst="line">
                  <a:avLst/>
                </a:prstGeom>
                <a:grpFill/>
                <a:ln w="6350">
                  <a:solidFill>
                    <a:srgbClr val="000000"/>
                  </a:solidFill>
                  <a:round/>
                  <a:headEnd/>
                  <a:tailEnd/>
                </a:ln>
              </p:spPr>
              <p:txBody>
                <a:bodyPr/>
                <a:lstStyle/>
                <a:p>
                  <a:pPr>
                    <a:defRPr/>
                  </a:pPr>
                  <a:endParaRPr lang="en-GB"/>
                </a:p>
              </p:txBody>
            </p:sp>
            <p:sp>
              <p:nvSpPr>
                <p:cNvPr id="126" name="Line 37"/>
                <p:cNvSpPr>
                  <a:spLocks noChangeShapeType="1"/>
                </p:cNvSpPr>
                <p:nvPr/>
              </p:nvSpPr>
              <p:spPr bwMode="auto">
                <a:xfrm>
                  <a:off x="2708" y="2440"/>
                  <a:ext cx="80" cy="1"/>
                </a:xfrm>
                <a:prstGeom prst="line">
                  <a:avLst/>
                </a:prstGeom>
                <a:grpFill/>
                <a:ln w="6350">
                  <a:solidFill>
                    <a:srgbClr val="000000"/>
                  </a:solidFill>
                  <a:round/>
                  <a:headEnd/>
                  <a:tailEnd/>
                </a:ln>
              </p:spPr>
              <p:txBody>
                <a:bodyPr/>
                <a:lstStyle/>
                <a:p>
                  <a:pPr>
                    <a:defRPr/>
                  </a:pPr>
                  <a:endParaRPr lang="en-GB"/>
                </a:p>
              </p:txBody>
            </p:sp>
          </p:grpSp>
          <p:sp>
            <p:nvSpPr>
              <p:cNvPr id="123" name="Rectangle 58"/>
              <p:cNvSpPr>
                <a:spLocks noChangeArrowheads="1"/>
              </p:cNvSpPr>
              <p:nvPr/>
            </p:nvSpPr>
            <p:spPr bwMode="auto">
              <a:xfrm>
                <a:off x="5486400" y="4872660"/>
                <a:ext cx="415498" cy="369332"/>
              </a:xfrm>
              <a:prstGeom prst="rect">
                <a:avLst/>
              </a:prstGeom>
              <a:noFill/>
              <a:ln w="9525">
                <a:noFill/>
                <a:miter lim="800000"/>
                <a:headEnd/>
                <a:tailEnd/>
              </a:ln>
            </p:spPr>
            <p:txBody>
              <a:bodyPr wrap="none">
                <a:spAutoFit/>
              </a:bodyPr>
              <a:lstStyle/>
              <a:p>
                <a:pPr algn="ctr">
                  <a:defRPr/>
                </a:pPr>
                <a:r>
                  <a:rPr lang="en-US" sz="1800" dirty="0"/>
                  <a:t>**</a:t>
                </a:r>
                <a:endParaRPr lang="en-US" sz="1600" dirty="0"/>
              </a:p>
            </p:txBody>
          </p:sp>
        </p:grpSp>
        <p:grpSp>
          <p:nvGrpSpPr>
            <p:cNvPr id="25" name="Group 126"/>
            <p:cNvGrpSpPr/>
            <p:nvPr/>
          </p:nvGrpSpPr>
          <p:grpSpPr>
            <a:xfrm>
              <a:off x="6757312" y="4805036"/>
              <a:ext cx="315018" cy="1124294"/>
              <a:chOff x="6143636" y="4488428"/>
              <a:chExt cx="461162" cy="1239272"/>
            </a:xfr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2700000" scaled="1"/>
              <a:tileRect/>
            </a:gradFill>
          </p:grpSpPr>
          <p:sp>
            <p:nvSpPr>
              <p:cNvPr id="128" name="Rectangle 45"/>
              <p:cNvSpPr>
                <a:spLocks noChangeArrowheads="1"/>
              </p:cNvSpPr>
              <p:nvPr/>
            </p:nvSpPr>
            <p:spPr bwMode="auto">
              <a:xfrm>
                <a:off x="6153948" y="4948238"/>
                <a:ext cx="450850" cy="779462"/>
              </a:xfrm>
              <a:prstGeom prst="rect">
                <a:avLst/>
              </a:prstGeom>
              <a:grpFill/>
              <a:ln w="6350">
                <a:solidFill>
                  <a:srgbClr val="000000"/>
                </a:solidFill>
                <a:miter lim="800000"/>
                <a:headEnd/>
                <a:tailEnd/>
              </a:ln>
            </p:spPr>
            <p:txBody>
              <a:bodyPr/>
              <a:lstStyle/>
              <a:p>
                <a:pPr algn="ctr">
                  <a:defRPr/>
                </a:pPr>
                <a:endParaRPr lang="en-GB"/>
              </a:p>
            </p:txBody>
          </p:sp>
          <p:sp>
            <p:nvSpPr>
              <p:cNvPr id="129" name="Line 46"/>
              <p:cNvSpPr>
                <a:spLocks noChangeShapeType="1"/>
              </p:cNvSpPr>
              <p:nvPr/>
            </p:nvSpPr>
            <p:spPr bwMode="auto">
              <a:xfrm flipH="1" flipV="1">
                <a:off x="6354775" y="4786322"/>
                <a:ext cx="3175" cy="174625"/>
              </a:xfrm>
              <a:prstGeom prst="line">
                <a:avLst/>
              </a:prstGeom>
              <a:grpFill/>
              <a:ln w="6350">
                <a:solidFill>
                  <a:srgbClr val="000000"/>
                </a:solidFill>
                <a:round/>
                <a:headEnd/>
                <a:tailEnd/>
              </a:ln>
            </p:spPr>
            <p:txBody>
              <a:bodyPr/>
              <a:lstStyle/>
              <a:p>
                <a:pPr>
                  <a:defRPr/>
                </a:pPr>
                <a:endParaRPr lang="en-GB"/>
              </a:p>
            </p:txBody>
          </p:sp>
          <p:sp>
            <p:nvSpPr>
              <p:cNvPr id="130" name="Line 56"/>
              <p:cNvSpPr>
                <a:spLocks noChangeShapeType="1"/>
              </p:cNvSpPr>
              <p:nvPr/>
            </p:nvSpPr>
            <p:spPr bwMode="auto">
              <a:xfrm>
                <a:off x="6215074" y="4786322"/>
                <a:ext cx="228600" cy="0"/>
              </a:xfrm>
              <a:prstGeom prst="line">
                <a:avLst/>
              </a:prstGeom>
              <a:grpFill/>
              <a:ln w="9525">
                <a:solidFill>
                  <a:srgbClr val="000000"/>
                </a:solidFill>
                <a:round/>
                <a:headEnd/>
                <a:tailEnd/>
              </a:ln>
            </p:spPr>
            <p:txBody>
              <a:bodyPr wrap="none" anchor="ctr"/>
              <a:lstStyle/>
              <a:p>
                <a:pPr>
                  <a:defRPr/>
                </a:pPr>
                <a:endParaRPr lang="en-GB"/>
              </a:p>
            </p:txBody>
          </p:sp>
          <p:sp>
            <p:nvSpPr>
              <p:cNvPr id="131" name="Rectangle 59"/>
              <p:cNvSpPr>
                <a:spLocks noChangeArrowheads="1"/>
              </p:cNvSpPr>
              <p:nvPr/>
            </p:nvSpPr>
            <p:spPr bwMode="auto">
              <a:xfrm>
                <a:off x="6143636" y="4488428"/>
                <a:ext cx="415498" cy="369332"/>
              </a:xfrm>
              <a:prstGeom prst="rect">
                <a:avLst/>
              </a:prstGeom>
              <a:noFill/>
              <a:ln w="9525">
                <a:noFill/>
                <a:miter lim="800000"/>
                <a:headEnd/>
                <a:tailEnd/>
              </a:ln>
            </p:spPr>
            <p:txBody>
              <a:bodyPr wrap="none">
                <a:spAutoFit/>
              </a:bodyPr>
              <a:lstStyle/>
              <a:p>
                <a:pPr algn="ctr">
                  <a:defRPr/>
                </a:pPr>
                <a:r>
                  <a:rPr lang="en-US" sz="1800" dirty="0"/>
                  <a:t>**</a:t>
                </a:r>
                <a:endParaRPr lang="en-US" sz="1600" dirty="0"/>
              </a:p>
            </p:txBody>
          </p:sp>
        </p:grpSp>
        <p:grpSp>
          <p:nvGrpSpPr>
            <p:cNvPr id="27672" name="Group 144"/>
            <p:cNvGrpSpPr>
              <a:grpSpLocks/>
            </p:cNvGrpSpPr>
            <p:nvPr/>
          </p:nvGrpSpPr>
          <p:grpSpPr bwMode="auto">
            <a:xfrm>
              <a:off x="5643573" y="2857500"/>
              <a:ext cx="428625" cy="492125"/>
              <a:chOff x="6072198" y="2857496"/>
              <a:chExt cx="428628" cy="492572"/>
            </a:xfrm>
          </p:grpSpPr>
          <p:grpSp>
            <p:nvGrpSpPr>
              <p:cNvPr id="27675" name="Group 135"/>
              <p:cNvGrpSpPr>
                <a:grpSpLocks/>
              </p:cNvGrpSpPr>
              <p:nvPr/>
            </p:nvGrpSpPr>
            <p:grpSpPr bwMode="auto">
              <a:xfrm>
                <a:off x="6072198" y="3217798"/>
                <a:ext cx="428628" cy="132270"/>
                <a:chOff x="3429000" y="2667000"/>
                <a:chExt cx="533400" cy="152400"/>
              </a:xfrm>
            </p:grpSpPr>
            <p:sp>
              <p:nvSpPr>
                <p:cNvPr id="27677" name="Line 61"/>
                <p:cNvSpPr>
                  <a:spLocks noChangeShapeType="1"/>
                </p:cNvSpPr>
                <p:nvPr/>
              </p:nvSpPr>
              <p:spPr bwMode="auto">
                <a:xfrm>
                  <a:off x="3429000" y="26670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78" name="Line 63"/>
                <p:cNvSpPr>
                  <a:spLocks noChangeShapeType="1"/>
                </p:cNvSpPr>
                <p:nvPr/>
              </p:nvSpPr>
              <p:spPr bwMode="auto">
                <a:xfrm>
                  <a:off x="34290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79" name="Line 64"/>
                <p:cNvSpPr>
                  <a:spLocks noChangeShapeType="1"/>
                </p:cNvSpPr>
                <p:nvPr/>
              </p:nvSpPr>
              <p:spPr bwMode="auto">
                <a:xfrm>
                  <a:off x="39624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7676" name="Text Box 60"/>
              <p:cNvSpPr txBox="1">
                <a:spLocks noChangeArrowheads="1"/>
              </p:cNvSpPr>
              <p:nvPr/>
            </p:nvSpPr>
            <p:spPr bwMode="auto">
              <a:xfrm>
                <a:off x="6130908" y="285749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latin typeface="Arial" charset="0"/>
                    <a:cs typeface="Arial" charset="0"/>
                  </a:rPr>
                  <a:t>†</a:t>
                </a:r>
              </a:p>
            </p:txBody>
          </p:sp>
        </p:grpSp>
        <p:sp>
          <p:nvSpPr>
            <p:cNvPr id="27673" name="Rectangle 49"/>
            <p:cNvSpPr>
              <a:spLocks noChangeArrowheads="1"/>
            </p:cNvSpPr>
            <p:nvPr/>
          </p:nvSpPr>
          <p:spPr bwMode="auto">
            <a:xfrm>
              <a:off x="4143375" y="6007100"/>
              <a:ext cx="3429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rPr>
                <a:t>Vehicle    	  1               6</a:t>
              </a:r>
              <a:endParaRPr lang="en-US" sz="1600">
                <a:solidFill>
                  <a:srgbClr val="000000"/>
                </a:solidFill>
              </a:endParaRPr>
            </a:p>
          </p:txBody>
        </p:sp>
        <p:sp>
          <p:nvSpPr>
            <p:cNvPr id="27674" name="Text Box 3"/>
            <p:cNvSpPr txBox="1">
              <a:spLocks noChangeArrowheads="1"/>
            </p:cNvSpPr>
            <p:nvPr/>
          </p:nvSpPr>
          <p:spPr bwMode="auto">
            <a:xfrm>
              <a:off x="4429100" y="1428750"/>
              <a:ext cx="27860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2000">
                  <a:solidFill>
                    <a:srgbClr val="000000"/>
                  </a:solidFill>
                  <a:cs typeface="Arial" charset="0"/>
                </a:rPr>
                <a:t>DA neurones in SNc</a:t>
              </a:r>
            </a:p>
            <a:p>
              <a:pPr algn="ctr" eaLnBrk="1" hangingPunct="1"/>
              <a:r>
                <a:rPr lang="en-GB" sz="2000">
                  <a:solidFill>
                    <a:srgbClr val="000000"/>
                  </a:solidFill>
                  <a:cs typeface="Arial" charset="0"/>
                </a:rPr>
                <a:t>% lesioned  vs </a:t>
              </a:r>
            </a:p>
            <a:p>
              <a:pPr algn="ctr" eaLnBrk="1" hangingPunct="1"/>
              <a:r>
                <a:rPr lang="en-GB" sz="2000">
                  <a:solidFill>
                    <a:srgbClr val="000000"/>
                  </a:solidFill>
                  <a:cs typeface="Arial" charset="0"/>
                </a:rPr>
                <a:t>unlesioned side</a:t>
              </a:r>
              <a:endParaRPr lang="en-GB" sz="2000">
                <a:solidFill>
                  <a:srgbClr val="000000"/>
                </a:solidFill>
                <a:latin typeface="Times New Roman" pitchFamily="18" charset="0"/>
                <a:cs typeface="Arial" charset="0"/>
              </a:endParaRPr>
            </a:p>
          </p:txBody>
        </p:sp>
      </p:grpSp>
      <p:grpSp>
        <p:nvGrpSpPr>
          <p:cNvPr id="27653" name="Group 29"/>
          <p:cNvGrpSpPr>
            <a:grpSpLocks/>
          </p:cNvGrpSpPr>
          <p:nvPr/>
        </p:nvGrpSpPr>
        <p:grpSpPr bwMode="auto">
          <a:xfrm>
            <a:off x="285750" y="1714500"/>
            <a:ext cx="2428875" cy="4281488"/>
            <a:chOff x="4786314" y="3076612"/>
            <a:chExt cx="2571768" cy="3638536"/>
          </a:xfrm>
        </p:grpSpPr>
        <p:pic>
          <p:nvPicPr>
            <p:cNvPr id="276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3076612"/>
              <a:ext cx="2571768" cy="36385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659" name="Line 25"/>
            <p:cNvSpPr>
              <a:spLocks noChangeShapeType="1"/>
            </p:cNvSpPr>
            <p:nvPr/>
          </p:nvSpPr>
          <p:spPr bwMode="auto">
            <a:xfrm flipH="1">
              <a:off x="5925911" y="5335347"/>
              <a:ext cx="307794" cy="43019"/>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660" name="Text Box 26"/>
            <p:cNvSpPr txBox="1">
              <a:spLocks noChangeArrowheads="1"/>
            </p:cNvSpPr>
            <p:nvPr/>
          </p:nvSpPr>
          <p:spPr bwMode="auto">
            <a:xfrm>
              <a:off x="5822180" y="3992400"/>
              <a:ext cx="13215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US" sz="1800">
                  <a:solidFill>
                    <a:srgbClr val="003399"/>
                  </a:solidFill>
                  <a:latin typeface="Arial" charset="0"/>
                  <a:cs typeface="Arial" charset="0"/>
                </a:rPr>
                <a:t>Striatum</a:t>
              </a:r>
              <a:endParaRPr lang="en-US" sz="1600">
                <a:solidFill>
                  <a:srgbClr val="003399"/>
                </a:solidFill>
                <a:latin typeface="Arial" charset="0"/>
                <a:cs typeface="Arial" charset="0"/>
              </a:endParaRPr>
            </a:p>
          </p:txBody>
        </p:sp>
        <p:sp>
          <p:nvSpPr>
            <p:cNvPr id="27661" name="Text Box 27"/>
            <p:cNvSpPr txBox="1">
              <a:spLocks noChangeArrowheads="1"/>
            </p:cNvSpPr>
            <p:nvPr/>
          </p:nvSpPr>
          <p:spPr bwMode="auto">
            <a:xfrm>
              <a:off x="6152564" y="5002649"/>
              <a:ext cx="1205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US" sz="1800">
                  <a:solidFill>
                    <a:srgbClr val="003399"/>
                  </a:solidFill>
                  <a:cs typeface="Arial" charset="0"/>
                </a:rPr>
                <a:t>6-OHDA Injection</a:t>
              </a:r>
              <a:endParaRPr lang="en-US" sz="2000">
                <a:solidFill>
                  <a:srgbClr val="003399"/>
                </a:solidFill>
                <a:latin typeface="Arial" charset="0"/>
                <a:cs typeface="Arial" charset="0"/>
              </a:endParaRPr>
            </a:p>
          </p:txBody>
        </p:sp>
        <p:pic>
          <p:nvPicPr>
            <p:cNvPr id="2766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666" y="6211184"/>
              <a:ext cx="856540" cy="4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Rectangle 30"/>
            <p:cNvSpPr>
              <a:spLocks noChangeArrowheads="1"/>
            </p:cNvSpPr>
            <p:nvPr/>
          </p:nvSpPr>
          <p:spPr bwMode="auto">
            <a:xfrm>
              <a:off x="6550616" y="5719818"/>
              <a:ext cx="521714" cy="275605"/>
            </a:xfrm>
            <a:prstGeom prst="rect">
              <a:avLst/>
            </a:prstGeom>
            <a:solidFill>
              <a:srgbClr val="FFFFFF"/>
            </a:solidFill>
            <a:ln w="19050">
              <a:solidFill>
                <a:srgbClr val="FFFFCC"/>
              </a:solidFill>
              <a:miter lim="800000"/>
              <a:headEnd/>
              <a:tailEnd/>
            </a:ln>
          </p:spPr>
          <p:txBody>
            <a:bodyPr wrap="none" anchor="ctr"/>
            <a:lstStyle/>
            <a:p>
              <a:pPr algn="ctr">
                <a:spcBef>
                  <a:spcPct val="20000"/>
                </a:spcBef>
              </a:pPr>
              <a:r>
                <a:rPr lang="en-GB" sz="2000">
                  <a:solidFill>
                    <a:srgbClr val="003399"/>
                  </a:solidFill>
                </a:rPr>
                <a:t>SNc</a:t>
              </a:r>
            </a:p>
          </p:txBody>
        </p:sp>
        <p:sp>
          <p:nvSpPr>
            <p:cNvPr id="27664" name="Line 32"/>
            <p:cNvSpPr>
              <a:spLocks noChangeShapeType="1"/>
            </p:cNvSpPr>
            <p:nvPr/>
          </p:nvSpPr>
          <p:spPr bwMode="auto">
            <a:xfrm flipV="1">
              <a:off x="6000761" y="6000768"/>
              <a:ext cx="500066" cy="219116"/>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 name="Rectangle 30"/>
            <p:cNvSpPr>
              <a:spLocks noChangeArrowheads="1"/>
            </p:cNvSpPr>
            <p:nvPr/>
          </p:nvSpPr>
          <p:spPr bwMode="auto">
            <a:xfrm>
              <a:off x="6033537" y="3571734"/>
              <a:ext cx="1001813" cy="357512"/>
            </a:xfrm>
            <a:prstGeom prst="rect">
              <a:avLst/>
            </a:prstGeom>
            <a:solidFill>
              <a:schemeClr val="bg1">
                <a:lumMod val="85000"/>
              </a:schemeClr>
            </a:solidFill>
            <a:ln w="19050">
              <a:solidFill>
                <a:srgbClr val="FFFFCC"/>
              </a:solidFill>
              <a:miter lim="800000"/>
              <a:headEnd/>
              <a:tailEnd/>
            </a:ln>
          </p:spPr>
          <p:txBody>
            <a:bodyPr wrap="none" anchor="ctr"/>
            <a:lstStyle/>
            <a:p>
              <a:pPr algn="ctr">
                <a:spcBef>
                  <a:spcPct val="20000"/>
                </a:spcBef>
                <a:defRPr/>
              </a:pPr>
              <a:r>
                <a:rPr lang="en-GB" sz="1800" dirty="0">
                  <a:solidFill>
                    <a:srgbClr val="003399"/>
                  </a:solidFill>
                </a:rPr>
                <a:t>DA levels</a:t>
              </a:r>
            </a:p>
          </p:txBody>
        </p:sp>
      </p:grpSp>
      <p:sp>
        <p:nvSpPr>
          <p:cNvPr id="27654" name="Text Box 2"/>
          <p:cNvSpPr txBox="1">
            <a:spLocks noChangeArrowheads="1"/>
          </p:cNvSpPr>
          <p:nvPr/>
        </p:nvSpPr>
        <p:spPr bwMode="auto">
          <a:xfrm>
            <a:off x="214313" y="285750"/>
            <a:ext cx="2744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2400">
                <a:solidFill>
                  <a:srgbClr val="1C11AF"/>
                </a:solidFill>
                <a:latin typeface="Arial" charset="0"/>
                <a:cs typeface="Arial" charset="0"/>
              </a:rPr>
              <a:t>Experimental Parkinson’s disease</a:t>
            </a:r>
          </a:p>
        </p:txBody>
      </p:sp>
      <p:grpSp>
        <p:nvGrpSpPr>
          <p:cNvPr id="29" name="Group 110"/>
          <p:cNvGrpSpPr>
            <a:grpSpLocks/>
          </p:cNvGrpSpPr>
          <p:nvPr/>
        </p:nvGrpSpPr>
        <p:grpSpPr bwMode="auto">
          <a:xfrm>
            <a:off x="4286250" y="5786438"/>
            <a:ext cx="3571875" cy="700087"/>
            <a:chOff x="4286248" y="5786454"/>
            <a:chExt cx="3571900" cy="700086"/>
          </a:xfrm>
        </p:grpSpPr>
        <p:sp>
          <p:nvSpPr>
            <p:cNvPr id="105" name="Oval 104"/>
            <p:cNvSpPr/>
            <p:nvPr/>
          </p:nvSpPr>
          <p:spPr bwMode="auto">
            <a:xfrm>
              <a:off x="4286248" y="5786454"/>
              <a:ext cx="714380" cy="628649"/>
            </a:xfrm>
            <a:prstGeom prst="ellipse">
              <a:avLst/>
            </a:prstGeom>
            <a:noFill/>
            <a:ln w="38100" cap="flat" cmpd="sng" algn="ctr">
              <a:solidFill>
                <a:schemeClr val="accent2">
                  <a:lumMod val="75000"/>
                </a:schemeClr>
              </a:solidFill>
              <a:prstDash val="sysDash"/>
              <a:round/>
              <a:headEnd type="none" w="med" len="med"/>
              <a:tailEnd type="none" w="med" len="med"/>
            </a:ln>
            <a:effectLst/>
          </p:spPr>
          <p:txBody>
            <a:bodyPr/>
            <a:lstStyle/>
            <a:p>
              <a:pPr algn="ctr">
                <a:defRPr/>
              </a:pPr>
              <a:endParaRPr lang="en-GB"/>
            </a:p>
          </p:txBody>
        </p:sp>
        <p:sp>
          <p:nvSpPr>
            <p:cNvPr id="106" name="Oval 105"/>
            <p:cNvSpPr/>
            <p:nvPr/>
          </p:nvSpPr>
          <p:spPr bwMode="auto">
            <a:xfrm>
              <a:off x="7143768" y="5857891"/>
              <a:ext cx="714380" cy="628649"/>
            </a:xfrm>
            <a:prstGeom prst="ellipse">
              <a:avLst/>
            </a:prstGeom>
            <a:noFill/>
            <a:ln w="38100" cap="flat" cmpd="sng" algn="ctr">
              <a:solidFill>
                <a:schemeClr val="accent2">
                  <a:lumMod val="75000"/>
                </a:schemeClr>
              </a:solidFill>
              <a:prstDash val="sysDash"/>
              <a:round/>
              <a:headEnd type="none" w="med" len="med"/>
              <a:tailEnd type="none" w="med" len="med"/>
            </a:ln>
            <a:effectLst/>
          </p:spPr>
          <p:txBody>
            <a:bodyP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ChangeArrowheads="1"/>
          </p:cNvSpPr>
          <p:nvPr/>
        </p:nvSpPr>
        <p:spPr bwMode="auto">
          <a:xfrm>
            <a:off x="2686050" y="1582738"/>
            <a:ext cx="436086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5" name="Rectangle 1027"/>
          <p:cNvSpPr>
            <a:spLocks noGrp="1" noChangeArrowheads="1"/>
          </p:cNvSpPr>
          <p:nvPr>
            <p:ph type="title"/>
          </p:nvPr>
        </p:nvSpPr>
        <p:spPr>
          <a:xfrm>
            <a:off x="990600" y="152400"/>
            <a:ext cx="7467600" cy="1219200"/>
          </a:xfrm>
        </p:spPr>
        <p:txBody>
          <a:bodyPr/>
          <a:lstStyle/>
          <a:p>
            <a:r>
              <a:rPr lang="en-US" sz="2400" smtClean="0">
                <a:solidFill>
                  <a:srgbClr val="990000"/>
                </a:solidFill>
                <a:latin typeface="Comic Sans MS" pitchFamily="66" charset="0"/>
              </a:rPr>
              <a:t>Prevailing levels of estrogen at the time of neurotoxic challenge with 6-OHDA  appear to influence susceptibilty</a:t>
            </a:r>
          </a:p>
        </p:txBody>
      </p:sp>
      <p:sp>
        <p:nvSpPr>
          <p:cNvPr id="28676" name="Rectangle 1028"/>
          <p:cNvSpPr>
            <a:spLocks noChangeArrowheads="1"/>
          </p:cNvSpPr>
          <p:nvPr/>
        </p:nvSpPr>
        <p:spPr bwMode="auto">
          <a:xfrm>
            <a:off x="2611438" y="1516063"/>
            <a:ext cx="29432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8677" name="Group 1029"/>
          <p:cNvGrpSpPr>
            <a:grpSpLocks/>
          </p:cNvGrpSpPr>
          <p:nvPr/>
        </p:nvGrpSpPr>
        <p:grpSpPr bwMode="auto">
          <a:xfrm>
            <a:off x="6248400" y="2895600"/>
            <a:ext cx="1905000" cy="1930400"/>
            <a:chOff x="4176" y="190"/>
            <a:chExt cx="1200" cy="1216"/>
          </a:xfrm>
        </p:grpSpPr>
        <p:sp>
          <p:nvSpPr>
            <p:cNvPr id="28717" name="Line 1030"/>
            <p:cNvSpPr>
              <a:spLocks noChangeShapeType="1"/>
            </p:cNvSpPr>
            <p:nvPr/>
          </p:nvSpPr>
          <p:spPr bwMode="auto">
            <a:xfrm>
              <a:off x="4576" y="539"/>
              <a:ext cx="0" cy="6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18" name="Line 1031"/>
            <p:cNvSpPr>
              <a:spLocks noChangeShapeType="1"/>
            </p:cNvSpPr>
            <p:nvPr/>
          </p:nvSpPr>
          <p:spPr bwMode="auto">
            <a:xfrm flipH="1">
              <a:off x="4532" y="1146"/>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19" name="Line 1032"/>
            <p:cNvSpPr>
              <a:spLocks noChangeShapeType="1"/>
            </p:cNvSpPr>
            <p:nvPr/>
          </p:nvSpPr>
          <p:spPr bwMode="auto">
            <a:xfrm flipH="1">
              <a:off x="4532" y="539"/>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20" name="Rectangle 1033"/>
            <p:cNvSpPr>
              <a:spLocks noChangeArrowheads="1"/>
            </p:cNvSpPr>
            <p:nvPr/>
          </p:nvSpPr>
          <p:spPr bwMode="auto">
            <a:xfrm>
              <a:off x="4265" y="452"/>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rial" charset="0"/>
                </a:rPr>
                <a:t>200</a:t>
              </a:r>
              <a:endParaRPr lang="en-US" sz="1800">
                <a:latin typeface="Arial" charset="0"/>
              </a:endParaRPr>
            </a:p>
          </p:txBody>
        </p:sp>
        <p:sp>
          <p:nvSpPr>
            <p:cNvPr id="28721" name="Rectangle 1034"/>
            <p:cNvSpPr>
              <a:spLocks noChangeArrowheads="1"/>
            </p:cNvSpPr>
            <p:nvPr/>
          </p:nvSpPr>
          <p:spPr bwMode="auto">
            <a:xfrm>
              <a:off x="4398" y="1059"/>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rial" charset="0"/>
                </a:rPr>
                <a:t>0</a:t>
              </a:r>
              <a:endParaRPr lang="en-US" sz="1800">
                <a:latin typeface="Arial" charset="0"/>
              </a:endParaRPr>
            </a:p>
          </p:txBody>
        </p:sp>
        <p:sp>
          <p:nvSpPr>
            <p:cNvPr id="28722" name="Rectangle 1035"/>
            <p:cNvSpPr>
              <a:spLocks noChangeArrowheads="1"/>
            </p:cNvSpPr>
            <p:nvPr/>
          </p:nvSpPr>
          <p:spPr bwMode="auto">
            <a:xfrm>
              <a:off x="4931" y="886"/>
              <a:ext cx="134" cy="275"/>
            </a:xfrm>
            <a:prstGeom prst="rect">
              <a:avLst/>
            </a:prstGeom>
            <a:solidFill>
              <a:srgbClr val="CC0099"/>
            </a:solidFill>
            <a:ln w="12700">
              <a:solidFill>
                <a:schemeClr val="tx1"/>
              </a:solidFill>
              <a:miter lim="800000"/>
              <a:headEnd/>
              <a:tailEnd/>
            </a:ln>
          </p:spPr>
          <p:txBody>
            <a:bodyPr/>
            <a:lstStyle/>
            <a:p>
              <a:pPr eaLnBrk="1" hangingPunct="1">
                <a:spcBef>
                  <a:spcPct val="20000"/>
                </a:spcBef>
                <a:buFontTx/>
                <a:buChar char="•"/>
              </a:pPr>
              <a:endParaRPr lang="en-US" sz="1800" b="0">
                <a:solidFill>
                  <a:srgbClr val="FF00FF"/>
                </a:solidFill>
                <a:latin typeface="Times New Roman" pitchFamily="18" charset="0"/>
                <a:cs typeface="Arial" charset="0"/>
              </a:endParaRPr>
            </a:p>
          </p:txBody>
        </p:sp>
        <p:sp>
          <p:nvSpPr>
            <p:cNvPr id="28723" name="Rectangle 1036"/>
            <p:cNvSpPr>
              <a:spLocks noChangeArrowheads="1"/>
            </p:cNvSpPr>
            <p:nvPr/>
          </p:nvSpPr>
          <p:spPr bwMode="auto">
            <a:xfrm>
              <a:off x="4665" y="539"/>
              <a:ext cx="133" cy="626"/>
            </a:xfrm>
            <a:prstGeom prst="rect">
              <a:avLst/>
            </a:prstGeom>
            <a:solidFill>
              <a:srgbClr val="FF00FF"/>
            </a:solidFill>
            <a:ln w="12700">
              <a:solidFill>
                <a:schemeClr val="tx1"/>
              </a:solidFill>
              <a:miter lim="800000"/>
              <a:headEnd/>
              <a:tailEnd/>
            </a:ln>
          </p:spPr>
          <p:txBody>
            <a:bodyPr/>
            <a:lstStyle/>
            <a:p>
              <a:endParaRPr lang="en-US"/>
            </a:p>
          </p:txBody>
        </p:sp>
        <p:sp>
          <p:nvSpPr>
            <p:cNvPr id="28724" name="Line 1037"/>
            <p:cNvSpPr>
              <a:spLocks noChangeShapeType="1"/>
            </p:cNvSpPr>
            <p:nvPr/>
          </p:nvSpPr>
          <p:spPr bwMode="auto">
            <a:xfrm flipH="1">
              <a:off x="4532" y="842"/>
              <a:ext cx="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725" name="Rectangle 1038"/>
            <p:cNvSpPr>
              <a:spLocks noChangeArrowheads="1"/>
            </p:cNvSpPr>
            <p:nvPr/>
          </p:nvSpPr>
          <p:spPr bwMode="auto">
            <a:xfrm>
              <a:off x="4887" y="1189"/>
              <a:ext cx="222"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spcBef>
                  <a:spcPct val="20000"/>
                </a:spcBef>
              </a:pPr>
              <a:r>
                <a:rPr lang="en-GB" sz="1800">
                  <a:solidFill>
                    <a:srgbClr val="CC0099"/>
                  </a:solidFill>
                  <a:cs typeface="Arial" charset="0"/>
                </a:rPr>
                <a:t>Di</a:t>
              </a:r>
              <a:endParaRPr lang="en-GB" sz="1800" b="0">
                <a:latin typeface="Times New Roman" pitchFamily="18" charset="0"/>
                <a:cs typeface="Arial" charset="0"/>
              </a:endParaRPr>
            </a:p>
          </p:txBody>
        </p:sp>
        <p:sp>
          <p:nvSpPr>
            <p:cNvPr id="28726" name="Rectangle 1039"/>
            <p:cNvSpPr>
              <a:spLocks noChangeArrowheads="1"/>
            </p:cNvSpPr>
            <p:nvPr/>
          </p:nvSpPr>
          <p:spPr bwMode="auto">
            <a:xfrm>
              <a:off x="4176" y="192"/>
              <a:ext cx="1200" cy="1214"/>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727" name="Text Box 1040"/>
            <p:cNvSpPr txBox="1">
              <a:spLocks noChangeArrowheads="1"/>
            </p:cNvSpPr>
            <p:nvPr/>
          </p:nvSpPr>
          <p:spPr bwMode="auto">
            <a:xfrm>
              <a:off x="4368" y="190"/>
              <a:ext cx="72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a:cs typeface="Arial" charset="0"/>
                </a:rPr>
                <a:t>pmol E</a:t>
              </a:r>
              <a:r>
                <a:rPr lang="en-GB" sz="1800" baseline="-25000">
                  <a:cs typeface="Arial" charset="0"/>
                </a:rPr>
                <a:t>2</a:t>
              </a:r>
              <a:r>
                <a:rPr lang="en-GB" sz="1800">
                  <a:cs typeface="Arial" charset="0"/>
                </a:rPr>
                <a:t>/ml</a:t>
              </a:r>
              <a:endParaRPr lang="en-GB" sz="1800">
                <a:latin typeface="Times New Roman" pitchFamily="18" charset="0"/>
                <a:cs typeface="Arial" charset="0"/>
              </a:endParaRPr>
            </a:p>
          </p:txBody>
        </p:sp>
        <p:sp>
          <p:nvSpPr>
            <p:cNvPr id="28728" name="Rectangle 1041"/>
            <p:cNvSpPr>
              <a:spLocks noChangeArrowheads="1"/>
            </p:cNvSpPr>
            <p:nvPr/>
          </p:nvSpPr>
          <p:spPr bwMode="auto">
            <a:xfrm>
              <a:off x="4608" y="1200"/>
              <a:ext cx="222"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spcBef>
                  <a:spcPct val="20000"/>
                </a:spcBef>
              </a:pPr>
              <a:r>
                <a:rPr lang="en-GB" sz="1800">
                  <a:solidFill>
                    <a:srgbClr val="FF00FF"/>
                  </a:solidFill>
                  <a:cs typeface="Arial" charset="0"/>
                </a:rPr>
                <a:t>Pro</a:t>
              </a:r>
              <a:endParaRPr lang="en-GB" sz="1800" b="0">
                <a:latin typeface="Times New Roman" pitchFamily="18" charset="0"/>
                <a:cs typeface="Arial" charset="0"/>
              </a:endParaRPr>
            </a:p>
          </p:txBody>
        </p:sp>
        <p:sp>
          <p:nvSpPr>
            <p:cNvPr id="28729" name="Rectangle 1042"/>
            <p:cNvSpPr>
              <a:spLocks noChangeArrowheads="1"/>
            </p:cNvSpPr>
            <p:nvPr/>
          </p:nvSpPr>
          <p:spPr bwMode="auto">
            <a:xfrm>
              <a:off x="4896" y="720"/>
              <a:ext cx="192"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2400" i="1">
                  <a:latin typeface="Times New Roman" pitchFamily="18" charset="0"/>
                  <a:cs typeface="Arial" charset="0"/>
                </a:rPr>
                <a:t>**</a:t>
              </a:r>
              <a:endParaRPr lang="en-GB" sz="1600" i="1">
                <a:solidFill>
                  <a:srgbClr val="FF00FF"/>
                </a:solidFill>
                <a:latin typeface="Times New Roman" pitchFamily="18" charset="0"/>
                <a:cs typeface="Arial" charset="0"/>
              </a:endParaRPr>
            </a:p>
          </p:txBody>
        </p:sp>
      </p:grpSp>
      <p:sp>
        <p:nvSpPr>
          <p:cNvPr id="28678" name="Rectangle 1043"/>
          <p:cNvSpPr>
            <a:spLocks noChangeArrowheads="1"/>
          </p:cNvSpPr>
          <p:nvPr/>
        </p:nvSpPr>
        <p:spPr bwMode="auto">
          <a:xfrm>
            <a:off x="1868488" y="5810250"/>
            <a:ext cx="48895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spcBef>
                <a:spcPct val="20000"/>
              </a:spcBef>
            </a:pPr>
            <a:r>
              <a:rPr lang="en-GB" sz="2000">
                <a:solidFill>
                  <a:srgbClr val="FF00FF"/>
                </a:solidFill>
                <a:cs typeface="Arial" charset="0"/>
              </a:rPr>
              <a:t>Proestrus</a:t>
            </a:r>
            <a:endParaRPr lang="en-GB" sz="2000" b="0">
              <a:latin typeface="Times New Roman" pitchFamily="18" charset="0"/>
              <a:cs typeface="Arial" charset="0"/>
            </a:endParaRPr>
          </a:p>
        </p:txBody>
      </p:sp>
      <p:sp>
        <p:nvSpPr>
          <p:cNvPr id="28679" name="Line 1044"/>
          <p:cNvSpPr>
            <a:spLocks noChangeShapeType="1"/>
          </p:cNvSpPr>
          <p:nvPr/>
        </p:nvSpPr>
        <p:spPr bwMode="auto">
          <a:xfrm>
            <a:off x="1549400" y="2500313"/>
            <a:ext cx="0" cy="844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0" name="Line 1045"/>
          <p:cNvSpPr>
            <a:spLocks noChangeShapeType="1"/>
          </p:cNvSpPr>
          <p:nvPr/>
        </p:nvSpPr>
        <p:spPr bwMode="auto">
          <a:xfrm flipH="1">
            <a:off x="1444625" y="3344863"/>
            <a:ext cx="10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1" name="Line 1046"/>
          <p:cNvSpPr>
            <a:spLocks noChangeShapeType="1"/>
          </p:cNvSpPr>
          <p:nvPr/>
        </p:nvSpPr>
        <p:spPr bwMode="auto">
          <a:xfrm flipH="1">
            <a:off x="1444625" y="2500313"/>
            <a:ext cx="10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2" name="Rectangle 1047"/>
          <p:cNvSpPr>
            <a:spLocks noChangeArrowheads="1"/>
          </p:cNvSpPr>
          <p:nvPr/>
        </p:nvSpPr>
        <p:spPr bwMode="auto">
          <a:xfrm>
            <a:off x="1125538" y="2379663"/>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rial" charset="0"/>
              </a:rPr>
              <a:t>3.0</a:t>
            </a:r>
            <a:endParaRPr lang="en-US" sz="1800">
              <a:latin typeface="Arial" charset="0"/>
            </a:endParaRPr>
          </a:p>
        </p:txBody>
      </p:sp>
      <p:sp>
        <p:nvSpPr>
          <p:cNvPr id="28683" name="Rectangle 1048"/>
          <p:cNvSpPr>
            <a:spLocks noChangeArrowheads="1"/>
          </p:cNvSpPr>
          <p:nvPr/>
        </p:nvSpPr>
        <p:spPr bwMode="auto">
          <a:xfrm>
            <a:off x="1231900" y="3192463"/>
            <a:ext cx="96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rial" charset="0"/>
              </a:rPr>
              <a:t>0</a:t>
            </a:r>
            <a:endParaRPr lang="en-US" sz="1800">
              <a:latin typeface="Arial" charset="0"/>
            </a:endParaRPr>
          </a:p>
        </p:txBody>
      </p:sp>
      <p:sp>
        <p:nvSpPr>
          <p:cNvPr id="28684" name="Line 1049"/>
          <p:cNvSpPr>
            <a:spLocks noChangeShapeType="1"/>
          </p:cNvSpPr>
          <p:nvPr/>
        </p:nvSpPr>
        <p:spPr bwMode="auto">
          <a:xfrm>
            <a:off x="1549400" y="3763963"/>
            <a:ext cx="0" cy="844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5" name="Line 1050"/>
          <p:cNvSpPr>
            <a:spLocks noChangeShapeType="1"/>
          </p:cNvSpPr>
          <p:nvPr/>
        </p:nvSpPr>
        <p:spPr bwMode="auto">
          <a:xfrm flipH="1">
            <a:off x="1444625" y="4608513"/>
            <a:ext cx="10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6" name="Line 1051"/>
          <p:cNvSpPr>
            <a:spLocks noChangeShapeType="1"/>
          </p:cNvSpPr>
          <p:nvPr/>
        </p:nvSpPr>
        <p:spPr bwMode="auto">
          <a:xfrm flipH="1">
            <a:off x="1444625" y="3763963"/>
            <a:ext cx="10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7" name="Rectangle 1052"/>
          <p:cNvSpPr>
            <a:spLocks noChangeArrowheads="1"/>
          </p:cNvSpPr>
          <p:nvPr/>
        </p:nvSpPr>
        <p:spPr bwMode="auto">
          <a:xfrm>
            <a:off x="1125538" y="364331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latin typeface="Arial" charset="0"/>
              </a:rPr>
              <a:t>80</a:t>
            </a:r>
            <a:endParaRPr lang="en-US" sz="1800">
              <a:latin typeface="Arial" charset="0"/>
            </a:endParaRPr>
          </a:p>
        </p:txBody>
      </p:sp>
      <p:sp>
        <p:nvSpPr>
          <p:cNvPr id="28688" name="Rectangle 1053"/>
          <p:cNvSpPr>
            <a:spLocks noChangeArrowheads="1"/>
          </p:cNvSpPr>
          <p:nvPr/>
        </p:nvSpPr>
        <p:spPr bwMode="auto">
          <a:xfrm>
            <a:off x="1231900" y="4456113"/>
            <a:ext cx="96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rial" charset="0"/>
              </a:rPr>
              <a:t>0</a:t>
            </a:r>
            <a:endParaRPr lang="en-US" sz="1800">
              <a:latin typeface="Arial" charset="0"/>
            </a:endParaRPr>
          </a:p>
        </p:txBody>
      </p:sp>
      <p:sp>
        <p:nvSpPr>
          <p:cNvPr id="28689" name="Line 1054"/>
          <p:cNvSpPr>
            <a:spLocks noChangeShapeType="1"/>
          </p:cNvSpPr>
          <p:nvPr/>
        </p:nvSpPr>
        <p:spPr bwMode="auto">
          <a:xfrm>
            <a:off x="1549400" y="5027613"/>
            <a:ext cx="0" cy="846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90" name="Line 1055"/>
          <p:cNvSpPr>
            <a:spLocks noChangeShapeType="1"/>
          </p:cNvSpPr>
          <p:nvPr/>
        </p:nvSpPr>
        <p:spPr bwMode="auto">
          <a:xfrm flipH="1">
            <a:off x="1444625" y="5873750"/>
            <a:ext cx="10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91" name="Line 1056"/>
          <p:cNvSpPr>
            <a:spLocks noChangeShapeType="1"/>
          </p:cNvSpPr>
          <p:nvPr/>
        </p:nvSpPr>
        <p:spPr bwMode="auto">
          <a:xfrm flipH="1">
            <a:off x="1444625" y="5027613"/>
            <a:ext cx="10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92" name="Rectangle 1057"/>
          <p:cNvSpPr>
            <a:spLocks noChangeArrowheads="1"/>
          </p:cNvSpPr>
          <p:nvPr/>
        </p:nvSpPr>
        <p:spPr bwMode="auto">
          <a:xfrm>
            <a:off x="1125538" y="4908550"/>
            <a:ext cx="1968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latin typeface="Arial" charset="0"/>
              </a:rPr>
              <a:t>20</a:t>
            </a:r>
            <a:endParaRPr lang="en-US" sz="1800">
              <a:latin typeface="Arial" charset="0"/>
            </a:endParaRPr>
          </a:p>
        </p:txBody>
      </p:sp>
      <p:sp>
        <p:nvSpPr>
          <p:cNvPr id="28693" name="Rectangle 1058"/>
          <p:cNvSpPr>
            <a:spLocks noChangeArrowheads="1"/>
          </p:cNvSpPr>
          <p:nvPr/>
        </p:nvSpPr>
        <p:spPr bwMode="auto">
          <a:xfrm>
            <a:off x="1231900" y="5721350"/>
            <a:ext cx="968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rial" charset="0"/>
              </a:rPr>
              <a:t>0</a:t>
            </a:r>
            <a:endParaRPr lang="en-US" sz="1800">
              <a:latin typeface="Arial" charset="0"/>
            </a:endParaRPr>
          </a:p>
        </p:txBody>
      </p:sp>
      <p:sp>
        <p:nvSpPr>
          <p:cNvPr id="28694" name="Rectangle 1059"/>
          <p:cNvSpPr>
            <a:spLocks noChangeArrowheads="1"/>
          </p:cNvSpPr>
          <p:nvPr/>
        </p:nvSpPr>
        <p:spPr bwMode="auto">
          <a:xfrm>
            <a:off x="1868488" y="2649538"/>
            <a:ext cx="211137" cy="722312"/>
          </a:xfrm>
          <a:prstGeom prst="rect">
            <a:avLst/>
          </a:prstGeom>
          <a:solidFill>
            <a:srgbClr val="FFFFFF"/>
          </a:solidFill>
          <a:ln w="19050">
            <a:solidFill>
              <a:srgbClr val="FF00FF"/>
            </a:solidFill>
            <a:miter lim="800000"/>
            <a:headEnd/>
            <a:tailEnd/>
          </a:ln>
        </p:spPr>
        <p:txBody>
          <a:bodyPr/>
          <a:lstStyle/>
          <a:p>
            <a:endParaRPr lang="en-US"/>
          </a:p>
        </p:txBody>
      </p:sp>
      <p:sp>
        <p:nvSpPr>
          <p:cNvPr id="28695" name="Text Box 1060"/>
          <p:cNvSpPr txBox="1">
            <a:spLocks noChangeArrowheads="1"/>
          </p:cNvSpPr>
          <p:nvPr/>
        </p:nvSpPr>
        <p:spPr bwMode="auto">
          <a:xfrm>
            <a:off x="3879850" y="2830513"/>
            <a:ext cx="869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a:cs typeface="Arial" charset="0"/>
              </a:rPr>
              <a:t>DA</a:t>
            </a:r>
            <a:endParaRPr lang="en-GB" sz="1800" b="0">
              <a:latin typeface="Times New Roman" pitchFamily="18" charset="0"/>
              <a:cs typeface="Arial" charset="0"/>
            </a:endParaRPr>
          </a:p>
        </p:txBody>
      </p:sp>
      <p:sp>
        <p:nvSpPr>
          <p:cNvPr id="28696" name="Rectangle 1061"/>
          <p:cNvSpPr>
            <a:spLocks noChangeArrowheads="1"/>
          </p:cNvSpPr>
          <p:nvPr/>
        </p:nvSpPr>
        <p:spPr bwMode="auto">
          <a:xfrm>
            <a:off x="2185988" y="2649538"/>
            <a:ext cx="211137" cy="722312"/>
          </a:xfrm>
          <a:prstGeom prst="rect">
            <a:avLst/>
          </a:prstGeom>
          <a:solidFill>
            <a:srgbClr val="FF00FF"/>
          </a:solidFill>
          <a:ln w="19050">
            <a:solidFill>
              <a:srgbClr val="FF00FF"/>
            </a:solidFill>
            <a:miter lim="800000"/>
            <a:headEnd/>
            <a:tailEnd/>
          </a:ln>
        </p:spPr>
        <p:txBody>
          <a:bodyPr/>
          <a:lstStyle/>
          <a:p>
            <a:endParaRPr lang="en-US"/>
          </a:p>
        </p:txBody>
      </p:sp>
      <p:sp>
        <p:nvSpPr>
          <p:cNvPr id="28697" name="Text Box 1062"/>
          <p:cNvSpPr txBox="1">
            <a:spLocks noChangeArrowheads="1"/>
          </p:cNvSpPr>
          <p:nvPr/>
        </p:nvSpPr>
        <p:spPr bwMode="auto">
          <a:xfrm>
            <a:off x="1020763" y="1385888"/>
            <a:ext cx="38131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20000"/>
              </a:spcBef>
            </a:pPr>
            <a:r>
              <a:rPr lang="en-GB" sz="2000">
                <a:cs typeface="Arial" charset="0"/>
              </a:rPr>
              <a:t>Striatal content pmol/mg</a:t>
            </a:r>
          </a:p>
          <a:p>
            <a:pPr algn="ctr" eaLnBrk="1" hangingPunct="1">
              <a:spcBef>
                <a:spcPct val="20000"/>
              </a:spcBef>
            </a:pPr>
            <a:r>
              <a:rPr lang="en-GB" sz="2000">
                <a:cs typeface="Arial" charset="0"/>
              </a:rPr>
              <a:t>control        lesioned</a:t>
            </a:r>
            <a:r>
              <a:rPr lang="en-GB" sz="2000" b="0">
                <a:latin typeface="Times New Roman" pitchFamily="18" charset="0"/>
                <a:cs typeface="Arial" charset="0"/>
              </a:rPr>
              <a:t> </a:t>
            </a:r>
          </a:p>
        </p:txBody>
      </p:sp>
      <p:sp>
        <p:nvSpPr>
          <p:cNvPr id="28698" name="Rectangle 1063"/>
          <p:cNvSpPr>
            <a:spLocks noChangeArrowheads="1"/>
          </p:cNvSpPr>
          <p:nvPr/>
        </p:nvSpPr>
        <p:spPr bwMode="auto">
          <a:xfrm>
            <a:off x="1600200" y="1905000"/>
            <a:ext cx="211138" cy="180975"/>
          </a:xfrm>
          <a:prstGeom prst="rect">
            <a:avLst/>
          </a:prstGeom>
          <a:solidFill>
            <a:srgbClr val="FFFFFF"/>
          </a:solidFill>
          <a:ln w="12700">
            <a:solidFill>
              <a:schemeClr val="tx1"/>
            </a:solidFill>
            <a:miter lim="800000"/>
            <a:headEnd/>
            <a:tailEnd/>
          </a:ln>
        </p:spPr>
        <p:txBody>
          <a:bodyPr/>
          <a:lstStyle/>
          <a:p>
            <a:endParaRPr lang="en-US"/>
          </a:p>
        </p:txBody>
      </p:sp>
      <p:sp>
        <p:nvSpPr>
          <p:cNvPr id="28699" name="Rectangle 1064"/>
          <p:cNvSpPr>
            <a:spLocks noChangeArrowheads="1"/>
          </p:cNvSpPr>
          <p:nvPr/>
        </p:nvSpPr>
        <p:spPr bwMode="auto">
          <a:xfrm>
            <a:off x="2743200" y="1905000"/>
            <a:ext cx="212725" cy="180975"/>
          </a:xfrm>
          <a:prstGeom prst="rect">
            <a:avLst/>
          </a:prstGeom>
          <a:solidFill>
            <a:srgbClr val="CC00CC"/>
          </a:solidFill>
          <a:ln w="12700">
            <a:solidFill>
              <a:schemeClr val="tx1"/>
            </a:solidFill>
            <a:miter lim="800000"/>
            <a:headEnd/>
            <a:tailEnd/>
          </a:ln>
        </p:spPr>
        <p:txBody>
          <a:bodyPr/>
          <a:lstStyle/>
          <a:p>
            <a:endParaRPr lang="en-US" sz="2400">
              <a:solidFill>
                <a:srgbClr val="CC00CC"/>
              </a:solidFill>
              <a:latin typeface="Arial" charset="0"/>
            </a:endParaRPr>
          </a:p>
        </p:txBody>
      </p:sp>
      <p:sp>
        <p:nvSpPr>
          <p:cNvPr id="28700" name="Rectangle 1065"/>
          <p:cNvSpPr>
            <a:spLocks noChangeArrowheads="1"/>
          </p:cNvSpPr>
          <p:nvPr/>
        </p:nvSpPr>
        <p:spPr bwMode="auto">
          <a:xfrm>
            <a:off x="2820988" y="2649538"/>
            <a:ext cx="212725" cy="722312"/>
          </a:xfrm>
          <a:prstGeom prst="rect">
            <a:avLst/>
          </a:prstGeom>
          <a:solidFill>
            <a:srgbClr val="FFFFFF"/>
          </a:solidFill>
          <a:ln w="19050">
            <a:solidFill>
              <a:srgbClr val="CC0099"/>
            </a:solidFill>
            <a:miter lim="800000"/>
            <a:headEnd/>
            <a:tailEnd/>
          </a:ln>
        </p:spPr>
        <p:txBody>
          <a:bodyPr/>
          <a:lstStyle/>
          <a:p>
            <a:endParaRPr lang="en-US"/>
          </a:p>
        </p:txBody>
      </p:sp>
      <p:sp>
        <p:nvSpPr>
          <p:cNvPr id="28701" name="Rectangle 1066"/>
          <p:cNvSpPr>
            <a:spLocks noChangeArrowheads="1"/>
          </p:cNvSpPr>
          <p:nvPr/>
        </p:nvSpPr>
        <p:spPr bwMode="auto">
          <a:xfrm>
            <a:off x="3138488" y="2830513"/>
            <a:ext cx="212725" cy="541337"/>
          </a:xfrm>
          <a:prstGeom prst="rect">
            <a:avLst/>
          </a:prstGeom>
          <a:solidFill>
            <a:srgbClr val="CC0099"/>
          </a:solidFill>
          <a:ln w="19050">
            <a:solidFill>
              <a:srgbClr val="CC0099"/>
            </a:solidFill>
            <a:miter lim="800000"/>
            <a:headEnd/>
            <a:tailEnd/>
          </a:ln>
        </p:spPr>
        <p:txBody>
          <a:bodyPr/>
          <a:lstStyle/>
          <a:p>
            <a:endParaRPr lang="en-US"/>
          </a:p>
        </p:txBody>
      </p:sp>
      <p:sp>
        <p:nvSpPr>
          <p:cNvPr id="28702" name="Rectangle 1067"/>
          <p:cNvSpPr>
            <a:spLocks noChangeArrowheads="1"/>
          </p:cNvSpPr>
          <p:nvPr/>
        </p:nvSpPr>
        <p:spPr bwMode="auto">
          <a:xfrm>
            <a:off x="1868488" y="3824288"/>
            <a:ext cx="211137" cy="722312"/>
          </a:xfrm>
          <a:prstGeom prst="rect">
            <a:avLst/>
          </a:prstGeom>
          <a:solidFill>
            <a:srgbClr val="FFFFFF"/>
          </a:solidFill>
          <a:ln w="19050">
            <a:solidFill>
              <a:srgbClr val="FF00FF"/>
            </a:solidFill>
            <a:miter lim="800000"/>
            <a:headEnd/>
            <a:tailEnd/>
          </a:ln>
        </p:spPr>
        <p:txBody>
          <a:bodyPr/>
          <a:lstStyle/>
          <a:p>
            <a:endParaRPr lang="en-US"/>
          </a:p>
        </p:txBody>
      </p:sp>
      <p:sp>
        <p:nvSpPr>
          <p:cNvPr id="28703" name="Rectangle 1068"/>
          <p:cNvSpPr>
            <a:spLocks noChangeArrowheads="1"/>
          </p:cNvSpPr>
          <p:nvPr/>
        </p:nvSpPr>
        <p:spPr bwMode="auto">
          <a:xfrm>
            <a:off x="1868488" y="5087938"/>
            <a:ext cx="211137" cy="722312"/>
          </a:xfrm>
          <a:prstGeom prst="rect">
            <a:avLst/>
          </a:prstGeom>
          <a:solidFill>
            <a:srgbClr val="FFFFFF"/>
          </a:solidFill>
          <a:ln w="19050">
            <a:solidFill>
              <a:srgbClr val="FF00FF"/>
            </a:solidFill>
            <a:miter lim="800000"/>
            <a:headEnd/>
            <a:tailEnd/>
          </a:ln>
        </p:spPr>
        <p:txBody>
          <a:bodyPr/>
          <a:lstStyle/>
          <a:p>
            <a:endParaRPr lang="en-US"/>
          </a:p>
        </p:txBody>
      </p:sp>
      <p:sp>
        <p:nvSpPr>
          <p:cNvPr id="28704" name="Rectangle 1069"/>
          <p:cNvSpPr>
            <a:spLocks noChangeArrowheads="1"/>
          </p:cNvSpPr>
          <p:nvPr/>
        </p:nvSpPr>
        <p:spPr bwMode="auto">
          <a:xfrm>
            <a:off x="2185988" y="3824288"/>
            <a:ext cx="211137" cy="722312"/>
          </a:xfrm>
          <a:prstGeom prst="rect">
            <a:avLst/>
          </a:prstGeom>
          <a:solidFill>
            <a:srgbClr val="FF00FF"/>
          </a:solidFill>
          <a:ln w="19050">
            <a:solidFill>
              <a:srgbClr val="FF00FF"/>
            </a:solidFill>
            <a:miter lim="800000"/>
            <a:headEnd/>
            <a:tailEnd/>
          </a:ln>
        </p:spPr>
        <p:txBody>
          <a:bodyPr/>
          <a:lstStyle/>
          <a:p>
            <a:endParaRPr lang="en-US"/>
          </a:p>
        </p:txBody>
      </p:sp>
      <p:sp>
        <p:nvSpPr>
          <p:cNvPr id="28705" name="Rectangle 1070"/>
          <p:cNvSpPr>
            <a:spLocks noChangeArrowheads="1"/>
          </p:cNvSpPr>
          <p:nvPr/>
        </p:nvSpPr>
        <p:spPr bwMode="auto">
          <a:xfrm>
            <a:off x="2185988" y="5087938"/>
            <a:ext cx="211137" cy="722312"/>
          </a:xfrm>
          <a:prstGeom prst="rect">
            <a:avLst/>
          </a:prstGeom>
          <a:solidFill>
            <a:srgbClr val="FF00FF"/>
          </a:solidFill>
          <a:ln w="19050">
            <a:solidFill>
              <a:srgbClr val="FF00FF"/>
            </a:solidFill>
            <a:miter lim="800000"/>
            <a:headEnd/>
            <a:tailEnd/>
          </a:ln>
        </p:spPr>
        <p:txBody>
          <a:bodyPr/>
          <a:lstStyle/>
          <a:p>
            <a:endParaRPr lang="en-US"/>
          </a:p>
        </p:txBody>
      </p:sp>
      <p:sp>
        <p:nvSpPr>
          <p:cNvPr id="28706" name="Rectangle 1071"/>
          <p:cNvSpPr>
            <a:spLocks noChangeArrowheads="1"/>
          </p:cNvSpPr>
          <p:nvPr/>
        </p:nvSpPr>
        <p:spPr bwMode="auto">
          <a:xfrm>
            <a:off x="3244850" y="4005263"/>
            <a:ext cx="212725" cy="541337"/>
          </a:xfrm>
          <a:prstGeom prst="rect">
            <a:avLst/>
          </a:prstGeom>
          <a:solidFill>
            <a:srgbClr val="CC0099"/>
          </a:solidFill>
          <a:ln w="19050">
            <a:solidFill>
              <a:srgbClr val="CC0099"/>
            </a:solidFill>
            <a:miter lim="800000"/>
            <a:headEnd/>
            <a:tailEnd/>
          </a:ln>
        </p:spPr>
        <p:txBody>
          <a:bodyPr/>
          <a:lstStyle/>
          <a:p>
            <a:endParaRPr lang="en-US"/>
          </a:p>
        </p:txBody>
      </p:sp>
      <p:sp>
        <p:nvSpPr>
          <p:cNvPr id="28707" name="Rectangle 1072"/>
          <p:cNvSpPr>
            <a:spLocks noChangeArrowheads="1"/>
          </p:cNvSpPr>
          <p:nvPr/>
        </p:nvSpPr>
        <p:spPr bwMode="auto">
          <a:xfrm>
            <a:off x="3244850" y="5087938"/>
            <a:ext cx="212725" cy="722312"/>
          </a:xfrm>
          <a:prstGeom prst="rect">
            <a:avLst/>
          </a:prstGeom>
          <a:solidFill>
            <a:srgbClr val="CC0099"/>
          </a:solidFill>
          <a:ln w="19050">
            <a:solidFill>
              <a:srgbClr val="CC0099"/>
            </a:solidFill>
            <a:miter lim="800000"/>
            <a:headEnd/>
            <a:tailEnd/>
          </a:ln>
        </p:spPr>
        <p:txBody>
          <a:bodyPr/>
          <a:lstStyle/>
          <a:p>
            <a:endParaRPr lang="en-US"/>
          </a:p>
        </p:txBody>
      </p:sp>
      <p:sp>
        <p:nvSpPr>
          <p:cNvPr id="28708" name="Rectangle 1073"/>
          <p:cNvSpPr>
            <a:spLocks noChangeArrowheads="1"/>
          </p:cNvSpPr>
          <p:nvPr/>
        </p:nvSpPr>
        <p:spPr bwMode="auto">
          <a:xfrm>
            <a:off x="2927350" y="5810250"/>
            <a:ext cx="490538"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spcBef>
                <a:spcPct val="20000"/>
              </a:spcBef>
            </a:pPr>
            <a:r>
              <a:rPr lang="en-GB" sz="2000">
                <a:solidFill>
                  <a:srgbClr val="CC0099"/>
                </a:solidFill>
                <a:cs typeface="Arial" charset="0"/>
              </a:rPr>
              <a:t>Diestrus</a:t>
            </a:r>
            <a:endParaRPr lang="en-GB" sz="2000" b="0">
              <a:latin typeface="Times New Roman" pitchFamily="18" charset="0"/>
              <a:cs typeface="Arial" charset="0"/>
            </a:endParaRPr>
          </a:p>
        </p:txBody>
      </p:sp>
      <p:sp>
        <p:nvSpPr>
          <p:cNvPr id="28709" name="Rectangle 1074"/>
          <p:cNvSpPr>
            <a:spLocks noChangeArrowheads="1"/>
          </p:cNvSpPr>
          <p:nvPr/>
        </p:nvSpPr>
        <p:spPr bwMode="auto">
          <a:xfrm>
            <a:off x="2927350" y="3824288"/>
            <a:ext cx="211138" cy="722312"/>
          </a:xfrm>
          <a:prstGeom prst="rect">
            <a:avLst/>
          </a:prstGeom>
          <a:solidFill>
            <a:srgbClr val="FFFFFF"/>
          </a:solidFill>
          <a:ln w="19050">
            <a:solidFill>
              <a:srgbClr val="CC0099"/>
            </a:solidFill>
            <a:miter lim="800000"/>
            <a:headEnd/>
            <a:tailEnd/>
          </a:ln>
        </p:spPr>
        <p:txBody>
          <a:bodyPr/>
          <a:lstStyle/>
          <a:p>
            <a:endParaRPr lang="en-US"/>
          </a:p>
        </p:txBody>
      </p:sp>
      <p:sp>
        <p:nvSpPr>
          <p:cNvPr id="28710" name="Rectangle 1075"/>
          <p:cNvSpPr>
            <a:spLocks noChangeArrowheads="1"/>
          </p:cNvSpPr>
          <p:nvPr/>
        </p:nvSpPr>
        <p:spPr bwMode="auto">
          <a:xfrm>
            <a:off x="2927350" y="5087938"/>
            <a:ext cx="211138" cy="722312"/>
          </a:xfrm>
          <a:prstGeom prst="rect">
            <a:avLst/>
          </a:prstGeom>
          <a:solidFill>
            <a:srgbClr val="FFFFFF"/>
          </a:solidFill>
          <a:ln w="19050">
            <a:solidFill>
              <a:srgbClr val="CC0099"/>
            </a:solidFill>
            <a:miter lim="800000"/>
            <a:headEnd/>
            <a:tailEnd/>
          </a:ln>
        </p:spPr>
        <p:txBody>
          <a:bodyPr/>
          <a:lstStyle/>
          <a:p>
            <a:endParaRPr lang="en-US"/>
          </a:p>
        </p:txBody>
      </p:sp>
      <p:sp>
        <p:nvSpPr>
          <p:cNvPr id="28711" name="Rectangle 1076"/>
          <p:cNvSpPr>
            <a:spLocks noChangeArrowheads="1"/>
          </p:cNvSpPr>
          <p:nvPr/>
        </p:nvSpPr>
        <p:spPr bwMode="auto">
          <a:xfrm>
            <a:off x="3033713" y="2559050"/>
            <a:ext cx="423862"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2400" i="1">
                <a:latin typeface="Times New Roman" pitchFamily="18" charset="0"/>
                <a:cs typeface="Arial" charset="0"/>
              </a:rPr>
              <a:t>*</a:t>
            </a:r>
            <a:endParaRPr lang="en-GB" sz="1600" i="1">
              <a:solidFill>
                <a:srgbClr val="FF00FF"/>
              </a:solidFill>
              <a:latin typeface="Times New Roman" pitchFamily="18" charset="0"/>
              <a:cs typeface="Arial" charset="0"/>
            </a:endParaRPr>
          </a:p>
        </p:txBody>
      </p:sp>
      <p:sp>
        <p:nvSpPr>
          <p:cNvPr id="28712" name="Rectangle 1077"/>
          <p:cNvSpPr>
            <a:spLocks noChangeArrowheads="1"/>
          </p:cNvSpPr>
          <p:nvPr/>
        </p:nvSpPr>
        <p:spPr bwMode="auto">
          <a:xfrm>
            <a:off x="3033713" y="3733800"/>
            <a:ext cx="635000"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pPr>
            <a:r>
              <a:rPr lang="en-GB" sz="2400" i="1">
                <a:latin typeface="Times New Roman" pitchFamily="18" charset="0"/>
                <a:cs typeface="Arial" charset="0"/>
              </a:rPr>
              <a:t>*</a:t>
            </a:r>
            <a:endParaRPr lang="en-GB" sz="1600" i="1">
              <a:solidFill>
                <a:srgbClr val="FF00FF"/>
              </a:solidFill>
              <a:latin typeface="Times New Roman" pitchFamily="18" charset="0"/>
              <a:cs typeface="Arial" charset="0"/>
            </a:endParaRPr>
          </a:p>
        </p:txBody>
      </p:sp>
      <p:sp>
        <p:nvSpPr>
          <p:cNvPr id="28713" name="Text Box 1078"/>
          <p:cNvSpPr txBox="1">
            <a:spLocks noChangeArrowheads="1"/>
          </p:cNvSpPr>
          <p:nvPr/>
        </p:nvSpPr>
        <p:spPr bwMode="auto">
          <a:xfrm>
            <a:off x="3668713" y="4005263"/>
            <a:ext cx="15890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a:cs typeface="Arial" charset="0"/>
              </a:rPr>
              <a:t>DOPAC</a:t>
            </a:r>
            <a:endParaRPr lang="en-GB" sz="1800" b="0">
              <a:latin typeface="Times New Roman" pitchFamily="18" charset="0"/>
              <a:cs typeface="Arial" charset="0"/>
            </a:endParaRPr>
          </a:p>
        </p:txBody>
      </p:sp>
      <p:sp>
        <p:nvSpPr>
          <p:cNvPr id="28714" name="Text Box 1079"/>
          <p:cNvSpPr txBox="1">
            <a:spLocks noChangeArrowheads="1"/>
          </p:cNvSpPr>
          <p:nvPr/>
        </p:nvSpPr>
        <p:spPr bwMode="auto">
          <a:xfrm>
            <a:off x="3879850" y="5087938"/>
            <a:ext cx="10826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a:cs typeface="Arial" charset="0"/>
              </a:rPr>
              <a:t>HVA</a:t>
            </a:r>
            <a:endParaRPr lang="en-GB" sz="1800" b="0">
              <a:latin typeface="Times New Roman" pitchFamily="18" charset="0"/>
              <a:cs typeface="Arial" charset="0"/>
            </a:endParaRPr>
          </a:p>
        </p:txBody>
      </p:sp>
      <p:sp>
        <p:nvSpPr>
          <p:cNvPr id="28715" name="Rectangle 1080"/>
          <p:cNvSpPr>
            <a:spLocks noChangeArrowheads="1"/>
          </p:cNvSpPr>
          <p:nvPr/>
        </p:nvSpPr>
        <p:spPr bwMode="auto">
          <a:xfrm>
            <a:off x="914400" y="1371600"/>
            <a:ext cx="4132263" cy="4876800"/>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716" name="Text Box 1081"/>
          <p:cNvSpPr txBox="1">
            <a:spLocks noChangeArrowheads="1"/>
          </p:cNvSpPr>
          <p:nvPr/>
        </p:nvSpPr>
        <p:spPr bwMode="auto">
          <a:xfrm>
            <a:off x="708025" y="6445250"/>
            <a:ext cx="5083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50000"/>
              </a:spcBef>
            </a:pPr>
            <a:r>
              <a:rPr lang="en-GB" sz="1600" b="0" i="1">
                <a:solidFill>
                  <a:srgbClr val="0066CC"/>
                </a:solidFill>
                <a:latin typeface="Comic Sans MS" pitchFamily="66" charset="0"/>
              </a:rPr>
              <a:t>Datla et al Neuroreport (2003) 14: 47-50</a:t>
            </a:r>
            <a:endParaRPr lang="en-GB" sz="1600" b="0">
              <a:solidFill>
                <a:srgbClr val="0066CC"/>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26"/>
          <p:cNvSpPr txBox="1">
            <a:spLocks noChangeArrowheads="1"/>
          </p:cNvSpPr>
          <p:nvPr/>
        </p:nvSpPr>
        <p:spPr bwMode="auto">
          <a:xfrm>
            <a:off x="0" y="228600"/>
            <a:ext cx="8686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20000"/>
              </a:spcBef>
            </a:pPr>
            <a:r>
              <a:rPr lang="en-GB">
                <a:solidFill>
                  <a:srgbClr val="990000"/>
                </a:solidFill>
                <a:cs typeface="Arial" charset="0"/>
              </a:rPr>
              <a:t>Manipulations of the adult sex steroid hormone environment</a:t>
            </a:r>
            <a:endParaRPr lang="en-GB">
              <a:cs typeface="Arial" charset="0"/>
            </a:endParaRPr>
          </a:p>
        </p:txBody>
      </p:sp>
      <p:sp>
        <p:nvSpPr>
          <p:cNvPr id="29699" name="Text Box 1027"/>
          <p:cNvSpPr txBox="1">
            <a:spLocks noChangeArrowheads="1"/>
          </p:cNvSpPr>
          <p:nvPr/>
        </p:nvSpPr>
        <p:spPr bwMode="auto">
          <a:xfrm>
            <a:off x="1495425" y="939800"/>
            <a:ext cx="56673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400">
                <a:solidFill>
                  <a:srgbClr val="0033CC"/>
                </a:solidFill>
                <a:cs typeface="Arial" charset="0"/>
              </a:rPr>
              <a:t>Sham operation + placebo pellet (Gdx control)</a:t>
            </a:r>
            <a:endParaRPr lang="en-GB" sz="1800">
              <a:latin typeface="Times New Roman" pitchFamily="18" charset="0"/>
              <a:cs typeface="Arial" charset="0"/>
            </a:endParaRPr>
          </a:p>
        </p:txBody>
      </p:sp>
      <p:sp>
        <p:nvSpPr>
          <p:cNvPr id="29700" name="Text Box 1028"/>
          <p:cNvSpPr txBox="1">
            <a:spLocks noChangeArrowheads="1"/>
          </p:cNvSpPr>
          <p:nvPr/>
        </p:nvSpPr>
        <p:spPr bwMode="auto">
          <a:xfrm>
            <a:off x="76200" y="1600200"/>
            <a:ext cx="7848600"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400">
                <a:solidFill>
                  <a:schemeClr val="accent2"/>
                </a:solidFill>
                <a:latin typeface="Times New Roman" pitchFamily="18" charset="0"/>
                <a:cs typeface="Arial" charset="0"/>
              </a:rPr>
              <a:t>	      </a:t>
            </a:r>
            <a:r>
              <a:rPr lang="en-GB" sz="2000">
                <a:solidFill>
                  <a:srgbClr val="0033CC"/>
                </a:solidFill>
                <a:cs typeface="Arial" charset="0"/>
              </a:rPr>
              <a:t>Bilateral gonadectomy plus</a:t>
            </a:r>
            <a:endParaRPr lang="en-GB" sz="2000" b="0">
              <a:solidFill>
                <a:schemeClr val="accent2"/>
              </a:solidFill>
              <a:cs typeface="Arial" charset="0"/>
            </a:endParaRPr>
          </a:p>
          <a:p>
            <a:pPr lvl="3" eaLnBrk="1" hangingPunct="1">
              <a:spcBef>
                <a:spcPct val="20000"/>
              </a:spcBef>
              <a:buFontTx/>
              <a:buChar char="•"/>
            </a:pPr>
            <a:r>
              <a:rPr lang="en-GB" sz="2000" b="0">
                <a:solidFill>
                  <a:schemeClr val="accent2"/>
                </a:solidFill>
                <a:cs typeface="Arial" charset="0"/>
              </a:rPr>
              <a:t> </a:t>
            </a:r>
            <a:r>
              <a:rPr lang="en-GB" sz="2000">
                <a:solidFill>
                  <a:schemeClr val="accent2"/>
                </a:solidFill>
                <a:cs typeface="Arial" charset="0"/>
              </a:rPr>
              <a:t>placebo pellet s.c. (hormone treatment control)</a:t>
            </a:r>
          </a:p>
          <a:p>
            <a:pPr lvl="3" eaLnBrk="1" hangingPunct="1">
              <a:spcBef>
                <a:spcPct val="20000"/>
              </a:spcBef>
              <a:buFontTx/>
              <a:buChar char="•"/>
            </a:pPr>
            <a:endParaRPr lang="en-GB" sz="2000">
              <a:solidFill>
                <a:schemeClr val="accent2"/>
              </a:solidFill>
              <a:cs typeface="Arial" charset="0"/>
            </a:endParaRPr>
          </a:p>
          <a:p>
            <a:pPr lvl="3" eaLnBrk="1" hangingPunct="1">
              <a:spcBef>
                <a:spcPct val="20000"/>
              </a:spcBef>
              <a:buFontTx/>
              <a:buChar char="•"/>
            </a:pPr>
            <a:r>
              <a:rPr lang="en-GB" sz="2000">
                <a:solidFill>
                  <a:schemeClr val="accent2"/>
                </a:solidFill>
                <a:cs typeface="Arial" charset="0"/>
              </a:rPr>
              <a:t> slow release pellet s.c. containing 17</a:t>
            </a:r>
            <a:r>
              <a:rPr lang="en-GB" sz="2000">
                <a:solidFill>
                  <a:schemeClr val="accent2"/>
                </a:solidFill>
                <a:latin typeface="Symbol" pitchFamily="18" charset="2"/>
                <a:cs typeface="Arial" charset="0"/>
              </a:rPr>
              <a:t>b</a:t>
            </a:r>
            <a:r>
              <a:rPr lang="en-GB" sz="2000">
                <a:solidFill>
                  <a:schemeClr val="accent2"/>
                </a:solidFill>
                <a:cs typeface="Arial" charset="0"/>
              </a:rPr>
              <a:t>-estradiol (E</a:t>
            </a:r>
            <a:r>
              <a:rPr lang="en-GB" sz="2000" baseline="-25000">
                <a:solidFill>
                  <a:schemeClr val="accent2"/>
                </a:solidFill>
                <a:cs typeface="Arial" charset="0"/>
              </a:rPr>
              <a:t>2</a:t>
            </a:r>
            <a:r>
              <a:rPr lang="en-GB" sz="2000">
                <a:solidFill>
                  <a:schemeClr val="accent2"/>
                </a:solidFill>
                <a:cs typeface="Arial" charset="0"/>
              </a:rPr>
              <a:t>; 0.5 mg              for replacement to physiological proestrus levels</a:t>
            </a:r>
          </a:p>
          <a:p>
            <a:pPr lvl="3" eaLnBrk="1" hangingPunct="1">
              <a:spcBef>
                <a:spcPct val="20000"/>
              </a:spcBef>
              <a:buFontTx/>
              <a:buChar char="•"/>
            </a:pPr>
            <a:endParaRPr lang="en-GB" sz="2000">
              <a:solidFill>
                <a:schemeClr val="accent2"/>
              </a:solidFill>
              <a:cs typeface="Arial" charset="0"/>
            </a:endParaRPr>
          </a:p>
          <a:p>
            <a:pPr lvl="3" eaLnBrk="1" hangingPunct="1">
              <a:spcBef>
                <a:spcPct val="20000"/>
              </a:spcBef>
              <a:buFontTx/>
              <a:buChar char="•"/>
            </a:pPr>
            <a:r>
              <a:rPr lang="en-GB" sz="2000">
                <a:solidFill>
                  <a:schemeClr val="accent2"/>
                </a:solidFill>
                <a:cs typeface="Arial" charset="0"/>
              </a:rPr>
              <a:t> slow release pellet containing 5</a:t>
            </a:r>
            <a:r>
              <a:rPr lang="en-GB" sz="2000">
                <a:solidFill>
                  <a:schemeClr val="accent2"/>
                </a:solidFill>
                <a:latin typeface="Symbol" pitchFamily="18" charset="2"/>
                <a:cs typeface="Arial" charset="0"/>
              </a:rPr>
              <a:t>a</a:t>
            </a:r>
            <a:r>
              <a:rPr lang="en-GB" sz="2000">
                <a:solidFill>
                  <a:schemeClr val="accent2"/>
                </a:solidFill>
                <a:cs typeface="Arial" charset="0"/>
              </a:rPr>
              <a:t>-dihydrotestosterone (DHT; 1.5 mg for replacement to physiological androgen levels)</a:t>
            </a:r>
          </a:p>
          <a:p>
            <a:pPr eaLnBrk="1" hangingPunct="1">
              <a:spcBef>
                <a:spcPct val="20000"/>
              </a:spcBef>
              <a:buFontTx/>
              <a:buChar char="•"/>
            </a:pPr>
            <a:endParaRPr lang="en-GB" sz="2000">
              <a:cs typeface="Arial" charset="0"/>
            </a:endParaRPr>
          </a:p>
        </p:txBody>
      </p:sp>
      <p:grpSp>
        <p:nvGrpSpPr>
          <p:cNvPr id="413701" name="Group 1029"/>
          <p:cNvGrpSpPr>
            <a:grpSpLocks/>
          </p:cNvGrpSpPr>
          <p:nvPr/>
        </p:nvGrpSpPr>
        <p:grpSpPr bwMode="auto">
          <a:xfrm>
            <a:off x="1600200" y="4648200"/>
            <a:ext cx="6608763" cy="762000"/>
            <a:chOff x="1008" y="2400"/>
            <a:chExt cx="4163" cy="480"/>
          </a:xfrm>
        </p:grpSpPr>
        <p:grpSp>
          <p:nvGrpSpPr>
            <p:cNvPr id="29710" name="Group 1030"/>
            <p:cNvGrpSpPr>
              <a:grpSpLocks/>
            </p:cNvGrpSpPr>
            <p:nvPr/>
          </p:nvGrpSpPr>
          <p:grpSpPr bwMode="auto">
            <a:xfrm>
              <a:off x="3072" y="2400"/>
              <a:ext cx="768" cy="240"/>
              <a:chOff x="3072" y="2400"/>
              <a:chExt cx="768" cy="240"/>
            </a:xfrm>
          </p:grpSpPr>
          <p:sp>
            <p:nvSpPr>
              <p:cNvPr id="29712" name="Line 1031"/>
              <p:cNvSpPr>
                <a:spLocks noChangeShapeType="1"/>
              </p:cNvSpPr>
              <p:nvPr/>
            </p:nvSpPr>
            <p:spPr bwMode="auto">
              <a:xfrm>
                <a:off x="3072" y="2400"/>
                <a:ext cx="0" cy="24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13" name="Text Box 1032"/>
              <p:cNvSpPr txBox="1">
                <a:spLocks noChangeArrowheads="1"/>
              </p:cNvSpPr>
              <p:nvPr/>
            </p:nvSpPr>
            <p:spPr bwMode="auto">
              <a:xfrm>
                <a:off x="3264" y="2400"/>
                <a:ext cx="576" cy="231"/>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i="1">
                    <a:solidFill>
                      <a:srgbClr val="A50021"/>
                    </a:solidFill>
                    <a:cs typeface="Arial" charset="0"/>
                  </a:rPr>
                  <a:t>1 week</a:t>
                </a:r>
                <a:endParaRPr lang="en-GB" sz="1800" b="0">
                  <a:solidFill>
                    <a:srgbClr val="A50021"/>
                  </a:solidFill>
                  <a:latin typeface="Times New Roman" pitchFamily="18" charset="0"/>
                  <a:cs typeface="Arial" charset="0"/>
                </a:endParaRPr>
              </a:p>
            </p:txBody>
          </p:sp>
        </p:grpSp>
        <p:sp>
          <p:nvSpPr>
            <p:cNvPr id="29711" name="Text Box 1033"/>
            <p:cNvSpPr txBox="1">
              <a:spLocks noChangeArrowheads="1"/>
            </p:cNvSpPr>
            <p:nvPr/>
          </p:nvSpPr>
          <p:spPr bwMode="auto">
            <a:xfrm>
              <a:off x="1008" y="2592"/>
              <a:ext cx="416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400">
                  <a:solidFill>
                    <a:srgbClr val="0033CC"/>
                  </a:solidFill>
                  <a:cs typeface="Arial" charset="0"/>
                </a:rPr>
                <a:t>Unilateral lesion with 1 </a:t>
              </a:r>
              <a:r>
                <a:rPr lang="en-GB" sz="2400">
                  <a:solidFill>
                    <a:srgbClr val="0033CC"/>
                  </a:solidFill>
                  <a:latin typeface="Symbol" pitchFamily="18" charset="2"/>
                  <a:cs typeface="Arial" charset="0"/>
                </a:rPr>
                <a:t>m</a:t>
              </a:r>
              <a:r>
                <a:rPr lang="en-GB" sz="2400">
                  <a:solidFill>
                    <a:srgbClr val="0033CC"/>
                  </a:solidFill>
                  <a:cs typeface="Arial" charset="0"/>
                </a:rPr>
                <a:t>g 6-OHDA or vehicle infusion</a:t>
              </a:r>
              <a:endParaRPr lang="en-GB" sz="1800">
                <a:latin typeface="Times New Roman" pitchFamily="18" charset="0"/>
                <a:cs typeface="Arial" charset="0"/>
              </a:endParaRPr>
            </a:p>
          </p:txBody>
        </p:sp>
      </p:grpSp>
      <p:grpSp>
        <p:nvGrpSpPr>
          <p:cNvPr id="413706" name="Group 1034"/>
          <p:cNvGrpSpPr>
            <a:grpSpLocks/>
          </p:cNvGrpSpPr>
          <p:nvPr/>
        </p:nvGrpSpPr>
        <p:grpSpPr bwMode="auto">
          <a:xfrm>
            <a:off x="3657600" y="5715000"/>
            <a:ext cx="2514600" cy="762000"/>
            <a:chOff x="2304" y="2880"/>
            <a:chExt cx="1584" cy="480"/>
          </a:xfrm>
        </p:grpSpPr>
        <p:sp>
          <p:nvSpPr>
            <p:cNvPr id="29707" name="Text Box 1035"/>
            <p:cNvSpPr txBox="1">
              <a:spLocks noChangeArrowheads="1"/>
            </p:cNvSpPr>
            <p:nvPr/>
          </p:nvSpPr>
          <p:spPr bwMode="auto">
            <a:xfrm>
              <a:off x="3264" y="2880"/>
              <a:ext cx="624" cy="231"/>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i="1">
                  <a:solidFill>
                    <a:srgbClr val="A50021"/>
                  </a:solidFill>
                  <a:cs typeface="Arial" charset="0"/>
                </a:rPr>
                <a:t>2 weeks</a:t>
              </a:r>
              <a:endParaRPr lang="en-GB" sz="1800" b="0">
                <a:solidFill>
                  <a:srgbClr val="A50021"/>
                </a:solidFill>
                <a:latin typeface="Times New Roman" pitchFamily="18" charset="0"/>
                <a:cs typeface="Arial" charset="0"/>
              </a:endParaRPr>
            </a:p>
          </p:txBody>
        </p:sp>
        <p:sp>
          <p:nvSpPr>
            <p:cNvPr id="29708" name="Line 1036"/>
            <p:cNvSpPr>
              <a:spLocks noChangeShapeType="1"/>
            </p:cNvSpPr>
            <p:nvPr/>
          </p:nvSpPr>
          <p:spPr bwMode="auto">
            <a:xfrm>
              <a:off x="3072" y="2880"/>
              <a:ext cx="0" cy="24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09" name="Text Box 1037"/>
            <p:cNvSpPr txBox="1">
              <a:spLocks noChangeArrowheads="1"/>
            </p:cNvSpPr>
            <p:nvPr/>
          </p:nvSpPr>
          <p:spPr bwMode="auto">
            <a:xfrm>
              <a:off x="2304" y="3072"/>
              <a:ext cx="139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400">
                  <a:solidFill>
                    <a:srgbClr val="0033CC"/>
                  </a:solidFill>
                  <a:cs typeface="Arial" charset="0"/>
                </a:rPr>
                <a:t>Tissue collection</a:t>
              </a:r>
              <a:endParaRPr lang="en-GB" sz="1800">
                <a:latin typeface="Times New Roman" pitchFamily="18" charset="0"/>
                <a:cs typeface="Arial" charset="0"/>
              </a:endParaRPr>
            </a:p>
          </p:txBody>
        </p:sp>
      </p:grpSp>
      <p:sp>
        <p:nvSpPr>
          <p:cNvPr id="29703" name="Oval 1038"/>
          <p:cNvSpPr>
            <a:spLocks noChangeArrowheads="1"/>
          </p:cNvSpPr>
          <p:nvPr/>
        </p:nvSpPr>
        <p:spPr bwMode="auto">
          <a:xfrm>
            <a:off x="457200" y="990600"/>
            <a:ext cx="533400" cy="457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a:latin typeface="Arial" charset="0"/>
              </a:rPr>
              <a:t>1</a:t>
            </a:r>
          </a:p>
        </p:txBody>
      </p:sp>
      <p:sp>
        <p:nvSpPr>
          <p:cNvPr id="29704" name="Oval 1039"/>
          <p:cNvSpPr>
            <a:spLocks noChangeArrowheads="1"/>
          </p:cNvSpPr>
          <p:nvPr/>
        </p:nvSpPr>
        <p:spPr bwMode="auto">
          <a:xfrm>
            <a:off x="457200" y="1905000"/>
            <a:ext cx="533400" cy="457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a:latin typeface="Arial" charset="0"/>
              </a:rPr>
              <a:t>2</a:t>
            </a:r>
          </a:p>
        </p:txBody>
      </p:sp>
      <p:sp>
        <p:nvSpPr>
          <p:cNvPr id="29705" name="Oval 1040"/>
          <p:cNvSpPr>
            <a:spLocks noChangeArrowheads="1"/>
          </p:cNvSpPr>
          <p:nvPr/>
        </p:nvSpPr>
        <p:spPr bwMode="auto">
          <a:xfrm>
            <a:off x="457200" y="2819400"/>
            <a:ext cx="533400" cy="457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a:latin typeface="Arial" charset="0"/>
              </a:rPr>
              <a:t>3</a:t>
            </a:r>
          </a:p>
        </p:txBody>
      </p:sp>
      <p:sp>
        <p:nvSpPr>
          <p:cNvPr id="29706" name="Oval 1041"/>
          <p:cNvSpPr>
            <a:spLocks noChangeArrowheads="1"/>
          </p:cNvSpPr>
          <p:nvPr/>
        </p:nvSpPr>
        <p:spPr bwMode="auto">
          <a:xfrm>
            <a:off x="457200" y="3810000"/>
            <a:ext cx="533400" cy="457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a:latin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3701"/>
                                        </p:tgtEl>
                                        <p:attrNameLst>
                                          <p:attrName>style.visibility</p:attrName>
                                        </p:attrNameLst>
                                      </p:cBhvr>
                                      <p:to>
                                        <p:strVal val="visible"/>
                                      </p:to>
                                    </p:set>
                                    <p:anim calcmode="lin" valueType="num">
                                      <p:cBhvr additive="base">
                                        <p:cTn id="7" dur="500" fill="hold"/>
                                        <p:tgtEl>
                                          <p:spTgt spid="413701"/>
                                        </p:tgtEl>
                                        <p:attrNameLst>
                                          <p:attrName>ppt_x</p:attrName>
                                        </p:attrNameLst>
                                      </p:cBhvr>
                                      <p:tavLst>
                                        <p:tav tm="0">
                                          <p:val>
                                            <p:strVal val="0-#ppt_w/2"/>
                                          </p:val>
                                        </p:tav>
                                        <p:tav tm="100000">
                                          <p:val>
                                            <p:strVal val="#ppt_x"/>
                                          </p:val>
                                        </p:tav>
                                      </p:tavLst>
                                    </p:anim>
                                    <p:anim calcmode="lin" valueType="num">
                                      <p:cBhvr additive="base">
                                        <p:cTn id="8" dur="500" fill="hold"/>
                                        <p:tgtEl>
                                          <p:spTgt spid="4137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3706"/>
                                        </p:tgtEl>
                                        <p:attrNameLst>
                                          <p:attrName>style.visibility</p:attrName>
                                        </p:attrNameLst>
                                      </p:cBhvr>
                                      <p:to>
                                        <p:strVal val="visible"/>
                                      </p:to>
                                    </p:set>
                                    <p:anim calcmode="lin" valueType="num">
                                      <p:cBhvr additive="base">
                                        <p:cTn id="13" dur="500" fill="hold"/>
                                        <p:tgtEl>
                                          <p:spTgt spid="413706"/>
                                        </p:tgtEl>
                                        <p:attrNameLst>
                                          <p:attrName>ppt_x</p:attrName>
                                        </p:attrNameLst>
                                      </p:cBhvr>
                                      <p:tavLst>
                                        <p:tav tm="0">
                                          <p:val>
                                            <p:strVal val="0-#ppt_w/2"/>
                                          </p:val>
                                        </p:tav>
                                        <p:tav tm="100000">
                                          <p:val>
                                            <p:strVal val="#ppt_x"/>
                                          </p:val>
                                        </p:tav>
                                      </p:tavLst>
                                    </p:anim>
                                    <p:anim calcmode="lin" valueType="num">
                                      <p:cBhvr additive="base">
                                        <p:cTn id="14" dur="500" fill="hold"/>
                                        <p:tgtEl>
                                          <p:spTgt spid="413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a:spLocks noChangeArrowheads="1"/>
          </p:cNvSpPr>
          <p:nvPr/>
        </p:nvSpPr>
        <p:spPr bwMode="auto">
          <a:xfrm>
            <a:off x="285750" y="2428875"/>
            <a:ext cx="14859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a:solidFill>
                  <a:srgbClr val="000000"/>
                </a:solidFill>
                <a:cs typeface="Arial" charset="0"/>
              </a:rPr>
              <a:t>DA content </a:t>
            </a:r>
          </a:p>
          <a:p>
            <a:pPr algn="ctr" eaLnBrk="1" hangingPunct="1"/>
            <a:r>
              <a:rPr lang="en-GB" sz="1800">
                <a:solidFill>
                  <a:srgbClr val="000000"/>
                </a:solidFill>
                <a:cs typeface="Arial" charset="0"/>
              </a:rPr>
              <a:t>(% lesioned vs </a:t>
            </a:r>
          </a:p>
          <a:p>
            <a:pPr algn="ctr" eaLnBrk="1" hangingPunct="1"/>
            <a:r>
              <a:rPr lang="en-GB" sz="1800">
                <a:solidFill>
                  <a:srgbClr val="000000"/>
                </a:solidFill>
                <a:cs typeface="Arial" charset="0"/>
              </a:rPr>
              <a:t>unlesioned striatum)</a:t>
            </a:r>
            <a:endParaRPr lang="en-GB" sz="1400">
              <a:solidFill>
                <a:srgbClr val="000000"/>
              </a:solidFill>
              <a:latin typeface="Arial" charset="0"/>
              <a:cs typeface="Arial" charset="0"/>
            </a:endParaRPr>
          </a:p>
        </p:txBody>
      </p:sp>
      <p:grpSp>
        <p:nvGrpSpPr>
          <p:cNvPr id="30723" name="Group 78"/>
          <p:cNvGrpSpPr>
            <a:grpSpLocks/>
          </p:cNvGrpSpPr>
          <p:nvPr/>
        </p:nvGrpSpPr>
        <p:grpSpPr bwMode="auto">
          <a:xfrm>
            <a:off x="1676400" y="2000250"/>
            <a:ext cx="444500" cy="2847975"/>
            <a:chOff x="1676400" y="2044700"/>
            <a:chExt cx="444500" cy="2847975"/>
          </a:xfrm>
        </p:grpSpPr>
        <p:sp>
          <p:nvSpPr>
            <p:cNvPr id="30793" name="Rectangle 8"/>
            <p:cNvSpPr>
              <a:spLocks noChangeArrowheads="1"/>
            </p:cNvSpPr>
            <p:nvPr/>
          </p:nvSpPr>
          <p:spPr bwMode="auto">
            <a:xfrm>
              <a:off x="1905000" y="4648200"/>
              <a:ext cx="92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0</a:t>
              </a:r>
              <a:endParaRPr lang="en-GB" sz="900">
                <a:latin typeface="Arial" charset="0"/>
              </a:endParaRPr>
            </a:p>
          </p:txBody>
        </p:sp>
        <p:sp>
          <p:nvSpPr>
            <p:cNvPr id="30794" name="Line 12"/>
            <p:cNvSpPr>
              <a:spLocks noChangeShapeType="1"/>
            </p:cNvSpPr>
            <p:nvPr/>
          </p:nvSpPr>
          <p:spPr bwMode="auto">
            <a:xfrm flipV="1">
              <a:off x="2119313" y="2125663"/>
              <a:ext cx="1587" cy="26003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5" name="Line 13"/>
            <p:cNvSpPr>
              <a:spLocks noChangeShapeType="1"/>
            </p:cNvSpPr>
            <p:nvPr/>
          </p:nvSpPr>
          <p:spPr bwMode="auto">
            <a:xfrm>
              <a:off x="2071688" y="4725988"/>
              <a:ext cx="47625" cy="31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6" name="Line 14"/>
            <p:cNvSpPr>
              <a:spLocks noChangeShapeType="1"/>
            </p:cNvSpPr>
            <p:nvPr/>
          </p:nvSpPr>
          <p:spPr bwMode="auto">
            <a:xfrm>
              <a:off x="2071688" y="4206875"/>
              <a:ext cx="47625"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7" name="Line 15"/>
            <p:cNvSpPr>
              <a:spLocks noChangeShapeType="1"/>
            </p:cNvSpPr>
            <p:nvPr/>
          </p:nvSpPr>
          <p:spPr bwMode="auto">
            <a:xfrm>
              <a:off x="2071688" y="3684588"/>
              <a:ext cx="476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8" name="Line 16"/>
            <p:cNvSpPr>
              <a:spLocks noChangeShapeType="1"/>
            </p:cNvSpPr>
            <p:nvPr/>
          </p:nvSpPr>
          <p:spPr bwMode="auto">
            <a:xfrm>
              <a:off x="2071688" y="3167063"/>
              <a:ext cx="476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9" name="Line 17"/>
            <p:cNvSpPr>
              <a:spLocks noChangeShapeType="1"/>
            </p:cNvSpPr>
            <p:nvPr/>
          </p:nvSpPr>
          <p:spPr bwMode="auto">
            <a:xfrm>
              <a:off x="2071688" y="2644775"/>
              <a:ext cx="47625"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0" name="Line 18"/>
            <p:cNvSpPr>
              <a:spLocks noChangeShapeType="1"/>
            </p:cNvSpPr>
            <p:nvPr/>
          </p:nvSpPr>
          <p:spPr bwMode="auto">
            <a:xfrm>
              <a:off x="2071688" y="2125663"/>
              <a:ext cx="476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1" name="Rectangle 19"/>
            <p:cNvSpPr>
              <a:spLocks noChangeArrowheads="1"/>
            </p:cNvSpPr>
            <p:nvPr/>
          </p:nvSpPr>
          <p:spPr bwMode="auto">
            <a:xfrm>
              <a:off x="1816100" y="41243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20</a:t>
              </a:r>
              <a:endParaRPr lang="en-GB" sz="900">
                <a:latin typeface="Arial" charset="0"/>
              </a:endParaRPr>
            </a:p>
          </p:txBody>
        </p:sp>
        <p:sp>
          <p:nvSpPr>
            <p:cNvPr id="30802" name="Rectangle 20"/>
            <p:cNvSpPr>
              <a:spLocks noChangeArrowheads="1"/>
            </p:cNvSpPr>
            <p:nvPr/>
          </p:nvSpPr>
          <p:spPr bwMode="auto">
            <a:xfrm>
              <a:off x="1816100" y="360521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40</a:t>
              </a:r>
              <a:endParaRPr lang="en-GB" sz="900">
                <a:latin typeface="Arial" charset="0"/>
              </a:endParaRPr>
            </a:p>
          </p:txBody>
        </p:sp>
        <p:sp>
          <p:nvSpPr>
            <p:cNvPr id="30803" name="Rectangle 21"/>
            <p:cNvSpPr>
              <a:spLocks noChangeArrowheads="1"/>
            </p:cNvSpPr>
            <p:nvPr/>
          </p:nvSpPr>
          <p:spPr bwMode="auto">
            <a:xfrm>
              <a:off x="1816100" y="308451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60</a:t>
              </a:r>
              <a:endParaRPr lang="en-GB" sz="900">
                <a:latin typeface="Arial" charset="0"/>
              </a:endParaRPr>
            </a:p>
          </p:txBody>
        </p:sp>
        <p:sp>
          <p:nvSpPr>
            <p:cNvPr id="30804" name="Rectangle 22"/>
            <p:cNvSpPr>
              <a:spLocks noChangeArrowheads="1"/>
            </p:cNvSpPr>
            <p:nvPr/>
          </p:nvSpPr>
          <p:spPr bwMode="auto">
            <a:xfrm>
              <a:off x="1816100" y="25654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80</a:t>
              </a:r>
              <a:endParaRPr lang="en-GB" sz="900">
                <a:latin typeface="Arial" charset="0"/>
              </a:endParaRPr>
            </a:p>
          </p:txBody>
        </p:sp>
        <p:sp>
          <p:nvSpPr>
            <p:cNvPr id="30805" name="Rectangle 23"/>
            <p:cNvSpPr>
              <a:spLocks noChangeArrowheads="1"/>
            </p:cNvSpPr>
            <p:nvPr/>
          </p:nvSpPr>
          <p:spPr bwMode="auto">
            <a:xfrm>
              <a:off x="1676400" y="2044700"/>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100</a:t>
              </a:r>
              <a:endParaRPr lang="en-GB" sz="900">
                <a:latin typeface="Arial" charset="0"/>
              </a:endParaRPr>
            </a:p>
          </p:txBody>
        </p:sp>
      </p:grpSp>
      <p:sp>
        <p:nvSpPr>
          <p:cNvPr id="30724" name="Text Box 24"/>
          <p:cNvSpPr txBox="1">
            <a:spLocks noChangeArrowheads="1"/>
          </p:cNvSpPr>
          <p:nvPr/>
        </p:nvSpPr>
        <p:spPr bwMode="auto">
          <a:xfrm>
            <a:off x="5810250" y="1500188"/>
            <a:ext cx="762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a:solidFill>
                  <a:srgbClr val="000099"/>
                </a:solidFill>
                <a:cs typeface="Arial" charset="0"/>
              </a:rPr>
              <a:t>Males</a:t>
            </a:r>
            <a:endParaRPr lang="en-GB" sz="2000">
              <a:latin typeface="Arial" charset="0"/>
              <a:cs typeface="Arial" charset="0"/>
            </a:endParaRPr>
          </a:p>
        </p:txBody>
      </p:sp>
      <p:grpSp>
        <p:nvGrpSpPr>
          <p:cNvPr id="3" name="Group 87"/>
          <p:cNvGrpSpPr>
            <a:grpSpLocks/>
          </p:cNvGrpSpPr>
          <p:nvPr/>
        </p:nvGrpSpPr>
        <p:grpSpPr bwMode="auto">
          <a:xfrm>
            <a:off x="6848475" y="3538538"/>
            <a:ext cx="581025" cy="1893887"/>
            <a:chOff x="7920482" y="3538546"/>
            <a:chExt cx="580608" cy="1894107"/>
          </a:xfrm>
        </p:grpSpPr>
        <p:sp>
          <p:nvSpPr>
            <p:cNvPr id="30788" name="Text Box 10"/>
            <p:cNvSpPr txBox="1">
              <a:spLocks noChangeArrowheads="1"/>
            </p:cNvSpPr>
            <p:nvPr/>
          </p:nvSpPr>
          <p:spPr bwMode="auto">
            <a:xfrm flipH="1">
              <a:off x="7920482" y="4786322"/>
              <a:ext cx="580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a:solidFill>
                    <a:srgbClr val="000000"/>
                  </a:solidFill>
                  <a:cs typeface="Arial" charset="0"/>
                </a:rPr>
                <a:t>Cx </a:t>
              </a:r>
            </a:p>
            <a:p>
              <a:pPr algn="ctr" eaLnBrk="1" hangingPunct="1"/>
              <a:r>
                <a:rPr lang="en-GB" sz="1800">
                  <a:solidFill>
                    <a:srgbClr val="000000"/>
                  </a:solidFill>
                  <a:cs typeface="Arial" charset="0"/>
                </a:rPr>
                <a:t>+ E2</a:t>
              </a:r>
              <a:endParaRPr lang="en-GB" sz="900">
                <a:solidFill>
                  <a:srgbClr val="000000"/>
                </a:solidFill>
                <a:latin typeface="Arial" charset="0"/>
                <a:cs typeface="Arial" charset="0"/>
              </a:endParaRPr>
            </a:p>
          </p:txBody>
        </p:sp>
        <p:grpSp>
          <p:nvGrpSpPr>
            <p:cNvPr id="30789" name="Group 37"/>
            <p:cNvGrpSpPr>
              <a:grpSpLocks/>
            </p:cNvGrpSpPr>
            <p:nvPr/>
          </p:nvGrpSpPr>
          <p:grpSpPr bwMode="auto">
            <a:xfrm>
              <a:off x="8039126" y="3538546"/>
              <a:ext cx="319088" cy="1176338"/>
              <a:chOff x="2700" y="2150"/>
              <a:chExt cx="284" cy="912"/>
            </a:xfrm>
          </p:grpSpPr>
          <p:sp>
            <p:nvSpPr>
              <p:cNvPr id="30790" name="Rectangle 38" descr="Dark vertical"/>
              <p:cNvSpPr>
                <a:spLocks noChangeArrowheads="1"/>
              </p:cNvSpPr>
              <p:nvPr/>
            </p:nvSpPr>
            <p:spPr bwMode="auto">
              <a:xfrm>
                <a:off x="2700" y="2190"/>
                <a:ext cx="284" cy="872"/>
              </a:xfrm>
              <a:prstGeom prst="rect">
                <a:avLst/>
              </a:prstGeom>
              <a:pattFill prst="dkVert">
                <a:fgClr>
                  <a:srgbClr val="000099"/>
                </a:fgClr>
                <a:bgClr>
                  <a:schemeClr val="bg1"/>
                </a:bgClr>
              </a:pattFill>
              <a:ln w="28575">
                <a:solidFill>
                  <a:srgbClr val="000099"/>
                </a:solidFill>
                <a:miter lim="800000"/>
                <a:headEnd/>
                <a:tailEnd/>
              </a:ln>
            </p:spPr>
            <p:txBody>
              <a:bodyPr/>
              <a:lstStyle/>
              <a:p>
                <a:pPr algn="ctr"/>
                <a:endParaRPr lang="en-US"/>
              </a:p>
            </p:txBody>
          </p:sp>
          <p:sp>
            <p:nvSpPr>
              <p:cNvPr id="30791" name="Line 39" descr="Dark vertical"/>
              <p:cNvSpPr>
                <a:spLocks noChangeShapeType="1"/>
              </p:cNvSpPr>
              <p:nvPr/>
            </p:nvSpPr>
            <p:spPr bwMode="auto">
              <a:xfrm flipV="1">
                <a:off x="2842" y="2150"/>
                <a:ext cx="1" cy="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2" name="Line 40" descr="Dark vertical"/>
              <p:cNvSpPr>
                <a:spLocks noChangeShapeType="1"/>
              </p:cNvSpPr>
              <p:nvPr/>
            </p:nvSpPr>
            <p:spPr bwMode="auto">
              <a:xfrm>
                <a:off x="2794" y="2150"/>
                <a:ext cx="97" cy="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30726" name="Group 79"/>
          <p:cNvGrpSpPr>
            <a:grpSpLocks/>
          </p:cNvGrpSpPr>
          <p:nvPr/>
        </p:nvGrpSpPr>
        <p:grpSpPr bwMode="auto">
          <a:xfrm>
            <a:off x="2214563" y="2486025"/>
            <a:ext cx="814387" cy="3017838"/>
            <a:chOff x="2471739" y="2486025"/>
            <a:chExt cx="814377" cy="3018066"/>
          </a:xfrm>
        </p:grpSpPr>
        <p:sp>
          <p:nvSpPr>
            <p:cNvPr id="30783" name="Text Box 49"/>
            <p:cNvSpPr txBox="1">
              <a:spLocks noChangeArrowheads="1"/>
            </p:cNvSpPr>
            <p:nvPr/>
          </p:nvSpPr>
          <p:spPr bwMode="auto">
            <a:xfrm flipH="1">
              <a:off x="2471739" y="4857760"/>
              <a:ext cx="8143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a:solidFill>
                    <a:srgbClr val="000000"/>
                  </a:solidFill>
                  <a:cs typeface="Arial" charset="0"/>
                </a:rPr>
                <a:t>Intact </a:t>
              </a:r>
            </a:p>
            <a:p>
              <a:pPr algn="ctr" eaLnBrk="1" hangingPunct="1"/>
              <a:r>
                <a:rPr lang="en-GB" sz="1800">
                  <a:solidFill>
                    <a:srgbClr val="000000"/>
                  </a:solidFill>
                  <a:cs typeface="Arial" charset="0"/>
                </a:rPr>
                <a:t>Pro</a:t>
              </a:r>
              <a:endParaRPr lang="en-GB" sz="900">
                <a:solidFill>
                  <a:srgbClr val="000000"/>
                </a:solidFill>
                <a:latin typeface="Arial" charset="0"/>
                <a:cs typeface="Arial" charset="0"/>
              </a:endParaRPr>
            </a:p>
          </p:txBody>
        </p:sp>
        <p:grpSp>
          <p:nvGrpSpPr>
            <p:cNvPr id="30784" name="Group 53"/>
            <p:cNvGrpSpPr>
              <a:grpSpLocks/>
            </p:cNvGrpSpPr>
            <p:nvPr/>
          </p:nvGrpSpPr>
          <p:grpSpPr bwMode="auto">
            <a:xfrm>
              <a:off x="2705100" y="2486025"/>
              <a:ext cx="314325" cy="2265362"/>
              <a:chOff x="3312" y="1306"/>
              <a:chExt cx="284" cy="1756"/>
            </a:xfrm>
          </p:grpSpPr>
          <p:sp>
            <p:nvSpPr>
              <p:cNvPr id="30785" name="Rectangle 54"/>
              <p:cNvSpPr>
                <a:spLocks noChangeArrowheads="1"/>
              </p:cNvSpPr>
              <p:nvPr/>
            </p:nvSpPr>
            <p:spPr bwMode="auto">
              <a:xfrm>
                <a:off x="3312" y="1395"/>
                <a:ext cx="284" cy="1667"/>
              </a:xfrm>
              <a:prstGeom prst="rect">
                <a:avLst/>
              </a:prstGeom>
              <a:solidFill>
                <a:srgbClr val="FF33CC"/>
              </a:solidFill>
              <a:ln w="6350">
                <a:solidFill>
                  <a:srgbClr val="000000"/>
                </a:solidFill>
                <a:miter lim="800000"/>
                <a:headEnd/>
                <a:tailEnd/>
              </a:ln>
            </p:spPr>
            <p:txBody>
              <a:bodyPr/>
              <a:lstStyle/>
              <a:p>
                <a:pPr algn="ctr"/>
                <a:endParaRPr lang="en-US"/>
              </a:p>
            </p:txBody>
          </p:sp>
          <p:sp>
            <p:nvSpPr>
              <p:cNvPr id="30786" name="Line 55"/>
              <p:cNvSpPr>
                <a:spLocks noChangeShapeType="1"/>
              </p:cNvSpPr>
              <p:nvPr/>
            </p:nvSpPr>
            <p:spPr bwMode="auto">
              <a:xfrm flipV="1">
                <a:off x="3454" y="1306"/>
                <a:ext cx="1"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7" name="Line 56"/>
              <p:cNvSpPr>
                <a:spLocks noChangeShapeType="1"/>
              </p:cNvSpPr>
              <p:nvPr/>
            </p:nvSpPr>
            <p:spPr bwMode="auto">
              <a:xfrm>
                <a:off x="3398" y="1306"/>
                <a:ext cx="1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30727" name="Text Box 64"/>
          <p:cNvSpPr txBox="1">
            <a:spLocks noChangeArrowheads="1"/>
          </p:cNvSpPr>
          <p:nvPr/>
        </p:nvSpPr>
        <p:spPr bwMode="auto">
          <a:xfrm>
            <a:off x="3054350" y="1500188"/>
            <a:ext cx="10175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a:solidFill>
                  <a:srgbClr val="FF33CC"/>
                </a:solidFill>
                <a:cs typeface="Arial" charset="0"/>
              </a:rPr>
              <a:t>Females</a:t>
            </a:r>
            <a:endParaRPr lang="en-GB" sz="2000">
              <a:latin typeface="Arial" charset="0"/>
              <a:cs typeface="Arial" charset="0"/>
            </a:endParaRPr>
          </a:p>
        </p:txBody>
      </p:sp>
      <p:grpSp>
        <p:nvGrpSpPr>
          <p:cNvPr id="7" name="Group 80"/>
          <p:cNvGrpSpPr>
            <a:grpSpLocks/>
          </p:cNvGrpSpPr>
          <p:nvPr/>
        </p:nvGrpSpPr>
        <p:grpSpPr bwMode="auto">
          <a:xfrm>
            <a:off x="4189413" y="2524125"/>
            <a:ext cx="596900" cy="2979738"/>
            <a:chOff x="4424132" y="2524125"/>
            <a:chExt cx="596638" cy="2979966"/>
          </a:xfrm>
        </p:grpSpPr>
        <p:sp>
          <p:nvSpPr>
            <p:cNvPr id="30778" name="Text Box 52"/>
            <p:cNvSpPr txBox="1">
              <a:spLocks noChangeArrowheads="1"/>
            </p:cNvSpPr>
            <p:nvPr/>
          </p:nvSpPr>
          <p:spPr bwMode="auto">
            <a:xfrm flipH="1">
              <a:off x="4424132" y="4857760"/>
              <a:ext cx="596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a:solidFill>
                    <a:srgbClr val="000000"/>
                  </a:solidFill>
                  <a:cs typeface="Arial" charset="0"/>
                </a:rPr>
                <a:t>Ovx </a:t>
              </a:r>
            </a:p>
            <a:p>
              <a:pPr algn="ctr" eaLnBrk="1" hangingPunct="1"/>
              <a:r>
                <a:rPr lang="en-GB" sz="1800">
                  <a:solidFill>
                    <a:srgbClr val="000000"/>
                  </a:solidFill>
                  <a:cs typeface="Arial" charset="0"/>
                </a:rPr>
                <a:t>+ E2</a:t>
              </a:r>
            </a:p>
          </p:txBody>
        </p:sp>
        <p:grpSp>
          <p:nvGrpSpPr>
            <p:cNvPr id="30779" name="Group 66"/>
            <p:cNvGrpSpPr>
              <a:grpSpLocks/>
            </p:cNvGrpSpPr>
            <p:nvPr/>
          </p:nvGrpSpPr>
          <p:grpSpPr bwMode="auto">
            <a:xfrm>
              <a:off x="4543427" y="2524125"/>
              <a:ext cx="314325" cy="2227262"/>
              <a:chOff x="4886" y="1347"/>
              <a:chExt cx="211" cy="1739"/>
            </a:xfrm>
          </p:grpSpPr>
          <p:sp>
            <p:nvSpPr>
              <p:cNvPr id="30780" name="Rectangle 67" descr="Dark vertical"/>
              <p:cNvSpPr>
                <a:spLocks noChangeArrowheads="1"/>
              </p:cNvSpPr>
              <p:nvPr/>
            </p:nvSpPr>
            <p:spPr bwMode="auto">
              <a:xfrm>
                <a:off x="4886" y="1406"/>
                <a:ext cx="211" cy="1680"/>
              </a:xfrm>
              <a:prstGeom prst="rect">
                <a:avLst/>
              </a:prstGeom>
              <a:pattFill prst="dkVert">
                <a:fgClr>
                  <a:srgbClr val="FF33CC"/>
                </a:fgClr>
                <a:bgClr>
                  <a:schemeClr val="bg1"/>
                </a:bgClr>
              </a:pattFill>
              <a:ln w="28575">
                <a:solidFill>
                  <a:srgbClr val="FF33CC"/>
                </a:solidFill>
                <a:miter lim="800000"/>
                <a:headEnd/>
                <a:tailEnd/>
              </a:ln>
            </p:spPr>
            <p:txBody>
              <a:bodyPr/>
              <a:lstStyle/>
              <a:p>
                <a:pPr algn="ctr"/>
                <a:endParaRPr lang="en-US"/>
              </a:p>
            </p:txBody>
          </p:sp>
          <p:sp>
            <p:nvSpPr>
              <p:cNvPr id="30781" name="Line 68" descr="Dark vertical"/>
              <p:cNvSpPr>
                <a:spLocks noChangeShapeType="1"/>
              </p:cNvSpPr>
              <p:nvPr/>
            </p:nvSpPr>
            <p:spPr bwMode="auto">
              <a:xfrm flipV="1">
                <a:off x="4986" y="1347"/>
                <a:ext cx="0" cy="5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2" name="Line 69" descr="Dark vertical"/>
              <p:cNvSpPr>
                <a:spLocks noChangeShapeType="1"/>
              </p:cNvSpPr>
              <p:nvPr/>
            </p:nvSpPr>
            <p:spPr bwMode="auto">
              <a:xfrm>
                <a:off x="4949" y="1355"/>
                <a:ext cx="74" cy="2"/>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30729" name="Line 72"/>
          <p:cNvSpPr>
            <a:spLocks noChangeShapeType="1"/>
          </p:cNvSpPr>
          <p:nvPr/>
        </p:nvSpPr>
        <p:spPr bwMode="auto">
          <a:xfrm>
            <a:off x="2833688" y="239236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9" name="Group 127"/>
          <p:cNvGrpSpPr>
            <a:grpSpLocks/>
          </p:cNvGrpSpPr>
          <p:nvPr/>
        </p:nvGrpSpPr>
        <p:grpSpPr bwMode="auto">
          <a:xfrm>
            <a:off x="5643563" y="2400300"/>
            <a:ext cx="427037" cy="2827338"/>
            <a:chOff x="5643570" y="2400296"/>
            <a:chExt cx="426720" cy="2826796"/>
          </a:xfrm>
        </p:grpSpPr>
        <p:grpSp>
          <p:nvGrpSpPr>
            <p:cNvPr id="30771" name="Group 85"/>
            <p:cNvGrpSpPr>
              <a:grpSpLocks/>
            </p:cNvGrpSpPr>
            <p:nvPr/>
          </p:nvGrpSpPr>
          <p:grpSpPr bwMode="auto">
            <a:xfrm>
              <a:off x="5643570" y="2714634"/>
              <a:ext cx="426720" cy="2512458"/>
              <a:chOff x="6431296" y="2714634"/>
              <a:chExt cx="426720" cy="2512458"/>
            </a:xfrm>
          </p:grpSpPr>
          <p:sp>
            <p:nvSpPr>
              <p:cNvPr id="30773" name="Text Box 9"/>
              <p:cNvSpPr txBox="1">
                <a:spLocks noChangeArrowheads="1"/>
              </p:cNvSpPr>
              <p:nvPr/>
            </p:nvSpPr>
            <p:spPr bwMode="auto">
              <a:xfrm flipH="1">
                <a:off x="6431296" y="4857760"/>
                <a:ext cx="426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solidFill>
                      <a:srgbClr val="000000"/>
                    </a:solidFill>
                    <a:cs typeface="Arial" charset="0"/>
                  </a:rPr>
                  <a:t>Cx</a:t>
                </a:r>
                <a:endParaRPr lang="en-GB" sz="900">
                  <a:solidFill>
                    <a:srgbClr val="000000"/>
                  </a:solidFill>
                  <a:latin typeface="Arial" charset="0"/>
                  <a:cs typeface="Arial" charset="0"/>
                </a:endParaRPr>
              </a:p>
            </p:txBody>
          </p:sp>
          <p:grpSp>
            <p:nvGrpSpPr>
              <p:cNvPr id="30774" name="Group 32"/>
              <p:cNvGrpSpPr>
                <a:grpSpLocks/>
              </p:cNvGrpSpPr>
              <p:nvPr/>
            </p:nvGrpSpPr>
            <p:grpSpPr bwMode="auto">
              <a:xfrm>
                <a:off x="6497638" y="2714634"/>
                <a:ext cx="320675" cy="2071688"/>
                <a:chOff x="1548" y="1457"/>
                <a:chExt cx="284" cy="1605"/>
              </a:xfrm>
            </p:grpSpPr>
            <p:sp>
              <p:nvSpPr>
                <p:cNvPr id="30775" name="Rectangle 33"/>
                <p:cNvSpPr>
                  <a:spLocks noChangeArrowheads="1"/>
                </p:cNvSpPr>
                <p:nvPr/>
              </p:nvSpPr>
              <p:spPr bwMode="auto">
                <a:xfrm>
                  <a:off x="1548" y="1564"/>
                  <a:ext cx="284" cy="1498"/>
                </a:xfrm>
                <a:prstGeom prst="rect">
                  <a:avLst/>
                </a:prstGeom>
                <a:solidFill>
                  <a:srgbClr val="FFFFFF"/>
                </a:solidFill>
                <a:ln w="38100">
                  <a:solidFill>
                    <a:srgbClr val="000099"/>
                  </a:solidFill>
                  <a:miter lim="800000"/>
                  <a:headEnd/>
                  <a:tailEnd/>
                </a:ln>
              </p:spPr>
              <p:txBody>
                <a:bodyPr/>
                <a:lstStyle/>
                <a:p>
                  <a:pPr algn="ctr"/>
                  <a:endParaRPr lang="en-US"/>
                </a:p>
              </p:txBody>
            </p:sp>
            <p:sp>
              <p:nvSpPr>
                <p:cNvPr id="30776" name="Line 34" descr="Light upward diagonal"/>
                <p:cNvSpPr>
                  <a:spLocks noChangeShapeType="1"/>
                </p:cNvSpPr>
                <p:nvPr/>
              </p:nvSpPr>
              <p:spPr bwMode="auto">
                <a:xfrm flipV="1">
                  <a:off x="1690" y="1457"/>
                  <a:ext cx="1" cy="10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7" name="Line 35" descr="Light upward diagonal"/>
                <p:cNvSpPr>
                  <a:spLocks noChangeShapeType="1"/>
                </p:cNvSpPr>
                <p:nvPr/>
              </p:nvSpPr>
              <p:spPr bwMode="auto">
                <a:xfrm>
                  <a:off x="1642" y="1457"/>
                  <a:ext cx="97" cy="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30772" name="Text Box 74"/>
            <p:cNvSpPr txBox="1">
              <a:spLocks noChangeArrowheads="1"/>
            </p:cNvSpPr>
            <p:nvPr/>
          </p:nvSpPr>
          <p:spPr bwMode="auto">
            <a:xfrm>
              <a:off x="5697548" y="2400296"/>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400">
                  <a:solidFill>
                    <a:srgbClr val="000000"/>
                  </a:solidFill>
                  <a:latin typeface="Arial" charset="0"/>
                  <a:cs typeface="Arial" charset="0"/>
                </a:rPr>
                <a:t>*</a:t>
              </a:r>
              <a:endParaRPr lang="en-GB" sz="1000">
                <a:solidFill>
                  <a:srgbClr val="000000"/>
                </a:solidFill>
                <a:latin typeface="Arial" charset="0"/>
                <a:cs typeface="Arial" charset="0"/>
              </a:endParaRPr>
            </a:p>
          </p:txBody>
        </p:sp>
      </p:grpSp>
      <p:grpSp>
        <p:nvGrpSpPr>
          <p:cNvPr id="30731" name="Group 84"/>
          <p:cNvGrpSpPr>
            <a:grpSpLocks/>
          </p:cNvGrpSpPr>
          <p:nvPr/>
        </p:nvGrpSpPr>
        <p:grpSpPr bwMode="auto">
          <a:xfrm>
            <a:off x="5000625" y="3406775"/>
            <a:ext cx="685800" cy="1817688"/>
            <a:chOff x="5772168" y="3406775"/>
            <a:chExt cx="685800" cy="1817698"/>
          </a:xfrm>
        </p:grpSpPr>
        <p:grpSp>
          <p:nvGrpSpPr>
            <p:cNvPr id="30766" name="Group 83"/>
            <p:cNvGrpSpPr>
              <a:grpSpLocks/>
            </p:cNvGrpSpPr>
            <p:nvPr/>
          </p:nvGrpSpPr>
          <p:grpSpPr bwMode="auto">
            <a:xfrm>
              <a:off x="5772168" y="3546475"/>
              <a:ext cx="685800" cy="1677998"/>
              <a:chOff x="5808668" y="3546475"/>
              <a:chExt cx="685800" cy="1677998"/>
            </a:xfrm>
          </p:grpSpPr>
          <p:sp>
            <p:nvSpPr>
              <p:cNvPr id="30769" name="Text Box 11"/>
              <p:cNvSpPr txBox="1">
                <a:spLocks noChangeArrowheads="1"/>
              </p:cNvSpPr>
              <p:nvPr/>
            </p:nvSpPr>
            <p:spPr bwMode="auto">
              <a:xfrm flipH="1">
                <a:off x="5808668" y="485776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solidFill>
                      <a:srgbClr val="000000"/>
                    </a:solidFill>
                    <a:cs typeface="Arial" charset="0"/>
                  </a:rPr>
                  <a:t>intact</a:t>
                </a:r>
                <a:endParaRPr lang="en-GB" sz="1400">
                  <a:solidFill>
                    <a:srgbClr val="000000"/>
                  </a:solidFill>
                  <a:latin typeface="Arial" charset="0"/>
                  <a:cs typeface="Arial" charset="0"/>
                </a:endParaRPr>
              </a:p>
            </p:txBody>
          </p:sp>
          <p:sp>
            <p:nvSpPr>
              <p:cNvPr id="30770" name="Rectangle 29"/>
              <p:cNvSpPr>
                <a:spLocks noChangeArrowheads="1"/>
              </p:cNvSpPr>
              <p:nvPr/>
            </p:nvSpPr>
            <p:spPr bwMode="auto">
              <a:xfrm>
                <a:off x="5929313" y="3546475"/>
                <a:ext cx="319088" cy="1174750"/>
              </a:xfrm>
              <a:prstGeom prst="rect">
                <a:avLst/>
              </a:prstGeom>
              <a:solidFill>
                <a:srgbClr val="000099"/>
              </a:solidFill>
              <a:ln w="6350">
                <a:solidFill>
                  <a:srgbClr val="000000"/>
                </a:solidFill>
                <a:miter lim="800000"/>
                <a:headEnd/>
                <a:tailEnd/>
              </a:ln>
            </p:spPr>
            <p:txBody>
              <a:bodyPr/>
              <a:lstStyle/>
              <a:p>
                <a:pPr algn="ctr"/>
                <a:endParaRPr lang="en-US"/>
              </a:p>
            </p:txBody>
          </p:sp>
        </p:grpSp>
        <p:sp>
          <p:nvSpPr>
            <p:cNvPr id="30767" name="Line 30"/>
            <p:cNvSpPr>
              <a:spLocks noChangeShapeType="1"/>
            </p:cNvSpPr>
            <p:nvPr/>
          </p:nvSpPr>
          <p:spPr bwMode="auto">
            <a:xfrm flipV="1">
              <a:off x="6089650" y="3429000"/>
              <a:ext cx="6350" cy="1143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68" name="Line 31"/>
            <p:cNvSpPr>
              <a:spLocks noChangeShapeType="1"/>
            </p:cNvSpPr>
            <p:nvPr/>
          </p:nvSpPr>
          <p:spPr bwMode="auto">
            <a:xfrm>
              <a:off x="6035675" y="3406775"/>
              <a:ext cx="106363" cy="1588"/>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32" name="Rectangle 93"/>
          <p:cNvSpPr>
            <a:spLocks noChangeArrowheads="1"/>
          </p:cNvSpPr>
          <p:nvPr/>
        </p:nvSpPr>
        <p:spPr bwMode="auto">
          <a:xfrm>
            <a:off x="1285875" y="285750"/>
            <a:ext cx="6929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solidFill>
                  <a:srgbClr val="1C11AF"/>
                </a:solidFill>
                <a:latin typeface="Arial" charset="0"/>
              </a:rPr>
              <a:t>Adult sex hormones influence lesion size in pre-clinical experimental Parkinson’s disease</a:t>
            </a:r>
          </a:p>
        </p:txBody>
      </p:sp>
      <p:sp>
        <p:nvSpPr>
          <p:cNvPr id="95" name="Rectangle 94"/>
          <p:cNvSpPr>
            <a:spLocks noChangeArrowheads="1"/>
          </p:cNvSpPr>
          <p:nvPr/>
        </p:nvSpPr>
        <p:spPr bwMode="auto">
          <a:xfrm>
            <a:off x="1357313" y="5500688"/>
            <a:ext cx="335756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CC00CC"/>
                </a:solidFill>
                <a:latin typeface="Arial" charset="0"/>
              </a:rPr>
              <a:t>Physiological levels of gonadal hormones (E2) are neuroprotective in females</a:t>
            </a:r>
          </a:p>
        </p:txBody>
      </p:sp>
      <p:sp>
        <p:nvSpPr>
          <p:cNvPr id="96" name="Rectangle 95"/>
          <p:cNvSpPr>
            <a:spLocks noChangeArrowheads="1"/>
          </p:cNvSpPr>
          <p:nvPr/>
        </p:nvSpPr>
        <p:spPr bwMode="auto">
          <a:xfrm>
            <a:off x="5143500" y="5500688"/>
            <a:ext cx="3071813"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chemeClr val="accent2"/>
                </a:solidFill>
                <a:latin typeface="Arial" charset="0"/>
              </a:rPr>
              <a:t>... but in males gonadal hormones (T aromatized to E2) may worsen DA loss</a:t>
            </a:r>
            <a:r>
              <a:rPr lang="en-GB" sz="1800">
                <a:solidFill>
                  <a:schemeClr val="accent2"/>
                </a:solidFill>
              </a:rPr>
              <a:t> </a:t>
            </a:r>
            <a:endParaRPr lang="en-GB" sz="1800"/>
          </a:p>
        </p:txBody>
      </p:sp>
      <p:grpSp>
        <p:nvGrpSpPr>
          <p:cNvPr id="14" name="Group 125"/>
          <p:cNvGrpSpPr>
            <a:grpSpLocks/>
          </p:cNvGrpSpPr>
          <p:nvPr/>
        </p:nvGrpSpPr>
        <p:grpSpPr bwMode="auto">
          <a:xfrm>
            <a:off x="2928938" y="2971800"/>
            <a:ext cx="544512" cy="2292350"/>
            <a:chOff x="2928926" y="2971800"/>
            <a:chExt cx="543739" cy="2291794"/>
          </a:xfrm>
        </p:grpSpPr>
        <p:grpSp>
          <p:nvGrpSpPr>
            <p:cNvPr id="30759" name="Group 88"/>
            <p:cNvGrpSpPr>
              <a:grpSpLocks/>
            </p:cNvGrpSpPr>
            <p:nvPr/>
          </p:nvGrpSpPr>
          <p:grpSpPr bwMode="auto">
            <a:xfrm>
              <a:off x="2928926" y="3286124"/>
              <a:ext cx="543739" cy="1977470"/>
              <a:chOff x="3143240" y="3257550"/>
              <a:chExt cx="543739" cy="1977470"/>
            </a:xfrm>
          </p:grpSpPr>
          <p:grpSp>
            <p:nvGrpSpPr>
              <p:cNvPr id="30761" name="Group 82"/>
              <p:cNvGrpSpPr>
                <a:grpSpLocks/>
              </p:cNvGrpSpPr>
              <p:nvPr/>
            </p:nvGrpSpPr>
            <p:grpSpPr bwMode="auto">
              <a:xfrm>
                <a:off x="3143240" y="3427413"/>
                <a:ext cx="543739" cy="1807607"/>
                <a:chOff x="3124194" y="3427413"/>
                <a:chExt cx="543739" cy="1807607"/>
              </a:xfrm>
            </p:grpSpPr>
            <p:sp>
              <p:nvSpPr>
                <p:cNvPr id="30764" name="Text Box 50"/>
                <p:cNvSpPr txBox="1">
                  <a:spLocks noChangeArrowheads="1"/>
                </p:cNvSpPr>
                <p:nvPr/>
              </p:nvSpPr>
              <p:spPr bwMode="auto">
                <a:xfrm flipH="1">
                  <a:off x="3124194" y="4865688"/>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solidFill>
                        <a:srgbClr val="000000"/>
                      </a:solidFill>
                      <a:cs typeface="Arial" charset="0"/>
                    </a:rPr>
                    <a:t>Ovx</a:t>
                  </a:r>
                </a:p>
              </p:txBody>
            </p:sp>
            <p:sp>
              <p:nvSpPr>
                <p:cNvPr id="30765" name="Rectangle 57"/>
                <p:cNvSpPr>
                  <a:spLocks noChangeArrowheads="1"/>
                </p:cNvSpPr>
                <p:nvPr/>
              </p:nvSpPr>
              <p:spPr bwMode="auto">
                <a:xfrm>
                  <a:off x="3257543" y="3427413"/>
                  <a:ext cx="314325" cy="1314450"/>
                </a:xfrm>
                <a:prstGeom prst="rect">
                  <a:avLst/>
                </a:prstGeom>
                <a:solidFill>
                  <a:srgbClr val="FFFFFF"/>
                </a:solidFill>
                <a:ln w="28575">
                  <a:solidFill>
                    <a:srgbClr val="FF33CC"/>
                  </a:solidFill>
                  <a:miter lim="800000"/>
                  <a:headEnd/>
                  <a:tailEnd/>
                </a:ln>
              </p:spPr>
              <p:txBody>
                <a:bodyPr/>
                <a:lstStyle/>
                <a:p>
                  <a:pPr algn="ctr"/>
                  <a:endParaRPr lang="en-US"/>
                </a:p>
              </p:txBody>
            </p:sp>
          </p:grpSp>
          <p:sp>
            <p:nvSpPr>
              <p:cNvPr id="30762" name="Line 58" descr="Light upward diagonal"/>
              <p:cNvSpPr>
                <a:spLocks noChangeShapeType="1"/>
              </p:cNvSpPr>
              <p:nvPr/>
            </p:nvSpPr>
            <p:spPr bwMode="auto">
              <a:xfrm flipV="1">
                <a:off x="3417888" y="3257550"/>
                <a:ext cx="0" cy="166687"/>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63" name="Line 59" descr="Light upward diagonal"/>
              <p:cNvSpPr>
                <a:spLocks noChangeShapeType="1"/>
              </p:cNvSpPr>
              <p:nvPr/>
            </p:nvSpPr>
            <p:spPr bwMode="auto">
              <a:xfrm flipV="1">
                <a:off x="3324225" y="3257550"/>
                <a:ext cx="165100" cy="9525"/>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60" name="Text Box 47"/>
            <p:cNvSpPr txBox="1">
              <a:spLocks noChangeArrowheads="1"/>
            </p:cNvSpPr>
            <p:nvPr/>
          </p:nvSpPr>
          <p:spPr bwMode="auto">
            <a:xfrm>
              <a:off x="3054341" y="29718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400">
                  <a:solidFill>
                    <a:srgbClr val="000000"/>
                  </a:solidFill>
                  <a:latin typeface="Arial" charset="0"/>
                  <a:cs typeface="Arial" charset="0"/>
                </a:rPr>
                <a:t>*</a:t>
              </a:r>
              <a:endParaRPr lang="en-GB" sz="1000">
                <a:solidFill>
                  <a:srgbClr val="000000"/>
                </a:solidFill>
                <a:latin typeface="Arial" charset="0"/>
                <a:cs typeface="Arial" charset="0"/>
              </a:endParaRPr>
            </a:p>
          </p:txBody>
        </p:sp>
      </p:grpSp>
      <p:grpSp>
        <p:nvGrpSpPr>
          <p:cNvPr id="17" name="Group 126"/>
          <p:cNvGrpSpPr>
            <a:grpSpLocks/>
          </p:cNvGrpSpPr>
          <p:nvPr/>
        </p:nvGrpSpPr>
        <p:grpSpPr bwMode="auto">
          <a:xfrm>
            <a:off x="3478213" y="2900363"/>
            <a:ext cx="736600" cy="2603500"/>
            <a:chOff x="3478711" y="2900362"/>
            <a:chExt cx="736099" cy="2603729"/>
          </a:xfrm>
        </p:grpSpPr>
        <p:grpSp>
          <p:nvGrpSpPr>
            <p:cNvPr id="30752" name="Group 81"/>
            <p:cNvGrpSpPr>
              <a:grpSpLocks/>
            </p:cNvGrpSpPr>
            <p:nvPr/>
          </p:nvGrpSpPr>
          <p:grpSpPr bwMode="auto">
            <a:xfrm>
              <a:off x="3478711" y="3243263"/>
              <a:ext cx="736099" cy="2260828"/>
              <a:chOff x="3764463" y="3243263"/>
              <a:chExt cx="736099" cy="2260828"/>
            </a:xfrm>
          </p:grpSpPr>
          <p:sp>
            <p:nvSpPr>
              <p:cNvPr id="30754" name="Text Box 51"/>
              <p:cNvSpPr txBox="1">
                <a:spLocks noChangeArrowheads="1"/>
              </p:cNvSpPr>
              <p:nvPr/>
            </p:nvSpPr>
            <p:spPr bwMode="auto">
              <a:xfrm flipH="1">
                <a:off x="3764463" y="4857760"/>
                <a:ext cx="73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a:solidFill>
                      <a:srgbClr val="000000"/>
                    </a:solidFill>
                    <a:cs typeface="Arial" charset="0"/>
                  </a:rPr>
                  <a:t>Ovx </a:t>
                </a:r>
              </a:p>
              <a:p>
                <a:pPr algn="ctr" eaLnBrk="1" hangingPunct="1"/>
                <a:r>
                  <a:rPr lang="en-GB" sz="1800">
                    <a:solidFill>
                      <a:srgbClr val="000000"/>
                    </a:solidFill>
                    <a:cs typeface="Arial" charset="0"/>
                  </a:rPr>
                  <a:t>+ DHT</a:t>
                </a:r>
                <a:endParaRPr lang="en-GB" sz="1600">
                  <a:solidFill>
                    <a:srgbClr val="000000"/>
                  </a:solidFill>
                  <a:cs typeface="Arial" charset="0"/>
                </a:endParaRPr>
              </a:p>
            </p:txBody>
          </p:sp>
          <p:grpSp>
            <p:nvGrpSpPr>
              <p:cNvPr id="30755" name="Group 60"/>
              <p:cNvGrpSpPr>
                <a:grpSpLocks/>
              </p:cNvGrpSpPr>
              <p:nvPr/>
            </p:nvGrpSpPr>
            <p:grpSpPr bwMode="auto">
              <a:xfrm>
                <a:off x="3902073" y="3243263"/>
                <a:ext cx="312737" cy="1508125"/>
                <a:chOff x="4522" y="1909"/>
                <a:chExt cx="210" cy="1177"/>
              </a:xfrm>
            </p:grpSpPr>
            <p:sp>
              <p:nvSpPr>
                <p:cNvPr id="30756" name="Rectangle 61" descr="50%"/>
                <p:cNvSpPr>
                  <a:spLocks noChangeArrowheads="1"/>
                </p:cNvSpPr>
                <p:nvPr/>
              </p:nvSpPr>
              <p:spPr bwMode="auto">
                <a:xfrm>
                  <a:off x="4522" y="2003"/>
                  <a:ext cx="210" cy="1083"/>
                </a:xfrm>
                <a:prstGeom prst="rect">
                  <a:avLst/>
                </a:prstGeom>
                <a:pattFill prst="pct50">
                  <a:fgClr>
                    <a:srgbClr val="FF33CC"/>
                  </a:fgClr>
                  <a:bgClr>
                    <a:schemeClr val="bg1"/>
                  </a:bgClr>
                </a:pattFill>
                <a:ln w="28575">
                  <a:solidFill>
                    <a:srgbClr val="FF33CC"/>
                  </a:solidFill>
                  <a:miter lim="800000"/>
                  <a:headEnd/>
                  <a:tailEnd/>
                </a:ln>
              </p:spPr>
              <p:txBody>
                <a:bodyPr/>
                <a:lstStyle/>
                <a:p>
                  <a:pPr algn="ctr"/>
                  <a:endParaRPr lang="en-US"/>
                </a:p>
              </p:txBody>
            </p:sp>
            <p:sp>
              <p:nvSpPr>
                <p:cNvPr id="30757" name="Line 62" descr="50%"/>
                <p:cNvSpPr>
                  <a:spLocks noChangeShapeType="1"/>
                </p:cNvSpPr>
                <p:nvPr/>
              </p:nvSpPr>
              <p:spPr bwMode="auto">
                <a:xfrm flipV="1">
                  <a:off x="4626" y="1917"/>
                  <a:ext cx="0" cy="84"/>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8" name="Line 63" descr="50%"/>
                <p:cNvSpPr>
                  <a:spLocks noChangeShapeType="1"/>
                </p:cNvSpPr>
                <p:nvPr/>
              </p:nvSpPr>
              <p:spPr bwMode="auto">
                <a:xfrm>
                  <a:off x="4575" y="1909"/>
                  <a:ext cx="138" cy="1"/>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30753" name="Text Box 74"/>
            <p:cNvSpPr txBox="1">
              <a:spLocks noChangeArrowheads="1"/>
            </p:cNvSpPr>
            <p:nvPr/>
          </p:nvSpPr>
          <p:spPr bwMode="auto">
            <a:xfrm>
              <a:off x="3643306" y="2900362"/>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400">
                  <a:solidFill>
                    <a:srgbClr val="000000"/>
                  </a:solidFill>
                  <a:latin typeface="Arial" charset="0"/>
                  <a:cs typeface="Arial" charset="0"/>
                </a:rPr>
                <a:t>*</a:t>
              </a:r>
              <a:endParaRPr lang="en-GB" sz="1000">
                <a:solidFill>
                  <a:srgbClr val="000000"/>
                </a:solidFill>
                <a:latin typeface="Arial" charset="0"/>
                <a:cs typeface="Arial" charset="0"/>
              </a:endParaRPr>
            </a:p>
          </p:txBody>
        </p:sp>
      </p:grpSp>
      <p:grpSp>
        <p:nvGrpSpPr>
          <p:cNvPr id="20" name="Group 128"/>
          <p:cNvGrpSpPr>
            <a:grpSpLocks/>
          </p:cNvGrpSpPr>
          <p:nvPr/>
        </p:nvGrpSpPr>
        <p:grpSpPr bwMode="auto">
          <a:xfrm>
            <a:off x="6192838" y="2552700"/>
            <a:ext cx="736600" cy="2894013"/>
            <a:chOff x="6193355" y="2552696"/>
            <a:chExt cx="736099" cy="2894232"/>
          </a:xfrm>
        </p:grpSpPr>
        <p:grpSp>
          <p:nvGrpSpPr>
            <p:cNvPr id="30745" name="Group 86"/>
            <p:cNvGrpSpPr>
              <a:grpSpLocks/>
            </p:cNvGrpSpPr>
            <p:nvPr/>
          </p:nvGrpSpPr>
          <p:grpSpPr bwMode="auto">
            <a:xfrm>
              <a:off x="6193355" y="2928934"/>
              <a:ext cx="736099" cy="2517994"/>
              <a:chOff x="6979173" y="2986097"/>
              <a:chExt cx="736099" cy="2517994"/>
            </a:xfrm>
          </p:grpSpPr>
          <p:sp>
            <p:nvSpPr>
              <p:cNvPr id="30747" name="Text Box 6"/>
              <p:cNvSpPr txBox="1">
                <a:spLocks noChangeArrowheads="1"/>
              </p:cNvSpPr>
              <p:nvPr/>
            </p:nvSpPr>
            <p:spPr bwMode="auto">
              <a:xfrm flipH="1">
                <a:off x="6979173" y="4857760"/>
                <a:ext cx="73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a:solidFill>
                      <a:srgbClr val="000000"/>
                    </a:solidFill>
                    <a:cs typeface="Arial" charset="0"/>
                  </a:rPr>
                  <a:t>Cx </a:t>
                </a:r>
              </a:p>
              <a:p>
                <a:pPr algn="ctr" eaLnBrk="1" hangingPunct="1"/>
                <a:r>
                  <a:rPr lang="en-GB" sz="1800">
                    <a:solidFill>
                      <a:srgbClr val="000000"/>
                    </a:solidFill>
                    <a:cs typeface="Arial" charset="0"/>
                  </a:rPr>
                  <a:t>+ DHT</a:t>
                </a:r>
                <a:endParaRPr lang="en-GB" sz="900">
                  <a:solidFill>
                    <a:srgbClr val="000000"/>
                  </a:solidFill>
                  <a:latin typeface="Arial" charset="0"/>
                  <a:cs typeface="Arial" charset="0"/>
                </a:endParaRPr>
              </a:p>
            </p:txBody>
          </p:sp>
          <p:grpSp>
            <p:nvGrpSpPr>
              <p:cNvPr id="30748" name="Group 25"/>
              <p:cNvGrpSpPr>
                <a:grpSpLocks/>
              </p:cNvGrpSpPr>
              <p:nvPr/>
            </p:nvGrpSpPr>
            <p:grpSpPr bwMode="auto">
              <a:xfrm>
                <a:off x="7143846" y="2986097"/>
                <a:ext cx="285381" cy="1857006"/>
                <a:chOff x="2158" y="1667"/>
                <a:chExt cx="254" cy="1439"/>
              </a:xfrm>
            </p:grpSpPr>
            <p:sp>
              <p:nvSpPr>
                <p:cNvPr id="30749" name="Rectangle 26" descr="50%"/>
                <p:cNvSpPr>
                  <a:spLocks noChangeArrowheads="1"/>
                </p:cNvSpPr>
                <p:nvPr/>
              </p:nvSpPr>
              <p:spPr bwMode="auto">
                <a:xfrm>
                  <a:off x="2158" y="1733"/>
                  <a:ext cx="254" cy="1373"/>
                </a:xfrm>
                <a:prstGeom prst="rect">
                  <a:avLst/>
                </a:prstGeom>
                <a:pattFill prst="pct50">
                  <a:fgClr>
                    <a:srgbClr val="000099"/>
                  </a:fgClr>
                  <a:bgClr>
                    <a:schemeClr val="bg1"/>
                  </a:bgClr>
                </a:pattFill>
                <a:ln w="28575">
                  <a:solidFill>
                    <a:srgbClr val="000099"/>
                  </a:solidFill>
                  <a:miter lim="800000"/>
                  <a:headEnd/>
                  <a:tailEnd/>
                </a:ln>
              </p:spPr>
              <p:txBody>
                <a:bodyPr/>
                <a:lstStyle/>
                <a:p>
                  <a:pPr algn="ctr"/>
                  <a:endParaRPr lang="en-US"/>
                </a:p>
              </p:txBody>
            </p:sp>
            <p:sp>
              <p:nvSpPr>
                <p:cNvPr id="30750" name="Line 27" descr="50%"/>
                <p:cNvSpPr>
                  <a:spLocks noChangeShapeType="1"/>
                </p:cNvSpPr>
                <p:nvPr/>
              </p:nvSpPr>
              <p:spPr bwMode="auto">
                <a:xfrm flipV="1">
                  <a:off x="2266" y="1667"/>
                  <a:ext cx="1" cy="11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1" name="Line 28" descr="50%"/>
                <p:cNvSpPr>
                  <a:spLocks noChangeShapeType="1"/>
                </p:cNvSpPr>
                <p:nvPr/>
              </p:nvSpPr>
              <p:spPr bwMode="auto">
                <a:xfrm>
                  <a:off x="2218" y="1667"/>
                  <a:ext cx="97" cy="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30746" name="Text Box 74"/>
            <p:cNvSpPr txBox="1">
              <a:spLocks noChangeArrowheads="1"/>
            </p:cNvSpPr>
            <p:nvPr/>
          </p:nvSpPr>
          <p:spPr bwMode="auto">
            <a:xfrm>
              <a:off x="6340490" y="2552696"/>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400">
                  <a:solidFill>
                    <a:srgbClr val="000000"/>
                  </a:solidFill>
                  <a:latin typeface="Arial" charset="0"/>
                  <a:cs typeface="Arial" charset="0"/>
                </a:rPr>
                <a:t>*</a:t>
              </a:r>
              <a:endParaRPr lang="en-GB" sz="1000">
                <a:solidFill>
                  <a:srgbClr val="000000"/>
                </a:solidFill>
                <a:latin typeface="Arial" charset="0"/>
                <a:cs typeface="Arial" charset="0"/>
              </a:endParaRPr>
            </a:p>
          </p:txBody>
        </p:sp>
      </p:grpSp>
      <p:grpSp>
        <p:nvGrpSpPr>
          <p:cNvPr id="30738" name="Group 124"/>
          <p:cNvGrpSpPr>
            <a:grpSpLocks/>
          </p:cNvGrpSpPr>
          <p:nvPr/>
        </p:nvGrpSpPr>
        <p:grpSpPr bwMode="auto">
          <a:xfrm>
            <a:off x="2570163" y="1947863"/>
            <a:ext cx="2787650" cy="481012"/>
            <a:chOff x="2570942" y="1947438"/>
            <a:chExt cx="2786876" cy="482224"/>
          </a:xfrm>
        </p:grpSpPr>
        <p:cxnSp>
          <p:nvCxnSpPr>
            <p:cNvPr id="30741" name="Straight Connector 116"/>
            <p:cNvCxnSpPr>
              <a:cxnSpLocks noChangeShapeType="1"/>
            </p:cNvCxnSpPr>
            <p:nvPr/>
          </p:nvCxnSpPr>
          <p:spPr bwMode="auto">
            <a:xfrm>
              <a:off x="2571736" y="2285992"/>
              <a:ext cx="2786082"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0742" name="Straight Connector 120"/>
            <p:cNvCxnSpPr>
              <a:cxnSpLocks noChangeShapeType="1"/>
            </p:cNvCxnSpPr>
            <p:nvPr/>
          </p:nvCxnSpPr>
          <p:spPr bwMode="auto">
            <a:xfrm rot="5400000" flipH="1" flipV="1">
              <a:off x="2500298" y="2357430"/>
              <a:ext cx="14287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0743" name="Straight Connector 121"/>
            <p:cNvCxnSpPr>
              <a:cxnSpLocks noChangeShapeType="1"/>
            </p:cNvCxnSpPr>
            <p:nvPr/>
          </p:nvCxnSpPr>
          <p:spPr bwMode="auto">
            <a:xfrm rot="5400000" flipH="1" flipV="1">
              <a:off x="5285586" y="2356636"/>
              <a:ext cx="14287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0744" name="Text Box 74"/>
            <p:cNvSpPr txBox="1">
              <a:spLocks noChangeArrowheads="1"/>
            </p:cNvSpPr>
            <p:nvPr/>
          </p:nvSpPr>
          <p:spPr bwMode="auto">
            <a:xfrm>
              <a:off x="3929058" y="1947438"/>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latin typeface="Arial" charset="0"/>
                  <a:cs typeface="Arial" charset="0"/>
                </a:rPr>
                <a:t>#</a:t>
              </a:r>
            </a:p>
          </p:txBody>
        </p:sp>
      </p:grpSp>
      <p:sp>
        <p:nvSpPr>
          <p:cNvPr id="30739" name="Text Box 83"/>
          <p:cNvSpPr txBox="1">
            <a:spLocks noChangeArrowheads="1"/>
          </p:cNvSpPr>
          <p:nvPr/>
        </p:nvSpPr>
        <p:spPr bwMode="auto">
          <a:xfrm>
            <a:off x="0" y="6500813"/>
            <a:ext cx="327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400">
                <a:solidFill>
                  <a:schemeClr val="accent2"/>
                </a:solidFill>
                <a:cs typeface="Arial" charset="0"/>
              </a:rPr>
              <a:t>Murray et al (2003) </a:t>
            </a:r>
            <a:r>
              <a:rPr lang="en-GB" sz="1400" i="1">
                <a:solidFill>
                  <a:schemeClr val="accent2"/>
                </a:solidFill>
                <a:cs typeface="Arial" charset="0"/>
              </a:rPr>
              <a:t>Neuroscience </a:t>
            </a:r>
            <a:r>
              <a:rPr lang="en-GB" sz="1400">
                <a:solidFill>
                  <a:schemeClr val="accent2"/>
                </a:solidFill>
                <a:cs typeface="Arial" charset="0"/>
              </a:rPr>
              <a:t>116: 213-222</a:t>
            </a:r>
          </a:p>
        </p:txBody>
      </p:sp>
      <p:sp>
        <p:nvSpPr>
          <p:cNvPr id="30740" name="Text Box 83"/>
          <p:cNvSpPr txBox="1">
            <a:spLocks noChangeArrowheads="1"/>
          </p:cNvSpPr>
          <p:nvPr/>
        </p:nvSpPr>
        <p:spPr bwMode="auto">
          <a:xfrm>
            <a:off x="3370263" y="6500813"/>
            <a:ext cx="280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400">
                <a:solidFill>
                  <a:schemeClr val="accent2"/>
                </a:solidFill>
                <a:cs typeface="Arial" charset="0"/>
              </a:rPr>
              <a:t>Datla et al (2003) </a:t>
            </a:r>
            <a:r>
              <a:rPr lang="en-GB" sz="1400" i="1">
                <a:solidFill>
                  <a:schemeClr val="accent2"/>
                </a:solidFill>
                <a:cs typeface="Arial" charset="0"/>
              </a:rPr>
              <a:t>Neuroreport </a:t>
            </a:r>
            <a:r>
              <a:rPr lang="en-GB" sz="1400">
                <a:solidFill>
                  <a:schemeClr val="accent2"/>
                </a:solidFill>
                <a:cs typeface="Arial" charset="0"/>
              </a:rPr>
              <a:t>14: 47-50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1068388" y="527050"/>
            <a:ext cx="7219950" cy="2200275"/>
          </a:xfrm>
          <a:ln>
            <a:solidFill>
              <a:srgbClr val="0000CC"/>
            </a:solidFill>
            <a:miter lim="800000"/>
            <a:headEnd/>
            <a:tailEnd/>
          </a:ln>
        </p:spPr>
        <p:txBody>
          <a:bodyPr/>
          <a:lstStyle/>
          <a:p>
            <a:pPr algn="l"/>
            <a:r>
              <a:rPr lang="en-US" sz="3600" b="1" smtClean="0">
                <a:solidFill>
                  <a:srgbClr val="0000CC"/>
                </a:solidFill>
                <a:latin typeface="Arial" charset="0"/>
              </a:rPr>
              <a:t>Females: </a:t>
            </a:r>
            <a:r>
              <a:rPr lang="en-GB" sz="3200" smtClean="0">
                <a:solidFill>
                  <a:srgbClr val="0000CC"/>
                </a:solidFill>
                <a:latin typeface="Arial" charset="0"/>
              </a:rPr>
              <a:t>The neuroprotective effects of gonadal factors in the female are due primarily to physiological levels of circulating estrogen</a:t>
            </a:r>
            <a:r>
              <a:rPr lang="en-US" sz="3600" b="1" smtClean="0">
                <a:solidFill>
                  <a:srgbClr val="0000CC"/>
                </a:solidFill>
                <a:latin typeface="Arial Narrow" pitchFamily="34" charset="0"/>
              </a:rPr>
              <a:t> </a:t>
            </a:r>
          </a:p>
        </p:txBody>
      </p:sp>
      <p:sp>
        <p:nvSpPr>
          <p:cNvPr id="31747" name="Rectangle 1027"/>
          <p:cNvSpPr>
            <a:spLocks noGrp="1" noChangeArrowheads="1"/>
          </p:cNvSpPr>
          <p:nvPr>
            <p:ph type="body" idx="1"/>
          </p:nvPr>
        </p:nvSpPr>
        <p:spPr>
          <a:xfrm>
            <a:off x="741363" y="3327400"/>
            <a:ext cx="7685087" cy="2768600"/>
          </a:xfrm>
        </p:spPr>
        <p:txBody>
          <a:bodyPr/>
          <a:lstStyle/>
          <a:p>
            <a:pPr algn="just">
              <a:lnSpc>
                <a:spcPct val="90000"/>
              </a:lnSpc>
              <a:buFontTx/>
              <a:buNone/>
            </a:pPr>
            <a:r>
              <a:rPr lang="en-GB" b="1" smtClean="0">
                <a:solidFill>
                  <a:srgbClr val="000000"/>
                </a:solidFill>
                <a:latin typeface="Arial Narrow" pitchFamily="34" charset="0"/>
              </a:rPr>
              <a:t>   </a:t>
            </a:r>
            <a:r>
              <a:rPr lang="en-GB" smtClean="0">
                <a:solidFill>
                  <a:srgbClr val="000000"/>
                </a:solidFill>
                <a:latin typeface="Arial" charset="0"/>
              </a:rPr>
              <a:t>Numerous studies using ovariectomised mice, rats, monkeys and marmosets exposed to MPTP, methamphetamine or 6-OHDA agree with our finding that estrogen has neuroprotective capacity in females</a:t>
            </a:r>
            <a:endParaRPr lang="en-GB" sz="2800" i="1" u="sng" smtClean="0">
              <a:solidFill>
                <a:srgbClr val="990033"/>
              </a:solidFill>
              <a:latin typeface="Arial" charset="0"/>
            </a:endParaRPr>
          </a:p>
          <a:p>
            <a:pPr>
              <a:lnSpc>
                <a:spcPct val="90000"/>
              </a:lnSpc>
            </a:pPr>
            <a:endParaRPr lang="en-US" sz="3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685800" y="1036638"/>
            <a:ext cx="7772400" cy="3548062"/>
          </a:xfrm>
        </p:spPr>
        <p:txBody>
          <a:bodyPr/>
          <a:lstStyle/>
          <a:p>
            <a:r>
              <a:rPr lang="en-GB" sz="2400" smtClean="0">
                <a:latin typeface="Arial" charset="0"/>
              </a:rPr>
              <a:t>Gillies, G. E. McArthur, S. “Independent influences of sex steroids of systemic and central origin in a rat model of Parkinson’s disease: a contribution to sex-specific neuroprotection by estrogens” </a:t>
            </a:r>
            <a:r>
              <a:rPr lang="en-GB" sz="2400" u="sng" smtClean="0">
                <a:latin typeface="Arial" charset="0"/>
              </a:rPr>
              <a:t>Hormones and Behavior. 57,</a:t>
            </a:r>
            <a:r>
              <a:rPr lang="en-GB" sz="2400" smtClean="0">
                <a:latin typeface="Arial" charset="0"/>
              </a:rPr>
              <a:t> (2010), 23-34. </a:t>
            </a:r>
            <a:r>
              <a:rPr lang="en-GB" sz="2400" i="1" smtClean="0">
                <a:latin typeface="Arial" charset="0"/>
              </a:rPr>
              <a:t> </a:t>
            </a:r>
            <a:endParaRPr lang="en-GB" sz="2400" smtClean="0">
              <a:latin typeface="Arial" charset="0"/>
            </a:endParaRPr>
          </a:p>
          <a:p>
            <a:r>
              <a:rPr lang="en-GB" sz="2400" smtClean="0">
                <a:latin typeface="Arial" charset="0"/>
              </a:rPr>
              <a:t>Gillies, G. E. “Estrogen actions in the brain and the bases for differential actions in men and women: a case for sex-specific medicines”. </a:t>
            </a:r>
            <a:r>
              <a:rPr lang="en-GB" sz="2400" u="sng" smtClean="0">
                <a:latin typeface="Arial" charset="0"/>
              </a:rPr>
              <a:t>Pharmacological Reviews 62 (2)</a:t>
            </a:r>
            <a:r>
              <a:rPr lang="en-GB" sz="2400" smtClean="0">
                <a:latin typeface="Arial" charset="0"/>
              </a:rPr>
              <a:t>, (2010), 155-198.</a:t>
            </a:r>
            <a:r>
              <a:rPr lang="en-GB" sz="28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728663" y="2924175"/>
            <a:ext cx="7729537" cy="3533775"/>
          </a:xfrm>
        </p:spPr>
        <p:txBody>
          <a:bodyPr/>
          <a:lstStyle/>
          <a:p>
            <a:pPr>
              <a:lnSpc>
                <a:spcPct val="90000"/>
              </a:lnSpc>
              <a:buFontTx/>
              <a:buNone/>
            </a:pPr>
            <a:r>
              <a:rPr lang="en-GB" sz="2800" smtClean="0">
                <a:latin typeface="Arial" charset="0"/>
                <a:cs typeface="Arial" charset="0"/>
              </a:rPr>
              <a:t>   Other Studies agree that Cx and hormone treatment are not protective</a:t>
            </a:r>
          </a:p>
          <a:p>
            <a:pPr>
              <a:lnSpc>
                <a:spcPct val="90000"/>
              </a:lnSpc>
              <a:buFontTx/>
              <a:buNone/>
            </a:pPr>
            <a:endParaRPr lang="en-GB" sz="2800" smtClean="0"/>
          </a:p>
          <a:p>
            <a:pPr>
              <a:lnSpc>
                <a:spcPct val="90000"/>
              </a:lnSpc>
            </a:pPr>
            <a:r>
              <a:rPr lang="en-US" sz="2400" smtClean="0">
                <a:solidFill>
                  <a:schemeClr val="accent2"/>
                </a:solidFill>
                <a:latin typeface="Arial" charset="0"/>
              </a:rPr>
              <a:t>Estrogen has </a:t>
            </a:r>
            <a:r>
              <a:rPr lang="en-US" sz="2400" u="sng" smtClean="0">
                <a:solidFill>
                  <a:schemeClr val="accent2"/>
                </a:solidFill>
                <a:latin typeface="Arial" charset="0"/>
              </a:rPr>
              <a:t>no</a:t>
            </a:r>
            <a:r>
              <a:rPr lang="en-US" sz="2400" smtClean="0">
                <a:solidFill>
                  <a:schemeClr val="accent2"/>
                </a:solidFill>
                <a:latin typeface="Arial" charset="0"/>
              </a:rPr>
              <a:t> neuroprotective effects against methamphetamine toxicity in male mice, but is neuroprotective in females</a:t>
            </a:r>
          </a:p>
          <a:p>
            <a:pPr>
              <a:lnSpc>
                <a:spcPct val="90000"/>
              </a:lnSpc>
              <a:buFontTx/>
              <a:buNone/>
            </a:pPr>
            <a:endParaRPr lang="en-US" sz="2400" i="1" smtClean="0">
              <a:solidFill>
                <a:schemeClr val="accent2"/>
              </a:solidFill>
              <a:latin typeface="Arial" charset="0"/>
            </a:endParaRPr>
          </a:p>
          <a:p>
            <a:pPr>
              <a:lnSpc>
                <a:spcPct val="90000"/>
              </a:lnSpc>
            </a:pPr>
            <a:r>
              <a:rPr lang="en-GB" sz="2400" smtClean="0">
                <a:solidFill>
                  <a:schemeClr val="accent2"/>
                </a:solidFill>
                <a:latin typeface="Arial" charset="0"/>
              </a:rPr>
              <a:t>in male mice, striatal toxicity of methamphetamine</a:t>
            </a:r>
            <a:r>
              <a:rPr lang="en-GB" sz="2400" smtClean="0">
                <a:solidFill>
                  <a:srgbClr val="000000"/>
                </a:solidFill>
                <a:latin typeface="Arial" charset="0"/>
              </a:rPr>
              <a:t> </a:t>
            </a:r>
            <a:r>
              <a:rPr lang="en-GB" sz="2400" smtClean="0">
                <a:solidFill>
                  <a:schemeClr val="accent2"/>
                </a:solidFill>
                <a:latin typeface="Arial" charset="0"/>
              </a:rPr>
              <a:t>and MPTP</a:t>
            </a:r>
            <a:r>
              <a:rPr lang="en-GB" sz="2400" smtClean="0">
                <a:solidFill>
                  <a:srgbClr val="000000"/>
                </a:solidFill>
                <a:latin typeface="Arial" charset="0"/>
              </a:rPr>
              <a:t> </a:t>
            </a:r>
            <a:r>
              <a:rPr lang="en-GB" sz="2400" smtClean="0">
                <a:solidFill>
                  <a:schemeClr val="accent2"/>
                </a:solidFill>
                <a:latin typeface="Arial" charset="0"/>
              </a:rPr>
              <a:t>was </a:t>
            </a:r>
            <a:r>
              <a:rPr lang="en-GB" sz="2400" u="sng" smtClean="0">
                <a:solidFill>
                  <a:schemeClr val="accent2"/>
                </a:solidFill>
                <a:latin typeface="Arial" charset="0"/>
              </a:rPr>
              <a:t>unaffected</a:t>
            </a:r>
            <a:r>
              <a:rPr lang="en-GB" sz="2400" smtClean="0">
                <a:solidFill>
                  <a:schemeClr val="accent2"/>
                </a:solidFill>
                <a:latin typeface="Arial" charset="0"/>
              </a:rPr>
              <a:t> by gonadectomy</a:t>
            </a:r>
            <a:endParaRPr lang="en-US" sz="2400" smtClean="0">
              <a:solidFill>
                <a:schemeClr val="accent2"/>
              </a:solidFill>
              <a:latin typeface="Arial" charset="0"/>
            </a:endParaRPr>
          </a:p>
          <a:p>
            <a:pPr>
              <a:lnSpc>
                <a:spcPct val="90000"/>
              </a:lnSpc>
            </a:pPr>
            <a:endParaRPr lang="en-GB" sz="2400" smtClean="0">
              <a:latin typeface="Arial" charset="0"/>
            </a:endParaRPr>
          </a:p>
        </p:txBody>
      </p:sp>
      <p:sp>
        <p:nvSpPr>
          <p:cNvPr id="32771" name="Rectangle 4"/>
          <p:cNvSpPr>
            <a:spLocks noGrp="1" noChangeArrowheads="1"/>
          </p:cNvSpPr>
          <p:nvPr>
            <p:ph type="title"/>
          </p:nvPr>
        </p:nvSpPr>
        <p:spPr>
          <a:xfrm>
            <a:off x="1203325" y="736600"/>
            <a:ext cx="7143750" cy="1743075"/>
          </a:xfrm>
          <a:noFill/>
          <a:ln>
            <a:solidFill>
              <a:srgbClr val="0000CC"/>
            </a:solidFill>
            <a:miter lim="800000"/>
            <a:headEnd/>
            <a:tailEnd/>
          </a:ln>
        </p:spPr>
        <p:txBody>
          <a:bodyPr/>
          <a:lstStyle/>
          <a:p>
            <a:pPr algn="l"/>
            <a:r>
              <a:rPr lang="en-US" sz="3600" b="1" smtClean="0">
                <a:solidFill>
                  <a:srgbClr val="000099"/>
                </a:solidFill>
                <a:latin typeface="Arial" charset="0"/>
              </a:rPr>
              <a:t>Males</a:t>
            </a:r>
            <a:r>
              <a:rPr lang="en-US" sz="3600" smtClean="0">
                <a:solidFill>
                  <a:srgbClr val="000099"/>
                </a:solidFill>
                <a:latin typeface="Arial" charset="0"/>
              </a:rPr>
              <a:t>: gonadal factors are not protective and may even exacerbate striatal DA loss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714375" y="357188"/>
            <a:ext cx="7215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dirty="0">
                <a:solidFill>
                  <a:schemeClr val="accent6">
                    <a:lumMod val="75000"/>
                  </a:schemeClr>
                </a:solidFill>
                <a:latin typeface="Arial" pitchFamily="34" charset="0"/>
              </a:rPr>
              <a:t>Summary for  experimental PD that models early- stage disease  (&lt;50% loss of striatal DA)</a:t>
            </a:r>
            <a:endParaRPr lang="en-GB" dirty="0">
              <a:solidFill>
                <a:schemeClr val="accent6">
                  <a:lumMod val="75000"/>
                </a:schemeClr>
              </a:solidFill>
            </a:endParaRPr>
          </a:p>
        </p:txBody>
      </p:sp>
      <p:sp>
        <p:nvSpPr>
          <p:cNvPr id="33795" name="Rectangle 2"/>
          <p:cNvSpPr>
            <a:spLocks noChangeArrowheads="1"/>
          </p:cNvSpPr>
          <p:nvPr/>
        </p:nvSpPr>
        <p:spPr bwMode="auto">
          <a:xfrm>
            <a:off x="571500" y="1990725"/>
            <a:ext cx="7572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1800">
                <a:solidFill>
                  <a:schemeClr val="accent2"/>
                </a:solidFill>
                <a:latin typeface="Arial" charset="0"/>
              </a:rPr>
              <a:t> </a:t>
            </a:r>
            <a:r>
              <a:rPr lang="en-GB" sz="2000">
                <a:solidFill>
                  <a:schemeClr val="accent2"/>
                </a:solidFill>
                <a:latin typeface="Arial" charset="0"/>
              </a:rPr>
              <a:t>Detrimental effects of gonadal factors in the male NSDA system as well as protective effects in females contribute to sex differences in susceptibility to striatal injury </a:t>
            </a:r>
            <a:endParaRPr lang="en-GB" sz="2000"/>
          </a:p>
        </p:txBody>
      </p:sp>
      <p:sp>
        <p:nvSpPr>
          <p:cNvPr id="28676" name="Rectangle 3"/>
          <p:cNvSpPr>
            <a:spLocks noChangeArrowheads="1"/>
          </p:cNvSpPr>
          <p:nvPr/>
        </p:nvSpPr>
        <p:spPr bwMode="auto">
          <a:xfrm>
            <a:off x="571500" y="3125788"/>
            <a:ext cx="7643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E2 has opposite effects on striatal DA loss in males (increased) and females (decreased)</a:t>
            </a:r>
            <a:endParaRPr lang="en-GB" sz="2000"/>
          </a:p>
        </p:txBody>
      </p:sp>
      <p:sp>
        <p:nvSpPr>
          <p:cNvPr id="33797" name="Text Box 83"/>
          <p:cNvSpPr txBox="1">
            <a:spLocks noChangeArrowheads="1"/>
          </p:cNvSpPr>
          <p:nvPr/>
        </p:nvSpPr>
        <p:spPr bwMode="auto">
          <a:xfrm>
            <a:off x="285750" y="6105525"/>
            <a:ext cx="8161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b="0">
                <a:solidFill>
                  <a:schemeClr val="accent2"/>
                </a:solidFill>
                <a:cs typeface="Arial" charset="0"/>
              </a:rPr>
              <a:t>McArthur  S. et al (2007) </a:t>
            </a:r>
            <a:r>
              <a:rPr lang="en-GB" sz="1800" b="0" i="1">
                <a:solidFill>
                  <a:schemeClr val="accent2"/>
                </a:solidFill>
                <a:cs typeface="Arial" charset="0"/>
              </a:rPr>
              <a:t>JNeurochem </a:t>
            </a:r>
            <a:r>
              <a:rPr lang="en-GB" sz="1800" b="0">
                <a:solidFill>
                  <a:schemeClr val="accent2"/>
                </a:solidFill>
                <a:cs typeface="Arial" charset="0"/>
              </a:rPr>
              <a:t>100: 678-692; Gillies GE &amp; McArthur S. (2010) </a:t>
            </a:r>
            <a:r>
              <a:rPr lang="en-GB" sz="1800" b="0" i="1">
                <a:solidFill>
                  <a:schemeClr val="accent2"/>
                </a:solidFill>
                <a:cs typeface="Arial" charset="0"/>
              </a:rPr>
              <a:t>Horm Behav  </a:t>
            </a:r>
            <a:r>
              <a:rPr lang="en-GB" sz="1800" b="0">
                <a:solidFill>
                  <a:schemeClr val="accent2"/>
                </a:solidFill>
                <a:cs typeface="Arial" charset="0"/>
              </a:rPr>
              <a:t>57: 23-34 ; Gillies GE &amp; McArthur S.( 2010)  Pharm Revs 62: 155-198</a:t>
            </a:r>
          </a:p>
        </p:txBody>
      </p:sp>
      <p:sp>
        <p:nvSpPr>
          <p:cNvPr id="10" name="Rectangle 3"/>
          <p:cNvSpPr>
            <a:spLocks noChangeArrowheads="1"/>
          </p:cNvSpPr>
          <p:nvPr/>
        </p:nvSpPr>
        <p:spPr bwMode="auto">
          <a:xfrm>
            <a:off x="571500" y="4033838"/>
            <a:ext cx="7643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In the absence of sex hormones male and female brains are not identical</a:t>
            </a:r>
          </a:p>
        </p:txBody>
      </p:sp>
      <p:sp>
        <p:nvSpPr>
          <p:cNvPr id="11" name="Rectangle 3"/>
          <p:cNvSpPr>
            <a:spLocks noChangeArrowheads="1"/>
          </p:cNvSpPr>
          <p:nvPr/>
        </p:nvSpPr>
        <p:spPr bwMode="auto">
          <a:xfrm>
            <a:off x="500063" y="4932363"/>
            <a:ext cx="764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Innate sex dimorphisms may be attributable to the established major contribution of the organizational effects of sex hormones </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381000" y="457200"/>
            <a:ext cx="8458200" cy="1266825"/>
          </a:xfrm>
        </p:spPr>
        <p:txBody>
          <a:bodyPr/>
          <a:lstStyle/>
          <a:p>
            <a:r>
              <a:rPr lang="en-GB" sz="3600" smtClean="0">
                <a:solidFill>
                  <a:srgbClr val="003399"/>
                </a:solidFill>
                <a:latin typeface="Arial" charset="0"/>
              </a:rPr>
              <a:t>Implications</a:t>
            </a:r>
          </a:p>
        </p:txBody>
      </p:sp>
      <p:sp>
        <p:nvSpPr>
          <p:cNvPr id="385027" name="Rectangle 1027"/>
          <p:cNvSpPr>
            <a:spLocks noGrp="1" noChangeArrowheads="1"/>
          </p:cNvSpPr>
          <p:nvPr>
            <p:ph type="body" idx="1"/>
          </p:nvPr>
        </p:nvSpPr>
        <p:spPr>
          <a:xfrm>
            <a:off x="468313" y="1708150"/>
            <a:ext cx="8423275" cy="4497388"/>
          </a:xfrm>
          <a:extLst>
            <a:ext uri="{909E8E84-426E-40DD-AFC4-6F175D3DCCD1}">
              <a14:hiddenFill xmlns:a14="http://schemas.microsoft.com/office/drawing/2010/main">
                <a:solidFill>
                  <a:srgbClr val="FFFF00"/>
                </a:solidFill>
              </a14:hiddenFill>
            </a:ext>
          </a:extLst>
        </p:spPr>
        <p:txBody>
          <a:bodyPr/>
          <a:lstStyle/>
          <a:p>
            <a:pPr>
              <a:lnSpc>
                <a:spcPct val="90000"/>
              </a:lnSpc>
              <a:buFontTx/>
              <a:buNone/>
            </a:pPr>
            <a:endParaRPr lang="en-GB" sz="2400" smtClean="0">
              <a:solidFill>
                <a:srgbClr val="A50021"/>
              </a:solidFill>
              <a:latin typeface="Comic Sans MS" pitchFamily="66" charset="0"/>
            </a:endParaRPr>
          </a:p>
          <a:p>
            <a:pPr>
              <a:lnSpc>
                <a:spcPct val="90000"/>
              </a:lnSpc>
            </a:pPr>
            <a:r>
              <a:rPr lang="en-US" sz="2400" smtClean="0">
                <a:latin typeface="Arial" charset="0"/>
              </a:rPr>
              <a:t>The detrimental effects of gonadal factors in the male NSDA system, as well as protective effects of ovarian factors in females contribute to sex differences in striatal susceptibility to injury. </a:t>
            </a:r>
          </a:p>
          <a:p>
            <a:pPr>
              <a:lnSpc>
                <a:spcPct val="90000"/>
              </a:lnSpc>
            </a:pPr>
            <a:endParaRPr lang="en-US" sz="2400" smtClean="0">
              <a:latin typeface="Arial" charset="0"/>
            </a:endParaRPr>
          </a:p>
          <a:p>
            <a:pPr>
              <a:lnSpc>
                <a:spcPct val="90000"/>
              </a:lnSpc>
            </a:pPr>
            <a:r>
              <a:rPr lang="en-GB" sz="2400" smtClean="0">
                <a:latin typeface="Arial" charset="0"/>
              </a:rPr>
              <a:t>The reported clinically beneficial effects of systemic oestrogen on the partially damaged NSDA system in females may not be universally adopted for males</a:t>
            </a:r>
          </a:p>
          <a:p>
            <a:pPr>
              <a:lnSpc>
                <a:spcPct val="90000"/>
              </a:lnSpc>
              <a:buFontTx/>
              <a:buNone/>
            </a:pPr>
            <a:endParaRPr lang="en-GB" sz="2400" smtClean="0">
              <a:latin typeface="Arial" charset="0"/>
            </a:endParaRPr>
          </a:p>
          <a:p>
            <a:pPr>
              <a:lnSpc>
                <a:spcPct val="90000"/>
              </a:lnSpc>
            </a:pPr>
            <a:r>
              <a:rPr lang="en-GB" sz="2400" smtClean="0">
                <a:latin typeface="Arial" charset="0"/>
              </a:rPr>
              <a:t>Processes underlying degeneration appear to differ in males and females</a:t>
            </a:r>
          </a:p>
          <a:p>
            <a:pPr>
              <a:lnSpc>
                <a:spcPct val="90000"/>
              </a:lnSpc>
              <a:buFontTx/>
              <a:buNone/>
            </a:pPr>
            <a:endParaRPr lang="en-GB" sz="2400" smtClean="0">
              <a:latin typeface="Arial" charset="0"/>
            </a:endParaRPr>
          </a:p>
          <a:p>
            <a:pPr>
              <a:lnSpc>
                <a:spcPct val="90000"/>
              </a:lnSpc>
            </a:pPr>
            <a:endParaRPr lang="en-GB" sz="2400" smtClean="0">
              <a:solidFill>
                <a:srgbClr val="A50021"/>
              </a:solidFill>
              <a:latin typeface="Comic Sans MS" pitchFamily="66" charset="0"/>
            </a:endParaRPr>
          </a:p>
          <a:p>
            <a:pPr>
              <a:lnSpc>
                <a:spcPct val="90000"/>
              </a:lnSpc>
            </a:pPr>
            <a:endParaRPr lang="en-GB" sz="1600" smtClean="0">
              <a:solidFill>
                <a:srgbClr val="A50021"/>
              </a:solidFill>
              <a:latin typeface="Comic Sans MS" pitchFamily="66" charset="0"/>
            </a:endParaRPr>
          </a:p>
          <a:p>
            <a:pPr>
              <a:lnSpc>
                <a:spcPct val="90000"/>
              </a:lnSpc>
              <a:buFontTx/>
              <a:buNone/>
            </a:pPr>
            <a:endParaRPr lang="en-GB" sz="1600" smtClean="0">
              <a:solidFill>
                <a:srgbClr val="A50021"/>
              </a:solidFill>
              <a:latin typeface="Comic Sans MS" pitchFamily="66" charset="0"/>
            </a:endParaRPr>
          </a:p>
          <a:p>
            <a:pPr>
              <a:lnSpc>
                <a:spcPct val="90000"/>
              </a:lnSpc>
            </a:pPr>
            <a:endParaRPr lang="en-GB" sz="1200" smtClean="0">
              <a:solidFill>
                <a:srgbClr val="A50021"/>
              </a:solidFill>
              <a:latin typeface="Comic Sans MS" pitchFamily="66" charset="0"/>
            </a:endParaRPr>
          </a:p>
          <a:p>
            <a:pPr>
              <a:lnSpc>
                <a:spcPct val="90000"/>
              </a:lnSpc>
            </a:pPr>
            <a:endParaRPr lang="en-GB" sz="1600" smtClean="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5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381000" y="457200"/>
            <a:ext cx="8458200" cy="1266825"/>
          </a:xfrm>
        </p:spPr>
        <p:txBody>
          <a:bodyPr/>
          <a:lstStyle/>
          <a:p>
            <a:r>
              <a:rPr lang="en-GB" sz="3600" smtClean="0">
                <a:solidFill>
                  <a:srgbClr val="003399"/>
                </a:solidFill>
                <a:latin typeface="Arial" charset="0"/>
              </a:rPr>
              <a:t>Implications</a:t>
            </a:r>
          </a:p>
        </p:txBody>
      </p:sp>
      <p:sp>
        <p:nvSpPr>
          <p:cNvPr id="385027" name="Rectangle 1027"/>
          <p:cNvSpPr>
            <a:spLocks noGrp="1" noChangeArrowheads="1"/>
          </p:cNvSpPr>
          <p:nvPr>
            <p:ph type="body" idx="1"/>
          </p:nvPr>
        </p:nvSpPr>
        <p:spPr>
          <a:xfrm>
            <a:off x="468313" y="1708150"/>
            <a:ext cx="8423275" cy="4497388"/>
          </a:xfrm>
          <a:extLst>
            <a:ext uri="{909E8E84-426E-40DD-AFC4-6F175D3DCCD1}">
              <a14:hiddenFill xmlns:a14="http://schemas.microsoft.com/office/drawing/2010/main">
                <a:solidFill>
                  <a:srgbClr val="FFFF00"/>
                </a:solidFill>
              </a14:hiddenFill>
            </a:ext>
          </a:extLst>
        </p:spPr>
        <p:txBody>
          <a:bodyPr/>
          <a:lstStyle/>
          <a:p>
            <a:pPr>
              <a:lnSpc>
                <a:spcPct val="90000"/>
              </a:lnSpc>
              <a:buFontTx/>
              <a:buNone/>
            </a:pPr>
            <a:endParaRPr lang="en-GB" sz="2400" smtClean="0">
              <a:solidFill>
                <a:srgbClr val="A50021"/>
              </a:solidFill>
              <a:latin typeface="Comic Sans MS" pitchFamily="66" charset="0"/>
            </a:endParaRPr>
          </a:p>
          <a:p>
            <a:pPr>
              <a:lnSpc>
                <a:spcPct val="90000"/>
              </a:lnSpc>
            </a:pPr>
            <a:r>
              <a:rPr lang="en-US" sz="2400" smtClean="0">
                <a:latin typeface="Arial" charset="0"/>
              </a:rPr>
              <a:t>The detrimental effects of gonadal factors in the male NSDA system, as well as protective effects of ovarian factors in females contribute to sex differences in striatal susceptibility to injury. </a:t>
            </a:r>
          </a:p>
          <a:p>
            <a:pPr>
              <a:lnSpc>
                <a:spcPct val="90000"/>
              </a:lnSpc>
            </a:pPr>
            <a:endParaRPr lang="en-US" sz="2400" smtClean="0">
              <a:latin typeface="Arial" charset="0"/>
            </a:endParaRPr>
          </a:p>
          <a:p>
            <a:pPr>
              <a:lnSpc>
                <a:spcPct val="90000"/>
              </a:lnSpc>
            </a:pPr>
            <a:r>
              <a:rPr lang="en-GB" sz="2400" smtClean="0">
                <a:latin typeface="Arial" charset="0"/>
              </a:rPr>
              <a:t>The reported clinically beneficial effects of systemic oestrogen on the partially damaged NSDA system in females may not be universally adopted for males</a:t>
            </a:r>
          </a:p>
          <a:p>
            <a:pPr>
              <a:lnSpc>
                <a:spcPct val="90000"/>
              </a:lnSpc>
              <a:buFontTx/>
              <a:buNone/>
            </a:pPr>
            <a:endParaRPr lang="en-GB" sz="2400" smtClean="0">
              <a:latin typeface="Arial" charset="0"/>
            </a:endParaRPr>
          </a:p>
          <a:p>
            <a:pPr>
              <a:lnSpc>
                <a:spcPct val="90000"/>
              </a:lnSpc>
            </a:pPr>
            <a:r>
              <a:rPr lang="en-GB" sz="2400" smtClean="0">
                <a:latin typeface="Arial" charset="0"/>
              </a:rPr>
              <a:t>Processes underlying degeneration appear to differ in males and females</a:t>
            </a:r>
          </a:p>
          <a:p>
            <a:pPr>
              <a:lnSpc>
                <a:spcPct val="90000"/>
              </a:lnSpc>
              <a:buFontTx/>
              <a:buNone/>
            </a:pPr>
            <a:endParaRPr lang="en-GB" sz="2400" smtClean="0">
              <a:latin typeface="Arial" charset="0"/>
            </a:endParaRPr>
          </a:p>
          <a:p>
            <a:pPr>
              <a:lnSpc>
                <a:spcPct val="90000"/>
              </a:lnSpc>
            </a:pPr>
            <a:endParaRPr lang="en-GB" sz="2400" smtClean="0">
              <a:solidFill>
                <a:srgbClr val="A50021"/>
              </a:solidFill>
              <a:latin typeface="Comic Sans MS" pitchFamily="66" charset="0"/>
            </a:endParaRPr>
          </a:p>
          <a:p>
            <a:pPr>
              <a:lnSpc>
                <a:spcPct val="90000"/>
              </a:lnSpc>
            </a:pPr>
            <a:endParaRPr lang="en-GB" sz="1600" smtClean="0">
              <a:solidFill>
                <a:srgbClr val="A50021"/>
              </a:solidFill>
              <a:latin typeface="Comic Sans MS" pitchFamily="66" charset="0"/>
            </a:endParaRPr>
          </a:p>
          <a:p>
            <a:pPr>
              <a:lnSpc>
                <a:spcPct val="90000"/>
              </a:lnSpc>
              <a:buFontTx/>
              <a:buNone/>
            </a:pPr>
            <a:endParaRPr lang="en-GB" sz="1600" smtClean="0">
              <a:solidFill>
                <a:srgbClr val="A50021"/>
              </a:solidFill>
              <a:latin typeface="Comic Sans MS" pitchFamily="66" charset="0"/>
            </a:endParaRPr>
          </a:p>
          <a:p>
            <a:pPr>
              <a:lnSpc>
                <a:spcPct val="90000"/>
              </a:lnSpc>
            </a:pPr>
            <a:endParaRPr lang="en-GB" sz="1200" smtClean="0">
              <a:solidFill>
                <a:srgbClr val="A50021"/>
              </a:solidFill>
              <a:latin typeface="Comic Sans MS" pitchFamily="66" charset="0"/>
            </a:endParaRPr>
          </a:p>
          <a:p>
            <a:pPr>
              <a:lnSpc>
                <a:spcPct val="90000"/>
              </a:lnSpc>
            </a:pPr>
            <a:endParaRPr lang="en-GB" sz="1600" smtClean="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5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1023938" y="1843088"/>
            <a:ext cx="7181850" cy="2628900"/>
          </a:xfrm>
          <a:noFill/>
          <a:ln>
            <a:solidFill>
              <a:srgbClr val="0000CC"/>
            </a:solidFill>
            <a:miter lim="800000"/>
            <a:headEnd/>
            <a:tailEnd/>
          </a:ln>
        </p:spPr>
        <p:txBody>
          <a:bodyPr/>
          <a:lstStyle/>
          <a:p>
            <a:pPr algn="l"/>
            <a:r>
              <a:rPr lang="en-US" sz="3200" smtClean="0">
                <a:solidFill>
                  <a:srgbClr val="0000CC"/>
                </a:solidFill>
                <a:latin typeface="Comic Sans MS" pitchFamily="66" charset="0"/>
              </a:rPr>
              <a:t>Neuroprotection at perikarya level?</a:t>
            </a:r>
            <a:r>
              <a:rPr lang="en-US" sz="3200" b="1" smtClean="0">
                <a:solidFill>
                  <a:srgbClr val="0000CC"/>
                </a:solidFill>
                <a:latin typeface="Arial Narrow" pitchFamily="34" charset="0"/>
              </a:rPr>
              <a:t/>
            </a:r>
            <a:br>
              <a:rPr lang="en-US" sz="3200" b="1" smtClean="0">
                <a:solidFill>
                  <a:srgbClr val="0000CC"/>
                </a:solidFill>
                <a:latin typeface="Arial Narrow" pitchFamily="34" charset="0"/>
              </a:rPr>
            </a:br>
            <a:endParaRPr lang="en-US"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714375" y="357188"/>
            <a:ext cx="7791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solidFill>
                  <a:srgbClr val="4043B2"/>
                </a:solidFill>
                <a:latin typeface="Arial" charset="0"/>
              </a:rPr>
              <a:t>In experimental PD that models early stage disease  (&lt;50% loss of striatal DA)...</a:t>
            </a:r>
            <a:endParaRPr lang="en-GB">
              <a:solidFill>
                <a:srgbClr val="4043B2"/>
              </a:solidFill>
            </a:endParaRPr>
          </a:p>
        </p:txBody>
      </p:sp>
      <p:grpSp>
        <p:nvGrpSpPr>
          <p:cNvPr id="37891" name="Group 29"/>
          <p:cNvGrpSpPr>
            <a:grpSpLocks/>
          </p:cNvGrpSpPr>
          <p:nvPr/>
        </p:nvGrpSpPr>
        <p:grpSpPr bwMode="auto">
          <a:xfrm>
            <a:off x="214313" y="1790700"/>
            <a:ext cx="2500312" cy="3638550"/>
            <a:chOff x="4786314" y="3076612"/>
            <a:chExt cx="2571768" cy="3638536"/>
          </a:xfrm>
        </p:grpSpPr>
        <p:pic>
          <p:nvPicPr>
            <p:cNvPr id="3789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3076612"/>
              <a:ext cx="2571768" cy="36385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7895" name="Line 25"/>
            <p:cNvSpPr>
              <a:spLocks noChangeShapeType="1"/>
            </p:cNvSpPr>
            <p:nvPr/>
          </p:nvSpPr>
          <p:spPr bwMode="auto">
            <a:xfrm flipH="1">
              <a:off x="5925911" y="5335347"/>
              <a:ext cx="307794" cy="43019"/>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6" name="Text Box 26"/>
            <p:cNvSpPr txBox="1">
              <a:spLocks noChangeArrowheads="1"/>
            </p:cNvSpPr>
            <p:nvPr/>
          </p:nvSpPr>
          <p:spPr bwMode="auto">
            <a:xfrm>
              <a:off x="5822180" y="3992400"/>
              <a:ext cx="13215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US" sz="1800">
                  <a:solidFill>
                    <a:srgbClr val="003399"/>
                  </a:solidFill>
                  <a:latin typeface="Arial" charset="0"/>
                  <a:cs typeface="Arial" charset="0"/>
                </a:rPr>
                <a:t>Striatum</a:t>
              </a:r>
              <a:endParaRPr lang="en-US" sz="1600">
                <a:solidFill>
                  <a:srgbClr val="003399"/>
                </a:solidFill>
                <a:latin typeface="Arial" charset="0"/>
                <a:cs typeface="Arial" charset="0"/>
              </a:endParaRPr>
            </a:p>
          </p:txBody>
        </p:sp>
        <p:sp>
          <p:nvSpPr>
            <p:cNvPr id="37897" name="Text Box 27"/>
            <p:cNvSpPr txBox="1">
              <a:spLocks noChangeArrowheads="1"/>
            </p:cNvSpPr>
            <p:nvPr/>
          </p:nvSpPr>
          <p:spPr bwMode="auto">
            <a:xfrm>
              <a:off x="6285004" y="5002649"/>
              <a:ext cx="10730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US" sz="1800">
                  <a:solidFill>
                    <a:srgbClr val="003399"/>
                  </a:solidFill>
                  <a:cs typeface="Arial" charset="0"/>
                </a:rPr>
                <a:t>6-OHDA Injection</a:t>
              </a:r>
              <a:endParaRPr lang="en-US" sz="2000">
                <a:solidFill>
                  <a:srgbClr val="003399"/>
                </a:solidFill>
                <a:latin typeface="Arial" charset="0"/>
                <a:cs typeface="Arial" charset="0"/>
              </a:endParaRPr>
            </a:p>
          </p:txBody>
        </p:sp>
        <p:pic>
          <p:nvPicPr>
            <p:cNvPr id="3789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8666" y="6211184"/>
              <a:ext cx="856540" cy="4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30"/>
            <p:cNvSpPr>
              <a:spLocks noChangeArrowheads="1"/>
            </p:cNvSpPr>
            <p:nvPr/>
          </p:nvSpPr>
          <p:spPr bwMode="auto">
            <a:xfrm>
              <a:off x="6550616" y="5719818"/>
              <a:ext cx="521714" cy="275605"/>
            </a:xfrm>
            <a:prstGeom prst="rect">
              <a:avLst/>
            </a:prstGeom>
            <a:solidFill>
              <a:srgbClr val="FFFFFF"/>
            </a:solidFill>
            <a:ln w="19050">
              <a:solidFill>
                <a:srgbClr val="FFFFCC"/>
              </a:solidFill>
              <a:miter lim="800000"/>
              <a:headEnd/>
              <a:tailEnd/>
            </a:ln>
          </p:spPr>
          <p:txBody>
            <a:bodyPr wrap="none" anchor="ctr"/>
            <a:lstStyle/>
            <a:p>
              <a:pPr algn="ctr">
                <a:spcBef>
                  <a:spcPct val="20000"/>
                </a:spcBef>
              </a:pPr>
              <a:r>
                <a:rPr lang="en-GB" sz="2000">
                  <a:solidFill>
                    <a:srgbClr val="003399"/>
                  </a:solidFill>
                </a:rPr>
                <a:t>SNc</a:t>
              </a:r>
            </a:p>
          </p:txBody>
        </p:sp>
        <p:sp>
          <p:nvSpPr>
            <p:cNvPr id="37900" name="Line 32"/>
            <p:cNvSpPr>
              <a:spLocks noChangeShapeType="1"/>
            </p:cNvSpPr>
            <p:nvPr/>
          </p:nvSpPr>
          <p:spPr bwMode="auto">
            <a:xfrm flipV="1">
              <a:off x="6000761" y="6000768"/>
              <a:ext cx="500066" cy="219116"/>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Rectangle 30"/>
            <p:cNvSpPr>
              <a:spLocks noChangeArrowheads="1"/>
            </p:cNvSpPr>
            <p:nvPr/>
          </p:nvSpPr>
          <p:spPr bwMode="auto">
            <a:xfrm>
              <a:off x="6285288" y="3571910"/>
              <a:ext cx="1000948" cy="357187"/>
            </a:xfrm>
            <a:prstGeom prst="rect">
              <a:avLst/>
            </a:prstGeom>
            <a:solidFill>
              <a:schemeClr val="bg1">
                <a:lumMod val="85000"/>
              </a:schemeClr>
            </a:solidFill>
            <a:ln w="19050">
              <a:solidFill>
                <a:srgbClr val="FFFFCC"/>
              </a:solidFill>
              <a:miter lim="800000"/>
              <a:headEnd/>
              <a:tailEnd/>
            </a:ln>
          </p:spPr>
          <p:txBody>
            <a:bodyPr wrap="none" anchor="ctr"/>
            <a:lstStyle/>
            <a:p>
              <a:pPr algn="ctr">
                <a:spcBef>
                  <a:spcPct val="20000"/>
                </a:spcBef>
                <a:defRPr/>
              </a:pPr>
              <a:r>
                <a:rPr lang="en-GB" sz="1800" dirty="0">
                  <a:solidFill>
                    <a:srgbClr val="003399"/>
                  </a:solidFill>
                </a:rPr>
                <a:t>DA levels</a:t>
              </a:r>
            </a:p>
          </p:txBody>
        </p:sp>
      </p:grpSp>
      <p:sp>
        <p:nvSpPr>
          <p:cNvPr id="37892" name="Rectangle 6"/>
          <p:cNvSpPr>
            <a:spLocks noChangeArrowheads="1"/>
          </p:cNvSpPr>
          <p:nvPr/>
        </p:nvSpPr>
        <p:spPr bwMode="auto">
          <a:xfrm>
            <a:off x="3468688" y="2890838"/>
            <a:ext cx="4532312"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chemeClr val="accent2"/>
                </a:solidFill>
                <a:latin typeface="Arial" charset="0"/>
              </a:rPr>
              <a:t>Hormonal manipulations that affect DA levels in the injured striatum do NOT affect DA cell  loss in the SNc </a:t>
            </a:r>
            <a:endParaRPr lang="en-GB" sz="2400"/>
          </a:p>
        </p:txBody>
      </p:sp>
      <p:sp>
        <p:nvSpPr>
          <p:cNvPr id="37893" name="Text Box 83"/>
          <p:cNvSpPr txBox="1">
            <a:spLocks noChangeArrowheads="1"/>
          </p:cNvSpPr>
          <p:nvPr/>
        </p:nvSpPr>
        <p:spPr bwMode="auto">
          <a:xfrm>
            <a:off x="285750" y="6059488"/>
            <a:ext cx="77152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400">
                <a:solidFill>
                  <a:schemeClr val="accent2"/>
                </a:solidFill>
                <a:cs typeface="Arial" charset="0"/>
              </a:rPr>
              <a:t>McArthur  S. et al 2007 </a:t>
            </a:r>
            <a:r>
              <a:rPr lang="en-GB" sz="1400" i="1">
                <a:solidFill>
                  <a:schemeClr val="accent2"/>
                </a:solidFill>
                <a:cs typeface="Arial" charset="0"/>
              </a:rPr>
              <a:t>JNeurochem </a:t>
            </a:r>
            <a:r>
              <a:rPr lang="en-GB" sz="1400">
                <a:solidFill>
                  <a:schemeClr val="accent2"/>
                </a:solidFill>
                <a:cs typeface="Arial" charset="0"/>
              </a:rPr>
              <a:t>100: 678-692</a:t>
            </a:r>
          </a:p>
          <a:p>
            <a:pPr eaLnBrk="1" hangingPunct="1">
              <a:spcBef>
                <a:spcPct val="20000"/>
              </a:spcBef>
            </a:pPr>
            <a:r>
              <a:rPr lang="en-GB" sz="1400">
                <a:solidFill>
                  <a:schemeClr val="accent2"/>
                </a:solidFill>
                <a:cs typeface="Arial" charset="0"/>
              </a:rPr>
              <a:t>Gillies GE &amp; McArthur S. 2010 </a:t>
            </a:r>
            <a:r>
              <a:rPr lang="en-GB" sz="1400" i="1">
                <a:solidFill>
                  <a:schemeClr val="accent2"/>
                </a:solidFill>
                <a:cs typeface="Arial" charset="0"/>
              </a:rPr>
              <a:t>Horm Behav  </a:t>
            </a:r>
            <a:r>
              <a:rPr lang="en-GB" sz="1400">
                <a:solidFill>
                  <a:schemeClr val="accent2"/>
                </a:solidFill>
                <a:cs typeface="Arial" charset="0"/>
              </a:rPr>
              <a:t>57: 23-34 and </a:t>
            </a:r>
            <a:r>
              <a:rPr lang="en-GB" sz="1400" i="1">
                <a:solidFill>
                  <a:schemeClr val="accent2"/>
                </a:solidFill>
                <a:cs typeface="Arial" charset="0"/>
              </a:rPr>
              <a:t>Pharm Revs </a:t>
            </a:r>
            <a:r>
              <a:rPr lang="en-GB" sz="1400">
                <a:solidFill>
                  <a:schemeClr val="accent2"/>
                </a:solidFill>
                <a:cs typeface="Arial" charset="0"/>
              </a:rPr>
              <a:t>62: 155-198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6818" name="Group 2"/>
          <p:cNvGrpSpPr>
            <a:grpSpLocks/>
          </p:cNvGrpSpPr>
          <p:nvPr/>
        </p:nvGrpSpPr>
        <p:grpSpPr bwMode="auto">
          <a:xfrm>
            <a:off x="5334000" y="762000"/>
            <a:ext cx="3657600" cy="2667000"/>
            <a:chOff x="3360" y="576"/>
            <a:chExt cx="2304" cy="1680"/>
          </a:xfrm>
        </p:grpSpPr>
        <p:sp>
          <p:nvSpPr>
            <p:cNvPr id="38986" name="Rectangle 3"/>
            <p:cNvSpPr>
              <a:spLocks noChangeArrowheads="1"/>
            </p:cNvSpPr>
            <p:nvPr/>
          </p:nvSpPr>
          <p:spPr bwMode="auto">
            <a:xfrm flipH="1">
              <a:off x="3360" y="624"/>
              <a:ext cx="22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GB" sz="1800">
                  <a:solidFill>
                    <a:srgbClr val="000000"/>
                  </a:solidFill>
                  <a:latin typeface="Arial" charset="0"/>
                </a:rPr>
                <a:t>TH + cell numbers</a:t>
              </a:r>
              <a:r>
                <a:rPr lang="en-GB" sz="1400">
                  <a:solidFill>
                    <a:srgbClr val="000000"/>
                  </a:solidFill>
                  <a:latin typeface="Arial" charset="0"/>
                </a:rPr>
                <a:t> </a:t>
              </a:r>
              <a:r>
                <a:rPr lang="en-GB" sz="1800">
                  <a:solidFill>
                    <a:srgbClr val="000000"/>
                  </a:solidFill>
                  <a:latin typeface="Arial" charset="0"/>
                </a:rPr>
                <a:t>in intact SNc</a:t>
              </a:r>
              <a:r>
                <a:rPr lang="en-GB" sz="1400">
                  <a:solidFill>
                    <a:srgbClr val="000000"/>
                  </a:solidFill>
                  <a:latin typeface="Arial" charset="0"/>
                </a:rPr>
                <a:t> </a:t>
              </a:r>
            </a:p>
            <a:p>
              <a:pPr algn="ctr" eaLnBrk="1" hangingPunct="1"/>
              <a:endParaRPr lang="en-GB" sz="900" b="0">
                <a:latin typeface="Arial" charset="0"/>
              </a:endParaRPr>
            </a:p>
          </p:txBody>
        </p:sp>
        <p:sp>
          <p:nvSpPr>
            <p:cNvPr id="38987" name="Rectangle 4"/>
            <p:cNvSpPr>
              <a:spLocks noChangeArrowheads="1"/>
            </p:cNvSpPr>
            <p:nvPr/>
          </p:nvSpPr>
          <p:spPr bwMode="auto">
            <a:xfrm>
              <a:off x="3360" y="576"/>
              <a:ext cx="2304" cy="16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8" name="Text Box 5"/>
            <p:cNvSpPr txBox="1">
              <a:spLocks noChangeArrowheads="1"/>
            </p:cNvSpPr>
            <p:nvPr/>
          </p:nvSpPr>
          <p:spPr bwMode="auto">
            <a:xfrm>
              <a:off x="3408" y="2064"/>
              <a:ext cx="20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200">
                  <a:latin typeface="Arial" charset="0"/>
                </a:rPr>
                <a:t>LEVELS</a:t>
              </a:r>
              <a:r>
                <a:rPr lang="en-GB" sz="1400">
                  <a:latin typeface="Arial" charset="0"/>
                </a:rPr>
                <a:t>   A      B          C        D        E  </a:t>
              </a:r>
            </a:p>
          </p:txBody>
        </p:sp>
        <p:sp>
          <p:nvSpPr>
            <p:cNvPr id="38989" name="Line 6"/>
            <p:cNvSpPr>
              <a:spLocks noChangeShapeType="1"/>
            </p:cNvSpPr>
            <p:nvPr/>
          </p:nvSpPr>
          <p:spPr bwMode="auto">
            <a:xfrm flipV="1">
              <a:off x="3693" y="791"/>
              <a:ext cx="1" cy="12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90" name="Line 7"/>
            <p:cNvSpPr>
              <a:spLocks noChangeShapeType="1"/>
            </p:cNvSpPr>
            <p:nvPr/>
          </p:nvSpPr>
          <p:spPr bwMode="auto">
            <a:xfrm>
              <a:off x="3672" y="2027"/>
              <a:ext cx="21"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91" name="Line 8"/>
            <p:cNvSpPr>
              <a:spLocks noChangeShapeType="1"/>
            </p:cNvSpPr>
            <p:nvPr/>
          </p:nvSpPr>
          <p:spPr bwMode="auto">
            <a:xfrm>
              <a:off x="3672" y="1778"/>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92" name="Line 9"/>
            <p:cNvSpPr>
              <a:spLocks noChangeShapeType="1"/>
            </p:cNvSpPr>
            <p:nvPr/>
          </p:nvSpPr>
          <p:spPr bwMode="auto">
            <a:xfrm>
              <a:off x="3672" y="1530"/>
              <a:ext cx="21"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93" name="Line 10"/>
            <p:cNvSpPr>
              <a:spLocks noChangeShapeType="1"/>
            </p:cNvSpPr>
            <p:nvPr/>
          </p:nvSpPr>
          <p:spPr bwMode="auto">
            <a:xfrm>
              <a:off x="3672" y="1033"/>
              <a:ext cx="21"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94" name="Rectangle 11"/>
            <p:cNvSpPr>
              <a:spLocks noChangeArrowheads="1"/>
            </p:cNvSpPr>
            <p:nvPr/>
          </p:nvSpPr>
          <p:spPr bwMode="auto">
            <a:xfrm>
              <a:off x="3504" y="192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Arial" charset="0"/>
                </a:rPr>
                <a:t>0</a:t>
              </a:r>
              <a:endParaRPr lang="en-GB" sz="900">
                <a:latin typeface="Arial" charset="0"/>
              </a:endParaRPr>
            </a:p>
          </p:txBody>
        </p:sp>
        <p:sp>
          <p:nvSpPr>
            <p:cNvPr id="38995" name="Rectangle 12"/>
            <p:cNvSpPr>
              <a:spLocks noChangeArrowheads="1"/>
            </p:cNvSpPr>
            <p:nvPr/>
          </p:nvSpPr>
          <p:spPr bwMode="auto">
            <a:xfrm>
              <a:off x="3408" y="1440"/>
              <a:ext cx="2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Arial" charset="0"/>
                </a:rPr>
                <a:t>100</a:t>
              </a:r>
              <a:endParaRPr lang="en-GB" sz="900">
                <a:latin typeface="Arial" charset="0"/>
              </a:endParaRPr>
            </a:p>
          </p:txBody>
        </p:sp>
        <p:sp>
          <p:nvSpPr>
            <p:cNvPr id="38996" name="Rectangle 13"/>
            <p:cNvSpPr>
              <a:spLocks noChangeArrowheads="1"/>
            </p:cNvSpPr>
            <p:nvPr/>
          </p:nvSpPr>
          <p:spPr bwMode="auto">
            <a:xfrm>
              <a:off x="3408" y="960"/>
              <a:ext cx="2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latin typeface="Arial" charset="0"/>
                </a:rPr>
                <a:t>200</a:t>
              </a:r>
              <a:endParaRPr lang="en-GB" sz="900">
                <a:latin typeface="Arial" charset="0"/>
              </a:endParaRPr>
            </a:p>
          </p:txBody>
        </p:sp>
        <p:grpSp>
          <p:nvGrpSpPr>
            <p:cNvPr id="38997" name="Group 14"/>
            <p:cNvGrpSpPr>
              <a:grpSpLocks/>
            </p:cNvGrpSpPr>
            <p:nvPr/>
          </p:nvGrpSpPr>
          <p:grpSpPr bwMode="auto">
            <a:xfrm>
              <a:off x="3769" y="1085"/>
              <a:ext cx="93" cy="940"/>
              <a:chOff x="1683" y="1646"/>
              <a:chExt cx="134" cy="1721"/>
            </a:xfrm>
          </p:grpSpPr>
          <p:sp>
            <p:nvSpPr>
              <p:cNvPr id="39032" name="Rectangle 15"/>
              <p:cNvSpPr>
                <a:spLocks noChangeArrowheads="1"/>
              </p:cNvSpPr>
              <p:nvPr/>
            </p:nvSpPr>
            <p:spPr bwMode="auto">
              <a:xfrm>
                <a:off x="1683" y="1715"/>
                <a:ext cx="134" cy="1652"/>
              </a:xfrm>
              <a:prstGeom prst="rect">
                <a:avLst/>
              </a:prstGeom>
              <a:solidFill>
                <a:srgbClr val="003399"/>
              </a:solidFill>
              <a:ln w="7938">
                <a:solidFill>
                  <a:srgbClr val="000000"/>
                </a:solidFill>
                <a:miter lim="800000"/>
                <a:headEnd/>
                <a:tailEnd/>
              </a:ln>
            </p:spPr>
            <p:txBody>
              <a:bodyPr/>
              <a:lstStyle/>
              <a:p>
                <a:endParaRPr lang="en-US"/>
              </a:p>
            </p:txBody>
          </p:sp>
          <p:sp>
            <p:nvSpPr>
              <p:cNvPr id="39033" name="Line 16"/>
              <p:cNvSpPr>
                <a:spLocks noChangeShapeType="1"/>
              </p:cNvSpPr>
              <p:nvPr/>
            </p:nvSpPr>
            <p:spPr bwMode="auto">
              <a:xfrm flipV="1">
                <a:off x="1750" y="1646"/>
                <a:ext cx="1" cy="6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34" name="Line 17"/>
              <p:cNvSpPr>
                <a:spLocks noChangeShapeType="1"/>
              </p:cNvSpPr>
              <p:nvPr/>
            </p:nvSpPr>
            <p:spPr bwMode="auto">
              <a:xfrm>
                <a:off x="1722" y="1646"/>
                <a:ext cx="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8998" name="Group 18"/>
            <p:cNvGrpSpPr>
              <a:grpSpLocks/>
            </p:cNvGrpSpPr>
            <p:nvPr/>
          </p:nvGrpSpPr>
          <p:grpSpPr bwMode="auto">
            <a:xfrm>
              <a:off x="4121" y="968"/>
              <a:ext cx="94" cy="1057"/>
              <a:chOff x="2194" y="1432"/>
              <a:chExt cx="183" cy="1935"/>
            </a:xfrm>
          </p:grpSpPr>
          <p:sp>
            <p:nvSpPr>
              <p:cNvPr id="39029" name="Rectangle 19"/>
              <p:cNvSpPr>
                <a:spLocks noChangeArrowheads="1"/>
              </p:cNvSpPr>
              <p:nvPr/>
            </p:nvSpPr>
            <p:spPr bwMode="auto">
              <a:xfrm>
                <a:off x="2194" y="1680"/>
                <a:ext cx="183" cy="1687"/>
              </a:xfrm>
              <a:prstGeom prst="rect">
                <a:avLst/>
              </a:prstGeom>
              <a:solidFill>
                <a:srgbClr val="003399"/>
              </a:solidFill>
              <a:ln w="7938">
                <a:solidFill>
                  <a:srgbClr val="000000"/>
                </a:solidFill>
                <a:miter lim="800000"/>
                <a:headEnd/>
                <a:tailEnd/>
              </a:ln>
            </p:spPr>
            <p:txBody>
              <a:bodyPr/>
              <a:lstStyle/>
              <a:p>
                <a:endParaRPr lang="en-US"/>
              </a:p>
            </p:txBody>
          </p:sp>
          <p:sp>
            <p:nvSpPr>
              <p:cNvPr id="39030" name="Line 20"/>
              <p:cNvSpPr>
                <a:spLocks noChangeShapeType="1"/>
              </p:cNvSpPr>
              <p:nvPr/>
            </p:nvSpPr>
            <p:spPr bwMode="auto">
              <a:xfrm flipV="1">
                <a:off x="2285" y="1441"/>
                <a:ext cx="1" cy="2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31" name="Line 21"/>
              <p:cNvSpPr>
                <a:spLocks noChangeShapeType="1"/>
              </p:cNvSpPr>
              <p:nvPr/>
            </p:nvSpPr>
            <p:spPr bwMode="auto">
              <a:xfrm flipV="1">
                <a:off x="2239" y="1432"/>
                <a:ext cx="93"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99" name="Rectangle 22"/>
            <p:cNvSpPr>
              <a:spLocks noChangeArrowheads="1"/>
            </p:cNvSpPr>
            <p:nvPr/>
          </p:nvSpPr>
          <p:spPr bwMode="auto">
            <a:xfrm>
              <a:off x="4488" y="1304"/>
              <a:ext cx="93" cy="721"/>
            </a:xfrm>
            <a:prstGeom prst="rect">
              <a:avLst/>
            </a:prstGeom>
            <a:solidFill>
              <a:srgbClr val="003399"/>
            </a:solidFill>
            <a:ln w="7938">
              <a:solidFill>
                <a:srgbClr val="000000"/>
              </a:solidFill>
              <a:miter lim="800000"/>
              <a:headEnd/>
              <a:tailEnd/>
            </a:ln>
          </p:spPr>
          <p:txBody>
            <a:bodyPr/>
            <a:lstStyle/>
            <a:p>
              <a:endParaRPr lang="en-US"/>
            </a:p>
          </p:txBody>
        </p:sp>
        <p:sp>
          <p:nvSpPr>
            <p:cNvPr id="39000" name="Line 23"/>
            <p:cNvSpPr>
              <a:spLocks noChangeShapeType="1"/>
            </p:cNvSpPr>
            <p:nvPr/>
          </p:nvSpPr>
          <p:spPr bwMode="auto">
            <a:xfrm flipV="1">
              <a:off x="4535" y="1206"/>
              <a:ext cx="0" cy="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01" name="Rectangle 24"/>
            <p:cNvSpPr>
              <a:spLocks noChangeArrowheads="1"/>
            </p:cNvSpPr>
            <p:nvPr/>
          </p:nvSpPr>
          <p:spPr bwMode="auto">
            <a:xfrm>
              <a:off x="4841" y="1405"/>
              <a:ext cx="93" cy="620"/>
            </a:xfrm>
            <a:prstGeom prst="rect">
              <a:avLst/>
            </a:prstGeom>
            <a:solidFill>
              <a:srgbClr val="003399"/>
            </a:solidFill>
            <a:ln w="7938">
              <a:solidFill>
                <a:srgbClr val="000000"/>
              </a:solidFill>
              <a:miter lim="800000"/>
              <a:headEnd/>
              <a:tailEnd/>
            </a:ln>
          </p:spPr>
          <p:txBody>
            <a:bodyPr/>
            <a:lstStyle/>
            <a:p>
              <a:endParaRPr lang="en-US"/>
            </a:p>
          </p:txBody>
        </p:sp>
        <p:sp>
          <p:nvSpPr>
            <p:cNvPr id="39002" name="Line 25"/>
            <p:cNvSpPr>
              <a:spLocks noChangeShapeType="1"/>
            </p:cNvSpPr>
            <p:nvPr/>
          </p:nvSpPr>
          <p:spPr bwMode="auto">
            <a:xfrm flipV="1">
              <a:off x="4888" y="1312"/>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03" name="Line 26"/>
            <p:cNvSpPr>
              <a:spLocks noChangeShapeType="1"/>
            </p:cNvSpPr>
            <p:nvPr/>
          </p:nvSpPr>
          <p:spPr bwMode="auto">
            <a:xfrm flipV="1">
              <a:off x="4864" y="1310"/>
              <a:ext cx="48"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9004" name="Group 27"/>
            <p:cNvGrpSpPr>
              <a:grpSpLocks/>
            </p:cNvGrpSpPr>
            <p:nvPr/>
          </p:nvGrpSpPr>
          <p:grpSpPr bwMode="auto">
            <a:xfrm>
              <a:off x="5193" y="1145"/>
              <a:ext cx="94" cy="880"/>
              <a:chOff x="4006" y="1756"/>
              <a:chExt cx="134" cy="1611"/>
            </a:xfrm>
          </p:grpSpPr>
          <p:sp>
            <p:nvSpPr>
              <p:cNvPr id="39026" name="Rectangle 28"/>
              <p:cNvSpPr>
                <a:spLocks noChangeArrowheads="1"/>
              </p:cNvSpPr>
              <p:nvPr/>
            </p:nvSpPr>
            <p:spPr bwMode="auto">
              <a:xfrm>
                <a:off x="4006" y="1898"/>
                <a:ext cx="134" cy="1469"/>
              </a:xfrm>
              <a:prstGeom prst="rect">
                <a:avLst/>
              </a:prstGeom>
              <a:solidFill>
                <a:srgbClr val="003399"/>
              </a:solidFill>
              <a:ln w="7938">
                <a:solidFill>
                  <a:srgbClr val="000000"/>
                </a:solidFill>
                <a:miter lim="800000"/>
                <a:headEnd/>
                <a:tailEnd/>
              </a:ln>
            </p:spPr>
            <p:txBody>
              <a:bodyPr/>
              <a:lstStyle/>
              <a:p>
                <a:endParaRPr lang="en-US"/>
              </a:p>
            </p:txBody>
          </p:sp>
          <p:sp>
            <p:nvSpPr>
              <p:cNvPr id="39027" name="Line 29"/>
              <p:cNvSpPr>
                <a:spLocks noChangeShapeType="1"/>
              </p:cNvSpPr>
              <p:nvPr/>
            </p:nvSpPr>
            <p:spPr bwMode="auto">
              <a:xfrm flipV="1">
                <a:off x="4073" y="1756"/>
                <a:ext cx="1" cy="1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28" name="Line 30"/>
              <p:cNvSpPr>
                <a:spLocks noChangeShapeType="1"/>
              </p:cNvSpPr>
              <p:nvPr/>
            </p:nvSpPr>
            <p:spPr bwMode="auto">
              <a:xfrm>
                <a:off x="4045" y="1756"/>
                <a:ext cx="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9005" name="Rectangle 31"/>
            <p:cNvSpPr>
              <a:spLocks noChangeArrowheads="1"/>
            </p:cNvSpPr>
            <p:nvPr/>
          </p:nvSpPr>
          <p:spPr bwMode="auto">
            <a:xfrm>
              <a:off x="3884" y="1441"/>
              <a:ext cx="93" cy="585"/>
            </a:xfrm>
            <a:prstGeom prst="rect">
              <a:avLst/>
            </a:prstGeom>
            <a:solidFill>
              <a:srgbClr val="FF00FF"/>
            </a:solidFill>
            <a:ln w="7938">
              <a:solidFill>
                <a:srgbClr val="000000"/>
              </a:solidFill>
              <a:miter lim="800000"/>
              <a:headEnd/>
              <a:tailEnd/>
            </a:ln>
          </p:spPr>
          <p:txBody>
            <a:bodyPr/>
            <a:lstStyle/>
            <a:p>
              <a:endParaRPr lang="en-US"/>
            </a:p>
          </p:txBody>
        </p:sp>
        <p:sp>
          <p:nvSpPr>
            <p:cNvPr id="39006" name="Line 32"/>
            <p:cNvSpPr>
              <a:spLocks noChangeShapeType="1"/>
            </p:cNvSpPr>
            <p:nvPr/>
          </p:nvSpPr>
          <p:spPr bwMode="auto">
            <a:xfrm flipH="1" flipV="1">
              <a:off x="3937" y="1353"/>
              <a:ext cx="0" cy="1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07" name="Rectangle 33"/>
            <p:cNvSpPr>
              <a:spLocks noChangeArrowheads="1"/>
            </p:cNvSpPr>
            <p:nvPr/>
          </p:nvSpPr>
          <p:spPr bwMode="auto">
            <a:xfrm>
              <a:off x="4222" y="1621"/>
              <a:ext cx="94" cy="409"/>
            </a:xfrm>
            <a:prstGeom prst="rect">
              <a:avLst/>
            </a:prstGeom>
            <a:solidFill>
              <a:srgbClr val="FF00FF"/>
            </a:solidFill>
            <a:ln w="7938">
              <a:solidFill>
                <a:srgbClr val="000000"/>
              </a:solidFill>
              <a:miter lim="800000"/>
              <a:headEnd/>
              <a:tailEnd/>
            </a:ln>
          </p:spPr>
          <p:txBody>
            <a:bodyPr/>
            <a:lstStyle/>
            <a:p>
              <a:endParaRPr lang="en-US"/>
            </a:p>
          </p:txBody>
        </p:sp>
        <p:sp>
          <p:nvSpPr>
            <p:cNvPr id="39008" name="Line 34"/>
            <p:cNvSpPr>
              <a:spLocks noChangeShapeType="1"/>
            </p:cNvSpPr>
            <p:nvPr/>
          </p:nvSpPr>
          <p:spPr bwMode="auto">
            <a:xfrm flipV="1">
              <a:off x="4273" y="1577"/>
              <a:ext cx="3" cy="5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09" name="Line 35"/>
            <p:cNvSpPr>
              <a:spLocks noChangeShapeType="1"/>
            </p:cNvSpPr>
            <p:nvPr/>
          </p:nvSpPr>
          <p:spPr bwMode="auto">
            <a:xfrm>
              <a:off x="4259" y="157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10" name="Rectangle 36"/>
            <p:cNvSpPr>
              <a:spLocks noChangeArrowheads="1"/>
            </p:cNvSpPr>
            <p:nvPr/>
          </p:nvSpPr>
          <p:spPr bwMode="auto">
            <a:xfrm>
              <a:off x="4597" y="1536"/>
              <a:ext cx="94" cy="499"/>
            </a:xfrm>
            <a:prstGeom prst="rect">
              <a:avLst/>
            </a:prstGeom>
            <a:solidFill>
              <a:srgbClr val="FF00FF"/>
            </a:solidFill>
            <a:ln w="7938">
              <a:solidFill>
                <a:srgbClr val="000000"/>
              </a:solidFill>
              <a:miter lim="800000"/>
              <a:headEnd/>
              <a:tailEnd/>
            </a:ln>
          </p:spPr>
          <p:txBody>
            <a:bodyPr/>
            <a:lstStyle/>
            <a:p>
              <a:endParaRPr lang="en-US"/>
            </a:p>
          </p:txBody>
        </p:sp>
        <p:sp>
          <p:nvSpPr>
            <p:cNvPr id="39011" name="Line 37"/>
            <p:cNvSpPr>
              <a:spLocks noChangeShapeType="1"/>
            </p:cNvSpPr>
            <p:nvPr/>
          </p:nvSpPr>
          <p:spPr bwMode="auto">
            <a:xfrm flipH="1" flipV="1">
              <a:off x="4649" y="1428"/>
              <a:ext cx="7" cy="10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9012" name="Group 38"/>
            <p:cNvGrpSpPr>
              <a:grpSpLocks/>
            </p:cNvGrpSpPr>
            <p:nvPr/>
          </p:nvGrpSpPr>
          <p:grpSpPr bwMode="auto">
            <a:xfrm>
              <a:off x="4953" y="1501"/>
              <a:ext cx="93" cy="524"/>
              <a:chOff x="3603" y="2408"/>
              <a:chExt cx="134" cy="959"/>
            </a:xfrm>
          </p:grpSpPr>
          <p:sp>
            <p:nvSpPr>
              <p:cNvPr id="39023" name="Rectangle 39"/>
              <p:cNvSpPr>
                <a:spLocks noChangeArrowheads="1"/>
              </p:cNvSpPr>
              <p:nvPr/>
            </p:nvSpPr>
            <p:spPr bwMode="auto">
              <a:xfrm>
                <a:off x="3603" y="2548"/>
                <a:ext cx="134" cy="819"/>
              </a:xfrm>
              <a:prstGeom prst="rect">
                <a:avLst/>
              </a:prstGeom>
              <a:solidFill>
                <a:srgbClr val="FF00FF"/>
              </a:solidFill>
              <a:ln w="7938">
                <a:solidFill>
                  <a:srgbClr val="000000"/>
                </a:solidFill>
                <a:miter lim="800000"/>
                <a:headEnd/>
                <a:tailEnd/>
              </a:ln>
            </p:spPr>
            <p:txBody>
              <a:bodyPr/>
              <a:lstStyle/>
              <a:p>
                <a:endParaRPr lang="en-US"/>
              </a:p>
            </p:txBody>
          </p:sp>
          <p:sp>
            <p:nvSpPr>
              <p:cNvPr id="39024" name="Line 40"/>
              <p:cNvSpPr>
                <a:spLocks noChangeShapeType="1"/>
              </p:cNvSpPr>
              <p:nvPr/>
            </p:nvSpPr>
            <p:spPr bwMode="auto">
              <a:xfrm flipV="1">
                <a:off x="3670" y="2408"/>
                <a:ext cx="1" cy="1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25" name="Line 41"/>
              <p:cNvSpPr>
                <a:spLocks noChangeShapeType="1"/>
              </p:cNvSpPr>
              <p:nvPr/>
            </p:nvSpPr>
            <p:spPr bwMode="auto">
              <a:xfrm>
                <a:off x="3642" y="2408"/>
                <a:ext cx="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9013" name="Rectangle 42"/>
            <p:cNvSpPr>
              <a:spLocks noChangeArrowheads="1"/>
            </p:cNvSpPr>
            <p:nvPr/>
          </p:nvSpPr>
          <p:spPr bwMode="auto">
            <a:xfrm>
              <a:off x="5306" y="1473"/>
              <a:ext cx="93" cy="552"/>
            </a:xfrm>
            <a:prstGeom prst="rect">
              <a:avLst/>
            </a:prstGeom>
            <a:solidFill>
              <a:srgbClr val="FF00FF"/>
            </a:solidFill>
            <a:ln w="7938">
              <a:solidFill>
                <a:srgbClr val="000000"/>
              </a:solidFill>
              <a:miter lim="800000"/>
              <a:headEnd/>
              <a:tailEnd/>
            </a:ln>
          </p:spPr>
          <p:txBody>
            <a:bodyPr/>
            <a:lstStyle/>
            <a:p>
              <a:endParaRPr lang="en-US"/>
            </a:p>
          </p:txBody>
        </p:sp>
        <p:sp>
          <p:nvSpPr>
            <p:cNvPr id="39014" name="Line 43"/>
            <p:cNvSpPr>
              <a:spLocks noChangeShapeType="1"/>
            </p:cNvSpPr>
            <p:nvPr/>
          </p:nvSpPr>
          <p:spPr bwMode="auto">
            <a:xfrm flipH="1" flipV="1">
              <a:off x="5352" y="1403"/>
              <a:ext cx="1" cy="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15" name="Line 44"/>
            <p:cNvSpPr>
              <a:spLocks noChangeShapeType="1"/>
            </p:cNvSpPr>
            <p:nvPr/>
          </p:nvSpPr>
          <p:spPr bwMode="auto">
            <a:xfrm>
              <a:off x="3672" y="791"/>
              <a:ext cx="21"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016" name="Text Box 45"/>
            <p:cNvSpPr txBox="1">
              <a:spLocks noChangeArrowheads="1"/>
            </p:cNvSpPr>
            <p:nvPr/>
          </p:nvSpPr>
          <p:spPr bwMode="auto">
            <a:xfrm>
              <a:off x="3744" y="912"/>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Arial" charset="0"/>
                </a:rPr>
                <a:t>*</a:t>
              </a:r>
              <a:endParaRPr lang="en-GB" sz="1000">
                <a:latin typeface="Arial" charset="0"/>
              </a:endParaRPr>
            </a:p>
          </p:txBody>
        </p:sp>
        <p:sp>
          <p:nvSpPr>
            <p:cNvPr id="39017" name="Text Box 46"/>
            <p:cNvSpPr txBox="1">
              <a:spLocks noChangeArrowheads="1"/>
            </p:cNvSpPr>
            <p:nvPr/>
          </p:nvSpPr>
          <p:spPr bwMode="auto">
            <a:xfrm>
              <a:off x="4080" y="816"/>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Arial" charset="0"/>
                </a:rPr>
                <a:t>**</a:t>
              </a:r>
              <a:endParaRPr lang="en-GB" sz="1000">
                <a:latin typeface="Arial" charset="0"/>
              </a:endParaRPr>
            </a:p>
          </p:txBody>
        </p:sp>
        <p:sp>
          <p:nvSpPr>
            <p:cNvPr id="39018" name="Text Box 47"/>
            <p:cNvSpPr txBox="1">
              <a:spLocks noChangeArrowheads="1"/>
            </p:cNvSpPr>
            <p:nvPr/>
          </p:nvSpPr>
          <p:spPr bwMode="auto">
            <a:xfrm>
              <a:off x="5136" y="960"/>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Arial" charset="0"/>
                </a:rPr>
                <a:t>*</a:t>
              </a:r>
              <a:endParaRPr lang="en-GB" sz="1000">
                <a:latin typeface="Arial" charset="0"/>
              </a:endParaRPr>
            </a:p>
          </p:txBody>
        </p:sp>
        <p:sp>
          <p:nvSpPr>
            <p:cNvPr id="39019" name="Line 48"/>
            <p:cNvSpPr>
              <a:spLocks noChangeShapeType="1"/>
            </p:cNvSpPr>
            <p:nvPr/>
          </p:nvSpPr>
          <p:spPr bwMode="auto">
            <a:xfrm>
              <a:off x="3913" y="1353"/>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20" name="Line 49"/>
            <p:cNvSpPr>
              <a:spLocks noChangeShapeType="1"/>
            </p:cNvSpPr>
            <p:nvPr/>
          </p:nvSpPr>
          <p:spPr bwMode="auto">
            <a:xfrm>
              <a:off x="4608" y="1429"/>
              <a:ext cx="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21" name="Line 50"/>
            <p:cNvSpPr>
              <a:spLocks noChangeShapeType="1"/>
            </p:cNvSpPr>
            <p:nvPr/>
          </p:nvSpPr>
          <p:spPr bwMode="auto">
            <a:xfrm>
              <a:off x="4513" y="1202"/>
              <a:ext cx="4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22" name="Line 51"/>
            <p:cNvSpPr>
              <a:spLocks noChangeShapeType="1"/>
            </p:cNvSpPr>
            <p:nvPr/>
          </p:nvSpPr>
          <p:spPr bwMode="auto">
            <a:xfrm>
              <a:off x="5328" y="1403"/>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15" name="Group 52"/>
          <p:cNvGrpSpPr>
            <a:grpSpLocks/>
          </p:cNvGrpSpPr>
          <p:nvPr/>
        </p:nvGrpSpPr>
        <p:grpSpPr bwMode="auto">
          <a:xfrm>
            <a:off x="0" y="1443038"/>
            <a:ext cx="8502650" cy="5029200"/>
            <a:chOff x="0" y="912"/>
            <a:chExt cx="5356" cy="3168"/>
          </a:xfrm>
        </p:grpSpPr>
        <p:sp>
          <p:nvSpPr>
            <p:cNvPr id="38918" name="Rectangle 53"/>
            <p:cNvSpPr>
              <a:spLocks noChangeArrowheads="1"/>
            </p:cNvSpPr>
            <p:nvPr/>
          </p:nvSpPr>
          <p:spPr bwMode="auto">
            <a:xfrm>
              <a:off x="0" y="1776"/>
              <a:ext cx="864" cy="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800">
                  <a:latin typeface="Arial" charset="0"/>
                </a:rPr>
                <a:t>%</a:t>
              </a:r>
            </a:p>
            <a:p>
              <a:pPr algn="ctr" eaLnBrk="1" hangingPunct="1"/>
              <a:r>
                <a:rPr lang="en-GB" sz="1800">
                  <a:latin typeface="Arial" charset="0"/>
                </a:rPr>
                <a:t>survival</a:t>
              </a:r>
              <a:endParaRPr lang="en-GB" sz="1600">
                <a:latin typeface="Arial" charset="0"/>
              </a:endParaRPr>
            </a:p>
            <a:p>
              <a:pPr algn="ctr" eaLnBrk="1" hangingPunct="1"/>
              <a:r>
                <a:rPr lang="en-GB" sz="1600">
                  <a:latin typeface="Arial" charset="0"/>
                </a:rPr>
                <a:t>lesioned </a:t>
              </a:r>
            </a:p>
            <a:p>
              <a:pPr algn="ctr" eaLnBrk="1" hangingPunct="1"/>
              <a:r>
                <a:rPr lang="en-GB" sz="1600">
                  <a:latin typeface="Arial" charset="0"/>
                </a:rPr>
                <a:t>vs </a:t>
              </a:r>
            </a:p>
            <a:p>
              <a:pPr algn="ctr" eaLnBrk="1" hangingPunct="1"/>
              <a:r>
                <a:rPr lang="en-GB" sz="1600">
                  <a:latin typeface="Arial" charset="0"/>
                </a:rPr>
                <a:t>unlesioned</a:t>
              </a:r>
              <a:endParaRPr lang="en-GB" sz="1400">
                <a:latin typeface="Arial" charset="0"/>
              </a:endParaRPr>
            </a:p>
          </p:txBody>
        </p:sp>
        <p:grpSp>
          <p:nvGrpSpPr>
            <p:cNvPr id="38919" name="Group 54"/>
            <p:cNvGrpSpPr>
              <a:grpSpLocks/>
            </p:cNvGrpSpPr>
            <p:nvPr/>
          </p:nvGrpSpPr>
          <p:grpSpPr bwMode="auto">
            <a:xfrm>
              <a:off x="672" y="912"/>
              <a:ext cx="4684" cy="3168"/>
              <a:chOff x="672" y="912"/>
              <a:chExt cx="4684" cy="3168"/>
            </a:xfrm>
          </p:grpSpPr>
          <p:sp>
            <p:nvSpPr>
              <p:cNvPr id="38920" name="Rectangle 55"/>
              <p:cNvSpPr>
                <a:spLocks noChangeArrowheads="1"/>
              </p:cNvSpPr>
              <p:nvPr/>
            </p:nvSpPr>
            <p:spPr bwMode="auto">
              <a:xfrm>
                <a:off x="4560" y="2880"/>
                <a:ext cx="156" cy="132"/>
              </a:xfrm>
              <a:prstGeom prst="rect">
                <a:avLst/>
              </a:prstGeom>
              <a:solidFill>
                <a:srgbClr val="00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Rectangle 56"/>
              <p:cNvSpPr>
                <a:spLocks noChangeArrowheads="1"/>
              </p:cNvSpPr>
              <p:nvPr/>
            </p:nvSpPr>
            <p:spPr bwMode="auto">
              <a:xfrm>
                <a:off x="4560" y="3072"/>
                <a:ext cx="156" cy="132"/>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Text Box 57"/>
              <p:cNvSpPr txBox="1">
                <a:spLocks noChangeArrowheads="1"/>
              </p:cNvSpPr>
              <p:nvPr/>
            </p:nvSpPr>
            <p:spPr bwMode="auto">
              <a:xfrm>
                <a:off x="4752" y="2848"/>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Arial" charset="0"/>
                  </a:rPr>
                  <a:t>males</a:t>
                </a:r>
                <a:endParaRPr lang="en-GB" sz="1800" b="0">
                  <a:latin typeface="Arial" charset="0"/>
                </a:endParaRPr>
              </a:p>
            </p:txBody>
          </p:sp>
          <p:sp>
            <p:nvSpPr>
              <p:cNvPr id="38923" name="Text Box 58"/>
              <p:cNvSpPr txBox="1">
                <a:spLocks noChangeArrowheads="1"/>
              </p:cNvSpPr>
              <p:nvPr/>
            </p:nvSpPr>
            <p:spPr bwMode="auto">
              <a:xfrm>
                <a:off x="4704" y="3040"/>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Arial" charset="0"/>
                  </a:rPr>
                  <a:t>females</a:t>
                </a:r>
                <a:endParaRPr lang="en-GB" sz="1000" b="0">
                  <a:latin typeface="Arial" charset="0"/>
                </a:endParaRPr>
              </a:p>
            </p:txBody>
          </p:sp>
          <p:grpSp>
            <p:nvGrpSpPr>
              <p:cNvPr id="38924" name="Group 59"/>
              <p:cNvGrpSpPr>
                <a:grpSpLocks/>
              </p:cNvGrpSpPr>
              <p:nvPr/>
            </p:nvGrpSpPr>
            <p:grpSpPr bwMode="auto">
              <a:xfrm>
                <a:off x="961" y="1152"/>
                <a:ext cx="50" cy="2470"/>
                <a:chOff x="1707" y="1002"/>
                <a:chExt cx="54" cy="2528"/>
              </a:xfrm>
            </p:grpSpPr>
            <p:sp>
              <p:nvSpPr>
                <p:cNvPr id="38978" name="Line 60"/>
                <p:cNvSpPr>
                  <a:spLocks noChangeShapeType="1"/>
                </p:cNvSpPr>
                <p:nvPr/>
              </p:nvSpPr>
              <p:spPr bwMode="auto">
                <a:xfrm flipV="1">
                  <a:off x="1759" y="1002"/>
                  <a:ext cx="2" cy="25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79" name="Line 61"/>
                <p:cNvSpPr>
                  <a:spLocks noChangeShapeType="1"/>
                </p:cNvSpPr>
                <p:nvPr/>
              </p:nvSpPr>
              <p:spPr bwMode="auto">
                <a:xfrm>
                  <a:off x="1707" y="3530"/>
                  <a:ext cx="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80" name="Line 62"/>
                <p:cNvSpPr>
                  <a:spLocks noChangeShapeType="1"/>
                </p:cNvSpPr>
                <p:nvPr/>
              </p:nvSpPr>
              <p:spPr bwMode="auto">
                <a:xfrm>
                  <a:off x="1707" y="3106"/>
                  <a:ext cx="52"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81" name="Line 63"/>
                <p:cNvSpPr>
                  <a:spLocks noChangeShapeType="1"/>
                </p:cNvSpPr>
                <p:nvPr/>
              </p:nvSpPr>
              <p:spPr bwMode="auto">
                <a:xfrm>
                  <a:off x="1707" y="2687"/>
                  <a:ext cx="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82" name="Line 64"/>
                <p:cNvSpPr>
                  <a:spLocks noChangeShapeType="1"/>
                </p:cNvSpPr>
                <p:nvPr/>
              </p:nvSpPr>
              <p:spPr bwMode="auto">
                <a:xfrm>
                  <a:off x="1707" y="2266"/>
                  <a:ext cx="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83" name="Line 65"/>
                <p:cNvSpPr>
                  <a:spLocks noChangeShapeType="1"/>
                </p:cNvSpPr>
                <p:nvPr/>
              </p:nvSpPr>
              <p:spPr bwMode="auto">
                <a:xfrm>
                  <a:off x="1707" y="1843"/>
                  <a:ext cx="52"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84" name="Line 66"/>
                <p:cNvSpPr>
                  <a:spLocks noChangeShapeType="1"/>
                </p:cNvSpPr>
                <p:nvPr/>
              </p:nvSpPr>
              <p:spPr bwMode="auto">
                <a:xfrm>
                  <a:off x="1707" y="1421"/>
                  <a:ext cx="52"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85" name="Line 67"/>
                <p:cNvSpPr>
                  <a:spLocks noChangeShapeType="1"/>
                </p:cNvSpPr>
                <p:nvPr/>
              </p:nvSpPr>
              <p:spPr bwMode="auto">
                <a:xfrm>
                  <a:off x="1707" y="1002"/>
                  <a:ext cx="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25" name="Rectangle 68"/>
              <p:cNvSpPr>
                <a:spLocks noChangeArrowheads="1"/>
              </p:cNvSpPr>
              <p:nvPr/>
            </p:nvSpPr>
            <p:spPr bwMode="auto">
              <a:xfrm>
                <a:off x="820" y="352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0</a:t>
                </a:r>
                <a:endParaRPr lang="en-GB" sz="800">
                  <a:latin typeface="Arial" charset="0"/>
                </a:endParaRPr>
              </a:p>
            </p:txBody>
          </p:sp>
          <p:sp>
            <p:nvSpPr>
              <p:cNvPr id="38926" name="Rectangle 69"/>
              <p:cNvSpPr>
                <a:spLocks noChangeArrowheads="1"/>
              </p:cNvSpPr>
              <p:nvPr/>
            </p:nvSpPr>
            <p:spPr bwMode="auto">
              <a:xfrm>
                <a:off x="746" y="3114"/>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20</a:t>
                </a:r>
                <a:endParaRPr lang="en-GB" sz="800">
                  <a:latin typeface="Arial" charset="0"/>
                </a:endParaRPr>
              </a:p>
            </p:txBody>
          </p:sp>
          <p:sp>
            <p:nvSpPr>
              <p:cNvPr id="38927" name="Rectangle 70"/>
              <p:cNvSpPr>
                <a:spLocks noChangeArrowheads="1"/>
              </p:cNvSpPr>
              <p:nvPr/>
            </p:nvSpPr>
            <p:spPr bwMode="auto">
              <a:xfrm>
                <a:off x="746" y="2702"/>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40</a:t>
                </a:r>
                <a:endParaRPr lang="en-GB" sz="800">
                  <a:latin typeface="Arial" charset="0"/>
                </a:endParaRPr>
              </a:p>
            </p:txBody>
          </p:sp>
          <p:sp>
            <p:nvSpPr>
              <p:cNvPr id="38928" name="Rectangle 71"/>
              <p:cNvSpPr>
                <a:spLocks noChangeArrowheads="1"/>
              </p:cNvSpPr>
              <p:nvPr/>
            </p:nvSpPr>
            <p:spPr bwMode="auto">
              <a:xfrm>
                <a:off x="721" y="229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60</a:t>
                </a:r>
                <a:endParaRPr lang="en-GB" sz="800">
                  <a:latin typeface="Arial" charset="0"/>
                </a:endParaRPr>
              </a:p>
            </p:txBody>
          </p:sp>
          <p:sp>
            <p:nvSpPr>
              <p:cNvPr id="38929" name="Rectangle 72"/>
              <p:cNvSpPr>
                <a:spLocks noChangeArrowheads="1"/>
              </p:cNvSpPr>
              <p:nvPr/>
            </p:nvSpPr>
            <p:spPr bwMode="auto">
              <a:xfrm>
                <a:off x="746" y="1880"/>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80</a:t>
                </a:r>
                <a:endParaRPr lang="en-GB" sz="800">
                  <a:latin typeface="Arial" charset="0"/>
                </a:endParaRPr>
              </a:p>
            </p:txBody>
          </p:sp>
          <p:sp>
            <p:nvSpPr>
              <p:cNvPr id="38930" name="Rectangle 73"/>
              <p:cNvSpPr>
                <a:spLocks noChangeArrowheads="1"/>
              </p:cNvSpPr>
              <p:nvPr/>
            </p:nvSpPr>
            <p:spPr bwMode="auto">
              <a:xfrm>
                <a:off x="672" y="1467"/>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100</a:t>
                </a:r>
                <a:endParaRPr lang="en-GB" sz="800">
                  <a:latin typeface="Arial" charset="0"/>
                </a:endParaRPr>
              </a:p>
            </p:txBody>
          </p:sp>
          <p:sp>
            <p:nvSpPr>
              <p:cNvPr id="38931" name="Rectangle 74"/>
              <p:cNvSpPr>
                <a:spLocks noChangeArrowheads="1"/>
              </p:cNvSpPr>
              <p:nvPr/>
            </p:nvSpPr>
            <p:spPr bwMode="auto">
              <a:xfrm>
                <a:off x="672" y="1056"/>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charset="0"/>
                  </a:rPr>
                  <a:t>120</a:t>
                </a:r>
                <a:endParaRPr lang="en-GB" sz="800">
                  <a:latin typeface="Arial" charset="0"/>
                </a:endParaRPr>
              </a:p>
            </p:txBody>
          </p:sp>
          <p:grpSp>
            <p:nvGrpSpPr>
              <p:cNvPr id="38932" name="Group 75"/>
              <p:cNvGrpSpPr>
                <a:grpSpLocks/>
              </p:cNvGrpSpPr>
              <p:nvPr/>
            </p:nvGrpSpPr>
            <p:grpSpPr bwMode="auto">
              <a:xfrm>
                <a:off x="1344" y="1372"/>
                <a:ext cx="272" cy="2236"/>
                <a:chOff x="961" y="901"/>
                <a:chExt cx="117" cy="1825"/>
              </a:xfrm>
            </p:grpSpPr>
            <p:sp>
              <p:nvSpPr>
                <p:cNvPr id="38975" name="Rectangle 76"/>
                <p:cNvSpPr>
                  <a:spLocks noChangeArrowheads="1"/>
                </p:cNvSpPr>
                <p:nvPr/>
              </p:nvSpPr>
              <p:spPr bwMode="auto">
                <a:xfrm>
                  <a:off x="961" y="1038"/>
                  <a:ext cx="117" cy="1688"/>
                </a:xfrm>
                <a:prstGeom prst="rect">
                  <a:avLst/>
                </a:prstGeom>
                <a:solidFill>
                  <a:srgbClr val="000099"/>
                </a:solidFill>
                <a:ln w="6350">
                  <a:solidFill>
                    <a:srgbClr val="000000"/>
                  </a:solidFill>
                  <a:miter lim="800000"/>
                  <a:headEnd/>
                  <a:tailEnd/>
                </a:ln>
              </p:spPr>
              <p:txBody>
                <a:bodyPr/>
                <a:lstStyle/>
                <a:p>
                  <a:endParaRPr lang="en-US"/>
                </a:p>
              </p:txBody>
            </p:sp>
            <p:sp>
              <p:nvSpPr>
                <p:cNvPr id="38976" name="Line 77"/>
                <p:cNvSpPr>
                  <a:spLocks noChangeShapeType="1"/>
                </p:cNvSpPr>
                <p:nvPr/>
              </p:nvSpPr>
              <p:spPr bwMode="auto">
                <a:xfrm flipV="1">
                  <a:off x="1020" y="901"/>
                  <a:ext cx="1" cy="1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77" name="Line 78"/>
                <p:cNvSpPr>
                  <a:spLocks noChangeShapeType="1"/>
                </p:cNvSpPr>
                <p:nvPr/>
              </p:nvSpPr>
              <p:spPr bwMode="auto">
                <a:xfrm>
                  <a:off x="980" y="901"/>
                  <a:ext cx="8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8933" name="Group 79"/>
              <p:cNvGrpSpPr>
                <a:grpSpLocks/>
              </p:cNvGrpSpPr>
              <p:nvPr/>
            </p:nvGrpSpPr>
            <p:grpSpPr bwMode="auto">
              <a:xfrm>
                <a:off x="2044" y="2324"/>
                <a:ext cx="271" cy="1284"/>
                <a:chOff x="1537" y="1679"/>
                <a:chExt cx="117" cy="1047"/>
              </a:xfrm>
            </p:grpSpPr>
            <p:sp>
              <p:nvSpPr>
                <p:cNvPr id="38972" name="Rectangle 80"/>
                <p:cNvSpPr>
                  <a:spLocks noChangeArrowheads="1"/>
                </p:cNvSpPr>
                <p:nvPr/>
              </p:nvSpPr>
              <p:spPr bwMode="auto">
                <a:xfrm>
                  <a:off x="1537" y="1725"/>
                  <a:ext cx="117" cy="1001"/>
                </a:xfrm>
                <a:prstGeom prst="rect">
                  <a:avLst/>
                </a:prstGeom>
                <a:solidFill>
                  <a:srgbClr val="003399"/>
                </a:solidFill>
                <a:ln w="6350">
                  <a:solidFill>
                    <a:srgbClr val="000000"/>
                  </a:solidFill>
                  <a:miter lim="800000"/>
                  <a:headEnd/>
                  <a:tailEnd/>
                </a:ln>
              </p:spPr>
              <p:txBody>
                <a:bodyPr/>
                <a:lstStyle/>
                <a:p>
                  <a:endParaRPr lang="en-US"/>
                </a:p>
              </p:txBody>
            </p:sp>
            <p:sp>
              <p:nvSpPr>
                <p:cNvPr id="38973" name="Line 81"/>
                <p:cNvSpPr>
                  <a:spLocks noChangeShapeType="1"/>
                </p:cNvSpPr>
                <p:nvPr/>
              </p:nvSpPr>
              <p:spPr bwMode="auto">
                <a:xfrm flipV="1">
                  <a:off x="1596" y="1679"/>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74" name="Line 82"/>
                <p:cNvSpPr>
                  <a:spLocks noChangeShapeType="1"/>
                </p:cNvSpPr>
                <p:nvPr/>
              </p:nvSpPr>
              <p:spPr bwMode="auto">
                <a:xfrm>
                  <a:off x="1556" y="1679"/>
                  <a:ext cx="8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34" name="Rectangle 83"/>
              <p:cNvSpPr>
                <a:spLocks noChangeArrowheads="1"/>
              </p:cNvSpPr>
              <p:nvPr/>
            </p:nvSpPr>
            <p:spPr bwMode="auto">
              <a:xfrm>
                <a:off x="2743" y="3096"/>
                <a:ext cx="272" cy="512"/>
              </a:xfrm>
              <a:prstGeom prst="rect">
                <a:avLst/>
              </a:prstGeom>
              <a:solidFill>
                <a:srgbClr val="003399"/>
              </a:solidFill>
              <a:ln w="6350">
                <a:solidFill>
                  <a:srgbClr val="000000"/>
                </a:solidFill>
                <a:miter lim="800000"/>
                <a:headEnd/>
                <a:tailEnd/>
              </a:ln>
            </p:spPr>
            <p:txBody>
              <a:bodyPr/>
              <a:lstStyle/>
              <a:p>
                <a:endParaRPr lang="en-US"/>
              </a:p>
            </p:txBody>
          </p:sp>
          <p:sp>
            <p:nvSpPr>
              <p:cNvPr id="38935" name="Line 84"/>
              <p:cNvSpPr>
                <a:spLocks noChangeShapeType="1"/>
              </p:cNvSpPr>
              <p:nvPr/>
            </p:nvSpPr>
            <p:spPr bwMode="auto">
              <a:xfrm flipH="1" flipV="1">
                <a:off x="2865" y="2987"/>
                <a:ext cx="7" cy="1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6" name="Line 85"/>
              <p:cNvSpPr>
                <a:spLocks noChangeShapeType="1"/>
              </p:cNvSpPr>
              <p:nvPr/>
            </p:nvSpPr>
            <p:spPr bwMode="auto">
              <a:xfrm>
                <a:off x="2788" y="2987"/>
                <a:ext cx="18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8937" name="Group 86"/>
              <p:cNvGrpSpPr>
                <a:grpSpLocks/>
              </p:cNvGrpSpPr>
              <p:nvPr/>
            </p:nvGrpSpPr>
            <p:grpSpPr bwMode="auto">
              <a:xfrm>
                <a:off x="3442" y="3183"/>
                <a:ext cx="270" cy="425"/>
                <a:chOff x="2689" y="2380"/>
                <a:chExt cx="117" cy="346"/>
              </a:xfrm>
            </p:grpSpPr>
            <p:sp>
              <p:nvSpPr>
                <p:cNvPr id="38969" name="Rectangle 87"/>
                <p:cNvSpPr>
                  <a:spLocks noChangeArrowheads="1"/>
                </p:cNvSpPr>
                <p:nvPr/>
              </p:nvSpPr>
              <p:spPr bwMode="auto">
                <a:xfrm>
                  <a:off x="2689" y="2456"/>
                  <a:ext cx="117" cy="270"/>
                </a:xfrm>
                <a:prstGeom prst="rect">
                  <a:avLst/>
                </a:prstGeom>
                <a:solidFill>
                  <a:srgbClr val="003399"/>
                </a:solidFill>
                <a:ln w="6350">
                  <a:solidFill>
                    <a:srgbClr val="000000"/>
                  </a:solidFill>
                  <a:miter lim="800000"/>
                  <a:headEnd/>
                  <a:tailEnd/>
                </a:ln>
              </p:spPr>
              <p:txBody>
                <a:bodyPr/>
                <a:lstStyle/>
                <a:p>
                  <a:endParaRPr lang="en-US"/>
                </a:p>
              </p:txBody>
            </p:sp>
            <p:sp>
              <p:nvSpPr>
                <p:cNvPr id="38970" name="Line 88"/>
                <p:cNvSpPr>
                  <a:spLocks noChangeShapeType="1"/>
                </p:cNvSpPr>
                <p:nvPr/>
              </p:nvSpPr>
              <p:spPr bwMode="auto">
                <a:xfrm flipV="1">
                  <a:off x="2748" y="2380"/>
                  <a:ext cx="1"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71" name="Line 89"/>
                <p:cNvSpPr>
                  <a:spLocks noChangeShapeType="1"/>
                </p:cNvSpPr>
                <p:nvPr/>
              </p:nvSpPr>
              <p:spPr bwMode="auto">
                <a:xfrm>
                  <a:off x="2708" y="2380"/>
                  <a:ext cx="8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38" name="Rectangle 90"/>
              <p:cNvSpPr>
                <a:spLocks noChangeArrowheads="1"/>
              </p:cNvSpPr>
              <p:nvPr/>
            </p:nvSpPr>
            <p:spPr bwMode="auto">
              <a:xfrm>
                <a:off x="1622" y="1601"/>
                <a:ext cx="272" cy="2007"/>
              </a:xfrm>
              <a:prstGeom prst="rect">
                <a:avLst/>
              </a:prstGeom>
              <a:solidFill>
                <a:srgbClr val="FF00FF"/>
              </a:solidFill>
              <a:ln w="6350">
                <a:solidFill>
                  <a:srgbClr val="000000"/>
                </a:solidFill>
                <a:miter lim="800000"/>
                <a:headEnd/>
                <a:tailEnd/>
              </a:ln>
            </p:spPr>
            <p:txBody>
              <a:bodyPr/>
              <a:lstStyle/>
              <a:p>
                <a:endParaRPr lang="en-US"/>
              </a:p>
            </p:txBody>
          </p:sp>
          <p:sp>
            <p:nvSpPr>
              <p:cNvPr id="38939" name="Line 91"/>
              <p:cNvSpPr>
                <a:spLocks noChangeShapeType="1"/>
              </p:cNvSpPr>
              <p:nvPr/>
            </p:nvSpPr>
            <p:spPr bwMode="auto">
              <a:xfrm>
                <a:off x="1666" y="1450"/>
                <a:ext cx="18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0" name="Rectangle 92"/>
              <p:cNvSpPr>
                <a:spLocks noChangeArrowheads="1"/>
              </p:cNvSpPr>
              <p:nvPr/>
            </p:nvSpPr>
            <p:spPr bwMode="auto">
              <a:xfrm>
                <a:off x="2314" y="1997"/>
                <a:ext cx="280" cy="1611"/>
              </a:xfrm>
              <a:prstGeom prst="rect">
                <a:avLst/>
              </a:prstGeom>
              <a:solidFill>
                <a:srgbClr val="FF00FF"/>
              </a:solidFill>
              <a:ln w="6350">
                <a:solidFill>
                  <a:srgbClr val="000000"/>
                </a:solidFill>
                <a:miter lim="800000"/>
                <a:headEnd/>
                <a:tailEnd/>
              </a:ln>
            </p:spPr>
            <p:txBody>
              <a:bodyPr/>
              <a:lstStyle/>
              <a:p>
                <a:endParaRPr lang="en-US"/>
              </a:p>
            </p:txBody>
          </p:sp>
          <p:sp>
            <p:nvSpPr>
              <p:cNvPr id="38941" name="Line 93"/>
              <p:cNvSpPr>
                <a:spLocks noChangeShapeType="1"/>
              </p:cNvSpPr>
              <p:nvPr/>
            </p:nvSpPr>
            <p:spPr bwMode="auto">
              <a:xfrm flipV="1">
                <a:off x="2455" y="1953"/>
                <a:ext cx="2" cy="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2" name="Line 94"/>
              <p:cNvSpPr>
                <a:spLocks noChangeShapeType="1"/>
              </p:cNvSpPr>
              <p:nvPr/>
            </p:nvSpPr>
            <p:spPr bwMode="auto">
              <a:xfrm flipV="1">
                <a:off x="2368" y="1954"/>
                <a:ext cx="182" cy="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3" name="Rectangle 95"/>
              <p:cNvSpPr>
                <a:spLocks noChangeArrowheads="1"/>
              </p:cNvSpPr>
              <p:nvPr/>
            </p:nvSpPr>
            <p:spPr bwMode="auto">
              <a:xfrm>
                <a:off x="3009" y="2483"/>
                <a:ext cx="269" cy="1125"/>
              </a:xfrm>
              <a:prstGeom prst="rect">
                <a:avLst/>
              </a:prstGeom>
              <a:solidFill>
                <a:srgbClr val="FF00FF"/>
              </a:solidFill>
              <a:ln w="6350">
                <a:solidFill>
                  <a:srgbClr val="000000"/>
                </a:solidFill>
                <a:miter lim="800000"/>
                <a:headEnd/>
                <a:tailEnd/>
              </a:ln>
            </p:spPr>
            <p:txBody>
              <a:bodyPr/>
              <a:lstStyle/>
              <a:p>
                <a:endParaRPr lang="en-US"/>
              </a:p>
            </p:txBody>
          </p:sp>
          <p:sp>
            <p:nvSpPr>
              <p:cNvPr id="38944" name="Line 96"/>
              <p:cNvSpPr>
                <a:spLocks noChangeShapeType="1"/>
              </p:cNvSpPr>
              <p:nvPr/>
            </p:nvSpPr>
            <p:spPr bwMode="auto">
              <a:xfrm>
                <a:off x="3072" y="2352"/>
                <a:ext cx="159" cy="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5" name="Rectangle 97"/>
              <p:cNvSpPr>
                <a:spLocks noChangeArrowheads="1"/>
              </p:cNvSpPr>
              <p:nvPr/>
            </p:nvSpPr>
            <p:spPr bwMode="auto">
              <a:xfrm>
                <a:off x="3719" y="3117"/>
                <a:ext cx="284" cy="491"/>
              </a:xfrm>
              <a:prstGeom prst="rect">
                <a:avLst/>
              </a:prstGeom>
              <a:solidFill>
                <a:srgbClr val="FF00FF"/>
              </a:solidFill>
              <a:ln w="6350">
                <a:solidFill>
                  <a:srgbClr val="000000"/>
                </a:solidFill>
                <a:miter lim="800000"/>
                <a:headEnd/>
                <a:tailEnd/>
              </a:ln>
            </p:spPr>
            <p:txBody>
              <a:bodyPr/>
              <a:lstStyle/>
              <a:p>
                <a:endParaRPr lang="en-US"/>
              </a:p>
            </p:txBody>
          </p:sp>
          <p:sp>
            <p:nvSpPr>
              <p:cNvPr id="38946" name="Line 98"/>
              <p:cNvSpPr>
                <a:spLocks noChangeShapeType="1"/>
              </p:cNvSpPr>
              <p:nvPr/>
            </p:nvSpPr>
            <p:spPr bwMode="auto">
              <a:xfrm flipH="1" flipV="1">
                <a:off x="3851" y="2995"/>
                <a:ext cx="2" cy="1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7" name="Text Box 99"/>
              <p:cNvSpPr txBox="1">
                <a:spLocks noChangeArrowheads="1"/>
              </p:cNvSpPr>
              <p:nvPr/>
            </p:nvSpPr>
            <p:spPr bwMode="auto">
              <a:xfrm>
                <a:off x="1200" y="91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a:latin typeface="Arial" charset="0"/>
                  </a:rPr>
                  <a:t>Level A</a:t>
                </a:r>
                <a:endParaRPr lang="en-GB" sz="1600">
                  <a:latin typeface="Arial" charset="0"/>
                </a:endParaRPr>
              </a:p>
            </p:txBody>
          </p:sp>
          <p:sp>
            <p:nvSpPr>
              <p:cNvPr id="38948" name="Rectangle 100"/>
              <p:cNvSpPr>
                <a:spLocks noChangeArrowheads="1"/>
              </p:cNvSpPr>
              <p:nvPr/>
            </p:nvSpPr>
            <p:spPr bwMode="auto">
              <a:xfrm>
                <a:off x="1375" y="1801"/>
                <a:ext cx="1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900">
                  <a:latin typeface="Arial" charset="0"/>
                </a:endParaRPr>
              </a:p>
            </p:txBody>
          </p:sp>
          <p:sp>
            <p:nvSpPr>
              <p:cNvPr id="38949" name="Rectangle 101"/>
              <p:cNvSpPr>
                <a:spLocks noChangeArrowheads="1"/>
              </p:cNvSpPr>
              <p:nvPr/>
            </p:nvSpPr>
            <p:spPr bwMode="auto">
              <a:xfrm>
                <a:off x="1364" y="3724"/>
                <a:ext cx="334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000">
                    <a:latin typeface="Arial" charset="0"/>
                  </a:rPr>
                  <a:t>vehicle	        1             3              6      </a:t>
                </a:r>
                <a:r>
                  <a:rPr lang="en-US" sz="2000">
                    <a:latin typeface="Symbol" pitchFamily="18" charset="2"/>
                  </a:rPr>
                  <a:t>m</a:t>
                </a:r>
                <a:r>
                  <a:rPr lang="en-US" sz="2000">
                    <a:latin typeface="Arial" charset="0"/>
                  </a:rPr>
                  <a:t>g     6-OHDA</a:t>
                </a:r>
                <a:endParaRPr lang="en-US" sz="1600">
                  <a:latin typeface="Arial" charset="0"/>
                </a:endParaRPr>
              </a:p>
            </p:txBody>
          </p:sp>
          <p:sp>
            <p:nvSpPr>
              <p:cNvPr id="38950" name="Rectangle 102"/>
              <p:cNvSpPr>
                <a:spLocks noChangeArrowheads="1"/>
              </p:cNvSpPr>
              <p:nvPr/>
            </p:nvSpPr>
            <p:spPr bwMode="auto">
              <a:xfrm>
                <a:off x="2112" y="2112"/>
                <a:ext cx="13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a:t>
                </a:r>
                <a:endParaRPr lang="en-US" sz="1600">
                  <a:latin typeface="Arial" charset="0"/>
                </a:endParaRPr>
              </a:p>
            </p:txBody>
          </p:sp>
          <p:sp>
            <p:nvSpPr>
              <p:cNvPr id="38951" name="Rectangle 103"/>
              <p:cNvSpPr>
                <a:spLocks noChangeArrowheads="1"/>
              </p:cNvSpPr>
              <p:nvPr/>
            </p:nvSpPr>
            <p:spPr bwMode="auto">
              <a:xfrm>
                <a:off x="2730" y="2780"/>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latin typeface="Arial" charset="0"/>
                  </a:rPr>
                  <a:t>**</a:t>
                </a:r>
                <a:endParaRPr lang="en-US" sz="1600">
                  <a:latin typeface="Arial" charset="0"/>
                </a:endParaRPr>
              </a:p>
            </p:txBody>
          </p:sp>
          <p:sp>
            <p:nvSpPr>
              <p:cNvPr id="38952" name="Rectangle 104"/>
              <p:cNvSpPr>
                <a:spLocks noChangeArrowheads="1"/>
              </p:cNvSpPr>
              <p:nvPr/>
            </p:nvSpPr>
            <p:spPr bwMode="auto">
              <a:xfrm>
                <a:off x="2368" y="1749"/>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latin typeface="Arial" charset="0"/>
                  </a:rPr>
                  <a:t>*</a:t>
                </a:r>
                <a:endParaRPr lang="en-US" sz="1600">
                  <a:latin typeface="Arial" charset="0"/>
                </a:endParaRPr>
              </a:p>
            </p:txBody>
          </p:sp>
          <p:sp>
            <p:nvSpPr>
              <p:cNvPr id="38953" name="Rectangle 105"/>
              <p:cNvSpPr>
                <a:spLocks noChangeArrowheads="1"/>
              </p:cNvSpPr>
              <p:nvPr/>
            </p:nvSpPr>
            <p:spPr bwMode="auto">
              <a:xfrm>
                <a:off x="4512" y="2832"/>
                <a:ext cx="720" cy="432"/>
              </a:xfrm>
              <a:prstGeom prst="rect">
                <a:avLst/>
              </a:prstGeom>
              <a:noFill/>
              <a:ln w="12700">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4" name="Line 106"/>
              <p:cNvSpPr>
                <a:spLocks noChangeShapeType="1"/>
              </p:cNvSpPr>
              <p:nvPr/>
            </p:nvSpPr>
            <p:spPr bwMode="auto">
              <a:xfrm flipV="1">
                <a:off x="1776" y="1440"/>
                <a:ext cx="0"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55" name="Line 107"/>
              <p:cNvSpPr>
                <a:spLocks noChangeShapeType="1"/>
              </p:cNvSpPr>
              <p:nvPr/>
            </p:nvSpPr>
            <p:spPr bwMode="auto">
              <a:xfrm>
                <a:off x="3168" y="2352"/>
                <a:ext cx="0"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56" name="Line 108"/>
              <p:cNvSpPr>
                <a:spLocks noChangeShapeType="1"/>
              </p:cNvSpPr>
              <p:nvPr/>
            </p:nvSpPr>
            <p:spPr bwMode="auto">
              <a:xfrm>
                <a:off x="3792" y="2976"/>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57" name="Rectangle 109"/>
              <p:cNvSpPr>
                <a:spLocks noChangeArrowheads="1"/>
              </p:cNvSpPr>
              <p:nvPr/>
            </p:nvSpPr>
            <p:spPr bwMode="auto">
              <a:xfrm>
                <a:off x="3024" y="2160"/>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latin typeface="Arial" charset="0"/>
                  </a:rPr>
                  <a:t>**</a:t>
                </a:r>
                <a:endParaRPr lang="en-US" sz="1600">
                  <a:latin typeface="Arial" charset="0"/>
                </a:endParaRPr>
              </a:p>
            </p:txBody>
          </p:sp>
          <p:sp>
            <p:nvSpPr>
              <p:cNvPr id="38958" name="Rectangle 110"/>
              <p:cNvSpPr>
                <a:spLocks noChangeArrowheads="1"/>
              </p:cNvSpPr>
              <p:nvPr/>
            </p:nvSpPr>
            <p:spPr bwMode="auto">
              <a:xfrm>
                <a:off x="3456" y="2976"/>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latin typeface="Arial" charset="0"/>
                  </a:rPr>
                  <a:t>**</a:t>
                </a:r>
                <a:endParaRPr lang="en-US" sz="1600">
                  <a:latin typeface="Arial" charset="0"/>
                </a:endParaRPr>
              </a:p>
            </p:txBody>
          </p:sp>
          <p:sp>
            <p:nvSpPr>
              <p:cNvPr id="38959" name="Rectangle 111"/>
              <p:cNvSpPr>
                <a:spLocks noChangeArrowheads="1"/>
              </p:cNvSpPr>
              <p:nvPr/>
            </p:nvSpPr>
            <p:spPr bwMode="auto">
              <a:xfrm>
                <a:off x="3744" y="2784"/>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latin typeface="Arial" charset="0"/>
                  </a:rPr>
                  <a:t>**</a:t>
                </a:r>
                <a:endParaRPr lang="en-US" sz="1600">
                  <a:latin typeface="Arial" charset="0"/>
                </a:endParaRPr>
              </a:p>
            </p:txBody>
          </p:sp>
          <p:sp>
            <p:nvSpPr>
              <p:cNvPr id="38960" name="Text Box 112"/>
              <p:cNvSpPr txBox="1">
                <a:spLocks noChangeArrowheads="1"/>
              </p:cNvSpPr>
              <p:nvPr/>
            </p:nvSpPr>
            <p:spPr bwMode="auto">
              <a:xfrm>
                <a:off x="2256" y="1440"/>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400">
                    <a:latin typeface="Arial" charset="0"/>
                    <a:cs typeface="Times New Roman" pitchFamily="18" charset="0"/>
                  </a:rPr>
                  <a:t>†</a:t>
                </a:r>
                <a:endParaRPr lang="en-GB" sz="1000" b="0">
                  <a:latin typeface="Arial" charset="0"/>
                </a:endParaRPr>
              </a:p>
            </p:txBody>
          </p:sp>
          <p:sp>
            <p:nvSpPr>
              <p:cNvPr id="38961" name="Line 113"/>
              <p:cNvSpPr>
                <a:spLocks noChangeShapeType="1"/>
              </p:cNvSpPr>
              <p:nvPr/>
            </p:nvSpPr>
            <p:spPr bwMode="auto">
              <a:xfrm>
                <a:off x="2160" y="168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2" name="Line 114"/>
              <p:cNvSpPr>
                <a:spLocks noChangeShapeType="1"/>
              </p:cNvSpPr>
              <p:nvPr/>
            </p:nvSpPr>
            <p:spPr bwMode="auto">
              <a:xfrm>
                <a:off x="1776" y="144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3" name="Line 115"/>
              <p:cNvSpPr>
                <a:spLocks noChangeShapeType="1"/>
              </p:cNvSpPr>
              <p:nvPr/>
            </p:nvSpPr>
            <p:spPr bwMode="auto">
              <a:xfrm>
                <a:off x="2160" y="1680"/>
                <a:ext cx="0" cy="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64" name="Line 116"/>
              <p:cNvSpPr>
                <a:spLocks noChangeShapeType="1"/>
              </p:cNvSpPr>
              <p:nvPr/>
            </p:nvSpPr>
            <p:spPr bwMode="auto">
              <a:xfrm>
                <a:off x="2496" y="1680"/>
                <a:ext cx="0" cy="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65" name="Line 117"/>
              <p:cNvSpPr>
                <a:spLocks noChangeShapeType="1"/>
              </p:cNvSpPr>
              <p:nvPr/>
            </p:nvSpPr>
            <p:spPr bwMode="auto">
              <a:xfrm>
                <a:off x="2880" y="2112"/>
                <a:ext cx="2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66" name="Line 118"/>
              <p:cNvSpPr>
                <a:spLocks noChangeShapeType="1"/>
              </p:cNvSpPr>
              <p:nvPr/>
            </p:nvSpPr>
            <p:spPr bwMode="auto">
              <a:xfrm>
                <a:off x="2880" y="2112"/>
                <a:ext cx="0" cy="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67" name="Line 119"/>
              <p:cNvSpPr>
                <a:spLocks noChangeShapeType="1"/>
              </p:cNvSpPr>
              <p:nvPr/>
            </p:nvSpPr>
            <p:spPr bwMode="auto">
              <a:xfrm>
                <a:off x="3120" y="2112"/>
                <a:ext cx="0" cy="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68" name="Text Box 120"/>
              <p:cNvSpPr txBox="1">
                <a:spLocks noChangeArrowheads="1"/>
              </p:cNvSpPr>
              <p:nvPr/>
            </p:nvSpPr>
            <p:spPr bwMode="auto">
              <a:xfrm>
                <a:off x="2928" y="1920"/>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400">
                    <a:latin typeface="Arial" charset="0"/>
                    <a:cs typeface="Times New Roman" pitchFamily="18" charset="0"/>
                  </a:rPr>
                  <a:t>†</a:t>
                </a:r>
                <a:endParaRPr lang="en-GB" sz="1000" b="0">
                  <a:latin typeface="Arial" charset="0"/>
                </a:endParaRPr>
              </a:p>
            </p:txBody>
          </p:sp>
        </p:grpSp>
      </p:grpSp>
      <p:sp>
        <p:nvSpPr>
          <p:cNvPr id="38916" name="Text Box 121"/>
          <p:cNvSpPr txBox="1">
            <a:spLocks noChangeArrowheads="1"/>
          </p:cNvSpPr>
          <p:nvPr/>
        </p:nvSpPr>
        <p:spPr bwMode="auto">
          <a:xfrm>
            <a:off x="357188" y="228600"/>
            <a:ext cx="8786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just" eaLnBrk="1" hangingPunct="1"/>
            <a:r>
              <a:rPr lang="en-GB" sz="2400">
                <a:solidFill>
                  <a:srgbClr val="A50021"/>
                </a:solidFill>
              </a:rPr>
              <a:t>Dose and sex dependent </a:t>
            </a:r>
            <a:r>
              <a:rPr lang="en-GB" sz="2400">
                <a:solidFill>
                  <a:srgbClr val="000099"/>
                </a:solidFill>
              </a:rPr>
              <a:t>loss of TH+ cells in SNc</a:t>
            </a:r>
            <a:r>
              <a:rPr lang="en-GB" sz="2400">
                <a:solidFill>
                  <a:srgbClr val="A50021"/>
                </a:solidFill>
              </a:rPr>
              <a:t> of adult male and female rats in response to 6-OHDA lesions</a:t>
            </a:r>
            <a:endParaRPr lang="en-GB" sz="1600" b="0">
              <a:latin typeface="Symbol" pitchFamily="18" charset="2"/>
            </a:endParaRPr>
          </a:p>
        </p:txBody>
      </p:sp>
      <p:sp>
        <p:nvSpPr>
          <p:cNvPr id="38917" name="Text Box 122"/>
          <p:cNvSpPr txBox="1">
            <a:spLocks noChangeArrowheads="1"/>
          </p:cNvSpPr>
          <p:nvPr/>
        </p:nvSpPr>
        <p:spPr bwMode="auto">
          <a:xfrm>
            <a:off x="152400" y="6276975"/>
            <a:ext cx="4699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000" b="0" i="1" u="sng">
                <a:cs typeface="Arial" charset="0"/>
              </a:rPr>
              <a:t>* Murray et al (2003) Neuroscience 116: 213-222</a:t>
            </a:r>
            <a:endParaRPr lang="en-GB" sz="2000" u="sng">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46818"/>
                                        </p:tgtEl>
                                        <p:attrNameLst>
                                          <p:attrName>style.visibility</p:attrName>
                                        </p:attrNameLst>
                                      </p:cBhvr>
                                      <p:to>
                                        <p:strVal val="visible"/>
                                      </p:to>
                                    </p:set>
                                    <p:anim calcmode="lin" valueType="num">
                                      <p:cBhvr additive="base">
                                        <p:cTn id="7" dur="500" fill="hold"/>
                                        <p:tgtEl>
                                          <p:spTgt spid="546818"/>
                                        </p:tgtEl>
                                        <p:attrNameLst>
                                          <p:attrName>ppt_x</p:attrName>
                                        </p:attrNameLst>
                                      </p:cBhvr>
                                      <p:tavLst>
                                        <p:tav tm="0">
                                          <p:val>
                                            <p:strVal val="1+#ppt_w/2"/>
                                          </p:val>
                                        </p:tav>
                                        <p:tav tm="100000">
                                          <p:val>
                                            <p:strVal val="#ppt_x"/>
                                          </p:val>
                                        </p:tav>
                                      </p:tavLst>
                                    </p:anim>
                                    <p:anim calcmode="lin" valueType="num">
                                      <p:cBhvr additive="base">
                                        <p:cTn id="8" dur="500" fill="hold"/>
                                        <p:tgtEl>
                                          <p:spTgt spid="546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rot="-5400000">
            <a:off x="789781" y="2507457"/>
            <a:ext cx="9175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chemeClr val="tx2"/>
                </a:solidFill>
                <a:latin typeface="Arial" charset="0"/>
                <a:cs typeface="Arial" charset="0"/>
              </a:rPr>
              <a:t>Mean TH-IR </a:t>
            </a:r>
          </a:p>
          <a:p>
            <a:pPr algn="ctr" eaLnBrk="1" hangingPunct="1"/>
            <a:r>
              <a:rPr lang="en-GB" sz="1600" b="0">
                <a:solidFill>
                  <a:schemeClr val="tx2"/>
                </a:solidFill>
                <a:latin typeface="Arial" charset="0"/>
                <a:cs typeface="Arial" charset="0"/>
              </a:rPr>
              <a:t>Cell Number</a:t>
            </a:r>
          </a:p>
          <a:p>
            <a:pPr algn="ctr" eaLnBrk="1" hangingPunct="1"/>
            <a:r>
              <a:rPr lang="en-GB" sz="1600" b="0">
                <a:solidFill>
                  <a:schemeClr val="tx2"/>
                </a:solidFill>
                <a:latin typeface="Arial" charset="0"/>
                <a:cs typeface="Arial" charset="0"/>
              </a:rPr>
              <a:t>per 20</a:t>
            </a:r>
            <a:r>
              <a:rPr lang="en-US" sz="1600" b="0">
                <a:solidFill>
                  <a:schemeClr val="tx2"/>
                </a:solidFill>
                <a:latin typeface="Arial" charset="0"/>
                <a:cs typeface="Arial" charset="0"/>
              </a:rPr>
              <a:t>µm section</a:t>
            </a:r>
          </a:p>
        </p:txBody>
      </p:sp>
      <p:sp>
        <p:nvSpPr>
          <p:cNvPr id="39939" name="Text Box 3"/>
          <p:cNvSpPr txBox="1">
            <a:spLocks noChangeArrowheads="1"/>
          </p:cNvSpPr>
          <p:nvPr/>
        </p:nvSpPr>
        <p:spPr bwMode="auto">
          <a:xfrm>
            <a:off x="2084388" y="5397500"/>
            <a:ext cx="5872162"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b="0">
                <a:solidFill>
                  <a:schemeClr val="tx2"/>
                </a:solidFill>
                <a:cs typeface="Arial" charset="0"/>
              </a:rPr>
              <a:t>Significant main effect of gender (two-way ANOVA; p = 0.004); m &gt; f (p&lt;0.05)</a:t>
            </a:r>
          </a:p>
          <a:p>
            <a:pPr eaLnBrk="1" hangingPunct="1"/>
            <a:r>
              <a:rPr lang="en-GB" sz="1600" b="0">
                <a:solidFill>
                  <a:schemeClr val="tx2"/>
                </a:solidFill>
                <a:cs typeface="Arial" charset="0"/>
              </a:rPr>
              <a:t>No significant effect of treatment </a:t>
            </a:r>
            <a:r>
              <a:rPr lang="en-GB" sz="1600" b="0">
                <a:solidFill>
                  <a:schemeClr val="tx2"/>
                </a:solidFill>
              </a:rPr>
              <a:t>(two-way ANOVA; p = 0.832)</a:t>
            </a:r>
            <a:r>
              <a:rPr lang="en-GB" sz="2400">
                <a:latin typeface="Arial" charset="0"/>
              </a:rPr>
              <a:t> </a:t>
            </a:r>
            <a:endParaRPr lang="en-GB" sz="1800" b="0">
              <a:solidFill>
                <a:schemeClr val="tx2"/>
              </a:solidFill>
              <a:latin typeface="Arial" charset="0"/>
              <a:cs typeface="Arial" charset="0"/>
            </a:endParaRPr>
          </a:p>
          <a:p>
            <a:pPr eaLnBrk="1" hangingPunct="1"/>
            <a:endParaRPr lang="en-GB" sz="1800" b="0">
              <a:solidFill>
                <a:schemeClr val="tx2"/>
              </a:solidFill>
              <a:latin typeface="Arial" charset="0"/>
              <a:cs typeface="Arial" charset="0"/>
            </a:endParaRPr>
          </a:p>
        </p:txBody>
      </p:sp>
      <p:sp>
        <p:nvSpPr>
          <p:cNvPr id="39940" name="Text Box 4"/>
          <p:cNvSpPr txBox="1">
            <a:spLocks noChangeArrowheads="1"/>
          </p:cNvSpPr>
          <p:nvPr/>
        </p:nvSpPr>
        <p:spPr bwMode="auto">
          <a:xfrm>
            <a:off x="611188" y="304800"/>
            <a:ext cx="7273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b="0">
                <a:solidFill>
                  <a:schemeClr val="tx2"/>
                </a:solidFill>
                <a:latin typeface="Comic Sans MS" pitchFamily="66" charset="0"/>
                <a:cs typeface="Arial" charset="0"/>
              </a:rPr>
              <a:t>Intact (unlesioned) NSDA system: inherent male/female differences in the size of the normal SNc DA population are not hormonally mediated</a:t>
            </a:r>
          </a:p>
        </p:txBody>
      </p:sp>
      <p:sp>
        <p:nvSpPr>
          <p:cNvPr id="39941" name="AutoShape 5"/>
          <p:cNvSpPr>
            <a:spLocks noChangeAspect="1" noChangeArrowheads="1" noTextEdit="1"/>
          </p:cNvSpPr>
          <p:nvPr/>
        </p:nvSpPr>
        <p:spPr bwMode="auto">
          <a:xfrm>
            <a:off x="2290763" y="1989138"/>
            <a:ext cx="46577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942" name="Rectangle 6"/>
          <p:cNvSpPr>
            <a:spLocks noChangeArrowheads="1"/>
          </p:cNvSpPr>
          <p:nvPr/>
        </p:nvSpPr>
        <p:spPr bwMode="auto">
          <a:xfrm>
            <a:off x="2916238" y="2636838"/>
            <a:ext cx="336550" cy="1771650"/>
          </a:xfrm>
          <a:prstGeom prst="rect">
            <a:avLst/>
          </a:prstGeom>
          <a:solidFill>
            <a:srgbClr val="FFFFFF"/>
          </a:solidFill>
          <a:ln w="9525">
            <a:solidFill>
              <a:srgbClr val="000000"/>
            </a:solidFill>
            <a:miter lim="800000"/>
            <a:headEnd/>
            <a:tailEnd/>
          </a:ln>
        </p:spPr>
        <p:txBody>
          <a:bodyPr/>
          <a:lstStyle/>
          <a:p>
            <a:endParaRPr lang="en-US"/>
          </a:p>
        </p:txBody>
      </p:sp>
      <p:sp>
        <p:nvSpPr>
          <p:cNvPr id="39943" name="Rectangle 7"/>
          <p:cNvSpPr>
            <a:spLocks noChangeArrowheads="1"/>
          </p:cNvSpPr>
          <p:nvPr/>
        </p:nvSpPr>
        <p:spPr bwMode="auto">
          <a:xfrm>
            <a:off x="3976688" y="2560638"/>
            <a:ext cx="295275" cy="1847850"/>
          </a:xfrm>
          <a:prstGeom prst="rect">
            <a:avLst/>
          </a:prstGeom>
          <a:solidFill>
            <a:srgbClr val="FFFFFF"/>
          </a:solidFill>
          <a:ln w="9525">
            <a:solidFill>
              <a:srgbClr val="000000"/>
            </a:solidFill>
            <a:miter lim="800000"/>
            <a:headEnd/>
            <a:tailEnd/>
          </a:ln>
        </p:spPr>
        <p:txBody>
          <a:bodyPr/>
          <a:lstStyle/>
          <a:p>
            <a:endParaRPr lang="en-US"/>
          </a:p>
        </p:txBody>
      </p:sp>
      <p:sp>
        <p:nvSpPr>
          <p:cNvPr id="39944" name="Rectangle 8"/>
          <p:cNvSpPr>
            <a:spLocks noChangeArrowheads="1"/>
          </p:cNvSpPr>
          <p:nvPr/>
        </p:nvSpPr>
        <p:spPr bwMode="auto">
          <a:xfrm>
            <a:off x="4986338" y="2627313"/>
            <a:ext cx="295275" cy="1781175"/>
          </a:xfrm>
          <a:prstGeom prst="rect">
            <a:avLst/>
          </a:prstGeom>
          <a:solidFill>
            <a:srgbClr val="FFFFFF"/>
          </a:solidFill>
          <a:ln w="9525">
            <a:solidFill>
              <a:srgbClr val="000000"/>
            </a:solidFill>
            <a:miter lim="800000"/>
            <a:headEnd/>
            <a:tailEnd/>
          </a:ln>
        </p:spPr>
        <p:txBody>
          <a:bodyPr/>
          <a:lstStyle/>
          <a:p>
            <a:endParaRPr lang="en-US"/>
          </a:p>
        </p:txBody>
      </p:sp>
      <p:sp>
        <p:nvSpPr>
          <p:cNvPr id="39945" name="Rectangle 9"/>
          <p:cNvSpPr>
            <a:spLocks noChangeArrowheads="1"/>
          </p:cNvSpPr>
          <p:nvPr/>
        </p:nvSpPr>
        <p:spPr bwMode="auto">
          <a:xfrm>
            <a:off x="6005513" y="2570163"/>
            <a:ext cx="295275" cy="1838325"/>
          </a:xfrm>
          <a:prstGeom prst="rect">
            <a:avLst/>
          </a:prstGeom>
          <a:solidFill>
            <a:srgbClr val="FFFFFF"/>
          </a:solidFill>
          <a:ln w="9525">
            <a:solidFill>
              <a:srgbClr val="000000"/>
            </a:solidFill>
            <a:miter lim="800000"/>
            <a:headEnd/>
            <a:tailEnd/>
          </a:ln>
        </p:spPr>
        <p:txBody>
          <a:bodyPr/>
          <a:lstStyle/>
          <a:p>
            <a:endParaRPr lang="en-US"/>
          </a:p>
        </p:txBody>
      </p:sp>
      <p:sp>
        <p:nvSpPr>
          <p:cNvPr id="39946" name="Rectangle 10"/>
          <p:cNvSpPr>
            <a:spLocks noChangeArrowheads="1"/>
          </p:cNvSpPr>
          <p:nvPr/>
        </p:nvSpPr>
        <p:spPr bwMode="auto">
          <a:xfrm>
            <a:off x="3252788" y="2894013"/>
            <a:ext cx="295275" cy="151447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7" name="Rectangle 11"/>
          <p:cNvSpPr>
            <a:spLocks noChangeArrowheads="1"/>
          </p:cNvSpPr>
          <p:nvPr/>
        </p:nvSpPr>
        <p:spPr bwMode="auto">
          <a:xfrm>
            <a:off x="3252788" y="2894013"/>
            <a:ext cx="295275" cy="1514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8" name="Rectangle 12"/>
          <p:cNvSpPr>
            <a:spLocks noChangeArrowheads="1"/>
          </p:cNvSpPr>
          <p:nvPr/>
        </p:nvSpPr>
        <p:spPr bwMode="auto">
          <a:xfrm>
            <a:off x="4271963" y="2960688"/>
            <a:ext cx="285750" cy="14478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9" name="Rectangle 13"/>
          <p:cNvSpPr>
            <a:spLocks noChangeArrowheads="1"/>
          </p:cNvSpPr>
          <p:nvPr/>
        </p:nvSpPr>
        <p:spPr bwMode="auto">
          <a:xfrm>
            <a:off x="4271963" y="2960688"/>
            <a:ext cx="285750" cy="144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0" name="Rectangle 14"/>
          <p:cNvSpPr>
            <a:spLocks noChangeArrowheads="1"/>
          </p:cNvSpPr>
          <p:nvPr/>
        </p:nvSpPr>
        <p:spPr bwMode="auto">
          <a:xfrm>
            <a:off x="5281613" y="2998788"/>
            <a:ext cx="295275" cy="14097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1" name="Rectangle 15"/>
          <p:cNvSpPr>
            <a:spLocks noChangeArrowheads="1"/>
          </p:cNvSpPr>
          <p:nvPr/>
        </p:nvSpPr>
        <p:spPr bwMode="auto">
          <a:xfrm>
            <a:off x="5281613" y="2998788"/>
            <a:ext cx="295275" cy="140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2" name="Rectangle 16"/>
          <p:cNvSpPr>
            <a:spLocks noChangeArrowheads="1"/>
          </p:cNvSpPr>
          <p:nvPr/>
        </p:nvSpPr>
        <p:spPr bwMode="auto">
          <a:xfrm>
            <a:off x="6300788" y="2970213"/>
            <a:ext cx="285750" cy="143827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3" name="Rectangle 17"/>
          <p:cNvSpPr>
            <a:spLocks noChangeArrowheads="1"/>
          </p:cNvSpPr>
          <p:nvPr/>
        </p:nvSpPr>
        <p:spPr bwMode="auto">
          <a:xfrm>
            <a:off x="6300788" y="2970213"/>
            <a:ext cx="285750" cy="143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4" name="Line 18"/>
          <p:cNvSpPr>
            <a:spLocks noChangeShapeType="1"/>
          </p:cNvSpPr>
          <p:nvPr/>
        </p:nvSpPr>
        <p:spPr bwMode="auto">
          <a:xfrm flipV="1">
            <a:off x="3100388" y="2617788"/>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5" name="Line 19"/>
          <p:cNvSpPr>
            <a:spLocks noChangeShapeType="1"/>
          </p:cNvSpPr>
          <p:nvPr/>
        </p:nvSpPr>
        <p:spPr bwMode="auto">
          <a:xfrm>
            <a:off x="3071813" y="2492375"/>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6" name="Line 20"/>
          <p:cNvSpPr>
            <a:spLocks noChangeShapeType="1"/>
          </p:cNvSpPr>
          <p:nvPr/>
        </p:nvSpPr>
        <p:spPr bwMode="auto">
          <a:xfrm flipV="1">
            <a:off x="4119563" y="2427288"/>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7" name="Line 21"/>
          <p:cNvSpPr>
            <a:spLocks noChangeShapeType="1"/>
          </p:cNvSpPr>
          <p:nvPr/>
        </p:nvSpPr>
        <p:spPr bwMode="auto">
          <a:xfrm>
            <a:off x="4090988" y="242728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8" name="Line 22"/>
          <p:cNvSpPr>
            <a:spLocks noChangeShapeType="1"/>
          </p:cNvSpPr>
          <p:nvPr/>
        </p:nvSpPr>
        <p:spPr bwMode="auto">
          <a:xfrm flipV="1">
            <a:off x="5129213" y="2503488"/>
            <a:ext cx="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9" name="Line 23"/>
          <p:cNvSpPr>
            <a:spLocks noChangeShapeType="1"/>
          </p:cNvSpPr>
          <p:nvPr/>
        </p:nvSpPr>
        <p:spPr bwMode="auto">
          <a:xfrm>
            <a:off x="5100638" y="250348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0" name="Line 24"/>
          <p:cNvSpPr>
            <a:spLocks noChangeShapeType="1"/>
          </p:cNvSpPr>
          <p:nvPr/>
        </p:nvSpPr>
        <p:spPr bwMode="auto">
          <a:xfrm flipV="1">
            <a:off x="6148388" y="2465388"/>
            <a:ext cx="0" cy="104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1" name="Line 25"/>
          <p:cNvSpPr>
            <a:spLocks noChangeShapeType="1"/>
          </p:cNvSpPr>
          <p:nvPr/>
        </p:nvSpPr>
        <p:spPr bwMode="auto">
          <a:xfrm>
            <a:off x="6119813" y="246538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2" name="Line 26"/>
          <p:cNvSpPr>
            <a:spLocks noChangeShapeType="1"/>
          </p:cNvSpPr>
          <p:nvPr/>
        </p:nvSpPr>
        <p:spPr bwMode="auto">
          <a:xfrm>
            <a:off x="3100388" y="2492375"/>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3" name="Line 27"/>
          <p:cNvSpPr>
            <a:spLocks noChangeShapeType="1"/>
          </p:cNvSpPr>
          <p:nvPr/>
        </p:nvSpPr>
        <p:spPr bwMode="auto">
          <a:xfrm>
            <a:off x="3071813" y="2708275"/>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4" name="Line 28"/>
          <p:cNvSpPr>
            <a:spLocks noChangeShapeType="1"/>
          </p:cNvSpPr>
          <p:nvPr/>
        </p:nvSpPr>
        <p:spPr bwMode="auto">
          <a:xfrm>
            <a:off x="4119563" y="2560638"/>
            <a:ext cx="0"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5" name="Line 29"/>
          <p:cNvSpPr>
            <a:spLocks noChangeShapeType="1"/>
          </p:cNvSpPr>
          <p:nvPr/>
        </p:nvSpPr>
        <p:spPr bwMode="auto">
          <a:xfrm>
            <a:off x="4090988" y="270351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6" name="Line 30"/>
          <p:cNvSpPr>
            <a:spLocks noChangeShapeType="1"/>
          </p:cNvSpPr>
          <p:nvPr/>
        </p:nvSpPr>
        <p:spPr bwMode="auto">
          <a:xfrm>
            <a:off x="5129213" y="2627313"/>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7" name="Line 31"/>
          <p:cNvSpPr>
            <a:spLocks noChangeShapeType="1"/>
          </p:cNvSpPr>
          <p:nvPr/>
        </p:nvSpPr>
        <p:spPr bwMode="auto">
          <a:xfrm>
            <a:off x="5100638" y="274161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8" name="Line 32"/>
          <p:cNvSpPr>
            <a:spLocks noChangeShapeType="1"/>
          </p:cNvSpPr>
          <p:nvPr/>
        </p:nvSpPr>
        <p:spPr bwMode="auto">
          <a:xfrm>
            <a:off x="6148388" y="2570163"/>
            <a:ext cx="0" cy="104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9" name="Line 33"/>
          <p:cNvSpPr>
            <a:spLocks noChangeShapeType="1"/>
          </p:cNvSpPr>
          <p:nvPr/>
        </p:nvSpPr>
        <p:spPr bwMode="auto">
          <a:xfrm>
            <a:off x="6119813" y="267493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0" name="Line 34"/>
          <p:cNvSpPr>
            <a:spLocks noChangeShapeType="1"/>
          </p:cNvSpPr>
          <p:nvPr/>
        </p:nvSpPr>
        <p:spPr bwMode="auto">
          <a:xfrm flipV="1">
            <a:off x="3395663" y="2760663"/>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1" name="Line 35"/>
          <p:cNvSpPr>
            <a:spLocks noChangeShapeType="1"/>
          </p:cNvSpPr>
          <p:nvPr/>
        </p:nvSpPr>
        <p:spPr bwMode="auto">
          <a:xfrm>
            <a:off x="3367088" y="276066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2" name="Line 36"/>
          <p:cNvSpPr>
            <a:spLocks noChangeShapeType="1"/>
          </p:cNvSpPr>
          <p:nvPr/>
        </p:nvSpPr>
        <p:spPr bwMode="auto">
          <a:xfrm flipV="1">
            <a:off x="4414838" y="2789238"/>
            <a:ext cx="0" cy="17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3" name="Line 37"/>
          <p:cNvSpPr>
            <a:spLocks noChangeShapeType="1"/>
          </p:cNvSpPr>
          <p:nvPr/>
        </p:nvSpPr>
        <p:spPr bwMode="auto">
          <a:xfrm>
            <a:off x="4386263" y="278923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4" name="Line 38"/>
          <p:cNvSpPr>
            <a:spLocks noChangeShapeType="1"/>
          </p:cNvSpPr>
          <p:nvPr/>
        </p:nvSpPr>
        <p:spPr bwMode="auto">
          <a:xfrm flipV="1">
            <a:off x="5424488" y="2836863"/>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5" name="Line 39"/>
          <p:cNvSpPr>
            <a:spLocks noChangeShapeType="1"/>
          </p:cNvSpPr>
          <p:nvPr/>
        </p:nvSpPr>
        <p:spPr bwMode="auto">
          <a:xfrm>
            <a:off x="5395913" y="283686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6" name="Line 40"/>
          <p:cNvSpPr>
            <a:spLocks noChangeShapeType="1"/>
          </p:cNvSpPr>
          <p:nvPr/>
        </p:nvSpPr>
        <p:spPr bwMode="auto">
          <a:xfrm flipV="1">
            <a:off x="6443663" y="2741613"/>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7" name="Line 41"/>
          <p:cNvSpPr>
            <a:spLocks noChangeShapeType="1"/>
          </p:cNvSpPr>
          <p:nvPr/>
        </p:nvSpPr>
        <p:spPr bwMode="auto">
          <a:xfrm>
            <a:off x="6415088" y="274161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8" name="Line 42"/>
          <p:cNvSpPr>
            <a:spLocks noChangeShapeType="1"/>
          </p:cNvSpPr>
          <p:nvPr/>
        </p:nvSpPr>
        <p:spPr bwMode="auto">
          <a:xfrm>
            <a:off x="3395663" y="2894013"/>
            <a:ext cx="0"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9" name="Line 43"/>
          <p:cNvSpPr>
            <a:spLocks noChangeShapeType="1"/>
          </p:cNvSpPr>
          <p:nvPr/>
        </p:nvSpPr>
        <p:spPr bwMode="auto">
          <a:xfrm>
            <a:off x="3367088" y="303688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0" name="Line 44"/>
          <p:cNvSpPr>
            <a:spLocks noChangeShapeType="1"/>
          </p:cNvSpPr>
          <p:nvPr/>
        </p:nvSpPr>
        <p:spPr bwMode="auto">
          <a:xfrm>
            <a:off x="4414838" y="2960688"/>
            <a:ext cx="0" cy="17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1" name="Line 45"/>
          <p:cNvSpPr>
            <a:spLocks noChangeShapeType="1"/>
          </p:cNvSpPr>
          <p:nvPr/>
        </p:nvSpPr>
        <p:spPr bwMode="auto">
          <a:xfrm>
            <a:off x="4386263" y="3132138"/>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2" name="Line 46"/>
          <p:cNvSpPr>
            <a:spLocks noChangeShapeType="1"/>
          </p:cNvSpPr>
          <p:nvPr/>
        </p:nvSpPr>
        <p:spPr bwMode="auto">
          <a:xfrm>
            <a:off x="5424488" y="2998788"/>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3" name="Line 47"/>
          <p:cNvSpPr>
            <a:spLocks noChangeShapeType="1"/>
          </p:cNvSpPr>
          <p:nvPr/>
        </p:nvSpPr>
        <p:spPr bwMode="auto">
          <a:xfrm>
            <a:off x="5395913" y="316071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4" name="Line 48"/>
          <p:cNvSpPr>
            <a:spLocks noChangeShapeType="1"/>
          </p:cNvSpPr>
          <p:nvPr/>
        </p:nvSpPr>
        <p:spPr bwMode="auto">
          <a:xfrm>
            <a:off x="6443663" y="2970213"/>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5" name="Line 49"/>
          <p:cNvSpPr>
            <a:spLocks noChangeShapeType="1"/>
          </p:cNvSpPr>
          <p:nvPr/>
        </p:nvSpPr>
        <p:spPr bwMode="auto">
          <a:xfrm>
            <a:off x="6415088" y="3198813"/>
            <a:ext cx="66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6" name="Line 50"/>
          <p:cNvSpPr>
            <a:spLocks noChangeShapeType="1"/>
          </p:cNvSpPr>
          <p:nvPr/>
        </p:nvSpPr>
        <p:spPr bwMode="auto">
          <a:xfrm>
            <a:off x="2747963" y="2274888"/>
            <a:ext cx="0" cy="2133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7" name="Line 51"/>
          <p:cNvSpPr>
            <a:spLocks noChangeShapeType="1"/>
          </p:cNvSpPr>
          <p:nvPr/>
        </p:nvSpPr>
        <p:spPr bwMode="auto">
          <a:xfrm>
            <a:off x="2709863" y="44084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8" name="Line 52"/>
          <p:cNvSpPr>
            <a:spLocks noChangeShapeType="1"/>
          </p:cNvSpPr>
          <p:nvPr/>
        </p:nvSpPr>
        <p:spPr bwMode="auto">
          <a:xfrm>
            <a:off x="2709863" y="41036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9" name="Line 53"/>
          <p:cNvSpPr>
            <a:spLocks noChangeShapeType="1"/>
          </p:cNvSpPr>
          <p:nvPr/>
        </p:nvSpPr>
        <p:spPr bwMode="auto">
          <a:xfrm>
            <a:off x="2709863" y="37988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0" name="Line 54"/>
          <p:cNvSpPr>
            <a:spLocks noChangeShapeType="1"/>
          </p:cNvSpPr>
          <p:nvPr/>
        </p:nvSpPr>
        <p:spPr bwMode="auto">
          <a:xfrm>
            <a:off x="2709863" y="34940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1" name="Line 55"/>
          <p:cNvSpPr>
            <a:spLocks noChangeShapeType="1"/>
          </p:cNvSpPr>
          <p:nvPr/>
        </p:nvSpPr>
        <p:spPr bwMode="auto">
          <a:xfrm>
            <a:off x="2709863" y="31892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2" name="Line 56"/>
          <p:cNvSpPr>
            <a:spLocks noChangeShapeType="1"/>
          </p:cNvSpPr>
          <p:nvPr/>
        </p:nvSpPr>
        <p:spPr bwMode="auto">
          <a:xfrm>
            <a:off x="2709863" y="28844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3" name="Line 57"/>
          <p:cNvSpPr>
            <a:spLocks noChangeShapeType="1"/>
          </p:cNvSpPr>
          <p:nvPr/>
        </p:nvSpPr>
        <p:spPr bwMode="auto">
          <a:xfrm>
            <a:off x="2709863" y="25796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4" name="Line 58"/>
          <p:cNvSpPr>
            <a:spLocks noChangeShapeType="1"/>
          </p:cNvSpPr>
          <p:nvPr/>
        </p:nvSpPr>
        <p:spPr bwMode="auto">
          <a:xfrm>
            <a:off x="2709863" y="2274888"/>
            <a:ext cx="381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5" name="Rectangle 59"/>
          <p:cNvSpPr>
            <a:spLocks noChangeArrowheads="1"/>
          </p:cNvSpPr>
          <p:nvPr/>
        </p:nvSpPr>
        <p:spPr bwMode="auto">
          <a:xfrm>
            <a:off x="2586038" y="4313238"/>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0</a:t>
            </a:r>
            <a:endParaRPr lang="en-GB" sz="2400">
              <a:solidFill>
                <a:schemeClr val="tx2"/>
              </a:solidFill>
              <a:latin typeface="Arial" charset="0"/>
            </a:endParaRPr>
          </a:p>
        </p:txBody>
      </p:sp>
      <p:sp>
        <p:nvSpPr>
          <p:cNvPr id="39996" name="Rectangle 60"/>
          <p:cNvSpPr>
            <a:spLocks noChangeArrowheads="1"/>
          </p:cNvSpPr>
          <p:nvPr/>
        </p:nvSpPr>
        <p:spPr bwMode="auto">
          <a:xfrm>
            <a:off x="2519363" y="4008438"/>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20</a:t>
            </a:r>
            <a:endParaRPr lang="en-GB" sz="2400">
              <a:solidFill>
                <a:schemeClr val="tx2"/>
              </a:solidFill>
              <a:latin typeface="Arial" charset="0"/>
            </a:endParaRPr>
          </a:p>
        </p:txBody>
      </p:sp>
      <p:sp>
        <p:nvSpPr>
          <p:cNvPr id="39997" name="Rectangle 61"/>
          <p:cNvSpPr>
            <a:spLocks noChangeArrowheads="1"/>
          </p:cNvSpPr>
          <p:nvPr/>
        </p:nvSpPr>
        <p:spPr bwMode="auto">
          <a:xfrm>
            <a:off x="2519363" y="3703638"/>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40</a:t>
            </a:r>
            <a:endParaRPr lang="en-GB" sz="2400">
              <a:solidFill>
                <a:schemeClr val="tx2"/>
              </a:solidFill>
              <a:latin typeface="Arial" charset="0"/>
            </a:endParaRPr>
          </a:p>
        </p:txBody>
      </p:sp>
      <p:sp>
        <p:nvSpPr>
          <p:cNvPr id="39998" name="Rectangle 62"/>
          <p:cNvSpPr>
            <a:spLocks noChangeArrowheads="1"/>
          </p:cNvSpPr>
          <p:nvPr/>
        </p:nvSpPr>
        <p:spPr bwMode="auto">
          <a:xfrm>
            <a:off x="2519363" y="3398838"/>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60</a:t>
            </a:r>
            <a:endParaRPr lang="en-GB" sz="2400">
              <a:solidFill>
                <a:schemeClr val="tx2"/>
              </a:solidFill>
              <a:latin typeface="Arial" charset="0"/>
            </a:endParaRPr>
          </a:p>
        </p:txBody>
      </p:sp>
      <p:sp>
        <p:nvSpPr>
          <p:cNvPr id="39999" name="Rectangle 63"/>
          <p:cNvSpPr>
            <a:spLocks noChangeArrowheads="1"/>
          </p:cNvSpPr>
          <p:nvPr/>
        </p:nvSpPr>
        <p:spPr bwMode="auto">
          <a:xfrm>
            <a:off x="2519363" y="3094038"/>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80</a:t>
            </a:r>
            <a:endParaRPr lang="en-GB" sz="2400">
              <a:solidFill>
                <a:schemeClr val="tx2"/>
              </a:solidFill>
              <a:latin typeface="Arial" charset="0"/>
            </a:endParaRPr>
          </a:p>
        </p:txBody>
      </p:sp>
      <p:sp>
        <p:nvSpPr>
          <p:cNvPr id="40000" name="Rectangle 64"/>
          <p:cNvSpPr>
            <a:spLocks noChangeArrowheads="1"/>
          </p:cNvSpPr>
          <p:nvPr/>
        </p:nvSpPr>
        <p:spPr bwMode="auto">
          <a:xfrm>
            <a:off x="2452688" y="27892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100</a:t>
            </a:r>
            <a:endParaRPr lang="en-GB" sz="2400">
              <a:solidFill>
                <a:schemeClr val="tx2"/>
              </a:solidFill>
              <a:latin typeface="Arial" charset="0"/>
            </a:endParaRPr>
          </a:p>
        </p:txBody>
      </p:sp>
      <p:sp>
        <p:nvSpPr>
          <p:cNvPr id="40001" name="Rectangle 65"/>
          <p:cNvSpPr>
            <a:spLocks noChangeArrowheads="1"/>
          </p:cNvSpPr>
          <p:nvPr/>
        </p:nvSpPr>
        <p:spPr bwMode="auto">
          <a:xfrm>
            <a:off x="2452688" y="24844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120</a:t>
            </a:r>
            <a:endParaRPr lang="en-GB" sz="2400">
              <a:solidFill>
                <a:schemeClr val="tx2"/>
              </a:solidFill>
              <a:latin typeface="Arial" charset="0"/>
            </a:endParaRPr>
          </a:p>
        </p:txBody>
      </p:sp>
      <p:sp>
        <p:nvSpPr>
          <p:cNvPr id="40002" name="Rectangle 66"/>
          <p:cNvSpPr>
            <a:spLocks noChangeArrowheads="1"/>
          </p:cNvSpPr>
          <p:nvPr/>
        </p:nvSpPr>
        <p:spPr bwMode="auto">
          <a:xfrm>
            <a:off x="2452688" y="21796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0">
                <a:solidFill>
                  <a:schemeClr val="tx2"/>
                </a:solidFill>
                <a:latin typeface="Palatino Linotype" pitchFamily="18" charset="0"/>
              </a:rPr>
              <a:t>140</a:t>
            </a:r>
            <a:endParaRPr lang="en-GB" sz="2400">
              <a:solidFill>
                <a:schemeClr val="tx2"/>
              </a:solidFill>
              <a:latin typeface="Arial" charset="0"/>
            </a:endParaRPr>
          </a:p>
        </p:txBody>
      </p:sp>
      <p:sp>
        <p:nvSpPr>
          <p:cNvPr id="40003" name="Rectangle 67"/>
          <p:cNvSpPr>
            <a:spLocks noChangeArrowheads="1"/>
          </p:cNvSpPr>
          <p:nvPr/>
        </p:nvSpPr>
        <p:spPr bwMode="auto">
          <a:xfrm>
            <a:off x="2943225" y="4532313"/>
            <a:ext cx="5651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chemeClr val="tx2"/>
                </a:solidFill>
              </a:rPr>
              <a:t>Sham + </a:t>
            </a:r>
          </a:p>
          <a:p>
            <a:r>
              <a:rPr lang="en-GB" sz="1400">
                <a:solidFill>
                  <a:schemeClr val="tx2"/>
                </a:solidFill>
              </a:rPr>
              <a:t>Placebo</a:t>
            </a:r>
          </a:p>
        </p:txBody>
      </p:sp>
      <p:sp>
        <p:nvSpPr>
          <p:cNvPr id="40004" name="Rectangle 68"/>
          <p:cNvSpPr>
            <a:spLocks noChangeArrowheads="1"/>
          </p:cNvSpPr>
          <p:nvPr/>
        </p:nvSpPr>
        <p:spPr bwMode="auto">
          <a:xfrm>
            <a:off x="3862388" y="4532313"/>
            <a:ext cx="558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chemeClr val="tx2"/>
                </a:solidFill>
              </a:rPr>
              <a:t>GDX + </a:t>
            </a:r>
          </a:p>
          <a:p>
            <a:r>
              <a:rPr lang="en-GB" sz="1400">
                <a:solidFill>
                  <a:schemeClr val="tx2"/>
                </a:solidFill>
              </a:rPr>
              <a:t>Placebo</a:t>
            </a:r>
          </a:p>
        </p:txBody>
      </p:sp>
      <p:sp>
        <p:nvSpPr>
          <p:cNvPr id="40005" name="Rectangle 69"/>
          <p:cNvSpPr>
            <a:spLocks noChangeArrowheads="1"/>
          </p:cNvSpPr>
          <p:nvPr/>
        </p:nvSpPr>
        <p:spPr bwMode="auto">
          <a:xfrm>
            <a:off x="4957763" y="4532313"/>
            <a:ext cx="482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chemeClr val="tx2"/>
                </a:solidFill>
              </a:rPr>
              <a:t>GDX + </a:t>
            </a:r>
          </a:p>
          <a:p>
            <a:pPr algn="ctr"/>
            <a:r>
              <a:rPr lang="en-GB" sz="1400">
                <a:solidFill>
                  <a:schemeClr val="tx2"/>
                </a:solidFill>
              </a:rPr>
              <a:t>DHT</a:t>
            </a:r>
          </a:p>
        </p:txBody>
      </p:sp>
      <p:sp>
        <p:nvSpPr>
          <p:cNvPr id="40006" name="Rectangle 70"/>
          <p:cNvSpPr>
            <a:spLocks noChangeArrowheads="1"/>
          </p:cNvSpPr>
          <p:nvPr/>
        </p:nvSpPr>
        <p:spPr bwMode="auto">
          <a:xfrm>
            <a:off x="6043613" y="4532313"/>
            <a:ext cx="482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chemeClr val="tx2"/>
                </a:solidFill>
              </a:rPr>
              <a:t>GDX + </a:t>
            </a:r>
          </a:p>
          <a:p>
            <a:pPr algn="ctr"/>
            <a:r>
              <a:rPr lang="en-GB" sz="1400">
                <a:solidFill>
                  <a:schemeClr val="tx2"/>
                </a:solidFill>
              </a:rPr>
              <a:t>E2</a:t>
            </a:r>
          </a:p>
        </p:txBody>
      </p:sp>
      <p:sp>
        <p:nvSpPr>
          <p:cNvPr id="40007" name="Rectangle 71"/>
          <p:cNvSpPr>
            <a:spLocks noChangeArrowheads="1"/>
          </p:cNvSpPr>
          <p:nvPr/>
        </p:nvSpPr>
        <p:spPr bwMode="auto">
          <a:xfrm>
            <a:off x="3563938" y="1557338"/>
            <a:ext cx="360362" cy="217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8" name="Text Box 72"/>
          <p:cNvSpPr txBox="1">
            <a:spLocks noChangeArrowheads="1"/>
          </p:cNvSpPr>
          <p:nvPr/>
        </p:nvSpPr>
        <p:spPr bwMode="auto">
          <a:xfrm>
            <a:off x="4067175" y="1482725"/>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b="0">
                <a:solidFill>
                  <a:schemeClr val="tx2"/>
                </a:solidFill>
                <a:cs typeface="Arial" charset="0"/>
              </a:rPr>
              <a:t>male</a:t>
            </a:r>
          </a:p>
        </p:txBody>
      </p:sp>
      <p:sp>
        <p:nvSpPr>
          <p:cNvPr id="40009" name="Rectangle 73"/>
          <p:cNvSpPr>
            <a:spLocks noChangeArrowheads="1"/>
          </p:cNvSpPr>
          <p:nvPr/>
        </p:nvSpPr>
        <p:spPr bwMode="auto">
          <a:xfrm>
            <a:off x="5148263" y="1557338"/>
            <a:ext cx="360362" cy="217487"/>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0" name="Text Box 74"/>
          <p:cNvSpPr txBox="1">
            <a:spLocks noChangeArrowheads="1"/>
          </p:cNvSpPr>
          <p:nvPr/>
        </p:nvSpPr>
        <p:spPr bwMode="auto">
          <a:xfrm>
            <a:off x="5651500" y="1477963"/>
            <a:ext cx="747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800" b="0">
                <a:solidFill>
                  <a:schemeClr val="tx2"/>
                </a:solidFill>
                <a:cs typeface="Arial" charset="0"/>
              </a:rPr>
              <a:t>female</a:t>
            </a:r>
          </a:p>
        </p:txBody>
      </p:sp>
      <p:sp>
        <p:nvSpPr>
          <p:cNvPr id="40011" name="Line 75"/>
          <p:cNvSpPr>
            <a:spLocks noChangeShapeType="1"/>
          </p:cNvSpPr>
          <p:nvPr/>
        </p:nvSpPr>
        <p:spPr bwMode="auto">
          <a:xfrm>
            <a:off x="611188" y="1295400"/>
            <a:ext cx="7632700" cy="0"/>
          </a:xfrm>
          <a:prstGeom prst="line">
            <a:avLst/>
          </a:prstGeom>
          <a:noFill/>
          <a:ln w="95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012" name="Text Box 76"/>
          <p:cNvSpPr txBox="1">
            <a:spLocks noChangeArrowheads="1"/>
          </p:cNvSpPr>
          <p:nvPr/>
        </p:nvSpPr>
        <p:spPr bwMode="auto">
          <a:xfrm>
            <a:off x="152400" y="6345238"/>
            <a:ext cx="42354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b="0">
                <a:solidFill>
                  <a:schemeClr val="accent2"/>
                </a:solidFill>
                <a:cs typeface="Arial" charset="0"/>
              </a:rPr>
              <a:t>McArthur et al JNeurochem (2007) </a:t>
            </a:r>
            <a:r>
              <a:rPr lang="en-GB" sz="1800">
                <a:solidFill>
                  <a:schemeClr val="accent2"/>
                </a:solidFill>
                <a:cs typeface="Arial" charset="0"/>
              </a:rPr>
              <a:t>100:</a:t>
            </a:r>
            <a:r>
              <a:rPr lang="en-GB" sz="1800" b="0">
                <a:solidFill>
                  <a:schemeClr val="accent2"/>
                </a:solidFill>
                <a:cs typeface="Arial" charset="0"/>
              </a:rPr>
              <a:t> 678-692</a:t>
            </a:r>
            <a:endParaRPr lang="en-GB" sz="1800">
              <a:solidFill>
                <a:schemeClr val="accent2"/>
              </a:solidFill>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855913" y="6156325"/>
            <a:ext cx="7254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CC3300"/>
                </a:solidFill>
              </a:rPr>
              <a:t>Sham + </a:t>
            </a:r>
          </a:p>
          <a:p>
            <a:r>
              <a:rPr lang="en-GB" sz="1800">
                <a:solidFill>
                  <a:srgbClr val="CC3300"/>
                </a:solidFill>
              </a:rPr>
              <a:t>Placebo</a:t>
            </a:r>
          </a:p>
        </p:txBody>
      </p:sp>
      <p:sp>
        <p:nvSpPr>
          <p:cNvPr id="40963" name="Rectangle 3"/>
          <p:cNvSpPr>
            <a:spLocks noChangeArrowheads="1"/>
          </p:cNvSpPr>
          <p:nvPr/>
        </p:nvSpPr>
        <p:spPr bwMode="auto">
          <a:xfrm>
            <a:off x="4003675" y="6156325"/>
            <a:ext cx="720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CC3300"/>
                </a:solidFill>
              </a:rPr>
              <a:t>GDX + </a:t>
            </a:r>
          </a:p>
          <a:p>
            <a:r>
              <a:rPr lang="en-GB" sz="1800">
                <a:solidFill>
                  <a:srgbClr val="CC3300"/>
                </a:solidFill>
              </a:rPr>
              <a:t>Placebo</a:t>
            </a:r>
          </a:p>
        </p:txBody>
      </p:sp>
      <p:sp>
        <p:nvSpPr>
          <p:cNvPr id="40964" name="Rectangle 4"/>
          <p:cNvSpPr>
            <a:spLocks noChangeArrowheads="1"/>
          </p:cNvSpPr>
          <p:nvPr/>
        </p:nvSpPr>
        <p:spPr bwMode="auto">
          <a:xfrm>
            <a:off x="5246688" y="6156325"/>
            <a:ext cx="620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800">
                <a:solidFill>
                  <a:srgbClr val="CC3300"/>
                </a:solidFill>
              </a:rPr>
              <a:t>GDX + </a:t>
            </a:r>
          </a:p>
          <a:p>
            <a:pPr algn="ctr"/>
            <a:r>
              <a:rPr lang="en-GB" sz="1800">
                <a:solidFill>
                  <a:srgbClr val="CC3300"/>
                </a:solidFill>
              </a:rPr>
              <a:t>DHT</a:t>
            </a:r>
          </a:p>
        </p:txBody>
      </p:sp>
      <p:sp>
        <p:nvSpPr>
          <p:cNvPr id="40965" name="Rectangle 5"/>
          <p:cNvSpPr>
            <a:spLocks noChangeArrowheads="1"/>
          </p:cNvSpPr>
          <p:nvPr/>
        </p:nvSpPr>
        <p:spPr bwMode="auto">
          <a:xfrm>
            <a:off x="6465888" y="6156325"/>
            <a:ext cx="620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800">
                <a:solidFill>
                  <a:srgbClr val="CC3300"/>
                </a:solidFill>
              </a:rPr>
              <a:t>GDX + </a:t>
            </a:r>
          </a:p>
          <a:p>
            <a:pPr algn="ctr"/>
            <a:r>
              <a:rPr lang="en-GB" sz="1800">
                <a:solidFill>
                  <a:srgbClr val="CC3300"/>
                </a:solidFill>
              </a:rPr>
              <a:t>E2</a:t>
            </a:r>
          </a:p>
        </p:txBody>
      </p:sp>
      <p:sp>
        <p:nvSpPr>
          <p:cNvPr id="40966" name="Text Box 6"/>
          <p:cNvSpPr>
            <a:spLocks noChangeArrowheads="1"/>
          </p:cNvSpPr>
          <p:nvPr>
            <p:ph type="title"/>
          </p:nvPr>
        </p:nvSpPr>
        <p:spPr>
          <a:xfrm>
            <a:off x="193675" y="260350"/>
            <a:ext cx="8893175" cy="762000"/>
          </a:xfrm>
          <a:noFill/>
        </p:spPr>
        <p:txBody>
          <a:bodyPr/>
          <a:lstStyle/>
          <a:p>
            <a:pPr eaLnBrk="1" hangingPunct="1"/>
            <a:r>
              <a:rPr lang="en-GB" sz="2400" smtClean="0">
                <a:solidFill>
                  <a:schemeClr val="accent2"/>
                </a:solidFill>
                <a:latin typeface="Comic Sans MS" pitchFamily="66" charset="0"/>
              </a:rPr>
              <a:t>Hormonal manipulations fail to alter doapminergic neurone survival in the SNc</a:t>
            </a:r>
          </a:p>
        </p:txBody>
      </p:sp>
      <p:sp>
        <p:nvSpPr>
          <p:cNvPr id="40967" name="Rectangle 7"/>
          <p:cNvSpPr>
            <a:spLocks noChangeArrowheads="1"/>
          </p:cNvSpPr>
          <p:nvPr/>
        </p:nvSpPr>
        <p:spPr bwMode="auto">
          <a:xfrm>
            <a:off x="539750" y="1752600"/>
            <a:ext cx="1439863"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2000">
                <a:solidFill>
                  <a:srgbClr val="000000"/>
                </a:solidFill>
              </a:rPr>
              <a:t>TH-IR cell survival in the SNc after unilateral infusions of 6-OHDA</a:t>
            </a:r>
          </a:p>
          <a:p>
            <a:pPr algn="ctr" eaLnBrk="1" hangingPunct="1"/>
            <a:endParaRPr lang="en-GB" sz="2400">
              <a:latin typeface="Arial" charset="0"/>
            </a:endParaRPr>
          </a:p>
          <a:p>
            <a:pPr algn="ctr" eaLnBrk="1" hangingPunct="1"/>
            <a:r>
              <a:rPr lang="en-GB" sz="1800">
                <a:solidFill>
                  <a:srgbClr val="000000"/>
                </a:solidFill>
              </a:rPr>
              <a:t>% lesioned </a:t>
            </a:r>
          </a:p>
          <a:p>
            <a:pPr algn="ctr" eaLnBrk="1" hangingPunct="1"/>
            <a:r>
              <a:rPr lang="en-GB" sz="1800" i="1">
                <a:solidFill>
                  <a:srgbClr val="000000"/>
                </a:solidFill>
              </a:rPr>
              <a:t>vs</a:t>
            </a:r>
            <a:r>
              <a:rPr lang="en-GB" sz="1800">
                <a:solidFill>
                  <a:srgbClr val="000000"/>
                </a:solidFill>
              </a:rPr>
              <a:t> unlesioned side</a:t>
            </a:r>
          </a:p>
        </p:txBody>
      </p:sp>
      <p:sp>
        <p:nvSpPr>
          <p:cNvPr id="40968" name="Text Box 8"/>
          <p:cNvSpPr txBox="1">
            <a:spLocks noChangeArrowheads="1"/>
          </p:cNvSpPr>
          <p:nvPr/>
        </p:nvSpPr>
        <p:spPr bwMode="auto">
          <a:xfrm>
            <a:off x="7593013" y="1524000"/>
            <a:ext cx="1017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a:solidFill>
                  <a:srgbClr val="FF33CC"/>
                </a:solidFill>
              </a:rPr>
              <a:t>Females</a:t>
            </a:r>
            <a:endParaRPr lang="en-GB" sz="2000">
              <a:latin typeface="Arial" charset="0"/>
            </a:endParaRPr>
          </a:p>
        </p:txBody>
      </p:sp>
      <p:sp>
        <p:nvSpPr>
          <p:cNvPr id="40969" name="Text Box 9"/>
          <p:cNvSpPr txBox="1">
            <a:spLocks noChangeArrowheads="1"/>
          </p:cNvSpPr>
          <p:nvPr/>
        </p:nvSpPr>
        <p:spPr bwMode="auto">
          <a:xfrm>
            <a:off x="7696200" y="4495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a:solidFill>
                  <a:schemeClr val="tx2"/>
                </a:solidFill>
              </a:rPr>
              <a:t>Males</a:t>
            </a:r>
            <a:endParaRPr lang="en-GB" sz="2000">
              <a:solidFill>
                <a:schemeClr val="tx2"/>
              </a:solidFill>
              <a:latin typeface="Arial" charset="0"/>
            </a:endParaRPr>
          </a:p>
        </p:txBody>
      </p:sp>
      <p:sp>
        <p:nvSpPr>
          <p:cNvPr id="40970" name="Rectangle 10"/>
          <p:cNvSpPr>
            <a:spLocks noChangeArrowheads="1"/>
          </p:cNvSpPr>
          <p:nvPr/>
        </p:nvSpPr>
        <p:spPr bwMode="auto">
          <a:xfrm>
            <a:off x="2692400" y="4557713"/>
            <a:ext cx="193675" cy="1323975"/>
          </a:xfrm>
          <a:prstGeom prst="rect">
            <a:avLst/>
          </a:prstGeom>
          <a:solidFill>
            <a:srgbClr val="FFFFFF"/>
          </a:solidFill>
          <a:ln w="28575">
            <a:solidFill>
              <a:schemeClr val="accent2"/>
            </a:solidFill>
            <a:miter lim="800000"/>
            <a:headEnd/>
            <a:tailEnd/>
          </a:ln>
        </p:spPr>
        <p:txBody>
          <a:bodyPr/>
          <a:lstStyle/>
          <a:p>
            <a:endParaRPr lang="en-US"/>
          </a:p>
        </p:txBody>
      </p:sp>
      <p:sp>
        <p:nvSpPr>
          <p:cNvPr id="40971" name="Rectangle 11"/>
          <p:cNvSpPr>
            <a:spLocks noChangeArrowheads="1"/>
          </p:cNvSpPr>
          <p:nvPr/>
        </p:nvSpPr>
        <p:spPr bwMode="auto">
          <a:xfrm>
            <a:off x="3919538" y="4341813"/>
            <a:ext cx="184150" cy="1539875"/>
          </a:xfrm>
          <a:prstGeom prst="rect">
            <a:avLst/>
          </a:prstGeom>
          <a:solidFill>
            <a:srgbClr val="FFFFFF"/>
          </a:solidFill>
          <a:ln w="28575">
            <a:solidFill>
              <a:schemeClr val="accent2"/>
            </a:solidFill>
            <a:miter lim="800000"/>
            <a:headEnd/>
            <a:tailEnd/>
          </a:ln>
        </p:spPr>
        <p:txBody>
          <a:bodyPr/>
          <a:lstStyle/>
          <a:p>
            <a:endParaRPr lang="en-US"/>
          </a:p>
        </p:txBody>
      </p:sp>
      <p:sp>
        <p:nvSpPr>
          <p:cNvPr id="40972" name="Rectangle 12"/>
          <p:cNvSpPr>
            <a:spLocks noChangeArrowheads="1"/>
          </p:cNvSpPr>
          <p:nvPr/>
        </p:nvSpPr>
        <p:spPr bwMode="auto">
          <a:xfrm>
            <a:off x="5137150" y="4832350"/>
            <a:ext cx="193675" cy="1049338"/>
          </a:xfrm>
          <a:prstGeom prst="rect">
            <a:avLst/>
          </a:prstGeom>
          <a:solidFill>
            <a:srgbClr val="FFFFFF"/>
          </a:solidFill>
          <a:ln w="28575">
            <a:solidFill>
              <a:schemeClr val="accent2"/>
            </a:solidFill>
            <a:miter lim="800000"/>
            <a:headEnd/>
            <a:tailEnd/>
          </a:ln>
        </p:spPr>
        <p:txBody>
          <a:bodyPr/>
          <a:lstStyle/>
          <a:p>
            <a:endParaRPr lang="en-US"/>
          </a:p>
        </p:txBody>
      </p:sp>
      <p:sp>
        <p:nvSpPr>
          <p:cNvPr id="40973" name="Rectangle 13"/>
          <p:cNvSpPr>
            <a:spLocks noChangeArrowheads="1"/>
          </p:cNvSpPr>
          <p:nvPr/>
        </p:nvSpPr>
        <p:spPr bwMode="auto">
          <a:xfrm>
            <a:off x="6365875" y="4443413"/>
            <a:ext cx="184150" cy="1438275"/>
          </a:xfrm>
          <a:prstGeom prst="rect">
            <a:avLst/>
          </a:prstGeom>
          <a:solidFill>
            <a:srgbClr val="FFFFFF"/>
          </a:solidFill>
          <a:ln w="28575">
            <a:solidFill>
              <a:schemeClr val="accent2"/>
            </a:solidFill>
            <a:miter lim="800000"/>
            <a:headEnd/>
            <a:tailEnd/>
          </a:ln>
        </p:spPr>
        <p:txBody>
          <a:bodyPr/>
          <a:lstStyle/>
          <a:p>
            <a:endParaRPr lang="en-US"/>
          </a:p>
        </p:txBody>
      </p:sp>
      <p:sp>
        <p:nvSpPr>
          <p:cNvPr id="40974" name="Rectangle 14" descr="5%"/>
          <p:cNvSpPr>
            <a:spLocks noChangeArrowheads="1"/>
          </p:cNvSpPr>
          <p:nvPr/>
        </p:nvSpPr>
        <p:spPr bwMode="auto">
          <a:xfrm>
            <a:off x="2895600" y="4267200"/>
            <a:ext cx="182563" cy="1630363"/>
          </a:xfrm>
          <a:prstGeom prst="rect">
            <a:avLst/>
          </a:prstGeom>
          <a:pattFill prst="pct5">
            <a:fgClr>
              <a:srgbClr val="3333FF"/>
            </a:fgClr>
            <a:bgClr>
              <a:srgbClr val="FFFFFF"/>
            </a:bgClr>
          </a:pattFill>
          <a:ln w="28575">
            <a:solidFill>
              <a:schemeClr val="accent2"/>
            </a:solidFill>
            <a:miter lim="800000"/>
            <a:headEnd/>
            <a:tailEnd/>
          </a:ln>
        </p:spPr>
        <p:txBody>
          <a:bodyPr/>
          <a:lstStyle/>
          <a:p>
            <a:endParaRPr lang="en-US"/>
          </a:p>
        </p:txBody>
      </p:sp>
      <p:sp>
        <p:nvSpPr>
          <p:cNvPr id="40975" name="Rectangle 15"/>
          <p:cNvSpPr>
            <a:spLocks noChangeArrowheads="1"/>
          </p:cNvSpPr>
          <p:nvPr/>
        </p:nvSpPr>
        <p:spPr bwMode="auto">
          <a:xfrm>
            <a:off x="2886075" y="4251325"/>
            <a:ext cx="182563" cy="1630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6" name="Rectangle 16" descr="5%"/>
          <p:cNvSpPr>
            <a:spLocks noChangeArrowheads="1"/>
          </p:cNvSpPr>
          <p:nvPr/>
        </p:nvSpPr>
        <p:spPr bwMode="auto">
          <a:xfrm>
            <a:off x="4103688" y="4730750"/>
            <a:ext cx="192087" cy="1150938"/>
          </a:xfrm>
          <a:prstGeom prst="rect">
            <a:avLst/>
          </a:prstGeom>
          <a:pattFill prst="pct5">
            <a:fgClr>
              <a:srgbClr val="3333FF"/>
            </a:fgClr>
            <a:bgClr>
              <a:srgbClr val="FFFFFF"/>
            </a:bgClr>
          </a:pattFill>
          <a:ln w="28575">
            <a:solidFill>
              <a:schemeClr val="accent2"/>
            </a:solidFill>
            <a:miter lim="800000"/>
            <a:headEnd/>
            <a:tailEnd/>
          </a:ln>
        </p:spPr>
        <p:txBody>
          <a:bodyPr/>
          <a:lstStyle/>
          <a:p>
            <a:endParaRPr lang="en-US"/>
          </a:p>
        </p:txBody>
      </p:sp>
      <p:sp>
        <p:nvSpPr>
          <p:cNvPr id="40977" name="Rectangle 17"/>
          <p:cNvSpPr>
            <a:spLocks noChangeArrowheads="1"/>
          </p:cNvSpPr>
          <p:nvPr/>
        </p:nvSpPr>
        <p:spPr bwMode="auto">
          <a:xfrm>
            <a:off x="4103688" y="4730750"/>
            <a:ext cx="192087" cy="1150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8" name="Rectangle 18" descr="5%"/>
          <p:cNvSpPr>
            <a:spLocks noChangeArrowheads="1"/>
          </p:cNvSpPr>
          <p:nvPr/>
        </p:nvSpPr>
        <p:spPr bwMode="auto">
          <a:xfrm>
            <a:off x="5330825" y="4718050"/>
            <a:ext cx="184150" cy="1163638"/>
          </a:xfrm>
          <a:prstGeom prst="rect">
            <a:avLst/>
          </a:prstGeom>
          <a:pattFill prst="pct5">
            <a:fgClr>
              <a:srgbClr val="3333FF"/>
            </a:fgClr>
            <a:bgClr>
              <a:srgbClr val="FFFFFF"/>
            </a:bgClr>
          </a:pattFill>
          <a:ln w="28575">
            <a:solidFill>
              <a:schemeClr val="accent2"/>
            </a:solidFill>
            <a:miter lim="800000"/>
            <a:headEnd/>
            <a:tailEnd/>
          </a:ln>
        </p:spPr>
        <p:txBody>
          <a:bodyPr/>
          <a:lstStyle/>
          <a:p>
            <a:endParaRPr lang="en-US"/>
          </a:p>
        </p:txBody>
      </p:sp>
      <p:sp>
        <p:nvSpPr>
          <p:cNvPr id="40979" name="Rectangle 19"/>
          <p:cNvSpPr>
            <a:spLocks noChangeArrowheads="1"/>
          </p:cNvSpPr>
          <p:nvPr/>
        </p:nvSpPr>
        <p:spPr bwMode="auto">
          <a:xfrm>
            <a:off x="5330825" y="4718050"/>
            <a:ext cx="184150" cy="116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0" name="Rectangle 20" descr="5%"/>
          <p:cNvSpPr>
            <a:spLocks noChangeArrowheads="1"/>
          </p:cNvSpPr>
          <p:nvPr/>
        </p:nvSpPr>
        <p:spPr bwMode="auto">
          <a:xfrm>
            <a:off x="6550025" y="4570413"/>
            <a:ext cx="192088" cy="1311275"/>
          </a:xfrm>
          <a:prstGeom prst="rect">
            <a:avLst/>
          </a:prstGeom>
          <a:pattFill prst="pct5">
            <a:fgClr>
              <a:srgbClr val="3333FF"/>
            </a:fgClr>
            <a:bgClr>
              <a:srgbClr val="FFFFFF"/>
            </a:bgClr>
          </a:pattFill>
          <a:ln w="28575">
            <a:solidFill>
              <a:schemeClr val="accent2"/>
            </a:solidFill>
            <a:miter lim="800000"/>
            <a:headEnd/>
            <a:tailEnd/>
          </a:ln>
        </p:spPr>
        <p:txBody>
          <a:bodyPr/>
          <a:lstStyle/>
          <a:p>
            <a:endParaRPr lang="en-US"/>
          </a:p>
        </p:txBody>
      </p:sp>
      <p:sp>
        <p:nvSpPr>
          <p:cNvPr id="40981" name="Rectangle 21"/>
          <p:cNvSpPr>
            <a:spLocks noChangeArrowheads="1"/>
          </p:cNvSpPr>
          <p:nvPr/>
        </p:nvSpPr>
        <p:spPr bwMode="auto">
          <a:xfrm>
            <a:off x="6550025" y="4570413"/>
            <a:ext cx="192088" cy="131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2" name="Rectangle 22" descr="25%"/>
          <p:cNvSpPr>
            <a:spLocks noChangeArrowheads="1"/>
          </p:cNvSpPr>
          <p:nvPr/>
        </p:nvSpPr>
        <p:spPr bwMode="auto">
          <a:xfrm>
            <a:off x="3048000" y="4572000"/>
            <a:ext cx="193675" cy="1323975"/>
          </a:xfrm>
          <a:prstGeom prst="rect">
            <a:avLst/>
          </a:prstGeom>
          <a:pattFill prst="pct25">
            <a:fgClr>
              <a:srgbClr val="3333FF"/>
            </a:fgClr>
            <a:bgClr>
              <a:srgbClr val="FFFFFF"/>
            </a:bgClr>
          </a:pattFill>
          <a:ln w="28575">
            <a:solidFill>
              <a:schemeClr val="accent2"/>
            </a:solidFill>
            <a:miter lim="800000"/>
            <a:headEnd/>
            <a:tailEnd/>
          </a:ln>
        </p:spPr>
        <p:txBody>
          <a:bodyPr/>
          <a:lstStyle/>
          <a:p>
            <a:endParaRPr lang="en-US"/>
          </a:p>
        </p:txBody>
      </p:sp>
      <p:sp>
        <p:nvSpPr>
          <p:cNvPr id="40983" name="Rectangle 23" descr="25%"/>
          <p:cNvSpPr>
            <a:spLocks noChangeArrowheads="1"/>
          </p:cNvSpPr>
          <p:nvPr/>
        </p:nvSpPr>
        <p:spPr bwMode="auto">
          <a:xfrm>
            <a:off x="4295775" y="4513263"/>
            <a:ext cx="184150" cy="1368425"/>
          </a:xfrm>
          <a:prstGeom prst="rect">
            <a:avLst/>
          </a:prstGeom>
          <a:pattFill prst="pct25">
            <a:fgClr>
              <a:srgbClr val="3333FF"/>
            </a:fgClr>
            <a:bgClr>
              <a:srgbClr val="FFFFFF"/>
            </a:bgClr>
          </a:pattFill>
          <a:ln w="28575">
            <a:solidFill>
              <a:schemeClr val="accent2"/>
            </a:solidFill>
            <a:miter lim="800000"/>
            <a:headEnd/>
            <a:tailEnd/>
          </a:ln>
        </p:spPr>
        <p:txBody>
          <a:bodyPr/>
          <a:lstStyle/>
          <a:p>
            <a:endParaRPr lang="en-US"/>
          </a:p>
        </p:txBody>
      </p:sp>
      <p:sp>
        <p:nvSpPr>
          <p:cNvPr id="40984" name="Rectangle 24" descr="25%"/>
          <p:cNvSpPr>
            <a:spLocks noChangeArrowheads="1"/>
          </p:cNvSpPr>
          <p:nvPr/>
        </p:nvSpPr>
        <p:spPr bwMode="auto">
          <a:xfrm>
            <a:off x="5514975" y="4970463"/>
            <a:ext cx="192088" cy="911225"/>
          </a:xfrm>
          <a:prstGeom prst="rect">
            <a:avLst/>
          </a:prstGeom>
          <a:pattFill prst="pct25">
            <a:fgClr>
              <a:srgbClr val="3333FF"/>
            </a:fgClr>
            <a:bgClr>
              <a:srgbClr val="FFFFFF"/>
            </a:bgClr>
          </a:pattFill>
          <a:ln w="28575">
            <a:solidFill>
              <a:schemeClr val="accent2"/>
            </a:solidFill>
            <a:miter lim="800000"/>
            <a:headEnd/>
            <a:tailEnd/>
          </a:ln>
        </p:spPr>
        <p:txBody>
          <a:bodyPr/>
          <a:lstStyle/>
          <a:p>
            <a:endParaRPr lang="en-US"/>
          </a:p>
        </p:txBody>
      </p:sp>
      <p:sp>
        <p:nvSpPr>
          <p:cNvPr id="40985" name="Rectangle 25" descr="25%"/>
          <p:cNvSpPr>
            <a:spLocks noChangeArrowheads="1"/>
          </p:cNvSpPr>
          <p:nvPr/>
        </p:nvSpPr>
        <p:spPr bwMode="auto">
          <a:xfrm>
            <a:off x="6742113" y="4456113"/>
            <a:ext cx="184150" cy="1425575"/>
          </a:xfrm>
          <a:prstGeom prst="rect">
            <a:avLst/>
          </a:prstGeom>
          <a:pattFill prst="pct25">
            <a:fgClr>
              <a:srgbClr val="3333FF"/>
            </a:fgClr>
            <a:bgClr>
              <a:srgbClr val="FFFFFF"/>
            </a:bgClr>
          </a:pattFill>
          <a:ln w="28575">
            <a:solidFill>
              <a:schemeClr val="accent2"/>
            </a:solidFill>
            <a:miter lim="800000"/>
            <a:headEnd/>
            <a:tailEnd/>
          </a:ln>
        </p:spPr>
        <p:txBody>
          <a:bodyPr/>
          <a:lstStyle/>
          <a:p>
            <a:endParaRPr lang="en-US"/>
          </a:p>
        </p:txBody>
      </p:sp>
      <p:sp>
        <p:nvSpPr>
          <p:cNvPr id="40986" name="Rectangle 26" descr="Sphere"/>
          <p:cNvSpPr>
            <a:spLocks noChangeArrowheads="1"/>
          </p:cNvSpPr>
          <p:nvPr/>
        </p:nvSpPr>
        <p:spPr bwMode="auto">
          <a:xfrm>
            <a:off x="3262313" y="4660900"/>
            <a:ext cx="182562" cy="1220788"/>
          </a:xfrm>
          <a:prstGeom prst="rect">
            <a:avLst/>
          </a:prstGeom>
          <a:pattFill prst="sphere">
            <a:fgClr>
              <a:srgbClr val="3333FF"/>
            </a:fgClr>
            <a:bgClr>
              <a:srgbClr val="FFFFFF"/>
            </a:bgClr>
          </a:pattFill>
          <a:ln w="28575">
            <a:solidFill>
              <a:schemeClr val="accent2"/>
            </a:solidFill>
            <a:miter lim="800000"/>
            <a:headEnd/>
            <a:tailEnd/>
          </a:ln>
        </p:spPr>
        <p:txBody>
          <a:bodyPr/>
          <a:lstStyle/>
          <a:p>
            <a:endParaRPr lang="en-US"/>
          </a:p>
        </p:txBody>
      </p:sp>
      <p:sp>
        <p:nvSpPr>
          <p:cNvPr id="40987" name="Rectangle 27"/>
          <p:cNvSpPr>
            <a:spLocks noChangeArrowheads="1"/>
          </p:cNvSpPr>
          <p:nvPr/>
        </p:nvSpPr>
        <p:spPr bwMode="auto">
          <a:xfrm>
            <a:off x="3262313" y="4660900"/>
            <a:ext cx="182562" cy="1220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8" name="Rectangle 28" descr="Sphere"/>
          <p:cNvSpPr>
            <a:spLocks noChangeArrowheads="1"/>
          </p:cNvSpPr>
          <p:nvPr/>
        </p:nvSpPr>
        <p:spPr bwMode="auto">
          <a:xfrm>
            <a:off x="4479925" y="4524375"/>
            <a:ext cx="193675" cy="1357313"/>
          </a:xfrm>
          <a:prstGeom prst="rect">
            <a:avLst/>
          </a:prstGeom>
          <a:pattFill prst="sphere">
            <a:fgClr>
              <a:srgbClr val="3333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89" name="Rectangle 29"/>
          <p:cNvSpPr>
            <a:spLocks noChangeArrowheads="1"/>
          </p:cNvSpPr>
          <p:nvPr/>
        </p:nvSpPr>
        <p:spPr bwMode="auto">
          <a:xfrm>
            <a:off x="4479925" y="4524375"/>
            <a:ext cx="193675" cy="13573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0" name="Rectangle 30" descr="Sphere"/>
          <p:cNvSpPr>
            <a:spLocks noChangeArrowheads="1"/>
          </p:cNvSpPr>
          <p:nvPr/>
        </p:nvSpPr>
        <p:spPr bwMode="auto">
          <a:xfrm>
            <a:off x="5707063" y="5002213"/>
            <a:ext cx="184150" cy="879475"/>
          </a:xfrm>
          <a:prstGeom prst="rect">
            <a:avLst/>
          </a:prstGeom>
          <a:pattFill prst="sphere">
            <a:fgClr>
              <a:srgbClr val="3333FF"/>
            </a:fgClr>
            <a:bgClr>
              <a:srgbClr val="FFFFFF"/>
            </a:bgClr>
          </a:pattFill>
          <a:ln w="28575">
            <a:solidFill>
              <a:schemeClr val="accent2"/>
            </a:solidFill>
            <a:miter lim="800000"/>
            <a:headEnd/>
            <a:tailEnd/>
          </a:ln>
        </p:spPr>
        <p:txBody>
          <a:bodyPr/>
          <a:lstStyle/>
          <a:p>
            <a:endParaRPr lang="en-US"/>
          </a:p>
        </p:txBody>
      </p:sp>
      <p:sp>
        <p:nvSpPr>
          <p:cNvPr id="40991" name="Rectangle 31"/>
          <p:cNvSpPr>
            <a:spLocks noChangeArrowheads="1"/>
          </p:cNvSpPr>
          <p:nvPr/>
        </p:nvSpPr>
        <p:spPr bwMode="auto">
          <a:xfrm>
            <a:off x="5707063" y="5002213"/>
            <a:ext cx="184150" cy="87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2" name="Rectangle 32" descr="Sphere"/>
          <p:cNvSpPr>
            <a:spLocks noChangeArrowheads="1"/>
          </p:cNvSpPr>
          <p:nvPr/>
        </p:nvSpPr>
        <p:spPr bwMode="auto">
          <a:xfrm>
            <a:off x="6926263" y="4535488"/>
            <a:ext cx="192087" cy="1346200"/>
          </a:xfrm>
          <a:prstGeom prst="rect">
            <a:avLst/>
          </a:prstGeom>
          <a:pattFill prst="sphere">
            <a:fgClr>
              <a:srgbClr val="3333FF"/>
            </a:fgClr>
            <a:bgClr>
              <a:srgbClr val="FFFFFF"/>
            </a:bgClr>
          </a:pattFill>
          <a:ln w="28575">
            <a:solidFill>
              <a:schemeClr val="accent2"/>
            </a:solidFill>
            <a:miter lim="800000"/>
            <a:headEnd/>
            <a:tailEnd/>
          </a:ln>
        </p:spPr>
        <p:txBody>
          <a:bodyPr/>
          <a:lstStyle/>
          <a:p>
            <a:endParaRPr lang="en-US"/>
          </a:p>
        </p:txBody>
      </p:sp>
      <p:sp>
        <p:nvSpPr>
          <p:cNvPr id="40993" name="Rectangle 33"/>
          <p:cNvSpPr>
            <a:spLocks noChangeArrowheads="1"/>
          </p:cNvSpPr>
          <p:nvPr/>
        </p:nvSpPr>
        <p:spPr bwMode="auto">
          <a:xfrm>
            <a:off x="6926263" y="4535488"/>
            <a:ext cx="192087" cy="134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4" name="Rectangle 34"/>
          <p:cNvSpPr>
            <a:spLocks noChangeArrowheads="1"/>
          </p:cNvSpPr>
          <p:nvPr/>
        </p:nvSpPr>
        <p:spPr bwMode="auto">
          <a:xfrm>
            <a:off x="3462338" y="4548188"/>
            <a:ext cx="195262" cy="1333500"/>
          </a:xfrm>
          <a:prstGeom prst="rect">
            <a:avLst/>
          </a:prstGeom>
          <a:solidFill>
            <a:srgbClr val="3333FF"/>
          </a:solidFill>
          <a:ln w="28575">
            <a:solidFill>
              <a:schemeClr val="accent2"/>
            </a:solidFill>
            <a:miter lim="800000"/>
            <a:headEnd/>
            <a:tailEnd/>
          </a:ln>
        </p:spPr>
        <p:txBody>
          <a:bodyPr/>
          <a:lstStyle/>
          <a:p>
            <a:endParaRPr lang="en-US"/>
          </a:p>
        </p:txBody>
      </p:sp>
      <p:sp>
        <p:nvSpPr>
          <p:cNvPr id="40995" name="Rectangle 35"/>
          <p:cNvSpPr>
            <a:spLocks noChangeArrowheads="1"/>
          </p:cNvSpPr>
          <p:nvPr/>
        </p:nvSpPr>
        <p:spPr bwMode="auto">
          <a:xfrm>
            <a:off x="4673600" y="4627563"/>
            <a:ext cx="182563" cy="1254125"/>
          </a:xfrm>
          <a:prstGeom prst="rect">
            <a:avLst/>
          </a:prstGeom>
          <a:solidFill>
            <a:srgbClr val="3333FF"/>
          </a:solidFill>
          <a:ln w="28575">
            <a:solidFill>
              <a:schemeClr val="accent2"/>
            </a:solidFill>
            <a:miter lim="800000"/>
            <a:headEnd/>
            <a:tailEnd/>
          </a:ln>
        </p:spPr>
        <p:txBody>
          <a:bodyPr/>
          <a:lstStyle/>
          <a:p>
            <a:endParaRPr lang="en-US"/>
          </a:p>
        </p:txBody>
      </p:sp>
      <p:sp>
        <p:nvSpPr>
          <p:cNvPr id="40996" name="Rectangle 36"/>
          <p:cNvSpPr>
            <a:spLocks noChangeArrowheads="1"/>
          </p:cNvSpPr>
          <p:nvPr/>
        </p:nvSpPr>
        <p:spPr bwMode="auto">
          <a:xfrm>
            <a:off x="5891213" y="4889500"/>
            <a:ext cx="192087" cy="992188"/>
          </a:xfrm>
          <a:prstGeom prst="rect">
            <a:avLst/>
          </a:prstGeom>
          <a:solidFill>
            <a:schemeClr val="accent2"/>
          </a:solidFill>
          <a:ln w="28575">
            <a:solidFill>
              <a:schemeClr val="accent2"/>
            </a:solidFill>
            <a:miter lim="800000"/>
            <a:headEnd/>
            <a:tailEnd/>
          </a:ln>
        </p:spPr>
        <p:txBody>
          <a:bodyPr/>
          <a:lstStyle/>
          <a:p>
            <a:endParaRPr lang="en-US"/>
          </a:p>
        </p:txBody>
      </p:sp>
      <p:sp>
        <p:nvSpPr>
          <p:cNvPr id="40997" name="Rectangle 37"/>
          <p:cNvSpPr>
            <a:spLocks noChangeArrowheads="1"/>
          </p:cNvSpPr>
          <p:nvPr/>
        </p:nvSpPr>
        <p:spPr bwMode="auto">
          <a:xfrm>
            <a:off x="7118350" y="4603750"/>
            <a:ext cx="184150" cy="1277938"/>
          </a:xfrm>
          <a:prstGeom prst="rect">
            <a:avLst/>
          </a:prstGeom>
          <a:solidFill>
            <a:srgbClr val="3333FF"/>
          </a:solidFill>
          <a:ln w="28575">
            <a:solidFill>
              <a:schemeClr val="accent2"/>
            </a:solidFill>
            <a:miter lim="800000"/>
            <a:headEnd/>
            <a:tailEnd/>
          </a:ln>
        </p:spPr>
        <p:txBody>
          <a:bodyPr/>
          <a:lstStyle/>
          <a:p>
            <a:endParaRPr lang="en-US"/>
          </a:p>
        </p:txBody>
      </p:sp>
      <p:sp>
        <p:nvSpPr>
          <p:cNvPr id="40998" name="Line 38"/>
          <p:cNvSpPr>
            <a:spLocks noChangeShapeType="1"/>
          </p:cNvSpPr>
          <p:nvPr/>
        </p:nvSpPr>
        <p:spPr bwMode="auto">
          <a:xfrm flipV="1">
            <a:off x="2789238" y="4478338"/>
            <a:ext cx="1587" cy="79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9" name="Line 39"/>
          <p:cNvSpPr>
            <a:spLocks noChangeShapeType="1"/>
          </p:cNvSpPr>
          <p:nvPr/>
        </p:nvSpPr>
        <p:spPr bwMode="auto">
          <a:xfrm>
            <a:off x="2759075" y="4478338"/>
            <a:ext cx="682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0" name="Line 40"/>
          <p:cNvSpPr>
            <a:spLocks noChangeShapeType="1"/>
          </p:cNvSpPr>
          <p:nvPr/>
        </p:nvSpPr>
        <p:spPr bwMode="auto">
          <a:xfrm flipV="1">
            <a:off x="4005263" y="4159250"/>
            <a:ext cx="3175"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1" name="Line 41"/>
          <p:cNvSpPr>
            <a:spLocks noChangeShapeType="1"/>
          </p:cNvSpPr>
          <p:nvPr/>
        </p:nvSpPr>
        <p:spPr bwMode="auto">
          <a:xfrm>
            <a:off x="3978275" y="4159250"/>
            <a:ext cx="682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2" name="Line 42"/>
          <p:cNvSpPr>
            <a:spLocks noChangeShapeType="1"/>
          </p:cNvSpPr>
          <p:nvPr/>
        </p:nvSpPr>
        <p:spPr bwMode="auto">
          <a:xfrm flipV="1">
            <a:off x="5233988" y="4627563"/>
            <a:ext cx="1587" cy="204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3" name="Line 43"/>
          <p:cNvSpPr>
            <a:spLocks noChangeShapeType="1"/>
          </p:cNvSpPr>
          <p:nvPr/>
        </p:nvSpPr>
        <p:spPr bwMode="auto">
          <a:xfrm>
            <a:off x="5205413" y="4627563"/>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4" name="Line 44"/>
          <p:cNvSpPr>
            <a:spLocks noChangeShapeType="1"/>
          </p:cNvSpPr>
          <p:nvPr/>
        </p:nvSpPr>
        <p:spPr bwMode="auto">
          <a:xfrm flipV="1">
            <a:off x="6451600" y="4295775"/>
            <a:ext cx="1588" cy="147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5" name="Line 45"/>
          <p:cNvSpPr>
            <a:spLocks noChangeShapeType="1"/>
          </p:cNvSpPr>
          <p:nvPr/>
        </p:nvSpPr>
        <p:spPr bwMode="auto">
          <a:xfrm>
            <a:off x="6423025" y="4295775"/>
            <a:ext cx="6667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6" name="Line 46"/>
          <p:cNvSpPr>
            <a:spLocks noChangeShapeType="1"/>
          </p:cNvSpPr>
          <p:nvPr/>
        </p:nvSpPr>
        <p:spPr bwMode="auto">
          <a:xfrm>
            <a:off x="2789238" y="4557713"/>
            <a:ext cx="1587" cy="69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7" name="Line 47"/>
          <p:cNvSpPr>
            <a:spLocks noChangeShapeType="1"/>
          </p:cNvSpPr>
          <p:nvPr/>
        </p:nvSpPr>
        <p:spPr bwMode="auto">
          <a:xfrm>
            <a:off x="2759075" y="4627563"/>
            <a:ext cx="68263"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8" name="Line 48"/>
          <p:cNvSpPr>
            <a:spLocks noChangeShapeType="1"/>
          </p:cNvSpPr>
          <p:nvPr/>
        </p:nvSpPr>
        <p:spPr bwMode="auto">
          <a:xfrm>
            <a:off x="4005263" y="4341813"/>
            <a:ext cx="3175" cy="182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9" name="Line 49"/>
          <p:cNvSpPr>
            <a:spLocks noChangeShapeType="1"/>
          </p:cNvSpPr>
          <p:nvPr/>
        </p:nvSpPr>
        <p:spPr bwMode="auto">
          <a:xfrm>
            <a:off x="3978275" y="4524375"/>
            <a:ext cx="682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0" name="Line 50"/>
          <p:cNvSpPr>
            <a:spLocks noChangeShapeType="1"/>
          </p:cNvSpPr>
          <p:nvPr/>
        </p:nvSpPr>
        <p:spPr bwMode="auto">
          <a:xfrm>
            <a:off x="5233988" y="4832350"/>
            <a:ext cx="1587" cy="204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1" name="Line 51"/>
          <p:cNvSpPr>
            <a:spLocks noChangeShapeType="1"/>
          </p:cNvSpPr>
          <p:nvPr/>
        </p:nvSpPr>
        <p:spPr bwMode="auto">
          <a:xfrm>
            <a:off x="5205413" y="5037138"/>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2" name="Line 52"/>
          <p:cNvSpPr>
            <a:spLocks noChangeShapeType="1"/>
          </p:cNvSpPr>
          <p:nvPr/>
        </p:nvSpPr>
        <p:spPr bwMode="auto">
          <a:xfrm>
            <a:off x="6451600" y="4443413"/>
            <a:ext cx="1588" cy="160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3" name="Line 53"/>
          <p:cNvSpPr>
            <a:spLocks noChangeShapeType="1"/>
          </p:cNvSpPr>
          <p:nvPr/>
        </p:nvSpPr>
        <p:spPr bwMode="auto">
          <a:xfrm>
            <a:off x="6423025" y="46037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4" name="Line 54"/>
          <p:cNvSpPr>
            <a:spLocks noChangeShapeType="1"/>
          </p:cNvSpPr>
          <p:nvPr/>
        </p:nvSpPr>
        <p:spPr bwMode="auto">
          <a:xfrm flipV="1">
            <a:off x="2973388" y="4125913"/>
            <a:ext cx="1587" cy="1254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5" name="Line 55"/>
          <p:cNvSpPr>
            <a:spLocks noChangeShapeType="1"/>
          </p:cNvSpPr>
          <p:nvPr/>
        </p:nvSpPr>
        <p:spPr bwMode="auto">
          <a:xfrm>
            <a:off x="2943225" y="4125913"/>
            <a:ext cx="68263"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6" name="Line 56"/>
          <p:cNvSpPr>
            <a:spLocks noChangeShapeType="1"/>
          </p:cNvSpPr>
          <p:nvPr/>
        </p:nvSpPr>
        <p:spPr bwMode="auto">
          <a:xfrm flipV="1">
            <a:off x="4200525" y="4433888"/>
            <a:ext cx="1588" cy="296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7" name="Line 57"/>
          <p:cNvSpPr>
            <a:spLocks noChangeShapeType="1"/>
          </p:cNvSpPr>
          <p:nvPr/>
        </p:nvSpPr>
        <p:spPr bwMode="auto">
          <a:xfrm>
            <a:off x="4170363" y="4433888"/>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8" name="Line 58"/>
          <p:cNvSpPr>
            <a:spLocks noChangeShapeType="1"/>
          </p:cNvSpPr>
          <p:nvPr/>
        </p:nvSpPr>
        <p:spPr bwMode="auto">
          <a:xfrm flipV="1">
            <a:off x="5416550" y="4376738"/>
            <a:ext cx="3175" cy="341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9" name="Line 59"/>
          <p:cNvSpPr>
            <a:spLocks noChangeShapeType="1"/>
          </p:cNvSpPr>
          <p:nvPr/>
        </p:nvSpPr>
        <p:spPr bwMode="auto">
          <a:xfrm>
            <a:off x="5389563" y="4376738"/>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0" name="Line 60"/>
          <p:cNvSpPr>
            <a:spLocks noChangeShapeType="1"/>
          </p:cNvSpPr>
          <p:nvPr/>
        </p:nvSpPr>
        <p:spPr bwMode="auto">
          <a:xfrm flipV="1">
            <a:off x="6645275" y="4411663"/>
            <a:ext cx="1588" cy="158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1" name="Line 61"/>
          <p:cNvSpPr>
            <a:spLocks noChangeShapeType="1"/>
          </p:cNvSpPr>
          <p:nvPr/>
        </p:nvSpPr>
        <p:spPr bwMode="auto">
          <a:xfrm>
            <a:off x="6616700" y="4411663"/>
            <a:ext cx="682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2" name="Line 62"/>
          <p:cNvSpPr>
            <a:spLocks noChangeShapeType="1"/>
          </p:cNvSpPr>
          <p:nvPr/>
        </p:nvSpPr>
        <p:spPr bwMode="auto">
          <a:xfrm>
            <a:off x="2973388" y="4251325"/>
            <a:ext cx="1587" cy="136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3" name="Line 63"/>
          <p:cNvSpPr>
            <a:spLocks noChangeShapeType="1"/>
          </p:cNvSpPr>
          <p:nvPr/>
        </p:nvSpPr>
        <p:spPr bwMode="auto">
          <a:xfrm>
            <a:off x="2943225" y="4387850"/>
            <a:ext cx="68263"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4" name="Line 64"/>
          <p:cNvSpPr>
            <a:spLocks noChangeShapeType="1"/>
          </p:cNvSpPr>
          <p:nvPr/>
        </p:nvSpPr>
        <p:spPr bwMode="auto">
          <a:xfrm>
            <a:off x="4200525" y="4730750"/>
            <a:ext cx="1588" cy="293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5" name="Line 65"/>
          <p:cNvSpPr>
            <a:spLocks noChangeShapeType="1"/>
          </p:cNvSpPr>
          <p:nvPr/>
        </p:nvSpPr>
        <p:spPr bwMode="auto">
          <a:xfrm>
            <a:off x="4170363" y="5024438"/>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6" name="Line 66"/>
          <p:cNvSpPr>
            <a:spLocks noChangeShapeType="1"/>
          </p:cNvSpPr>
          <p:nvPr/>
        </p:nvSpPr>
        <p:spPr bwMode="auto">
          <a:xfrm>
            <a:off x="5416550" y="4718050"/>
            <a:ext cx="3175" cy="3540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7" name="Line 67"/>
          <p:cNvSpPr>
            <a:spLocks noChangeShapeType="1"/>
          </p:cNvSpPr>
          <p:nvPr/>
        </p:nvSpPr>
        <p:spPr bwMode="auto">
          <a:xfrm>
            <a:off x="5389563" y="5072063"/>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8" name="Line 68"/>
          <p:cNvSpPr>
            <a:spLocks noChangeShapeType="1"/>
          </p:cNvSpPr>
          <p:nvPr/>
        </p:nvSpPr>
        <p:spPr bwMode="auto">
          <a:xfrm>
            <a:off x="6645275" y="4570413"/>
            <a:ext cx="1588" cy="160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9" name="Line 69"/>
          <p:cNvSpPr>
            <a:spLocks noChangeShapeType="1"/>
          </p:cNvSpPr>
          <p:nvPr/>
        </p:nvSpPr>
        <p:spPr bwMode="auto">
          <a:xfrm>
            <a:off x="6616700" y="4730750"/>
            <a:ext cx="682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0" name="Line 70"/>
          <p:cNvSpPr>
            <a:spLocks noChangeShapeType="1"/>
          </p:cNvSpPr>
          <p:nvPr/>
        </p:nvSpPr>
        <p:spPr bwMode="auto">
          <a:xfrm flipV="1">
            <a:off x="3165475" y="4365625"/>
            <a:ext cx="1588" cy="1920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1" name="Line 71"/>
          <p:cNvSpPr>
            <a:spLocks noChangeShapeType="1"/>
          </p:cNvSpPr>
          <p:nvPr/>
        </p:nvSpPr>
        <p:spPr bwMode="auto">
          <a:xfrm>
            <a:off x="3136900" y="4365625"/>
            <a:ext cx="6667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2" name="Line 72"/>
          <p:cNvSpPr>
            <a:spLocks noChangeShapeType="1"/>
          </p:cNvSpPr>
          <p:nvPr/>
        </p:nvSpPr>
        <p:spPr bwMode="auto">
          <a:xfrm flipV="1">
            <a:off x="4384675" y="4330700"/>
            <a:ext cx="1588"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3" name="Line 73"/>
          <p:cNvSpPr>
            <a:spLocks noChangeShapeType="1"/>
          </p:cNvSpPr>
          <p:nvPr/>
        </p:nvSpPr>
        <p:spPr bwMode="auto">
          <a:xfrm>
            <a:off x="4354513" y="4330700"/>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4" name="Line 74"/>
          <p:cNvSpPr>
            <a:spLocks noChangeShapeType="1"/>
          </p:cNvSpPr>
          <p:nvPr/>
        </p:nvSpPr>
        <p:spPr bwMode="auto">
          <a:xfrm flipV="1">
            <a:off x="5611813" y="4535488"/>
            <a:ext cx="1587" cy="434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5" name="Line 75"/>
          <p:cNvSpPr>
            <a:spLocks noChangeShapeType="1"/>
          </p:cNvSpPr>
          <p:nvPr/>
        </p:nvSpPr>
        <p:spPr bwMode="auto">
          <a:xfrm>
            <a:off x="5581650" y="4535488"/>
            <a:ext cx="68263"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6" name="Line 76"/>
          <p:cNvSpPr>
            <a:spLocks noChangeShapeType="1"/>
          </p:cNvSpPr>
          <p:nvPr/>
        </p:nvSpPr>
        <p:spPr bwMode="auto">
          <a:xfrm flipV="1">
            <a:off x="6829425" y="4330700"/>
            <a:ext cx="1588" cy="1254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7" name="Line 77"/>
          <p:cNvSpPr>
            <a:spLocks noChangeShapeType="1"/>
          </p:cNvSpPr>
          <p:nvPr/>
        </p:nvSpPr>
        <p:spPr bwMode="auto">
          <a:xfrm>
            <a:off x="6799263" y="4330700"/>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8" name="Line 78"/>
          <p:cNvSpPr>
            <a:spLocks noChangeShapeType="1"/>
          </p:cNvSpPr>
          <p:nvPr/>
        </p:nvSpPr>
        <p:spPr bwMode="auto">
          <a:xfrm>
            <a:off x="3165475" y="4557713"/>
            <a:ext cx="1588" cy="204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9" name="Line 79"/>
          <p:cNvSpPr>
            <a:spLocks noChangeShapeType="1"/>
          </p:cNvSpPr>
          <p:nvPr/>
        </p:nvSpPr>
        <p:spPr bwMode="auto">
          <a:xfrm>
            <a:off x="3136900" y="4762500"/>
            <a:ext cx="6667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0" name="Line 80"/>
          <p:cNvSpPr>
            <a:spLocks noChangeShapeType="1"/>
          </p:cNvSpPr>
          <p:nvPr/>
        </p:nvSpPr>
        <p:spPr bwMode="auto">
          <a:xfrm>
            <a:off x="4384675" y="4513263"/>
            <a:ext cx="1588" cy="195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1" name="Line 81"/>
          <p:cNvSpPr>
            <a:spLocks noChangeShapeType="1"/>
          </p:cNvSpPr>
          <p:nvPr/>
        </p:nvSpPr>
        <p:spPr bwMode="auto">
          <a:xfrm>
            <a:off x="4354513" y="4708525"/>
            <a:ext cx="682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2" name="Line 82" descr="25%"/>
          <p:cNvSpPr>
            <a:spLocks noChangeShapeType="1"/>
          </p:cNvSpPr>
          <p:nvPr/>
        </p:nvSpPr>
        <p:spPr bwMode="auto">
          <a:xfrm>
            <a:off x="5611813" y="4970463"/>
            <a:ext cx="1587" cy="43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3" name="Line 83"/>
          <p:cNvSpPr>
            <a:spLocks noChangeShapeType="1"/>
          </p:cNvSpPr>
          <p:nvPr/>
        </p:nvSpPr>
        <p:spPr bwMode="auto">
          <a:xfrm>
            <a:off x="5581650" y="5402263"/>
            <a:ext cx="682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4" name="Line 84"/>
          <p:cNvSpPr>
            <a:spLocks noChangeShapeType="1"/>
          </p:cNvSpPr>
          <p:nvPr/>
        </p:nvSpPr>
        <p:spPr bwMode="auto">
          <a:xfrm>
            <a:off x="6829425" y="4456113"/>
            <a:ext cx="1588" cy="136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5" name="Line 85"/>
          <p:cNvSpPr>
            <a:spLocks noChangeShapeType="1"/>
          </p:cNvSpPr>
          <p:nvPr/>
        </p:nvSpPr>
        <p:spPr bwMode="auto">
          <a:xfrm>
            <a:off x="6799263" y="4592638"/>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6" name="Line 86"/>
          <p:cNvSpPr>
            <a:spLocks noChangeShapeType="1"/>
          </p:cNvSpPr>
          <p:nvPr/>
        </p:nvSpPr>
        <p:spPr bwMode="auto">
          <a:xfrm flipV="1">
            <a:off x="3349625" y="4548188"/>
            <a:ext cx="1588" cy="112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7" name="Line 87"/>
          <p:cNvSpPr>
            <a:spLocks noChangeShapeType="1"/>
          </p:cNvSpPr>
          <p:nvPr/>
        </p:nvSpPr>
        <p:spPr bwMode="auto">
          <a:xfrm>
            <a:off x="3319463" y="4548188"/>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8" name="Line 88"/>
          <p:cNvSpPr>
            <a:spLocks noChangeShapeType="1"/>
          </p:cNvSpPr>
          <p:nvPr/>
        </p:nvSpPr>
        <p:spPr bwMode="auto">
          <a:xfrm flipV="1">
            <a:off x="4576763" y="4286250"/>
            <a:ext cx="1587"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9" name="Line 89"/>
          <p:cNvSpPr>
            <a:spLocks noChangeShapeType="1"/>
          </p:cNvSpPr>
          <p:nvPr/>
        </p:nvSpPr>
        <p:spPr bwMode="auto">
          <a:xfrm>
            <a:off x="4548188" y="42862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0" name="Line 90"/>
          <p:cNvSpPr>
            <a:spLocks noChangeShapeType="1"/>
          </p:cNvSpPr>
          <p:nvPr/>
        </p:nvSpPr>
        <p:spPr bwMode="auto">
          <a:xfrm flipV="1">
            <a:off x="5794375" y="4616450"/>
            <a:ext cx="1588" cy="3857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1" name="Line 91"/>
          <p:cNvSpPr>
            <a:spLocks noChangeShapeType="1"/>
          </p:cNvSpPr>
          <p:nvPr/>
        </p:nvSpPr>
        <p:spPr bwMode="auto">
          <a:xfrm>
            <a:off x="5765800" y="4616450"/>
            <a:ext cx="682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2" name="Line 92"/>
          <p:cNvSpPr>
            <a:spLocks noChangeShapeType="1"/>
          </p:cNvSpPr>
          <p:nvPr/>
        </p:nvSpPr>
        <p:spPr bwMode="auto">
          <a:xfrm flipV="1">
            <a:off x="7023100" y="4421188"/>
            <a:ext cx="1588"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3" name="Line 93"/>
          <p:cNvSpPr>
            <a:spLocks noChangeShapeType="1"/>
          </p:cNvSpPr>
          <p:nvPr/>
        </p:nvSpPr>
        <p:spPr bwMode="auto">
          <a:xfrm>
            <a:off x="6992938" y="4421188"/>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4" name="Line 94"/>
          <p:cNvSpPr>
            <a:spLocks noChangeShapeType="1"/>
          </p:cNvSpPr>
          <p:nvPr/>
        </p:nvSpPr>
        <p:spPr bwMode="auto">
          <a:xfrm>
            <a:off x="3349625" y="4660900"/>
            <a:ext cx="1588"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5" name="Line 95"/>
          <p:cNvSpPr>
            <a:spLocks noChangeShapeType="1"/>
          </p:cNvSpPr>
          <p:nvPr/>
        </p:nvSpPr>
        <p:spPr bwMode="auto">
          <a:xfrm>
            <a:off x="3319463" y="4775200"/>
            <a:ext cx="682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6" name="Line 96"/>
          <p:cNvSpPr>
            <a:spLocks noChangeShapeType="1"/>
          </p:cNvSpPr>
          <p:nvPr/>
        </p:nvSpPr>
        <p:spPr bwMode="auto">
          <a:xfrm>
            <a:off x="4576763" y="4524375"/>
            <a:ext cx="1587"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7" name="Line 97"/>
          <p:cNvSpPr>
            <a:spLocks noChangeShapeType="1"/>
          </p:cNvSpPr>
          <p:nvPr/>
        </p:nvSpPr>
        <p:spPr bwMode="auto">
          <a:xfrm>
            <a:off x="4548188" y="4752975"/>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8" name="Line 98"/>
          <p:cNvSpPr>
            <a:spLocks noChangeShapeType="1"/>
          </p:cNvSpPr>
          <p:nvPr/>
        </p:nvSpPr>
        <p:spPr bwMode="auto">
          <a:xfrm>
            <a:off x="5794375" y="5002213"/>
            <a:ext cx="1588" cy="3889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9" name="Line 99"/>
          <p:cNvSpPr>
            <a:spLocks noChangeShapeType="1"/>
          </p:cNvSpPr>
          <p:nvPr/>
        </p:nvSpPr>
        <p:spPr bwMode="auto">
          <a:xfrm>
            <a:off x="5765800" y="5391150"/>
            <a:ext cx="68263"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0" name="Line 100"/>
          <p:cNvSpPr>
            <a:spLocks noChangeShapeType="1"/>
          </p:cNvSpPr>
          <p:nvPr/>
        </p:nvSpPr>
        <p:spPr bwMode="auto">
          <a:xfrm>
            <a:off x="7023100" y="4535488"/>
            <a:ext cx="1588"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1" name="Line 101"/>
          <p:cNvSpPr>
            <a:spLocks noChangeShapeType="1"/>
          </p:cNvSpPr>
          <p:nvPr/>
        </p:nvSpPr>
        <p:spPr bwMode="auto">
          <a:xfrm>
            <a:off x="6992938" y="4649788"/>
            <a:ext cx="6826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2" name="Line 102"/>
          <p:cNvSpPr>
            <a:spLocks noChangeShapeType="1"/>
          </p:cNvSpPr>
          <p:nvPr/>
        </p:nvSpPr>
        <p:spPr bwMode="auto">
          <a:xfrm flipV="1">
            <a:off x="3541713" y="4411663"/>
            <a:ext cx="3175" cy="136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3" name="Line 103"/>
          <p:cNvSpPr>
            <a:spLocks noChangeShapeType="1"/>
          </p:cNvSpPr>
          <p:nvPr/>
        </p:nvSpPr>
        <p:spPr bwMode="auto">
          <a:xfrm>
            <a:off x="3513138" y="4411663"/>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4" name="Line 104"/>
          <p:cNvSpPr>
            <a:spLocks noChangeShapeType="1"/>
          </p:cNvSpPr>
          <p:nvPr/>
        </p:nvSpPr>
        <p:spPr bwMode="auto">
          <a:xfrm flipV="1">
            <a:off x="4760913" y="4398963"/>
            <a:ext cx="1587"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5" name="Line 105"/>
          <p:cNvSpPr>
            <a:spLocks noChangeShapeType="1"/>
          </p:cNvSpPr>
          <p:nvPr/>
        </p:nvSpPr>
        <p:spPr bwMode="auto">
          <a:xfrm>
            <a:off x="4732338" y="4398963"/>
            <a:ext cx="666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6" name="Line 106"/>
          <p:cNvSpPr>
            <a:spLocks noChangeShapeType="1"/>
          </p:cNvSpPr>
          <p:nvPr/>
        </p:nvSpPr>
        <p:spPr bwMode="auto">
          <a:xfrm flipV="1">
            <a:off x="5988050" y="4411663"/>
            <a:ext cx="1588" cy="4778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7" name="Line 107"/>
          <p:cNvSpPr>
            <a:spLocks noChangeShapeType="1"/>
          </p:cNvSpPr>
          <p:nvPr/>
        </p:nvSpPr>
        <p:spPr bwMode="auto">
          <a:xfrm>
            <a:off x="5959475" y="4411663"/>
            <a:ext cx="666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8" name="Line 108"/>
          <p:cNvSpPr>
            <a:spLocks noChangeShapeType="1"/>
          </p:cNvSpPr>
          <p:nvPr/>
        </p:nvSpPr>
        <p:spPr bwMode="auto">
          <a:xfrm flipV="1">
            <a:off x="7205663" y="4421188"/>
            <a:ext cx="1587" cy="182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9" name="Line 109"/>
          <p:cNvSpPr>
            <a:spLocks noChangeShapeType="1"/>
          </p:cNvSpPr>
          <p:nvPr/>
        </p:nvSpPr>
        <p:spPr bwMode="auto">
          <a:xfrm>
            <a:off x="7177088" y="4421188"/>
            <a:ext cx="68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0" name="Line 110"/>
          <p:cNvSpPr>
            <a:spLocks noChangeShapeType="1"/>
          </p:cNvSpPr>
          <p:nvPr/>
        </p:nvSpPr>
        <p:spPr bwMode="auto">
          <a:xfrm>
            <a:off x="3541713" y="4548188"/>
            <a:ext cx="3175" cy="1476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1" name="Line 111"/>
          <p:cNvSpPr>
            <a:spLocks noChangeShapeType="1"/>
          </p:cNvSpPr>
          <p:nvPr/>
        </p:nvSpPr>
        <p:spPr bwMode="auto">
          <a:xfrm>
            <a:off x="3513138" y="4695825"/>
            <a:ext cx="682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2" name="Line 112"/>
          <p:cNvSpPr>
            <a:spLocks noChangeShapeType="1"/>
          </p:cNvSpPr>
          <p:nvPr/>
        </p:nvSpPr>
        <p:spPr bwMode="auto">
          <a:xfrm>
            <a:off x="4760913" y="4627563"/>
            <a:ext cx="1587" cy="2270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3" name="Line 113"/>
          <p:cNvSpPr>
            <a:spLocks noChangeShapeType="1"/>
          </p:cNvSpPr>
          <p:nvPr/>
        </p:nvSpPr>
        <p:spPr bwMode="auto">
          <a:xfrm>
            <a:off x="4732338" y="4854575"/>
            <a:ext cx="6667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4" name="Line 114"/>
          <p:cNvSpPr>
            <a:spLocks noChangeShapeType="1"/>
          </p:cNvSpPr>
          <p:nvPr/>
        </p:nvSpPr>
        <p:spPr bwMode="auto">
          <a:xfrm>
            <a:off x="5988050" y="4889500"/>
            <a:ext cx="1588" cy="477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5" name="Line 115"/>
          <p:cNvSpPr>
            <a:spLocks noChangeShapeType="1"/>
          </p:cNvSpPr>
          <p:nvPr/>
        </p:nvSpPr>
        <p:spPr bwMode="auto">
          <a:xfrm>
            <a:off x="5959475" y="5367338"/>
            <a:ext cx="666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6" name="Line 116"/>
          <p:cNvSpPr>
            <a:spLocks noChangeShapeType="1"/>
          </p:cNvSpPr>
          <p:nvPr/>
        </p:nvSpPr>
        <p:spPr bwMode="auto">
          <a:xfrm>
            <a:off x="7205663" y="4603750"/>
            <a:ext cx="1587" cy="17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7" name="Line 117"/>
          <p:cNvSpPr>
            <a:spLocks noChangeShapeType="1"/>
          </p:cNvSpPr>
          <p:nvPr/>
        </p:nvSpPr>
        <p:spPr bwMode="auto">
          <a:xfrm>
            <a:off x="7177088" y="4775200"/>
            <a:ext cx="682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41078" name="Group 118"/>
          <p:cNvGrpSpPr>
            <a:grpSpLocks/>
          </p:cNvGrpSpPr>
          <p:nvPr/>
        </p:nvGrpSpPr>
        <p:grpSpPr bwMode="auto">
          <a:xfrm>
            <a:off x="2124075" y="3657600"/>
            <a:ext cx="468313" cy="2352675"/>
            <a:chOff x="1338" y="2304"/>
            <a:chExt cx="295" cy="1482"/>
          </a:xfrm>
        </p:grpSpPr>
        <p:sp>
          <p:nvSpPr>
            <p:cNvPr id="41225" name="Line 119"/>
            <p:cNvSpPr>
              <a:spLocks noChangeShapeType="1"/>
            </p:cNvSpPr>
            <p:nvPr/>
          </p:nvSpPr>
          <p:spPr bwMode="auto">
            <a:xfrm>
              <a:off x="1632" y="2352"/>
              <a:ext cx="1" cy="13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6" name="Line 120"/>
            <p:cNvSpPr>
              <a:spLocks noChangeShapeType="1"/>
            </p:cNvSpPr>
            <p:nvPr/>
          </p:nvSpPr>
          <p:spPr bwMode="auto">
            <a:xfrm>
              <a:off x="1586" y="370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7" name="Line 121"/>
            <p:cNvSpPr>
              <a:spLocks noChangeShapeType="1"/>
            </p:cNvSpPr>
            <p:nvPr/>
          </p:nvSpPr>
          <p:spPr bwMode="auto">
            <a:xfrm>
              <a:off x="1586" y="3439"/>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8" name="Line 122"/>
            <p:cNvSpPr>
              <a:spLocks noChangeShapeType="1"/>
            </p:cNvSpPr>
            <p:nvPr/>
          </p:nvSpPr>
          <p:spPr bwMode="auto">
            <a:xfrm>
              <a:off x="1586" y="3173"/>
              <a:ext cx="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9" name="Line 123"/>
            <p:cNvSpPr>
              <a:spLocks noChangeShapeType="1"/>
            </p:cNvSpPr>
            <p:nvPr/>
          </p:nvSpPr>
          <p:spPr bwMode="auto">
            <a:xfrm>
              <a:off x="1586" y="290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30" name="Line 124"/>
            <p:cNvSpPr>
              <a:spLocks noChangeShapeType="1"/>
            </p:cNvSpPr>
            <p:nvPr/>
          </p:nvSpPr>
          <p:spPr bwMode="auto">
            <a:xfrm>
              <a:off x="1586" y="2642"/>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31" name="Line 125"/>
            <p:cNvSpPr>
              <a:spLocks noChangeShapeType="1"/>
            </p:cNvSpPr>
            <p:nvPr/>
          </p:nvSpPr>
          <p:spPr bwMode="auto">
            <a:xfrm>
              <a:off x="1586" y="2376"/>
              <a:ext cx="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32" name="Rectangle 126"/>
            <p:cNvSpPr>
              <a:spLocks noChangeArrowheads="1"/>
            </p:cNvSpPr>
            <p:nvPr/>
          </p:nvSpPr>
          <p:spPr bwMode="auto">
            <a:xfrm>
              <a:off x="1423" y="3632"/>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0</a:t>
              </a:r>
              <a:endParaRPr lang="en-GB" sz="1600"/>
            </a:p>
          </p:txBody>
        </p:sp>
        <p:sp>
          <p:nvSpPr>
            <p:cNvPr id="41233" name="Rectangle 127"/>
            <p:cNvSpPr>
              <a:spLocks noChangeArrowheads="1"/>
            </p:cNvSpPr>
            <p:nvPr/>
          </p:nvSpPr>
          <p:spPr bwMode="auto">
            <a:xfrm>
              <a:off x="1381" y="3035"/>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50</a:t>
              </a:r>
              <a:endParaRPr lang="en-GB" sz="1600"/>
            </a:p>
          </p:txBody>
        </p:sp>
        <p:sp>
          <p:nvSpPr>
            <p:cNvPr id="41234" name="Rectangle 128"/>
            <p:cNvSpPr>
              <a:spLocks noChangeArrowheads="1"/>
            </p:cNvSpPr>
            <p:nvPr/>
          </p:nvSpPr>
          <p:spPr bwMode="auto">
            <a:xfrm>
              <a:off x="1338" y="2304"/>
              <a:ext cx="17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100</a:t>
              </a:r>
              <a:endParaRPr lang="en-GB" sz="1600"/>
            </a:p>
          </p:txBody>
        </p:sp>
      </p:grpSp>
      <p:sp>
        <p:nvSpPr>
          <p:cNvPr id="41079" name="Rectangle 129"/>
          <p:cNvSpPr>
            <a:spLocks noChangeArrowheads="1"/>
          </p:cNvSpPr>
          <p:nvPr/>
        </p:nvSpPr>
        <p:spPr bwMode="auto">
          <a:xfrm>
            <a:off x="2635250" y="5899150"/>
            <a:ext cx="1165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800" b="0">
                <a:solidFill>
                  <a:srgbClr val="000000"/>
                </a:solidFill>
              </a:rPr>
              <a:t> A   B C D E</a:t>
            </a:r>
          </a:p>
        </p:txBody>
      </p:sp>
      <p:sp>
        <p:nvSpPr>
          <p:cNvPr id="41080" name="Rectangle 130"/>
          <p:cNvSpPr>
            <a:spLocks noChangeArrowheads="1"/>
          </p:cNvSpPr>
          <p:nvPr/>
        </p:nvSpPr>
        <p:spPr bwMode="auto">
          <a:xfrm>
            <a:off x="3884613" y="5899150"/>
            <a:ext cx="1166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800" b="0">
                <a:solidFill>
                  <a:srgbClr val="000000"/>
                </a:solidFill>
              </a:rPr>
              <a:t> A  B C D E</a:t>
            </a:r>
          </a:p>
        </p:txBody>
      </p:sp>
      <p:sp>
        <p:nvSpPr>
          <p:cNvPr id="41081" name="Rectangle 131"/>
          <p:cNvSpPr>
            <a:spLocks noChangeArrowheads="1"/>
          </p:cNvSpPr>
          <p:nvPr/>
        </p:nvSpPr>
        <p:spPr bwMode="auto">
          <a:xfrm>
            <a:off x="5051425" y="5899150"/>
            <a:ext cx="1166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800" b="0">
                <a:solidFill>
                  <a:srgbClr val="000000"/>
                </a:solidFill>
              </a:rPr>
              <a:t>  A  B C D E</a:t>
            </a:r>
          </a:p>
        </p:txBody>
      </p:sp>
      <p:sp>
        <p:nvSpPr>
          <p:cNvPr id="41082" name="Rectangle 132"/>
          <p:cNvSpPr>
            <a:spLocks noChangeArrowheads="1"/>
          </p:cNvSpPr>
          <p:nvPr/>
        </p:nvSpPr>
        <p:spPr bwMode="auto">
          <a:xfrm>
            <a:off x="6300788" y="5899150"/>
            <a:ext cx="1243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800" b="0">
                <a:solidFill>
                  <a:srgbClr val="000000"/>
                </a:solidFill>
              </a:rPr>
              <a:t>  A  B C D E</a:t>
            </a:r>
          </a:p>
        </p:txBody>
      </p:sp>
      <p:grpSp>
        <p:nvGrpSpPr>
          <p:cNvPr id="41083" name="Group 133"/>
          <p:cNvGrpSpPr>
            <a:grpSpLocks/>
          </p:cNvGrpSpPr>
          <p:nvPr/>
        </p:nvGrpSpPr>
        <p:grpSpPr bwMode="auto">
          <a:xfrm>
            <a:off x="2776538" y="1555750"/>
            <a:ext cx="187325" cy="1798638"/>
            <a:chOff x="1231" y="2751"/>
            <a:chExt cx="102" cy="960"/>
          </a:xfrm>
        </p:grpSpPr>
        <p:sp>
          <p:nvSpPr>
            <p:cNvPr id="41220" name="Rectangle 134"/>
            <p:cNvSpPr>
              <a:spLocks noChangeArrowheads="1"/>
            </p:cNvSpPr>
            <p:nvPr/>
          </p:nvSpPr>
          <p:spPr bwMode="auto">
            <a:xfrm>
              <a:off x="1231" y="2787"/>
              <a:ext cx="102" cy="924"/>
            </a:xfrm>
            <a:prstGeom prst="rect">
              <a:avLst/>
            </a:prstGeom>
            <a:noFill/>
            <a:ln w="28575">
              <a:solidFill>
                <a:srgbClr val="CC00CC"/>
              </a:solidFill>
              <a:miter lim="800000"/>
              <a:headEnd/>
              <a:tailEnd/>
            </a:ln>
            <a:extLst>
              <a:ext uri="{909E8E84-426E-40DD-AFC4-6F175D3DCCD1}">
                <a14:hiddenFill xmlns:a14="http://schemas.microsoft.com/office/drawing/2010/main">
                  <a:solidFill>
                    <a:srgbClr val="CC00CC"/>
                  </a:solidFill>
                </a14:hiddenFill>
              </a:ext>
            </a:extLst>
          </p:spPr>
          <p:txBody>
            <a:bodyPr/>
            <a:lstStyle/>
            <a:p>
              <a:endParaRPr lang="en-US"/>
            </a:p>
          </p:txBody>
        </p:sp>
        <p:sp>
          <p:nvSpPr>
            <p:cNvPr id="41221" name="Line 135"/>
            <p:cNvSpPr>
              <a:spLocks noChangeShapeType="1"/>
            </p:cNvSpPr>
            <p:nvPr/>
          </p:nvSpPr>
          <p:spPr bwMode="auto">
            <a:xfrm flipV="1">
              <a:off x="1279" y="2751"/>
              <a:ext cx="1" cy="3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2" name="Line 136"/>
            <p:cNvSpPr>
              <a:spLocks noChangeShapeType="1"/>
            </p:cNvSpPr>
            <p:nvPr/>
          </p:nvSpPr>
          <p:spPr bwMode="auto">
            <a:xfrm>
              <a:off x="1261" y="2751"/>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3" name="Line 137"/>
            <p:cNvSpPr>
              <a:spLocks noChangeShapeType="1"/>
            </p:cNvSpPr>
            <p:nvPr/>
          </p:nvSpPr>
          <p:spPr bwMode="auto">
            <a:xfrm>
              <a:off x="1279" y="2787"/>
              <a:ext cx="1" cy="30"/>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24" name="Line 138"/>
            <p:cNvSpPr>
              <a:spLocks noChangeShapeType="1"/>
            </p:cNvSpPr>
            <p:nvPr/>
          </p:nvSpPr>
          <p:spPr bwMode="auto">
            <a:xfrm>
              <a:off x="1261" y="2817"/>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84" name="Group 139"/>
          <p:cNvGrpSpPr>
            <a:grpSpLocks/>
          </p:cNvGrpSpPr>
          <p:nvPr/>
        </p:nvGrpSpPr>
        <p:grpSpPr bwMode="auto">
          <a:xfrm>
            <a:off x="2963863" y="1668463"/>
            <a:ext cx="187325" cy="1685925"/>
            <a:chOff x="1333" y="2811"/>
            <a:chExt cx="103" cy="900"/>
          </a:xfrm>
        </p:grpSpPr>
        <p:sp>
          <p:nvSpPr>
            <p:cNvPr id="41214" name="Rectangle 140" descr="5%"/>
            <p:cNvSpPr>
              <a:spLocks noChangeArrowheads="1"/>
            </p:cNvSpPr>
            <p:nvPr/>
          </p:nvSpPr>
          <p:spPr bwMode="auto">
            <a:xfrm>
              <a:off x="1333" y="2901"/>
              <a:ext cx="103" cy="810"/>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215" name="Rectangle 141" descr="5%"/>
            <p:cNvSpPr>
              <a:spLocks noChangeArrowheads="1"/>
            </p:cNvSpPr>
            <p:nvPr/>
          </p:nvSpPr>
          <p:spPr bwMode="auto">
            <a:xfrm>
              <a:off x="1333" y="2901"/>
              <a:ext cx="103" cy="810"/>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216" name="Line 142" descr="5%"/>
            <p:cNvSpPr>
              <a:spLocks noChangeShapeType="1"/>
            </p:cNvSpPr>
            <p:nvPr/>
          </p:nvSpPr>
          <p:spPr bwMode="auto">
            <a:xfrm flipV="1">
              <a:off x="1381" y="2811"/>
              <a:ext cx="1"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17" name="Line 143" descr="5%"/>
            <p:cNvSpPr>
              <a:spLocks noChangeShapeType="1"/>
            </p:cNvSpPr>
            <p:nvPr/>
          </p:nvSpPr>
          <p:spPr bwMode="auto">
            <a:xfrm>
              <a:off x="1363" y="281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18" name="Line 144" descr="5%"/>
            <p:cNvSpPr>
              <a:spLocks noChangeShapeType="1"/>
            </p:cNvSpPr>
            <p:nvPr/>
          </p:nvSpPr>
          <p:spPr bwMode="auto">
            <a:xfrm>
              <a:off x="1381" y="2901"/>
              <a:ext cx="1"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19" name="Line 145" descr="5%"/>
            <p:cNvSpPr>
              <a:spLocks noChangeShapeType="1"/>
            </p:cNvSpPr>
            <p:nvPr/>
          </p:nvSpPr>
          <p:spPr bwMode="auto">
            <a:xfrm>
              <a:off x="1363" y="299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85" name="Group 146"/>
          <p:cNvGrpSpPr>
            <a:grpSpLocks/>
          </p:cNvGrpSpPr>
          <p:nvPr/>
        </p:nvGrpSpPr>
        <p:grpSpPr bwMode="auto">
          <a:xfrm>
            <a:off x="3151188" y="1376363"/>
            <a:ext cx="187325" cy="1978025"/>
            <a:chOff x="1436" y="2655"/>
            <a:chExt cx="102" cy="1056"/>
          </a:xfrm>
        </p:grpSpPr>
        <p:sp>
          <p:nvSpPr>
            <p:cNvPr id="41209" name="Rectangle 147" descr="25%"/>
            <p:cNvSpPr>
              <a:spLocks noChangeArrowheads="1"/>
            </p:cNvSpPr>
            <p:nvPr/>
          </p:nvSpPr>
          <p:spPr bwMode="auto">
            <a:xfrm>
              <a:off x="1436" y="2751"/>
              <a:ext cx="102" cy="960"/>
            </a:xfrm>
            <a:prstGeom prst="rect">
              <a:avLst/>
            </a:prstGeom>
            <a:pattFill prst="pct25">
              <a:fgClr>
                <a:srgbClr val="CC00CC"/>
              </a:fgClr>
              <a:bgClr>
                <a:srgbClr val="FFFFFF"/>
              </a:bgClr>
            </a:pattFill>
            <a:ln w="12700">
              <a:solidFill>
                <a:srgbClr val="000000"/>
              </a:solidFill>
              <a:miter lim="800000"/>
              <a:headEnd/>
              <a:tailEnd/>
            </a:ln>
          </p:spPr>
          <p:txBody>
            <a:bodyPr/>
            <a:lstStyle/>
            <a:p>
              <a:endParaRPr lang="en-US"/>
            </a:p>
          </p:txBody>
        </p:sp>
        <p:sp>
          <p:nvSpPr>
            <p:cNvPr id="41210" name="Line 148" descr="25%"/>
            <p:cNvSpPr>
              <a:spLocks noChangeShapeType="1"/>
            </p:cNvSpPr>
            <p:nvPr/>
          </p:nvSpPr>
          <p:spPr bwMode="auto">
            <a:xfrm flipV="1">
              <a:off x="1484" y="2655"/>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11" name="Line 149" descr="25%"/>
            <p:cNvSpPr>
              <a:spLocks noChangeShapeType="1"/>
            </p:cNvSpPr>
            <p:nvPr/>
          </p:nvSpPr>
          <p:spPr bwMode="auto">
            <a:xfrm>
              <a:off x="1466" y="265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12" name="Line 150" descr="25%"/>
            <p:cNvSpPr>
              <a:spLocks noChangeShapeType="1"/>
            </p:cNvSpPr>
            <p:nvPr/>
          </p:nvSpPr>
          <p:spPr bwMode="auto">
            <a:xfrm>
              <a:off x="1484" y="2751"/>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13" name="Line 151" descr="25%"/>
            <p:cNvSpPr>
              <a:spLocks noChangeShapeType="1"/>
            </p:cNvSpPr>
            <p:nvPr/>
          </p:nvSpPr>
          <p:spPr bwMode="auto">
            <a:xfrm>
              <a:off x="1466" y="284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86" name="Group 152"/>
          <p:cNvGrpSpPr>
            <a:grpSpLocks/>
          </p:cNvGrpSpPr>
          <p:nvPr/>
        </p:nvGrpSpPr>
        <p:grpSpPr bwMode="auto">
          <a:xfrm>
            <a:off x="3338513" y="1668463"/>
            <a:ext cx="185737" cy="1685925"/>
            <a:chOff x="1538" y="2811"/>
            <a:chExt cx="102" cy="900"/>
          </a:xfrm>
        </p:grpSpPr>
        <p:sp>
          <p:nvSpPr>
            <p:cNvPr id="41203" name="Rectangle 153" descr="Sphere"/>
            <p:cNvSpPr>
              <a:spLocks noChangeArrowheads="1"/>
            </p:cNvSpPr>
            <p:nvPr/>
          </p:nvSpPr>
          <p:spPr bwMode="auto">
            <a:xfrm>
              <a:off x="1538" y="2901"/>
              <a:ext cx="102" cy="810"/>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204" name="Rectangle 154" descr="Sphere"/>
            <p:cNvSpPr>
              <a:spLocks noChangeArrowheads="1"/>
            </p:cNvSpPr>
            <p:nvPr/>
          </p:nvSpPr>
          <p:spPr bwMode="auto">
            <a:xfrm>
              <a:off x="1538" y="2901"/>
              <a:ext cx="102" cy="810"/>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205" name="Line 155" descr="Sphere"/>
            <p:cNvSpPr>
              <a:spLocks noChangeShapeType="1"/>
            </p:cNvSpPr>
            <p:nvPr/>
          </p:nvSpPr>
          <p:spPr bwMode="auto">
            <a:xfrm flipV="1">
              <a:off x="1586" y="2811"/>
              <a:ext cx="1"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06" name="Line 156" descr="Sphere"/>
            <p:cNvSpPr>
              <a:spLocks noChangeShapeType="1"/>
            </p:cNvSpPr>
            <p:nvPr/>
          </p:nvSpPr>
          <p:spPr bwMode="auto">
            <a:xfrm>
              <a:off x="1568" y="281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07" name="Line 157" descr="Sphere"/>
            <p:cNvSpPr>
              <a:spLocks noChangeShapeType="1"/>
            </p:cNvSpPr>
            <p:nvPr/>
          </p:nvSpPr>
          <p:spPr bwMode="auto">
            <a:xfrm>
              <a:off x="1586" y="2901"/>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08" name="Line 158" descr="Sphere"/>
            <p:cNvSpPr>
              <a:spLocks noChangeShapeType="1"/>
            </p:cNvSpPr>
            <p:nvPr/>
          </p:nvSpPr>
          <p:spPr bwMode="auto">
            <a:xfrm>
              <a:off x="1568" y="298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87" name="Group 159"/>
          <p:cNvGrpSpPr>
            <a:grpSpLocks/>
          </p:cNvGrpSpPr>
          <p:nvPr/>
        </p:nvGrpSpPr>
        <p:grpSpPr bwMode="auto">
          <a:xfrm>
            <a:off x="3524250" y="1555750"/>
            <a:ext cx="187325" cy="1798638"/>
            <a:chOff x="1640" y="2751"/>
            <a:chExt cx="102" cy="960"/>
          </a:xfrm>
        </p:grpSpPr>
        <p:sp>
          <p:nvSpPr>
            <p:cNvPr id="41198" name="Rectangle 160"/>
            <p:cNvSpPr>
              <a:spLocks noChangeArrowheads="1"/>
            </p:cNvSpPr>
            <p:nvPr/>
          </p:nvSpPr>
          <p:spPr bwMode="auto">
            <a:xfrm>
              <a:off x="1640" y="2901"/>
              <a:ext cx="102" cy="810"/>
            </a:xfrm>
            <a:prstGeom prst="rect">
              <a:avLst/>
            </a:prstGeom>
            <a:solidFill>
              <a:srgbClr val="CC00CC"/>
            </a:solidFill>
            <a:ln w="12700">
              <a:solidFill>
                <a:srgbClr val="000000"/>
              </a:solidFill>
              <a:miter lim="800000"/>
              <a:headEnd/>
              <a:tailEnd/>
            </a:ln>
          </p:spPr>
          <p:txBody>
            <a:bodyPr/>
            <a:lstStyle/>
            <a:p>
              <a:endParaRPr lang="en-US"/>
            </a:p>
          </p:txBody>
        </p:sp>
        <p:sp>
          <p:nvSpPr>
            <p:cNvPr id="41199" name="Line 161"/>
            <p:cNvSpPr>
              <a:spLocks noChangeShapeType="1"/>
            </p:cNvSpPr>
            <p:nvPr/>
          </p:nvSpPr>
          <p:spPr bwMode="auto">
            <a:xfrm flipV="1">
              <a:off x="1688" y="2751"/>
              <a:ext cx="1" cy="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00" name="Line 162"/>
            <p:cNvSpPr>
              <a:spLocks noChangeShapeType="1"/>
            </p:cNvSpPr>
            <p:nvPr/>
          </p:nvSpPr>
          <p:spPr bwMode="auto">
            <a:xfrm>
              <a:off x="1670" y="275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01" name="Line 163"/>
            <p:cNvSpPr>
              <a:spLocks noChangeShapeType="1"/>
            </p:cNvSpPr>
            <p:nvPr/>
          </p:nvSpPr>
          <p:spPr bwMode="auto">
            <a:xfrm>
              <a:off x="1688" y="2901"/>
              <a:ext cx="1" cy="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02" name="Line 164"/>
            <p:cNvSpPr>
              <a:spLocks noChangeShapeType="1"/>
            </p:cNvSpPr>
            <p:nvPr/>
          </p:nvSpPr>
          <p:spPr bwMode="auto">
            <a:xfrm>
              <a:off x="1670" y="305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88" name="Group 165"/>
          <p:cNvGrpSpPr>
            <a:grpSpLocks/>
          </p:cNvGrpSpPr>
          <p:nvPr/>
        </p:nvGrpSpPr>
        <p:grpSpPr bwMode="auto">
          <a:xfrm>
            <a:off x="3984625" y="1354138"/>
            <a:ext cx="188913" cy="2000250"/>
            <a:chOff x="1892" y="2643"/>
            <a:chExt cx="103" cy="1068"/>
          </a:xfrm>
        </p:grpSpPr>
        <p:sp>
          <p:nvSpPr>
            <p:cNvPr id="41193" name="Rectangle 166"/>
            <p:cNvSpPr>
              <a:spLocks noChangeArrowheads="1"/>
            </p:cNvSpPr>
            <p:nvPr/>
          </p:nvSpPr>
          <p:spPr bwMode="auto">
            <a:xfrm>
              <a:off x="1892" y="2679"/>
              <a:ext cx="103" cy="1032"/>
            </a:xfrm>
            <a:prstGeom prst="rect">
              <a:avLst/>
            </a:prstGeom>
            <a:noFill/>
            <a:ln w="28575">
              <a:solidFill>
                <a:srgbClr val="CC00CC"/>
              </a:solidFill>
              <a:miter lim="800000"/>
              <a:headEnd/>
              <a:tailEnd/>
            </a:ln>
            <a:extLst>
              <a:ext uri="{909E8E84-426E-40DD-AFC4-6F175D3DCCD1}">
                <a14:hiddenFill xmlns:a14="http://schemas.microsoft.com/office/drawing/2010/main">
                  <a:solidFill>
                    <a:srgbClr val="CC00CC"/>
                  </a:solidFill>
                </a14:hiddenFill>
              </a:ext>
            </a:extLst>
          </p:spPr>
          <p:txBody>
            <a:bodyPr/>
            <a:lstStyle/>
            <a:p>
              <a:endParaRPr lang="en-US"/>
            </a:p>
          </p:txBody>
        </p:sp>
        <p:sp>
          <p:nvSpPr>
            <p:cNvPr id="41194" name="Line 167"/>
            <p:cNvSpPr>
              <a:spLocks noChangeShapeType="1"/>
            </p:cNvSpPr>
            <p:nvPr/>
          </p:nvSpPr>
          <p:spPr bwMode="auto">
            <a:xfrm flipV="1">
              <a:off x="1940" y="2643"/>
              <a:ext cx="1" cy="3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95" name="Line 168"/>
            <p:cNvSpPr>
              <a:spLocks noChangeShapeType="1"/>
            </p:cNvSpPr>
            <p:nvPr/>
          </p:nvSpPr>
          <p:spPr bwMode="auto">
            <a:xfrm>
              <a:off x="1922" y="2643"/>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96" name="Line 169"/>
            <p:cNvSpPr>
              <a:spLocks noChangeShapeType="1"/>
            </p:cNvSpPr>
            <p:nvPr/>
          </p:nvSpPr>
          <p:spPr bwMode="auto">
            <a:xfrm>
              <a:off x="1940" y="2679"/>
              <a:ext cx="1" cy="3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97" name="Line 170"/>
            <p:cNvSpPr>
              <a:spLocks noChangeShapeType="1"/>
            </p:cNvSpPr>
            <p:nvPr/>
          </p:nvSpPr>
          <p:spPr bwMode="auto">
            <a:xfrm>
              <a:off x="1922" y="2715"/>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89" name="Group 171"/>
          <p:cNvGrpSpPr>
            <a:grpSpLocks/>
          </p:cNvGrpSpPr>
          <p:nvPr/>
        </p:nvGrpSpPr>
        <p:grpSpPr bwMode="auto">
          <a:xfrm>
            <a:off x="4173538" y="1409700"/>
            <a:ext cx="187325" cy="1944688"/>
            <a:chOff x="1995" y="2673"/>
            <a:chExt cx="102" cy="1038"/>
          </a:xfrm>
        </p:grpSpPr>
        <p:sp>
          <p:nvSpPr>
            <p:cNvPr id="41187" name="Rectangle 172" descr="5%"/>
            <p:cNvSpPr>
              <a:spLocks noChangeArrowheads="1"/>
            </p:cNvSpPr>
            <p:nvPr/>
          </p:nvSpPr>
          <p:spPr bwMode="auto">
            <a:xfrm>
              <a:off x="1995" y="2745"/>
              <a:ext cx="102" cy="966"/>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188" name="Rectangle 173" descr="5%"/>
            <p:cNvSpPr>
              <a:spLocks noChangeArrowheads="1"/>
            </p:cNvSpPr>
            <p:nvPr/>
          </p:nvSpPr>
          <p:spPr bwMode="auto">
            <a:xfrm>
              <a:off x="1995" y="2745"/>
              <a:ext cx="102" cy="966"/>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189" name="Line 174" descr="5%"/>
            <p:cNvSpPr>
              <a:spLocks noChangeShapeType="1"/>
            </p:cNvSpPr>
            <p:nvPr/>
          </p:nvSpPr>
          <p:spPr bwMode="auto">
            <a:xfrm flipV="1">
              <a:off x="2043" y="2673"/>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90" name="Line 175" descr="5%"/>
            <p:cNvSpPr>
              <a:spLocks noChangeShapeType="1"/>
            </p:cNvSpPr>
            <p:nvPr/>
          </p:nvSpPr>
          <p:spPr bwMode="auto">
            <a:xfrm>
              <a:off x="2025" y="267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91" name="Line 176" descr="5%"/>
            <p:cNvSpPr>
              <a:spLocks noChangeShapeType="1"/>
            </p:cNvSpPr>
            <p:nvPr/>
          </p:nvSpPr>
          <p:spPr bwMode="auto">
            <a:xfrm>
              <a:off x="2043" y="2745"/>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92" name="Line 177" descr="5%"/>
            <p:cNvSpPr>
              <a:spLocks noChangeShapeType="1"/>
            </p:cNvSpPr>
            <p:nvPr/>
          </p:nvSpPr>
          <p:spPr bwMode="auto">
            <a:xfrm>
              <a:off x="2025" y="281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0" name="Group 178"/>
          <p:cNvGrpSpPr>
            <a:grpSpLocks/>
          </p:cNvGrpSpPr>
          <p:nvPr/>
        </p:nvGrpSpPr>
        <p:grpSpPr bwMode="auto">
          <a:xfrm>
            <a:off x="4360863" y="1566863"/>
            <a:ext cx="196850" cy="1787525"/>
            <a:chOff x="2097" y="2757"/>
            <a:chExt cx="108" cy="954"/>
          </a:xfrm>
        </p:grpSpPr>
        <p:sp>
          <p:nvSpPr>
            <p:cNvPr id="41182" name="Rectangle 179" descr="25%"/>
            <p:cNvSpPr>
              <a:spLocks noChangeArrowheads="1"/>
            </p:cNvSpPr>
            <p:nvPr/>
          </p:nvSpPr>
          <p:spPr bwMode="auto">
            <a:xfrm>
              <a:off x="2097" y="2841"/>
              <a:ext cx="108" cy="870"/>
            </a:xfrm>
            <a:prstGeom prst="rect">
              <a:avLst/>
            </a:prstGeom>
            <a:pattFill prst="pct25">
              <a:fgClr>
                <a:srgbClr val="CC00CC"/>
              </a:fgClr>
              <a:bgClr>
                <a:srgbClr val="FFFFFF"/>
              </a:bgClr>
            </a:pattFill>
            <a:ln w="12700">
              <a:solidFill>
                <a:srgbClr val="000000"/>
              </a:solidFill>
              <a:miter lim="800000"/>
              <a:headEnd/>
              <a:tailEnd/>
            </a:ln>
          </p:spPr>
          <p:txBody>
            <a:bodyPr/>
            <a:lstStyle/>
            <a:p>
              <a:endParaRPr lang="en-US"/>
            </a:p>
          </p:txBody>
        </p:sp>
        <p:sp>
          <p:nvSpPr>
            <p:cNvPr id="41183" name="Line 180" descr="25%"/>
            <p:cNvSpPr>
              <a:spLocks noChangeShapeType="1"/>
            </p:cNvSpPr>
            <p:nvPr/>
          </p:nvSpPr>
          <p:spPr bwMode="auto">
            <a:xfrm flipV="1">
              <a:off x="2151" y="2757"/>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84" name="Line 181" descr="25%"/>
            <p:cNvSpPr>
              <a:spLocks noChangeShapeType="1"/>
            </p:cNvSpPr>
            <p:nvPr/>
          </p:nvSpPr>
          <p:spPr bwMode="auto">
            <a:xfrm>
              <a:off x="2133" y="275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85" name="Line 182" descr="25%"/>
            <p:cNvSpPr>
              <a:spLocks noChangeShapeType="1"/>
            </p:cNvSpPr>
            <p:nvPr/>
          </p:nvSpPr>
          <p:spPr bwMode="auto">
            <a:xfrm>
              <a:off x="2151" y="2841"/>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86" name="Line 183" descr="25%"/>
            <p:cNvSpPr>
              <a:spLocks noChangeShapeType="1"/>
            </p:cNvSpPr>
            <p:nvPr/>
          </p:nvSpPr>
          <p:spPr bwMode="auto">
            <a:xfrm>
              <a:off x="2133" y="292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1" name="Group 184"/>
          <p:cNvGrpSpPr>
            <a:grpSpLocks/>
          </p:cNvGrpSpPr>
          <p:nvPr/>
        </p:nvGrpSpPr>
        <p:grpSpPr bwMode="auto">
          <a:xfrm>
            <a:off x="4557713" y="1477963"/>
            <a:ext cx="187325" cy="1876425"/>
            <a:chOff x="2205" y="2709"/>
            <a:chExt cx="102" cy="1002"/>
          </a:xfrm>
        </p:grpSpPr>
        <p:sp>
          <p:nvSpPr>
            <p:cNvPr id="41176" name="Rectangle 185" descr="Sphere"/>
            <p:cNvSpPr>
              <a:spLocks noChangeArrowheads="1"/>
            </p:cNvSpPr>
            <p:nvPr/>
          </p:nvSpPr>
          <p:spPr bwMode="auto">
            <a:xfrm>
              <a:off x="2205" y="2751"/>
              <a:ext cx="102" cy="960"/>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177" name="Rectangle 186" descr="Sphere"/>
            <p:cNvSpPr>
              <a:spLocks noChangeArrowheads="1"/>
            </p:cNvSpPr>
            <p:nvPr/>
          </p:nvSpPr>
          <p:spPr bwMode="auto">
            <a:xfrm>
              <a:off x="2205" y="2751"/>
              <a:ext cx="102" cy="960"/>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178" name="Line 187" descr="Sphere"/>
            <p:cNvSpPr>
              <a:spLocks noChangeShapeType="1"/>
            </p:cNvSpPr>
            <p:nvPr/>
          </p:nvSpPr>
          <p:spPr bwMode="auto">
            <a:xfrm flipV="1">
              <a:off x="2253" y="2709"/>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79" name="Line 188" descr="Sphere"/>
            <p:cNvSpPr>
              <a:spLocks noChangeShapeType="1"/>
            </p:cNvSpPr>
            <p:nvPr/>
          </p:nvSpPr>
          <p:spPr bwMode="auto">
            <a:xfrm>
              <a:off x="2235" y="270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80" name="Line 189" descr="Sphere"/>
            <p:cNvSpPr>
              <a:spLocks noChangeShapeType="1"/>
            </p:cNvSpPr>
            <p:nvPr/>
          </p:nvSpPr>
          <p:spPr bwMode="auto">
            <a:xfrm>
              <a:off x="2253" y="2751"/>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81" name="Line 190" descr="Sphere"/>
            <p:cNvSpPr>
              <a:spLocks noChangeShapeType="1"/>
            </p:cNvSpPr>
            <p:nvPr/>
          </p:nvSpPr>
          <p:spPr bwMode="auto">
            <a:xfrm>
              <a:off x="2235" y="279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2" name="Group 191"/>
          <p:cNvGrpSpPr>
            <a:grpSpLocks/>
          </p:cNvGrpSpPr>
          <p:nvPr/>
        </p:nvGrpSpPr>
        <p:grpSpPr bwMode="auto">
          <a:xfrm>
            <a:off x="4745038" y="1489075"/>
            <a:ext cx="187325" cy="1865313"/>
            <a:chOff x="2307" y="2715"/>
            <a:chExt cx="102" cy="996"/>
          </a:xfrm>
        </p:grpSpPr>
        <p:sp>
          <p:nvSpPr>
            <p:cNvPr id="41171" name="Rectangle 192"/>
            <p:cNvSpPr>
              <a:spLocks noChangeArrowheads="1"/>
            </p:cNvSpPr>
            <p:nvPr/>
          </p:nvSpPr>
          <p:spPr bwMode="auto">
            <a:xfrm>
              <a:off x="2307" y="2919"/>
              <a:ext cx="102" cy="792"/>
            </a:xfrm>
            <a:prstGeom prst="rect">
              <a:avLst/>
            </a:prstGeom>
            <a:solidFill>
              <a:srgbClr val="CC00CC"/>
            </a:solidFill>
            <a:ln w="12700">
              <a:solidFill>
                <a:srgbClr val="000000"/>
              </a:solidFill>
              <a:miter lim="800000"/>
              <a:headEnd/>
              <a:tailEnd/>
            </a:ln>
          </p:spPr>
          <p:txBody>
            <a:bodyPr/>
            <a:lstStyle/>
            <a:p>
              <a:endParaRPr lang="en-US"/>
            </a:p>
          </p:txBody>
        </p:sp>
        <p:sp>
          <p:nvSpPr>
            <p:cNvPr id="41172" name="Line 193"/>
            <p:cNvSpPr>
              <a:spLocks noChangeShapeType="1"/>
            </p:cNvSpPr>
            <p:nvPr/>
          </p:nvSpPr>
          <p:spPr bwMode="auto">
            <a:xfrm flipV="1">
              <a:off x="2355" y="271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73" name="Line 194"/>
            <p:cNvSpPr>
              <a:spLocks noChangeShapeType="1"/>
            </p:cNvSpPr>
            <p:nvPr/>
          </p:nvSpPr>
          <p:spPr bwMode="auto">
            <a:xfrm>
              <a:off x="2337" y="271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74" name="Line 195"/>
            <p:cNvSpPr>
              <a:spLocks noChangeShapeType="1"/>
            </p:cNvSpPr>
            <p:nvPr/>
          </p:nvSpPr>
          <p:spPr bwMode="auto">
            <a:xfrm>
              <a:off x="2355" y="2919"/>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75" name="Line 196"/>
            <p:cNvSpPr>
              <a:spLocks noChangeShapeType="1"/>
            </p:cNvSpPr>
            <p:nvPr/>
          </p:nvSpPr>
          <p:spPr bwMode="auto">
            <a:xfrm>
              <a:off x="2337" y="312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3" name="Group 197"/>
          <p:cNvGrpSpPr>
            <a:grpSpLocks/>
          </p:cNvGrpSpPr>
          <p:nvPr/>
        </p:nvGrpSpPr>
        <p:grpSpPr bwMode="auto">
          <a:xfrm>
            <a:off x="5192713" y="1568450"/>
            <a:ext cx="187325" cy="1785938"/>
            <a:chOff x="2560" y="2757"/>
            <a:chExt cx="102" cy="954"/>
          </a:xfrm>
        </p:grpSpPr>
        <p:sp>
          <p:nvSpPr>
            <p:cNvPr id="41166" name="Rectangle 198"/>
            <p:cNvSpPr>
              <a:spLocks noChangeArrowheads="1"/>
            </p:cNvSpPr>
            <p:nvPr/>
          </p:nvSpPr>
          <p:spPr bwMode="auto">
            <a:xfrm>
              <a:off x="2560" y="2823"/>
              <a:ext cx="102" cy="888"/>
            </a:xfrm>
            <a:prstGeom prst="rect">
              <a:avLst/>
            </a:prstGeom>
            <a:noFill/>
            <a:ln w="28575">
              <a:solidFill>
                <a:srgbClr val="CC00CC"/>
              </a:solidFill>
              <a:miter lim="800000"/>
              <a:headEnd/>
              <a:tailEnd/>
            </a:ln>
            <a:extLst>
              <a:ext uri="{909E8E84-426E-40DD-AFC4-6F175D3DCCD1}">
                <a14:hiddenFill xmlns:a14="http://schemas.microsoft.com/office/drawing/2010/main">
                  <a:solidFill>
                    <a:srgbClr val="CC00CC"/>
                  </a:solidFill>
                </a14:hiddenFill>
              </a:ext>
            </a:extLst>
          </p:spPr>
          <p:txBody>
            <a:bodyPr/>
            <a:lstStyle/>
            <a:p>
              <a:endParaRPr lang="en-US"/>
            </a:p>
          </p:txBody>
        </p:sp>
        <p:sp>
          <p:nvSpPr>
            <p:cNvPr id="41167" name="Line 199"/>
            <p:cNvSpPr>
              <a:spLocks noChangeShapeType="1"/>
            </p:cNvSpPr>
            <p:nvPr/>
          </p:nvSpPr>
          <p:spPr bwMode="auto">
            <a:xfrm flipV="1">
              <a:off x="2608" y="2757"/>
              <a:ext cx="1" cy="6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68" name="Line 200"/>
            <p:cNvSpPr>
              <a:spLocks noChangeShapeType="1"/>
            </p:cNvSpPr>
            <p:nvPr/>
          </p:nvSpPr>
          <p:spPr bwMode="auto">
            <a:xfrm>
              <a:off x="2590" y="2757"/>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69" name="Line 201"/>
            <p:cNvSpPr>
              <a:spLocks noChangeShapeType="1"/>
            </p:cNvSpPr>
            <p:nvPr/>
          </p:nvSpPr>
          <p:spPr bwMode="auto">
            <a:xfrm>
              <a:off x="2608" y="2823"/>
              <a:ext cx="1" cy="72"/>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70" name="Line 202"/>
            <p:cNvSpPr>
              <a:spLocks noChangeShapeType="1"/>
            </p:cNvSpPr>
            <p:nvPr/>
          </p:nvSpPr>
          <p:spPr bwMode="auto">
            <a:xfrm>
              <a:off x="2590" y="2895"/>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4" name="Group 203"/>
          <p:cNvGrpSpPr>
            <a:grpSpLocks/>
          </p:cNvGrpSpPr>
          <p:nvPr/>
        </p:nvGrpSpPr>
        <p:grpSpPr bwMode="auto">
          <a:xfrm>
            <a:off x="5380038" y="1444625"/>
            <a:ext cx="187325" cy="1909763"/>
            <a:chOff x="2662" y="2691"/>
            <a:chExt cx="102" cy="1020"/>
          </a:xfrm>
        </p:grpSpPr>
        <p:sp>
          <p:nvSpPr>
            <p:cNvPr id="41160" name="Rectangle 204" descr="5%"/>
            <p:cNvSpPr>
              <a:spLocks noChangeArrowheads="1"/>
            </p:cNvSpPr>
            <p:nvPr/>
          </p:nvSpPr>
          <p:spPr bwMode="auto">
            <a:xfrm>
              <a:off x="2662" y="2721"/>
              <a:ext cx="102" cy="990"/>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161" name="Rectangle 205" descr="5%"/>
            <p:cNvSpPr>
              <a:spLocks noChangeArrowheads="1"/>
            </p:cNvSpPr>
            <p:nvPr/>
          </p:nvSpPr>
          <p:spPr bwMode="auto">
            <a:xfrm>
              <a:off x="2662" y="2721"/>
              <a:ext cx="102" cy="990"/>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162" name="Line 206" descr="5%"/>
            <p:cNvSpPr>
              <a:spLocks noChangeShapeType="1"/>
            </p:cNvSpPr>
            <p:nvPr/>
          </p:nvSpPr>
          <p:spPr bwMode="auto">
            <a:xfrm flipV="1">
              <a:off x="2710" y="2691"/>
              <a:ext cx="1"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63" name="Line 207" descr="5%"/>
            <p:cNvSpPr>
              <a:spLocks noChangeShapeType="1"/>
            </p:cNvSpPr>
            <p:nvPr/>
          </p:nvSpPr>
          <p:spPr bwMode="auto">
            <a:xfrm>
              <a:off x="2692" y="269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64" name="Line 208" descr="5%"/>
            <p:cNvSpPr>
              <a:spLocks noChangeShapeType="1"/>
            </p:cNvSpPr>
            <p:nvPr/>
          </p:nvSpPr>
          <p:spPr bwMode="auto">
            <a:xfrm>
              <a:off x="2710" y="2721"/>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65" name="Line 209" descr="5%"/>
            <p:cNvSpPr>
              <a:spLocks noChangeShapeType="1"/>
            </p:cNvSpPr>
            <p:nvPr/>
          </p:nvSpPr>
          <p:spPr bwMode="auto">
            <a:xfrm>
              <a:off x="2692" y="274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5" name="Group 210"/>
          <p:cNvGrpSpPr>
            <a:grpSpLocks/>
          </p:cNvGrpSpPr>
          <p:nvPr/>
        </p:nvGrpSpPr>
        <p:grpSpPr bwMode="auto">
          <a:xfrm>
            <a:off x="5567363" y="1546225"/>
            <a:ext cx="185737" cy="1808163"/>
            <a:chOff x="2764" y="2745"/>
            <a:chExt cx="102" cy="966"/>
          </a:xfrm>
        </p:grpSpPr>
        <p:sp>
          <p:nvSpPr>
            <p:cNvPr id="41155" name="Rectangle 211" descr="25%"/>
            <p:cNvSpPr>
              <a:spLocks noChangeArrowheads="1"/>
            </p:cNvSpPr>
            <p:nvPr/>
          </p:nvSpPr>
          <p:spPr bwMode="auto">
            <a:xfrm>
              <a:off x="2764" y="2805"/>
              <a:ext cx="102" cy="906"/>
            </a:xfrm>
            <a:prstGeom prst="rect">
              <a:avLst/>
            </a:prstGeom>
            <a:pattFill prst="pct25">
              <a:fgClr>
                <a:srgbClr val="CC00CC"/>
              </a:fgClr>
              <a:bgClr>
                <a:srgbClr val="FFFFFF"/>
              </a:bgClr>
            </a:pattFill>
            <a:ln w="12700">
              <a:solidFill>
                <a:srgbClr val="000000"/>
              </a:solidFill>
              <a:miter lim="800000"/>
              <a:headEnd/>
              <a:tailEnd/>
            </a:ln>
          </p:spPr>
          <p:txBody>
            <a:bodyPr/>
            <a:lstStyle/>
            <a:p>
              <a:endParaRPr lang="en-US"/>
            </a:p>
          </p:txBody>
        </p:sp>
        <p:sp>
          <p:nvSpPr>
            <p:cNvPr id="41156" name="Line 212" descr="25%"/>
            <p:cNvSpPr>
              <a:spLocks noChangeShapeType="1"/>
            </p:cNvSpPr>
            <p:nvPr/>
          </p:nvSpPr>
          <p:spPr bwMode="auto">
            <a:xfrm flipV="1">
              <a:off x="2812" y="2745"/>
              <a:ext cx="1"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57" name="Line 213" descr="25%"/>
            <p:cNvSpPr>
              <a:spLocks noChangeShapeType="1"/>
            </p:cNvSpPr>
            <p:nvPr/>
          </p:nvSpPr>
          <p:spPr bwMode="auto">
            <a:xfrm>
              <a:off x="2794" y="274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58" name="Line 214" descr="25%"/>
            <p:cNvSpPr>
              <a:spLocks noChangeShapeType="1"/>
            </p:cNvSpPr>
            <p:nvPr/>
          </p:nvSpPr>
          <p:spPr bwMode="auto">
            <a:xfrm>
              <a:off x="2812" y="2805"/>
              <a:ext cx="1"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59" name="Line 215" descr="25%"/>
            <p:cNvSpPr>
              <a:spLocks noChangeShapeType="1"/>
            </p:cNvSpPr>
            <p:nvPr/>
          </p:nvSpPr>
          <p:spPr bwMode="auto">
            <a:xfrm>
              <a:off x="2794" y="285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6" name="Group 216"/>
          <p:cNvGrpSpPr>
            <a:grpSpLocks/>
          </p:cNvGrpSpPr>
          <p:nvPr/>
        </p:nvGrpSpPr>
        <p:grpSpPr bwMode="auto">
          <a:xfrm>
            <a:off x="5753100" y="1546225"/>
            <a:ext cx="187325" cy="1808163"/>
            <a:chOff x="2866" y="2745"/>
            <a:chExt cx="102" cy="966"/>
          </a:xfrm>
        </p:grpSpPr>
        <p:sp>
          <p:nvSpPr>
            <p:cNvPr id="41149" name="Rectangle 217" descr="Sphere"/>
            <p:cNvSpPr>
              <a:spLocks noChangeArrowheads="1"/>
            </p:cNvSpPr>
            <p:nvPr/>
          </p:nvSpPr>
          <p:spPr bwMode="auto">
            <a:xfrm>
              <a:off x="2866" y="2769"/>
              <a:ext cx="102" cy="942"/>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150" name="Rectangle 218" descr="Sphere"/>
            <p:cNvSpPr>
              <a:spLocks noChangeArrowheads="1"/>
            </p:cNvSpPr>
            <p:nvPr/>
          </p:nvSpPr>
          <p:spPr bwMode="auto">
            <a:xfrm>
              <a:off x="2866" y="2769"/>
              <a:ext cx="102" cy="942"/>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151" name="Line 219" descr="Sphere"/>
            <p:cNvSpPr>
              <a:spLocks noChangeShapeType="1"/>
            </p:cNvSpPr>
            <p:nvPr/>
          </p:nvSpPr>
          <p:spPr bwMode="auto">
            <a:xfrm flipV="1">
              <a:off x="2914" y="2745"/>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52" name="Line 220" descr="Sphere"/>
            <p:cNvSpPr>
              <a:spLocks noChangeShapeType="1"/>
            </p:cNvSpPr>
            <p:nvPr/>
          </p:nvSpPr>
          <p:spPr bwMode="auto">
            <a:xfrm>
              <a:off x="2896" y="274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53" name="Line 221" descr="Sphere"/>
            <p:cNvSpPr>
              <a:spLocks noChangeShapeType="1"/>
            </p:cNvSpPr>
            <p:nvPr/>
          </p:nvSpPr>
          <p:spPr bwMode="auto">
            <a:xfrm>
              <a:off x="2914" y="2769"/>
              <a:ext cx="1"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54" name="Line 222" descr="Sphere"/>
            <p:cNvSpPr>
              <a:spLocks noChangeShapeType="1"/>
            </p:cNvSpPr>
            <p:nvPr/>
          </p:nvSpPr>
          <p:spPr bwMode="auto">
            <a:xfrm>
              <a:off x="2896" y="279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7" name="Group 223"/>
          <p:cNvGrpSpPr>
            <a:grpSpLocks/>
          </p:cNvGrpSpPr>
          <p:nvPr/>
        </p:nvGrpSpPr>
        <p:grpSpPr bwMode="auto">
          <a:xfrm>
            <a:off x="5940425" y="1714500"/>
            <a:ext cx="187325" cy="1639888"/>
            <a:chOff x="2968" y="2835"/>
            <a:chExt cx="102" cy="876"/>
          </a:xfrm>
        </p:grpSpPr>
        <p:sp>
          <p:nvSpPr>
            <p:cNvPr id="41144" name="Rectangle 224"/>
            <p:cNvSpPr>
              <a:spLocks noChangeArrowheads="1"/>
            </p:cNvSpPr>
            <p:nvPr/>
          </p:nvSpPr>
          <p:spPr bwMode="auto">
            <a:xfrm>
              <a:off x="2968" y="2907"/>
              <a:ext cx="102" cy="804"/>
            </a:xfrm>
            <a:prstGeom prst="rect">
              <a:avLst/>
            </a:prstGeom>
            <a:solidFill>
              <a:srgbClr val="CC00CC"/>
            </a:solidFill>
            <a:ln w="12700">
              <a:solidFill>
                <a:srgbClr val="000000"/>
              </a:solidFill>
              <a:miter lim="800000"/>
              <a:headEnd/>
              <a:tailEnd/>
            </a:ln>
          </p:spPr>
          <p:txBody>
            <a:bodyPr/>
            <a:lstStyle/>
            <a:p>
              <a:endParaRPr lang="en-US"/>
            </a:p>
          </p:txBody>
        </p:sp>
        <p:sp>
          <p:nvSpPr>
            <p:cNvPr id="41145" name="Line 225"/>
            <p:cNvSpPr>
              <a:spLocks noChangeShapeType="1"/>
            </p:cNvSpPr>
            <p:nvPr/>
          </p:nvSpPr>
          <p:spPr bwMode="auto">
            <a:xfrm flipV="1">
              <a:off x="3016" y="2835"/>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46" name="Line 226"/>
            <p:cNvSpPr>
              <a:spLocks noChangeShapeType="1"/>
            </p:cNvSpPr>
            <p:nvPr/>
          </p:nvSpPr>
          <p:spPr bwMode="auto">
            <a:xfrm>
              <a:off x="2998" y="283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47" name="Line 227"/>
            <p:cNvSpPr>
              <a:spLocks noChangeShapeType="1"/>
            </p:cNvSpPr>
            <p:nvPr/>
          </p:nvSpPr>
          <p:spPr bwMode="auto">
            <a:xfrm>
              <a:off x="3016" y="2907"/>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48" name="Line 228"/>
            <p:cNvSpPr>
              <a:spLocks noChangeShapeType="1"/>
            </p:cNvSpPr>
            <p:nvPr/>
          </p:nvSpPr>
          <p:spPr bwMode="auto">
            <a:xfrm>
              <a:off x="2998" y="297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8" name="Group 229"/>
          <p:cNvGrpSpPr>
            <a:grpSpLocks/>
          </p:cNvGrpSpPr>
          <p:nvPr/>
        </p:nvGrpSpPr>
        <p:grpSpPr bwMode="auto">
          <a:xfrm>
            <a:off x="6402388" y="1522413"/>
            <a:ext cx="187325" cy="1831975"/>
            <a:chOff x="3221" y="2733"/>
            <a:chExt cx="102" cy="978"/>
          </a:xfrm>
        </p:grpSpPr>
        <p:sp>
          <p:nvSpPr>
            <p:cNvPr id="41139" name="Rectangle 230"/>
            <p:cNvSpPr>
              <a:spLocks noChangeArrowheads="1"/>
            </p:cNvSpPr>
            <p:nvPr/>
          </p:nvSpPr>
          <p:spPr bwMode="auto">
            <a:xfrm>
              <a:off x="3221" y="2823"/>
              <a:ext cx="102" cy="888"/>
            </a:xfrm>
            <a:prstGeom prst="rect">
              <a:avLst/>
            </a:prstGeom>
            <a:noFill/>
            <a:ln w="28575">
              <a:solidFill>
                <a:srgbClr val="CC00CC"/>
              </a:solidFill>
              <a:miter lim="800000"/>
              <a:headEnd/>
              <a:tailEnd/>
            </a:ln>
            <a:extLst>
              <a:ext uri="{909E8E84-426E-40DD-AFC4-6F175D3DCCD1}">
                <a14:hiddenFill xmlns:a14="http://schemas.microsoft.com/office/drawing/2010/main">
                  <a:solidFill>
                    <a:srgbClr val="CC00CC"/>
                  </a:solidFill>
                </a14:hiddenFill>
              </a:ext>
            </a:extLst>
          </p:spPr>
          <p:txBody>
            <a:bodyPr/>
            <a:lstStyle/>
            <a:p>
              <a:endParaRPr lang="en-US"/>
            </a:p>
          </p:txBody>
        </p:sp>
        <p:sp>
          <p:nvSpPr>
            <p:cNvPr id="41140" name="Line 231"/>
            <p:cNvSpPr>
              <a:spLocks noChangeShapeType="1"/>
            </p:cNvSpPr>
            <p:nvPr/>
          </p:nvSpPr>
          <p:spPr bwMode="auto">
            <a:xfrm flipV="1">
              <a:off x="3269" y="2733"/>
              <a:ext cx="1" cy="90"/>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41" name="Line 232"/>
            <p:cNvSpPr>
              <a:spLocks noChangeShapeType="1"/>
            </p:cNvSpPr>
            <p:nvPr/>
          </p:nvSpPr>
          <p:spPr bwMode="auto">
            <a:xfrm>
              <a:off x="3251" y="2733"/>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42" name="Line 233"/>
            <p:cNvSpPr>
              <a:spLocks noChangeShapeType="1"/>
            </p:cNvSpPr>
            <p:nvPr/>
          </p:nvSpPr>
          <p:spPr bwMode="auto">
            <a:xfrm>
              <a:off x="3269" y="2823"/>
              <a:ext cx="1" cy="90"/>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43" name="Line 234"/>
            <p:cNvSpPr>
              <a:spLocks noChangeShapeType="1"/>
            </p:cNvSpPr>
            <p:nvPr/>
          </p:nvSpPr>
          <p:spPr bwMode="auto">
            <a:xfrm>
              <a:off x="3251" y="2913"/>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9" name="Group 235"/>
          <p:cNvGrpSpPr>
            <a:grpSpLocks/>
          </p:cNvGrpSpPr>
          <p:nvPr/>
        </p:nvGrpSpPr>
        <p:grpSpPr bwMode="auto">
          <a:xfrm>
            <a:off x="6589713" y="1803400"/>
            <a:ext cx="185737" cy="1550988"/>
            <a:chOff x="3323" y="2883"/>
            <a:chExt cx="102" cy="828"/>
          </a:xfrm>
        </p:grpSpPr>
        <p:sp>
          <p:nvSpPr>
            <p:cNvPr id="41133" name="Rectangle 236" descr="5%"/>
            <p:cNvSpPr>
              <a:spLocks noChangeArrowheads="1"/>
            </p:cNvSpPr>
            <p:nvPr/>
          </p:nvSpPr>
          <p:spPr bwMode="auto">
            <a:xfrm>
              <a:off x="3323" y="2967"/>
              <a:ext cx="102" cy="744"/>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134" name="Rectangle 237" descr="5%"/>
            <p:cNvSpPr>
              <a:spLocks noChangeArrowheads="1"/>
            </p:cNvSpPr>
            <p:nvPr/>
          </p:nvSpPr>
          <p:spPr bwMode="auto">
            <a:xfrm>
              <a:off x="3323" y="2967"/>
              <a:ext cx="102" cy="744"/>
            </a:xfrm>
            <a:prstGeom prst="rect">
              <a:avLst/>
            </a:prstGeom>
            <a:pattFill prst="pct5">
              <a:fgClr>
                <a:srgbClr val="CC00CC"/>
              </a:fgClr>
              <a:bgClr>
                <a:srgbClr val="FFFFFF"/>
              </a:bgClr>
            </a:pattFill>
            <a:ln w="12700">
              <a:solidFill>
                <a:srgbClr val="000000"/>
              </a:solidFill>
              <a:miter lim="800000"/>
              <a:headEnd/>
              <a:tailEnd/>
            </a:ln>
          </p:spPr>
          <p:txBody>
            <a:bodyPr/>
            <a:lstStyle/>
            <a:p>
              <a:endParaRPr lang="en-US"/>
            </a:p>
          </p:txBody>
        </p:sp>
        <p:sp>
          <p:nvSpPr>
            <p:cNvPr id="41135" name="Line 238" descr="5%"/>
            <p:cNvSpPr>
              <a:spLocks noChangeShapeType="1"/>
            </p:cNvSpPr>
            <p:nvPr/>
          </p:nvSpPr>
          <p:spPr bwMode="auto">
            <a:xfrm flipV="1">
              <a:off x="3371" y="2883"/>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36" name="Line 239" descr="5%"/>
            <p:cNvSpPr>
              <a:spLocks noChangeShapeType="1"/>
            </p:cNvSpPr>
            <p:nvPr/>
          </p:nvSpPr>
          <p:spPr bwMode="auto">
            <a:xfrm>
              <a:off x="3353" y="288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37" name="Line 240" descr="5%"/>
            <p:cNvSpPr>
              <a:spLocks noChangeShapeType="1"/>
            </p:cNvSpPr>
            <p:nvPr/>
          </p:nvSpPr>
          <p:spPr bwMode="auto">
            <a:xfrm>
              <a:off x="3371" y="2967"/>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38" name="Line 241" descr="5%"/>
            <p:cNvSpPr>
              <a:spLocks noChangeShapeType="1"/>
            </p:cNvSpPr>
            <p:nvPr/>
          </p:nvSpPr>
          <p:spPr bwMode="auto">
            <a:xfrm>
              <a:off x="3353" y="305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100" name="Group 242"/>
          <p:cNvGrpSpPr>
            <a:grpSpLocks/>
          </p:cNvGrpSpPr>
          <p:nvPr/>
        </p:nvGrpSpPr>
        <p:grpSpPr bwMode="auto">
          <a:xfrm>
            <a:off x="6775450" y="1566863"/>
            <a:ext cx="187325" cy="1787525"/>
            <a:chOff x="3425" y="2757"/>
            <a:chExt cx="102" cy="954"/>
          </a:xfrm>
        </p:grpSpPr>
        <p:sp>
          <p:nvSpPr>
            <p:cNvPr id="41128" name="Rectangle 243" descr="25%"/>
            <p:cNvSpPr>
              <a:spLocks noChangeArrowheads="1"/>
            </p:cNvSpPr>
            <p:nvPr/>
          </p:nvSpPr>
          <p:spPr bwMode="auto">
            <a:xfrm>
              <a:off x="3425" y="2835"/>
              <a:ext cx="102" cy="876"/>
            </a:xfrm>
            <a:prstGeom prst="rect">
              <a:avLst/>
            </a:prstGeom>
            <a:pattFill prst="pct25">
              <a:fgClr>
                <a:srgbClr val="CC00CC"/>
              </a:fgClr>
              <a:bgClr>
                <a:srgbClr val="FFFFFF"/>
              </a:bgClr>
            </a:pattFill>
            <a:ln w="12700">
              <a:solidFill>
                <a:srgbClr val="000000"/>
              </a:solidFill>
              <a:miter lim="800000"/>
              <a:headEnd/>
              <a:tailEnd/>
            </a:ln>
          </p:spPr>
          <p:txBody>
            <a:bodyPr/>
            <a:lstStyle/>
            <a:p>
              <a:endParaRPr lang="en-US"/>
            </a:p>
          </p:txBody>
        </p:sp>
        <p:sp>
          <p:nvSpPr>
            <p:cNvPr id="41129" name="Line 244" descr="25%"/>
            <p:cNvSpPr>
              <a:spLocks noChangeShapeType="1"/>
            </p:cNvSpPr>
            <p:nvPr/>
          </p:nvSpPr>
          <p:spPr bwMode="auto">
            <a:xfrm flipV="1">
              <a:off x="3473" y="2757"/>
              <a:ext cx="1"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30" name="Line 245" descr="25%"/>
            <p:cNvSpPr>
              <a:spLocks noChangeShapeType="1"/>
            </p:cNvSpPr>
            <p:nvPr/>
          </p:nvSpPr>
          <p:spPr bwMode="auto">
            <a:xfrm>
              <a:off x="3455" y="275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31" name="Line 246" descr="25%"/>
            <p:cNvSpPr>
              <a:spLocks noChangeShapeType="1"/>
            </p:cNvSpPr>
            <p:nvPr/>
          </p:nvSpPr>
          <p:spPr bwMode="auto">
            <a:xfrm>
              <a:off x="3473" y="2835"/>
              <a:ext cx="1"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32" name="Line 247" descr="25%"/>
            <p:cNvSpPr>
              <a:spLocks noChangeShapeType="1"/>
            </p:cNvSpPr>
            <p:nvPr/>
          </p:nvSpPr>
          <p:spPr bwMode="auto">
            <a:xfrm>
              <a:off x="3455" y="291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101" name="Group 248"/>
          <p:cNvGrpSpPr>
            <a:grpSpLocks/>
          </p:cNvGrpSpPr>
          <p:nvPr/>
        </p:nvGrpSpPr>
        <p:grpSpPr bwMode="auto">
          <a:xfrm>
            <a:off x="6962775" y="1646238"/>
            <a:ext cx="185738" cy="1708150"/>
            <a:chOff x="3527" y="2799"/>
            <a:chExt cx="102" cy="912"/>
          </a:xfrm>
        </p:grpSpPr>
        <p:sp>
          <p:nvSpPr>
            <p:cNvPr id="41122" name="Rectangle 249" descr="Sphere"/>
            <p:cNvSpPr>
              <a:spLocks noChangeArrowheads="1"/>
            </p:cNvSpPr>
            <p:nvPr/>
          </p:nvSpPr>
          <p:spPr bwMode="auto">
            <a:xfrm>
              <a:off x="3527" y="2883"/>
              <a:ext cx="102" cy="828"/>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123" name="Rectangle 250" descr="Sphere"/>
            <p:cNvSpPr>
              <a:spLocks noChangeArrowheads="1"/>
            </p:cNvSpPr>
            <p:nvPr/>
          </p:nvSpPr>
          <p:spPr bwMode="auto">
            <a:xfrm>
              <a:off x="3527" y="2883"/>
              <a:ext cx="102" cy="828"/>
            </a:xfrm>
            <a:prstGeom prst="rect">
              <a:avLst/>
            </a:prstGeom>
            <a:pattFill prst="sphere">
              <a:fgClr>
                <a:srgbClr val="CC00CC"/>
              </a:fgClr>
              <a:bgClr>
                <a:srgbClr val="FFFFFF"/>
              </a:bgClr>
            </a:pattFill>
            <a:ln w="12700">
              <a:solidFill>
                <a:srgbClr val="000000"/>
              </a:solidFill>
              <a:miter lim="800000"/>
              <a:headEnd/>
              <a:tailEnd/>
            </a:ln>
          </p:spPr>
          <p:txBody>
            <a:bodyPr/>
            <a:lstStyle/>
            <a:p>
              <a:endParaRPr lang="en-US"/>
            </a:p>
          </p:txBody>
        </p:sp>
        <p:sp>
          <p:nvSpPr>
            <p:cNvPr id="41124" name="Line 251" descr="Sphere"/>
            <p:cNvSpPr>
              <a:spLocks noChangeShapeType="1"/>
            </p:cNvSpPr>
            <p:nvPr/>
          </p:nvSpPr>
          <p:spPr bwMode="auto">
            <a:xfrm flipV="1">
              <a:off x="3575" y="2799"/>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25" name="Line 252" descr="Sphere"/>
            <p:cNvSpPr>
              <a:spLocks noChangeShapeType="1"/>
            </p:cNvSpPr>
            <p:nvPr/>
          </p:nvSpPr>
          <p:spPr bwMode="auto">
            <a:xfrm>
              <a:off x="3557" y="279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26" name="Line 253" descr="Sphere"/>
            <p:cNvSpPr>
              <a:spLocks noChangeShapeType="1"/>
            </p:cNvSpPr>
            <p:nvPr/>
          </p:nvSpPr>
          <p:spPr bwMode="auto">
            <a:xfrm>
              <a:off x="3575" y="2883"/>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27" name="Line 254" descr="Sphere"/>
            <p:cNvSpPr>
              <a:spLocks noChangeShapeType="1"/>
            </p:cNvSpPr>
            <p:nvPr/>
          </p:nvSpPr>
          <p:spPr bwMode="auto">
            <a:xfrm>
              <a:off x="3557" y="296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102" name="Group 255"/>
          <p:cNvGrpSpPr>
            <a:grpSpLocks/>
          </p:cNvGrpSpPr>
          <p:nvPr/>
        </p:nvGrpSpPr>
        <p:grpSpPr bwMode="auto">
          <a:xfrm>
            <a:off x="7148513" y="1589088"/>
            <a:ext cx="188912" cy="1765300"/>
            <a:chOff x="3629" y="2769"/>
            <a:chExt cx="103" cy="942"/>
          </a:xfrm>
        </p:grpSpPr>
        <p:sp>
          <p:nvSpPr>
            <p:cNvPr id="41117" name="Rectangle 256"/>
            <p:cNvSpPr>
              <a:spLocks noChangeArrowheads="1"/>
            </p:cNvSpPr>
            <p:nvPr/>
          </p:nvSpPr>
          <p:spPr bwMode="auto">
            <a:xfrm>
              <a:off x="3629" y="2841"/>
              <a:ext cx="103" cy="870"/>
            </a:xfrm>
            <a:prstGeom prst="rect">
              <a:avLst/>
            </a:prstGeom>
            <a:solidFill>
              <a:srgbClr val="CC00CC"/>
            </a:solidFill>
            <a:ln w="12700">
              <a:solidFill>
                <a:srgbClr val="000000"/>
              </a:solidFill>
              <a:miter lim="800000"/>
              <a:headEnd/>
              <a:tailEnd/>
            </a:ln>
          </p:spPr>
          <p:txBody>
            <a:bodyPr/>
            <a:lstStyle/>
            <a:p>
              <a:endParaRPr lang="en-US"/>
            </a:p>
          </p:txBody>
        </p:sp>
        <p:sp>
          <p:nvSpPr>
            <p:cNvPr id="41118" name="Line 257"/>
            <p:cNvSpPr>
              <a:spLocks noChangeShapeType="1"/>
            </p:cNvSpPr>
            <p:nvPr/>
          </p:nvSpPr>
          <p:spPr bwMode="auto">
            <a:xfrm flipV="1">
              <a:off x="3678" y="2769"/>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19" name="Line 258"/>
            <p:cNvSpPr>
              <a:spLocks noChangeShapeType="1"/>
            </p:cNvSpPr>
            <p:nvPr/>
          </p:nvSpPr>
          <p:spPr bwMode="auto">
            <a:xfrm>
              <a:off x="3659" y="2769"/>
              <a:ext cx="4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20" name="Line 259"/>
            <p:cNvSpPr>
              <a:spLocks noChangeShapeType="1"/>
            </p:cNvSpPr>
            <p:nvPr/>
          </p:nvSpPr>
          <p:spPr bwMode="auto">
            <a:xfrm>
              <a:off x="3678" y="2841"/>
              <a:ext cx="1" cy="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21" name="Line 260"/>
            <p:cNvSpPr>
              <a:spLocks noChangeShapeType="1"/>
            </p:cNvSpPr>
            <p:nvPr/>
          </p:nvSpPr>
          <p:spPr bwMode="auto">
            <a:xfrm>
              <a:off x="3659" y="2907"/>
              <a:ext cx="4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103" name="Group 261"/>
          <p:cNvGrpSpPr>
            <a:grpSpLocks/>
          </p:cNvGrpSpPr>
          <p:nvPr/>
        </p:nvGrpSpPr>
        <p:grpSpPr bwMode="auto">
          <a:xfrm>
            <a:off x="2122488" y="1147763"/>
            <a:ext cx="468312" cy="2352675"/>
            <a:chOff x="1338" y="2304"/>
            <a:chExt cx="295" cy="1482"/>
          </a:xfrm>
        </p:grpSpPr>
        <p:sp>
          <p:nvSpPr>
            <p:cNvPr id="41107" name="Line 262"/>
            <p:cNvSpPr>
              <a:spLocks noChangeShapeType="1"/>
            </p:cNvSpPr>
            <p:nvPr/>
          </p:nvSpPr>
          <p:spPr bwMode="auto">
            <a:xfrm>
              <a:off x="1632" y="2352"/>
              <a:ext cx="1" cy="13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08" name="Line 263"/>
            <p:cNvSpPr>
              <a:spLocks noChangeShapeType="1"/>
            </p:cNvSpPr>
            <p:nvPr/>
          </p:nvSpPr>
          <p:spPr bwMode="auto">
            <a:xfrm>
              <a:off x="1586" y="370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09" name="Line 264"/>
            <p:cNvSpPr>
              <a:spLocks noChangeShapeType="1"/>
            </p:cNvSpPr>
            <p:nvPr/>
          </p:nvSpPr>
          <p:spPr bwMode="auto">
            <a:xfrm>
              <a:off x="1586" y="3439"/>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10" name="Line 265"/>
            <p:cNvSpPr>
              <a:spLocks noChangeShapeType="1"/>
            </p:cNvSpPr>
            <p:nvPr/>
          </p:nvSpPr>
          <p:spPr bwMode="auto">
            <a:xfrm>
              <a:off x="1586" y="3173"/>
              <a:ext cx="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11" name="Line 266"/>
            <p:cNvSpPr>
              <a:spLocks noChangeShapeType="1"/>
            </p:cNvSpPr>
            <p:nvPr/>
          </p:nvSpPr>
          <p:spPr bwMode="auto">
            <a:xfrm>
              <a:off x="1586" y="290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12" name="Line 267"/>
            <p:cNvSpPr>
              <a:spLocks noChangeShapeType="1"/>
            </p:cNvSpPr>
            <p:nvPr/>
          </p:nvSpPr>
          <p:spPr bwMode="auto">
            <a:xfrm>
              <a:off x="1586" y="2642"/>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13" name="Line 268"/>
            <p:cNvSpPr>
              <a:spLocks noChangeShapeType="1"/>
            </p:cNvSpPr>
            <p:nvPr/>
          </p:nvSpPr>
          <p:spPr bwMode="auto">
            <a:xfrm>
              <a:off x="1586" y="2376"/>
              <a:ext cx="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14" name="Rectangle 269"/>
            <p:cNvSpPr>
              <a:spLocks noChangeArrowheads="1"/>
            </p:cNvSpPr>
            <p:nvPr/>
          </p:nvSpPr>
          <p:spPr bwMode="auto">
            <a:xfrm>
              <a:off x="1423" y="3632"/>
              <a:ext cx="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0</a:t>
              </a:r>
              <a:endParaRPr lang="en-GB" sz="1600"/>
            </a:p>
          </p:txBody>
        </p:sp>
        <p:sp>
          <p:nvSpPr>
            <p:cNvPr id="41115" name="Rectangle 270"/>
            <p:cNvSpPr>
              <a:spLocks noChangeArrowheads="1"/>
            </p:cNvSpPr>
            <p:nvPr/>
          </p:nvSpPr>
          <p:spPr bwMode="auto">
            <a:xfrm>
              <a:off x="1381" y="3035"/>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50</a:t>
              </a:r>
              <a:endParaRPr lang="en-GB" sz="1600"/>
            </a:p>
          </p:txBody>
        </p:sp>
        <p:sp>
          <p:nvSpPr>
            <p:cNvPr id="41116" name="Rectangle 271"/>
            <p:cNvSpPr>
              <a:spLocks noChangeArrowheads="1"/>
            </p:cNvSpPr>
            <p:nvPr/>
          </p:nvSpPr>
          <p:spPr bwMode="auto">
            <a:xfrm>
              <a:off x="1338" y="2304"/>
              <a:ext cx="17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00000"/>
                  </a:solidFill>
                </a:rPr>
                <a:t>100</a:t>
              </a:r>
              <a:endParaRPr lang="en-GB" sz="1600"/>
            </a:p>
          </p:txBody>
        </p:sp>
      </p:grpSp>
      <p:sp>
        <p:nvSpPr>
          <p:cNvPr id="41104" name="Text Box 272"/>
          <p:cNvSpPr txBox="1">
            <a:spLocks noChangeArrowheads="1"/>
          </p:cNvSpPr>
          <p:nvPr/>
        </p:nvSpPr>
        <p:spPr bwMode="auto">
          <a:xfrm>
            <a:off x="1371600" y="5791200"/>
            <a:ext cx="68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b="0">
                <a:solidFill>
                  <a:srgbClr val="000000"/>
                </a:solidFill>
              </a:rPr>
              <a:t>Level</a:t>
            </a:r>
            <a:endParaRPr lang="en-GB" sz="2000" b="0">
              <a:solidFill>
                <a:srgbClr val="000000"/>
              </a:solidFill>
              <a:latin typeface="Arial" charset="0"/>
            </a:endParaRPr>
          </a:p>
        </p:txBody>
      </p:sp>
      <p:sp>
        <p:nvSpPr>
          <p:cNvPr id="41105" name="Text Box 273"/>
          <p:cNvSpPr txBox="1">
            <a:spLocks noChangeArrowheads="1"/>
          </p:cNvSpPr>
          <p:nvPr/>
        </p:nvSpPr>
        <p:spPr bwMode="auto">
          <a:xfrm>
            <a:off x="152400" y="6237288"/>
            <a:ext cx="2252663"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600" b="0">
                <a:solidFill>
                  <a:schemeClr val="accent2"/>
                </a:solidFill>
                <a:cs typeface="Arial" charset="0"/>
              </a:rPr>
              <a:t>McArthur et al JNeurochem </a:t>
            </a:r>
          </a:p>
          <a:p>
            <a:pPr eaLnBrk="1" hangingPunct="1">
              <a:spcBef>
                <a:spcPct val="20000"/>
              </a:spcBef>
            </a:pPr>
            <a:r>
              <a:rPr lang="en-GB" sz="1600" b="0">
                <a:solidFill>
                  <a:schemeClr val="accent2"/>
                </a:solidFill>
                <a:cs typeface="Arial" charset="0"/>
              </a:rPr>
              <a:t>(2007) </a:t>
            </a:r>
            <a:r>
              <a:rPr lang="en-GB" sz="1600">
                <a:solidFill>
                  <a:schemeClr val="accent2"/>
                </a:solidFill>
                <a:cs typeface="Arial" charset="0"/>
              </a:rPr>
              <a:t>100:</a:t>
            </a:r>
            <a:r>
              <a:rPr lang="en-GB" sz="1600" b="0">
                <a:solidFill>
                  <a:schemeClr val="accent2"/>
                </a:solidFill>
                <a:cs typeface="Arial" charset="0"/>
              </a:rPr>
              <a:t> 678-692</a:t>
            </a:r>
            <a:endParaRPr lang="en-GB" sz="1800">
              <a:solidFill>
                <a:schemeClr val="accent2"/>
              </a:solidFill>
              <a:cs typeface="Arial" charset="0"/>
            </a:endParaRPr>
          </a:p>
        </p:txBody>
      </p:sp>
      <p:sp>
        <p:nvSpPr>
          <p:cNvPr id="41106" name="Line 274"/>
          <p:cNvSpPr>
            <a:spLocks noChangeShapeType="1"/>
          </p:cNvSpPr>
          <p:nvPr/>
        </p:nvSpPr>
        <p:spPr bwMode="auto">
          <a:xfrm>
            <a:off x="611188" y="1023938"/>
            <a:ext cx="8064500" cy="0"/>
          </a:xfrm>
          <a:prstGeom prst="line">
            <a:avLst/>
          </a:prstGeom>
          <a:noFill/>
          <a:ln w="95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4" name="Text Box 4"/>
          <p:cNvSpPr>
            <a:spLocks noChangeArrowheads="1"/>
          </p:cNvSpPr>
          <p:nvPr>
            <p:ph type="body" idx="1"/>
          </p:nvPr>
        </p:nvSpPr>
        <p:spPr>
          <a:noFill/>
        </p:spPr>
        <p:txBody>
          <a:bodyPr/>
          <a:lstStyle/>
          <a:p>
            <a:pPr eaLnBrk="1" hangingPunct="1"/>
            <a:r>
              <a:rPr lang="en-GB" smtClean="0">
                <a:latin typeface="Arial" charset="0"/>
              </a:rPr>
              <a:t>Hormonal influences on 6-OHDA-induced striatal dopamine depletion are </a:t>
            </a:r>
            <a:r>
              <a:rPr lang="en-GB" b="1" smtClean="0">
                <a:solidFill>
                  <a:srgbClr val="990000"/>
                </a:solidFill>
                <a:latin typeface="Arial" charset="0"/>
              </a:rPr>
              <a:t>independent</a:t>
            </a:r>
            <a:r>
              <a:rPr lang="en-GB" smtClean="0">
                <a:latin typeface="Arial" charset="0"/>
              </a:rPr>
              <a:t> of effects on cell survival</a:t>
            </a:r>
          </a:p>
          <a:p>
            <a:pPr eaLnBrk="1" hangingPunct="1"/>
            <a:endParaRPr lang="en-GB" smtClean="0">
              <a:latin typeface="Arial" charset="0"/>
            </a:endParaRPr>
          </a:p>
          <a:p>
            <a:pPr eaLnBrk="1" hangingPunct="1"/>
            <a:r>
              <a:rPr lang="en-GB" smtClean="0">
                <a:latin typeface="Arial" charset="0"/>
              </a:rPr>
              <a:t>How can this be reconciled?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78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00088" y="220663"/>
            <a:ext cx="7772400" cy="1143000"/>
          </a:xfrm>
        </p:spPr>
        <p:txBody>
          <a:bodyPr/>
          <a:lstStyle/>
          <a:p>
            <a:r>
              <a:rPr lang="en-GB" smtClean="0">
                <a:solidFill>
                  <a:schemeClr val="tx1"/>
                </a:solidFill>
                <a:latin typeface="Arial" charset="0"/>
              </a:rPr>
              <a:t>Synopsis thus far</a:t>
            </a:r>
          </a:p>
        </p:txBody>
      </p:sp>
      <p:sp>
        <p:nvSpPr>
          <p:cNvPr id="540675" name="Rectangle 3"/>
          <p:cNvSpPr>
            <a:spLocks noGrp="1" noChangeArrowheads="1"/>
          </p:cNvSpPr>
          <p:nvPr>
            <p:ph type="body" idx="1"/>
          </p:nvPr>
        </p:nvSpPr>
        <p:spPr>
          <a:xfrm>
            <a:off x="758825" y="1230313"/>
            <a:ext cx="7772400" cy="4941887"/>
          </a:xfrm>
        </p:spPr>
        <p:txBody>
          <a:bodyPr/>
          <a:lstStyle/>
          <a:p>
            <a:pPr>
              <a:lnSpc>
                <a:spcPct val="90000"/>
              </a:lnSpc>
            </a:pPr>
            <a:r>
              <a:rPr lang="en-GB" sz="2400" smtClean="0">
                <a:solidFill>
                  <a:srgbClr val="000099"/>
                </a:solidFill>
                <a:latin typeface="Arial" charset="0"/>
              </a:rPr>
              <a:t>Observational/retrospective comparisons of menopausal women suggest that oestrogen is neuroprotective, neurotrophic and psychotrophic (AD, stroke, schizophrenia, PD)</a:t>
            </a:r>
          </a:p>
          <a:p>
            <a:pPr>
              <a:lnSpc>
                <a:spcPct val="90000"/>
              </a:lnSpc>
            </a:pPr>
            <a:r>
              <a:rPr lang="en-GB" sz="2400" smtClean="0">
                <a:solidFill>
                  <a:srgbClr val="000099"/>
                </a:solidFill>
                <a:latin typeface="Arial" charset="0"/>
              </a:rPr>
              <a:t>Ovarian steroids, especially E2, are important factors in providing the female advantage for sex differences in disease susceptibility, a view strongly supported by clinical and pre-cliical studies.</a:t>
            </a:r>
          </a:p>
          <a:p>
            <a:pPr>
              <a:lnSpc>
                <a:spcPct val="90000"/>
              </a:lnSpc>
            </a:pPr>
            <a:r>
              <a:rPr lang="en-GB" sz="2400" smtClean="0">
                <a:solidFill>
                  <a:srgbClr val="000099"/>
                </a:solidFill>
                <a:latin typeface="Arial" charset="0"/>
              </a:rPr>
              <a:t>But oestrogens have physiological important roles to play in males as well as females</a:t>
            </a:r>
          </a:p>
          <a:p>
            <a:pPr>
              <a:lnSpc>
                <a:spcPct val="90000"/>
              </a:lnSpc>
            </a:pPr>
            <a:r>
              <a:rPr lang="en-GB" sz="2400" smtClean="0">
                <a:solidFill>
                  <a:srgbClr val="000099"/>
                </a:solidFill>
                <a:latin typeface="Arial" charset="0"/>
              </a:rPr>
              <a:t>Therefore, oestrogen-based therapies have potential for brain disorders that affect men and women, but which currently lack effective treatments</a:t>
            </a:r>
          </a:p>
        </p:txBody>
      </p:sp>
      <p:sp>
        <p:nvSpPr>
          <p:cNvPr id="540676" name="Text Box 4"/>
          <p:cNvSpPr txBox="1">
            <a:spLocks noChangeArrowheads="1"/>
          </p:cNvSpPr>
          <p:nvPr/>
        </p:nvSpPr>
        <p:spPr bwMode="auto">
          <a:xfrm>
            <a:off x="219075" y="5930900"/>
            <a:ext cx="8810625"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nSpc>
                <a:spcPct val="90000"/>
              </a:lnSpc>
              <a:spcBef>
                <a:spcPct val="20000"/>
              </a:spcBef>
              <a:buFontTx/>
              <a:buChar char="•"/>
            </a:pPr>
            <a:r>
              <a:rPr lang="it-IT" sz="1600" b="0">
                <a:solidFill>
                  <a:schemeClr val="accent2"/>
                </a:solidFill>
              </a:rPr>
              <a:t>Rochira, V., et al (2002). </a:t>
            </a:r>
            <a:r>
              <a:rPr lang="en-US" sz="1600" b="0">
                <a:solidFill>
                  <a:schemeClr val="accent2"/>
                </a:solidFill>
              </a:rPr>
              <a:t>Congenital estrogen deficiency in men: a new syndrome with different phenotypes; clinical and therapeutic implications in men. </a:t>
            </a:r>
            <a:r>
              <a:rPr lang="en-US" sz="1600" b="0" i="1">
                <a:solidFill>
                  <a:schemeClr val="accent2"/>
                </a:solidFill>
              </a:rPr>
              <a:t>Mol Cell Endocrinol</a:t>
            </a:r>
            <a:r>
              <a:rPr lang="en-US" sz="1600" b="0">
                <a:solidFill>
                  <a:schemeClr val="accent2"/>
                </a:solidFill>
              </a:rPr>
              <a:t> 193</a:t>
            </a:r>
            <a:r>
              <a:rPr lang="en-US" sz="1600">
                <a:solidFill>
                  <a:schemeClr val="accent2"/>
                </a:solidFill>
              </a:rPr>
              <a:t>,</a:t>
            </a:r>
            <a:r>
              <a:rPr lang="en-US" sz="1600" b="0">
                <a:solidFill>
                  <a:schemeClr val="accent2"/>
                </a:solidFill>
              </a:rPr>
              <a:t> 19-28.</a:t>
            </a:r>
          </a:p>
          <a:p>
            <a:pPr>
              <a:lnSpc>
                <a:spcPct val="90000"/>
              </a:lnSpc>
              <a:spcBef>
                <a:spcPct val="20000"/>
              </a:spcBef>
              <a:buFontTx/>
              <a:buChar char="•"/>
            </a:pPr>
            <a:r>
              <a:rPr lang="en-US" sz="1600" b="0">
                <a:solidFill>
                  <a:schemeClr val="accent2"/>
                </a:solidFill>
              </a:rPr>
              <a:t>Jones, M et al (2006) Of mice and men: the evolving phenotype of aromatase deficiency. </a:t>
            </a:r>
            <a:r>
              <a:rPr lang="en-US" sz="1600" b="0" i="1">
                <a:solidFill>
                  <a:schemeClr val="accent2"/>
                </a:solidFill>
              </a:rPr>
              <a:t>TEM</a:t>
            </a:r>
            <a:r>
              <a:rPr lang="en-US" sz="1600" b="0">
                <a:solidFill>
                  <a:schemeClr val="accent2"/>
                </a:solidFill>
              </a:rPr>
              <a:t> 17</a:t>
            </a:r>
            <a:r>
              <a:rPr lang="en-US" sz="1600">
                <a:solidFill>
                  <a:schemeClr val="accent2"/>
                </a:solidFill>
              </a:rPr>
              <a:t>,</a:t>
            </a:r>
            <a:r>
              <a:rPr lang="en-US" sz="1600" b="0">
                <a:solidFill>
                  <a:schemeClr val="accent2"/>
                </a:solidFill>
              </a:rPr>
              <a:t> 55-64.</a:t>
            </a:r>
            <a:endParaRPr lang="en-GB" sz="16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0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0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0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0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81013"/>
            <a:ext cx="7931150" cy="1925637"/>
          </a:xfrm>
        </p:spPr>
        <p:txBody>
          <a:bodyPr/>
          <a:lstStyle/>
          <a:p>
            <a:r>
              <a:rPr lang="en-GB" sz="3200" smtClean="0">
                <a:latin typeface="Arial" charset="0"/>
              </a:rPr>
              <a:t>Compensation </a:t>
            </a:r>
            <a:r>
              <a:rPr lang="en-GB" sz="3200" i="1" smtClean="0">
                <a:latin typeface="Arial" charset="0"/>
              </a:rPr>
              <a:t>vs</a:t>
            </a:r>
            <a:r>
              <a:rPr lang="en-GB" sz="3200" smtClean="0">
                <a:latin typeface="Arial" charset="0"/>
              </a:rPr>
              <a:t> neurone survival as a target for circulating sex steroid hormones in the partially injured NSDA pathway may explain this conundrum</a:t>
            </a:r>
          </a:p>
        </p:txBody>
      </p:sp>
      <p:sp>
        <p:nvSpPr>
          <p:cNvPr id="548867" name="Rectangle 3"/>
          <p:cNvSpPr>
            <a:spLocks noGrp="1" noChangeArrowheads="1"/>
          </p:cNvSpPr>
          <p:nvPr>
            <p:ph type="body" idx="1"/>
          </p:nvPr>
        </p:nvSpPr>
        <p:spPr>
          <a:xfrm>
            <a:off x="685800" y="2532063"/>
            <a:ext cx="7772400" cy="1314450"/>
          </a:xfrm>
        </p:spPr>
        <p:txBody>
          <a:bodyPr/>
          <a:lstStyle/>
          <a:p>
            <a:r>
              <a:rPr lang="en-GB" sz="2400" smtClean="0">
                <a:solidFill>
                  <a:srgbClr val="000099"/>
                </a:solidFill>
                <a:latin typeface="Arial" charset="0"/>
              </a:rPr>
              <a:t>In </a:t>
            </a:r>
            <a:r>
              <a:rPr lang="en-GB" sz="2400" b="1" smtClean="0">
                <a:solidFill>
                  <a:srgbClr val="000099"/>
                </a:solidFill>
                <a:latin typeface="Arial" charset="0"/>
              </a:rPr>
              <a:t>humans</a:t>
            </a:r>
            <a:r>
              <a:rPr lang="en-GB" sz="2400" smtClean="0">
                <a:solidFill>
                  <a:srgbClr val="000099"/>
                </a:solidFill>
                <a:latin typeface="Arial" charset="0"/>
              </a:rPr>
              <a:t> suffering from PD, surviving neurones and their associated circuitry have a remarkable capacity to </a:t>
            </a:r>
            <a:r>
              <a:rPr lang="en-GB" sz="2400" b="1" smtClean="0">
                <a:solidFill>
                  <a:srgbClr val="000099"/>
                </a:solidFill>
                <a:latin typeface="Arial" charset="0"/>
              </a:rPr>
              <a:t>compensate </a:t>
            </a:r>
            <a:r>
              <a:rPr lang="en-GB" sz="2400" smtClean="0">
                <a:solidFill>
                  <a:srgbClr val="000099"/>
                </a:solidFill>
                <a:latin typeface="Arial" charset="0"/>
              </a:rPr>
              <a:t>for cell loss</a:t>
            </a:r>
          </a:p>
        </p:txBody>
      </p:sp>
      <p:sp>
        <p:nvSpPr>
          <p:cNvPr id="548868" name="Text Box 4"/>
          <p:cNvSpPr txBox="1">
            <a:spLocks noChangeArrowheads="1"/>
          </p:cNvSpPr>
          <p:nvPr/>
        </p:nvSpPr>
        <p:spPr bwMode="auto">
          <a:xfrm>
            <a:off x="706438" y="4076700"/>
            <a:ext cx="3671887" cy="2236788"/>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b="0"/>
              <a:t>Increased TH expression     &amp; DA synthesis</a:t>
            </a:r>
          </a:p>
          <a:p>
            <a:pPr>
              <a:buFontTx/>
              <a:buChar char="•"/>
            </a:pPr>
            <a:r>
              <a:rPr lang="en-GB" b="0"/>
              <a:t>Increased DA release per impulse</a:t>
            </a:r>
          </a:p>
          <a:p>
            <a:pPr>
              <a:buFontTx/>
              <a:buChar char="•"/>
            </a:pPr>
            <a:r>
              <a:rPr lang="en-GB" b="0"/>
              <a:t>Reduced DAT</a:t>
            </a:r>
          </a:p>
        </p:txBody>
      </p:sp>
      <p:sp>
        <p:nvSpPr>
          <p:cNvPr id="548869" name="Text Box 5"/>
          <p:cNvSpPr txBox="1">
            <a:spLocks noChangeArrowheads="1"/>
          </p:cNvSpPr>
          <p:nvPr/>
        </p:nvSpPr>
        <p:spPr bwMode="auto">
          <a:xfrm>
            <a:off x="4856163" y="4075113"/>
            <a:ext cx="4006850" cy="2663825"/>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b="0"/>
              <a:t>Preserves e.c. [DA] &amp; striatal functionality</a:t>
            </a:r>
          </a:p>
          <a:p>
            <a:pPr>
              <a:buFontTx/>
              <a:buChar char="•"/>
            </a:pPr>
            <a:r>
              <a:rPr lang="en-GB" b="0"/>
              <a:t>Overt symptoms appear only after loss of</a:t>
            </a:r>
          </a:p>
          <a:p>
            <a:pPr lvl="1">
              <a:buFontTx/>
              <a:buChar char="•"/>
            </a:pPr>
            <a:r>
              <a:rPr lang="en-GB" b="0"/>
              <a:t>60% of DA neurones </a:t>
            </a:r>
          </a:p>
          <a:p>
            <a:pPr lvl="1">
              <a:buFontTx/>
              <a:buChar char="•"/>
            </a:pPr>
            <a:r>
              <a:rPr lang="en-GB" b="0"/>
              <a:t>80% striatal 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48868"/>
                                        </p:tgtEl>
                                        <p:attrNameLst>
                                          <p:attrName>style.visibility</p:attrName>
                                        </p:attrNameLst>
                                      </p:cBhvr>
                                      <p:to>
                                        <p:strVal val="visible"/>
                                      </p:to>
                                    </p:set>
                                    <p:anim calcmode="lin" valueType="num">
                                      <p:cBhvr additive="base">
                                        <p:cTn id="11" dur="500" fill="hold"/>
                                        <p:tgtEl>
                                          <p:spTgt spid="548868"/>
                                        </p:tgtEl>
                                        <p:attrNameLst>
                                          <p:attrName>ppt_x</p:attrName>
                                        </p:attrNameLst>
                                      </p:cBhvr>
                                      <p:tavLst>
                                        <p:tav tm="0">
                                          <p:val>
                                            <p:strVal val="#ppt_x"/>
                                          </p:val>
                                        </p:tav>
                                        <p:tav tm="100000">
                                          <p:val>
                                            <p:strVal val="#ppt_x"/>
                                          </p:val>
                                        </p:tav>
                                      </p:tavLst>
                                    </p:anim>
                                    <p:anim calcmode="lin" valueType="num">
                                      <p:cBhvr additive="base">
                                        <p:cTn id="12" dur="500" fill="hold"/>
                                        <p:tgtEl>
                                          <p:spTgt spid="54886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8869"/>
                                        </p:tgtEl>
                                        <p:attrNameLst>
                                          <p:attrName>style.visibility</p:attrName>
                                        </p:attrNameLst>
                                      </p:cBhvr>
                                      <p:to>
                                        <p:strVal val="visible"/>
                                      </p:to>
                                    </p:set>
                                    <p:anim calcmode="lin" valueType="num">
                                      <p:cBhvr additive="base">
                                        <p:cTn id="17" dur="500" fill="hold"/>
                                        <p:tgtEl>
                                          <p:spTgt spid="548869"/>
                                        </p:tgtEl>
                                        <p:attrNameLst>
                                          <p:attrName>ppt_x</p:attrName>
                                        </p:attrNameLst>
                                      </p:cBhvr>
                                      <p:tavLst>
                                        <p:tav tm="0">
                                          <p:val>
                                            <p:strVal val="#ppt_x"/>
                                          </p:val>
                                        </p:tav>
                                        <p:tav tm="100000">
                                          <p:val>
                                            <p:strVal val="#ppt_x"/>
                                          </p:val>
                                        </p:tav>
                                      </p:tavLst>
                                    </p:anim>
                                    <p:anim calcmode="lin" valueType="num">
                                      <p:cBhvr additive="base">
                                        <p:cTn id="18" dur="500" fill="hold"/>
                                        <p:tgtEl>
                                          <p:spTgt spid="548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P spid="548868" grpId="0" animBg="1"/>
      <p:bldP spid="5488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95288"/>
            <a:ext cx="7815263" cy="1606550"/>
          </a:xfrm>
        </p:spPr>
        <p:txBody>
          <a:bodyPr/>
          <a:lstStyle/>
          <a:p>
            <a:r>
              <a:rPr lang="en-GB" sz="3200" smtClean="0">
                <a:latin typeface="Arial" charset="0"/>
              </a:rPr>
              <a:t>Compensation also occurs in experimental models of PD</a:t>
            </a:r>
          </a:p>
        </p:txBody>
      </p:sp>
      <p:sp>
        <p:nvSpPr>
          <p:cNvPr id="557062" name="Rectangle 6"/>
          <p:cNvSpPr>
            <a:spLocks noGrp="1" noChangeArrowheads="1"/>
          </p:cNvSpPr>
          <p:nvPr>
            <p:ph type="body" idx="1"/>
          </p:nvPr>
        </p:nvSpPr>
        <p:spPr>
          <a:xfrm>
            <a:off x="960438" y="2070100"/>
            <a:ext cx="7408862" cy="2692400"/>
          </a:xfrm>
        </p:spPr>
        <p:txBody>
          <a:bodyPr/>
          <a:lstStyle/>
          <a:p>
            <a:pPr>
              <a:lnSpc>
                <a:spcPct val="80000"/>
              </a:lnSpc>
            </a:pPr>
            <a:r>
              <a:rPr lang="en-GB" sz="2400" smtClean="0">
                <a:solidFill>
                  <a:srgbClr val="000099"/>
                </a:solidFill>
                <a:latin typeface="Arial" charset="0"/>
              </a:rPr>
              <a:t>In the 6-OHDA experimental model low doses of toxin create sub-maximal lesions of the NSDA system</a:t>
            </a:r>
          </a:p>
          <a:p>
            <a:pPr>
              <a:lnSpc>
                <a:spcPct val="80000"/>
              </a:lnSpc>
              <a:buFontTx/>
              <a:buNone/>
            </a:pPr>
            <a:endParaRPr lang="en-GB" sz="2400" smtClean="0">
              <a:solidFill>
                <a:srgbClr val="000099"/>
              </a:solidFill>
              <a:latin typeface="Arial" charset="0"/>
            </a:endParaRPr>
          </a:p>
          <a:p>
            <a:pPr>
              <a:lnSpc>
                <a:spcPct val="80000"/>
              </a:lnSpc>
            </a:pPr>
            <a:r>
              <a:rPr lang="en-GB" sz="2400" smtClean="0">
                <a:solidFill>
                  <a:srgbClr val="000099"/>
                </a:solidFill>
                <a:latin typeface="Arial" charset="0"/>
              </a:rPr>
              <a:t>This models early (pre-clinical stages of the disease) where &lt; 50% of neurones are lost; compensatory plasticity will occur in the surviving (‘normal’) neurones</a:t>
            </a:r>
          </a:p>
        </p:txBody>
      </p:sp>
      <p:sp>
        <p:nvSpPr>
          <p:cNvPr id="557063" name="Text Box 7"/>
          <p:cNvSpPr txBox="1">
            <a:spLocks noChangeArrowheads="1"/>
          </p:cNvSpPr>
          <p:nvPr/>
        </p:nvSpPr>
        <p:spPr bwMode="auto">
          <a:xfrm>
            <a:off x="371475" y="5138738"/>
            <a:ext cx="4746625" cy="1562100"/>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2400" b="0">
                <a:solidFill>
                  <a:schemeClr val="tx2"/>
                </a:solidFill>
              </a:rPr>
              <a:t>In </a:t>
            </a:r>
            <a:r>
              <a:rPr lang="en-GB" sz="2400">
                <a:solidFill>
                  <a:schemeClr val="tx2"/>
                </a:solidFill>
              </a:rPr>
              <a:t>normal</a:t>
            </a:r>
            <a:r>
              <a:rPr lang="en-GB" sz="2400" b="0">
                <a:solidFill>
                  <a:schemeClr val="tx2"/>
                </a:solidFill>
              </a:rPr>
              <a:t> female rodents (i.e. no NSDA lesions) Ovx reduces DA neurone activity, whereas E2 treatment stimulates activity via several processes</a:t>
            </a:r>
            <a:r>
              <a:rPr lang="en-GB" sz="2400" b="0"/>
              <a:t> </a:t>
            </a:r>
          </a:p>
        </p:txBody>
      </p:sp>
      <p:sp>
        <p:nvSpPr>
          <p:cNvPr id="557064" name="Text Box 8"/>
          <p:cNvSpPr txBox="1">
            <a:spLocks noChangeArrowheads="1"/>
          </p:cNvSpPr>
          <p:nvPr/>
        </p:nvSpPr>
        <p:spPr bwMode="auto">
          <a:xfrm>
            <a:off x="5472113" y="5218113"/>
            <a:ext cx="3324225" cy="1196975"/>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2400" b="0"/>
              <a:t>In male rats none of these parameters are affected by Cx or Cx +/- E2/T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70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70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57063"/>
                                        </p:tgtEl>
                                        <p:attrNameLst>
                                          <p:attrName>style.visibility</p:attrName>
                                        </p:attrNameLst>
                                      </p:cBhvr>
                                      <p:to>
                                        <p:strVal val="visible"/>
                                      </p:to>
                                    </p:set>
                                    <p:anim calcmode="lin" valueType="num">
                                      <p:cBhvr additive="base">
                                        <p:cTn id="15" dur="500" fill="hold"/>
                                        <p:tgtEl>
                                          <p:spTgt spid="557063"/>
                                        </p:tgtEl>
                                        <p:attrNameLst>
                                          <p:attrName>ppt_x</p:attrName>
                                        </p:attrNameLst>
                                      </p:cBhvr>
                                      <p:tavLst>
                                        <p:tav tm="0">
                                          <p:val>
                                            <p:strVal val="#ppt_x"/>
                                          </p:val>
                                        </p:tav>
                                        <p:tav tm="100000">
                                          <p:val>
                                            <p:strVal val="#ppt_x"/>
                                          </p:val>
                                        </p:tav>
                                      </p:tavLst>
                                    </p:anim>
                                    <p:anim calcmode="lin" valueType="num">
                                      <p:cBhvr additive="base">
                                        <p:cTn id="16" dur="500" fill="hold"/>
                                        <p:tgtEl>
                                          <p:spTgt spid="55706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57064"/>
                                        </p:tgtEl>
                                        <p:attrNameLst>
                                          <p:attrName>style.visibility</p:attrName>
                                        </p:attrNameLst>
                                      </p:cBhvr>
                                      <p:to>
                                        <p:strVal val="visible"/>
                                      </p:to>
                                    </p:set>
                                    <p:anim calcmode="lin" valueType="num">
                                      <p:cBhvr additive="base">
                                        <p:cTn id="21" dur="500" fill="hold"/>
                                        <p:tgtEl>
                                          <p:spTgt spid="557064"/>
                                        </p:tgtEl>
                                        <p:attrNameLst>
                                          <p:attrName>ppt_x</p:attrName>
                                        </p:attrNameLst>
                                      </p:cBhvr>
                                      <p:tavLst>
                                        <p:tav tm="0">
                                          <p:val>
                                            <p:strVal val="#ppt_x"/>
                                          </p:val>
                                        </p:tav>
                                        <p:tav tm="100000">
                                          <p:val>
                                            <p:strVal val="#ppt_x"/>
                                          </p:val>
                                        </p:tav>
                                      </p:tavLst>
                                    </p:anim>
                                    <p:anim calcmode="lin" valueType="num">
                                      <p:cBhvr additive="base">
                                        <p:cTn id="22" dur="500" fill="hold"/>
                                        <p:tgtEl>
                                          <p:spTgt spid="557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3" grpId="0" animBg="1"/>
      <p:bldP spid="5570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4363" y="261938"/>
            <a:ext cx="8105775" cy="954087"/>
          </a:xfrm>
          <a:ln>
            <a:solidFill>
              <a:srgbClr val="003399"/>
            </a:solidFill>
            <a:miter lim="800000"/>
            <a:headEnd/>
            <a:tailEnd/>
          </a:ln>
        </p:spPr>
        <p:txBody>
          <a:bodyPr/>
          <a:lstStyle/>
          <a:p>
            <a:r>
              <a:rPr lang="en-GB" sz="2400" smtClean="0">
                <a:latin typeface="Arial" charset="0"/>
              </a:rPr>
              <a:t>Circulating oestradiol positively influences process involved in adaptive mechanisms in female, not male, rats.</a:t>
            </a:r>
          </a:p>
        </p:txBody>
      </p:sp>
      <p:sp>
        <p:nvSpPr>
          <p:cNvPr id="559108" name="Text Box 4"/>
          <p:cNvSpPr txBox="1">
            <a:spLocks noChangeArrowheads="1"/>
          </p:cNvSpPr>
          <p:nvPr/>
        </p:nvSpPr>
        <p:spPr bwMode="auto">
          <a:xfrm>
            <a:off x="666750" y="2143125"/>
            <a:ext cx="1684338" cy="650875"/>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800" b="0"/>
              <a:t>TH expression &amp; DA synthesis</a:t>
            </a:r>
          </a:p>
        </p:txBody>
      </p:sp>
      <p:sp>
        <p:nvSpPr>
          <p:cNvPr id="559109" name="Text Box 5"/>
          <p:cNvSpPr txBox="1">
            <a:spLocks noChangeArrowheads="1"/>
          </p:cNvSpPr>
          <p:nvPr/>
        </p:nvSpPr>
        <p:spPr bwMode="auto">
          <a:xfrm>
            <a:off x="461963" y="3679825"/>
            <a:ext cx="2163762" cy="925513"/>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800" b="0"/>
              <a:t>Basal &amp; amphetamine-stimulated DA release </a:t>
            </a:r>
            <a:r>
              <a:rPr lang="en-GB" sz="1800" b="0" i="1"/>
              <a:t>in vivo</a:t>
            </a:r>
          </a:p>
        </p:txBody>
      </p:sp>
      <p:sp>
        <p:nvSpPr>
          <p:cNvPr id="559110" name="Text Box 6"/>
          <p:cNvSpPr txBox="1">
            <a:spLocks noChangeArrowheads="1"/>
          </p:cNvSpPr>
          <p:nvPr/>
        </p:nvSpPr>
        <p:spPr bwMode="auto">
          <a:xfrm>
            <a:off x="446088" y="2921000"/>
            <a:ext cx="2119312" cy="650875"/>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800" b="0"/>
              <a:t>Striatal DAT levels &amp; DA re-uptake</a:t>
            </a:r>
            <a:endParaRPr lang="en-GB" sz="1800" b="0" i="1"/>
          </a:p>
        </p:txBody>
      </p:sp>
      <p:sp>
        <p:nvSpPr>
          <p:cNvPr id="559111" name="Text Box 7"/>
          <p:cNvSpPr txBox="1">
            <a:spLocks noChangeArrowheads="1"/>
          </p:cNvSpPr>
          <p:nvPr/>
        </p:nvSpPr>
        <p:spPr bwMode="auto">
          <a:xfrm>
            <a:off x="460375" y="4741863"/>
            <a:ext cx="2192338" cy="925512"/>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800" b="0"/>
              <a:t>GABAergic (inhibitory tone by MSNs on striatal DA release</a:t>
            </a:r>
            <a:endParaRPr lang="en-GB" sz="1800" b="0" i="1"/>
          </a:p>
        </p:txBody>
      </p:sp>
      <p:sp>
        <p:nvSpPr>
          <p:cNvPr id="559113" name="Text Box 9"/>
          <p:cNvSpPr txBox="1">
            <a:spLocks noChangeArrowheads="1"/>
          </p:cNvSpPr>
          <p:nvPr/>
        </p:nvSpPr>
        <p:spPr bwMode="auto">
          <a:xfrm>
            <a:off x="500063" y="5803900"/>
            <a:ext cx="2192337" cy="925513"/>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800" b="0"/>
              <a:t>Effects of psychotropic drugs (stereotypy, addictive behaviours)</a:t>
            </a:r>
            <a:endParaRPr lang="en-GB" sz="1800" b="0" i="1"/>
          </a:p>
        </p:txBody>
      </p:sp>
      <p:sp>
        <p:nvSpPr>
          <p:cNvPr id="559114" name="Text Box 10"/>
          <p:cNvSpPr txBox="1">
            <a:spLocks noChangeArrowheads="1"/>
          </p:cNvSpPr>
          <p:nvPr/>
        </p:nvSpPr>
        <p:spPr bwMode="auto">
          <a:xfrm>
            <a:off x="4043363" y="1401763"/>
            <a:ext cx="1160462" cy="650875"/>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800" b="0"/>
              <a:t>Females</a:t>
            </a:r>
          </a:p>
          <a:p>
            <a:r>
              <a:rPr lang="en-GB" sz="1800" b="0"/>
              <a:t>Ovx + E2</a:t>
            </a:r>
          </a:p>
        </p:txBody>
      </p:sp>
      <p:sp>
        <p:nvSpPr>
          <p:cNvPr id="559115" name="Text Box 11"/>
          <p:cNvSpPr txBox="1">
            <a:spLocks noChangeArrowheads="1"/>
          </p:cNvSpPr>
          <p:nvPr/>
        </p:nvSpPr>
        <p:spPr bwMode="auto">
          <a:xfrm>
            <a:off x="6207125" y="1400175"/>
            <a:ext cx="1044575" cy="650875"/>
          </a:xfrm>
          <a:prstGeom prst="rect">
            <a:avLst/>
          </a:prstGeom>
          <a:solidFill>
            <a:schemeClr val="bg1"/>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800" b="0"/>
              <a:t>Males</a:t>
            </a:r>
          </a:p>
          <a:p>
            <a:r>
              <a:rPr lang="en-GB" sz="1800" b="0"/>
              <a:t>Cx + E2/T</a:t>
            </a:r>
          </a:p>
        </p:txBody>
      </p:sp>
      <p:sp>
        <p:nvSpPr>
          <p:cNvPr id="45066" name="Line 12"/>
          <p:cNvSpPr>
            <a:spLocks noChangeShapeType="1"/>
          </p:cNvSpPr>
          <p:nvPr/>
        </p:nvSpPr>
        <p:spPr bwMode="auto">
          <a:xfrm flipV="1">
            <a:off x="4586288" y="2192338"/>
            <a:ext cx="0" cy="406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67" name="Line 13"/>
          <p:cNvSpPr>
            <a:spLocks noChangeShapeType="1"/>
          </p:cNvSpPr>
          <p:nvPr/>
        </p:nvSpPr>
        <p:spPr bwMode="auto">
          <a:xfrm flipV="1">
            <a:off x="4616450" y="3832225"/>
            <a:ext cx="0" cy="406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68" name="Line 14"/>
          <p:cNvSpPr>
            <a:spLocks noChangeShapeType="1"/>
          </p:cNvSpPr>
          <p:nvPr/>
        </p:nvSpPr>
        <p:spPr bwMode="auto">
          <a:xfrm flipV="1">
            <a:off x="4718050" y="5937250"/>
            <a:ext cx="0" cy="406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69" name="Line 15"/>
          <p:cNvSpPr>
            <a:spLocks noChangeShapeType="1"/>
          </p:cNvSpPr>
          <p:nvPr/>
        </p:nvSpPr>
        <p:spPr bwMode="auto">
          <a:xfrm>
            <a:off x="4625975" y="2974975"/>
            <a:ext cx="0" cy="3778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70" name="Line 16"/>
          <p:cNvSpPr>
            <a:spLocks noChangeShapeType="1"/>
          </p:cNvSpPr>
          <p:nvPr/>
        </p:nvSpPr>
        <p:spPr bwMode="auto">
          <a:xfrm>
            <a:off x="6807200" y="2962275"/>
            <a:ext cx="0" cy="376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71" name="Line 17"/>
          <p:cNvSpPr>
            <a:spLocks noChangeShapeType="1"/>
          </p:cNvSpPr>
          <p:nvPr/>
        </p:nvSpPr>
        <p:spPr bwMode="auto">
          <a:xfrm>
            <a:off x="4652963" y="4859338"/>
            <a:ext cx="0" cy="3778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72" name="AutoShape 18"/>
          <p:cNvSpPr>
            <a:spLocks noChangeArrowheads="1"/>
          </p:cNvSpPr>
          <p:nvPr/>
        </p:nvSpPr>
        <p:spPr bwMode="auto">
          <a:xfrm>
            <a:off x="6526213" y="2319338"/>
            <a:ext cx="676275" cy="165100"/>
          </a:xfrm>
          <a:prstGeom prst="leftRightArrow">
            <a:avLst>
              <a:gd name="adj1" fmla="val 50000"/>
              <a:gd name="adj2" fmla="val 8192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5073" name="AutoShape 19"/>
          <p:cNvSpPr>
            <a:spLocks noChangeArrowheads="1"/>
          </p:cNvSpPr>
          <p:nvPr/>
        </p:nvSpPr>
        <p:spPr bwMode="auto">
          <a:xfrm>
            <a:off x="6519863" y="4046538"/>
            <a:ext cx="676275" cy="165100"/>
          </a:xfrm>
          <a:prstGeom prst="leftRightArrow">
            <a:avLst>
              <a:gd name="adj1" fmla="val 50000"/>
              <a:gd name="adj2" fmla="val 8192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5074" name="AutoShape 20"/>
          <p:cNvSpPr>
            <a:spLocks noChangeArrowheads="1"/>
          </p:cNvSpPr>
          <p:nvPr/>
        </p:nvSpPr>
        <p:spPr bwMode="auto">
          <a:xfrm>
            <a:off x="6600825" y="5076825"/>
            <a:ext cx="676275" cy="165100"/>
          </a:xfrm>
          <a:prstGeom prst="leftRightArrow">
            <a:avLst>
              <a:gd name="adj1" fmla="val 50000"/>
              <a:gd name="adj2" fmla="val 8192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5075" name="AutoShape 21"/>
          <p:cNvSpPr>
            <a:spLocks noChangeArrowheads="1"/>
          </p:cNvSpPr>
          <p:nvPr/>
        </p:nvSpPr>
        <p:spPr bwMode="auto">
          <a:xfrm>
            <a:off x="6672263" y="6005513"/>
            <a:ext cx="676275" cy="165100"/>
          </a:xfrm>
          <a:prstGeom prst="leftRightArrow">
            <a:avLst>
              <a:gd name="adj1" fmla="val 50000"/>
              <a:gd name="adj2" fmla="val 8192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9108"/>
                                        </p:tgtEl>
                                        <p:attrNameLst>
                                          <p:attrName>style.visibility</p:attrName>
                                        </p:attrNameLst>
                                      </p:cBhvr>
                                      <p:to>
                                        <p:strVal val="visible"/>
                                      </p:to>
                                    </p:set>
                                    <p:anim calcmode="lin" valueType="num">
                                      <p:cBhvr additive="base">
                                        <p:cTn id="7" dur="500" fill="hold"/>
                                        <p:tgtEl>
                                          <p:spTgt spid="559108"/>
                                        </p:tgtEl>
                                        <p:attrNameLst>
                                          <p:attrName>ppt_x</p:attrName>
                                        </p:attrNameLst>
                                      </p:cBhvr>
                                      <p:tavLst>
                                        <p:tav tm="0">
                                          <p:val>
                                            <p:strVal val="#ppt_x"/>
                                          </p:val>
                                        </p:tav>
                                        <p:tav tm="100000">
                                          <p:val>
                                            <p:strVal val="#ppt_x"/>
                                          </p:val>
                                        </p:tav>
                                      </p:tavLst>
                                    </p:anim>
                                    <p:anim calcmode="lin" valueType="num">
                                      <p:cBhvr additive="base">
                                        <p:cTn id="8" dur="500" fill="hold"/>
                                        <p:tgtEl>
                                          <p:spTgt spid="5591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9109"/>
                                        </p:tgtEl>
                                        <p:attrNameLst>
                                          <p:attrName>style.visibility</p:attrName>
                                        </p:attrNameLst>
                                      </p:cBhvr>
                                      <p:to>
                                        <p:strVal val="visible"/>
                                      </p:to>
                                    </p:set>
                                    <p:anim calcmode="lin" valueType="num">
                                      <p:cBhvr additive="base">
                                        <p:cTn id="13" dur="500" fill="hold"/>
                                        <p:tgtEl>
                                          <p:spTgt spid="559109"/>
                                        </p:tgtEl>
                                        <p:attrNameLst>
                                          <p:attrName>ppt_x</p:attrName>
                                        </p:attrNameLst>
                                      </p:cBhvr>
                                      <p:tavLst>
                                        <p:tav tm="0">
                                          <p:val>
                                            <p:strVal val="#ppt_x"/>
                                          </p:val>
                                        </p:tav>
                                        <p:tav tm="100000">
                                          <p:val>
                                            <p:strVal val="#ppt_x"/>
                                          </p:val>
                                        </p:tav>
                                      </p:tavLst>
                                    </p:anim>
                                    <p:anim calcmode="lin" valueType="num">
                                      <p:cBhvr additive="base">
                                        <p:cTn id="14" dur="500" fill="hold"/>
                                        <p:tgtEl>
                                          <p:spTgt spid="5591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9110"/>
                                        </p:tgtEl>
                                        <p:attrNameLst>
                                          <p:attrName>style.visibility</p:attrName>
                                        </p:attrNameLst>
                                      </p:cBhvr>
                                      <p:to>
                                        <p:strVal val="visible"/>
                                      </p:to>
                                    </p:set>
                                    <p:anim calcmode="lin" valueType="num">
                                      <p:cBhvr additive="base">
                                        <p:cTn id="19" dur="500" fill="hold"/>
                                        <p:tgtEl>
                                          <p:spTgt spid="559110"/>
                                        </p:tgtEl>
                                        <p:attrNameLst>
                                          <p:attrName>ppt_x</p:attrName>
                                        </p:attrNameLst>
                                      </p:cBhvr>
                                      <p:tavLst>
                                        <p:tav tm="0">
                                          <p:val>
                                            <p:strVal val="#ppt_x"/>
                                          </p:val>
                                        </p:tav>
                                        <p:tav tm="100000">
                                          <p:val>
                                            <p:strVal val="#ppt_x"/>
                                          </p:val>
                                        </p:tav>
                                      </p:tavLst>
                                    </p:anim>
                                    <p:anim calcmode="lin" valueType="num">
                                      <p:cBhvr additive="base">
                                        <p:cTn id="20" dur="500" fill="hold"/>
                                        <p:tgtEl>
                                          <p:spTgt spid="5591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9111"/>
                                        </p:tgtEl>
                                        <p:attrNameLst>
                                          <p:attrName>style.visibility</p:attrName>
                                        </p:attrNameLst>
                                      </p:cBhvr>
                                      <p:to>
                                        <p:strVal val="visible"/>
                                      </p:to>
                                    </p:set>
                                    <p:anim calcmode="lin" valueType="num">
                                      <p:cBhvr additive="base">
                                        <p:cTn id="25" dur="500" fill="hold"/>
                                        <p:tgtEl>
                                          <p:spTgt spid="559111"/>
                                        </p:tgtEl>
                                        <p:attrNameLst>
                                          <p:attrName>ppt_x</p:attrName>
                                        </p:attrNameLst>
                                      </p:cBhvr>
                                      <p:tavLst>
                                        <p:tav tm="0">
                                          <p:val>
                                            <p:strVal val="#ppt_x"/>
                                          </p:val>
                                        </p:tav>
                                        <p:tav tm="100000">
                                          <p:val>
                                            <p:strVal val="#ppt_x"/>
                                          </p:val>
                                        </p:tav>
                                      </p:tavLst>
                                    </p:anim>
                                    <p:anim calcmode="lin" valueType="num">
                                      <p:cBhvr additive="base">
                                        <p:cTn id="26" dur="500" fill="hold"/>
                                        <p:tgtEl>
                                          <p:spTgt spid="5591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9113"/>
                                        </p:tgtEl>
                                        <p:attrNameLst>
                                          <p:attrName>style.visibility</p:attrName>
                                        </p:attrNameLst>
                                      </p:cBhvr>
                                      <p:to>
                                        <p:strVal val="visible"/>
                                      </p:to>
                                    </p:set>
                                    <p:anim calcmode="lin" valueType="num">
                                      <p:cBhvr additive="base">
                                        <p:cTn id="31" dur="500" fill="hold"/>
                                        <p:tgtEl>
                                          <p:spTgt spid="559113"/>
                                        </p:tgtEl>
                                        <p:attrNameLst>
                                          <p:attrName>ppt_x</p:attrName>
                                        </p:attrNameLst>
                                      </p:cBhvr>
                                      <p:tavLst>
                                        <p:tav tm="0">
                                          <p:val>
                                            <p:strVal val="#ppt_x"/>
                                          </p:val>
                                        </p:tav>
                                        <p:tav tm="100000">
                                          <p:val>
                                            <p:strVal val="#ppt_x"/>
                                          </p:val>
                                        </p:tav>
                                      </p:tavLst>
                                    </p:anim>
                                    <p:anim calcmode="lin" valueType="num">
                                      <p:cBhvr additive="base">
                                        <p:cTn id="32" dur="500" fill="hold"/>
                                        <p:tgtEl>
                                          <p:spTgt spid="5591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9114"/>
                                        </p:tgtEl>
                                        <p:attrNameLst>
                                          <p:attrName>style.visibility</p:attrName>
                                        </p:attrNameLst>
                                      </p:cBhvr>
                                      <p:to>
                                        <p:strVal val="visible"/>
                                      </p:to>
                                    </p:set>
                                    <p:anim calcmode="lin" valueType="num">
                                      <p:cBhvr additive="base">
                                        <p:cTn id="37" dur="500" fill="hold"/>
                                        <p:tgtEl>
                                          <p:spTgt spid="559114"/>
                                        </p:tgtEl>
                                        <p:attrNameLst>
                                          <p:attrName>ppt_x</p:attrName>
                                        </p:attrNameLst>
                                      </p:cBhvr>
                                      <p:tavLst>
                                        <p:tav tm="0">
                                          <p:val>
                                            <p:strVal val="#ppt_x"/>
                                          </p:val>
                                        </p:tav>
                                        <p:tav tm="100000">
                                          <p:val>
                                            <p:strVal val="#ppt_x"/>
                                          </p:val>
                                        </p:tav>
                                      </p:tavLst>
                                    </p:anim>
                                    <p:anim calcmode="lin" valueType="num">
                                      <p:cBhvr additive="base">
                                        <p:cTn id="38" dur="500" fill="hold"/>
                                        <p:tgtEl>
                                          <p:spTgt spid="5591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59115"/>
                                        </p:tgtEl>
                                        <p:attrNameLst>
                                          <p:attrName>style.visibility</p:attrName>
                                        </p:attrNameLst>
                                      </p:cBhvr>
                                      <p:to>
                                        <p:strVal val="visible"/>
                                      </p:to>
                                    </p:set>
                                    <p:anim calcmode="lin" valueType="num">
                                      <p:cBhvr additive="base">
                                        <p:cTn id="43" dur="500" fill="hold"/>
                                        <p:tgtEl>
                                          <p:spTgt spid="559115"/>
                                        </p:tgtEl>
                                        <p:attrNameLst>
                                          <p:attrName>ppt_x</p:attrName>
                                        </p:attrNameLst>
                                      </p:cBhvr>
                                      <p:tavLst>
                                        <p:tav tm="0">
                                          <p:val>
                                            <p:strVal val="#ppt_x"/>
                                          </p:val>
                                        </p:tav>
                                        <p:tav tm="100000">
                                          <p:val>
                                            <p:strVal val="#ppt_x"/>
                                          </p:val>
                                        </p:tav>
                                      </p:tavLst>
                                    </p:anim>
                                    <p:anim calcmode="lin" valueType="num">
                                      <p:cBhvr additive="base">
                                        <p:cTn id="44" dur="500" fill="hold"/>
                                        <p:tgtEl>
                                          <p:spTgt spid="559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8" grpId="0" animBg="1"/>
      <p:bldP spid="559109" grpId="0" animBg="1"/>
      <p:bldP spid="559110" grpId="0" animBg="1"/>
      <p:bldP spid="559111" grpId="0" animBg="1"/>
      <p:bldP spid="559113" grpId="0" animBg="1"/>
      <p:bldP spid="559114" grpId="0" animBg="1"/>
      <p:bldP spid="5591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455613" y="581025"/>
            <a:ext cx="8105775" cy="939800"/>
          </a:xfrm>
          <a:noFill/>
          <a:ln>
            <a:solidFill>
              <a:srgbClr val="003399"/>
            </a:solidFill>
            <a:miter lim="800000"/>
            <a:headEnd/>
            <a:tailEnd/>
          </a:ln>
        </p:spPr>
        <p:txBody>
          <a:bodyPr/>
          <a:lstStyle/>
          <a:p>
            <a:pPr algn="l"/>
            <a:r>
              <a:rPr lang="en-GB" sz="2400" smtClean="0">
                <a:latin typeface="Arial" charset="0"/>
              </a:rPr>
              <a:t>Circulating oestradiol positively influences process involved in adaptive mechanisms in female, not male, rats.</a:t>
            </a:r>
          </a:p>
        </p:txBody>
      </p:sp>
      <p:sp>
        <p:nvSpPr>
          <p:cNvPr id="560135" name="Text Box 7"/>
          <p:cNvSpPr txBox="1">
            <a:spLocks noChangeArrowheads="1"/>
          </p:cNvSpPr>
          <p:nvPr/>
        </p:nvSpPr>
        <p:spPr bwMode="auto">
          <a:xfrm>
            <a:off x="649288" y="2036763"/>
            <a:ext cx="7213600" cy="1187450"/>
          </a:xfrm>
          <a:prstGeom prst="rect">
            <a:avLst/>
          </a:prstGeom>
          <a:solidFill>
            <a:schemeClr val="bg1"/>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2400" b="0">
                <a:latin typeface="Arial" charset="0"/>
              </a:rPr>
              <a:t>Nor-adrenergic transmission to the NSDA system from the LC influences NSDA activity and is known to affect its adaptive responses to injury</a:t>
            </a:r>
          </a:p>
        </p:txBody>
      </p:sp>
      <p:sp>
        <p:nvSpPr>
          <p:cNvPr id="560136" name="Text Box 8"/>
          <p:cNvSpPr txBox="1">
            <a:spLocks noChangeArrowheads="1"/>
          </p:cNvSpPr>
          <p:nvPr/>
        </p:nvSpPr>
        <p:spPr bwMode="auto">
          <a:xfrm>
            <a:off x="833438" y="3481388"/>
            <a:ext cx="2759075" cy="1311275"/>
          </a:xfrm>
          <a:prstGeom prst="rect">
            <a:avLst/>
          </a:prstGeom>
          <a:solidFill>
            <a:srgbClr val="FF99FF"/>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2000"/>
              <a:t>In female mice TH expression in the LC is up-regulated by circulating E2</a:t>
            </a:r>
          </a:p>
        </p:txBody>
      </p:sp>
      <p:sp>
        <p:nvSpPr>
          <p:cNvPr id="560137" name="Text Box 9"/>
          <p:cNvSpPr txBox="1">
            <a:spLocks noChangeArrowheads="1"/>
          </p:cNvSpPr>
          <p:nvPr/>
        </p:nvSpPr>
        <p:spPr bwMode="auto">
          <a:xfrm>
            <a:off x="4954588" y="3406775"/>
            <a:ext cx="2759075" cy="1616075"/>
          </a:xfrm>
          <a:prstGeom prst="rect">
            <a:avLst/>
          </a:prstGeom>
          <a:solidFill>
            <a:srgbClr val="66CCFF"/>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2000"/>
              <a:t>In male mice TH expression in the LC is down-regulated by circulating T after conversion to E2</a:t>
            </a:r>
          </a:p>
        </p:txBody>
      </p:sp>
      <p:sp>
        <p:nvSpPr>
          <p:cNvPr id="560138" name="Text Box 10"/>
          <p:cNvSpPr txBox="1">
            <a:spLocks noChangeArrowheads="1"/>
          </p:cNvSpPr>
          <p:nvPr/>
        </p:nvSpPr>
        <p:spPr bwMode="auto">
          <a:xfrm>
            <a:off x="835025" y="5400675"/>
            <a:ext cx="7213600" cy="1187450"/>
          </a:xfrm>
          <a:prstGeom prst="rect">
            <a:avLst/>
          </a:prstGeom>
          <a:solidFill>
            <a:schemeClr val="bg1"/>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2400" b="0">
                <a:latin typeface="Arial" charset="0"/>
              </a:rPr>
              <a:t>Female rats have improved recovery from 6-OHDA lesions compared with males, as observed from locomotor deficits discernable in specific tests. </a:t>
            </a:r>
          </a:p>
        </p:txBody>
      </p:sp>
      <p:sp>
        <p:nvSpPr>
          <p:cNvPr id="560139" name="Oval 11"/>
          <p:cNvSpPr>
            <a:spLocks noChangeArrowheads="1"/>
          </p:cNvSpPr>
          <p:nvPr/>
        </p:nvSpPr>
        <p:spPr bwMode="auto">
          <a:xfrm>
            <a:off x="8026400" y="5084763"/>
            <a:ext cx="914400" cy="9144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E2?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0135"/>
                                        </p:tgtEl>
                                        <p:attrNameLst>
                                          <p:attrName>style.visibility</p:attrName>
                                        </p:attrNameLst>
                                      </p:cBhvr>
                                      <p:to>
                                        <p:strVal val="visible"/>
                                      </p:to>
                                    </p:set>
                                    <p:anim calcmode="lin" valueType="num">
                                      <p:cBhvr additive="base">
                                        <p:cTn id="7" dur="500" fill="hold"/>
                                        <p:tgtEl>
                                          <p:spTgt spid="560135"/>
                                        </p:tgtEl>
                                        <p:attrNameLst>
                                          <p:attrName>ppt_x</p:attrName>
                                        </p:attrNameLst>
                                      </p:cBhvr>
                                      <p:tavLst>
                                        <p:tav tm="0">
                                          <p:val>
                                            <p:strVal val="#ppt_x"/>
                                          </p:val>
                                        </p:tav>
                                        <p:tav tm="100000">
                                          <p:val>
                                            <p:strVal val="#ppt_x"/>
                                          </p:val>
                                        </p:tav>
                                      </p:tavLst>
                                    </p:anim>
                                    <p:anim calcmode="lin" valueType="num">
                                      <p:cBhvr additive="base">
                                        <p:cTn id="8" dur="500" fill="hold"/>
                                        <p:tgtEl>
                                          <p:spTgt spid="5601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0136"/>
                                        </p:tgtEl>
                                        <p:attrNameLst>
                                          <p:attrName>style.visibility</p:attrName>
                                        </p:attrNameLst>
                                      </p:cBhvr>
                                      <p:to>
                                        <p:strVal val="visible"/>
                                      </p:to>
                                    </p:set>
                                    <p:anim calcmode="lin" valueType="num">
                                      <p:cBhvr additive="base">
                                        <p:cTn id="13" dur="500" fill="hold"/>
                                        <p:tgtEl>
                                          <p:spTgt spid="560136"/>
                                        </p:tgtEl>
                                        <p:attrNameLst>
                                          <p:attrName>ppt_x</p:attrName>
                                        </p:attrNameLst>
                                      </p:cBhvr>
                                      <p:tavLst>
                                        <p:tav tm="0">
                                          <p:val>
                                            <p:strVal val="#ppt_x"/>
                                          </p:val>
                                        </p:tav>
                                        <p:tav tm="100000">
                                          <p:val>
                                            <p:strVal val="#ppt_x"/>
                                          </p:val>
                                        </p:tav>
                                      </p:tavLst>
                                    </p:anim>
                                    <p:anim calcmode="lin" valueType="num">
                                      <p:cBhvr additive="base">
                                        <p:cTn id="14" dur="500" fill="hold"/>
                                        <p:tgtEl>
                                          <p:spTgt spid="5601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0137"/>
                                        </p:tgtEl>
                                        <p:attrNameLst>
                                          <p:attrName>style.visibility</p:attrName>
                                        </p:attrNameLst>
                                      </p:cBhvr>
                                      <p:to>
                                        <p:strVal val="visible"/>
                                      </p:to>
                                    </p:set>
                                    <p:anim calcmode="lin" valueType="num">
                                      <p:cBhvr additive="base">
                                        <p:cTn id="19" dur="500" fill="hold"/>
                                        <p:tgtEl>
                                          <p:spTgt spid="560137"/>
                                        </p:tgtEl>
                                        <p:attrNameLst>
                                          <p:attrName>ppt_x</p:attrName>
                                        </p:attrNameLst>
                                      </p:cBhvr>
                                      <p:tavLst>
                                        <p:tav tm="0">
                                          <p:val>
                                            <p:strVal val="#ppt_x"/>
                                          </p:val>
                                        </p:tav>
                                        <p:tav tm="100000">
                                          <p:val>
                                            <p:strVal val="#ppt_x"/>
                                          </p:val>
                                        </p:tav>
                                      </p:tavLst>
                                    </p:anim>
                                    <p:anim calcmode="lin" valueType="num">
                                      <p:cBhvr additive="base">
                                        <p:cTn id="20" dur="500" fill="hold"/>
                                        <p:tgtEl>
                                          <p:spTgt spid="5601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0138"/>
                                        </p:tgtEl>
                                        <p:attrNameLst>
                                          <p:attrName>style.visibility</p:attrName>
                                        </p:attrNameLst>
                                      </p:cBhvr>
                                      <p:to>
                                        <p:strVal val="visible"/>
                                      </p:to>
                                    </p:set>
                                    <p:anim calcmode="lin" valueType="num">
                                      <p:cBhvr additive="base">
                                        <p:cTn id="25" dur="500" fill="hold"/>
                                        <p:tgtEl>
                                          <p:spTgt spid="560138"/>
                                        </p:tgtEl>
                                        <p:attrNameLst>
                                          <p:attrName>ppt_x</p:attrName>
                                        </p:attrNameLst>
                                      </p:cBhvr>
                                      <p:tavLst>
                                        <p:tav tm="0">
                                          <p:val>
                                            <p:strVal val="#ppt_x"/>
                                          </p:val>
                                        </p:tav>
                                        <p:tav tm="100000">
                                          <p:val>
                                            <p:strVal val="#ppt_x"/>
                                          </p:val>
                                        </p:tav>
                                      </p:tavLst>
                                    </p:anim>
                                    <p:anim calcmode="lin" valueType="num">
                                      <p:cBhvr additive="base">
                                        <p:cTn id="26" dur="500" fill="hold"/>
                                        <p:tgtEl>
                                          <p:spTgt spid="56013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60139"/>
                                        </p:tgtEl>
                                        <p:attrNameLst>
                                          <p:attrName>style.visibility</p:attrName>
                                        </p:attrNameLst>
                                      </p:cBhvr>
                                      <p:to>
                                        <p:strVal val="visible"/>
                                      </p:to>
                                    </p:set>
                                    <p:anim calcmode="lin" valueType="num">
                                      <p:cBhvr additive="base">
                                        <p:cTn id="31" dur="500" fill="hold"/>
                                        <p:tgtEl>
                                          <p:spTgt spid="560139"/>
                                        </p:tgtEl>
                                        <p:attrNameLst>
                                          <p:attrName>ppt_x</p:attrName>
                                        </p:attrNameLst>
                                      </p:cBhvr>
                                      <p:tavLst>
                                        <p:tav tm="0">
                                          <p:val>
                                            <p:strVal val="1+#ppt_w/2"/>
                                          </p:val>
                                        </p:tav>
                                        <p:tav tm="100000">
                                          <p:val>
                                            <p:strVal val="#ppt_x"/>
                                          </p:val>
                                        </p:tav>
                                      </p:tavLst>
                                    </p:anim>
                                    <p:anim calcmode="lin" valueType="num">
                                      <p:cBhvr additive="base">
                                        <p:cTn id="32" dur="500" fill="hold"/>
                                        <p:tgtEl>
                                          <p:spTgt spid="560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5" grpId="0" animBg="1"/>
      <p:bldP spid="560136" grpId="0" animBg="1"/>
      <p:bldP spid="560137" grpId="0" animBg="1"/>
      <p:bldP spid="560138" grpId="0" animBg="1"/>
      <p:bldP spid="5601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57225" y="261938"/>
            <a:ext cx="7772400" cy="1143000"/>
          </a:xfrm>
        </p:spPr>
        <p:txBody>
          <a:bodyPr/>
          <a:lstStyle/>
          <a:p>
            <a:pPr algn="l"/>
            <a:r>
              <a:rPr lang="en-GB" sz="3200" smtClean="0">
                <a:latin typeface="Arial" charset="0"/>
              </a:rPr>
              <a:t>synopsis</a:t>
            </a:r>
          </a:p>
        </p:txBody>
      </p:sp>
      <p:sp>
        <p:nvSpPr>
          <p:cNvPr id="561155" name="Rectangle 3"/>
          <p:cNvSpPr>
            <a:spLocks noGrp="1" noChangeArrowheads="1"/>
          </p:cNvSpPr>
          <p:nvPr>
            <p:ph type="body" idx="1"/>
          </p:nvPr>
        </p:nvSpPr>
        <p:spPr>
          <a:xfrm>
            <a:off x="685800" y="1155700"/>
            <a:ext cx="7989888" cy="5329238"/>
          </a:xfrm>
        </p:spPr>
        <p:txBody>
          <a:bodyPr/>
          <a:lstStyle/>
          <a:p>
            <a:pPr>
              <a:lnSpc>
                <a:spcPct val="80000"/>
              </a:lnSpc>
            </a:pPr>
            <a:r>
              <a:rPr lang="en-GB" sz="2400" smtClean="0">
                <a:solidFill>
                  <a:srgbClr val="000099"/>
                </a:solidFill>
                <a:latin typeface="Arial" charset="0"/>
              </a:rPr>
              <a:t>Prevailing endogenous sex hormone levels are not responsible for sex differences in DA cell loss in the SNc in experimental PD</a:t>
            </a:r>
          </a:p>
          <a:p>
            <a:pPr>
              <a:lnSpc>
                <a:spcPct val="80000"/>
              </a:lnSpc>
            </a:pPr>
            <a:endParaRPr lang="en-GB" sz="2400" smtClean="0">
              <a:solidFill>
                <a:srgbClr val="000099"/>
              </a:solidFill>
              <a:latin typeface="Arial" charset="0"/>
            </a:endParaRPr>
          </a:p>
          <a:p>
            <a:pPr>
              <a:lnSpc>
                <a:spcPct val="80000"/>
              </a:lnSpc>
            </a:pPr>
            <a:r>
              <a:rPr lang="en-GB" sz="2400" smtClean="0">
                <a:solidFill>
                  <a:srgbClr val="000099"/>
                </a:solidFill>
                <a:latin typeface="Arial" charset="0"/>
              </a:rPr>
              <a:t>Instead, hormonal influences on </a:t>
            </a:r>
            <a:r>
              <a:rPr lang="en-GB" sz="2400" b="1" smtClean="0">
                <a:solidFill>
                  <a:srgbClr val="C00000"/>
                </a:solidFill>
                <a:latin typeface="Arial" charset="0"/>
              </a:rPr>
              <a:t>adaptive compensatory mechanisms within the surviving neurones </a:t>
            </a:r>
            <a:r>
              <a:rPr lang="en-GB" sz="2400" smtClean="0">
                <a:solidFill>
                  <a:srgbClr val="000099"/>
                </a:solidFill>
                <a:latin typeface="Arial" charset="0"/>
              </a:rPr>
              <a:t>appear to be the targets for circulating hormonal influences in models of early PD.</a:t>
            </a:r>
          </a:p>
          <a:p>
            <a:pPr>
              <a:lnSpc>
                <a:spcPct val="80000"/>
              </a:lnSpc>
              <a:buFontTx/>
              <a:buNone/>
            </a:pPr>
            <a:endParaRPr lang="en-GB" sz="2400" smtClean="0">
              <a:solidFill>
                <a:srgbClr val="000099"/>
              </a:solidFill>
              <a:latin typeface="Arial" charset="0"/>
            </a:endParaRPr>
          </a:p>
          <a:p>
            <a:pPr>
              <a:lnSpc>
                <a:spcPct val="80000"/>
              </a:lnSpc>
            </a:pPr>
            <a:r>
              <a:rPr lang="en-US" sz="2400" smtClean="0">
                <a:solidFill>
                  <a:srgbClr val="000099"/>
                </a:solidFill>
                <a:latin typeface="Arial" charset="0"/>
              </a:rPr>
              <a:t>Hormonal mechanisms may render the female NSDA system more able to adapt to injury</a:t>
            </a:r>
            <a:endParaRPr lang="en-GB" sz="2400" smtClean="0">
              <a:solidFill>
                <a:srgbClr val="000099"/>
              </a:solidFill>
              <a:latin typeface="Arial" charset="0"/>
            </a:endParaRPr>
          </a:p>
          <a:p>
            <a:pPr>
              <a:lnSpc>
                <a:spcPct val="80000"/>
              </a:lnSpc>
            </a:pPr>
            <a:endParaRPr lang="en-GB" sz="2400" smtClean="0">
              <a:solidFill>
                <a:srgbClr val="000099"/>
              </a:solidFill>
              <a:latin typeface="Arial" charset="0"/>
            </a:endParaRPr>
          </a:p>
          <a:p>
            <a:pPr>
              <a:lnSpc>
                <a:spcPct val="80000"/>
              </a:lnSpc>
            </a:pPr>
            <a:r>
              <a:rPr lang="en-GB" sz="2400" smtClean="0">
                <a:solidFill>
                  <a:srgbClr val="000099"/>
                </a:solidFill>
                <a:latin typeface="Arial" charset="0"/>
              </a:rPr>
              <a:t>However, the findings that E2 in the systemic circulation (E2 or T metabolized to E2) protects against striatal DA loss in females but not males suggests that the plastic compensatory responses to injury are sexually dimorphic.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1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11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1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neuronal_communication-large.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 y="1998663"/>
            <a:ext cx="2605088" cy="4359275"/>
          </a:xfrm>
        </p:spPr>
      </p:pic>
      <p:grpSp>
        <p:nvGrpSpPr>
          <p:cNvPr id="2" name="Group 35"/>
          <p:cNvGrpSpPr>
            <a:grpSpLocks/>
          </p:cNvGrpSpPr>
          <p:nvPr/>
        </p:nvGrpSpPr>
        <p:grpSpPr bwMode="auto">
          <a:xfrm>
            <a:off x="3786188" y="4214813"/>
            <a:ext cx="4214812" cy="2357437"/>
            <a:chOff x="3643313" y="1285860"/>
            <a:chExt cx="4214828" cy="2357454"/>
          </a:xfrm>
        </p:grpSpPr>
        <p:pic>
          <p:nvPicPr>
            <p:cNvPr id="48157" name="Content Placeholder 3" descr="neuron1 RA Dawson, UCL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285860"/>
              <a:ext cx="3143272"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58" name="Group 34"/>
            <p:cNvGrpSpPr>
              <a:grpSpLocks/>
            </p:cNvGrpSpPr>
            <p:nvPr/>
          </p:nvGrpSpPr>
          <p:grpSpPr bwMode="auto">
            <a:xfrm>
              <a:off x="3643313" y="1357298"/>
              <a:ext cx="4214828" cy="1481146"/>
              <a:chOff x="3643313" y="1376350"/>
              <a:chExt cx="4214828" cy="1481146"/>
            </a:xfrm>
          </p:grpSpPr>
          <p:sp>
            <p:nvSpPr>
              <p:cNvPr id="48159" name="TextBox 6"/>
              <p:cNvSpPr txBox="1">
                <a:spLocks noChangeArrowheads="1"/>
              </p:cNvSpPr>
              <p:nvPr/>
            </p:nvSpPr>
            <p:spPr bwMode="auto">
              <a:xfrm>
                <a:off x="3643313" y="2214554"/>
                <a:ext cx="1071563" cy="338137"/>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synthesis</a:t>
                </a:r>
              </a:p>
            </p:txBody>
          </p:sp>
          <p:sp>
            <p:nvSpPr>
              <p:cNvPr id="48160" name="TextBox 7"/>
              <p:cNvSpPr txBox="1">
                <a:spLocks noChangeArrowheads="1"/>
              </p:cNvSpPr>
              <p:nvPr/>
            </p:nvSpPr>
            <p:spPr bwMode="auto">
              <a:xfrm>
                <a:off x="5786451" y="2519358"/>
                <a:ext cx="785813" cy="338138"/>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release</a:t>
                </a:r>
              </a:p>
            </p:txBody>
          </p:sp>
          <p:sp>
            <p:nvSpPr>
              <p:cNvPr id="48161" name="TextBox 8"/>
              <p:cNvSpPr txBox="1">
                <a:spLocks noChangeArrowheads="1"/>
              </p:cNvSpPr>
              <p:nvPr/>
            </p:nvSpPr>
            <p:spPr bwMode="auto">
              <a:xfrm>
                <a:off x="6786578" y="1500174"/>
                <a:ext cx="1071563" cy="338137"/>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receptors</a:t>
                </a:r>
              </a:p>
            </p:txBody>
          </p:sp>
          <p:sp>
            <p:nvSpPr>
              <p:cNvPr id="48162" name="TextBox 9"/>
              <p:cNvSpPr txBox="1">
                <a:spLocks noChangeArrowheads="1"/>
              </p:cNvSpPr>
              <p:nvPr/>
            </p:nvSpPr>
            <p:spPr bwMode="auto">
              <a:xfrm>
                <a:off x="4572000" y="1376350"/>
                <a:ext cx="1071563" cy="338138"/>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re-uptake</a:t>
                </a:r>
              </a:p>
            </p:txBody>
          </p:sp>
        </p:grpSp>
      </p:grpSp>
      <p:sp>
        <p:nvSpPr>
          <p:cNvPr id="48132" name="Rectangle 1"/>
          <p:cNvSpPr>
            <a:spLocks noChangeArrowheads="1"/>
          </p:cNvSpPr>
          <p:nvPr/>
        </p:nvSpPr>
        <p:spPr bwMode="auto">
          <a:xfrm>
            <a:off x="714375" y="357188"/>
            <a:ext cx="778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solidFill>
                  <a:schemeClr val="tx2"/>
                </a:solidFill>
                <a:latin typeface="Arial" charset="0"/>
              </a:rPr>
              <a:t>Compensatory mechanisms in surviving neurones in the damaged NSDA system</a:t>
            </a:r>
            <a:endParaRPr lang="en-GB">
              <a:solidFill>
                <a:schemeClr val="tx2"/>
              </a:solidFill>
            </a:endParaRPr>
          </a:p>
        </p:txBody>
      </p:sp>
      <p:grpSp>
        <p:nvGrpSpPr>
          <p:cNvPr id="48133" name="Group 27"/>
          <p:cNvGrpSpPr>
            <a:grpSpLocks/>
          </p:cNvGrpSpPr>
          <p:nvPr/>
        </p:nvGrpSpPr>
        <p:grpSpPr bwMode="auto">
          <a:xfrm>
            <a:off x="3286125" y="1214438"/>
            <a:ext cx="5643563" cy="2714625"/>
            <a:chOff x="2714625" y="1428750"/>
            <a:chExt cx="5643563" cy="2714625"/>
          </a:xfrm>
        </p:grpSpPr>
        <p:grpSp>
          <p:nvGrpSpPr>
            <p:cNvPr id="48140" name="Group 55"/>
            <p:cNvGrpSpPr>
              <a:grpSpLocks/>
            </p:cNvGrpSpPr>
            <p:nvPr/>
          </p:nvGrpSpPr>
          <p:grpSpPr bwMode="auto">
            <a:xfrm>
              <a:off x="2714625" y="1428750"/>
              <a:ext cx="3981450" cy="2714625"/>
              <a:chOff x="234047" y="3071810"/>
              <a:chExt cx="3980764" cy="2714644"/>
            </a:xfrm>
          </p:grpSpPr>
          <p:cxnSp>
            <p:nvCxnSpPr>
              <p:cNvPr id="48144" name="Straight Connector 12"/>
              <p:cNvCxnSpPr>
                <a:cxnSpLocks noChangeShapeType="1"/>
              </p:cNvCxnSpPr>
              <p:nvPr/>
            </p:nvCxnSpPr>
            <p:spPr bwMode="auto">
              <a:xfrm rot="5400000">
                <a:off x="142447" y="4357297"/>
                <a:ext cx="2000264" cy="79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48145" name="Straight Connector 20"/>
              <p:cNvCxnSpPr>
                <a:cxnSpLocks noChangeShapeType="1"/>
              </p:cNvCxnSpPr>
              <p:nvPr/>
            </p:nvCxnSpPr>
            <p:spPr bwMode="auto">
              <a:xfrm>
                <a:off x="1357290" y="5357826"/>
                <a:ext cx="264320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8146" name="Rectangle 1"/>
              <p:cNvSpPr>
                <a:spLocks noChangeArrowheads="1"/>
              </p:cNvSpPr>
              <p:nvPr/>
            </p:nvSpPr>
            <p:spPr bwMode="auto">
              <a:xfrm rot="-5400000">
                <a:off x="-616572" y="3922429"/>
                <a:ext cx="2286017" cy="5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solidFill>
                      <a:srgbClr val="000000"/>
                    </a:solidFill>
                    <a:latin typeface="Arial" charset="0"/>
                  </a:rPr>
                  <a:t>% SNc DA neurones</a:t>
                </a:r>
              </a:p>
              <a:p>
                <a:pPr algn="ctr"/>
                <a:r>
                  <a:rPr lang="en-GB" sz="1600">
                    <a:solidFill>
                      <a:srgbClr val="000000"/>
                    </a:solidFill>
                    <a:latin typeface="Arial" charset="0"/>
                  </a:rPr>
                  <a:t>or striatal DA</a:t>
                </a:r>
                <a:endParaRPr lang="en-GB" sz="1600">
                  <a:solidFill>
                    <a:srgbClr val="000000"/>
                  </a:solidFill>
                </a:endParaRPr>
              </a:p>
            </p:txBody>
          </p:sp>
          <p:sp>
            <p:nvSpPr>
              <p:cNvPr id="48147" name="Text Box 9"/>
              <p:cNvSpPr txBox="1">
                <a:spLocks noChangeArrowheads="1"/>
              </p:cNvSpPr>
              <p:nvPr/>
            </p:nvSpPr>
            <p:spPr bwMode="auto">
              <a:xfrm flipH="1">
                <a:off x="607950" y="3143248"/>
                <a:ext cx="463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cs typeface="Arial" charset="0"/>
                  </a:rPr>
                  <a:t>100</a:t>
                </a:r>
                <a:endParaRPr lang="en-GB" sz="1600">
                  <a:solidFill>
                    <a:srgbClr val="000000"/>
                  </a:solidFill>
                  <a:latin typeface="Arial" charset="0"/>
                  <a:cs typeface="Arial" charset="0"/>
                </a:endParaRPr>
              </a:p>
            </p:txBody>
          </p:sp>
          <p:cxnSp>
            <p:nvCxnSpPr>
              <p:cNvPr id="48148" name="Straight Connector 29"/>
              <p:cNvCxnSpPr>
                <a:cxnSpLocks noChangeShapeType="1"/>
                <a:endCxn id="48147" idx="1"/>
              </p:cNvCxnSpPr>
              <p:nvPr/>
            </p:nvCxnSpPr>
            <p:spPr bwMode="auto">
              <a:xfrm rot="10800000">
                <a:off x="1071538" y="3312526"/>
                <a:ext cx="71438" cy="45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8149" name="Straight Connector 31"/>
              <p:cNvCxnSpPr>
                <a:cxnSpLocks noChangeShapeType="1"/>
              </p:cNvCxnSpPr>
              <p:nvPr/>
            </p:nvCxnSpPr>
            <p:spPr bwMode="auto">
              <a:xfrm>
                <a:off x="1071538" y="3355974"/>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48150" name="Straight Connector 32"/>
              <p:cNvCxnSpPr>
                <a:cxnSpLocks noChangeShapeType="1"/>
              </p:cNvCxnSpPr>
              <p:nvPr/>
            </p:nvCxnSpPr>
            <p:spPr bwMode="auto">
              <a:xfrm>
                <a:off x="1071538" y="4356106"/>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48151" name="Straight Connector 33"/>
              <p:cNvCxnSpPr>
                <a:cxnSpLocks noChangeShapeType="1"/>
              </p:cNvCxnSpPr>
              <p:nvPr/>
            </p:nvCxnSpPr>
            <p:spPr bwMode="auto">
              <a:xfrm>
                <a:off x="1071538" y="5356238"/>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8152" name="Text Box 9"/>
              <p:cNvSpPr txBox="1">
                <a:spLocks noChangeArrowheads="1"/>
              </p:cNvSpPr>
              <p:nvPr/>
            </p:nvSpPr>
            <p:spPr bwMode="auto">
              <a:xfrm flipH="1">
                <a:off x="714348" y="4162016"/>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cs typeface="Arial" charset="0"/>
                  </a:rPr>
                  <a:t>50</a:t>
                </a:r>
                <a:endParaRPr lang="en-GB" sz="1600">
                  <a:solidFill>
                    <a:srgbClr val="000000"/>
                  </a:solidFill>
                  <a:latin typeface="Arial" charset="0"/>
                  <a:cs typeface="Arial" charset="0"/>
                </a:endParaRPr>
              </a:p>
            </p:txBody>
          </p:sp>
          <p:sp>
            <p:nvSpPr>
              <p:cNvPr id="48153" name="Text Box 9"/>
              <p:cNvSpPr txBox="1">
                <a:spLocks noChangeArrowheads="1"/>
              </p:cNvSpPr>
              <p:nvPr/>
            </p:nvSpPr>
            <p:spPr bwMode="auto">
              <a:xfrm flipH="1">
                <a:off x="793898" y="5162148"/>
                <a:ext cx="277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cs typeface="Arial" charset="0"/>
                  </a:rPr>
                  <a:t>0</a:t>
                </a:r>
                <a:endParaRPr lang="en-GB" sz="1600">
                  <a:solidFill>
                    <a:srgbClr val="000000"/>
                  </a:solidFill>
                  <a:latin typeface="Arial" charset="0"/>
                  <a:cs typeface="Arial" charset="0"/>
                </a:endParaRPr>
              </a:p>
            </p:txBody>
          </p:sp>
          <p:sp>
            <p:nvSpPr>
              <p:cNvPr id="48154" name="Rectangle 1"/>
              <p:cNvSpPr>
                <a:spLocks noChangeArrowheads="1"/>
              </p:cNvSpPr>
              <p:nvPr/>
            </p:nvSpPr>
            <p:spPr bwMode="auto">
              <a:xfrm>
                <a:off x="1357290" y="5447900"/>
                <a:ext cx="271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rgbClr val="000000"/>
                    </a:solidFill>
                    <a:latin typeface="Arial" charset="0"/>
                  </a:rPr>
                  <a:t>Progression of disease</a:t>
                </a:r>
                <a:endParaRPr lang="en-GB" sz="1600">
                  <a:solidFill>
                    <a:srgbClr val="000000"/>
                  </a:solidFill>
                </a:endParaRPr>
              </a:p>
            </p:txBody>
          </p:sp>
          <p:cxnSp>
            <p:nvCxnSpPr>
              <p:cNvPr id="48155" name="Straight Connector 38"/>
              <p:cNvCxnSpPr>
                <a:cxnSpLocks noChangeShapeType="1"/>
              </p:cNvCxnSpPr>
              <p:nvPr/>
            </p:nvCxnSpPr>
            <p:spPr bwMode="auto">
              <a:xfrm>
                <a:off x="1214414" y="4643446"/>
                <a:ext cx="2428892" cy="1588"/>
              </a:xfrm>
              <a:prstGeom prst="line">
                <a:avLst/>
              </a:prstGeom>
              <a:noFill/>
              <a:ln w="9525"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48156" name="Freeform 39"/>
              <p:cNvSpPr>
                <a:spLocks noChangeArrowheads="1"/>
              </p:cNvSpPr>
              <p:nvPr/>
            </p:nvSpPr>
            <p:spPr bwMode="auto">
              <a:xfrm>
                <a:off x="1306287" y="3374121"/>
                <a:ext cx="2908524" cy="1840829"/>
              </a:xfrm>
              <a:custGeom>
                <a:avLst/>
                <a:gdLst>
                  <a:gd name="T0" fmla="*/ 0 w 3680671"/>
                  <a:gd name="T1" fmla="*/ 31975 h 1767895"/>
                  <a:gd name="T2" fmla="*/ 42803 w 3680671"/>
                  <a:gd name="T3" fmla="*/ 31975 h 1767895"/>
                  <a:gd name="T4" fmla="*/ 52791 w 3680671"/>
                  <a:gd name="T5" fmla="*/ 66147 h 1767895"/>
                  <a:gd name="T6" fmla="*/ 69913 w 3680671"/>
                  <a:gd name="T7" fmla="*/ 117405 h 1767895"/>
                  <a:gd name="T8" fmla="*/ 126985 w 3680671"/>
                  <a:gd name="T9" fmla="*/ 305361 h 1767895"/>
                  <a:gd name="T10" fmla="*/ 145532 w 3680671"/>
                  <a:gd name="T11" fmla="*/ 407882 h 1767895"/>
                  <a:gd name="T12" fmla="*/ 175494 w 3680671"/>
                  <a:gd name="T13" fmla="*/ 493315 h 1767895"/>
                  <a:gd name="T14" fmla="*/ 208310 w 3680671"/>
                  <a:gd name="T15" fmla="*/ 612923 h 1767895"/>
                  <a:gd name="T16" fmla="*/ 212591 w 3680671"/>
                  <a:gd name="T17" fmla="*/ 630008 h 1767895"/>
                  <a:gd name="T18" fmla="*/ 228285 w 3680671"/>
                  <a:gd name="T19" fmla="*/ 698356 h 1767895"/>
                  <a:gd name="T20" fmla="*/ 235419 w 3680671"/>
                  <a:gd name="T21" fmla="*/ 732529 h 1767895"/>
                  <a:gd name="T22" fmla="*/ 246833 w 3680671"/>
                  <a:gd name="T23" fmla="*/ 766703 h 1767895"/>
                  <a:gd name="T24" fmla="*/ 256821 w 3680671"/>
                  <a:gd name="T25" fmla="*/ 835050 h 1767895"/>
                  <a:gd name="T26" fmla="*/ 265381 w 3680671"/>
                  <a:gd name="T27" fmla="*/ 886308 h 1767895"/>
                  <a:gd name="T28" fmla="*/ 293917 w 3680671"/>
                  <a:gd name="T29" fmla="*/ 1091347 h 1767895"/>
                  <a:gd name="T30" fmla="*/ 331013 w 3680671"/>
                  <a:gd name="T31" fmla="*/ 1364738 h 1767895"/>
                  <a:gd name="T32" fmla="*/ 353842 w 3680671"/>
                  <a:gd name="T33" fmla="*/ 1672299 h 1767895"/>
                  <a:gd name="T34" fmla="*/ 378097 w 3680671"/>
                  <a:gd name="T35" fmla="*/ 1843166 h 1767895"/>
                  <a:gd name="T36" fmla="*/ 383804 w 3680671"/>
                  <a:gd name="T37" fmla="*/ 1894424 h 1767895"/>
                  <a:gd name="T38" fmla="*/ 389512 w 3680671"/>
                  <a:gd name="T39" fmla="*/ 1928598 h 1767895"/>
                  <a:gd name="T40" fmla="*/ 400925 w 3680671"/>
                  <a:gd name="T41" fmla="*/ 2014034 h 1767895"/>
                  <a:gd name="T42" fmla="*/ 419474 w 3680671"/>
                  <a:gd name="T43" fmla="*/ 2236161 h 1767895"/>
                  <a:gd name="T44" fmla="*/ 436595 w 3680671"/>
                  <a:gd name="T45" fmla="*/ 2424113 h 1767895"/>
                  <a:gd name="T46" fmla="*/ 440876 w 3680671"/>
                  <a:gd name="T47" fmla="*/ 2543720 h 17678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80671"/>
                  <a:gd name="T73" fmla="*/ 0 h 1767895"/>
                  <a:gd name="T74" fmla="*/ 3680671 w 3680671"/>
                  <a:gd name="T75" fmla="*/ 1767895 h 17678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80671" h="1767895">
                    <a:moveTo>
                      <a:pt x="0" y="22222"/>
                    </a:moveTo>
                    <a:cubicBezTo>
                      <a:pt x="156088" y="4879"/>
                      <a:pt x="148854" y="0"/>
                      <a:pt x="356259" y="22222"/>
                    </a:cubicBezTo>
                    <a:cubicBezTo>
                      <a:pt x="384913" y="25292"/>
                      <a:pt x="411518" y="38639"/>
                      <a:pt x="439387" y="45973"/>
                    </a:cubicBezTo>
                    <a:cubicBezTo>
                      <a:pt x="486738" y="58434"/>
                      <a:pt x="534094" y="70976"/>
                      <a:pt x="581891" y="81598"/>
                    </a:cubicBezTo>
                    <a:cubicBezTo>
                      <a:pt x="788921" y="127604"/>
                      <a:pt x="645192" y="22206"/>
                      <a:pt x="1056904" y="212227"/>
                    </a:cubicBezTo>
                    <a:cubicBezTo>
                      <a:pt x="1108364" y="235978"/>
                      <a:pt x="1158504" y="262826"/>
                      <a:pt x="1211283" y="283479"/>
                    </a:cubicBezTo>
                    <a:cubicBezTo>
                      <a:pt x="1360930" y="342037"/>
                      <a:pt x="1301687" y="300773"/>
                      <a:pt x="1460665" y="342856"/>
                    </a:cubicBezTo>
                    <a:cubicBezTo>
                      <a:pt x="1552664" y="367209"/>
                      <a:pt x="1642838" y="397996"/>
                      <a:pt x="1733797" y="425983"/>
                    </a:cubicBezTo>
                    <a:cubicBezTo>
                      <a:pt x="1745761" y="429664"/>
                      <a:pt x="1757635" y="433648"/>
                      <a:pt x="1769423" y="437858"/>
                    </a:cubicBezTo>
                    <a:lnTo>
                      <a:pt x="1900052" y="485360"/>
                    </a:lnTo>
                    <a:cubicBezTo>
                      <a:pt x="1920011" y="492845"/>
                      <a:pt x="1938748" y="503940"/>
                      <a:pt x="1959428" y="509110"/>
                    </a:cubicBezTo>
                    <a:lnTo>
                      <a:pt x="2054431" y="532861"/>
                    </a:lnTo>
                    <a:cubicBezTo>
                      <a:pt x="2082140" y="548695"/>
                      <a:pt x="2109459" y="565232"/>
                      <a:pt x="2137558" y="580362"/>
                    </a:cubicBezTo>
                    <a:cubicBezTo>
                      <a:pt x="2160938" y="592951"/>
                      <a:pt x="2185809" y="602718"/>
                      <a:pt x="2208810" y="615988"/>
                    </a:cubicBezTo>
                    <a:cubicBezTo>
                      <a:pt x="2288782" y="662125"/>
                      <a:pt x="2363738" y="717202"/>
                      <a:pt x="2446317" y="758492"/>
                    </a:cubicBezTo>
                    <a:cubicBezTo>
                      <a:pt x="2536389" y="803528"/>
                      <a:pt x="2690953" y="871551"/>
                      <a:pt x="2755075" y="948497"/>
                    </a:cubicBezTo>
                    <a:cubicBezTo>
                      <a:pt x="2767608" y="963537"/>
                      <a:pt x="2899486" y="1130536"/>
                      <a:pt x="2945080" y="1162253"/>
                    </a:cubicBezTo>
                    <a:cubicBezTo>
                      <a:pt x="3009170" y="1206837"/>
                      <a:pt x="3080578" y="1239912"/>
                      <a:pt x="3146961" y="1281006"/>
                    </a:cubicBezTo>
                    <a:cubicBezTo>
                      <a:pt x="3163790" y="1291424"/>
                      <a:pt x="3177678" y="1306142"/>
                      <a:pt x="3194462" y="1316632"/>
                    </a:cubicBezTo>
                    <a:cubicBezTo>
                      <a:pt x="3209474" y="1326014"/>
                      <a:pt x="3227801" y="1329761"/>
                      <a:pt x="3241963" y="1340383"/>
                    </a:cubicBezTo>
                    <a:cubicBezTo>
                      <a:pt x="3330526" y="1406805"/>
                      <a:pt x="3246225" y="1377073"/>
                      <a:pt x="3336966" y="1399760"/>
                    </a:cubicBezTo>
                    <a:cubicBezTo>
                      <a:pt x="3368256" y="1493629"/>
                      <a:pt x="3339910" y="1429428"/>
                      <a:pt x="3491345" y="1554139"/>
                    </a:cubicBezTo>
                    <a:cubicBezTo>
                      <a:pt x="3593324" y="1638122"/>
                      <a:pt x="3514244" y="1565162"/>
                      <a:pt x="3633849" y="1684767"/>
                    </a:cubicBezTo>
                    <a:cubicBezTo>
                      <a:pt x="3680671" y="1731589"/>
                      <a:pt x="3669475" y="1703599"/>
                      <a:pt x="3669475" y="176789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8141" name="Group 53"/>
            <p:cNvGrpSpPr>
              <a:grpSpLocks/>
            </p:cNvGrpSpPr>
            <p:nvPr/>
          </p:nvGrpSpPr>
          <p:grpSpPr bwMode="auto">
            <a:xfrm>
              <a:off x="6429375" y="2292350"/>
              <a:ext cx="1928813" cy="708025"/>
              <a:chOff x="4071935" y="4071942"/>
              <a:chExt cx="1928825" cy="707886"/>
            </a:xfrm>
          </p:grpSpPr>
          <p:sp>
            <p:nvSpPr>
              <p:cNvPr id="48142" name="Rectangle 1"/>
              <p:cNvSpPr>
                <a:spLocks noChangeArrowheads="1"/>
              </p:cNvSpPr>
              <p:nvPr/>
            </p:nvSpPr>
            <p:spPr bwMode="auto">
              <a:xfrm>
                <a:off x="4429124" y="4071942"/>
                <a:ext cx="1571636" cy="707886"/>
              </a:xfrm>
              <a:prstGeom prst="rect">
                <a:avLst/>
              </a:prstGeom>
              <a:solidFill>
                <a:schemeClr val="bg1"/>
              </a:solidFill>
              <a:ln w="9525">
                <a:solidFill>
                  <a:srgbClr val="ACAEEC"/>
                </a:solidFill>
                <a:miter lim="800000"/>
                <a:headEnd/>
                <a:tailEnd/>
              </a:ln>
            </p:spPr>
            <p:txBody>
              <a:bodyPr>
                <a:spAutoFit/>
              </a:bodyPr>
              <a:lstStyle/>
              <a:p>
                <a:r>
                  <a:rPr lang="en-GB" sz="2000">
                    <a:solidFill>
                      <a:schemeClr val="tx2"/>
                    </a:solidFill>
                  </a:rPr>
                  <a:t>Clinical signs &amp; symptoms</a:t>
                </a:r>
              </a:p>
            </p:txBody>
          </p:sp>
          <p:cxnSp>
            <p:nvCxnSpPr>
              <p:cNvPr id="48143" name="Straight Arrow Connector 49"/>
              <p:cNvCxnSpPr>
                <a:cxnSpLocks noChangeShapeType="1"/>
              </p:cNvCxnSpPr>
              <p:nvPr/>
            </p:nvCxnSpPr>
            <p:spPr bwMode="auto">
              <a:xfrm rot="10800000" flipV="1">
                <a:off x="4071935" y="4429132"/>
                <a:ext cx="285752" cy="285626"/>
              </a:xfrm>
              <a:prstGeom prst="straightConnector1">
                <a:avLst/>
              </a:prstGeom>
              <a:noFill/>
              <a:ln w="57150" algn="ctr">
                <a:solidFill>
                  <a:srgbClr val="ACAEEC"/>
                </a:solidFill>
                <a:round/>
                <a:headEnd/>
                <a:tailEnd type="arrow" w="med" len="med"/>
              </a:ln>
              <a:extLst>
                <a:ext uri="{909E8E84-426E-40DD-AFC4-6F175D3DCCD1}">
                  <a14:hiddenFill xmlns:a14="http://schemas.microsoft.com/office/drawing/2010/main">
                    <a:noFill/>
                  </a14:hiddenFill>
                </a:ext>
              </a:extLst>
            </p:spPr>
          </p:cxnSp>
        </p:grpSp>
      </p:grpSp>
      <p:grpSp>
        <p:nvGrpSpPr>
          <p:cNvPr id="7" name="Group 35"/>
          <p:cNvGrpSpPr>
            <a:grpSpLocks/>
          </p:cNvGrpSpPr>
          <p:nvPr/>
        </p:nvGrpSpPr>
        <p:grpSpPr bwMode="auto">
          <a:xfrm>
            <a:off x="500063" y="1214438"/>
            <a:ext cx="2571750" cy="1016000"/>
            <a:chOff x="500034" y="1214422"/>
            <a:chExt cx="2571768" cy="1015663"/>
          </a:xfrm>
        </p:grpSpPr>
        <p:sp>
          <p:nvSpPr>
            <p:cNvPr id="48138" name="Rectangle 1"/>
            <p:cNvSpPr>
              <a:spLocks noChangeArrowheads="1"/>
            </p:cNvSpPr>
            <p:nvPr/>
          </p:nvSpPr>
          <p:spPr bwMode="auto">
            <a:xfrm>
              <a:off x="1071538" y="1214422"/>
              <a:ext cx="2000264" cy="1015663"/>
            </a:xfrm>
            <a:prstGeom prst="rect">
              <a:avLst/>
            </a:prstGeom>
            <a:solidFill>
              <a:schemeClr val="bg1"/>
            </a:solidFill>
            <a:ln w="9525">
              <a:solidFill>
                <a:srgbClr val="ACAEEC"/>
              </a:solidFill>
              <a:miter lim="800000"/>
              <a:headEnd/>
              <a:tailEnd/>
            </a:ln>
          </p:spPr>
          <p:txBody>
            <a:bodyPr>
              <a:spAutoFit/>
            </a:bodyPr>
            <a:lstStyle/>
            <a:p>
              <a:pPr algn="ctr"/>
              <a:r>
                <a:rPr lang="en-GB" sz="2000">
                  <a:solidFill>
                    <a:schemeClr val="tx2"/>
                  </a:solidFill>
                </a:rPr>
                <a:t>Adaptations in NSDA-associated circuitry</a:t>
              </a:r>
            </a:p>
          </p:txBody>
        </p:sp>
        <p:sp>
          <p:nvSpPr>
            <p:cNvPr id="34" name="Bent-Up Arrow 33"/>
            <p:cNvSpPr/>
            <p:nvPr/>
          </p:nvSpPr>
          <p:spPr bwMode="auto">
            <a:xfrm rot="10800000">
              <a:off x="500034" y="1285835"/>
              <a:ext cx="571504" cy="731595"/>
            </a:xfrm>
            <a:prstGeom prst="bentUpArrow">
              <a:avLst>
                <a:gd name="adj1" fmla="val 18506"/>
                <a:gd name="adj2" fmla="val 25000"/>
                <a:gd name="adj3" fmla="val 25000"/>
              </a:avLst>
            </a:prstGeom>
            <a:solidFill>
              <a:schemeClr val="bg1"/>
            </a:solidFill>
            <a:ln w="28575" cap="flat" cmpd="sng" algn="ctr">
              <a:solidFill>
                <a:srgbClr val="2F3DC3"/>
              </a:solidFill>
              <a:prstDash val="solid"/>
              <a:round/>
              <a:headEnd type="none" w="med" len="med"/>
              <a:tailEnd type="none" w="med" len="med"/>
            </a:ln>
            <a:effectLst/>
          </p:spPr>
          <p:txBody>
            <a:bodyPr/>
            <a:lstStyle/>
            <a:p>
              <a:pPr algn="ctr">
                <a:defRPr/>
              </a:pPr>
              <a:endParaRPr lang="en-GB"/>
            </a:p>
          </p:txBody>
        </p:sp>
      </p:grpSp>
      <p:grpSp>
        <p:nvGrpSpPr>
          <p:cNvPr id="8" name="Group 36"/>
          <p:cNvGrpSpPr>
            <a:grpSpLocks/>
          </p:cNvGrpSpPr>
          <p:nvPr/>
        </p:nvGrpSpPr>
        <p:grpSpPr bwMode="auto">
          <a:xfrm>
            <a:off x="1571625" y="5715000"/>
            <a:ext cx="2643188" cy="1000125"/>
            <a:chOff x="1571604" y="5715016"/>
            <a:chExt cx="2643206" cy="1000132"/>
          </a:xfrm>
        </p:grpSpPr>
        <p:sp>
          <p:nvSpPr>
            <p:cNvPr id="48136" name="Rectangle 1"/>
            <p:cNvSpPr>
              <a:spLocks noChangeArrowheads="1"/>
            </p:cNvSpPr>
            <p:nvPr/>
          </p:nvSpPr>
          <p:spPr bwMode="auto">
            <a:xfrm>
              <a:off x="2214546" y="6007262"/>
              <a:ext cx="2000264" cy="707886"/>
            </a:xfrm>
            <a:prstGeom prst="rect">
              <a:avLst/>
            </a:prstGeom>
            <a:solidFill>
              <a:schemeClr val="bg1"/>
            </a:solidFill>
            <a:ln w="9525">
              <a:solidFill>
                <a:srgbClr val="ACAEEC"/>
              </a:solidFill>
              <a:miter lim="800000"/>
              <a:headEnd/>
              <a:tailEnd/>
            </a:ln>
          </p:spPr>
          <p:txBody>
            <a:bodyPr>
              <a:spAutoFit/>
            </a:bodyPr>
            <a:lstStyle/>
            <a:p>
              <a:pPr algn="ctr"/>
              <a:r>
                <a:rPr lang="en-GB" sz="2000">
                  <a:solidFill>
                    <a:schemeClr val="tx2"/>
                  </a:solidFill>
                </a:rPr>
                <a:t>Adaptations in striatal terminal</a:t>
              </a:r>
            </a:p>
          </p:txBody>
        </p:sp>
        <p:sp>
          <p:nvSpPr>
            <p:cNvPr id="35" name="Bent-Up Arrow 34"/>
            <p:cNvSpPr/>
            <p:nvPr/>
          </p:nvSpPr>
          <p:spPr bwMode="auto">
            <a:xfrm rot="16200000">
              <a:off x="1651773" y="5634847"/>
              <a:ext cx="571504" cy="731843"/>
            </a:xfrm>
            <a:prstGeom prst="bentUpArrow">
              <a:avLst>
                <a:gd name="adj1" fmla="val 18506"/>
                <a:gd name="adj2" fmla="val 25000"/>
                <a:gd name="adj3" fmla="val 25000"/>
              </a:avLst>
            </a:prstGeom>
            <a:solidFill>
              <a:schemeClr val="bg1"/>
            </a:solidFill>
            <a:ln w="28575" cap="flat" cmpd="sng" algn="ctr">
              <a:solidFill>
                <a:srgbClr val="2F3DC3"/>
              </a:solidFill>
              <a:prstDash val="solid"/>
              <a:round/>
              <a:headEnd type="none" w="med" len="med"/>
              <a:tailEnd type="none" w="med" len="med"/>
            </a:ln>
            <a:effectLst/>
          </p:spPr>
          <p:txBody>
            <a:bodyP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Straight Connector 14"/>
          <p:cNvCxnSpPr>
            <a:cxnSpLocks noChangeShapeType="1"/>
          </p:cNvCxnSpPr>
          <p:nvPr/>
        </p:nvCxnSpPr>
        <p:spPr bwMode="auto">
          <a:xfrm>
            <a:off x="4286250" y="18573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9155" name="Straight Connector 18"/>
          <p:cNvCxnSpPr>
            <a:cxnSpLocks noChangeShapeType="1"/>
          </p:cNvCxnSpPr>
          <p:nvPr/>
        </p:nvCxnSpPr>
        <p:spPr bwMode="auto">
          <a:xfrm>
            <a:off x="5500688" y="57150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2" name="Group 55"/>
          <p:cNvGrpSpPr>
            <a:grpSpLocks/>
          </p:cNvGrpSpPr>
          <p:nvPr/>
        </p:nvGrpSpPr>
        <p:grpSpPr bwMode="auto">
          <a:xfrm>
            <a:off x="357188" y="3857625"/>
            <a:ext cx="3857625" cy="2714625"/>
            <a:chOff x="357189" y="3071810"/>
            <a:chExt cx="3857622" cy="2714644"/>
          </a:xfrm>
        </p:grpSpPr>
        <p:cxnSp>
          <p:nvCxnSpPr>
            <p:cNvPr id="49181" name="Straight Connector 12"/>
            <p:cNvCxnSpPr>
              <a:cxnSpLocks noChangeShapeType="1"/>
            </p:cNvCxnSpPr>
            <p:nvPr/>
          </p:nvCxnSpPr>
          <p:spPr bwMode="auto">
            <a:xfrm rot="5400000">
              <a:off x="142447" y="4357297"/>
              <a:ext cx="2000264" cy="79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49182" name="Straight Connector 20"/>
            <p:cNvCxnSpPr>
              <a:cxnSpLocks noChangeShapeType="1"/>
            </p:cNvCxnSpPr>
            <p:nvPr/>
          </p:nvCxnSpPr>
          <p:spPr bwMode="auto">
            <a:xfrm>
              <a:off x="1357290" y="5357826"/>
              <a:ext cx="264320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9183" name="Rectangle 1"/>
            <p:cNvSpPr>
              <a:spLocks noChangeArrowheads="1"/>
            </p:cNvSpPr>
            <p:nvPr/>
          </p:nvSpPr>
          <p:spPr bwMode="auto">
            <a:xfrm rot="-5400000">
              <a:off x="-616572" y="4045571"/>
              <a:ext cx="2286017" cy="3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solidFill>
                    <a:srgbClr val="000000"/>
                  </a:solidFill>
                  <a:latin typeface="Arial" charset="0"/>
                </a:rPr>
                <a:t>%  striatal DA</a:t>
              </a:r>
              <a:endParaRPr lang="en-GB" sz="1600">
                <a:solidFill>
                  <a:srgbClr val="000000"/>
                </a:solidFill>
              </a:endParaRPr>
            </a:p>
          </p:txBody>
        </p:sp>
        <p:sp>
          <p:nvSpPr>
            <p:cNvPr id="49184" name="Text Box 9"/>
            <p:cNvSpPr txBox="1">
              <a:spLocks noChangeArrowheads="1"/>
            </p:cNvSpPr>
            <p:nvPr/>
          </p:nvSpPr>
          <p:spPr bwMode="auto">
            <a:xfrm flipH="1">
              <a:off x="607950" y="3143248"/>
              <a:ext cx="463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cs typeface="Arial" charset="0"/>
                </a:rPr>
                <a:t>100</a:t>
              </a:r>
              <a:endParaRPr lang="en-GB" sz="1600">
                <a:solidFill>
                  <a:srgbClr val="000000"/>
                </a:solidFill>
                <a:latin typeface="Arial" charset="0"/>
                <a:cs typeface="Arial" charset="0"/>
              </a:endParaRPr>
            </a:p>
          </p:txBody>
        </p:sp>
        <p:cxnSp>
          <p:nvCxnSpPr>
            <p:cNvPr id="49185" name="Straight Connector 29"/>
            <p:cNvCxnSpPr>
              <a:cxnSpLocks noChangeShapeType="1"/>
              <a:endCxn id="49184" idx="1"/>
            </p:cNvCxnSpPr>
            <p:nvPr/>
          </p:nvCxnSpPr>
          <p:spPr bwMode="auto">
            <a:xfrm rot="10800000">
              <a:off x="1071538" y="3312526"/>
              <a:ext cx="71438" cy="45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9186" name="Straight Connector 31"/>
            <p:cNvCxnSpPr>
              <a:cxnSpLocks noChangeShapeType="1"/>
            </p:cNvCxnSpPr>
            <p:nvPr/>
          </p:nvCxnSpPr>
          <p:spPr bwMode="auto">
            <a:xfrm>
              <a:off x="1071538" y="3355974"/>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49187" name="Straight Connector 32"/>
            <p:cNvCxnSpPr>
              <a:cxnSpLocks noChangeShapeType="1"/>
            </p:cNvCxnSpPr>
            <p:nvPr/>
          </p:nvCxnSpPr>
          <p:spPr bwMode="auto">
            <a:xfrm>
              <a:off x="1071538" y="4356106"/>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49188" name="Straight Connector 33"/>
            <p:cNvCxnSpPr>
              <a:cxnSpLocks noChangeShapeType="1"/>
            </p:cNvCxnSpPr>
            <p:nvPr/>
          </p:nvCxnSpPr>
          <p:spPr bwMode="auto">
            <a:xfrm>
              <a:off x="1071538" y="5356238"/>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49189" name="Text Box 9"/>
            <p:cNvSpPr txBox="1">
              <a:spLocks noChangeArrowheads="1"/>
            </p:cNvSpPr>
            <p:nvPr/>
          </p:nvSpPr>
          <p:spPr bwMode="auto">
            <a:xfrm flipH="1">
              <a:off x="714348" y="4162016"/>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cs typeface="Arial" charset="0"/>
                </a:rPr>
                <a:t>50</a:t>
              </a:r>
              <a:endParaRPr lang="en-GB" sz="1600">
                <a:solidFill>
                  <a:srgbClr val="000000"/>
                </a:solidFill>
                <a:latin typeface="Arial" charset="0"/>
                <a:cs typeface="Arial" charset="0"/>
              </a:endParaRPr>
            </a:p>
          </p:txBody>
        </p:sp>
        <p:sp>
          <p:nvSpPr>
            <p:cNvPr id="49190" name="Text Box 9"/>
            <p:cNvSpPr txBox="1">
              <a:spLocks noChangeArrowheads="1"/>
            </p:cNvSpPr>
            <p:nvPr/>
          </p:nvSpPr>
          <p:spPr bwMode="auto">
            <a:xfrm flipH="1">
              <a:off x="793898" y="5162148"/>
              <a:ext cx="277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a:solidFill>
                    <a:srgbClr val="000000"/>
                  </a:solidFill>
                  <a:cs typeface="Arial" charset="0"/>
                </a:rPr>
                <a:t>0</a:t>
              </a:r>
              <a:endParaRPr lang="en-GB" sz="1600">
                <a:solidFill>
                  <a:srgbClr val="000000"/>
                </a:solidFill>
                <a:latin typeface="Arial" charset="0"/>
                <a:cs typeface="Arial" charset="0"/>
              </a:endParaRPr>
            </a:p>
          </p:txBody>
        </p:sp>
        <p:sp>
          <p:nvSpPr>
            <p:cNvPr id="49191" name="Rectangle 1"/>
            <p:cNvSpPr>
              <a:spLocks noChangeArrowheads="1"/>
            </p:cNvSpPr>
            <p:nvPr/>
          </p:nvSpPr>
          <p:spPr bwMode="auto">
            <a:xfrm>
              <a:off x="1357290" y="5447900"/>
              <a:ext cx="271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rgbClr val="000000"/>
                  </a:solidFill>
                  <a:latin typeface="Arial" charset="0"/>
                </a:rPr>
                <a:t>Progression of disease</a:t>
              </a:r>
              <a:endParaRPr lang="en-GB" sz="1600">
                <a:solidFill>
                  <a:srgbClr val="000000"/>
                </a:solidFill>
              </a:endParaRPr>
            </a:p>
          </p:txBody>
        </p:sp>
        <p:cxnSp>
          <p:nvCxnSpPr>
            <p:cNvPr id="49192" name="Straight Connector 38"/>
            <p:cNvCxnSpPr>
              <a:cxnSpLocks noChangeShapeType="1"/>
            </p:cNvCxnSpPr>
            <p:nvPr/>
          </p:nvCxnSpPr>
          <p:spPr bwMode="auto">
            <a:xfrm>
              <a:off x="1214414" y="4713306"/>
              <a:ext cx="2428892" cy="1588"/>
            </a:xfrm>
            <a:prstGeom prst="line">
              <a:avLst/>
            </a:prstGeom>
            <a:noFill/>
            <a:ln w="9525"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49193" name="Freeform 39"/>
            <p:cNvSpPr>
              <a:spLocks noChangeArrowheads="1"/>
            </p:cNvSpPr>
            <p:nvPr/>
          </p:nvSpPr>
          <p:spPr bwMode="auto">
            <a:xfrm>
              <a:off x="1306287" y="3374121"/>
              <a:ext cx="2908524" cy="1840829"/>
            </a:xfrm>
            <a:custGeom>
              <a:avLst/>
              <a:gdLst>
                <a:gd name="T0" fmla="*/ 0 w 3680671"/>
                <a:gd name="T1" fmla="*/ 31975 h 1767895"/>
                <a:gd name="T2" fmla="*/ 42803 w 3680671"/>
                <a:gd name="T3" fmla="*/ 31975 h 1767895"/>
                <a:gd name="T4" fmla="*/ 52791 w 3680671"/>
                <a:gd name="T5" fmla="*/ 66147 h 1767895"/>
                <a:gd name="T6" fmla="*/ 69913 w 3680671"/>
                <a:gd name="T7" fmla="*/ 117405 h 1767895"/>
                <a:gd name="T8" fmla="*/ 126985 w 3680671"/>
                <a:gd name="T9" fmla="*/ 305361 h 1767895"/>
                <a:gd name="T10" fmla="*/ 145532 w 3680671"/>
                <a:gd name="T11" fmla="*/ 407882 h 1767895"/>
                <a:gd name="T12" fmla="*/ 175494 w 3680671"/>
                <a:gd name="T13" fmla="*/ 493315 h 1767895"/>
                <a:gd name="T14" fmla="*/ 208310 w 3680671"/>
                <a:gd name="T15" fmla="*/ 612923 h 1767895"/>
                <a:gd name="T16" fmla="*/ 212591 w 3680671"/>
                <a:gd name="T17" fmla="*/ 630008 h 1767895"/>
                <a:gd name="T18" fmla="*/ 228285 w 3680671"/>
                <a:gd name="T19" fmla="*/ 698356 h 1767895"/>
                <a:gd name="T20" fmla="*/ 235419 w 3680671"/>
                <a:gd name="T21" fmla="*/ 732529 h 1767895"/>
                <a:gd name="T22" fmla="*/ 246833 w 3680671"/>
                <a:gd name="T23" fmla="*/ 766703 h 1767895"/>
                <a:gd name="T24" fmla="*/ 256821 w 3680671"/>
                <a:gd name="T25" fmla="*/ 835050 h 1767895"/>
                <a:gd name="T26" fmla="*/ 265381 w 3680671"/>
                <a:gd name="T27" fmla="*/ 886308 h 1767895"/>
                <a:gd name="T28" fmla="*/ 293917 w 3680671"/>
                <a:gd name="T29" fmla="*/ 1091347 h 1767895"/>
                <a:gd name="T30" fmla="*/ 331013 w 3680671"/>
                <a:gd name="T31" fmla="*/ 1364738 h 1767895"/>
                <a:gd name="T32" fmla="*/ 353842 w 3680671"/>
                <a:gd name="T33" fmla="*/ 1672299 h 1767895"/>
                <a:gd name="T34" fmla="*/ 378097 w 3680671"/>
                <a:gd name="T35" fmla="*/ 1843166 h 1767895"/>
                <a:gd name="T36" fmla="*/ 383804 w 3680671"/>
                <a:gd name="T37" fmla="*/ 1894424 h 1767895"/>
                <a:gd name="T38" fmla="*/ 389512 w 3680671"/>
                <a:gd name="T39" fmla="*/ 1928598 h 1767895"/>
                <a:gd name="T40" fmla="*/ 400925 w 3680671"/>
                <a:gd name="T41" fmla="*/ 2014034 h 1767895"/>
                <a:gd name="T42" fmla="*/ 419474 w 3680671"/>
                <a:gd name="T43" fmla="*/ 2236161 h 1767895"/>
                <a:gd name="T44" fmla="*/ 436595 w 3680671"/>
                <a:gd name="T45" fmla="*/ 2424113 h 1767895"/>
                <a:gd name="T46" fmla="*/ 440876 w 3680671"/>
                <a:gd name="T47" fmla="*/ 2543720 h 17678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80671"/>
                <a:gd name="T73" fmla="*/ 0 h 1767895"/>
                <a:gd name="T74" fmla="*/ 3680671 w 3680671"/>
                <a:gd name="T75" fmla="*/ 1767895 h 17678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80671" h="1767895">
                  <a:moveTo>
                    <a:pt x="0" y="22222"/>
                  </a:moveTo>
                  <a:cubicBezTo>
                    <a:pt x="156088" y="4879"/>
                    <a:pt x="148854" y="0"/>
                    <a:pt x="356259" y="22222"/>
                  </a:cubicBezTo>
                  <a:cubicBezTo>
                    <a:pt x="384913" y="25292"/>
                    <a:pt x="411518" y="38639"/>
                    <a:pt x="439387" y="45973"/>
                  </a:cubicBezTo>
                  <a:cubicBezTo>
                    <a:pt x="486738" y="58434"/>
                    <a:pt x="534094" y="70976"/>
                    <a:pt x="581891" y="81598"/>
                  </a:cubicBezTo>
                  <a:cubicBezTo>
                    <a:pt x="788921" y="127604"/>
                    <a:pt x="645192" y="22206"/>
                    <a:pt x="1056904" y="212227"/>
                  </a:cubicBezTo>
                  <a:cubicBezTo>
                    <a:pt x="1108364" y="235978"/>
                    <a:pt x="1158504" y="262826"/>
                    <a:pt x="1211283" y="283479"/>
                  </a:cubicBezTo>
                  <a:cubicBezTo>
                    <a:pt x="1360930" y="342037"/>
                    <a:pt x="1301687" y="300773"/>
                    <a:pt x="1460665" y="342856"/>
                  </a:cubicBezTo>
                  <a:cubicBezTo>
                    <a:pt x="1552664" y="367209"/>
                    <a:pt x="1642838" y="397996"/>
                    <a:pt x="1733797" y="425983"/>
                  </a:cubicBezTo>
                  <a:cubicBezTo>
                    <a:pt x="1745761" y="429664"/>
                    <a:pt x="1757635" y="433648"/>
                    <a:pt x="1769423" y="437858"/>
                  </a:cubicBezTo>
                  <a:lnTo>
                    <a:pt x="1900052" y="485360"/>
                  </a:lnTo>
                  <a:cubicBezTo>
                    <a:pt x="1920011" y="492845"/>
                    <a:pt x="1938748" y="503940"/>
                    <a:pt x="1959428" y="509110"/>
                  </a:cubicBezTo>
                  <a:lnTo>
                    <a:pt x="2054431" y="532861"/>
                  </a:lnTo>
                  <a:cubicBezTo>
                    <a:pt x="2082140" y="548695"/>
                    <a:pt x="2109459" y="565232"/>
                    <a:pt x="2137558" y="580362"/>
                  </a:cubicBezTo>
                  <a:cubicBezTo>
                    <a:pt x="2160938" y="592951"/>
                    <a:pt x="2185809" y="602718"/>
                    <a:pt x="2208810" y="615988"/>
                  </a:cubicBezTo>
                  <a:cubicBezTo>
                    <a:pt x="2288782" y="662125"/>
                    <a:pt x="2363738" y="717202"/>
                    <a:pt x="2446317" y="758492"/>
                  </a:cubicBezTo>
                  <a:cubicBezTo>
                    <a:pt x="2536389" y="803528"/>
                    <a:pt x="2690953" y="871551"/>
                    <a:pt x="2755075" y="948497"/>
                  </a:cubicBezTo>
                  <a:cubicBezTo>
                    <a:pt x="2767608" y="963537"/>
                    <a:pt x="2899486" y="1130536"/>
                    <a:pt x="2945080" y="1162253"/>
                  </a:cubicBezTo>
                  <a:cubicBezTo>
                    <a:pt x="3009170" y="1206837"/>
                    <a:pt x="3080578" y="1239912"/>
                    <a:pt x="3146961" y="1281006"/>
                  </a:cubicBezTo>
                  <a:cubicBezTo>
                    <a:pt x="3163790" y="1291424"/>
                    <a:pt x="3177678" y="1306142"/>
                    <a:pt x="3194462" y="1316632"/>
                  </a:cubicBezTo>
                  <a:cubicBezTo>
                    <a:pt x="3209474" y="1326014"/>
                    <a:pt x="3227801" y="1329761"/>
                    <a:pt x="3241963" y="1340383"/>
                  </a:cubicBezTo>
                  <a:cubicBezTo>
                    <a:pt x="3330526" y="1406805"/>
                    <a:pt x="3246225" y="1377073"/>
                    <a:pt x="3336966" y="1399760"/>
                  </a:cubicBezTo>
                  <a:cubicBezTo>
                    <a:pt x="3368256" y="1493629"/>
                    <a:pt x="3339910" y="1429428"/>
                    <a:pt x="3491345" y="1554139"/>
                  </a:cubicBezTo>
                  <a:cubicBezTo>
                    <a:pt x="3593324" y="1638122"/>
                    <a:pt x="3514244" y="1565162"/>
                    <a:pt x="3633849" y="1684767"/>
                  </a:cubicBezTo>
                  <a:cubicBezTo>
                    <a:pt x="3680671" y="1731589"/>
                    <a:pt x="3669475" y="1703599"/>
                    <a:pt x="3669475" y="176789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 name="Group 53"/>
          <p:cNvGrpSpPr>
            <a:grpSpLocks/>
          </p:cNvGrpSpPr>
          <p:nvPr/>
        </p:nvGrpSpPr>
        <p:grpSpPr bwMode="auto">
          <a:xfrm>
            <a:off x="4071938" y="4864100"/>
            <a:ext cx="2071687" cy="646113"/>
            <a:chOff x="3929058" y="4071942"/>
            <a:chExt cx="2071702" cy="646204"/>
          </a:xfrm>
        </p:grpSpPr>
        <p:sp>
          <p:nvSpPr>
            <p:cNvPr id="49179" name="Rectangle 1"/>
            <p:cNvSpPr>
              <a:spLocks noChangeArrowheads="1"/>
            </p:cNvSpPr>
            <p:nvPr/>
          </p:nvSpPr>
          <p:spPr bwMode="auto">
            <a:xfrm>
              <a:off x="4429124" y="4071942"/>
              <a:ext cx="1571636" cy="646204"/>
            </a:xfrm>
            <a:prstGeom prst="rect">
              <a:avLst/>
            </a:prstGeom>
            <a:solidFill>
              <a:schemeClr val="bg1"/>
            </a:solidFill>
            <a:ln w="9525">
              <a:solidFill>
                <a:srgbClr val="ACAEEC"/>
              </a:solidFill>
              <a:miter lim="800000"/>
              <a:headEnd/>
              <a:tailEnd/>
            </a:ln>
          </p:spPr>
          <p:txBody>
            <a:bodyPr>
              <a:spAutoFit/>
            </a:bodyPr>
            <a:lstStyle/>
            <a:p>
              <a:pPr algn="ctr"/>
              <a:r>
                <a:rPr lang="en-GB" sz="1800">
                  <a:solidFill>
                    <a:schemeClr val="tx2"/>
                  </a:solidFill>
                </a:rPr>
                <a:t>Clinical signs &amp; symptoms</a:t>
              </a:r>
            </a:p>
          </p:txBody>
        </p:sp>
        <p:cxnSp>
          <p:nvCxnSpPr>
            <p:cNvPr id="49180" name="Straight Arrow Connector 49"/>
            <p:cNvCxnSpPr>
              <a:cxnSpLocks noChangeShapeType="1"/>
            </p:cNvCxnSpPr>
            <p:nvPr/>
          </p:nvCxnSpPr>
          <p:spPr bwMode="auto">
            <a:xfrm rot="10800000" flipV="1">
              <a:off x="3929058" y="4494114"/>
              <a:ext cx="428628" cy="142876"/>
            </a:xfrm>
            <a:prstGeom prst="straightConnector1">
              <a:avLst/>
            </a:prstGeom>
            <a:noFill/>
            <a:ln w="57150" algn="ctr">
              <a:solidFill>
                <a:srgbClr val="ACAEEC"/>
              </a:solidFill>
              <a:round/>
              <a:headEnd/>
              <a:tailEnd type="arrow" w="med" len="med"/>
            </a:ln>
            <a:extLst>
              <a:ext uri="{909E8E84-426E-40DD-AFC4-6F175D3DCCD1}">
                <a14:hiddenFill xmlns:a14="http://schemas.microsoft.com/office/drawing/2010/main">
                  <a:noFill/>
                </a14:hiddenFill>
              </a:ext>
            </a:extLst>
          </p:spPr>
        </p:cxnSp>
      </p:grpSp>
      <p:sp>
        <p:nvSpPr>
          <p:cNvPr id="49158" name="Rectangle 1"/>
          <p:cNvSpPr>
            <a:spLocks noChangeArrowheads="1"/>
          </p:cNvSpPr>
          <p:nvPr/>
        </p:nvSpPr>
        <p:spPr bwMode="auto">
          <a:xfrm>
            <a:off x="4500563" y="1428750"/>
            <a:ext cx="2286000" cy="1200150"/>
          </a:xfrm>
          <a:prstGeom prst="rect">
            <a:avLst/>
          </a:prstGeom>
          <a:solidFill>
            <a:schemeClr val="bg1"/>
          </a:solidFill>
          <a:ln w="9525">
            <a:solidFill>
              <a:srgbClr val="ACAEEC"/>
            </a:solidFill>
            <a:miter lim="800000"/>
            <a:headEnd/>
            <a:tailEnd/>
          </a:ln>
        </p:spPr>
        <p:txBody>
          <a:bodyPr>
            <a:spAutoFit/>
          </a:bodyPr>
          <a:lstStyle/>
          <a:p>
            <a:pPr algn="ctr"/>
            <a:r>
              <a:rPr lang="en-GB" sz="1800">
                <a:solidFill>
                  <a:schemeClr val="tx2"/>
                </a:solidFill>
              </a:rPr>
              <a:t>Promoted by physiological levels of  E2 in normal females, not males</a:t>
            </a:r>
          </a:p>
        </p:txBody>
      </p:sp>
      <p:sp>
        <p:nvSpPr>
          <p:cNvPr id="40" name="TextBox 39"/>
          <p:cNvSpPr txBox="1"/>
          <p:nvPr/>
        </p:nvSpPr>
        <p:spPr>
          <a:xfrm>
            <a:off x="7215188" y="1214438"/>
            <a:ext cx="1571625" cy="2308225"/>
          </a:xfrm>
          <a:prstGeom prst="rect">
            <a:avLst/>
          </a:prstGeom>
          <a:solidFill>
            <a:schemeClr val="accent2">
              <a:lumMod val="60000"/>
              <a:lumOff val="40000"/>
            </a:schemeClr>
          </a:solidFill>
          <a:ln>
            <a:solidFill>
              <a:srgbClr val="2416DC"/>
            </a:solidFill>
          </a:ln>
        </p:spPr>
        <p:txBody>
          <a:bodyPr>
            <a:spAutoFit/>
          </a:bodyPr>
          <a:lstStyle/>
          <a:p>
            <a:pPr algn="ctr">
              <a:defRPr/>
            </a:pPr>
            <a:r>
              <a:rPr lang="en-GB" sz="1800" dirty="0">
                <a:solidFill>
                  <a:schemeClr val="bg1"/>
                </a:solidFill>
              </a:rPr>
              <a:t>Renders females more able to preserve </a:t>
            </a:r>
            <a:r>
              <a:rPr lang="en-GB" sz="1800" dirty="0" err="1">
                <a:solidFill>
                  <a:schemeClr val="bg1"/>
                </a:solidFill>
              </a:rPr>
              <a:t>striatal</a:t>
            </a:r>
            <a:r>
              <a:rPr lang="en-GB" sz="1800" dirty="0">
                <a:solidFill>
                  <a:schemeClr val="bg1"/>
                </a:solidFill>
              </a:rPr>
              <a:t> DA levels when lesions are small/moderate</a:t>
            </a:r>
          </a:p>
        </p:txBody>
      </p:sp>
      <p:sp>
        <p:nvSpPr>
          <p:cNvPr id="33" name="Freeform 32"/>
          <p:cNvSpPr>
            <a:spLocks noChangeArrowheads="1"/>
          </p:cNvSpPr>
          <p:nvPr/>
        </p:nvSpPr>
        <p:spPr bwMode="auto">
          <a:xfrm>
            <a:off x="1447800" y="4113213"/>
            <a:ext cx="2838450" cy="1887537"/>
          </a:xfrm>
          <a:custGeom>
            <a:avLst/>
            <a:gdLst>
              <a:gd name="T0" fmla="*/ 0 w 2838203"/>
              <a:gd name="T1" fmla="*/ 23703 h 1888177"/>
              <a:gd name="T2" fmla="*/ 130695 w 2838203"/>
              <a:gd name="T3" fmla="*/ 11851 h 1888177"/>
              <a:gd name="T4" fmla="*/ 201989 w 2838203"/>
              <a:gd name="T5" fmla="*/ 0 h 1888177"/>
              <a:gd name="T6" fmla="*/ 605960 w 2838203"/>
              <a:gd name="T7" fmla="*/ 11851 h 1888177"/>
              <a:gd name="T8" fmla="*/ 736654 w 2838203"/>
              <a:gd name="T9" fmla="*/ 23703 h 1888177"/>
              <a:gd name="T10" fmla="*/ 784179 w 2838203"/>
              <a:gd name="T11" fmla="*/ 35554 h 1888177"/>
              <a:gd name="T12" fmla="*/ 986168 w 2838203"/>
              <a:gd name="T13" fmla="*/ 47405 h 1888177"/>
              <a:gd name="T14" fmla="*/ 1247564 w 2838203"/>
              <a:gd name="T15" fmla="*/ 71108 h 1888177"/>
              <a:gd name="T16" fmla="*/ 1330733 w 2838203"/>
              <a:gd name="T17" fmla="*/ 94811 h 1888177"/>
              <a:gd name="T18" fmla="*/ 1449551 w 2838203"/>
              <a:gd name="T19" fmla="*/ 118513 h 1888177"/>
              <a:gd name="T20" fmla="*/ 1485195 w 2838203"/>
              <a:gd name="T21" fmla="*/ 142216 h 1888177"/>
              <a:gd name="T22" fmla="*/ 1556483 w 2838203"/>
              <a:gd name="T23" fmla="*/ 177770 h 1888177"/>
              <a:gd name="T24" fmla="*/ 1675298 w 2838203"/>
              <a:gd name="T25" fmla="*/ 296281 h 1888177"/>
              <a:gd name="T26" fmla="*/ 1734704 w 2838203"/>
              <a:gd name="T27" fmla="*/ 319982 h 1888177"/>
              <a:gd name="T28" fmla="*/ 1770351 w 2838203"/>
              <a:gd name="T29" fmla="*/ 343682 h 1888177"/>
              <a:gd name="T30" fmla="*/ 1794115 w 2838203"/>
              <a:gd name="T31" fmla="*/ 379236 h 1888177"/>
              <a:gd name="T32" fmla="*/ 1889166 w 2838203"/>
              <a:gd name="T33" fmla="*/ 521452 h 1888177"/>
              <a:gd name="T34" fmla="*/ 1960456 w 2838203"/>
              <a:gd name="T35" fmla="*/ 557006 h 1888177"/>
              <a:gd name="T36" fmla="*/ 2031744 w 2838203"/>
              <a:gd name="T37" fmla="*/ 639966 h 1888177"/>
              <a:gd name="T38" fmla="*/ 2091150 w 2838203"/>
              <a:gd name="T39" fmla="*/ 770329 h 1888177"/>
              <a:gd name="T40" fmla="*/ 2162437 w 2838203"/>
              <a:gd name="T41" fmla="*/ 876989 h 1888177"/>
              <a:gd name="T42" fmla="*/ 2221848 w 2838203"/>
              <a:gd name="T43" fmla="*/ 1019202 h 1888177"/>
              <a:gd name="T44" fmla="*/ 2316901 w 2838203"/>
              <a:gd name="T45" fmla="*/ 1149567 h 1888177"/>
              <a:gd name="T46" fmla="*/ 2340663 w 2838203"/>
              <a:gd name="T47" fmla="*/ 1185121 h 1888177"/>
              <a:gd name="T48" fmla="*/ 2364427 w 2838203"/>
              <a:gd name="T49" fmla="*/ 1220675 h 1888177"/>
              <a:gd name="T50" fmla="*/ 2471362 w 2838203"/>
              <a:gd name="T51" fmla="*/ 1327335 h 1888177"/>
              <a:gd name="T52" fmla="*/ 2602053 w 2838203"/>
              <a:gd name="T53" fmla="*/ 1516954 h 1888177"/>
              <a:gd name="T54" fmla="*/ 2673350 w 2838203"/>
              <a:gd name="T55" fmla="*/ 1623614 h 1888177"/>
              <a:gd name="T56" fmla="*/ 2720874 w 2838203"/>
              <a:gd name="T57" fmla="*/ 1742127 h 1888177"/>
              <a:gd name="T58" fmla="*/ 2839688 w 2838203"/>
              <a:gd name="T59" fmla="*/ 1884341 h 1888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38203"/>
              <a:gd name="T91" fmla="*/ 0 h 1888177"/>
              <a:gd name="T92" fmla="*/ 2838203 w 2838203"/>
              <a:gd name="T93" fmla="*/ 1888177 h 18881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38203" h="1888177">
                <a:moveTo>
                  <a:pt x="0" y="23751"/>
                </a:moveTo>
                <a:cubicBezTo>
                  <a:pt x="43543" y="19792"/>
                  <a:pt x="87206" y="16984"/>
                  <a:pt x="130629" y="11875"/>
                </a:cubicBezTo>
                <a:cubicBezTo>
                  <a:pt x="154542" y="9062"/>
                  <a:pt x="177803" y="0"/>
                  <a:pt x="201881" y="0"/>
                </a:cubicBezTo>
                <a:cubicBezTo>
                  <a:pt x="336526" y="0"/>
                  <a:pt x="471055" y="7917"/>
                  <a:pt x="605642" y="11875"/>
                </a:cubicBezTo>
                <a:cubicBezTo>
                  <a:pt x="649185" y="15834"/>
                  <a:pt x="692931" y="17972"/>
                  <a:pt x="736270" y="23751"/>
                </a:cubicBezTo>
                <a:cubicBezTo>
                  <a:pt x="752448" y="25908"/>
                  <a:pt x="767524" y="34079"/>
                  <a:pt x="783771" y="35626"/>
                </a:cubicBezTo>
                <a:cubicBezTo>
                  <a:pt x="850877" y="42017"/>
                  <a:pt x="918382" y="43161"/>
                  <a:pt x="985652" y="47501"/>
                </a:cubicBezTo>
                <a:cubicBezTo>
                  <a:pt x="1161090" y="58820"/>
                  <a:pt x="1109787" y="54112"/>
                  <a:pt x="1246909" y="71252"/>
                </a:cubicBezTo>
                <a:cubicBezTo>
                  <a:pt x="1274618" y="79169"/>
                  <a:pt x="1301858" y="88965"/>
                  <a:pt x="1330036" y="95003"/>
                </a:cubicBezTo>
                <a:cubicBezTo>
                  <a:pt x="1482876" y="127754"/>
                  <a:pt x="1360976" y="89482"/>
                  <a:pt x="1448790" y="118753"/>
                </a:cubicBezTo>
                <a:cubicBezTo>
                  <a:pt x="1460665" y="126670"/>
                  <a:pt x="1471940" y="135573"/>
                  <a:pt x="1484416" y="142504"/>
                </a:cubicBezTo>
                <a:cubicBezTo>
                  <a:pt x="1507628" y="155400"/>
                  <a:pt x="1535059" y="161385"/>
                  <a:pt x="1555668" y="178130"/>
                </a:cubicBezTo>
                <a:cubicBezTo>
                  <a:pt x="1599115" y="213431"/>
                  <a:pt x="1630708" y="261912"/>
                  <a:pt x="1674421" y="296883"/>
                </a:cubicBezTo>
                <a:cubicBezTo>
                  <a:pt x="1691067" y="310199"/>
                  <a:pt x="1714731" y="311101"/>
                  <a:pt x="1733797" y="320634"/>
                </a:cubicBezTo>
                <a:cubicBezTo>
                  <a:pt x="1746562" y="327017"/>
                  <a:pt x="1757548" y="336467"/>
                  <a:pt x="1769423" y="344384"/>
                </a:cubicBezTo>
                <a:cubicBezTo>
                  <a:pt x="1777340" y="356259"/>
                  <a:pt x="1786093" y="367618"/>
                  <a:pt x="1793174" y="380010"/>
                </a:cubicBezTo>
                <a:cubicBezTo>
                  <a:pt x="1828757" y="442279"/>
                  <a:pt x="1819431" y="459497"/>
                  <a:pt x="1888177" y="522514"/>
                </a:cubicBezTo>
                <a:cubicBezTo>
                  <a:pt x="1907751" y="540457"/>
                  <a:pt x="1937335" y="543410"/>
                  <a:pt x="1959429" y="558140"/>
                </a:cubicBezTo>
                <a:cubicBezTo>
                  <a:pt x="1977978" y="570506"/>
                  <a:pt x="2021598" y="624237"/>
                  <a:pt x="2030681" y="641268"/>
                </a:cubicBezTo>
                <a:cubicBezTo>
                  <a:pt x="2053189" y="683471"/>
                  <a:pt x="2067007" y="729987"/>
                  <a:pt x="2090057" y="771896"/>
                </a:cubicBezTo>
                <a:cubicBezTo>
                  <a:pt x="2110691" y="809413"/>
                  <a:pt x="2144841" y="839251"/>
                  <a:pt x="2161309" y="878774"/>
                </a:cubicBezTo>
                <a:cubicBezTo>
                  <a:pt x="2181101" y="926275"/>
                  <a:pt x="2195365" y="976479"/>
                  <a:pt x="2220686" y="1021278"/>
                </a:cubicBezTo>
                <a:cubicBezTo>
                  <a:pt x="2247179" y="1068150"/>
                  <a:pt x="2284394" y="1108095"/>
                  <a:pt x="2315688" y="1151907"/>
                </a:cubicBezTo>
                <a:cubicBezTo>
                  <a:pt x="2323984" y="1163521"/>
                  <a:pt x="2331522" y="1175658"/>
                  <a:pt x="2339439" y="1187533"/>
                </a:cubicBezTo>
                <a:cubicBezTo>
                  <a:pt x="2347356" y="1199408"/>
                  <a:pt x="2352045" y="1214243"/>
                  <a:pt x="2363190" y="1223159"/>
                </a:cubicBezTo>
                <a:cubicBezTo>
                  <a:pt x="2426521" y="1273824"/>
                  <a:pt x="2422570" y="1263538"/>
                  <a:pt x="2470068" y="1330036"/>
                </a:cubicBezTo>
                <a:cubicBezTo>
                  <a:pt x="2514741" y="1392579"/>
                  <a:pt x="2554580" y="1458555"/>
                  <a:pt x="2600696" y="1520042"/>
                </a:cubicBezTo>
                <a:cubicBezTo>
                  <a:pt x="2627065" y="1555201"/>
                  <a:pt x="2653085" y="1586499"/>
                  <a:pt x="2671948" y="1626920"/>
                </a:cubicBezTo>
                <a:cubicBezTo>
                  <a:pt x="2689977" y="1665554"/>
                  <a:pt x="2697514" y="1709115"/>
                  <a:pt x="2719449" y="1745673"/>
                </a:cubicBezTo>
                <a:cubicBezTo>
                  <a:pt x="2757697" y="1809420"/>
                  <a:pt x="2792687" y="1842661"/>
                  <a:pt x="2838203" y="1888177"/>
                </a:cubicBezTo>
              </a:path>
            </a:pathLst>
          </a:custGeom>
          <a:noFill/>
          <a:ln w="2857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4" name="Group 54"/>
          <p:cNvGrpSpPr>
            <a:grpSpLocks/>
          </p:cNvGrpSpPr>
          <p:nvPr/>
        </p:nvGrpSpPr>
        <p:grpSpPr bwMode="auto">
          <a:xfrm>
            <a:off x="1285875" y="3429000"/>
            <a:ext cx="5419725" cy="1644650"/>
            <a:chOff x="1285852" y="3429000"/>
            <a:chExt cx="5419761" cy="1644662"/>
          </a:xfrm>
        </p:grpSpPr>
        <p:grpSp>
          <p:nvGrpSpPr>
            <p:cNvPr id="49175" name="Group 53"/>
            <p:cNvGrpSpPr>
              <a:grpSpLocks/>
            </p:cNvGrpSpPr>
            <p:nvPr/>
          </p:nvGrpSpPr>
          <p:grpSpPr bwMode="auto">
            <a:xfrm>
              <a:off x="3714745" y="3429000"/>
              <a:ext cx="2990868" cy="1500197"/>
              <a:chOff x="3714745" y="3429000"/>
              <a:chExt cx="2990868" cy="1500197"/>
            </a:xfrm>
          </p:grpSpPr>
          <p:sp>
            <p:nvSpPr>
              <p:cNvPr id="49177" name="Rectangle 1"/>
              <p:cNvSpPr>
                <a:spLocks noChangeArrowheads="1"/>
              </p:cNvSpPr>
              <p:nvPr/>
            </p:nvSpPr>
            <p:spPr bwMode="auto">
              <a:xfrm>
                <a:off x="4357686" y="3429000"/>
                <a:ext cx="2347927" cy="1200338"/>
              </a:xfrm>
              <a:prstGeom prst="rect">
                <a:avLst/>
              </a:prstGeom>
              <a:solidFill>
                <a:schemeClr val="bg1"/>
              </a:solidFill>
              <a:ln w="9525">
                <a:solidFill>
                  <a:srgbClr val="ACAEEC"/>
                </a:solidFill>
                <a:miter lim="800000"/>
                <a:headEnd/>
                <a:tailEnd/>
              </a:ln>
            </p:spPr>
            <p:txBody>
              <a:bodyPr>
                <a:spAutoFit/>
              </a:bodyPr>
              <a:lstStyle/>
              <a:p>
                <a:pPr algn="ctr"/>
                <a:r>
                  <a:rPr lang="en-GB" sz="1800">
                    <a:solidFill>
                      <a:schemeClr val="tx2"/>
                    </a:solidFill>
                  </a:rPr>
                  <a:t>Pre-clinical studies: </a:t>
                </a:r>
              </a:p>
              <a:p>
                <a:pPr algn="ctr"/>
                <a:r>
                  <a:rPr lang="en-GB" sz="1800">
                    <a:solidFill>
                      <a:schemeClr val="tx2"/>
                    </a:solidFill>
                  </a:rPr>
                  <a:t>sex differences in PD prevail for moderate lesion size</a:t>
                </a:r>
              </a:p>
            </p:txBody>
          </p:sp>
          <p:cxnSp>
            <p:nvCxnSpPr>
              <p:cNvPr id="49178" name="Straight Arrow Connector 51"/>
              <p:cNvCxnSpPr>
                <a:cxnSpLocks noChangeShapeType="1"/>
              </p:cNvCxnSpPr>
              <p:nvPr/>
            </p:nvCxnSpPr>
            <p:spPr bwMode="auto">
              <a:xfrm rot="10800000" flipV="1">
                <a:off x="3714745" y="4570420"/>
                <a:ext cx="642939" cy="358777"/>
              </a:xfrm>
              <a:prstGeom prst="straightConnector1">
                <a:avLst/>
              </a:prstGeom>
              <a:noFill/>
              <a:ln w="57150" algn="ctr">
                <a:solidFill>
                  <a:srgbClr val="ACAEEC"/>
                </a:solidFill>
                <a:round/>
                <a:headEnd/>
                <a:tailEnd type="arrow" w="med" len="med"/>
              </a:ln>
              <a:extLst>
                <a:ext uri="{909E8E84-426E-40DD-AFC4-6F175D3DCCD1}">
                  <a14:hiddenFill xmlns:a14="http://schemas.microsoft.com/office/drawing/2010/main">
                    <a:noFill/>
                  </a14:hiddenFill>
                </a:ext>
              </a:extLst>
            </p:spPr>
          </p:cxnSp>
        </p:grpSp>
        <p:cxnSp>
          <p:nvCxnSpPr>
            <p:cNvPr id="49176" name="Straight Connector 38"/>
            <p:cNvCxnSpPr>
              <a:cxnSpLocks noChangeShapeType="1"/>
            </p:cNvCxnSpPr>
            <p:nvPr/>
          </p:nvCxnSpPr>
          <p:spPr bwMode="auto">
            <a:xfrm>
              <a:off x="1285852" y="5072074"/>
              <a:ext cx="2098617" cy="1588"/>
            </a:xfrm>
            <a:prstGeom prst="line">
              <a:avLst/>
            </a:prstGeom>
            <a:noFill/>
            <a:ln w="9525" algn="ctr">
              <a:solidFill>
                <a:srgbClr val="000000"/>
              </a:solidFill>
              <a:prstDash val="sysDash"/>
              <a:round/>
              <a:headEnd/>
              <a:tailEnd/>
            </a:ln>
            <a:extLst>
              <a:ext uri="{909E8E84-426E-40DD-AFC4-6F175D3DCCD1}">
                <a14:hiddenFill xmlns:a14="http://schemas.microsoft.com/office/drawing/2010/main">
                  <a:noFill/>
                </a14:hiddenFill>
              </a:ext>
            </a:extLst>
          </p:spPr>
        </p:cxnSp>
      </p:grpSp>
      <p:grpSp>
        <p:nvGrpSpPr>
          <p:cNvPr id="49162" name="Group 37"/>
          <p:cNvGrpSpPr>
            <a:grpSpLocks/>
          </p:cNvGrpSpPr>
          <p:nvPr/>
        </p:nvGrpSpPr>
        <p:grpSpPr bwMode="auto">
          <a:xfrm>
            <a:off x="142875" y="1428750"/>
            <a:ext cx="4214813" cy="2357438"/>
            <a:chOff x="3643313" y="1285860"/>
            <a:chExt cx="4214828" cy="2357454"/>
          </a:xfrm>
        </p:grpSpPr>
        <p:pic>
          <p:nvPicPr>
            <p:cNvPr id="49169" name="Content Placeholder 3" descr="neuron1 RA Dawson, UCL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85860"/>
              <a:ext cx="3143272"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0" name="Group 34"/>
            <p:cNvGrpSpPr>
              <a:grpSpLocks/>
            </p:cNvGrpSpPr>
            <p:nvPr/>
          </p:nvGrpSpPr>
          <p:grpSpPr bwMode="auto">
            <a:xfrm>
              <a:off x="3643313" y="1357298"/>
              <a:ext cx="4214828" cy="1481146"/>
              <a:chOff x="3643313" y="1376350"/>
              <a:chExt cx="4214828" cy="1481146"/>
            </a:xfrm>
          </p:grpSpPr>
          <p:sp>
            <p:nvSpPr>
              <p:cNvPr id="49171" name="TextBox 41"/>
              <p:cNvSpPr txBox="1">
                <a:spLocks noChangeArrowheads="1"/>
              </p:cNvSpPr>
              <p:nvPr/>
            </p:nvSpPr>
            <p:spPr bwMode="auto">
              <a:xfrm>
                <a:off x="3643313" y="2214554"/>
                <a:ext cx="1071563" cy="338137"/>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synthesis</a:t>
                </a:r>
              </a:p>
            </p:txBody>
          </p:sp>
          <p:sp>
            <p:nvSpPr>
              <p:cNvPr id="49172" name="TextBox 42"/>
              <p:cNvSpPr txBox="1">
                <a:spLocks noChangeArrowheads="1"/>
              </p:cNvSpPr>
              <p:nvPr/>
            </p:nvSpPr>
            <p:spPr bwMode="auto">
              <a:xfrm>
                <a:off x="5786451" y="2519358"/>
                <a:ext cx="785813" cy="338138"/>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release</a:t>
                </a:r>
              </a:p>
            </p:txBody>
          </p:sp>
          <p:sp>
            <p:nvSpPr>
              <p:cNvPr id="49173" name="TextBox 43"/>
              <p:cNvSpPr txBox="1">
                <a:spLocks noChangeArrowheads="1"/>
              </p:cNvSpPr>
              <p:nvPr/>
            </p:nvSpPr>
            <p:spPr bwMode="auto">
              <a:xfrm>
                <a:off x="6786578" y="1500174"/>
                <a:ext cx="1071563" cy="338137"/>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receptors</a:t>
                </a:r>
              </a:p>
            </p:txBody>
          </p:sp>
          <p:sp>
            <p:nvSpPr>
              <p:cNvPr id="49174" name="TextBox 44"/>
              <p:cNvSpPr txBox="1">
                <a:spLocks noChangeArrowheads="1"/>
              </p:cNvSpPr>
              <p:nvPr/>
            </p:nvSpPr>
            <p:spPr bwMode="auto">
              <a:xfrm>
                <a:off x="4572000" y="1376350"/>
                <a:ext cx="1071563" cy="338138"/>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a:solidFill>
                      <a:srgbClr val="2416DC"/>
                    </a:solidFill>
                    <a:cs typeface="Arial" charset="0"/>
                  </a:rPr>
                  <a:t>re-uptake</a:t>
                </a:r>
              </a:p>
            </p:txBody>
          </p:sp>
        </p:grpSp>
      </p:grpSp>
      <p:sp>
        <p:nvSpPr>
          <p:cNvPr id="49163" name="Rectangle 1"/>
          <p:cNvSpPr>
            <a:spLocks noChangeArrowheads="1"/>
          </p:cNvSpPr>
          <p:nvPr/>
        </p:nvSpPr>
        <p:spPr bwMode="auto">
          <a:xfrm>
            <a:off x="642938" y="285750"/>
            <a:ext cx="7786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solidFill>
                  <a:schemeClr val="tx2"/>
                </a:solidFill>
                <a:latin typeface="Arial" charset="0"/>
              </a:rPr>
              <a:t>Compensatory mechanisms in striatal terminals of surviving neurones in the damaged NSDA system</a:t>
            </a:r>
            <a:endParaRPr lang="en-GB" sz="2400">
              <a:solidFill>
                <a:schemeClr val="tx2"/>
              </a:solidFill>
            </a:endParaRPr>
          </a:p>
        </p:txBody>
      </p:sp>
      <p:sp>
        <p:nvSpPr>
          <p:cNvPr id="50" name="Down Arrow 49"/>
          <p:cNvSpPr/>
          <p:nvPr/>
        </p:nvSpPr>
        <p:spPr bwMode="auto">
          <a:xfrm>
            <a:off x="2000250" y="1165225"/>
            <a:ext cx="214313" cy="477838"/>
          </a:xfrm>
          <a:prstGeom prst="downArrow">
            <a:avLst/>
          </a:prstGeom>
          <a:solidFill>
            <a:schemeClr val="accent2">
              <a:lumMod val="60000"/>
              <a:lumOff val="40000"/>
            </a:schemeClr>
          </a:solidFill>
          <a:ln w="28575" cap="flat" cmpd="sng" algn="ctr">
            <a:solidFill>
              <a:srgbClr val="1C11AF"/>
            </a:solidFill>
            <a:prstDash val="solid"/>
            <a:round/>
            <a:headEnd type="none" w="med" len="med"/>
            <a:tailEnd type="none" w="med" len="med"/>
          </a:ln>
          <a:effectLst/>
        </p:spPr>
        <p:txBody>
          <a:bodyPr/>
          <a:lstStyle/>
          <a:p>
            <a:pPr algn="ctr">
              <a:defRPr/>
            </a:pPr>
            <a:endParaRPr lang="en-GB"/>
          </a:p>
        </p:txBody>
      </p:sp>
      <p:sp>
        <p:nvSpPr>
          <p:cNvPr id="51" name="Down Arrow 50"/>
          <p:cNvSpPr/>
          <p:nvPr/>
        </p:nvSpPr>
        <p:spPr bwMode="auto">
          <a:xfrm rot="10800000">
            <a:off x="428625" y="2071688"/>
            <a:ext cx="214313" cy="428625"/>
          </a:xfrm>
          <a:prstGeom prst="downArrow">
            <a:avLst/>
          </a:prstGeom>
          <a:solidFill>
            <a:schemeClr val="accent2">
              <a:lumMod val="60000"/>
              <a:lumOff val="40000"/>
            </a:schemeClr>
          </a:solidFill>
          <a:ln w="28575" cap="flat" cmpd="sng" algn="ctr">
            <a:solidFill>
              <a:srgbClr val="1C11AF"/>
            </a:solidFill>
            <a:prstDash val="solid"/>
            <a:round/>
            <a:headEnd type="none" w="med" len="med"/>
            <a:tailEnd type="none" w="med" len="med"/>
          </a:ln>
          <a:effectLst/>
        </p:spPr>
        <p:txBody>
          <a:bodyPr/>
          <a:lstStyle/>
          <a:p>
            <a:pPr algn="ctr">
              <a:defRPr/>
            </a:pPr>
            <a:endParaRPr lang="en-GB"/>
          </a:p>
        </p:txBody>
      </p:sp>
      <p:sp>
        <p:nvSpPr>
          <p:cNvPr id="52" name="Down Arrow 51"/>
          <p:cNvSpPr/>
          <p:nvPr/>
        </p:nvSpPr>
        <p:spPr bwMode="auto">
          <a:xfrm rot="10800000">
            <a:off x="2571750" y="3143250"/>
            <a:ext cx="214313" cy="428625"/>
          </a:xfrm>
          <a:prstGeom prst="downArrow">
            <a:avLst/>
          </a:prstGeom>
          <a:solidFill>
            <a:schemeClr val="accent2">
              <a:lumMod val="60000"/>
              <a:lumOff val="40000"/>
            </a:schemeClr>
          </a:solidFill>
          <a:ln w="28575" cap="flat" cmpd="sng" algn="ctr">
            <a:solidFill>
              <a:srgbClr val="1C11AF"/>
            </a:solidFill>
            <a:prstDash val="solid"/>
            <a:round/>
            <a:headEnd type="none" w="med" len="med"/>
            <a:tailEnd type="none" w="med" len="med"/>
          </a:ln>
          <a:effectLst/>
        </p:spPr>
        <p:txBody>
          <a:bodyPr/>
          <a:lstStyle/>
          <a:p>
            <a:pPr algn="ctr">
              <a:defRPr/>
            </a:pPr>
            <a:endParaRPr lang="en-GB"/>
          </a:p>
        </p:txBody>
      </p:sp>
      <p:sp>
        <p:nvSpPr>
          <p:cNvPr id="53" name="TextBox 52"/>
          <p:cNvSpPr txBox="1"/>
          <p:nvPr/>
        </p:nvSpPr>
        <p:spPr>
          <a:xfrm>
            <a:off x="7215188" y="3786188"/>
            <a:ext cx="1571625" cy="2032000"/>
          </a:xfrm>
          <a:prstGeom prst="rect">
            <a:avLst/>
          </a:prstGeom>
          <a:solidFill>
            <a:schemeClr val="accent2">
              <a:lumMod val="60000"/>
              <a:lumOff val="40000"/>
            </a:schemeClr>
          </a:solidFill>
          <a:ln>
            <a:solidFill>
              <a:srgbClr val="2416DC"/>
            </a:solidFill>
          </a:ln>
        </p:spPr>
        <p:txBody>
          <a:bodyPr>
            <a:spAutoFit/>
          </a:bodyPr>
          <a:lstStyle/>
          <a:p>
            <a:pPr algn="ctr">
              <a:defRPr/>
            </a:pPr>
            <a:r>
              <a:rPr lang="en-GB" sz="1800" dirty="0">
                <a:solidFill>
                  <a:schemeClr val="bg1"/>
                </a:solidFill>
              </a:rPr>
              <a:t>Potential to delay progression or onset of disease – </a:t>
            </a:r>
          </a:p>
          <a:p>
            <a:pPr algn="ctr">
              <a:defRPr/>
            </a:pPr>
            <a:r>
              <a:rPr lang="en-GB" sz="1800" dirty="0">
                <a:solidFill>
                  <a:schemeClr val="bg1"/>
                </a:solidFill>
              </a:rPr>
              <a:t>at least in females</a:t>
            </a:r>
          </a:p>
        </p:txBody>
      </p:sp>
      <p:sp>
        <p:nvSpPr>
          <p:cNvPr id="49168" name="Text Box 83"/>
          <p:cNvSpPr txBox="1">
            <a:spLocks noChangeArrowheads="1"/>
          </p:cNvSpPr>
          <p:nvPr/>
        </p:nvSpPr>
        <p:spPr bwMode="auto">
          <a:xfrm>
            <a:off x="4929188" y="5929313"/>
            <a:ext cx="41433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400">
                <a:solidFill>
                  <a:schemeClr val="accent2"/>
                </a:solidFill>
                <a:cs typeface="Arial" charset="0"/>
              </a:rPr>
              <a:t>McArthur  S. et al (2007) </a:t>
            </a:r>
            <a:r>
              <a:rPr lang="en-GB" sz="1400" i="1">
                <a:solidFill>
                  <a:schemeClr val="accent2"/>
                </a:solidFill>
                <a:cs typeface="Arial" charset="0"/>
              </a:rPr>
              <a:t>JNeurochem </a:t>
            </a:r>
            <a:r>
              <a:rPr lang="en-GB" sz="1400">
                <a:solidFill>
                  <a:schemeClr val="accent2"/>
                </a:solidFill>
                <a:cs typeface="Arial" charset="0"/>
              </a:rPr>
              <a:t>100: 678-692</a:t>
            </a:r>
          </a:p>
          <a:p>
            <a:pPr eaLnBrk="1" hangingPunct="1">
              <a:spcBef>
                <a:spcPct val="20000"/>
              </a:spcBef>
            </a:pPr>
            <a:r>
              <a:rPr lang="en-GB" sz="1400">
                <a:solidFill>
                  <a:schemeClr val="accent2"/>
                </a:solidFill>
                <a:cs typeface="Arial" charset="0"/>
              </a:rPr>
              <a:t>Gillies GE &amp; McArthur S. (2010) </a:t>
            </a:r>
            <a:r>
              <a:rPr lang="en-GB" sz="1400" i="1">
                <a:solidFill>
                  <a:schemeClr val="accent2"/>
                </a:solidFill>
                <a:cs typeface="Arial" charset="0"/>
              </a:rPr>
              <a:t>Horm Behav  </a:t>
            </a:r>
            <a:r>
              <a:rPr lang="en-GB" sz="1400">
                <a:solidFill>
                  <a:schemeClr val="accent2"/>
                </a:solidFill>
                <a:cs typeface="Arial" charset="0"/>
              </a:rPr>
              <a:t>57: 23-34; </a:t>
            </a:r>
          </a:p>
          <a:p>
            <a:pPr eaLnBrk="1" hangingPunct="1">
              <a:spcBef>
                <a:spcPct val="20000"/>
              </a:spcBef>
            </a:pPr>
            <a:r>
              <a:rPr lang="en-GB" sz="1400">
                <a:solidFill>
                  <a:schemeClr val="accent2"/>
                </a:solidFill>
                <a:cs typeface="Arial" charset="0"/>
              </a:rPr>
              <a:t>Gillies GE &amp; McArthur S. (2010) </a:t>
            </a:r>
            <a:r>
              <a:rPr lang="en-GB" sz="1400" i="1">
                <a:solidFill>
                  <a:schemeClr val="accent2"/>
                </a:solidFill>
                <a:cs typeface="Arial" charset="0"/>
              </a:rPr>
              <a:t>Pharm Revs </a:t>
            </a:r>
            <a:r>
              <a:rPr lang="en-GB" sz="1400">
                <a:solidFill>
                  <a:schemeClr val="accent2"/>
                </a:solidFill>
                <a:cs typeface="Arial" charset="0"/>
              </a:rPr>
              <a:t>62: 155-98</a:t>
            </a:r>
          </a:p>
          <a:p>
            <a:pPr eaLnBrk="1" hangingPunct="1">
              <a:spcBef>
                <a:spcPct val="20000"/>
              </a:spcBef>
            </a:pPr>
            <a:endParaRPr lang="en-GB" sz="1800">
              <a:solidFill>
                <a:schemeClr val="accent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P spid="50" grpId="0" animBg="1"/>
      <p:bldP spid="51" grpId="0" animBg="1"/>
      <p:bldP spid="52" grpId="0" animBg="1"/>
      <p:bldP spid="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body" idx="1"/>
          </p:nvPr>
        </p:nvSpPr>
        <p:spPr>
          <a:xfrm>
            <a:off x="844550" y="749300"/>
            <a:ext cx="7351713" cy="5710238"/>
          </a:xfrm>
        </p:spPr>
        <p:txBody>
          <a:bodyPr/>
          <a:lstStyle/>
          <a:p>
            <a:pPr>
              <a:lnSpc>
                <a:spcPct val="80000"/>
              </a:lnSpc>
              <a:defRPr/>
            </a:pPr>
            <a:endParaRPr lang="en-GB" sz="2400" dirty="0" smtClean="0"/>
          </a:p>
          <a:p>
            <a:pPr marL="0" indent="0" algn="ctr">
              <a:lnSpc>
                <a:spcPct val="80000"/>
              </a:lnSpc>
              <a:buFontTx/>
              <a:buNone/>
              <a:defRPr/>
            </a:pPr>
            <a:r>
              <a:rPr lang="en-US" sz="4000" dirty="0" smtClean="0">
                <a:solidFill>
                  <a:srgbClr val="000099"/>
                </a:solidFill>
                <a:latin typeface="Arial" pitchFamily="34" charset="0"/>
              </a:rPr>
              <a:t>Effects of </a:t>
            </a:r>
            <a:r>
              <a:rPr lang="en-US" sz="4000" dirty="0" err="1" smtClean="0">
                <a:solidFill>
                  <a:srgbClr val="000099"/>
                </a:solidFill>
                <a:latin typeface="Arial" pitchFamily="34" charset="0"/>
              </a:rPr>
              <a:t>oestradiol</a:t>
            </a:r>
            <a:r>
              <a:rPr lang="en-US" sz="4000" dirty="0" smtClean="0">
                <a:solidFill>
                  <a:srgbClr val="000099"/>
                </a:solidFill>
                <a:latin typeface="Arial" pitchFamily="34" charset="0"/>
              </a:rPr>
              <a:t> on both the intact and partially injured NSDA are sexually dimorphic in rats. </a:t>
            </a:r>
          </a:p>
          <a:p>
            <a:pPr marL="0" indent="0" algn="ctr">
              <a:lnSpc>
                <a:spcPct val="80000"/>
              </a:lnSpc>
              <a:buFontTx/>
              <a:buNone/>
              <a:defRPr/>
            </a:pPr>
            <a:endParaRPr lang="en-GB" sz="4000" dirty="0" smtClean="0">
              <a:solidFill>
                <a:srgbClr val="000099"/>
              </a:solidFill>
              <a:latin typeface="Arial" pitchFamily="34" charset="0"/>
            </a:endParaRPr>
          </a:p>
          <a:p>
            <a:pPr marL="0" indent="0" algn="ctr">
              <a:lnSpc>
                <a:spcPct val="80000"/>
              </a:lnSpc>
              <a:buFontTx/>
              <a:buNone/>
              <a:defRPr/>
            </a:pPr>
            <a:r>
              <a:rPr lang="en-GB" sz="4000" dirty="0" smtClean="0">
                <a:solidFill>
                  <a:srgbClr val="000099"/>
                </a:solidFill>
                <a:latin typeface="Arial" pitchFamily="34" charset="0"/>
              </a:rPr>
              <a:t>Why?</a:t>
            </a:r>
          </a:p>
          <a:p>
            <a:pPr marL="0" indent="0" algn="ctr">
              <a:lnSpc>
                <a:spcPct val="80000"/>
              </a:lnSpc>
              <a:buFontTx/>
              <a:buNone/>
              <a:defRPr/>
            </a:pPr>
            <a:endParaRPr lang="en-GB" sz="4000" dirty="0" smtClean="0">
              <a:solidFill>
                <a:srgbClr val="000099"/>
              </a:solidFill>
              <a:latin typeface="Arial" pitchFamily="34" charset="0"/>
            </a:endParaRPr>
          </a:p>
          <a:p>
            <a:pPr marL="0" indent="0" algn="ctr">
              <a:lnSpc>
                <a:spcPct val="80000"/>
              </a:lnSpc>
              <a:buFontTx/>
              <a:buNone/>
              <a:defRPr/>
            </a:pPr>
            <a:r>
              <a:rPr lang="en-GB" sz="4000" dirty="0" smtClean="0">
                <a:solidFill>
                  <a:srgbClr val="000099"/>
                </a:solidFill>
                <a:latin typeface="Arial" pitchFamily="34" charset="0"/>
              </a:rPr>
              <a:t>Is there similar </a:t>
            </a:r>
            <a:r>
              <a:rPr lang="en-GB" sz="4000" dirty="0" err="1" smtClean="0">
                <a:solidFill>
                  <a:srgbClr val="000099"/>
                </a:solidFill>
                <a:latin typeface="Arial" pitchFamily="34" charset="0"/>
              </a:rPr>
              <a:t>evidenc</a:t>
            </a:r>
            <a:r>
              <a:rPr lang="en-GB" sz="4000" dirty="0" smtClean="0">
                <a:solidFill>
                  <a:srgbClr val="000099"/>
                </a:solidFill>
                <a:latin typeface="Arial" pitchFamily="34" charset="0"/>
              </a:rPr>
              <a:t> in humans?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60400" y="423863"/>
            <a:ext cx="7486650" cy="2841625"/>
          </a:xfrm>
        </p:spPr>
        <p:txBody>
          <a:bodyPr/>
          <a:lstStyle/>
          <a:p>
            <a:pPr algn="l"/>
            <a:r>
              <a:rPr lang="en-GB" sz="3200" smtClean="0">
                <a:solidFill>
                  <a:srgbClr val="002060"/>
                </a:solidFill>
                <a:latin typeface="Arial" charset="0"/>
              </a:rPr>
              <a:t>Hypothesis (</a:t>
            </a:r>
            <a:r>
              <a:rPr lang="en-GB" sz="2400" smtClean="0">
                <a:solidFill>
                  <a:srgbClr val="002060"/>
                </a:solidFill>
                <a:latin typeface="Arial" charset="0"/>
              </a:rPr>
              <a:t>Analogy with sexual differentiation (defeminization) within hypothalamic circuitry</a:t>
            </a:r>
            <a:r>
              <a:rPr lang="en-GB" sz="3200" smtClean="0">
                <a:solidFill>
                  <a:srgbClr val="002060"/>
                </a:solidFill>
                <a:latin typeface="Arial" charset="0"/>
              </a:rPr>
              <a:t>). </a:t>
            </a:r>
            <a:r>
              <a:rPr lang="en-GB" sz="3200" smtClean="0">
                <a:latin typeface="Arial" charset="0"/>
              </a:rPr>
              <a:t/>
            </a:r>
            <a:br>
              <a:rPr lang="en-GB" sz="3200" smtClean="0">
                <a:latin typeface="Arial" charset="0"/>
              </a:rPr>
            </a:br>
            <a:r>
              <a:rPr lang="en-GB" sz="3200" smtClean="0">
                <a:latin typeface="Arial" charset="0"/>
              </a:rPr>
              <a:t/>
            </a:r>
            <a:br>
              <a:rPr lang="en-GB" sz="3200" smtClean="0">
                <a:latin typeface="Arial" charset="0"/>
              </a:rPr>
            </a:br>
            <a:r>
              <a:rPr lang="en-GB" sz="3200" smtClean="0">
                <a:latin typeface="Arial" charset="0"/>
              </a:rPr>
              <a:t> </a:t>
            </a:r>
            <a:r>
              <a:rPr lang="en-US" sz="2800" smtClean="0">
                <a:latin typeface="Arial" charset="0"/>
              </a:rPr>
              <a:t>Sex differences in organization  of the </a:t>
            </a:r>
            <a:r>
              <a:rPr lang="en-GB" sz="2800" smtClean="0">
                <a:latin typeface="Arial" charset="0"/>
              </a:rPr>
              <a:t>NSDA system and its regulatory input</a:t>
            </a:r>
            <a:r>
              <a:rPr lang="en-US" sz="2800" smtClean="0">
                <a:latin typeface="Arial" charset="0"/>
              </a:rPr>
              <a:t> underlie sex-specific effects of oestrogens.</a:t>
            </a:r>
            <a:r>
              <a:rPr lang="en-GB" sz="3600" smtClean="0"/>
              <a:t> </a:t>
            </a:r>
          </a:p>
        </p:txBody>
      </p:sp>
      <p:sp>
        <p:nvSpPr>
          <p:cNvPr id="51203" name="Rectangle 4"/>
          <p:cNvSpPr>
            <a:spLocks noChangeArrowheads="1"/>
          </p:cNvSpPr>
          <p:nvPr/>
        </p:nvSpPr>
        <p:spPr bwMode="auto">
          <a:xfrm>
            <a:off x="685800" y="3409950"/>
            <a:ext cx="7959725"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4000" b="0">
              <a:solidFill>
                <a:schemeClr val="tx2"/>
              </a:solidFill>
              <a:latin typeface="Times New Roman" pitchFamily="18" charset="0"/>
            </a:endParaRPr>
          </a:p>
        </p:txBody>
      </p:sp>
      <p:sp>
        <p:nvSpPr>
          <p:cNvPr id="553989" name="Rectangle 5"/>
          <p:cNvSpPr>
            <a:spLocks noChangeArrowheads="1"/>
          </p:cNvSpPr>
          <p:nvPr/>
        </p:nvSpPr>
        <p:spPr bwMode="auto">
          <a:xfrm>
            <a:off x="876300" y="3744913"/>
            <a:ext cx="748665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b="0">
                <a:solidFill>
                  <a:schemeClr val="tx2"/>
                </a:solidFill>
                <a:latin typeface="Arial" charset="0"/>
              </a:rPr>
              <a:t>Although the NSDA system performs essentially the same functions in males and females, several lines of evidence suggest that the similarities are achieved by different means</a:t>
            </a:r>
            <a:r>
              <a:rPr lang="en-GB" sz="4000" b="0">
                <a:solidFill>
                  <a:schemeClr val="tx2"/>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22338" y="1479550"/>
            <a:ext cx="6683375" cy="2027238"/>
          </a:xfrm>
        </p:spPr>
        <p:txBody>
          <a:bodyPr/>
          <a:lstStyle/>
          <a:p>
            <a:r>
              <a:rPr lang="en-GB" sz="3200" smtClean="0">
                <a:latin typeface="Arial" charset="0"/>
              </a:rPr>
              <a:t>Evidence for inherent sex differences in the NSDA system. </a:t>
            </a:r>
            <a:br>
              <a:rPr lang="en-GB" sz="3200" smtClean="0">
                <a:latin typeface="Arial" charset="0"/>
              </a:rPr>
            </a:br>
            <a:r>
              <a:rPr lang="en-GB" sz="3200" smtClean="0">
                <a:latin typeface="Arial" charset="0"/>
              </a:rPr>
              <a:t/>
            </a:r>
            <a:br>
              <a:rPr lang="en-GB" sz="3200" smtClean="0">
                <a:latin typeface="Arial" charset="0"/>
              </a:rPr>
            </a:br>
            <a:endParaRPr lang="en-GB" sz="240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1638" y="2540000"/>
            <a:ext cx="5624512" cy="1143000"/>
          </a:xfrm>
        </p:spPr>
        <p:txBody>
          <a:bodyPr/>
          <a:lstStyle/>
          <a:p>
            <a:r>
              <a:rPr lang="en-GB" sz="4000" smtClean="0">
                <a:latin typeface="Arial" charset="0"/>
                <a:cs typeface="Arial" charset="0"/>
              </a:rPr>
              <a:t>Parkinson’s disease </a:t>
            </a:r>
            <a:br>
              <a:rPr lang="en-GB" sz="4000" smtClean="0">
                <a:latin typeface="Arial" charset="0"/>
                <a:cs typeface="Arial" charset="0"/>
              </a:rPr>
            </a:br>
            <a:r>
              <a:rPr lang="en-GB" sz="4000" smtClean="0">
                <a:latin typeface="Arial" charset="0"/>
                <a:cs typeface="Arial" charset="0"/>
              </a:rPr>
              <a:t>as a prototype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859588" y="4941888"/>
            <a:ext cx="2284412"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b="0">
                <a:solidFill>
                  <a:schemeClr val="accent2"/>
                </a:solidFill>
                <a:cs typeface="Arial" charset="0"/>
              </a:rPr>
              <a:t>McArthur et al</a:t>
            </a:r>
          </a:p>
          <a:p>
            <a:pPr eaLnBrk="1" hangingPunct="1">
              <a:spcBef>
                <a:spcPct val="20000"/>
              </a:spcBef>
            </a:pPr>
            <a:r>
              <a:rPr lang="en-GB" sz="1800" b="0" i="1">
                <a:solidFill>
                  <a:schemeClr val="accent2"/>
                </a:solidFill>
                <a:cs typeface="Arial" charset="0"/>
              </a:rPr>
              <a:t>Neuropsychopharmacol </a:t>
            </a:r>
            <a:r>
              <a:rPr lang="en-GB" sz="1800" b="0">
                <a:solidFill>
                  <a:schemeClr val="accent2"/>
                </a:solidFill>
                <a:cs typeface="Arial" charset="0"/>
              </a:rPr>
              <a:t>(2007) 32, 1462-1476</a:t>
            </a:r>
          </a:p>
        </p:txBody>
      </p:sp>
      <p:sp>
        <p:nvSpPr>
          <p:cNvPr id="53251" name="Rectangle 3"/>
          <p:cNvSpPr>
            <a:spLocks noChangeArrowheads="1"/>
          </p:cNvSpPr>
          <p:nvPr/>
        </p:nvSpPr>
        <p:spPr bwMode="auto">
          <a:xfrm>
            <a:off x="533400" y="188913"/>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200">
              <a:solidFill>
                <a:schemeClr val="accent2"/>
              </a:solidFill>
              <a:latin typeface="Times New Roman" pitchFamily="18" charset="0"/>
            </a:endParaRPr>
          </a:p>
        </p:txBody>
      </p:sp>
      <p:sp>
        <p:nvSpPr>
          <p:cNvPr id="53252" name="Text Box 265"/>
          <p:cNvSpPr txBox="1">
            <a:spLocks noChangeArrowheads="1"/>
          </p:cNvSpPr>
          <p:nvPr/>
        </p:nvSpPr>
        <p:spPr bwMode="auto">
          <a:xfrm>
            <a:off x="7021513" y="1484313"/>
            <a:ext cx="1798637" cy="2546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just"/>
            <a:r>
              <a:rPr lang="en-GB" sz="1600" b="0">
                <a:solidFill>
                  <a:srgbClr val="000000"/>
                </a:solidFill>
                <a:cs typeface="Arial" charset="0"/>
              </a:rPr>
              <a:t>4 levels through rostrocaudal extent of SNc, separated by 300 µm, beginning at bregma </a:t>
            </a:r>
          </a:p>
          <a:p>
            <a:r>
              <a:rPr lang="en-GB" sz="1600" b="0">
                <a:solidFill>
                  <a:srgbClr val="000000"/>
                </a:solidFill>
                <a:cs typeface="Arial" charset="0"/>
              </a:rPr>
              <a:t>-4.8 (A), </a:t>
            </a:r>
          </a:p>
          <a:p>
            <a:r>
              <a:rPr lang="en-GB" sz="1600" b="0">
                <a:solidFill>
                  <a:srgbClr val="000000"/>
                </a:solidFill>
                <a:cs typeface="Arial" charset="0"/>
              </a:rPr>
              <a:t>-5.1 (B), </a:t>
            </a:r>
          </a:p>
          <a:p>
            <a:r>
              <a:rPr lang="en-GB" sz="1600" b="0">
                <a:solidFill>
                  <a:srgbClr val="000000"/>
                </a:solidFill>
                <a:cs typeface="Arial" charset="0"/>
              </a:rPr>
              <a:t>-5.4 (C), and </a:t>
            </a:r>
          </a:p>
          <a:p>
            <a:r>
              <a:rPr lang="en-GB" sz="1600" b="0">
                <a:solidFill>
                  <a:srgbClr val="000000"/>
                </a:solidFill>
                <a:cs typeface="Arial" charset="0"/>
              </a:rPr>
              <a:t>-5.7mm (D) </a:t>
            </a:r>
          </a:p>
          <a:p>
            <a:r>
              <a:rPr lang="en-GB" sz="1600" b="0">
                <a:solidFill>
                  <a:srgbClr val="000000"/>
                </a:solidFill>
                <a:cs typeface="Arial" charset="0"/>
              </a:rPr>
              <a:t>were analysed</a:t>
            </a:r>
          </a:p>
        </p:txBody>
      </p:sp>
      <p:sp>
        <p:nvSpPr>
          <p:cNvPr id="53253" name="Text Box 265"/>
          <p:cNvSpPr txBox="1">
            <a:spLocks noChangeArrowheads="1"/>
          </p:cNvSpPr>
          <p:nvPr/>
        </p:nvSpPr>
        <p:spPr bwMode="auto">
          <a:xfrm>
            <a:off x="492125" y="101600"/>
            <a:ext cx="8067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just"/>
            <a:endParaRPr lang="en-GB" sz="1200" b="0">
              <a:solidFill>
                <a:srgbClr val="000000"/>
              </a:solidFill>
              <a:cs typeface="Arial" charset="0"/>
            </a:endParaRPr>
          </a:p>
          <a:p>
            <a:pPr algn="just"/>
            <a:r>
              <a:rPr lang="en-US" sz="2400" b="0"/>
              <a:t>Sex differences are apparent in the shape of the rat and mouse SNc and the numbers and topographical organization of  SNc dopaminergic neurones</a:t>
            </a:r>
            <a:endParaRPr lang="en-GB" sz="2400" b="0">
              <a:solidFill>
                <a:srgbClr val="000000"/>
              </a:solidFill>
              <a:cs typeface="Arial" charset="0"/>
            </a:endParaRPr>
          </a:p>
          <a:p>
            <a:endParaRPr lang="en-GB" sz="1200" b="0">
              <a:solidFill>
                <a:srgbClr val="000000"/>
              </a:solidFill>
              <a:cs typeface="Arial" charset="0"/>
            </a:endParaRPr>
          </a:p>
        </p:txBody>
      </p:sp>
      <p:grpSp>
        <p:nvGrpSpPr>
          <p:cNvPr id="53254" name="Group 6"/>
          <p:cNvGrpSpPr>
            <a:grpSpLocks/>
          </p:cNvGrpSpPr>
          <p:nvPr/>
        </p:nvGrpSpPr>
        <p:grpSpPr bwMode="auto">
          <a:xfrm>
            <a:off x="3419475" y="1196975"/>
            <a:ext cx="2868613" cy="2736850"/>
            <a:chOff x="1837" y="622"/>
            <a:chExt cx="1807" cy="1724"/>
          </a:xfrm>
        </p:grpSpPr>
        <p:sp>
          <p:nvSpPr>
            <p:cNvPr id="53403" name="Rectangle 7"/>
            <p:cNvSpPr>
              <a:spLocks noChangeArrowheads="1"/>
            </p:cNvSpPr>
            <p:nvPr/>
          </p:nvSpPr>
          <p:spPr bwMode="auto">
            <a:xfrm>
              <a:off x="2269" y="1900"/>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sz="1800" b="0">
                <a:latin typeface="Arial" charset="0"/>
                <a:cs typeface="Arial" charset="0"/>
              </a:endParaRPr>
            </a:p>
          </p:txBody>
        </p:sp>
        <p:sp>
          <p:nvSpPr>
            <p:cNvPr id="53404" name="Line 8"/>
            <p:cNvSpPr>
              <a:spLocks noChangeAspect="1" noChangeShapeType="1"/>
            </p:cNvSpPr>
            <p:nvPr/>
          </p:nvSpPr>
          <p:spPr bwMode="auto">
            <a:xfrm>
              <a:off x="2090" y="920"/>
              <a:ext cx="1" cy="9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5" name="Line 9"/>
            <p:cNvSpPr>
              <a:spLocks noChangeAspect="1" noChangeShapeType="1"/>
            </p:cNvSpPr>
            <p:nvPr/>
          </p:nvSpPr>
          <p:spPr bwMode="auto">
            <a:xfrm>
              <a:off x="2064" y="1910"/>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6" name="Line 10"/>
            <p:cNvSpPr>
              <a:spLocks noChangeAspect="1" noChangeShapeType="1"/>
            </p:cNvSpPr>
            <p:nvPr/>
          </p:nvSpPr>
          <p:spPr bwMode="auto">
            <a:xfrm>
              <a:off x="2064" y="1746"/>
              <a:ext cx="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7" name="Line 11"/>
            <p:cNvSpPr>
              <a:spLocks noChangeAspect="1" noChangeShapeType="1"/>
            </p:cNvSpPr>
            <p:nvPr/>
          </p:nvSpPr>
          <p:spPr bwMode="auto">
            <a:xfrm>
              <a:off x="2064" y="1581"/>
              <a:ext cx="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8" name="Line 12"/>
            <p:cNvSpPr>
              <a:spLocks noChangeAspect="1" noChangeShapeType="1"/>
            </p:cNvSpPr>
            <p:nvPr/>
          </p:nvSpPr>
          <p:spPr bwMode="auto">
            <a:xfrm>
              <a:off x="2064" y="1416"/>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9" name="Line 13"/>
            <p:cNvSpPr>
              <a:spLocks noChangeAspect="1" noChangeShapeType="1"/>
            </p:cNvSpPr>
            <p:nvPr/>
          </p:nvSpPr>
          <p:spPr bwMode="auto">
            <a:xfrm>
              <a:off x="2064" y="1252"/>
              <a:ext cx="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10" name="Line 14"/>
            <p:cNvSpPr>
              <a:spLocks noChangeAspect="1" noChangeShapeType="1"/>
            </p:cNvSpPr>
            <p:nvPr/>
          </p:nvSpPr>
          <p:spPr bwMode="auto">
            <a:xfrm>
              <a:off x="2064" y="1085"/>
              <a:ext cx="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11" name="Line 15"/>
            <p:cNvSpPr>
              <a:spLocks noChangeAspect="1" noChangeShapeType="1"/>
            </p:cNvSpPr>
            <p:nvPr/>
          </p:nvSpPr>
          <p:spPr bwMode="auto">
            <a:xfrm>
              <a:off x="2064" y="920"/>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12" name="Rectangle 16"/>
            <p:cNvSpPr>
              <a:spLocks noChangeAspect="1" noChangeArrowheads="1"/>
            </p:cNvSpPr>
            <p:nvPr/>
          </p:nvSpPr>
          <p:spPr bwMode="auto">
            <a:xfrm>
              <a:off x="1994" y="1905"/>
              <a:ext cx="4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0</a:t>
              </a:r>
              <a:endParaRPr lang="en-GB" sz="1400">
                <a:cs typeface="Arial" charset="0"/>
              </a:endParaRPr>
            </a:p>
          </p:txBody>
        </p:sp>
        <p:sp>
          <p:nvSpPr>
            <p:cNvPr id="53413" name="Rectangle 17"/>
            <p:cNvSpPr>
              <a:spLocks noChangeAspect="1" noChangeArrowheads="1"/>
            </p:cNvSpPr>
            <p:nvPr/>
          </p:nvSpPr>
          <p:spPr bwMode="auto">
            <a:xfrm>
              <a:off x="1882" y="1524"/>
              <a:ext cx="15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40</a:t>
              </a:r>
              <a:endParaRPr lang="en-GB" sz="1400">
                <a:cs typeface="Arial" charset="0"/>
              </a:endParaRPr>
            </a:p>
          </p:txBody>
        </p:sp>
        <p:sp>
          <p:nvSpPr>
            <p:cNvPr id="53414" name="Rectangle 18"/>
            <p:cNvSpPr>
              <a:spLocks noChangeAspect="1" noChangeArrowheads="1"/>
            </p:cNvSpPr>
            <p:nvPr/>
          </p:nvSpPr>
          <p:spPr bwMode="auto">
            <a:xfrm>
              <a:off x="1928" y="1228"/>
              <a:ext cx="10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80</a:t>
              </a:r>
              <a:endParaRPr lang="en-GB" sz="1400">
                <a:cs typeface="Arial" charset="0"/>
              </a:endParaRPr>
            </a:p>
          </p:txBody>
        </p:sp>
        <p:sp>
          <p:nvSpPr>
            <p:cNvPr id="53415" name="Rectangle 19"/>
            <p:cNvSpPr>
              <a:spLocks noChangeAspect="1" noChangeArrowheads="1"/>
            </p:cNvSpPr>
            <p:nvPr/>
          </p:nvSpPr>
          <p:spPr bwMode="auto">
            <a:xfrm>
              <a:off x="1837" y="880"/>
              <a:ext cx="20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120</a:t>
              </a:r>
              <a:endParaRPr lang="en-GB" sz="1400">
                <a:cs typeface="Arial" charset="0"/>
              </a:endParaRPr>
            </a:p>
          </p:txBody>
        </p:sp>
        <p:sp>
          <p:nvSpPr>
            <p:cNvPr id="53416" name="Rectangle 20"/>
            <p:cNvSpPr>
              <a:spLocks noChangeAspect="1" noChangeArrowheads="1"/>
            </p:cNvSpPr>
            <p:nvPr/>
          </p:nvSpPr>
          <p:spPr bwMode="auto">
            <a:xfrm>
              <a:off x="2199" y="1059"/>
              <a:ext cx="139" cy="900"/>
            </a:xfrm>
            <a:prstGeom prst="rect">
              <a:avLst/>
            </a:prstGeom>
            <a:solidFill>
              <a:srgbClr val="FFFFFF"/>
            </a:solidFill>
            <a:ln w="28575">
              <a:solidFill>
                <a:srgbClr val="3333FF"/>
              </a:solidFill>
              <a:miter lim="800000"/>
              <a:headEnd/>
              <a:tailEnd/>
            </a:ln>
          </p:spPr>
          <p:txBody>
            <a:bodyPr/>
            <a:lstStyle/>
            <a:p>
              <a:endParaRPr lang="en-US"/>
            </a:p>
          </p:txBody>
        </p:sp>
        <p:sp>
          <p:nvSpPr>
            <p:cNvPr id="53417" name="Line 21"/>
            <p:cNvSpPr>
              <a:spLocks noChangeAspect="1" noChangeShapeType="1"/>
            </p:cNvSpPr>
            <p:nvPr/>
          </p:nvSpPr>
          <p:spPr bwMode="auto">
            <a:xfrm flipV="1">
              <a:off x="2269" y="1035"/>
              <a:ext cx="0" cy="2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18" name="Line 22"/>
            <p:cNvSpPr>
              <a:spLocks noChangeAspect="1" noChangeShapeType="1"/>
            </p:cNvSpPr>
            <p:nvPr/>
          </p:nvSpPr>
          <p:spPr bwMode="auto">
            <a:xfrm>
              <a:off x="2252" y="1035"/>
              <a:ext cx="38"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19" name="Line 23"/>
            <p:cNvSpPr>
              <a:spLocks noChangeAspect="1" noChangeShapeType="1"/>
            </p:cNvSpPr>
            <p:nvPr/>
          </p:nvSpPr>
          <p:spPr bwMode="auto">
            <a:xfrm>
              <a:off x="2269" y="1059"/>
              <a:ext cx="0" cy="28"/>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0" name="Line 24"/>
            <p:cNvSpPr>
              <a:spLocks noChangeAspect="1" noChangeShapeType="1"/>
            </p:cNvSpPr>
            <p:nvPr/>
          </p:nvSpPr>
          <p:spPr bwMode="auto">
            <a:xfrm>
              <a:off x="2252" y="1087"/>
              <a:ext cx="3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1" name="Rectangle 25"/>
            <p:cNvSpPr>
              <a:spLocks noChangeAspect="1" noChangeArrowheads="1"/>
            </p:cNvSpPr>
            <p:nvPr/>
          </p:nvSpPr>
          <p:spPr bwMode="auto">
            <a:xfrm>
              <a:off x="2340" y="1463"/>
              <a:ext cx="139" cy="496"/>
            </a:xfrm>
            <a:prstGeom prst="rect">
              <a:avLst/>
            </a:prstGeom>
            <a:solidFill>
              <a:srgbClr val="FFFFFF"/>
            </a:solidFill>
            <a:ln w="28575">
              <a:solidFill>
                <a:srgbClr val="3333FF"/>
              </a:solidFill>
              <a:miter lim="800000"/>
              <a:headEnd/>
              <a:tailEnd/>
            </a:ln>
          </p:spPr>
          <p:txBody>
            <a:bodyPr/>
            <a:lstStyle/>
            <a:p>
              <a:endParaRPr lang="en-US"/>
            </a:p>
          </p:txBody>
        </p:sp>
        <p:sp>
          <p:nvSpPr>
            <p:cNvPr id="53422" name="Line 26"/>
            <p:cNvSpPr>
              <a:spLocks noChangeAspect="1" noChangeShapeType="1"/>
            </p:cNvSpPr>
            <p:nvPr/>
          </p:nvSpPr>
          <p:spPr bwMode="auto">
            <a:xfrm flipV="1">
              <a:off x="2410" y="1442"/>
              <a:ext cx="0" cy="2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3" name="Line 27"/>
            <p:cNvSpPr>
              <a:spLocks noChangeAspect="1" noChangeShapeType="1"/>
            </p:cNvSpPr>
            <p:nvPr/>
          </p:nvSpPr>
          <p:spPr bwMode="auto">
            <a:xfrm>
              <a:off x="2393" y="1442"/>
              <a:ext cx="38"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4" name="Line 28"/>
            <p:cNvSpPr>
              <a:spLocks noChangeAspect="1" noChangeShapeType="1"/>
            </p:cNvSpPr>
            <p:nvPr/>
          </p:nvSpPr>
          <p:spPr bwMode="auto">
            <a:xfrm>
              <a:off x="2410" y="1463"/>
              <a:ext cx="0" cy="2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5" name="Line 29"/>
            <p:cNvSpPr>
              <a:spLocks noChangeAspect="1" noChangeShapeType="1"/>
            </p:cNvSpPr>
            <p:nvPr/>
          </p:nvSpPr>
          <p:spPr bwMode="auto">
            <a:xfrm>
              <a:off x="2393" y="1488"/>
              <a:ext cx="3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6" name="Text Box 30"/>
            <p:cNvSpPr txBox="1">
              <a:spLocks noChangeAspect="1" noChangeArrowheads="1"/>
            </p:cNvSpPr>
            <p:nvPr/>
          </p:nvSpPr>
          <p:spPr bwMode="auto">
            <a:xfrm>
              <a:off x="2326" y="1244"/>
              <a:ext cx="141" cy="1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200">
                  <a:solidFill>
                    <a:srgbClr val="000000"/>
                  </a:solidFill>
                  <a:latin typeface="Arial" charset="0"/>
                  <a:ea typeface="SimSun" pitchFamily="2" charset="-122"/>
                </a:rPr>
                <a:t>+</a:t>
              </a:r>
              <a:endParaRPr lang="en-GB" sz="1800">
                <a:latin typeface="Arial" charset="0"/>
                <a:cs typeface="Arial" charset="0"/>
              </a:endParaRPr>
            </a:p>
          </p:txBody>
        </p:sp>
        <p:sp>
          <p:nvSpPr>
            <p:cNvPr id="53427" name="Rectangle 31"/>
            <p:cNvSpPr>
              <a:spLocks noChangeAspect="1" noChangeArrowheads="1"/>
            </p:cNvSpPr>
            <p:nvPr/>
          </p:nvSpPr>
          <p:spPr bwMode="auto">
            <a:xfrm>
              <a:off x="2484" y="1504"/>
              <a:ext cx="139" cy="455"/>
            </a:xfrm>
            <a:prstGeom prst="rect">
              <a:avLst/>
            </a:prstGeom>
            <a:solidFill>
              <a:srgbClr val="FFFFFF"/>
            </a:solidFill>
            <a:ln w="28575">
              <a:solidFill>
                <a:srgbClr val="3333FF"/>
              </a:solidFill>
              <a:miter lim="800000"/>
              <a:headEnd/>
              <a:tailEnd/>
            </a:ln>
          </p:spPr>
          <p:txBody>
            <a:bodyPr/>
            <a:lstStyle/>
            <a:p>
              <a:endParaRPr lang="en-US"/>
            </a:p>
          </p:txBody>
        </p:sp>
        <p:sp>
          <p:nvSpPr>
            <p:cNvPr id="53428" name="Line 32"/>
            <p:cNvSpPr>
              <a:spLocks noChangeAspect="1" noChangeShapeType="1"/>
            </p:cNvSpPr>
            <p:nvPr/>
          </p:nvSpPr>
          <p:spPr bwMode="auto">
            <a:xfrm flipV="1">
              <a:off x="2554" y="14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29" name="Line 33"/>
            <p:cNvSpPr>
              <a:spLocks noChangeAspect="1" noChangeShapeType="1"/>
            </p:cNvSpPr>
            <p:nvPr/>
          </p:nvSpPr>
          <p:spPr bwMode="auto">
            <a:xfrm>
              <a:off x="2537" y="1480"/>
              <a:ext cx="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0" name="Line 34"/>
            <p:cNvSpPr>
              <a:spLocks noChangeAspect="1" noChangeShapeType="1"/>
            </p:cNvSpPr>
            <p:nvPr/>
          </p:nvSpPr>
          <p:spPr bwMode="auto">
            <a:xfrm>
              <a:off x="2554" y="1504"/>
              <a:ext cx="1" cy="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1" name="Line 35"/>
            <p:cNvSpPr>
              <a:spLocks noChangeAspect="1" noChangeShapeType="1"/>
            </p:cNvSpPr>
            <p:nvPr/>
          </p:nvSpPr>
          <p:spPr bwMode="auto">
            <a:xfrm>
              <a:off x="2537" y="1526"/>
              <a:ext cx="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2" name="Text Box 36"/>
            <p:cNvSpPr txBox="1">
              <a:spLocks noChangeAspect="1" noChangeArrowheads="1"/>
            </p:cNvSpPr>
            <p:nvPr/>
          </p:nvSpPr>
          <p:spPr bwMode="auto">
            <a:xfrm>
              <a:off x="2466" y="1244"/>
              <a:ext cx="141" cy="1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200">
                  <a:solidFill>
                    <a:srgbClr val="000000"/>
                  </a:solidFill>
                  <a:latin typeface="Arial" charset="0"/>
                  <a:ea typeface="SimSun" pitchFamily="2" charset="-122"/>
                </a:rPr>
                <a:t>+</a:t>
              </a:r>
              <a:endParaRPr lang="en-GB" sz="1800">
                <a:latin typeface="Arial" charset="0"/>
                <a:cs typeface="Arial" charset="0"/>
              </a:endParaRPr>
            </a:p>
          </p:txBody>
        </p:sp>
        <p:sp>
          <p:nvSpPr>
            <p:cNvPr id="53433" name="Rectangle 37"/>
            <p:cNvSpPr>
              <a:spLocks noChangeAspect="1" noChangeArrowheads="1"/>
            </p:cNvSpPr>
            <p:nvPr/>
          </p:nvSpPr>
          <p:spPr bwMode="auto">
            <a:xfrm>
              <a:off x="2626" y="1596"/>
              <a:ext cx="140" cy="363"/>
            </a:xfrm>
            <a:prstGeom prst="rect">
              <a:avLst/>
            </a:prstGeom>
            <a:solidFill>
              <a:srgbClr val="FFFFFF"/>
            </a:solidFill>
            <a:ln w="28575">
              <a:solidFill>
                <a:srgbClr val="3333FF"/>
              </a:solidFill>
              <a:miter lim="800000"/>
              <a:headEnd/>
              <a:tailEnd/>
            </a:ln>
          </p:spPr>
          <p:txBody>
            <a:bodyPr/>
            <a:lstStyle/>
            <a:p>
              <a:endParaRPr lang="en-US"/>
            </a:p>
          </p:txBody>
        </p:sp>
        <p:sp>
          <p:nvSpPr>
            <p:cNvPr id="53434" name="Line 38"/>
            <p:cNvSpPr>
              <a:spLocks noChangeAspect="1" noChangeShapeType="1"/>
            </p:cNvSpPr>
            <p:nvPr/>
          </p:nvSpPr>
          <p:spPr bwMode="auto">
            <a:xfrm flipV="1">
              <a:off x="2696" y="1581"/>
              <a:ext cx="1" cy="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5" name="Line 39"/>
            <p:cNvSpPr>
              <a:spLocks noChangeAspect="1" noChangeShapeType="1"/>
            </p:cNvSpPr>
            <p:nvPr/>
          </p:nvSpPr>
          <p:spPr bwMode="auto">
            <a:xfrm>
              <a:off x="2679" y="1581"/>
              <a:ext cx="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6" name="Line 40"/>
            <p:cNvSpPr>
              <a:spLocks noChangeAspect="1" noChangeShapeType="1"/>
            </p:cNvSpPr>
            <p:nvPr/>
          </p:nvSpPr>
          <p:spPr bwMode="auto">
            <a:xfrm>
              <a:off x="2696" y="1596"/>
              <a:ext cx="1"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7" name="Line 41"/>
            <p:cNvSpPr>
              <a:spLocks noChangeAspect="1" noChangeShapeType="1"/>
            </p:cNvSpPr>
            <p:nvPr/>
          </p:nvSpPr>
          <p:spPr bwMode="auto">
            <a:xfrm>
              <a:off x="2679" y="1612"/>
              <a:ext cx="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38" name="Text Box 42"/>
            <p:cNvSpPr txBox="1">
              <a:spLocks noChangeAspect="1" noChangeArrowheads="1"/>
            </p:cNvSpPr>
            <p:nvPr/>
          </p:nvSpPr>
          <p:spPr bwMode="auto">
            <a:xfrm>
              <a:off x="2610" y="1354"/>
              <a:ext cx="140" cy="1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200">
                  <a:solidFill>
                    <a:srgbClr val="000000"/>
                  </a:solidFill>
                  <a:latin typeface="Arial" charset="0"/>
                  <a:ea typeface="SimSun" pitchFamily="2" charset="-122"/>
                </a:rPr>
                <a:t>+</a:t>
              </a:r>
              <a:endParaRPr lang="en-GB" sz="1800">
                <a:latin typeface="Arial" charset="0"/>
                <a:cs typeface="Arial" charset="0"/>
              </a:endParaRPr>
            </a:p>
          </p:txBody>
        </p:sp>
        <p:sp>
          <p:nvSpPr>
            <p:cNvPr id="53439" name="Rectangle 43"/>
            <p:cNvSpPr>
              <a:spLocks noChangeArrowheads="1"/>
            </p:cNvSpPr>
            <p:nvPr/>
          </p:nvSpPr>
          <p:spPr bwMode="auto">
            <a:xfrm>
              <a:off x="2291" y="622"/>
              <a:ext cx="428"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sz="1800" b="0">
                  <a:solidFill>
                    <a:srgbClr val="3333FF"/>
                  </a:solidFill>
                  <a:latin typeface="Arial" charset="0"/>
                </a:rPr>
                <a:t>male</a:t>
              </a:r>
            </a:p>
          </p:txBody>
        </p:sp>
        <p:sp>
          <p:nvSpPr>
            <p:cNvPr id="53440" name="Line 44"/>
            <p:cNvSpPr>
              <a:spLocks noChangeAspect="1" noChangeShapeType="1"/>
            </p:cNvSpPr>
            <p:nvPr/>
          </p:nvSpPr>
          <p:spPr bwMode="auto">
            <a:xfrm>
              <a:off x="2015" y="1912"/>
              <a:ext cx="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41" name="Rectangle 45"/>
            <p:cNvSpPr>
              <a:spLocks noChangeAspect="1" noChangeArrowheads="1"/>
            </p:cNvSpPr>
            <p:nvPr/>
          </p:nvSpPr>
          <p:spPr bwMode="auto">
            <a:xfrm>
              <a:off x="1964" y="1887"/>
              <a:ext cx="4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400">
                <a:cs typeface="Arial" charset="0"/>
              </a:endParaRPr>
            </a:p>
          </p:txBody>
        </p:sp>
        <p:sp>
          <p:nvSpPr>
            <p:cNvPr id="53442" name="Rectangle 46"/>
            <p:cNvSpPr>
              <a:spLocks noChangeAspect="1" noChangeArrowheads="1"/>
            </p:cNvSpPr>
            <p:nvPr/>
          </p:nvSpPr>
          <p:spPr bwMode="auto">
            <a:xfrm>
              <a:off x="2202" y="1989"/>
              <a:ext cx="1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A</a:t>
              </a:r>
              <a:endParaRPr lang="en-GB" sz="1800" b="0">
                <a:solidFill>
                  <a:srgbClr val="A50021"/>
                </a:solidFill>
                <a:cs typeface="Arial" charset="0"/>
              </a:endParaRPr>
            </a:p>
          </p:txBody>
        </p:sp>
        <p:sp>
          <p:nvSpPr>
            <p:cNvPr id="53443" name="Rectangle 47"/>
            <p:cNvSpPr>
              <a:spLocks noChangeAspect="1" noChangeArrowheads="1"/>
            </p:cNvSpPr>
            <p:nvPr/>
          </p:nvSpPr>
          <p:spPr bwMode="auto">
            <a:xfrm>
              <a:off x="2381" y="1979"/>
              <a:ext cx="10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B</a:t>
              </a:r>
              <a:endParaRPr lang="en-GB" sz="1800" b="0">
                <a:solidFill>
                  <a:srgbClr val="A50021"/>
                </a:solidFill>
                <a:cs typeface="Arial" charset="0"/>
              </a:endParaRPr>
            </a:p>
          </p:txBody>
        </p:sp>
        <p:sp>
          <p:nvSpPr>
            <p:cNvPr id="53444" name="Rectangle 48"/>
            <p:cNvSpPr>
              <a:spLocks noChangeAspect="1" noChangeArrowheads="1"/>
            </p:cNvSpPr>
            <p:nvPr/>
          </p:nvSpPr>
          <p:spPr bwMode="auto">
            <a:xfrm>
              <a:off x="2499" y="1989"/>
              <a:ext cx="8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C</a:t>
              </a:r>
              <a:endParaRPr lang="en-GB" sz="1800" b="0">
                <a:solidFill>
                  <a:srgbClr val="A50021"/>
                </a:solidFill>
                <a:cs typeface="Arial" charset="0"/>
              </a:endParaRPr>
            </a:p>
          </p:txBody>
        </p:sp>
        <p:sp>
          <p:nvSpPr>
            <p:cNvPr id="53445" name="Rectangle 49"/>
            <p:cNvSpPr>
              <a:spLocks noChangeAspect="1" noChangeArrowheads="1"/>
            </p:cNvSpPr>
            <p:nvPr/>
          </p:nvSpPr>
          <p:spPr bwMode="auto">
            <a:xfrm>
              <a:off x="2655" y="1979"/>
              <a:ext cx="11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D</a:t>
              </a:r>
              <a:endParaRPr lang="en-GB" sz="1800" b="0">
                <a:solidFill>
                  <a:srgbClr val="A50021"/>
                </a:solidFill>
                <a:cs typeface="Arial" charset="0"/>
              </a:endParaRPr>
            </a:p>
          </p:txBody>
        </p:sp>
        <p:sp>
          <p:nvSpPr>
            <p:cNvPr id="53446" name="Text Box 50"/>
            <p:cNvSpPr txBox="1">
              <a:spLocks noChangeArrowheads="1"/>
            </p:cNvSpPr>
            <p:nvPr/>
          </p:nvSpPr>
          <p:spPr bwMode="auto">
            <a:xfrm>
              <a:off x="2682" y="2115"/>
              <a:ext cx="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b="0">
                  <a:solidFill>
                    <a:srgbClr val="000000"/>
                  </a:solidFill>
                  <a:cs typeface="Arial" charset="0"/>
                </a:rPr>
                <a:t>Level</a:t>
              </a:r>
            </a:p>
          </p:txBody>
        </p:sp>
        <p:sp>
          <p:nvSpPr>
            <p:cNvPr id="53447" name="Rectangle 51"/>
            <p:cNvSpPr>
              <a:spLocks noChangeAspect="1" noChangeArrowheads="1"/>
            </p:cNvSpPr>
            <p:nvPr/>
          </p:nvSpPr>
          <p:spPr bwMode="auto">
            <a:xfrm>
              <a:off x="3016" y="1010"/>
              <a:ext cx="142" cy="945"/>
            </a:xfrm>
            <a:prstGeom prst="rect">
              <a:avLst/>
            </a:prstGeom>
            <a:solidFill>
              <a:srgbClr val="FFFFFF"/>
            </a:solidFill>
            <a:ln w="28575">
              <a:solidFill>
                <a:srgbClr val="CC00CC"/>
              </a:solidFill>
              <a:miter lim="800000"/>
              <a:headEnd/>
              <a:tailEnd/>
            </a:ln>
          </p:spPr>
          <p:txBody>
            <a:bodyPr/>
            <a:lstStyle/>
            <a:p>
              <a:endParaRPr lang="en-US"/>
            </a:p>
          </p:txBody>
        </p:sp>
        <p:sp>
          <p:nvSpPr>
            <p:cNvPr id="53448" name="Line 52"/>
            <p:cNvSpPr>
              <a:spLocks noChangeAspect="1" noChangeShapeType="1"/>
            </p:cNvSpPr>
            <p:nvPr/>
          </p:nvSpPr>
          <p:spPr bwMode="auto">
            <a:xfrm flipV="1">
              <a:off x="3087" y="985"/>
              <a:ext cx="1" cy="25"/>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49" name="Line 53"/>
            <p:cNvSpPr>
              <a:spLocks noChangeAspect="1" noChangeShapeType="1"/>
            </p:cNvSpPr>
            <p:nvPr/>
          </p:nvSpPr>
          <p:spPr bwMode="auto">
            <a:xfrm>
              <a:off x="3072" y="985"/>
              <a:ext cx="35"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0" name="Line 54"/>
            <p:cNvSpPr>
              <a:spLocks noChangeAspect="1" noChangeShapeType="1"/>
            </p:cNvSpPr>
            <p:nvPr/>
          </p:nvSpPr>
          <p:spPr bwMode="auto">
            <a:xfrm>
              <a:off x="3087" y="1010"/>
              <a:ext cx="1" cy="24"/>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1" name="Line 55"/>
            <p:cNvSpPr>
              <a:spLocks noChangeAspect="1" noChangeShapeType="1"/>
            </p:cNvSpPr>
            <p:nvPr/>
          </p:nvSpPr>
          <p:spPr bwMode="auto">
            <a:xfrm>
              <a:off x="3072" y="1034"/>
              <a:ext cx="35"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2" name="Rectangle 56"/>
            <p:cNvSpPr>
              <a:spLocks noChangeAspect="1" noChangeArrowheads="1"/>
            </p:cNvSpPr>
            <p:nvPr/>
          </p:nvSpPr>
          <p:spPr bwMode="auto">
            <a:xfrm>
              <a:off x="3159" y="1387"/>
              <a:ext cx="142" cy="568"/>
            </a:xfrm>
            <a:prstGeom prst="rect">
              <a:avLst/>
            </a:prstGeom>
            <a:solidFill>
              <a:srgbClr val="FFFFFF"/>
            </a:solidFill>
            <a:ln w="28575">
              <a:solidFill>
                <a:srgbClr val="CC00CC"/>
              </a:solidFill>
              <a:miter lim="800000"/>
              <a:headEnd/>
              <a:tailEnd/>
            </a:ln>
          </p:spPr>
          <p:txBody>
            <a:bodyPr/>
            <a:lstStyle/>
            <a:p>
              <a:endParaRPr lang="en-US"/>
            </a:p>
          </p:txBody>
        </p:sp>
        <p:sp>
          <p:nvSpPr>
            <p:cNvPr id="53453" name="Line 57"/>
            <p:cNvSpPr>
              <a:spLocks noChangeAspect="1" noChangeShapeType="1"/>
            </p:cNvSpPr>
            <p:nvPr/>
          </p:nvSpPr>
          <p:spPr bwMode="auto">
            <a:xfrm flipV="1">
              <a:off x="3230" y="1358"/>
              <a:ext cx="1" cy="29"/>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4" name="Line 58"/>
            <p:cNvSpPr>
              <a:spLocks noChangeAspect="1" noChangeShapeType="1"/>
            </p:cNvSpPr>
            <p:nvPr/>
          </p:nvSpPr>
          <p:spPr bwMode="auto">
            <a:xfrm>
              <a:off x="3215" y="1358"/>
              <a:ext cx="35"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5" name="Line 59"/>
            <p:cNvSpPr>
              <a:spLocks noChangeAspect="1" noChangeShapeType="1"/>
            </p:cNvSpPr>
            <p:nvPr/>
          </p:nvSpPr>
          <p:spPr bwMode="auto">
            <a:xfrm>
              <a:off x="3230" y="1387"/>
              <a:ext cx="1" cy="24"/>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6" name="Line 60"/>
            <p:cNvSpPr>
              <a:spLocks noChangeAspect="1" noChangeShapeType="1"/>
            </p:cNvSpPr>
            <p:nvPr/>
          </p:nvSpPr>
          <p:spPr bwMode="auto">
            <a:xfrm>
              <a:off x="3215" y="1411"/>
              <a:ext cx="35"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7" name="Rectangle 61"/>
            <p:cNvSpPr>
              <a:spLocks noChangeAspect="1" noChangeArrowheads="1"/>
            </p:cNvSpPr>
            <p:nvPr/>
          </p:nvSpPr>
          <p:spPr bwMode="auto">
            <a:xfrm>
              <a:off x="3302" y="1005"/>
              <a:ext cx="141" cy="950"/>
            </a:xfrm>
            <a:prstGeom prst="rect">
              <a:avLst/>
            </a:prstGeom>
            <a:solidFill>
              <a:srgbClr val="FFFFFF"/>
            </a:solidFill>
            <a:ln w="28575">
              <a:solidFill>
                <a:srgbClr val="CC00CC"/>
              </a:solidFill>
              <a:miter lim="800000"/>
              <a:headEnd/>
              <a:tailEnd/>
            </a:ln>
          </p:spPr>
          <p:txBody>
            <a:bodyPr/>
            <a:lstStyle/>
            <a:p>
              <a:endParaRPr lang="en-US"/>
            </a:p>
          </p:txBody>
        </p:sp>
        <p:sp>
          <p:nvSpPr>
            <p:cNvPr id="53458" name="Line 62"/>
            <p:cNvSpPr>
              <a:spLocks noChangeAspect="1" noChangeShapeType="1"/>
            </p:cNvSpPr>
            <p:nvPr/>
          </p:nvSpPr>
          <p:spPr bwMode="auto">
            <a:xfrm flipV="1">
              <a:off x="3372" y="966"/>
              <a:ext cx="1" cy="39"/>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59" name="Line 63"/>
            <p:cNvSpPr>
              <a:spLocks noChangeAspect="1" noChangeShapeType="1"/>
            </p:cNvSpPr>
            <p:nvPr/>
          </p:nvSpPr>
          <p:spPr bwMode="auto">
            <a:xfrm>
              <a:off x="3357" y="966"/>
              <a:ext cx="36"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0" name="Line 64"/>
            <p:cNvSpPr>
              <a:spLocks noChangeAspect="1" noChangeShapeType="1"/>
            </p:cNvSpPr>
            <p:nvPr/>
          </p:nvSpPr>
          <p:spPr bwMode="auto">
            <a:xfrm>
              <a:off x="3372" y="1005"/>
              <a:ext cx="1" cy="39"/>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1" name="Line 65"/>
            <p:cNvSpPr>
              <a:spLocks noChangeAspect="1" noChangeShapeType="1"/>
            </p:cNvSpPr>
            <p:nvPr/>
          </p:nvSpPr>
          <p:spPr bwMode="auto">
            <a:xfrm>
              <a:off x="3357" y="1044"/>
              <a:ext cx="36"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2" name="Rectangle 66"/>
            <p:cNvSpPr>
              <a:spLocks noChangeAspect="1" noChangeArrowheads="1"/>
            </p:cNvSpPr>
            <p:nvPr/>
          </p:nvSpPr>
          <p:spPr bwMode="auto">
            <a:xfrm>
              <a:off x="3444" y="1245"/>
              <a:ext cx="142" cy="710"/>
            </a:xfrm>
            <a:prstGeom prst="rect">
              <a:avLst/>
            </a:prstGeom>
            <a:solidFill>
              <a:srgbClr val="FFFFFF"/>
            </a:solidFill>
            <a:ln w="28575">
              <a:solidFill>
                <a:srgbClr val="CC00CC"/>
              </a:solidFill>
              <a:miter lim="800000"/>
              <a:headEnd/>
              <a:tailEnd/>
            </a:ln>
          </p:spPr>
          <p:txBody>
            <a:bodyPr/>
            <a:lstStyle/>
            <a:p>
              <a:endParaRPr lang="en-US"/>
            </a:p>
          </p:txBody>
        </p:sp>
        <p:sp>
          <p:nvSpPr>
            <p:cNvPr id="53463" name="Line 67"/>
            <p:cNvSpPr>
              <a:spLocks noChangeAspect="1" noChangeShapeType="1"/>
            </p:cNvSpPr>
            <p:nvPr/>
          </p:nvSpPr>
          <p:spPr bwMode="auto">
            <a:xfrm flipV="1">
              <a:off x="3515" y="1220"/>
              <a:ext cx="0" cy="25"/>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4" name="Line 68"/>
            <p:cNvSpPr>
              <a:spLocks noChangeAspect="1" noChangeShapeType="1"/>
            </p:cNvSpPr>
            <p:nvPr/>
          </p:nvSpPr>
          <p:spPr bwMode="auto">
            <a:xfrm>
              <a:off x="3500" y="1220"/>
              <a:ext cx="35"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5" name="Line 69"/>
            <p:cNvSpPr>
              <a:spLocks noChangeAspect="1" noChangeShapeType="1"/>
            </p:cNvSpPr>
            <p:nvPr/>
          </p:nvSpPr>
          <p:spPr bwMode="auto">
            <a:xfrm>
              <a:off x="3515" y="1245"/>
              <a:ext cx="0" cy="24"/>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6" name="Line 70"/>
            <p:cNvSpPr>
              <a:spLocks noChangeAspect="1" noChangeShapeType="1"/>
            </p:cNvSpPr>
            <p:nvPr/>
          </p:nvSpPr>
          <p:spPr bwMode="auto">
            <a:xfrm>
              <a:off x="3500" y="1269"/>
              <a:ext cx="35"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67" name="Rectangle 71"/>
            <p:cNvSpPr>
              <a:spLocks noChangeArrowheads="1"/>
            </p:cNvSpPr>
            <p:nvPr/>
          </p:nvSpPr>
          <p:spPr bwMode="auto">
            <a:xfrm>
              <a:off x="3048" y="622"/>
              <a:ext cx="548"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sz="1800" b="0">
                  <a:solidFill>
                    <a:srgbClr val="CC00CC"/>
                  </a:solidFill>
                  <a:latin typeface="Arial" charset="0"/>
                </a:rPr>
                <a:t>female</a:t>
              </a:r>
            </a:p>
          </p:txBody>
        </p:sp>
        <p:sp>
          <p:nvSpPr>
            <p:cNvPr id="53468" name="Rectangle 72"/>
            <p:cNvSpPr>
              <a:spLocks noChangeAspect="1" noChangeArrowheads="1"/>
            </p:cNvSpPr>
            <p:nvPr/>
          </p:nvSpPr>
          <p:spPr bwMode="auto">
            <a:xfrm>
              <a:off x="3081" y="1985"/>
              <a:ext cx="1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A</a:t>
              </a:r>
              <a:endParaRPr lang="en-GB" sz="1800" b="0">
                <a:solidFill>
                  <a:srgbClr val="A50021"/>
                </a:solidFill>
                <a:cs typeface="Arial" charset="0"/>
              </a:endParaRPr>
            </a:p>
          </p:txBody>
        </p:sp>
        <p:sp>
          <p:nvSpPr>
            <p:cNvPr id="53469" name="Rectangle 73"/>
            <p:cNvSpPr>
              <a:spLocks noChangeAspect="1" noChangeArrowheads="1"/>
            </p:cNvSpPr>
            <p:nvPr/>
          </p:nvSpPr>
          <p:spPr bwMode="auto">
            <a:xfrm>
              <a:off x="3258" y="1985"/>
              <a:ext cx="10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B</a:t>
              </a:r>
              <a:endParaRPr lang="en-GB" sz="1800" b="0">
                <a:solidFill>
                  <a:srgbClr val="A50021"/>
                </a:solidFill>
                <a:cs typeface="Arial" charset="0"/>
              </a:endParaRPr>
            </a:p>
          </p:txBody>
        </p:sp>
        <p:sp>
          <p:nvSpPr>
            <p:cNvPr id="53470" name="Rectangle 74"/>
            <p:cNvSpPr>
              <a:spLocks noChangeAspect="1" noChangeArrowheads="1"/>
            </p:cNvSpPr>
            <p:nvPr/>
          </p:nvSpPr>
          <p:spPr bwMode="auto">
            <a:xfrm>
              <a:off x="3378" y="1995"/>
              <a:ext cx="8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C</a:t>
              </a:r>
              <a:endParaRPr lang="en-GB" sz="1800" b="0">
                <a:solidFill>
                  <a:srgbClr val="A50021"/>
                </a:solidFill>
                <a:cs typeface="Arial" charset="0"/>
              </a:endParaRPr>
            </a:p>
          </p:txBody>
        </p:sp>
        <p:sp>
          <p:nvSpPr>
            <p:cNvPr id="53471" name="Rectangle 75"/>
            <p:cNvSpPr>
              <a:spLocks noChangeAspect="1" noChangeArrowheads="1"/>
            </p:cNvSpPr>
            <p:nvPr/>
          </p:nvSpPr>
          <p:spPr bwMode="auto">
            <a:xfrm>
              <a:off x="3534" y="1985"/>
              <a:ext cx="11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altLang="zh-CN" sz="1800" b="0">
                  <a:solidFill>
                    <a:srgbClr val="A50021"/>
                  </a:solidFill>
                  <a:ea typeface="SimSun" pitchFamily="2" charset="-122"/>
                </a:rPr>
                <a:t>D</a:t>
              </a:r>
              <a:endParaRPr lang="en-GB" sz="1800" b="0">
                <a:solidFill>
                  <a:srgbClr val="A50021"/>
                </a:solidFill>
                <a:cs typeface="Arial" charset="0"/>
              </a:endParaRPr>
            </a:p>
          </p:txBody>
        </p:sp>
      </p:grpSp>
      <p:sp>
        <p:nvSpPr>
          <p:cNvPr id="53255" name="Text Box 76"/>
          <p:cNvSpPr txBox="1">
            <a:spLocks noChangeArrowheads="1"/>
          </p:cNvSpPr>
          <p:nvPr/>
        </p:nvSpPr>
        <p:spPr bwMode="auto">
          <a:xfrm>
            <a:off x="1979613" y="3567113"/>
            <a:ext cx="60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b="0">
                <a:solidFill>
                  <a:srgbClr val="000000"/>
                </a:solidFill>
                <a:cs typeface="Arial" charset="0"/>
              </a:rPr>
              <a:t>Total</a:t>
            </a:r>
          </a:p>
        </p:txBody>
      </p:sp>
      <p:grpSp>
        <p:nvGrpSpPr>
          <p:cNvPr id="53256" name="Group 77"/>
          <p:cNvGrpSpPr>
            <a:grpSpLocks/>
          </p:cNvGrpSpPr>
          <p:nvPr/>
        </p:nvGrpSpPr>
        <p:grpSpPr bwMode="auto">
          <a:xfrm>
            <a:off x="323850" y="1406525"/>
            <a:ext cx="2493963" cy="2232025"/>
            <a:chOff x="204" y="886"/>
            <a:chExt cx="1571" cy="1406"/>
          </a:xfrm>
        </p:grpSpPr>
        <p:sp>
          <p:nvSpPr>
            <p:cNvPr id="53365" name="Text Box 78"/>
            <p:cNvSpPr txBox="1">
              <a:spLocks noChangeArrowheads="1"/>
            </p:cNvSpPr>
            <p:nvPr/>
          </p:nvSpPr>
          <p:spPr bwMode="auto">
            <a:xfrm>
              <a:off x="204" y="934"/>
              <a:ext cx="544"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endParaRPr lang="en-GB" sz="1800">
                <a:solidFill>
                  <a:srgbClr val="6600FF"/>
                </a:solidFill>
                <a:ea typeface="SimSun" pitchFamily="2" charset="-122"/>
              </a:endParaRPr>
            </a:p>
            <a:p>
              <a:pPr eaLnBrk="1" hangingPunct="1"/>
              <a:r>
                <a:rPr lang="en-GB" sz="1800" b="0">
                  <a:solidFill>
                    <a:srgbClr val="6600FF"/>
                  </a:solidFill>
                  <a:ea typeface="SimSun" pitchFamily="2" charset="-122"/>
                </a:rPr>
                <a:t>Volume</a:t>
              </a:r>
            </a:p>
            <a:p>
              <a:pPr eaLnBrk="1" hangingPunct="1"/>
              <a:r>
                <a:rPr lang="en-GB" sz="1800" b="0">
                  <a:solidFill>
                    <a:srgbClr val="6600FF"/>
                  </a:solidFill>
                  <a:ea typeface="SimSun" pitchFamily="2" charset="-122"/>
                </a:rPr>
                <a:t> x 10</a:t>
              </a:r>
              <a:r>
                <a:rPr lang="en-GB" sz="1800" b="0" baseline="30000">
                  <a:solidFill>
                    <a:srgbClr val="6600FF"/>
                  </a:solidFill>
                  <a:ea typeface="SimSun" pitchFamily="2" charset="-122"/>
                </a:rPr>
                <a:t>6</a:t>
              </a:r>
              <a:r>
                <a:rPr lang="en-GB" sz="1800" b="0">
                  <a:solidFill>
                    <a:srgbClr val="6600FF"/>
                  </a:solidFill>
                  <a:ea typeface="SimSun" pitchFamily="2" charset="-122"/>
                </a:rPr>
                <a:t> </a:t>
              </a:r>
            </a:p>
            <a:p>
              <a:pPr eaLnBrk="1" hangingPunct="1"/>
              <a:r>
                <a:rPr lang="el-GR" sz="1800" b="0">
                  <a:solidFill>
                    <a:srgbClr val="6600FF"/>
                  </a:solidFill>
                  <a:ea typeface="SimSun" pitchFamily="2" charset="-122"/>
                </a:rPr>
                <a:t>μ</a:t>
              </a:r>
              <a:r>
                <a:rPr lang="en-GB" sz="1800" b="0">
                  <a:solidFill>
                    <a:srgbClr val="6600FF"/>
                  </a:solidFill>
                  <a:ea typeface="SimSun" pitchFamily="2" charset="-122"/>
                </a:rPr>
                <a:t>m</a:t>
              </a:r>
              <a:r>
                <a:rPr lang="en-GB" sz="1800" b="0" baseline="30000">
                  <a:solidFill>
                    <a:srgbClr val="6600FF"/>
                  </a:solidFill>
                  <a:ea typeface="SimSun" pitchFamily="2" charset="-122"/>
                </a:rPr>
                <a:t>3</a:t>
              </a:r>
              <a:endParaRPr lang="en-GB" sz="1800" b="0">
                <a:solidFill>
                  <a:srgbClr val="6600FF"/>
                </a:solidFill>
                <a:cs typeface="Arial" charset="0"/>
              </a:endParaRPr>
            </a:p>
            <a:p>
              <a:endParaRPr lang="en-GB" sz="1800"/>
            </a:p>
          </p:txBody>
        </p:sp>
        <p:sp>
          <p:nvSpPr>
            <p:cNvPr id="53366" name="Line 79"/>
            <p:cNvSpPr>
              <a:spLocks noChangeAspect="1" noChangeShapeType="1"/>
            </p:cNvSpPr>
            <p:nvPr/>
          </p:nvSpPr>
          <p:spPr bwMode="auto">
            <a:xfrm flipH="1">
              <a:off x="1031" y="906"/>
              <a:ext cx="1" cy="11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67" name="Line 80"/>
            <p:cNvSpPr>
              <a:spLocks noChangeAspect="1" noChangeShapeType="1"/>
            </p:cNvSpPr>
            <p:nvPr/>
          </p:nvSpPr>
          <p:spPr bwMode="auto">
            <a:xfrm flipH="1">
              <a:off x="1032" y="2053"/>
              <a:ext cx="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68" name="Line 81"/>
            <p:cNvSpPr>
              <a:spLocks noChangeAspect="1" noChangeShapeType="1"/>
            </p:cNvSpPr>
            <p:nvPr/>
          </p:nvSpPr>
          <p:spPr bwMode="auto">
            <a:xfrm flipH="1">
              <a:off x="1032" y="1927"/>
              <a:ext cx="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69" name="Line 82"/>
            <p:cNvSpPr>
              <a:spLocks noChangeAspect="1" noChangeShapeType="1"/>
            </p:cNvSpPr>
            <p:nvPr/>
          </p:nvSpPr>
          <p:spPr bwMode="auto">
            <a:xfrm flipH="1">
              <a:off x="1032" y="1799"/>
              <a:ext cx="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0" name="Line 83"/>
            <p:cNvSpPr>
              <a:spLocks noChangeAspect="1" noChangeShapeType="1"/>
            </p:cNvSpPr>
            <p:nvPr/>
          </p:nvSpPr>
          <p:spPr bwMode="auto">
            <a:xfrm flipH="1">
              <a:off x="1032" y="1671"/>
              <a:ext cx="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1" name="Line 84"/>
            <p:cNvSpPr>
              <a:spLocks noChangeAspect="1" noChangeShapeType="1"/>
            </p:cNvSpPr>
            <p:nvPr/>
          </p:nvSpPr>
          <p:spPr bwMode="auto">
            <a:xfrm flipH="1">
              <a:off x="1032" y="1544"/>
              <a:ext cx="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2" name="Line 85"/>
            <p:cNvSpPr>
              <a:spLocks noChangeAspect="1" noChangeShapeType="1"/>
            </p:cNvSpPr>
            <p:nvPr/>
          </p:nvSpPr>
          <p:spPr bwMode="auto">
            <a:xfrm flipH="1">
              <a:off x="1032" y="1416"/>
              <a:ext cx="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3" name="Line 86"/>
            <p:cNvSpPr>
              <a:spLocks noChangeAspect="1" noChangeShapeType="1"/>
            </p:cNvSpPr>
            <p:nvPr/>
          </p:nvSpPr>
          <p:spPr bwMode="auto">
            <a:xfrm flipH="1">
              <a:off x="1032" y="1289"/>
              <a:ext cx="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4" name="Line 87"/>
            <p:cNvSpPr>
              <a:spLocks noChangeAspect="1" noChangeShapeType="1"/>
            </p:cNvSpPr>
            <p:nvPr/>
          </p:nvSpPr>
          <p:spPr bwMode="auto">
            <a:xfrm flipH="1">
              <a:off x="1032" y="1161"/>
              <a:ext cx="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5" name="Line 88"/>
            <p:cNvSpPr>
              <a:spLocks noChangeAspect="1" noChangeShapeType="1"/>
            </p:cNvSpPr>
            <p:nvPr/>
          </p:nvSpPr>
          <p:spPr bwMode="auto">
            <a:xfrm flipH="1">
              <a:off x="1032" y="1034"/>
              <a:ext cx="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6" name="Line 89"/>
            <p:cNvSpPr>
              <a:spLocks noChangeAspect="1" noChangeShapeType="1"/>
            </p:cNvSpPr>
            <p:nvPr/>
          </p:nvSpPr>
          <p:spPr bwMode="auto">
            <a:xfrm flipH="1">
              <a:off x="1032" y="906"/>
              <a:ext cx="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77" name="Rectangle 90"/>
            <p:cNvSpPr>
              <a:spLocks noChangeAspect="1" noChangeArrowheads="1"/>
            </p:cNvSpPr>
            <p:nvPr/>
          </p:nvSpPr>
          <p:spPr bwMode="auto">
            <a:xfrm flipH="1">
              <a:off x="887" y="2033"/>
              <a:ext cx="57"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0</a:t>
              </a:r>
              <a:endParaRPr lang="en-GB" sz="1400">
                <a:cs typeface="Arial" charset="0"/>
              </a:endParaRPr>
            </a:p>
          </p:txBody>
        </p:sp>
        <p:sp>
          <p:nvSpPr>
            <p:cNvPr id="53378" name="Rectangle 91"/>
            <p:cNvSpPr>
              <a:spLocks noChangeAspect="1" noChangeArrowheads="1"/>
            </p:cNvSpPr>
            <p:nvPr/>
          </p:nvSpPr>
          <p:spPr bwMode="auto">
            <a:xfrm flipH="1">
              <a:off x="1092" y="1906"/>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400">
                <a:cs typeface="Arial" charset="0"/>
              </a:endParaRPr>
            </a:p>
          </p:txBody>
        </p:sp>
        <p:sp>
          <p:nvSpPr>
            <p:cNvPr id="53379" name="Rectangle 92"/>
            <p:cNvSpPr>
              <a:spLocks noChangeAspect="1" noChangeArrowheads="1"/>
            </p:cNvSpPr>
            <p:nvPr/>
          </p:nvSpPr>
          <p:spPr bwMode="auto">
            <a:xfrm flipH="1">
              <a:off x="839" y="1778"/>
              <a:ext cx="17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100</a:t>
              </a:r>
              <a:endParaRPr lang="en-GB" sz="1400">
                <a:cs typeface="Arial" charset="0"/>
              </a:endParaRPr>
            </a:p>
          </p:txBody>
        </p:sp>
        <p:sp>
          <p:nvSpPr>
            <p:cNvPr id="53380" name="Rectangle 93"/>
            <p:cNvSpPr>
              <a:spLocks noChangeAspect="1" noChangeArrowheads="1"/>
            </p:cNvSpPr>
            <p:nvPr/>
          </p:nvSpPr>
          <p:spPr bwMode="auto">
            <a:xfrm flipH="1">
              <a:off x="1087" y="1651"/>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400">
                <a:cs typeface="Arial" charset="0"/>
              </a:endParaRPr>
            </a:p>
          </p:txBody>
        </p:sp>
        <p:sp>
          <p:nvSpPr>
            <p:cNvPr id="53381" name="Rectangle 94"/>
            <p:cNvSpPr>
              <a:spLocks noChangeAspect="1" noChangeArrowheads="1"/>
            </p:cNvSpPr>
            <p:nvPr/>
          </p:nvSpPr>
          <p:spPr bwMode="auto">
            <a:xfrm flipH="1">
              <a:off x="839" y="1523"/>
              <a:ext cx="17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200</a:t>
              </a:r>
              <a:endParaRPr lang="en-GB" sz="1400">
                <a:cs typeface="Arial" charset="0"/>
              </a:endParaRPr>
            </a:p>
          </p:txBody>
        </p:sp>
        <p:sp>
          <p:nvSpPr>
            <p:cNvPr id="53382" name="Rectangle 95"/>
            <p:cNvSpPr>
              <a:spLocks noChangeAspect="1" noChangeArrowheads="1"/>
            </p:cNvSpPr>
            <p:nvPr/>
          </p:nvSpPr>
          <p:spPr bwMode="auto">
            <a:xfrm flipH="1">
              <a:off x="1087" y="1396"/>
              <a:ext cx="17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400">
                <a:cs typeface="Arial" charset="0"/>
              </a:endParaRPr>
            </a:p>
          </p:txBody>
        </p:sp>
        <p:sp>
          <p:nvSpPr>
            <p:cNvPr id="53383" name="Rectangle 96"/>
            <p:cNvSpPr>
              <a:spLocks noChangeAspect="1" noChangeArrowheads="1"/>
            </p:cNvSpPr>
            <p:nvPr/>
          </p:nvSpPr>
          <p:spPr bwMode="auto">
            <a:xfrm flipH="1">
              <a:off x="812" y="1269"/>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300</a:t>
              </a:r>
              <a:endParaRPr lang="en-GB" sz="1400">
                <a:cs typeface="Arial" charset="0"/>
              </a:endParaRPr>
            </a:p>
          </p:txBody>
        </p:sp>
        <p:sp>
          <p:nvSpPr>
            <p:cNvPr id="53384" name="Rectangle 97"/>
            <p:cNvSpPr>
              <a:spLocks noChangeAspect="1" noChangeArrowheads="1"/>
            </p:cNvSpPr>
            <p:nvPr/>
          </p:nvSpPr>
          <p:spPr bwMode="auto">
            <a:xfrm flipH="1">
              <a:off x="1087" y="1141"/>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400">
                <a:cs typeface="Arial" charset="0"/>
              </a:endParaRPr>
            </a:p>
          </p:txBody>
        </p:sp>
        <p:sp>
          <p:nvSpPr>
            <p:cNvPr id="53385" name="Rectangle 98"/>
            <p:cNvSpPr>
              <a:spLocks noChangeAspect="1" noChangeArrowheads="1"/>
            </p:cNvSpPr>
            <p:nvPr/>
          </p:nvSpPr>
          <p:spPr bwMode="auto">
            <a:xfrm flipH="1">
              <a:off x="839" y="1014"/>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400">
                  <a:solidFill>
                    <a:srgbClr val="000000"/>
                  </a:solidFill>
                  <a:ea typeface="SimSun" pitchFamily="2" charset="-122"/>
                </a:rPr>
                <a:t>400</a:t>
              </a:r>
              <a:endParaRPr lang="en-GB" sz="1400">
                <a:cs typeface="Arial" charset="0"/>
              </a:endParaRPr>
            </a:p>
          </p:txBody>
        </p:sp>
        <p:sp>
          <p:nvSpPr>
            <p:cNvPr id="53386" name="Rectangle 99"/>
            <p:cNvSpPr>
              <a:spLocks noChangeAspect="1" noChangeArrowheads="1"/>
            </p:cNvSpPr>
            <p:nvPr/>
          </p:nvSpPr>
          <p:spPr bwMode="auto">
            <a:xfrm flipH="1">
              <a:off x="1087" y="886"/>
              <a:ext cx="17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400">
                <a:cs typeface="Arial" charset="0"/>
              </a:endParaRPr>
            </a:p>
          </p:txBody>
        </p:sp>
        <p:grpSp>
          <p:nvGrpSpPr>
            <p:cNvPr id="53387" name="Group 100"/>
            <p:cNvGrpSpPr>
              <a:grpSpLocks/>
            </p:cNvGrpSpPr>
            <p:nvPr/>
          </p:nvGrpSpPr>
          <p:grpSpPr bwMode="auto">
            <a:xfrm>
              <a:off x="1271" y="1222"/>
              <a:ext cx="170" cy="879"/>
              <a:chOff x="3744" y="960"/>
              <a:chExt cx="170" cy="879"/>
            </a:xfrm>
          </p:grpSpPr>
          <p:sp>
            <p:nvSpPr>
              <p:cNvPr id="53396" name="Rectangle 101"/>
              <p:cNvSpPr>
                <a:spLocks noChangeAspect="1" noChangeArrowheads="1"/>
              </p:cNvSpPr>
              <p:nvPr/>
            </p:nvSpPr>
            <p:spPr bwMode="auto">
              <a:xfrm>
                <a:off x="3744" y="1152"/>
                <a:ext cx="170" cy="687"/>
              </a:xfrm>
              <a:prstGeom prst="rect">
                <a:avLst/>
              </a:prstGeom>
              <a:solidFill>
                <a:srgbClr val="FFFFFF"/>
              </a:solidFill>
              <a:ln w="28575">
                <a:solidFill>
                  <a:srgbClr val="3333FF"/>
                </a:solidFill>
                <a:miter lim="800000"/>
                <a:headEnd/>
                <a:tailEnd/>
              </a:ln>
            </p:spPr>
            <p:txBody>
              <a:bodyPr/>
              <a:lstStyle/>
              <a:p>
                <a:endParaRPr lang="en-US"/>
              </a:p>
            </p:txBody>
          </p:sp>
          <p:grpSp>
            <p:nvGrpSpPr>
              <p:cNvPr id="53397" name="Group 102"/>
              <p:cNvGrpSpPr>
                <a:grpSpLocks/>
              </p:cNvGrpSpPr>
              <p:nvPr/>
            </p:nvGrpSpPr>
            <p:grpSpPr bwMode="auto">
              <a:xfrm>
                <a:off x="3744" y="960"/>
                <a:ext cx="167" cy="218"/>
                <a:chOff x="3888" y="960"/>
                <a:chExt cx="167" cy="218"/>
              </a:xfrm>
            </p:grpSpPr>
            <p:sp>
              <p:nvSpPr>
                <p:cNvPr id="53398" name="Line 103"/>
                <p:cNvSpPr>
                  <a:spLocks noChangeAspect="1" noChangeShapeType="1"/>
                </p:cNvSpPr>
                <p:nvPr/>
              </p:nvSpPr>
              <p:spPr bwMode="auto">
                <a:xfrm flipV="1">
                  <a:off x="3985" y="1150"/>
                  <a:ext cx="1" cy="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99" name="Line 104"/>
                <p:cNvSpPr>
                  <a:spLocks noChangeAspect="1" noChangeShapeType="1"/>
                </p:cNvSpPr>
                <p:nvPr/>
              </p:nvSpPr>
              <p:spPr bwMode="auto">
                <a:xfrm>
                  <a:off x="3969" y="1150"/>
                  <a:ext cx="3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0" name="Line 105"/>
                <p:cNvSpPr>
                  <a:spLocks noChangeAspect="1" noChangeShapeType="1"/>
                </p:cNvSpPr>
                <p:nvPr/>
              </p:nvSpPr>
              <p:spPr bwMode="auto">
                <a:xfrm>
                  <a:off x="3985" y="1164"/>
                  <a:ext cx="1" cy="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1" name="Line 106"/>
                <p:cNvSpPr>
                  <a:spLocks noChangeAspect="1" noChangeShapeType="1"/>
                </p:cNvSpPr>
                <p:nvPr/>
              </p:nvSpPr>
              <p:spPr bwMode="auto">
                <a:xfrm>
                  <a:off x="3969" y="1178"/>
                  <a:ext cx="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402" name="Text Box 107"/>
                <p:cNvSpPr txBox="1">
                  <a:spLocks noChangeAspect="1" noChangeArrowheads="1"/>
                </p:cNvSpPr>
                <p:nvPr/>
              </p:nvSpPr>
              <p:spPr bwMode="auto">
                <a:xfrm>
                  <a:off x="3888" y="960"/>
                  <a:ext cx="167" cy="9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200">
                      <a:solidFill>
                        <a:srgbClr val="000000"/>
                      </a:solidFill>
                      <a:latin typeface="Arial" charset="0"/>
                      <a:ea typeface="SimSun" pitchFamily="2" charset="-122"/>
                    </a:rPr>
                    <a:t>+</a:t>
                  </a:r>
                  <a:endParaRPr lang="en-GB" sz="1800">
                    <a:latin typeface="Arial" charset="0"/>
                    <a:cs typeface="Arial" charset="0"/>
                  </a:endParaRPr>
                </a:p>
              </p:txBody>
            </p:sp>
          </p:grpSp>
        </p:grpSp>
        <p:grpSp>
          <p:nvGrpSpPr>
            <p:cNvPr id="53388" name="Group 108"/>
            <p:cNvGrpSpPr>
              <a:grpSpLocks noChangeAspect="1"/>
            </p:cNvGrpSpPr>
            <p:nvPr/>
          </p:nvGrpSpPr>
          <p:grpSpPr bwMode="auto">
            <a:xfrm>
              <a:off x="1463" y="982"/>
              <a:ext cx="192" cy="1111"/>
              <a:chOff x="3666" y="1424"/>
              <a:chExt cx="312" cy="2256"/>
            </a:xfrm>
          </p:grpSpPr>
          <p:sp>
            <p:nvSpPr>
              <p:cNvPr id="53391" name="Rectangle 109"/>
              <p:cNvSpPr>
                <a:spLocks noChangeAspect="1" noChangeArrowheads="1"/>
              </p:cNvSpPr>
              <p:nvPr/>
            </p:nvSpPr>
            <p:spPr bwMode="auto">
              <a:xfrm>
                <a:off x="3666" y="1532"/>
                <a:ext cx="312" cy="2148"/>
              </a:xfrm>
              <a:prstGeom prst="rect">
                <a:avLst/>
              </a:prstGeom>
              <a:solidFill>
                <a:srgbClr val="FFFFFF"/>
              </a:solidFill>
              <a:ln w="28575">
                <a:solidFill>
                  <a:srgbClr val="CC00CC"/>
                </a:solidFill>
                <a:miter lim="800000"/>
                <a:headEnd/>
                <a:tailEnd/>
              </a:ln>
            </p:spPr>
            <p:txBody>
              <a:bodyPr/>
              <a:lstStyle/>
              <a:p>
                <a:endParaRPr lang="en-US"/>
              </a:p>
            </p:txBody>
          </p:sp>
          <p:sp>
            <p:nvSpPr>
              <p:cNvPr id="53392" name="Line 110"/>
              <p:cNvSpPr>
                <a:spLocks noChangeAspect="1" noChangeShapeType="1"/>
              </p:cNvSpPr>
              <p:nvPr/>
            </p:nvSpPr>
            <p:spPr bwMode="auto">
              <a:xfrm flipV="1">
                <a:off x="3822" y="1424"/>
                <a:ext cx="1" cy="108"/>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93" name="Line 111"/>
              <p:cNvSpPr>
                <a:spLocks noChangeAspect="1" noChangeShapeType="1"/>
              </p:cNvSpPr>
              <p:nvPr/>
            </p:nvSpPr>
            <p:spPr bwMode="auto">
              <a:xfrm>
                <a:off x="3804" y="1424"/>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94" name="Line 112"/>
              <p:cNvSpPr>
                <a:spLocks noChangeAspect="1" noChangeShapeType="1"/>
              </p:cNvSpPr>
              <p:nvPr/>
            </p:nvSpPr>
            <p:spPr bwMode="auto">
              <a:xfrm>
                <a:off x="3822" y="1532"/>
                <a:ext cx="1" cy="108"/>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95" name="Line 113"/>
              <p:cNvSpPr>
                <a:spLocks noChangeAspect="1" noChangeShapeType="1"/>
              </p:cNvSpPr>
              <p:nvPr/>
            </p:nvSpPr>
            <p:spPr bwMode="auto">
              <a:xfrm>
                <a:off x="3804" y="1640"/>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389" name="Rectangle 114"/>
            <p:cNvSpPr>
              <a:spLocks noChangeArrowheads="1"/>
            </p:cNvSpPr>
            <p:nvPr/>
          </p:nvSpPr>
          <p:spPr bwMode="auto">
            <a:xfrm>
              <a:off x="1132" y="2100"/>
              <a:ext cx="315"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sz="1400" b="0">
                  <a:solidFill>
                    <a:srgbClr val="3333FF"/>
                  </a:solidFill>
                </a:rPr>
                <a:t>male</a:t>
              </a:r>
            </a:p>
          </p:txBody>
        </p:sp>
        <p:sp>
          <p:nvSpPr>
            <p:cNvPr id="53390" name="Rectangle 115"/>
            <p:cNvSpPr>
              <a:spLocks noChangeArrowheads="1"/>
            </p:cNvSpPr>
            <p:nvPr/>
          </p:nvSpPr>
          <p:spPr bwMode="auto">
            <a:xfrm>
              <a:off x="1383" y="2100"/>
              <a:ext cx="392"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sz="1400" b="0">
                  <a:solidFill>
                    <a:srgbClr val="CC00CC"/>
                  </a:solidFill>
                </a:rPr>
                <a:t>female</a:t>
              </a:r>
            </a:p>
          </p:txBody>
        </p:sp>
      </p:grpSp>
      <p:grpSp>
        <p:nvGrpSpPr>
          <p:cNvPr id="419956" name="Group 116"/>
          <p:cNvGrpSpPr>
            <a:grpSpLocks/>
          </p:cNvGrpSpPr>
          <p:nvPr/>
        </p:nvGrpSpPr>
        <p:grpSpPr bwMode="auto">
          <a:xfrm>
            <a:off x="250825" y="3997325"/>
            <a:ext cx="6238875" cy="2816225"/>
            <a:chOff x="158" y="2341"/>
            <a:chExt cx="3930" cy="1774"/>
          </a:xfrm>
        </p:grpSpPr>
        <p:sp>
          <p:nvSpPr>
            <p:cNvPr id="53260" name="Line 117"/>
            <p:cNvSpPr>
              <a:spLocks noChangeAspect="1" noChangeShapeType="1"/>
            </p:cNvSpPr>
            <p:nvPr/>
          </p:nvSpPr>
          <p:spPr bwMode="auto">
            <a:xfrm>
              <a:off x="2463" y="2507"/>
              <a:ext cx="1" cy="12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1" name="Line 118"/>
            <p:cNvSpPr>
              <a:spLocks noChangeAspect="1" noChangeShapeType="1"/>
            </p:cNvSpPr>
            <p:nvPr/>
          </p:nvSpPr>
          <p:spPr bwMode="auto">
            <a:xfrm>
              <a:off x="2435" y="3765"/>
              <a:ext cx="2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2" name="Line 119"/>
            <p:cNvSpPr>
              <a:spLocks noChangeAspect="1" noChangeShapeType="1"/>
            </p:cNvSpPr>
            <p:nvPr/>
          </p:nvSpPr>
          <p:spPr bwMode="auto">
            <a:xfrm>
              <a:off x="2435" y="3512"/>
              <a:ext cx="2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3" name="Line 120"/>
            <p:cNvSpPr>
              <a:spLocks noChangeAspect="1" noChangeShapeType="1"/>
            </p:cNvSpPr>
            <p:nvPr/>
          </p:nvSpPr>
          <p:spPr bwMode="auto">
            <a:xfrm>
              <a:off x="2435" y="3262"/>
              <a:ext cx="2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4" name="Line 121"/>
            <p:cNvSpPr>
              <a:spLocks noChangeAspect="1" noChangeShapeType="1"/>
            </p:cNvSpPr>
            <p:nvPr/>
          </p:nvSpPr>
          <p:spPr bwMode="auto">
            <a:xfrm>
              <a:off x="2435" y="3009"/>
              <a:ext cx="2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5" name="Line 122"/>
            <p:cNvSpPr>
              <a:spLocks noChangeAspect="1" noChangeShapeType="1"/>
            </p:cNvSpPr>
            <p:nvPr/>
          </p:nvSpPr>
          <p:spPr bwMode="auto">
            <a:xfrm>
              <a:off x="2435" y="2760"/>
              <a:ext cx="2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6" name="Line 123"/>
            <p:cNvSpPr>
              <a:spLocks noChangeAspect="1" noChangeShapeType="1"/>
            </p:cNvSpPr>
            <p:nvPr/>
          </p:nvSpPr>
          <p:spPr bwMode="auto">
            <a:xfrm>
              <a:off x="2435" y="2507"/>
              <a:ext cx="2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7" name="Rectangle 124"/>
            <p:cNvSpPr>
              <a:spLocks noChangeAspect="1" noChangeArrowheads="1"/>
            </p:cNvSpPr>
            <p:nvPr/>
          </p:nvSpPr>
          <p:spPr bwMode="auto">
            <a:xfrm>
              <a:off x="2324" y="3630"/>
              <a:ext cx="14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600" b="0">
                  <a:solidFill>
                    <a:srgbClr val="000000"/>
                  </a:solidFill>
                  <a:ea typeface="SimSun" pitchFamily="2" charset="-122"/>
                </a:rPr>
                <a:t>0</a:t>
              </a:r>
              <a:endParaRPr lang="en-GB" sz="1600" b="0">
                <a:cs typeface="Arial" charset="0"/>
              </a:endParaRPr>
            </a:p>
          </p:txBody>
        </p:sp>
        <p:sp>
          <p:nvSpPr>
            <p:cNvPr id="53268" name="Rectangle 125"/>
            <p:cNvSpPr>
              <a:spLocks noChangeAspect="1" noChangeArrowheads="1"/>
            </p:cNvSpPr>
            <p:nvPr/>
          </p:nvSpPr>
          <p:spPr bwMode="auto">
            <a:xfrm>
              <a:off x="2274" y="3402"/>
              <a:ext cx="23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600" b="0">
                  <a:solidFill>
                    <a:srgbClr val="000000"/>
                  </a:solidFill>
                  <a:ea typeface="SimSun" pitchFamily="2" charset="-122"/>
                </a:rPr>
                <a:t>10</a:t>
              </a:r>
              <a:endParaRPr lang="en-GB" sz="1600" b="0">
                <a:cs typeface="Arial" charset="0"/>
              </a:endParaRPr>
            </a:p>
          </p:txBody>
        </p:sp>
        <p:sp>
          <p:nvSpPr>
            <p:cNvPr id="53269" name="Rectangle 126"/>
            <p:cNvSpPr>
              <a:spLocks noChangeAspect="1" noChangeArrowheads="1"/>
            </p:cNvSpPr>
            <p:nvPr/>
          </p:nvSpPr>
          <p:spPr bwMode="auto">
            <a:xfrm>
              <a:off x="2274" y="3181"/>
              <a:ext cx="19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600" b="0">
                  <a:solidFill>
                    <a:srgbClr val="000000"/>
                  </a:solidFill>
                  <a:ea typeface="SimSun" pitchFamily="2" charset="-122"/>
                </a:rPr>
                <a:t>20</a:t>
              </a:r>
              <a:endParaRPr lang="en-GB" sz="1600" b="0">
                <a:cs typeface="Arial" charset="0"/>
              </a:endParaRPr>
            </a:p>
          </p:txBody>
        </p:sp>
        <p:sp>
          <p:nvSpPr>
            <p:cNvPr id="53270" name="Rectangle 127"/>
            <p:cNvSpPr>
              <a:spLocks noChangeAspect="1" noChangeArrowheads="1"/>
            </p:cNvSpPr>
            <p:nvPr/>
          </p:nvSpPr>
          <p:spPr bwMode="auto">
            <a:xfrm>
              <a:off x="2274" y="2928"/>
              <a:ext cx="19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600" b="0">
                  <a:solidFill>
                    <a:srgbClr val="000000"/>
                  </a:solidFill>
                  <a:ea typeface="SimSun" pitchFamily="2" charset="-122"/>
                </a:rPr>
                <a:t>30</a:t>
              </a:r>
              <a:endParaRPr lang="en-GB" sz="1600" b="0">
                <a:cs typeface="Arial" charset="0"/>
              </a:endParaRPr>
            </a:p>
          </p:txBody>
        </p:sp>
        <p:sp>
          <p:nvSpPr>
            <p:cNvPr id="53271" name="Rectangle 128"/>
            <p:cNvSpPr>
              <a:spLocks noChangeAspect="1" noChangeArrowheads="1"/>
            </p:cNvSpPr>
            <p:nvPr/>
          </p:nvSpPr>
          <p:spPr bwMode="auto">
            <a:xfrm>
              <a:off x="2274" y="2677"/>
              <a:ext cx="1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600" b="0">
                  <a:solidFill>
                    <a:srgbClr val="000000"/>
                  </a:solidFill>
                  <a:ea typeface="SimSun" pitchFamily="2" charset="-122"/>
                </a:rPr>
                <a:t>40</a:t>
              </a:r>
              <a:endParaRPr lang="en-GB" sz="1600" b="0">
                <a:cs typeface="Arial" charset="0"/>
              </a:endParaRPr>
            </a:p>
          </p:txBody>
        </p:sp>
        <p:sp>
          <p:nvSpPr>
            <p:cNvPr id="53272" name="Rectangle 129"/>
            <p:cNvSpPr>
              <a:spLocks noChangeAspect="1" noChangeArrowheads="1"/>
            </p:cNvSpPr>
            <p:nvPr/>
          </p:nvSpPr>
          <p:spPr bwMode="auto">
            <a:xfrm>
              <a:off x="2274" y="2430"/>
              <a:ext cx="19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600" b="0">
                  <a:solidFill>
                    <a:srgbClr val="000000"/>
                  </a:solidFill>
                  <a:ea typeface="SimSun" pitchFamily="2" charset="-122"/>
                </a:rPr>
                <a:t>50</a:t>
              </a:r>
              <a:endParaRPr lang="en-GB" sz="1600" b="0">
                <a:cs typeface="Arial" charset="0"/>
              </a:endParaRPr>
            </a:p>
          </p:txBody>
        </p:sp>
        <p:grpSp>
          <p:nvGrpSpPr>
            <p:cNvPr id="53273" name="Group 130"/>
            <p:cNvGrpSpPr>
              <a:grpSpLocks noChangeAspect="1"/>
            </p:cNvGrpSpPr>
            <p:nvPr/>
          </p:nvGrpSpPr>
          <p:grpSpPr bwMode="auto">
            <a:xfrm>
              <a:off x="2573" y="2574"/>
              <a:ext cx="142" cy="1191"/>
              <a:chOff x="1545" y="427"/>
              <a:chExt cx="265" cy="2269"/>
            </a:xfrm>
          </p:grpSpPr>
          <p:sp>
            <p:nvSpPr>
              <p:cNvPr id="53360" name="Rectangle 131"/>
              <p:cNvSpPr>
                <a:spLocks noChangeAspect="1" noChangeArrowheads="1"/>
              </p:cNvSpPr>
              <p:nvPr/>
            </p:nvSpPr>
            <p:spPr bwMode="auto">
              <a:xfrm>
                <a:off x="1545" y="529"/>
                <a:ext cx="265" cy="2167"/>
              </a:xfrm>
              <a:prstGeom prst="rect">
                <a:avLst/>
              </a:prstGeom>
              <a:solidFill>
                <a:srgbClr val="FFFFFF"/>
              </a:solidFill>
              <a:ln w="28575">
                <a:solidFill>
                  <a:srgbClr val="3333FF"/>
                </a:solidFill>
                <a:miter lim="800000"/>
                <a:headEnd/>
                <a:tailEnd/>
              </a:ln>
            </p:spPr>
            <p:txBody>
              <a:bodyPr/>
              <a:lstStyle/>
              <a:p>
                <a:endParaRPr lang="en-US"/>
              </a:p>
            </p:txBody>
          </p:sp>
          <p:sp>
            <p:nvSpPr>
              <p:cNvPr id="53361" name="Line 132"/>
              <p:cNvSpPr>
                <a:spLocks noChangeAspect="1" noChangeShapeType="1"/>
              </p:cNvSpPr>
              <p:nvPr/>
            </p:nvSpPr>
            <p:spPr bwMode="auto">
              <a:xfrm flipV="1">
                <a:off x="1677" y="427"/>
                <a:ext cx="1" cy="10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62" name="Line 133"/>
              <p:cNvSpPr>
                <a:spLocks noChangeAspect="1" noChangeShapeType="1"/>
              </p:cNvSpPr>
              <p:nvPr/>
            </p:nvSpPr>
            <p:spPr bwMode="auto">
              <a:xfrm>
                <a:off x="1659" y="427"/>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63" name="Line 134"/>
              <p:cNvSpPr>
                <a:spLocks noChangeAspect="1" noChangeShapeType="1"/>
              </p:cNvSpPr>
              <p:nvPr/>
            </p:nvSpPr>
            <p:spPr bwMode="auto">
              <a:xfrm>
                <a:off x="1677" y="529"/>
                <a:ext cx="1" cy="109"/>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64" name="Line 135"/>
              <p:cNvSpPr>
                <a:spLocks noChangeAspect="1" noChangeShapeType="1"/>
              </p:cNvSpPr>
              <p:nvPr/>
            </p:nvSpPr>
            <p:spPr bwMode="auto">
              <a:xfrm>
                <a:off x="1659" y="638"/>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74" name="Group 136"/>
            <p:cNvGrpSpPr>
              <a:grpSpLocks noChangeAspect="1"/>
            </p:cNvGrpSpPr>
            <p:nvPr/>
          </p:nvGrpSpPr>
          <p:grpSpPr bwMode="auto">
            <a:xfrm>
              <a:off x="2715" y="3250"/>
              <a:ext cx="139" cy="515"/>
              <a:chOff x="1810" y="1715"/>
              <a:chExt cx="259" cy="981"/>
            </a:xfrm>
          </p:grpSpPr>
          <p:sp>
            <p:nvSpPr>
              <p:cNvPr id="53355" name="Rectangle 137"/>
              <p:cNvSpPr>
                <a:spLocks noChangeAspect="1" noChangeArrowheads="1"/>
              </p:cNvSpPr>
              <p:nvPr/>
            </p:nvSpPr>
            <p:spPr bwMode="auto">
              <a:xfrm>
                <a:off x="1810" y="1829"/>
                <a:ext cx="259" cy="867"/>
              </a:xfrm>
              <a:prstGeom prst="rect">
                <a:avLst/>
              </a:prstGeom>
              <a:solidFill>
                <a:srgbClr val="FFFFFF"/>
              </a:solidFill>
              <a:ln w="28575">
                <a:solidFill>
                  <a:srgbClr val="3333FF"/>
                </a:solidFill>
                <a:miter lim="800000"/>
                <a:headEnd/>
                <a:tailEnd/>
              </a:ln>
            </p:spPr>
            <p:txBody>
              <a:bodyPr/>
              <a:lstStyle/>
              <a:p>
                <a:endParaRPr lang="en-US"/>
              </a:p>
            </p:txBody>
          </p:sp>
          <p:sp>
            <p:nvSpPr>
              <p:cNvPr id="53356" name="Line 138"/>
              <p:cNvSpPr>
                <a:spLocks noChangeAspect="1" noChangeShapeType="1"/>
              </p:cNvSpPr>
              <p:nvPr/>
            </p:nvSpPr>
            <p:spPr bwMode="auto">
              <a:xfrm flipV="1">
                <a:off x="1936" y="1715"/>
                <a:ext cx="1" cy="114"/>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57" name="Line 139"/>
              <p:cNvSpPr>
                <a:spLocks noChangeAspect="1" noChangeShapeType="1"/>
              </p:cNvSpPr>
              <p:nvPr/>
            </p:nvSpPr>
            <p:spPr bwMode="auto">
              <a:xfrm>
                <a:off x="1918" y="1715"/>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58" name="Line 140"/>
              <p:cNvSpPr>
                <a:spLocks noChangeAspect="1" noChangeShapeType="1"/>
              </p:cNvSpPr>
              <p:nvPr/>
            </p:nvSpPr>
            <p:spPr bwMode="auto">
              <a:xfrm>
                <a:off x="1936" y="1829"/>
                <a:ext cx="1" cy="109"/>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59" name="Line 141"/>
              <p:cNvSpPr>
                <a:spLocks noChangeAspect="1" noChangeShapeType="1"/>
              </p:cNvSpPr>
              <p:nvPr/>
            </p:nvSpPr>
            <p:spPr bwMode="auto">
              <a:xfrm>
                <a:off x="1918" y="1938"/>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75" name="Group 142"/>
            <p:cNvGrpSpPr>
              <a:grpSpLocks noChangeAspect="1"/>
            </p:cNvGrpSpPr>
            <p:nvPr/>
          </p:nvGrpSpPr>
          <p:grpSpPr bwMode="auto">
            <a:xfrm>
              <a:off x="2854" y="3260"/>
              <a:ext cx="141" cy="505"/>
              <a:chOff x="2069" y="1733"/>
              <a:chExt cx="265" cy="963"/>
            </a:xfrm>
          </p:grpSpPr>
          <p:sp>
            <p:nvSpPr>
              <p:cNvPr id="53350" name="Rectangle 143"/>
              <p:cNvSpPr>
                <a:spLocks noChangeAspect="1" noChangeArrowheads="1"/>
              </p:cNvSpPr>
              <p:nvPr/>
            </p:nvSpPr>
            <p:spPr bwMode="auto">
              <a:xfrm>
                <a:off x="2069" y="1781"/>
                <a:ext cx="265" cy="915"/>
              </a:xfrm>
              <a:prstGeom prst="rect">
                <a:avLst/>
              </a:prstGeom>
              <a:solidFill>
                <a:srgbClr val="FFFFFF"/>
              </a:solidFill>
              <a:ln w="28575">
                <a:solidFill>
                  <a:srgbClr val="3333FF"/>
                </a:solidFill>
                <a:miter lim="800000"/>
                <a:headEnd/>
                <a:tailEnd/>
              </a:ln>
            </p:spPr>
            <p:txBody>
              <a:bodyPr/>
              <a:lstStyle/>
              <a:p>
                <a:endParaRPr lang="en-US"/>
              </a:p>
            </p:txBody>
          </p:sp>
          <p:sp>
            <p:nvSpPr>
              <p:cNvPr id="53351" name="Line 144"/>
              <p:cNvSpPr>
                <a:spLocks noChangeAspect="1" noChangeShapeType="1"/>
              </p:cNvSpPr>
              <p:nvPr/>
            </p:nvSpPr>
            <p:spPr bwMode="auto">
              <a:xfrm flipV="1">
                <a:off x="2201" y="1733"/>
                <a:ext cx="1" cy="48"/>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52" name="Line 145"/>
              <p:cNvSpPr>
                <a:spLocks noChangeAspect="1" noChangeShapeType="1"/>
              </p:cNvSpPr>
              <p:nvPr/>
            </p:nvSpPr>
            <p:spPr bwMode="auto">
              <a:xfrm>
                <a:off x="2183" y="1733"/>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53" name="Line 146"/>
              <p:cNvSpPr>
                <a:spLocks noChangeAspect="1" noChangeShapeType="1"/>
              </p:cNvSpPr>
              <p:nvPr/>
            </p:nvSpPr>
            <p:spPr bwMode="auto">
              <a:xfrm>
                <a:off x="2201" y="1781"/>
                <a:ext cx="1" cy="42"/>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54" name="Line 147"/>
              <p:cNvSpPr>
                <a:spLocks noChangeAspect="1" noChangeShapeType="1"/>
              </p:cNvSpPr>
              <p:nvPr/>
            </p:nvSpPr>
            <p:spPr bwMode="auto">
              <a:xfrm>
                <a:off x="2183" y="1823"/>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76" name="Group 148"/>
            <p:cNvGrpSpPr>
              <a:grpSpLocks noChangeAspect="1"/>
            </p:cNvGrpSpPr>
            <p:nvPr/>
          </p:nvGrpSpPr>
          <p:grpSpPr bwMode="auto">
            <a:xfrm>
              <a:off x="2995" y="3291"/>
              <a:ext cx="139" cy="474"/>
              <a:chOff x="2334" y="1793"/>
              <a:chExt cx="259" cy="903"/>
            </a:xfrm>
          </p:grpSpPr>
          <p:sp>
            <p:nvSpPr>
              <p:cNvPr id="53345" name="Rectangle 149"/>
              <p:cNvSpPr>
                <a:spLocks noChangeAspect="1" noChangeArrowheads="1"/>
              </p:cNvSpPr>
              <p:nvPr/>
            </p:nvSpPr>
            <p:spPr bwMode="auto">
              <a:xfrm>
                <a:off x="2334" y="1853"/>
                <a:ext cx="259" cy="843"/>
              </a:xfrm>
              <a:prstGeom prst="rect">
                <a:avLst/>
              </a:prstGeom>
              <a:solidFill>
                <a:srgbClr val="FFFFFF"/>
              </a:solidFill>
              <a:ln w="28575">
                <a:solidFill>
                  <a:srgbClr val="3333FF"/>
                </a:solidFill>
                <a:miter lim="800000"/>
                <a:headEnd/>
                <a:tailEnd/>
              </a:ln>
            </p:spPr>
            <p:txBody>
              <a:bodyPr/>
              <a:lstStyle/>
              <a:p>
                <a:endParaRPr lang="en-US"/>
              </a:p>
            </p:txBody>
          </p:sp>
          <p:sp>
            <p:nvSpPr>
              <p:cNvPr id="53346" name="Line 150"/>
              <p:cNvSpPr>
                <a:spLocks noChangeAspect="1" noChangeShapeType="1"/>
              </p:cNvSpPr>
              <p:nvPr/>
            </p:nvSpPr>
            <p:spPr bwMode="auto">
              <a:xfrm flipV="1">
                <a:off x="2460" y="1793"/>
                <a:ext cx="1" cy="6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47" name="Line 151"/>
              <p:cNvSpPr>
                <a:spLocks noChangeAspect="1" noChangeShapeType="1"/>
              </p:cNvSpPr>
              <p:nvPr/>
            </p:nvSpPr>
            <p:spPr bwMode="auto">
              <a:xfrm>
                <a:off x="2442" y="1793"/>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48" name="Line 152"/>
              <p:cNvSpPr>
                <a:spLocks noChangeAspect="1" noChangeShapeType="1"/>
              </p:cNvSpPr>
              <p:nvPr/>
            </p:nvSpPr>
            <p:spPr bwMode="auto">
              <a:xfrm>
                <a:off x="2460" y="1853"/>
                <a:ext cx="1" cy="6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49" name="Line 153"/>
              <p:cNvSpPr>
                <a:spLocks noChangeAspect="1" noChangeShapeType="1"/>
              </p:cNvSpPr>
              <p:nvPr/>
            </p:nvSpPr>
            <p:spPr bwMode="auto">
              <a:xfrm>
                <a:off x="2442" y="1914"/>
                <a:ext cx="42" cy="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277" name="Text Box 154"/>
            <p:cNvSpPr txBox="1">
              <a:spLocks noChangeAspect="1" noChangeArrowheads="1"/>
            </p:cNvSpPr>
            <p:nvPr/>
          </p:nvSpPr>
          <p:spPr bwMode="auto">
            <a:xfrm>
              <a:off x="2553" y="3776"/>
              <a:ext cx="205" cy="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A</a:t>
              </a:r>
              <a:endParaRPr lang="en-GB" sz="1600" b="0">
                <a:cs typeface="Arial" charset="0"/>
              </a:endParaRPr>
            </a:p>
          </p:txBody>
        </p:sp>
        <p:sp>
          <p:nvSpPr>
            <p:cNvPr id="53278" name="Text Box 155"/>
            <p:cNvSpPr txBox="1">
              <a:spLocks noChangeAspect="1" noChangeArrowheads="1"/>
            </p:cNvSpPr>
            <p:nvPr/>
          </p:nvSpPr>
          <p:spPr bwMode="auto">
            <a:xfrm>
              <a:off x="2692" y="3776"/>
              <a:ext cx="186" cy="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B</a:t>
              </a:r>
              <a:endParaRPr lang="en-GB" sz="1600" b="0">
                <a:cs typeface="Arial" charset="0"/>
              </a:endParaRPr>
            </a:p>
          </p:txBody>
        </p:sp>
        <p:sp>
          <p:nvSpPr>
            <p:cNvPr id="53279" name="Text Box 156"/>
            <p:cNvSpPr txBox="1">
              <a:spLocks noChangeAspect="1" noChangeArrowheads="1"/>
            </p:cNvSpPr>
            <p:nvPr/>
          </p:nvSpPr>
          <p:spPr bwMode="auto">
            <a:xfrm>
              <a:off x="2839" y="3776"/>
              <a:ext cx="175" cy="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b="0">
                  <a:solidFill>
                    <a:srgbClr val="000000"/>
                  </a:solidFill>
                  <a:ea typeface="SimSun" pitchFamily="2" charset="-122"/>
                </a:rPr>
                <a:t>C</a:t>
              </a:r>
              <a:endParaRPr lang="en-GB" sz="1600" b="0">
                <a:cs typeface="Arial" charset="0"/>
              </a:endParaRPr>
            </a:p>
          </p:txBody>
        </p:sp>
        <p:sp>
          <p:nvSpPr>
            <p:cNvPr id="53280" name="Text Box 157"/>
            <p:cNvSpPr txBox="1">
              <a:spLocks noChangeAspect="1" noChangeArrowheads="1"/>
            </p:cNvSpPr>
            <p:nvPr/>
          </p:nvSpPr>
          <p:spPr bwMode="auto">
            <a:xfrm>
              <a:off x="2982" y="3776"/>
              <a:ext cx="171" cy="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D</a:t>
              </a:r>
              <a:endParaRPr lang="en-GB" sz="1600" b="0">
                <a:cs typeface="Arial" charset="0"/>
              </a:endParaRPr>
            </a:p>
          </p:txBody>
        </p:sp>
        <p:sp>
          <p:nvSpPr>
            <p:cNvPr id="53281" name="Text Box 158"/>
            <p:cNvSpPr txBox="1">
              <a:spLocks noChangeAspect="1" noChangeArrowheads="1"/>
            </p:cNvSpPr>
            <p:nvPr/>
          </p:nvSpPr>
          <p:spPr bwMode="auto">
            <a:xfrm>
              <a:off x="2812" y="3054"/>
              <a:ext cx="187" cy="11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b="0">
                  <a:solidFill>
                    <a:srgbClr val="000000"/>
                  </a:solidFill>
                  <a:ea typeface="SimSun" pitchFamily="2" charset="-122"/>
                </a:rPr>
                <a:t>+</a:t>
              </a:r>
              <a:endParaRPr lang="en-GB" sz="1600" b="0">
                <a:cs typeface="Arial" charset="0"/>
              </a:endParaRPr>
            </a:p>
          </p:txBody>
        </p:sp>
        <p:sp>
          <p:nvSpPr>
            <p:cNvPr id="53282" name="Text Box 159"/>
            <p:cNvSpPr txBox="1">
              <a:spLocks noChangeAspect="1" noChangeArrowheads="1"/>
            </p:cNvSpPr>
            <p:nvPr/>
          </p:nvSpPr>
          <p:spPr bwMode="auto">
            <a:xfrm>
              <a:off x="2952" y="3102"/>
              <a:ext cx="186" cy="11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b="0">
                  <a:solidFill>
                    <a:srgbClr val="000000"/>
                  </a:solidFill>
                  <a:ea typeface="SimSun" pitchFamily="2" charset="-122"/>
                </a:rPr>
                <a:t>+</a:t>
              </a:r>
              <a:endParaRPr lang="en-GB" sz="1600" b="0">
                <a:cs typeface="Arial" charset="0"/>
              </a:endParaRPr>
            </a:p>
          </p:txBody>
        </p:sp>
        <p:sp>
          <p:nvSpPr>
            <p:cNvPr id="53283" name="Text Box 160"/>
            <p:cNvSpPr txBox="1">
              <a:spLocks noChangeArrowheads="1"/>
            </p:cNvSpPr>
            <p:nvPr/>
          </p:nvSpPr>
          <p:spPr bwMode="auto">
            <a:xfrm>
              <a:off x="1845" y="2432"/>
              <a:ext cx="491" cy="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endParaRPr lang="en-GB" sz="2000" u="sng">
                <a:cs typeface="Arial" charset="0"/>
              </a:endParaRPr>
            </a:p>
            <a:p>
              <a:pPr algn="ctr" eaLnBrk="1" hangingPunct="1">
                <a:spcBef>
                  <a:spcPct val="50000"/>
                </a:spcBef>
              </a:pPr>
              <a:r>
                <a:rPr lang="en-GB" sz="1600" b="0">
                  <a:solidFill>
                    <a:schemeClr val="accent2"/>
                  </a:solidFill>
                  <a:cs typeface="Arial" charset="0"/>
                </a:rPr>
                <a:t>% cells per Level</a:t>
              </a:r>
            </a:p>
          </p:txBody>
        </p:sp>
        <p:grpSp>
          <p:nvGrpSpPr>
            <p:cNvPr id="53284" name="Group 161"/>
            <p:cNvGrpSpPr>
              <a:grpSpLocks noChangeAspect="1"/>
            </p:cNvGrpSpPr>
            <p:nvPr/>
          </p:nvGrpSpPr>
          <p:grpSpPr bwMode="auto">
            <a:xfrm>
              <a:off x="3484" y="2766"/>
              <a:ext cx="145" cy="1017"/>
              <a:chOff x="862" y="1287"/>
              <a:chExt cx="252" cy="1937"/>
            </a:xfrm>
          </p:grpSpPr>
          <p:sp>
            <p:nvSpPr>
              <p:cNvPr id="53340" name="Rectangle 162"/>
              <p:cNvSpPr>
                <a:spLocks noChangeAspect="1" noChangeArrowheads="1"/>
              </p:cNvSpPr>
              <p:nvPr/>
            </p:nvSpPr>
            <p:spPr bwMode="auto">
              <a:xfrm>
                <a:off x="862" y="1329"/>
                <a:ext cx="252" cy="1895"/>
              </a:xfrm>
              <a:prstGeom prst="rect">
                <a:avLst/>
              </a:prstGeom>
              <a:solidFill>
                <a:srgbClr val="FFFFFF"/>
              </a:solidFill>
              <a:ln w="28575">
                <a:solidFill>
                  <a:srgbClr val="CC00CC"/>
                </a:solidFill>
                <a:miter lim="800000"/>
                <a:headEnd/>
                <a:tailEnd/>
              </a:ln>
            </p:spPr>
            <p:txBody>
              <a:bodyPr/>
              <a:lstStyle/>
              <a:p>
                <a:endParaRPr lang="en-US"/>
              </a:p>
            </p:txBody>
          </p:sp>
          <p:sp>
            <p:nvSpPr>
              <p:cNvPr id="53341" name="Line 163"/>
              <p:cNvSpPr>
                <a:spLocks noChangeAspect="1" noChangeShapeType="1"/>
              </p:cNvSpPr>
              <p:nvPr/>
            </p:nvSpPr>
            <p:spPr bwMode="auto">
              <a:xfrm flipV="1">
                <a:off x="988" y="1287"/>
                <a:ext cx="1" cy="42"/>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42" name="Line 164"/>
              <p:cNvSpPr>
                <a:spLocks noChangeAspect="1" noChangeShapeType="1"/>
              </p:cNvSpPr>
              <p:nvPr/>
            </p:nvSpPr>
            <p:spPr bwMode="auto">
              <a:xfrm>
                <a:off x="970" y="1287"/>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43" name="Line 165"/>
              <p:cNvSpPr>
                <a:spLocks noChangeAspect="1" noChangeShapeType="1"/>
              </p:cNvSpPr>
              <p:nvPr/>
            </p:nvSpPr>
            <p:spPr bwMode="auto">
              <a:xfrm>
                <a:off x="988" y="1329"/>
                <a:ext cx="1" cy="48"/>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44" name="Line 166"/>
              <p:cNvSpPr>
                <a:spLocks noChangeAspect="1" noChangeShapeType="1"/>
              </p:cNvSpPr>
              <p:nvPr/>
            </p:nvSpPr>
            <p:spPr bwMode="auto">
              <a:xfrm>
                <a:off x="970" y="1377"/>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85" name="Group 167"/>
            <p:cNvGrpSpPr>
              <a:grpSpLocks noChangeAspect="1"/>
            </p:cNvGrpSpPr>
            <p:nvPr/>
          </p:nvGrpSpPr>
          <p:grpSpPr bwMode="auto">
            <a:xfrm>
              <a:off x="3629" y="3248"/>
              <a:ext cx="147" cy="535"/>
              <a:chOff x="1114" y="2205"/>
              <a:chExt cx="258" cy="1019"/>
            </a:xfrm>
          </p:grpSpPr>
          <p:sp>
            <p:nvSpPr>
              <p:cNvPr id="53335" name="Rectangle 168"/>
              <p:cNvSpPr>
                <a:spLocks noChangeAspect="1" noChangeArrowheads="1"/>
              </p:cNvSpPr>
              <p:nvPr/>
            </p:nvSpPr>
            <p:spPr bwMode="auto">
              <a:xfrm>
                <a:off x="1114" y="2259"/>
                <a:ext cx="258" cy="965"/>
              </a:xfrm>
              <a:prstGeom prst="rect">
                <a:avLst/>
              </a:prstGeom>
              <a:solidFill>
                <a:srgbClr val="FFFFFF"/>
              </a:solidFill>
              <a:ln w="28575">
                <a:solidFill>
                  <a:srgbClr val="CC00CC"/>
                </a:solidFill>
                <a:miter lim="800000"/>
                <a:headEnd/>
                <a:tailEnd/>
              </a:ln>
            </p:spPr>
            <p:txBody>
              <a:bodyPr/>
              <a:lstStyle/>
              <a:p>
                <a:endParaRPr lang="en-US"/>
              </a:p>
            </p:txBody>
          </p:sp>
          <p:sp>
            <p:nvSpPr>
              <p:cNvPr id="53336" name="Line 169"/>
              <p:cNvSpPr>
                <a:spLocks noChangeAspect="1" noChangeShapeType="1"/>
              </p:cNvSpPr>
              <p:nvPr/>
            </p:nvSpPr>
            <p:spPr bwMode="auto">
              <a:xfrm flipV="1">
                <a:off x="1240" y="2205"/>
                <a:ext cx="1" cy="54"/>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37" name="Line 170"/>
              <p:cNvSpPr>
                <a:spLocks noChangeAspect="1" noChangeShapeType="1"/>
              </p:cNvSpPr>
              <p:nvPr/>
            </p:nvSpPr>
            <p:spPr bwMode="auto">
              <a:xfrm>
                <a:off x="1222" y="2205"/>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38" name="Line 171"/>
              <p:cNvSpPr>
                <a:spLocks noChangeAspect="1" noChangeShapeType="1"/>
              </p:cNvSpPr>
              <p:nvPr/>
            </p:nvSpPr>
            <p:spPr bwMode="auto">
              <a:xfrm>
                <a:off x="1240" y="2259"/>
                <a:ext cx="1" cy="54"/>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39" name="Line 172"/>
              <p:cNvSpPr>
                <a:spLocks noChangeAspect="1" noChangeShapeType="1"/>
              </p:cNvSpPr>
              <p:nvPr/>
            </p:nvSpPr>
            <p:spPr bwMode="auto">
              <a:xfrm>
                <a:off x="1222" y="2313"/>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86" name="Group 173"/>
            <p:cNvGrpSpPr>
              <a:grpSpLocks noChangeAspect="1"/>
            </p:cNvGrpSpPr>
            <p:nvPr/>
          </p:nvGrpSpPr>
          <p:grpSpPr bwMode="auto">
            <a:xfrm>
              <a:off x="3772" y="3054"/>
              <a:ext cx="143" cy="737"/>
              <a:chOff x="1372" y="1821"/>
              <a:chExt cx="251" cy="1403"/>
            </a:xfrm>
          </p:grpSpPr>
          <p:sp>
            <p:nvSpPr>
              <p:cNvPr id="53330" name="Rectangle 174"/>
              <p:cNvSpPr>
                <a:spLocks noChangeAspect="1" noChangeArrowheads="1"/>
              </p:cNvSpPr>
              <p:nvPr/>
            </p:nvSpPr>
            <p:spPr bwMode="auto">
              <a:xfrm>
                <a:off x="1372" y="1851"/>
                <a:ext cx="251" cy="1373"/>
              </a:xfrm>
              <a:prstGeom prst="rect">
                <a:avLst/>
              </a:prstGeom>
              <a:solidFill>
                <a:srgbClr val="FFFFFF"/>
              </a:solidFill>
              <a:ln w="28575">
                <a:solidFill>
                  <a:srgbClr val="CC00CC"/>
                </a:solidFill>
                <a:miter lim="800000"/>
                <a:headEnd/>
                <a:tailEnd/>
              </a:ln>
            </p:spPr>
            <p:txBody>
              <a:bodyPr/>
              <a:lstStyle/>
              <a:p>
                <a:endParaRPr lang="en-US"/>
              </a:p>
            </p:txBody>
          </p:sp>
          <p:sp>
            <p:nvSpPr>
              <p:cNvPr id="53331" name="Line 175"/>
              <p:cNvSpPr>
                <a:spLocks noChangeAspect="1" noChangeShapeType="1"/>
              </p:cNvSpPr>
              <p:nvPr/>
            </p:nvSpPr>
            <p:spPr bwMode="auto">
              <a:xfrm flipV="1">
                <a:off x="1497" y="1821"/>
                <a:ext cx="1" cy="30"/>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32" name="Line 176"/>
              <p:cNvSpPr>
                <a:spLocks noChangeAspect="1" noChangeShapeType="1"/>
              </p:cNvSpPr>
              <p:nvPr/>
            </p:nvSpPr>
            <p:spPr bwMode="auto">
              <a:xfrm>
                <a:off x="1480" y="1821"/>
                <a:ext cx="41"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33" name="Line 177"/>
              <p:cNvSpPr>
                <a:spLocks noChangeAspect="1" noChangeShapeType="1"/>
              </p:cNvSpPr>
              <p:nvPr/>
            </p:nvSpPr>
            <p:spPr bwMode="auto">
              <a:xfrm>
                <a:off x="1497" y="1851"/>
                <a:ext cx="1" cy="24"/>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34" name="Line 178"/>
              <p:cNvSpPr>
                <a:spLocks noChangeAspect="1" noChangeShapeType="1"/>
              </p:cNvSpPr>
              <p:nvPr/>
            </p:nvSpPr>
            <p:spPr bwMode="auto">
              <a:xfrm>
                <a:off x="1480" y="1875"/>
                <a:ext cx="41"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87" name="Group 179"/>
            <p:cNvGrpSpPr>
              <a:grpSpLocks noChangeAspect="1"/>
            </p:cNvGrpSpPr>
            <p:nvPr/>
          </p:nvGrpSpPr>
          <p:grpSpPr bwMode="auto">
            <a:xfrm>
              <a:off x="3920" y="3182"/>
              <a:ext cx="145" cy="601"/>
              <a:chOff x="1623" y="2079"/>
              <a:chExt cx="252" cy="1145"/>
            </a:xfrm>
          </p:grpSpPr>
          <p:sp>
            <p:nvSpPr>
              <p:cNvPr id="53325" name="Rectangle 180"/>
              <p:cNvSpPr>
                <a:spLocks noChangeAspect="1" noChangeArrowheads="1"/>
              </p:cNvSpPr>
              <p:nvPr/>
            </p:nvSpPr>
            <p:spPr bwMode="auto">
              <a:xfrm>
                <a:off x="1623" y="2109"/>
                <a:ext cx="252" cy="1115"/>
              </a:xfrm>
              <a:prstGeom prst="rect">
                <a:avLst/>
              </a:prstGeom>
              <a:solidFill>
                <a:srgbClr val="FFFFFF"/>
              </a:solidFill>
              <a:ln w="28575">
                <a:solidFill>
                  <a:srgbClr val="CC00CC"/>
                </a:solidFill>
                <a:miter lim="800000"/>
                <a:headEnd/>
                <a:tailEnd/>
              </a:ln>
            </p:spPr>
            <p:txBody>
              <a:bodyPr/>
              <a:lstStyle/>
              <a:p>
                <a:endParaRPr lang="en-US"/>
              </a:p>
            </p:txBody>
          </p:sp>
          <p:sp>
            <p:nvSpPr>
              <p:cNvPr id="53326" name="Line 181"/>
              <p:cNvSpPr>
                <a:spLocks noChangeAspect="1" noChangeShapeType="1"/>
              </p:cNvSpPr>
              <p:nvPr/>
            </p:nvSpPr>
            <p:spPr bwMode="auto">
              <a:xfrm flipV="1">
                <a:off x="1749" y="2079"/>
                <a:ext cx="1" cy="30"/>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27" name="Line 182"/>
              <p:cNvSpPr>
                <a:spLocks noChangeAspect="1" noChangeShapeType="1"/>
              </p:cNvSpPr>
              <p:nvPr/>
            </p:nvSpPr>
            <p:spPr bwMode="auto">
              <a:xfrm>
                <a:off x="1731" y="2079"/>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28" name="Line 183"/>
              <p:cNvSpPr>
                <a:spLocks noChangeAspect="1" noChangeShapeType="1"/>
              </p:cNvSpPr>
              <p:nvPr/>
            </p:nvSpPr>
            <p:spPr bwMode="auto">
              <a:xfrm>
                <a:off x="1749" y="2109"/>
                <a:ext cx="1" cy="30"/>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29" name="Line 184"/>
              <p:cNvSpPr>
                <a:spLocks noChangeAspect="1" noChangeShapeType="1"/>
              </p:cNvSpPr>
              <p:nvPr/>
            </p:nvSpPr>
            <p:spPr bwMode="auto">
              <a:xfrm>
                <a:off x="1731" y="2139"/>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3288" name="Group 185"/>
            <p:cNvGrpSpPr>
              <a:grpSpLocks noChangeAspect="1"/>
            </p:cNvGrpSpPr>
            <p:nvPr/>
          </p:nvGrpSpPr>
          <p:grpSpPr bwMode="auto">
            <a:xfrm>
              <a:off x="3459" y="3792"/>
              <a:ext cx="629" cy="91"/>
              <a:chOff x="3177" y="2732"/>
              <a:chExt cx="662" cy="173"/>
            </a:xfrm>
          </p:grpSpPr>
          <p:sp>
            <p:nvSpPr>
              <p:cNvPr id="53321" name="Text Box 186"/>
              <p:cNvSpPr txBox="1">
                <a:spLocks noChangeAspect="1" noChangeArrowheads="1"/>
              </p:cNvSpPr>
              <p:nvPr/>
            </p:nvSpPr>
            <p:spPr bwMode="auto">
              <a:xfrm>
                <a:off x="3177" y="2732"/>
                <a:ext cx="221"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A</a:t>
                </a:r>
                <a:endParaRPr lang="en-GB" sz="1600" b="0">
                  <a:cs typeface="Arial" charset="0"/>
                </a:endParaRPr>
              </a:p>
            </p:txBody>
          </p:sp>
          <p:sp>
            <p:nvSpPr>
              <p:cNvPr id="53322" name="Text Box 187"/>
              <p:cNvSpPr txBox="1">
                <a:spLocks noChangeAspect="1" noChangeArrowheads="1"/>
              </p:cNvSpPr>
              <p:nvPr/>
            </p:nvSpPr>
            <p:spPr bwMode="auto">
              <a:xfrm>
                <a:off x="3331" y="2732"/>
                <a:ext cx="219"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B</a:t>
                </a:r>
                <a:endParaRPr lang="en-GB" sz="1600" b="0">
                  <a:cs typeface="Arial" charset="0"/>
                </a:endParaRPr>
              </a:p>
            </p:txBody>
          </p:sp>
          <p:sp>
            <p:nvSpPr>
              <p:cNvPr id="53323" name="Text Box 188"/>
              <p:cNvSpPr txBox="1">
                <a:spLocks noChangeAspect="1" noChangeArrowheads="1"/>
              </p:cNvSpPr>
              <p:nvPr/>
            </p:nvSpPr>
            <p:spPr bwMode="auto">
              <a:xfrm>
                <a:off x="3496" y="2732"/>
                <a:ext cx="194"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C</a:t>
                </a:r>
                <a:endParaRPr lang="en-GB" sz="1600" b="0">
                  <a:cs typeface="Arial" charset="0"/>
                </a:endParaRPr>
              </a:p>
            </p:txBody>
          </p:sp>
          <p:sp>
            <p:nvSpPr>
              <p:cNvPr id="53324" name="Text Box 189"/>
              <p:cNvSpPr txBox="1">
                <a:spLocks noChangeAspect="1" noChangeArrowheads="1"/>
              </p:cNvSpPr>
              <p:nvPr/>
            </p:nvSpPr>
            <p:spPr bwMode="auto">
              <a:xfrm>
                <a:off x="3646" y="2732"/>
                <a:ext cx="193"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600" b="0">
                    <a:solidFill>
                      <a:srgbClr val="000000"/>
                    </a:solidFill>
                    <a:ea typeface="SimSun" pitchFamily="2" charset="-122"/>
                  </a:rPr>
                  <a:t>D</a:t>
                </a:r>
                <a:endParaRPr lang="en-GB" sz="1600" b="0">
                  <a:cs typeface="Arial" charset="0"/>
                </a:endParaRPr>
              </a:p>
            </p:txBody>
          </p:sp>
        </p:grpSp>
        <p:sp>
          <p:nvSpPr>
            <p:cNvPr id="53289" name="Text Box 190"/>
            <p:cNvSpPr txBox="1">
              <a:spLocks noChangeAspect="1" noChangeArrowheads="1"/>
            </p:cNvSpPr>
            <p:nvPr/>
          </p:nvSpPr>
          <p:spPr bwMode="auto">
            <a:xfrm>
              <a:off x="2568" y="2341"/>
              <a:ext cx="187" cy="11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1600" b="0">
                  <a:solidFill>
                    <a:srgbClr val="000000"/>
                  </a:solidFill>
                  <a:ea typeface="SimSun" pitchFamily="2" charset="-122"/>
                </a:rPr>
                <a:t>+</a:t>
              </a:r>
              <a:endParaRPr lang="en-GB" sz="1600" b="0">
                <a:cs typeface="Arial" charset="0"/>
              </a:endParaRPr>
            </a:p>
          </p:txBody>
        </p:sp>
        <p:sp>
          <p:nvSpPr>
            <p:cNvPr id="53290" name="Rectangle 191"/>
            <p:cNvSpPr>
              <a:spLocks noChangeArrowheads="1"/>
            </p:cNvSpPr>
            <p:nvPr/>
          </p:nvSpPr>
          <p:spPr bwMode="auto">
            <a:xfrm>
              <a:off x="158" y="2619"/>
              <a:ext cx="816"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800" b="0">
                  <a:solidFill>
                    <a:schemeClr val="accent2"/>
                  </a:solidFill>
                  <a:ea typeface="SimSun" pitchFamily="2" charset="-122"/>
                </a:rPr>
                <a:t>TH-IR </a:t>
              </a:r>
            </a:p>
            <a:p>
              <a:pPr algn="ctr" eaLnBrk="1" hangingPunct="1"/>
              <a:r>
                <a:rPr lang="en-GB" sz="1800" b="0">
                  <a:solidFill>
                    <a:schemeClr val="accent2"/>
                  </a:solidFill>
                  <a:ea typeface="SimSun" pitchFamily="2" charset="-122"/>
                </a:rPr>
                <a:t>cell count </a:t>
              </a:r>
            </a:p>
            <a:p>
              <a:pPr algn="ctr" eaLnBrk="1" hangingPunct="1"/>
              <a:r>
                <a:rPr lang="en-GB" sz="1800" b="0">
                  <a:solidFill>
                    <a:schemeClr val="accent2"/>
                  </a:solidFill>
                  <a:ea typeface="SimSun" pitchFamily="2" charset="-122"/>
                </a:rPr>
                <a:t>x10</a:t>
              </a:r>
              <a:r>
                <a:rPr lang="en-GB" sz="1800" b="0" baseline="30000">
                  <a:solidFill>
                    <a:schemeClr val="accent2"/>
                  </a:solidFill>
                  <a:ea typeface="SimSun" pitchFamily="2" charset="-122"/>
                </a:rPr>
                <a:t>3</a:t>
              </a:r>
              <a:endParaRPr lang="en-GB" sz="1800" b="0">
                <a:solidFill>
                  <a:schemeClr val="accent2"/>
                </a:solidFill>
                <a:cs typeface="Arial" charset="0"/>
              </a:endParaRPr>
            </a:p>
            <a:p>
              <a:pPr algn="ctr"/>
              <a:endParaRPr lang="en-GB" sz="1800">
                <a:solidFill>
                  <a:schemeClr val="accent2"/>
                </a:solidFill>
                <a:latin typeface="Arial" charset="0"/>
              </a:endParaRPr>
            </a:p>
          </p:txBody>
        </p:sp>
        <p:grpSp>
          <p:nvGrpSpPr>
            <p:cNvPr id="53291" name="Group 192"/>
            <p:cNvGrpSpPr>
              <a:grpSpLocks/>
            </p:cNvGrpSpPr>
            <p:nvPr/>
          </p:nvGrpSpPr>
          <p:grpSpPr bwMode="auto">
            <a:xfrm>
              <a:off x="1070" y="2379"/>
              <a:ext cx="22" cy="1354"/>
              <a:chOff x="840" y="870"/>
              <a:chExt cx="19" cy="1477"/>
            </a:xfrm>
          </p:grpSpPr>
          <p:sp>
            <p:nvSpPr>
              <p:cNvPr id="53314" name="Line 193"/>
              <p:cNvSpPr>
                <a:spLocks noChangeShapeType="1"/>
              </p:cNvSpPr>
              <p:nvPr/>
            </p:nvSpPr>
            <p:spPr bwMode="auto">
              <a:xfrm>
                <a:off x="858" y="870"/>
                <a:ext cx="1" cy="14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5" name="Line 194"/>
              <p:cNvSpPr>
                <a:spLocks noChangeShapeType="1"/>
              </p:cNvSpPr>
              <p:nvPr/>
            </p:nvSpPr>
            <p:spPr bwMode="auto">
              <a:xfrm>
                <a:off x="840" y="2346"/>
                <a:ext cx="1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6" name="Line 195"/>
              <p:cNvSpPr>
                <a:spLocks noChangeShapeType="1"/>
              </p:cNvSpPr>
              <p:nvPr/>
            </p:nvSpPr>
            <p:spPr bwMode="auto">
              <a:xfrm>
                <a:off x="840" y="2052"/>
                <a:ext cx="1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7" name="Line 196"/>
              <p:cNvSpPr>
                <a:spLocks noChangeShapeType="1"/>
              </p:cNvSpPr>
              <p:nvPr/>
            </p:nvSpPr>
            <p:spPr bwMode="auto">
              <a:xfrm>
                <a:off x="840" y="1758"/>
                <a:ext cx="1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8" name="Line 197"/>
              <p:cNvSpPr>
                <a:spLocks noChangeShapeType="1"/>
              </p:cNvSpPr>
              <p:nvPr/>
            </p:nvSpPr>
            <p:spPr bwMode="auto">
              <a:xfrm>
                <a:off x="840" y="1458"/>
                <a:ext cx="1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9" name="Line 198"/>
              <p:cNvSpPr>
                <a:spLocks noChangeShapeType="1"/>
              </p:cNvSpPr>
              <p:nvPr/>
            </p:nvSpPr>
            <p:spPr bwMode="auto">
              <a:xfrm>
                <a:off x="840" y="1164"/>
                <a:ext cx="1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20" name="Line 199"/>
              <p:cNvSpPr>
                <a:spLocks noChangeShapeType="1"/>
              </p:cNvSpPr>
              <p:nvPr/>
            </p:nvSpPr>
            <p:spPr bwMode="auto">
              <a:xfrm>
                <a:off x="840" y="870"/>
                <a:ext cx="1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292" name="Rectangle 200"/>
            <p:cNvSpPr>
              <a:spLocks noChangeArrowheads="1"/>
            </p:cNvSpPr>
            <p:nvPr/>
          </p:nvSpPr>
          <p:spPr bwMode="auto">
            <a:xfrm>
              <a:off x="974" y="3693"/>
              <a:ext cx="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800" b="0">
                  <a:solidFill>
                    <a:srgbClr val="000000"/>
                  </a:solidFill>
                  <a:cs typeface="Arial" charset="0"/>
                </a:rPr>
                <a:t>0</a:t>
              </a:r>
              <a:endParaRPr lang="en-GB" sz="1800" b="0">
                <a:cs typeface="Arial" charset="0"/>
              </a:endParaRPr>
            </a:p>
          </p:txBody>
        </p:sp>
        <p:sp>
          <p:nvSpPr>
            <p:cNvPr id="53293" name="Rectangle 201"/>
            <p:cNvSpPr>
              <a:spLocks noChangeArrowheads="1"/>
            </p:cNvSpPr>
            <p:nvPr/>
          </p:nvSpPr>
          <p:spPr bwMode="auto">
            <a:xfrm>
              <a:off x="974" y="3426"/>
              <a:ext cx="1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800" b="0">
                  <a:solidFill>
                    <a:srgbClr val="000000"/>
                  </a:solidFill>
                  <a:cs typeface="Arial" charset="0"/>
                </a:rPr>
                <a:t>2</a:t>
              </a:r>
              <a:endParaRPr lang="en-GB" sz="1800" b="0">
                <a:cs typeface="Arial" charset="0"/>
              </a:endParaRPr>
            </a:p>
          </p:txBody>
        </p:sp>
        <p:sp>
          <p:nvSpPr>
            <p:cNvPr id="53294" name="Rectangle 202"/>
            <p:cNvSpPr>
              <a:spLocks noChangeArrowheads="1"/>
            </p:cNvSpPr>
            <p:nvPr/>
          </p:nvSpPr>
          <p:spPr bwMode="auto">
            <a:xfrm>
              <a:off x="974" y="3155"/>
              <a:ext cx="1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800" b="0">
                  <a:solidFill>
                    <a:srgbClr val="000000"/>
                  </a:solidFill>
                  <a:cs typeface="Arial" charset="0"/>
                </a:rPr>
                <a:t>4</a:t>
              </a:r>
              <a:endParaRPr lang="en-GB" sz="1800" b="0">
                <a:cs typeface="Arial" charset="0"/>
              </a:endParaRPr>
            </a:p>
          </p:txBody>
        </p:sp>
        <p:sp>
          <p:nvSpPr>
            <p:cNvPr id="53295" name="Rectangle 203"/>
            <p:cNvSpPr>
              <a:spLocks noChangeArrowheads="1"/>
            </p:cNvSpPr>
            <p:nvPr/>
          </p:nvSpPr>
          <p:spPr bwMode="auto">
            <a:xfrm>
              <a:off x="974" y="2881"/>
              <a:ext cx="107"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800" b="0">
                  <a:solidFill>
                    <a:srgbClr val="000000"/>
                  </a:solidFill>
                  <a:cs typeface="Arial" charset="0"/>
                </a:rPr>
                <a:t>6</a:t>
              </a:r>
              <a:endParaRPr lang="en-GB" sz="1800" b="0">
                <a:cs typeface="Arial" charset="0"/>
              </a:endParaRPr>
            </a:p>
          </p:txBody>
        </p:sp>
        <p:sp>
          <p:nvSpPr>
            <p:cNvPr id="53296" name="Rectangle 204"/>
            <p:cNvSpPr>
              <a:spLocks noChangeArrowheads="1"/>
            </p:cNvSpPr>
            <p:nvPr/>
          </p:nvSpPr>
          <p:spPr bwMode="auto">
            <a:xfrm>
              <a:off x="974" y="2611"/>
              <a:ext cx="10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800" b="0">
                  <a:solidFill>
                    <a:srgbClr val="000000"/>
                  </a:solidFill>
                  <a:cs typeface="Arial" charset="0"/>
                </a:rPr>
                <a:t>8</a:t>
              </a:r>
              <a:endParaRPr lang="en-GB" sz="1800" b="0">
                <a:cs typeface="Arial" charset="0"/>
              </a:endParaRPr>
            </a:p>
          </p:txBody>
        </p:sp>
        <p:sp>
          <p:nvSpPr>
            <p:cNvPr id="53297" name="Rectangle 205"/>
            <p:cNvSpPr>
              <a:spLocks noChangeArrowheads="1"/>
            </p:cNvSpPr>
            <p:nvPr/>
          </p:nvSpPr>
          <p:spPr bwMode="auto">
            <a:xfrm>
              <a:off x="926" y="2341"/>
              <a:ext cx="1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600" b="0">
                  <a:solidFill>
                    <a:srgbClr val="000000"/>
                  </a:solidFill>
                  <a:cs typeface="Arial" charset="0"/>
                </a:rPr>
                <a:t>10</a:t>
              </a:r>
              <a:endParaRPr lang="en-GB" sz="1600" b="0">
                <a:cs typeface="Arial" charset="0"/>
              </a:endParaRPr>
            </a:p>
          </p:txBody>
        </p:sp>
        <p:grpSp>
          <p:nvGrpSpPr>
            <p:cNvPr id="53298" name="Group 206"/>
            <p:cNvGrpSpPr>
              <a:grpSpLocks/>
            </p:cNvGrpSpPr>
            <p:nvPr/>
          </p:nvGrpSpPr>
          <p:grpSpPr bwMode="auto">
            <a:xfrm>
              <a:off x="1262" y="2475"/>
              <a:ext cx="205" cy="1296"/>
              <a:chOff x="3696" y="768"/>
              <a:chExt cx="205" cy="1267"/>
            </a:xfrm>
          </p:grpSpPr>
          <p:sp>
            <p:nvSpPr>
              <p:cNvPr id="53309" name="Rectangle 207"/>
              <p:cNvSpPr>
                <a:spLocks noChangeArrowheads="1"/>
              </p:cNvSpPr>
              <p:nvPr/>
            </p:nvSpPr>
            <p:spPr bwMode="auto">
              <a:xfrm>
                <a:off x="3696" y="1008"/>
                <a:ext cx="185" cy="1027"/>
              </a:xfrm>
              <a:prstGeom prst="rect">
                <a:avLst/>
              </a:prstGeom>
              <a:solidFill>
                <a:schemeClr val="bg1"/>
              </a:solidFill>
              <a:ln w="28575">
                <a:solidFill>
                  <a:schemeClr val="accent2"/>
                </a:solidFill>
                <a:miter lim="800000"/>
                <a:headEnd/>
                <a:tailEnd/>
              </a:ln>
            </p:spPr>
            <p:txBody>
              <a:bodyPr/>
              <a:lstStyle/>
              <a:p>
                <a:endParaRPr lang="en-US"/>
              </a:p>
            </p:txBody>
          </p:sp>
          <p:sp>
            <p:nvSpPr>
              <p:cNvPr id="53310" name="Line 208"/>
              <p:cNvSpPr>
                <a:spLocks noChangeShapeType="1"/>
              </p:cNvSpPr>
              <p:nvPr/>
            </p:nvSpPr>
            <p:spPr bwMode="auto">
              <a:xfrm>
                <a:off x="3744" y="982"/>
                <a:ext cx="46" cy="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1" name="Line 209"/>
              <p:cNvSpPr>
                <a:spLocks noChangeShapeType="1"/>
              </p:cNvSpPr>
              <p:nvPr/>
            </p:nvSpPr>
            <p:spPr bwMode="auto">
              <a:xfrm>
                <a:off x="3744" y="1035"/>
                <a:ext cx="46" cy="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12" name="Text Box 210"/>
              <p:cNvSpPr txBox="1">
                <a:spLocks noChangeAspect="1" noChangeArrowheads="1"/>
              </p:cNvSpPr>
              <p:nvPr/>
            </p:nvSpPr>
            <p:spPr bwMode="auto">
              <a:xfrm>
                <a:off x="3696" y="768"/>
                <a:ext cx="205" cy="13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solidFill>
                      <a:srgbClr val="CC00CC"/>
                    </a:solidFill>
                    <a:miter lim="800000"/>
                    <a:headEnd/>
                    <a:tailEnd/>
                  </a14:hiddenLine>
                </a:ext>
              </a:extLst>
            </p:spPr>
            <p:txBody>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b="0">
                    <a:solidFill>
                      <a:srgbClr val="000000"/>
                    </a:solidFill>
                    <a:ea typeface="SimSun" pitchFamily="2" charset="-122"/>
                  </a:rPr>
                  <a:t>+</a:t>
                </a:r>
                <a:endParaRPr lang="en-GB" sz="1800" b="0">
                  <a:cs typeface="Arial" charset="0"/>
                </a:endParaRPr>
              </a:p>
            </p:txBody>
          </p:sp>
          <p:sp>
            <p:nvSpPr>
              <p:cNvPr id="53313" name="Line 211"/>
              <p:cNvSpPr>
                <a:spLocks noChangeShapeType="1"/>
              </p:cNvSpPr>
              <p:nvPr/>
            </p:nvSpPr>
            <p:spPr bwMode="auto">
              <a:xfrm>
                <a:off x="3744" y="100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3299" name="Group 212"/>
            <p:cNvGrpSpPr>
              <a:grpSpLocks noChangeAspect="1"/>
            </p:cNvGrpSpPr>
            <p:nvPr/>
          </p:nvGrpSpPr>
          <p:grpSpPr bwMode="auto">
            <a:xfrm>
              <a:off x="1454" y="2812"/>
              <a:ext cx="179" cy="959"/>
              <a:chOff x="2430" y="1386"/>
              <a:chExt cx="264" cy="1350"/>
            </a:xfrm>
          </p:grpSpPr>
          <p:sp>
            <p:nvSpPr>
              <p:cNvPr id="53304" name="Rectangle 213"/>
              <p:cNvSpPr>
                <a:spLocks noChangeAspect="1" noChangeArrowheads="1"/>
              </p:cNvSpPr>
              <p:nvPr/>
            </p:nvSpPr>
            <p:spPr bwMode="auto">
              <a:xfrm>
                <a:off x="2430" y="1434"/>
                <a:ext cx="264" cy="1302"/>
              </a:xfrm>
              <a:prstGeom prst="rect">
                <a:avLst/>
              </a:prstGeom>
              <a:solidFill>
                <a:srgbClr val="FFFFFF"/>
              </a:solidFill>
              <a:ln w="28575">
                <a:solidFill>
                  <a:srgbClr val="CC00CC"/>
                </a:solidFill>
                <a:miter lim="800000"/>
                <a:headEnd/>
                <a:tailEnd/>
              </a:ln>
            </p:spPr>
            <p:txBody>
              <a:bodyPr/>
              <a:lstStyle/>
              <a:p>
                <a:endParaRPr lang="en-US"/>
              </a:p>
            </p:txBody>
          </p:sp>
          <p:sp>
            <p:nvSpPr>
              <p:cNvPr id="53305" name="Line 214"/>
              <p:cNvSpPr>
                <a:spLocks noChangeAspect="1" noChangeShapeType="1"/>
              </p:cNvSpPr>
              <p:nvPr/>
            </p:nvSpPr>
            <p:spPr bwMode="auto">
              <a:xfrm flipV="1">
                <a:off x="2562" y="1386"/>
                <a:ext cx="1" cy="48"/>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06" name="Line 215"/>
              <p:cNvSpPr>
                <a:spLocks noChangeAspect="1" noChangeShapeType="1"/>
              </p:cNvSpPr>
              <p:nvPr/>
            </p:nvSpPr>
            <p:spPr bwMode="auto">
              <a:xfrm>
                <a:off x="2544" y="1386"/>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07" name="Line 216"/>
              <p:cNvSpPr>
                <a:spLocks noChangeAspect="1" noChangeShapeType="1"/>
              </p:cNvSpPr>
              <p:nvPr/>
            </p:nvSpPr>
            <p:spPr bwMode="auto">
              <a:xfrm>
                <a:off x="2562" y="1434"/>
                <a:ext cx="1" cy="48"/>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08" name="Line 217"/>
              <p:cNvSpPr>
                <a:spLocks noChangeAspect="1" noChangeShapeType="1"/>
              </p:cNvSpPr>
              <p:nvPr/>
            </p:nvSpPr>
            <p:spPr bwMode="auto">
              <a:xfrm>
                <a:off x="2544" y="1482"/>
                <a:ext cx="42" cy="1"/>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300" name="Text Box 218"/>
            <p:cNvSpPr txBox="1">
              <a:spLocks noChangeArrowheads="1"/>
            </p:cNvSpPr>
            <p:nvPr/>
          </p:nvSpPr>
          <p:spPr bwMode="auto">
            <a:xfrm>
              <a:off x="1231" y="3879"/>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b="0">
                  <a:solidFill>
                    <a:srgbClr val="000000"/>
                  </a:solidFill>
                  <a:cs typeface="Arial" charset="0"/>
                </a:rPr>
                <a:t>Total</a:t>
              </a:r>
            </a:p>
          </p:txBody>
        </p:sp>
        <p:sp>
          <p:nvSpPr>
            <p:cNvPr id="53301" name="Rectangle 219"/>
            <p:cNvSpPr>
              <a:spLocks noChangeArrowheads="1"/>
            </p:cNvSpPr>
            <p:nvPr/>
          </p:nvSpPr>
          <p:spPr bwMode="auto">
            <a:xfrm>
              <a:off x="1156" y="3748"/>
              <a:ext cx="315"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sz="1400" b="0">
                  <a:solidFill>
                    <a:srgbClr val="3333FF"/>
                  </a:solidFill>
                </a:rPr>
                <a:t>male</a:t>
              </a:r>
            </a:p>
          </p:txBody>
        </p:sp>
        <p:sp>
          <p:nvSpPr>
            <p:cNvPr id="53302" name="Rectangle 220"/>
            <p:cNvSpPr>
              <a:spLocks noChangeArrowheads="1"/>
            </p:cNvSpPr>
            <p:nvPr/>
          </p:nvSpPr>
          <p:spPr bwMode="auto">
            <a:xfrm>
              <a:off x="1383" y="3748"/>
              <a:ext cx="392"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sz="1400" b="0">
                  <a:solidFill>
                    <a:srgbClr val="CC00CC"/>
                  </a:solidFill>
                </a:rPr>
                <a:t>female</a:t>
              </a:r>
            </a:p>
          </p:txBody>
        </p:sp>
        <p:sp>
          <p:nvSpPr>
            <p:cNvPr id="53303" name="Text Box 221"/>
            <p:cNvSpPr txBox="1">
              <a:spLocks noChangeArrowheads="1"/>
            </p:cNvSpPr>
            <p:nvPr/>
          </p:nvSpPr>
          <p:spPr bwMode="auto">
            <a:xfrm>
              <a:off x="3061" y="3884"/>
              <a:ext cx="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r>
                <a:rPr lang="en-GB" sz="1800" b="0">
                  <a:solidFill>
                    <a:srgbClr val="000000"/>
                  </a:solidFill>
                  <a:cs typeface="Arial" charset="0"/>
                </a:rPr>
                <a:t>Level</a:t>
              </a:r>
            </a:p>
          </p:txBody>
        </p:sp>
      </p:grpSp>
      <p:sp>
        <p:nvSpPr>
          <p:cNvPr id="53258" name="Text Box 265"/>
          <p:cNvSpPr txBox="1">
            <a:spLocks noChangeArrowheads="1"/>
          </p:cNvSpPr>
          <p:nvPr/>
        </p:nvSpPr>
        <p:spPr bwMode="auto">
          <a:xfrm>
            <a:off x="7094538" y="4116388"/>
            <a:ext cx="17986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just"/>
            <a:r>
              <a:rPr lang="en-GB" sz="1600" b="0">
                <a:solidFill>
                  <a:srgbClr val="000000"/>
                </a:solidFill>
              </a:rPr>
              <a:t>+  p&lt;0.05 for </a:t>
            </a:r>
          </a:p>
          <a:p>
            <a:r>
              <a:rPr lang="en-GB" sz="1600" b="0">
                <a:solidFill>
                  <a:schemeClr val="accent2"/>
                </a:solidFill>
              </a:rPr>
              <a:t>males</a:t>
            </a:r>
            <a:r>
              <a:rPr lang="en-GB" sz="1600" b="0">
                <a:solidFill>
                  <a:srgbClr val="000000"/>
                </a:solidFill>
              </a:rPr>
              <a:t> vs </a:t>
            </a:r>
            <a:r>
              <a:rPr lang="en-GB" sz="1600" b="0">
                <a:solidFill>
                  <a:srgbClr val="CC00CC"/>
                </a:solidFill>
              </a:rPr>
              <a:t>females</a:t>
            </a:r>
            <a:endParaRPr lang="en-GB" sz="1600" b="0">
              <a:solidFill>
                <a:srgbClr val="000000"/>
              </a:solidFill>
              <a:cs typeface="Arial" charset="0"/>
            </a:endParaRPr>
          </a:p>
          <a:p>
            <a:pPr algn="just"/>
            <a:endParaRPr lang="en-GB" sz="1600" b="0">
              <a:solidFill>
                <a:srgbClr val="000000"/>
              </a:solidFill>
              <a:cs typeface="Arial" charset="0"/>
            </a:endParaRPr>
          </a:p>
        </p:txBody>
      </p:sp>
      <p:sp>
        <p:nvSpPr>
          <p:cNvPr id="53259" name="Text Box 223"/>
          <p:cNvSpPr txBox="1">
            <a:spLocks noChangeArrowheads="1"/>
          </p:cNvSpPr>
          <p:nvPr/>
        </p:nvSpPr>
        <p:spPr bwMode="auto">
          <a:xfrm>
            <a:off x="6729413" y="5886450"/>
            <a:ext cx="2414587"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b="0">
                <a:solidFill>
                  <a:schemeClr val="accent2"/>
                </a:solidFill>
                <a:cs typeface="Arial" charset="0"/>
              </a:rPr>
              <a:t>Dewing, P et al. 2006 </a:t>
            </a:r>
            <a:r>
              <a:rPr lang="en-GB" sz="1800" b="0" i="1">
                <a:solidFill>
                  <a:schemeClr val="accent2"/>
                </a:solidFill>
                <a:cs typeface="Arial" charset="0"/>
              </a:rPr>
              <a:t>Current Biology</a:t>
            </a:r>
            <a:r>
              <a:rPr lang="en-GB" sz="1800" b="0">
                <a:solidFill>
                  <a:schemeClr val="accent2"/>
                </a:solidFill>
                <a:cs typeface="Arial" charset="0"/>
              </a:rPr>
              <a:t> 16: 415-20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9938" y="101600"/>
            <a:ext cx="7834312" cy="1422400"/>
          </a:xfrm>
        </p:spPr>
        <p:txBody>
          <a:bodyPr/>
          <a:lstStyle/>
          <a:p>
            <a:r>
              <a:rPr lang="en-GB" sz="2400" smtClean="0">
                <a:latin typeface="Comic Sans MS" pitchFamily="66" charset="0"/>
              </a:rPr>
              <a:t>Sex differences in the organization and neuronal activity of the NSDA system</a:t>
            </a:r>
          </a:p>
        </p:txBody>
      </p:sp>
      <p:sp>
        <p:nvSpPr>
          <p:cNvPr id="54275" name="Rectangle 3"/>
          <p:cNvSpPr>
            <a:spLocks noGrp="1" noChangeArrowheads="1"/>
          </p:cNvSpPr>
          <p:nvPr>
            <p:ph type="body" idx="1"/>
          </p:nvPr>
        </p:nvSpPr>
        <p:spPr>
          <a:xfrm>
            <a:off x="539750" y="1052513"/>
            <a:ext cx="8153400" cy="4800600"/>
          </a:xfrm>
        </p:spPr>
        <p:txBody>
          <a:bodyPr/>
          <a:lstStyle/>
          <a:p>
            <a:endParaRPr lang="en-GB" sz="2400" b="1" smtClean="0">
              <a:solidFill>
                <a:srgbClr val="A50021"/>
              </a:solidFill>
              <a:latin typeface="Comic Sans MS" pitchFamily="66" charset="0"/>
            </a:endParaRPr>
          </a:p>
          <a:p>
            <a:pPr>
              <a:buFontTx/>
              <a:buNone/>
            </a:pPr>
            <a:endParaRPr lang="en-GB" sz="2400" smtClean="0">
              <a:solidFill>
                <a:srgbClr val="A50021"/>
              </a:solidFill>
              <a:latin typeface="Comic Sans MS" pitchFamily="66" charset="0"/>
            </a:endParaRPr>
          </a:p>
          <a:p>
            <a:pPr>
              <a:buFontTx/>
              <a:buNone/>
            </a:pPr>
            <a:endParaRPr lang="en-GB" b="1" smtClean="0">
              <a:solidFill>
                <a:schemeClr val="tx2"/>
              </a:solidFill>
              <a:latin typeface="Comic Sans MS" pitchFamily="66" charset="0"/>
            </a:endParaRPr>
          </a:p>
        </p:txBody>
      </p:sp>
      <p:sp>
        <p:nvSpPr>
          <p:cNvPr id="54276" name="Line 4"/>
          <p:cNvSpPr>
            <a:spLocks noChangeShapeType="1"/>
          </p:cNvSpPr>
          <p:nvPr/>
        </p:nvSpPr>
        <p:spPr bwMode="auto">
          <a:xfrm>
            <a:off x="250825" y="1484313"/>
            <a:ext cx="7848600" cy="0"/>
          </a:xfrm>
          <a:prstGeom prst="line">
            <a:avLst/>
          </a:prstGeom>
          <a:noFill/>
          <a:ln w="95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445" name="Text Box 5"/>
          <p:cNvSpPr txBox="1">
            <a:spLocks noChangeArrowheads="1"/>
          </p:cNvSpPr>
          <p:nvPr/>
        </p:nvSpPr>
        <p:spPr bwMode="auto">
          <a:xfrm>
            <a:off x="539750" y="1268413"/>
            <a:ext cx="8064500" cy="64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endParaRPr lang="en-GB" sz="2000">
              <a:solidFill>
                <a:srgbClr val="6600FF"/>
              </a:solidFill>
              <a:ea typeface="SimSun" pitchFamily="2" charset="-122"/>
            </a:endParaRPr>
          </a:p>
          <a:p>
            <a:pPr eaLnBrk="1" hangingPunct="1"/>
            <a:r>
              <a:rPr lang="en-GB" sz="2000">
                <a:solidFill>
                  <a:srgbClr val="6600FF"/>
                </a:solidFill>
                <a:ea typeface="SimSun" pitchFamily="2" charset="-122"/>
              </a:rPr>
              <a:t>TH-IR neuron number in SNc				 </a:t>
            </a:r>
            <a:r>
              <a:rPr lang="en-GB" sz="2000">
                <a:solidFill>
                  <a:srgbClr val="6600FF"/>
                </a:solidFill>
                <a:latin typeface="Arial" charset="0"/>
                <a:ea typeface="SimSun" pitchFamily="2" charset="-122"/>
              </a:rPr>
              <a:t>m &gt; f</a:t>
            </a:r>
          </a:p>
          <a:p>
            <a:pPr eaLnBrk="1" hangingPunct="1"/>
            <a:r>
              <a:rPr lang="en-GB" sz="1600" b="0" i="1">
                <a:solidFill>
                  <a:srgbClr val="A50021"/>
                </a:solidFill>
                <a:ea typeface="SimSun" pitchFamily="2" charset="-122"/>
              </a:rPr>
              <a:t>Murray HE et al 2003; McArthur et al 2007, JNC &amp; NPP; Dewing P et al 2006</a:t>
            </a:r>
          </a:p>
          <a:p>
            <a:pPr eaLnBrk="1" hangingPunct="1"/>
            <a:endParaRPr lang="en-GB" sz="2000" b="0">
              <a:solidFill>
                <a:srgbClr val="A50021"/>
              </a:solidFill>
              <a:ea typeface="SimSun" pitchFamily="2" charset="-122"/>
            </a:endParaRPr>
          </a:p>
          <a:p>
            <a:pPr eaLnBrk="1" hangingPunct="1"/>
            <a:r>
              <a:rPr lang="en-GB" sz="2000">
                <a:solidFill>
                  <a:srgbClr val="6600FF"/>
                </a:solidFill>
                <a:ea typeface="SimSun" pitchFamily="2" charset="-122"/>
              </a:rPr>
              <a:t>Striatal DA content 					 </a:t>
            </a:r>
            <a:r>
              <a:rPr lang="en-GB" sz="2000">
                <a:solidFill>
                  <a:srgbClr val="6600FF"/>
                </a:solidFill>
                <a:latin typeface="Arial" charset="0"/>
              </a:rPr>
              <a:t>m = f</a:t>
            </a:r>
          </a:p>
          <a:p>
            <a:pPr eaLnBrk="1" hangingPunct="1"/>
            <a:r>
              <a:rPr lang="en-GB" sz="1600" b="0" i="1">
                <a:solidFill>
                  <a:srgbClr val="A50021"/>
                </a:solidFill>
              </a:rPr>
              <a:t>Murray HE et al 2003; Ji &amp; Dluzen 2008</a:t>
            </a:r>
            <a:endParaRPr lang="en-GB" sz="1600">
              <a:solidFill>
                <a:srgbClr val="6600FF"/>
              </a:solidFill>
            </a:endParaRPr>
          </a:p>
          <a:p>
            <a:pPr eaLnBrk="1" hangingPunct="1"/>
            <a:endParaRPr lang="en-GB" sz="2000" b="0">
              <a:solidFill>
                <a:srgbClr val="A50021"/>
              </a:solidFill>
              <a:ea typeface="SimSun" pitchFamily="2" charset="-122"/>
            </a:endParaRPr>
          </a:p>
          <a:p>
            <a:pPr eaLnBrk="1" hangingPunct="1"/>
            <a:r>
              <a:rPr lang="en-GB" sz="2000">
                <a:solidFill>
                  <a:srgbClr val="6600FF"/>
                </a:solidFill>
                <a:ea typeface="SimSun" pitchFamily="2" charset="-122"/>
              </a:rPr>
              <a:t>Striatal DA nerve terminal &amp; DAT density,			 </a:t>
            </a:r>
            <a:r>
              <a:rPr lang="en-GB" sz="2000">
                <a:solidFill>
                  <a:srgbClr val="6600FF"/>
                </a:solidFill>
                <a:latin typeface="Arial" charset="0"/>
              </a:rPr>
              <a:t>m &lt; f</a:t>
            </a:r>
          </a:p>
          <a:p>
            <a:pPr eaLnBrk="1" hangingPunct="1"/>
            <a:r>
              <a:rPr lang="en-GB" sz="1600" b="0" i="1">
                <a:solidFill>
                  <a:srgbClr val="A50021"/>
                </a:solidFill>
              </a:rPr>
              <a:t>Walker QD et al 2000</a:t>
            </a:r>
          </a:p>
          <a:p>
            <a:pPr eaLnBrk="1" hangingPunct="1"/>
            <a:endParaRPr lang="en-GB" sz="1600">
              <a:solidFill>
                <a:srgbClr val="6600FF"/>
              </a:solidFill>
              <a:ea typeface="SimSun" pitchFamily="2" charset="-122"/>
            </a:endParaRPr>
          </a:p>
          <a:p>
            <a:pPr eaLnBrk="1" hangingPunct="1"/>
            <a:r>
              <a:rPr lang="en-GB" sz="2000">
                <a:solidFill>
                  <a:srgbClr val="6600FF"/>
                </a:solidFill>
                <a:ea typeface="SimSun" pitchFamily="2" charset="-122"/>
              </a:rPr>
              <a:t>Locomotor activity, response to novelty			f &gt; m</a:t>
            </a:r>
          </a:p>
          <a:p>
            <a:pPr eaLnBrk="1" hangingPunct="1"/>
            <a:endParaRPr lang="en-GB" sz="2000">
              <a:solidFill>
                <a:srgbClr val="6600FF"/>
              </a:solidFill>
              <a:ea typeface="SimSun" pitchFamily="2" charset="-122"/>
            </a:endParaRPr>
          </a:p>
          <a:p>
            <a:pPr eaLnBrk="1" hangingPunct="1"/>
            <a:r>
              <a:rPr lang="en-GB" sz="2000">
                <a:solidFill>
                  <a:srgbClr val="6600FF"/>
                </a:solidFill>
                <a:ea typeface="SimSun" pitchFamily="2" charset="-122"/>
              </a:rPr>
              <a:t>Striatal DA release &amp; behavioural responses 			</a:t>
            </a:r>
            <a:r>
              <a:rPr lang="en-GB" sz="2000">
                <a:solidFill>
                  <a:srgbClr val="6600FF"/>
                </a:solidFill>
              </a:rPr>
              <a:t>f &gt; m</a:t>
            </a:r>
            <a:endParaRPr lang="en-GB" sz="2000">
              <a:solidFill>
                <a:srgbClr val="6600FF"/>
              </a:solidFill>
              <a:ea typeface="SimSun" pitchFamily="2" charset="-122"/>
            </a:endParaRPr>
          </a:p>
          <a:p>
            <a:pPr eaLnBrk="1" hangingPunct="1"/>
            <a:r>
              <a:rPr lang="en-GB" sz="2000">
                <a:solidFill>
                  <a:srgbClr val="6600FF"/>
                </a:solidFill>
                <a:ea typeface="SimSun" pitchFamily="2" charset="-122"/>
              </a:rPr>
              <a:t>  to cocaine (locomotor activity) amphetamine </a:t>
            </a:r>
          </a:p>
          <a:p>
            <a:pPr eaLnBrk="1" hangingPunct="1"/>
            <a:r>
              <a:rPr lang="en-GB" sz="2000">
                <a:solidFill>
                  <a:srgbClr val="6600FF"/>
                </a:solidFill>
                <a:ea typeface="SimSun" pitchFamily="2" charset="-122"/>
              </a:rPr>
              <a:t>  or apomorphine (stereotypy)</a:t>
            </a:r>
          </a:p>
          <a:p>
            <a:pPr eaLnBrk="1" hangingPunct="1"/>
            <a:endParaRPr lang="en-GB" sz="1600">
              <a:solidFill>
                <a:srgbClr val="6600FF"/>
              </a:solidFill>
              <a:ea typeface="SimSun" pitchFamily="2" charset="-122"/>
            </a:endParaRPr>
          </a:p>
          <a:p>
            <a:pPr eaLnBrk="1" hangingPunct="1"/>
            <a:r>
              <a:rPr lang="en-GB" sz="2000">
                <a:solidFill>
                  <a:srgbClr val="6600FF"/>
                </a:solidFill>
                <a:ea typeface="SimSun" pitchFamily="2" charset="-122"/>
              </a:rPr>
              <a:t>Extracellular DA levels in caudate nucleus		 </a:t>
            </a:r>
            <a:r>
              <a:rPr lang="en-GB" sz="2000" b="0">
                <a:solidFill>
                  <a:srgbClr val="6600FF"/>
                </a:solidFill>
                <a:latin typeface="Arial" charset="0"/>
              </a:rPr>
              <a:t>intact</a:t>
            </a:r>
            <a:r>
              <a:rPr lang="en-GB" sz="2000" b="0">
                <a:latin typeface="Arial" charset="0"/>
              </a:rPr>
              <a:t> </a:t>
            </a:r>
            <a:r>
              <a:rPr lang="en-GB" sz="2000">
                <a:solidFill>
                  <a:srgbClr val="6600FF"/>
                </a:solidFill>
                <a:ea typeface="SimSun" pitchFamily="2" charset="-122"/>
              </a:rPr>
              <a:t>	 </a:t>
            </a:r>
            <a:r>
              <a:rPr lang="en-GB" sz="2000">
                <a:solidFill>
                  <a:srgbClr val="6600FF"/>
                </a:solidFill>
                <a:latin typeface="Arial" charset="0"/>
              </a:rPr>
              <a:t>m = f</a:t>
            </a:r>
          </a:p>
          <a:p>
            <a:pPr eaLnBrk="1" hangingPunct="1"/>
            <a:r>
              <a:rPr lang="en-GB" sz="1600" b="0" i="1">
                <a:solidFill>
                  <a:srgbClr val="A50021"/>
                </a:solidFill>
              </a:rPr>
              <a:t>Walker QD et al 2000; Robinson TE et al 1990			</a:t>
            </a:r>
            <a:r>
              <a:rPr lang="en-GB" sz="2000">
                <a:solidFill>
                  <a:srgbClr val="6600FF"/>
                </a:solidFill>
              </a:rPr>
              <a:t>Gdx	 m       f</a:t>
            </a:r>
          </a:p>
          <a:p>
            <a:pPr eaLnBrk="1" hangingPunct="1"/>
            <a:r>
              <a:rPr lang="en-GB" sz="2000">
                <a:solidFill>
                  <a:srgbClr val="6600FF"/>
                </a:solidFill>
                <a:latin typeface="Arial" charset="0"/>
              </a:rPr>
              <a:t>						</a:t>
            </a:r>
            <a:endParaRPr lang="en-GB" sz="1600" b="0">
              <a:solidFill>
                <a:srgbClr val="6600FF"/>
              </a:solidFill>
              <a:ea typeface="SimSun" pitchFamily="2" charset="-122"/>
            </a:endParaRPr>
          </a:p>
          <a:p>
            <a:pPr eaLnBrk="1" hangingPunct="1"/>
            <a:endParaRPr lang="en-GB" sz="1600" b="0">
              <a:solidFill>
                <a:srgbClr val="6600FF"/>
              </a:solidFill>
              <a:ea typeface="SimSun" pitchFamily="2" charset="-122"/>
            </a:endParaRPr>
          </a:p>
          <a:p>
            <a:pPr eaLnBrk="1" hangingPunct="1"/>
            <a:endParaRPr lang="en-GB" sz="2000">
              <a:solidFill>
                <a:schemeClr val="tx2"/>
              </a:solidFill>
              <a:latin typeface="Comic Sans MS" pitchFamily="66" charset="0"/>
              <a:ea typeface="SimSun" pitchFamily="2" charset="-122"/>
            </a:endParaRPr>
          </a:p>
          <a:p>
            <a:pPr eaLnBrk="1" hangingPunct="1"/>
            <a:endParaRPr lang="en-GB" sz="1800" b="0">
              <a:solidFill>
                <a:srgbClr val="6600FF"/>
              </a:solidFill>
              <a:cs typeface="Arial" charset="0"/>
            </a:endParaRPr>
          </a:p>
        </p:txBody>
      </p:sp>
      <p:sp>
        <p:nvSpPr>
          <p:cNvPr id="54278" name="Line 7"/>
          <p:cNvSpPr>
            <a:spLocks noChangeShapeType="1"/>
          </p:cNvSpPr>
          <p:nvPr/>
        </p:nvSpPr>
        <p:spPr bwMode="auto">
          <a:xfrm flipV="1">
            <a:off x="7362825" y="6238875"/>
            <a:ext cx="0" cy="215900"/>
          </a:xfrm>
          <a:prstGeom prst="line">
            <a:avLst/>
          </a:prstGeom>
          <a:noFill/>
          <a:ln w="38100">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279" name="Line 8"/>
          <p:cNvSpPr>
            <a:spLocks noChangeShapeType="1"/>
          </p:cNvSpPr>
          <p:nvPr/>
        </p:nvSpPr>
        <p:spPr bwMode="auto">
          <a:xfrm>
            <a:off x="7834313" y="6267450"/>
            <a:ext cx="0" cy="215900"/>
          </a:xfrm>
          <a:prstGeom prst="line">
            <a:avLst/>
          </a:prstGeom>
          <a:noFill/>
          <a:ln w="38100">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609600"/>
            <a:ext cx="7859713" cy="2492375"/>
          </a:xfrm>
        </p:spPr>
        <p:txBody>
          <a:bodyPr/>
          <a:lstStyle/>
          <a:p>
            <a:pPr algn="l">
              <a:buFontTx/>
              <a:buChar char="•"/>
            </a:pPr>
            <a:r>
              <a:rPr lang="en-GB" sz="2800" smtClean="0">
                <a:latin typeface="Arial" charset="0"/>
              </a:rPr>
              <a:t>NSDA transmission is sexually dimorphic and striatal functionality is preserved by a different balance of uptake and release in males and females</a:t>
            </a:r>
            <a:endParaRPr lang="en-GB" sz="2800" b="1" smtClean="0"/>
          </a:p>
        </p:txBody>
      </p:sp>
      <p:sp>
        <p:nvSpPr>
          <p:cNvPr id="574468" name="Rectangle 4"/>
          <p:cNvSpPr>
            <a:spLocks noChangeArrowheads="1"/>
          </p:cNvSpPr>
          <p:nvPr/>
        </p:nvSpPr>
        <p:spPr bwMode="auto">
          <a:xfrm>
            <a:off x="785813" y="2944813"/>
            <a:ext cx="7859712"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Tx/>
              <a:buChar char="•"/>
            </a:pPr>
            <a:r>
              <a:rPr lang="en-GB" b="0">
                <a:solidFill>
                  <a:schemeClr val="tx2"/>
                </a:solidFill>
                <a:latin typeface="Arial" charset="0"/>
              </a:rPr>
              <a:t>Sexually differentiated </a:t>
            </a:r>
            <a:r>
              <a:rPr lang="en-GB">
                <a:solidFill>
                  <a:schemeClr val="tx2"/>
                </a:solidFill>
                <a:latin typeface="Arial" charset="0"/>
              </a:rPr>
              <a:t>inputs</a:t>
            </a:r>
            <a:r>
              <a:rPr lang="en-GB" b="0">
                <a:solidFill>
                  <a:schemeClr val="tx2"/>
                </a:solidFill>
                <a:latin typeface="Arial" charset="0"/>
              </a:rPr>
              <a:t> to the NSDA system that are oestrogen-sensitive (at least in females) include the mesocortical DA pathway and the serotonergic system of the dorsal raphe. </a:t>
            </a:r>
            <a:endParaRPr lang="en-GB">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22600" y="4878388"/>
            <a:ext cx="100012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E2 </a:t>
            </a:r>
          </a:p>
          <a:p>
            <a:pPr algn="ctr"/>
            <a:r>
              <a:rPr lang="en-GB" sz="2000" b="0">
                <a:latin typeface="Times New Roman" pitchFamily="18" charset="0"/>
              </a:rPr>
              <a:t>females</a:t>
            </a:r>
          </a:p>
        </p:txBody>
      </p:sp>
      <p:sp>
        <p:nvSpPr>
          <p:cNvPr id="56323" name="Text Box 3"/>
          <p:cNvSpPr txBox="1">
            <a:spLocks noChangeArrowheads="1"/>
          </p:cNvSpPr>
          <p:nvPr/>
        </p:nvSpPr>
        <p:spPr bwMode="auto">
          <a:xfrm>
            <a:off x="4427538" y="4852988"/>
            <a:ext cx="80327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T/E2 </a:t>
            </a:r>
          </a:p>
          <a:p>
            <a:pPr algn="ctr"/>
            <a:r>
              <a:rPr lang="en-GB" sz="2000" b="0">
                <a:latin typeface="Times New Roman" pitchFamily="18" charset="0"/>
              </a:rPr>
              <a:t>males</a:t>
            </a:r>
          </a:p>
        </p:txBody>
      </p:sp>
      <p:sp>
        <p:nvSpPr>
          <p:cNvPr id="56324" name="Text Box 4"/>
          <p:cNvSpPr txBox="1">
            <a:spLocks noChangeArrowheads="1"/>
          </p:cNvSpPr>
          <p:nvPr/>
        </p:nvSpPr>
        <p:spPr bwMode="auto">
          <a:xfrm>
            <a:off x="90488" y="4829175"/>
            <a:ext cx="2555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Gonadal hormones in systemic circulation</a:t>
            </a:r>
          </a:p>
        </p:txBody>
      </p:sp>
      <p:sp>
        <p:nvSpPr>
          <p:cNvPr id="56325" name="Line 5"/>
          <p:cNvSpPr>
            <a:spLocks noChangeShapeType="1"/>
          </p:cNvSpPr>
          <p:nvPr/>
        </p:nvSpPr>
        <p:spPr bwMode="auto">
          <a:xfrm>
            <a:off x="698500" y="4267200"/>
            <a:ext cx="78486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6" name="Line 6"/>
          <p:cNvSpPr>
            <a:spLocks noChangeShapeType="1"/>
          </p:cNvSpPr>
          <p:nvPr/>
        </p:nvSpPr>
        <p:spPr bwMode="auto">
          <a:xfrm>
            <a:off x="558800" y="4241800"/>
            <a:ext cx="7340600" cy="127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7" name="Rectangle 7"/>
          <p:cNvSpPr>
            <a:spLocks noChangeArrowheads="1"/>
          </p:cNvSpPr>
          <p:nvPr/>
        </p:nvSpPr>
        <p:spPr bwMode="auto">
          <a:xfrm>
            <a:off x="812800" y="4267200"/>
            <a:ext cx="6311900" cy="2413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Text Box 8"/>
          <p:cNvSpPr txBox="1">
            <a:spLocks noChangeArrowheads="1"/>
          </p:cNvSpPr>
          <p:nvPr/>
        </p:nvSpPr>
        <p:spPr bwMode="auto">
          <a:xfrm>
            <a:off x="2446338" y="2533650"/>
            <a:ext cx="2697162" cy="6080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3200">
                <a:latin typeface="Times New Roman" pitchFamily="18" charset="0"/>
              </a:rPr>
              <a:t>NSDA system</a:t>
            </a:r>
          </a:p>
        </p:txBody>
      </p:sp>
      <p:sp>
        <p:nvSpPr>
          <p:cNvPr id="56329" name="Oval 9"/>
          <p:cNvSpPr>
            <a:spLocks noChangeArrowheads="1"/>
          </p:cNvSpPr>
          <p:nvPr/>
        </p:nvSpPr>
        <p:spPr bwMode="auto">
          <a:xfrm>
            <a:off x="5537200" y="2222500"/>
            <a:ext cx="2489200" cy="13462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a:latin typeface="Times New Roman" pitchFamily="18" charset="0"/>
              </a:rPr>
              <a:t>Sexually </a:t>
            </a:r>
          </a:p>
          <a:p>
            <a:pPr algn="ctr"/>
            <a:r>
              <a:rPr lang="en-GB" sz="2000" b="0">
                <a:latin typeface="Times New Roman" pitchFamily="18" charset="0"/>
              </a:rPr>
              <a:t>differentiated</a:t>
            </a:r>
          </a:p>
          <a:p>
            <a:pPr algn="ctr"/>
            <a:r>
              <a:rPr lang="en-GB" sz="2000" b="0">
                <a:latin typeface="Times New Roman" pitchFamily="18" charset="0"/>
              </a:rPr>
              <a:t>input pathways</a:t>
            </a:r>
          </a:p>
        </p:txBody>
      </p:sp>
      <p:sp>
        <p:nvSpPr>
          <p:cNvPr id="56330" name="Text Box 10"/>
          <p:cNvSpPr txBox="1">
            <a:spLocks noChangeArrowheads="1"/>
          </p:cNvSpPr>
          <p:nvPr/>
        </p:nvSpPr>
        <p:spPr bwMode="auto">
          <a:xfrm>
            <a:off x="6743700" y="4814888"/>
            <a:ext cx="100012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E2 </a:t>
            </a:r>
          </a:p>
          <a:p>
            <a:pPr algn="ctr"/>
            <a:r>
              <a:rPr lang="en-GB" sz="2000" b="0">
                <a:latin typeface="Times New Roman" pitchFamily="18" charset="0"/>
              </a:rPr>
              <a:t>females</a:t>
            </a:r>
          </a:p>
        </p:txBody>
      </p:sp>
      <p:sp>
        <p:nvSpPr>
          <p:cNvPr id="56331" name="Text Box 11"/>
          <p:cNvSpPr txBox="1">
            <a:spLocks noChangeArrowheads="1"/>
          </p:cNvSpPr>
          <p:nvPr/>
        </p:nvSpPr>
        <p:spPr bwMode="auto">
          <a:xfrm>
            <a:off x="7907338" y="4789488"/>
            <a:ext cx="80327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T/E2 </a:t>
            </a:r>
          </a:p>
          <a:p>
            <a:pPr algn="ctr"/>
            <a:r>
              <a:rPr lang="en-GB" sz="2000" b="0">
                <a:latin typeface="Times New Roman" pitchFamily="18" charset="0"/>
              </a:rPr>
              <a:t>males</a:t>
            </a:r>
          </a:p>
        </p:txBody>
      </p:sp>
      <p:sp>
        <p:nvSpPr>
          <p:cNvPr id="56332" name="Text Box 12"/>
          <p:cNvSpPr txBox="1">
            <a:spLocks noChangeArrowheads="1"/>
          </p:cNvSpPr>
          <p:nvPr/>
        </p:nvSpPr>
        <p:spPr bwMode="auto">
          <a:xfrm>
            <a:off x="3036888" y="5873750"/>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400">
                <a:latin typeface="Times New Roman" pitchFamily="18" charset="0"/>
              </a:rPr>
              <a:t>Direct effects</a:t>
            </a:r>
          </a:p>
        </p:txBody>
      </p:sp>
      <p:sp>
        <p:nvSpPr>
          <p:cNvPr id="56333" name="Text Box 13"/>
          <p:cNvSpPr txBox="1">
            <a:spLocks noChangeArrowheads="1"/>
          </p:cNvSpPr>
          <p:nvPr/>
        </p:nvSpPr>
        <p:spPr bwMode="auto">
          <a:xfrm>
            <a:off x="5868988" y="5886450"/>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400">
                <a:latin typeface="Times New Roman" pitchFamily="18" charset="0"/>
              </a:rPr>
              <a:t>Indirect effects</a:t>
            </a:r>
          </a:p>
        </p:txBody>
      </p:sp>
      <p:sp>
        <p:nvSpPr>
          <p:cNvPr id="56334" name="Line 16"/>
          <p:cNvSpPr>
            <a:spLocks noChangeShapeType="1"/>
          </p:cNvSpPr>
          <p:nvPr/>
        </p:nvSpPr>
        <p:spPr bwMode="auto">
          <a:xfrm flipH="1" flipV="1">
            <a:off x="5257800" y="3098800"/>
            <a:ext cx="304800" cy="127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5" name="Line 17"/>
          <p:cNvSpPr>
            <a:spLocks noChangeShapeType="1"/>
          </p:cNvSpPr>
          <p:nvPr/>
        </p:nvSpPr>
        <p:spPr bwMode="auto">
          <a:xfrm flipH="1">
            <a:off x="5270500" y="2755900"/>
            <a:ext cx="279400"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6" name="Line 18"/>
          <p:cNvSpPr>
            <a:spLocks noChangeShapeType="1"/>
          </p:cNvSpPr>
          <p:nvPr/>
        </p:nvSpPr>
        <p:spPr bwMode="auto">
          <a:xfrm>
            <a:off x="5245100" y="2641600"/>
            <a:ext cx="12700" cy="20320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7" name="Text Box 19"/>
          <p:cNvSpPr txBox="1">
            <a:spLocks noChangeArrowheads="1"/>
          </p:cNvSpPr>
          <p:nvPr/>
        </p:nvSpPr>
        <p:spPr bwMode="auto">
          <a:xfrm>
            <a:off x="1001713" y="4202113"/>
            <a:ext cx="1830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600" b="0">
                <a:latin typeface="Times New Roman" pitchFamily="18" charset="0"/>
              </a:rPr>
              <a:t>Blood-Brain Barrier</a:t>
            </a:r>
          </a:p>
        </p:txBody>
      </p:sp>
      <p:sp>
        <p:nvSpPr>
          <p:cNvPr id="56338" name="Line 20"/>
          <p:cNvSpPr>
            <a:spLocks noChangeShapeType="1"/>
          </p:cNvSpPr>
          <p:nvPr/>
        </p:nvSpPr>
        <p:spPr bwMode="auto">
          <a:xfrm flipV="1">
            <a:off x="3505200" y="3175000"/>
            <a:ext cx="0" cy="170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9" name="Line 21"/>
          <p:cNvSpPr>
            <a:spLocks noChangeShapeType="1"/>
          </p:cNvSpPr>
          <p:nvPr/>
        </p:nvSpPr>
        <p:spPr bwMode="auto">
          <a:xfrm flipV="1">
            <a:off x="4711700" y="3289300"/>
            <a:ext cx="0" cy="1562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40" name="Oval 22"/>
          <p:cNvSpPr>
            <a:spLocks noChangeArrowheads="1"/>
          </p:cNvSpPr>
          <p:nvPr/>
        </p:nvSpPr>
        <p:spPr bwMode="auto">
          <a:xfrm>
            <a:off x="3060700" y="34417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56341" name="Oval 23"/>
          <p:cNvSpPr>
            <a:spLocks noChangeArrowheads="1"/>
          </p:cNvSpPr>
          <p:nvPr/>
        </p:nvSpPr>
        <p:spPr bwMode="auto">
          <a:xfrm>
            <a:off x="5232400" y="32258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56342" name="Oval 24"/>
          <p:cNvSpPr>
            <a:spLocks noChangeArrowheads="1"/>
          </p:cNvSpPr>
          <p:nvPr/>
        </p:nvSpPr>
        <p:spPr bwMode="auto">
          <a:xfrm>
            <a:off x="4216400" y="34544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56343" name="Oval 25"/>
          <p:cNvSpPr>
            <a:spLocks noChangeArrowheads="1"/>
          </p:cNvSpPr>
          <p:nvPr/>
        </p:nvSpPr>
        <p:spPr bwMode="auto">
          <a:xfrm>
            <a:off x="5207000" y="24003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56344" name="Line 26"/>
          <p:cNvSpPr>
            <a:spLocks noChangeShapeType="1"/>
          </p:cNvSpPr>
          <p:nvPr/>
        </p:nvSpPr>
        <p:spPr bwMode="auto">
          <a:xfrm flipV="1">
            <a:off x="7442200" y="3454400"/>
            <a:ext cx="0" cy="13589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45" name="Line 27"/>
          <p:cNvSpPr>
            <a:spLocks noChangeShapeType="1"/>
          </p:cNvSpPr>
          <p:nvPr/>
        </p:nvSpPr>
        <p:spPr bwMode="auto">
          <a:xfrm flipH="1" flipV="1">
            <a:off x="8026400" y="3022600"/>
            <a:ext cx="12700" cy="17526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46" name="Text Box 28"/>
          <p:cNvSpPr txBox="1">
            <a:spLocks noChangeArrowheads="1"/>
          </p:cNvSpPr>
          <p:nvPr/>
        </p:nvSpPr>
        <p:spPr bwMode="auto">
          <a:xfrm>
            <a:off x="7634288" y="3721100"/>
            <a:ext cx="1352550" cy="442913"/>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800" b="0">
                <a:latin typeface="Times New Roman" pitchFamily="18" charset="0"/>
              </a:rPr>
              <a:t>Aromatase?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928688" y="357188"/>
            <a:ext cx="73580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2F3DC3"/>
                </a:solidFill>
                <a:latin typeface="Arial" charset="0"/>
              </a:rPr>
              <a:t>Supporting evidence for innate sex dimorphisms in the </a:t>
            </a:r>
            <a:r>
              <a:rPr lang="en-GB">
                <a:solidFill>
                  <a:srgbClr val="C00000"/>
                </a:solidFill>
                <a:latin typeface="Arial" charset="0"/>
              </a:rPr>
              <a:t>human</a:t>
            </a:r>
            <a:r>
              <a:rPr lang="en-GB">
                <a:solidFill>
                  <a:srgbClr val="2F3DC3"/>
                </a:solidFill>
                <a:latin typeface="Arial" charset="0"/>
              </a:rPr>
              <a:t> NSDA pathway and associated circuitry</a:t>
            </a:r>
            <a:endParaRPr lang="en-GB">
              <a:solidFill>
                <a:srgbClr val="2F3DC3"/>
              </a:solidFill>
            </a:endParaRPr>
          </a:p>
        </p:txBody>
      </p:sp>
      <p:sp>
        <p:nvSpPr>
          <p:cNvPr id="57347" name="Oval 9"/>
          <p:cNvSpPr>
            <a:spLocks noChangeArrowheads="1"/>
          </p:cNvSpPr>
          <p:nvPr/>
        </p:nvSpPr>
        <p:spPr bwMode="auto">
          <a:xfrm>
            <a:off x="1214438" y="17859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p>
        </p:txBody>
      </p:sp>
      <p:cxnSp>
        <p:nvCxnSpPr>
          <p:cNvPr id="57348" name="Straight Connector 14"/>
          <p:cNvCxnSpPr>
            <a:cxnSpLocks noChangeShapeType="1"/>
          </p:cNvCxnSpPr>
          <p:nvPr/>
        </p:nvCxnSpPr>
        <p:spPr bwMode="auto">
          <a:xfrm>
            <a:off x="4286250" y="18573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57349" name="Straight Connector 18"/>
          <p:cNvCxnSpPr>
            <a:cxnSpLocks noChangeShapeType="1"/>
          </p:cNvCxnSpPr>
          <p:nvPr/>
        </p:nvCxnSpPr>
        <p:spPr bwMode="auto">
          <a:xfrm>
            <a:off x="5500688" y="57150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7350" name="Rectangle 1"/>
          <p:cNvSpPr>
            <a:spLocks noChangeArrowheads="1"/>
          </p:cNvSpPr>
          <p:nvPr/>
        </p:nvSpPr>
        <p:spPr bwMode="auto">
          <a:xfrm>
            <a:off x="428625" y="2000250"/>
            <a:ext cx="400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2416DC"/>
                </a:solidFill>
                <a:latin typeface="Arial" charset="0"/>
              </a:rPr>
              <a:t>Similar performance between the sexes does not necessitate the same neural mechanisms and information processing</a:t>
            </a:r>
            <a:endParaRPr lang="en-GB" sz="1800">
              <a:solidFill>
                <a:srgbClr val="2416DC"/>
              </a:solidFill>
            </a:endParaRPr>
          </a:p>
        </p:txBody>
      </p:sp>
      <p:sp>
        <p:nvSpPr>
          <p:cNvPr id="10" name="Rectangle 9"/>
          <p:cNvSpPr>
            <a:spLocks noChangeArrowheads="1"/>
          </p:cNvSpPr>
          <p:nvPr/>
        </p:nvSpPr>
        <p:spPr bwMode="auto">
          <a:xfrm>
            <a:off x="357188" y="35941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2416DC"/>
                </a:solidFill>
                <a:latin typeface="Arial" charset="0"/>
              </a:rPr>
              <a:t>Similar extracellular levels of striatal DA levels are achieved by different DA neurone dynamics (balance of uptake and release) in males and females (humans &amp; rodents)</a:t>
            </a:r>
          </a:p>
        </p:txBody>
      </p:sp>
      <p:sp>
        <p:nvSpPr>
          <p:cNvPr id="11" name="Text Box 12"/>
          <p:cNvSpPr txBox="1">
            <a:spLocks noChangeArrowheads="1"/>
          </p:cNvSpPr>
          <p:nvPr/>
        </p:nvSpPr>
        <p:spPr bwMode="auto">
          <a:xfrm>
            <a:off x="396875" y="5291138"/>
            <a:ext cx="3889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800">
                <a:solidFill>
                  <a:srgbClr val="2416DC"/>
                </a:solidFill>
                <a:latin typeface="Arial" charset="0"/>
                <a:cs typeface="Arial" charset="0"/>
              </a:rPr>
              <a:t>There are sex differences in the ‘molecular’ signature of the NSDA pathway in normal and PD brains</a:t>
            </a:r>
          </a:p>
        </p:txBody>
      </p:sp>
      <p:pic>
        <p:nvPicPr>
          <p:cNvPr id="57353"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2752725"/>
            <a:ext cx="36496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6"/>
          <p:cNvSpPr>
            <a:spLocks noChangeArrowheads="1"/>
          </p:cNvSpPr>
          <p:nvPr/>
        </p:nvSpPr>
        <p:spPr bwMode="auto">
          <a:xfrm>
            <a:off x="4967288" y="2320925"/>
            <a:ext cx="1727200" cy="50482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800">
                <a:solidFill>
                  <a:srgbClr val="FFFF00"/>
                </a:solidFill>
              </a:rPr>
              <a:t>Woman</a:t>
            </a:r>
          </a:p>
          <a:p>
            <a:pPr algn="ctr"/>
            <a:r>
              <a:rPr lang="en-GB" sz="1800">
                <a:solidFill>
                  <a:srgbClr val="FFFF00"/>
                </a:solidFill>
              </a:rPr>
              <a:t> (26 years)</a:t>
            </a:r>
          </a:p>
        </p:txBody>
      </p:sp>
      <p:sp>
        <p:nvSpPr>
          <p:cNvPr id="57355" name="Rectangle 7"/>
          <p:cNvSpPr>
            <a:spLocks noChangeArrowheads="1"/>
          </p:cNvSpPr>
          <p:nvPr/>
        </p:nvSpPr>
        <p:spPr bwMode="auto">
          <a:xfrm>
            <a:off x="6624638" y="2320925"/>
            <a:ext cx="2016125" cy="50482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800">
                <a:solidFill>
                  <a:srgbClr val="FFFF00"/>
                </a:solidFill>
              </a:rPr>
              <a:t>Man </a:t>
            </a:r>
          </a:p>
          <a:p>
            <a:pPr algn="ctr"/>
            <a:r>
              <a:rPr lang="en-GB" sz="1800">
                <a:solidFill>
                  <a:srgbClr val="FFFF00"/>
                </a:solidFill>
              </a:rPr>
              <a:t>(25 years)</a:t>
            </a:r>
          </a:p>
        </p:txBody>
      </p:sp>
      <p:sp>
        <p:nvSpPr>
          <p:cNvPr id="57356" name="Text Box 8"/>
          <p:cNvSpPr txBox="1">
            <a:spLocks noChangeArrowheads="1"/>
          </p:cNvSpPr>
          <p:nvPr/>
        </p:nvSpPr>
        <p:spPr bwMode="auto">
          <a:xfrm>
            <a:off x="4967288" y="4410075"/>
            <a:ext cx="3673475" cy="70167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a:solidFill>
                  <a:srgbClr val="FFFF00"/>
                </a:solidFill>
                <a:latin typeface="Arial" charset="0"/>
                <a:cs typeface="Arial" charset="0"/>
              </a:rPr>
              <a:t>Real-time </a:t>
            </a:r>
            <a:r>
              <a:rPr lang="en-GB" sz="2000" i="1">
                <a:solidFill>
                  <a:srgbClr val="FFFF00"/>
                </a:solidFill>
                <a:latin typeface="Arial" charset="0"/>
                <a:cs typeface="Arial" charset="0"/>
              </a:rPr>
              <a:t>in vivo</a:t>
            </a:r>
            <a:r>
              <a:rPr lang="en-GB" sz="2000">
                <a:solidFill>
                  <a:srgbClr val="FFFF00"/>
                </a:solidFill>
                <a:latin typeface="Arial" charset="0"/>
                <a:cs typeface="Arial" charset="0"/>
              </a:rPr>
              <a:t> neuroimaging</a:t>
            </a:r>
          </a:p>
          <a:p>
            <a:pPr algn="ctr"/>
            <a:endParaRPr lang="en-GB" sz="2000">
              <a:solidFill>
                <a:srgbClr val="FFFF00"/>
              </a:solidFill>
              <a:latin typeface="Arial" charset="0"/>
              <a:cs typeface="Arial" charset="0"/>
            </a:endParaRPr>
          </a:p>
        </p:txBody>
      </p:sp>
      <p:sp>
        <p:nvSpPr>
          <p:cNvPr id="57357" name="Text Box 9"/>
          <p:cNvSpPr txBox="1">
            <a:spLocks noChangeArrowheads="1"/>
          </p:cNvSpPr>
          <p:nvPr/>
        </p:nvSpPr>
        <p:spPr bwMode="auto">
          <a:xfrm>
            <a:off x="4751388" y="6481763"/>
            <a:ext cx="432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a:solidFill>
                  <a:schemeClr val="accent2"/>
                </a:solidFill>
                <a:latin typeface="Arial" charset="0"/>
                <a:cs typeface="Arial" charset="0"/>
              </a:rPr>
              <a:t>Mozley L. et al. Am.J.Psychiatry, 2001, 158: 1492</a:t>
            </a:r>
          </a:p>
        </p:txBody>
      </p:sp>
      <p:sp>
        <p:nvSpPr>
          <p:cNvPr id="57358" name="Text Box 11"/>
          <p:cNvSpPr txBox="1">
            <a:spLocks noChangeArrowheads="1"/>
          </p:cNvSpPr>
          <p:nvPr/>
        </p:nvSpPr>
        <p:spPr bwMode="auto">
          <a:xfrm>
            <a:off x="4967288" y="5114925"/>
            <a:ext cx="3600450" cy="131127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2000">
                <a:solidFill>
                  <a:srgbClr val="FFFF00"/>
                </a:solidFill>
                <a:latin typeface="Arial" charset="0"/>
                <a:cs typeface="Arial" charset="0"/>
              </a:rPr>
              <a:t>Motor &amp; cognitive functions are differentially regulated by DA in men &amp; women</a:t>
            </a:r>
          </a:p>
          <a:p>
            <a:endParaRPr lang="en-GB" sz="2000">
              <a:solidFill>
                <a:srgbClr val="FFFF00"/>
              </a:solidFill>
              <a:latin typeface="Arial" charset="0"/>
              <a:cs typeface="Arial" charset="0"/>
            </a:endParaRPr>
          </a:p>
        </p:txBody>
      </p:sp>
      <p:sp>
        <p:nvSpPr>
          <p:cNvPr id="19" name="Oval 13"/>
          <p:cNvSpPr>
            <a:spLocks noChangeArrowheads="1"/>
          </p:cNvSpPr>
          <p:nvPr/>
        </p:nvSpPr>
        <p:spPr bwMode="auto">
          <a:xfrm>
            <a:off x="6500813" y="1428750"/>
            <a:ext cx="2571750" cy="857250"/>
          </a:xfrm>
          <a:prstGeom prst="ellipse">
            <a:avLst/>
          </a:prstGeom>
          <a:solidFill>
            <a:srgbClr val="FFFFCC"/>
          </a:solidFill>
          <a:ln w="28575">
            <a:solidFill>
              <a:schemeClr val="accent2"/>
            </a:solidFill>
            <a:round/>
            <a:headEnd/>
            <a:tailEnd/>
          </a:ln>
        </p:spPr>
        <p:txBody>
          <a:bodyPr wrap="none" anchor="ctr"/>
          <a:lstStyle/>
          <a:p>
            <a:pPr algn="ctr"/>
            <a:r>
              <a:rPr lang="en-GB" sz="2000">
                <a:solidFill>
                  <a:schemeClr val="accent2"/>
                </a:solidFill>
                <a:latin typeface="Arial" charset="0"/>
              </a:rPr>
              <a:t>Same goal, </a:t>
            </a:r>
          </a:p>
          <a:p>
            <a:pPr algn="ctr"/>
            <a:r>
              <a:rPr lang="en-GB" sz="2000">
                <a:solidFill>
                  <a:schemeClr val="accent2"/>
                </a:solidFill>
                <a:latin typeface="Arial" charset="0"/>
              </a:rPr>
              <a:t>different strategies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2250" y="103188"/>
            <a:ext cx="8715375" cy="1143000"/>
          </a:xfrm>
        </p:spPr>
        <p:txBody>
          <a:bodyPr/>
          <a:lstStyle/>
          <a:p>
            <a:pPr algn="l"/>
            <a:r>
              <a:rPr lang="en-GB" sz="2800" smtClean="0">
                <a:solidFill>
                  <a:srgbClr val="A50021"/>
                </a:solidFill>
                <a:latin typeface="Comic Sans MS" pitchFamily="66" charset="0"/>
                <a:ea typeface="Arial Unicode MS" pitchFamily="34" charset="-128"/>
                <a:cs typeface="Arial Unicode MS" pitchFamily="34" charset="-128"/>
              </a:rPr>
              <a:t>Sex dimorphisms in the </a:t>
            </a:r>
            <a:r>
              <a:rPr lang="en-GB" sz="2800" b="1" smtClean="0">
                <a:solidFill>
                  <a:srgbClr val="A50021"/>
                </a:solidFill>
                <a:latin typeface="Comic Sans MS" pitchFamily="66" charset="0"/>
                <a:ea typeface="Arial Unicode MS" pitchFamily="34" charset="-128"/>
                <a:cs typeface="Arial Unicode MS" pitchFamily="34" charset="-128"/>
              </a:rPr>
              <a:t>healthy</a:t>
            </a:r>
            <a:r>
              <a:rPr lang="en-GB" sz="2800" smtClean="0">
                <a:solidFill>
                  <a:srgbClr val="A50021"/>
                </a:solidFill>
                <a:latin typeface="Comic Sans MS" pitchFamily="66" charset="0"/>
                <a:ea typeface="Arial Unicode MS" pitchFamily="34" charset="-128"/>
                <a:cs typeface="Arial Unicode MS" pitchFamily="34" charset="-128"/>
              </a:rPr>
              <a:t>, human NSDA system</a:t>
            </a:r>
            <a:r>
              <a:rPr lang="en-GB" sz="3600" smtClean="0">
                <a:solidFill>
                  <a:srgbClr val="A50021"/>
                </a:solidFill>
                <a:latin typeface="Comic Sans MS" pitchFamily="66" charset="0"/>
                <a:ea typeface="Arial Unicode MS" pitchFamily="34" charset="-128"/>
                <a:cs typeface="Arial Unicode MS" pitchFamily="34" charset="-128"/>
              </a:rPr>
              <a:t> </a:t>
            </a:r>
            <a:r>
              <a:rPr lang="en-GB" sz="1800" smtClean="0">
                <a:solidFill>
                  <a:srgbClr val="0000CC"/>
                </a:solidFill>
                <a:latin typeface="Arial" charset="0"/>
                <a:ea typeface="Arial Unicode MS" pitchFamily="34" charset="-128"/>
                <a:cs typeface="Arial Unicode MS" pitchFamily="34" charset="-128"/>
              </a:rPr>
              <a:t>Gillies &amp; McArthur Hormones &amp; Behavior 2010</a:t>
            </a:r>
          </a:p>
        </p:txBody>
      </p:sp>
      <p:sp>
        <p:nvSpPr>
          <p:cNvPr id="58371" name="Text Box 3"/>
          <p:cNvSpPr txBox="1">
            <a:spLocks noChangeArrowheads="1"/>
          </p:cNvSpPr>
          <p:nvPr/>
        </p:nvSpPr>
        <p:spPr bwMode="auto">
          <a:xfrm>
            <a:off x="250825" y="1196975"/>
            <a:ext cx="20177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b="0">
                <a:solidFill>
                  <a:schemeClr val="accent2"/>
                </a:solidFill>
                <a:latin typeface="Arial" charset="0"/>
              </a:rPr>
              <a:t>SNc gene expression patterns (laser capture microdissection)</a:t>
            </a:r>
          </a:p>
        </p:txBody>
      </p:sp>
      <p:sp>
        <p:nvSpPr>
          <p:cNvPr id="58372" name="Text Box 4"/>
          <p:cNvSpPr txBox="1">
            <a:spLocks noChangeArrowheads="1"/>
          </p:cNvSpPr>
          <p:nvPr/>
        </p:nvSpPr>
        <p:spPr bwMode="auto">
          <a:xfrm>
            <a:off x="395288" y="3141663"/>
            <a:ext cx="172878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b="0" i="1">
                <a:solidFill>
                  <a:schemeClr val="accent2"/>
                </a:solidFill>
                <a:latin typeface="Arial" charset="0"/>
              </a:rPr>
              <a:t>In vivo</a:t>
            </a:r>
            <a:r>
              <a:rPr lang="en-GB" sz="1600" b="0">
                <a:solidFill>
                  <a:schemeClr val="accent2"/>
                </a:solidFill>
                <a:latin typeface="Arial" charset="0"/>
              </a:rPr>
              <a:t> imaging of basal striatal dopaminergic neurone dynamics  </a:t>
            </a:r>
          </a:p>
        </p:txBody>
      </p:sp>
      <p:sp>
        <p:nvSpPr>
          <p:cNvPr id="58373" name="Text Box 5"/>
          <p:cNvSpPr txBox="1">
            <a:spLocks noChangeArrowheads="1"/>
          </p:cNvSpPr>
          <p:nvPr/>
        </p:nvSpPr>
        <p:spPr bwMode="auto">
          <a:xfrm>
            <a:off x="323850" y="5110163"/>
            <a:ext cx="201612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b="0" i="1">
                <a:solidFill>
                  <a:schemeClr val="accent2"/>
                </a:solidFill>
                <a:latin typeface="Arial" charset="0"/>
              </a:rPr>
              <a:t>In vivo</a:t>
            </a:r>
            <a:r>
              <a:rPr lang="en-GB" sz="1600" b="0">
                <a:solidFill>
                  <a:schemeClr val="accent2"/>
                </a:solidFill>
                <a:latin typeface="Arial" charset="0"/>
              </a:rPr>
              <a:t> imaging of while performing tasks targeting cognitive &amp; motor functions associated with the NSDA activity </a:t>
            </a:r>
          </a:p>
        </p:txBody>
      </p:sp>
      <p:sp>
        <p:nvSpPr>
          <p:cNvPr id="58374" name="Line 6"/>
          <p:cNvSpPr>
            <a:spLocks noChangeShapeType="1"/>
          </p:cNvSpPr>
          <p:nvPr/>
        </p:nvSpPr>
        <p:spPr bwMode="auto">
          <a:xfrm>
            <a:off x="323850" y="1125538"/>
            <a:ext cx="8424863"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5" name="Line 7"/>
          <p:cNvSpPr>
            <a:spLocks noChangeShapeType="1"/>
          </p:cNvSpPr>
          <p:nvPr/>
        </p:nvSpPr>
        <p:spPr bwMode="auto">
          <a:xfrm>
            <a:off x="2339975" y="1196975"/>
            <a:ext cx="0" cy="5400675"/>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6" name="Text Box 8"/>
          <p:cNvSpPr txBox="1">
            <a:spLocks noChangeArrowheads="1"/>
          </p:cNvSpPr>
          <p:nvPr/>
        </p:nvSpPr>
        <p:spPr bwMode="auto">
          <a:xfrm>
            <a:off x="2555875" y="1196975"/>
            <a:ext cx="4321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i="1">
                <a:solidFill>
                  <a:schemeClr val="accent2"/>
                </a:solidFill>
                <a:latin typeface="Arial" charset="0"/>
              </a:rPr>
              <a:t>Women:</a:t>
            </a:r>
            <a:r>
              <a:rPr lang="en-GB" sz="1600" b="0">
                <a:solidFill>
                  <a:schemeClr val="accent2"/>
                </a:solidFill>
                <a:latin typeface="Arial" charset="0"/>
              </a:rPr>
              <a:t> Up-regulation of genes involved in signal transduction and neuronal maturation relative to males</a:t>
            </a:r>
          </a:p>
          <a:p>
            <a:endParaRPr lang="en-GB" sz="1600" i="1">
              <a:solidFill>
                <a:schemeClr val="accent2"/>
              </a:solidFill>
              <a:latin typeface="Arial" charset="0"/>
            </a:endParaRPr>
          </a:p>
          <a:p>
            <a:r>
              <a:rPr lang="en-GB" sz="1600" i="1">
                <a:solidFill>
                  <a:schemeClr val="accent2"/>
                </a:solidFill>
                <a:latin typeface="Arial" charset="0"/>
              </a:rPr>
              <a:t>Men:</a:t>
            </a:r>
            <a:r>
              <a:rPr lang="en-GB" sz="1600" b="0">
                <a:solidFill>
                  <a:schemeClr val="accent2"/>
                </a:solidFill>
                <a:latin typeface="Arial" charset="0"/>
              </a:rPr>
              <a:t> Up-regulation of genes implicated in PD pathogenesis (</a:t>
            </a:r>
            <a:r>
              <a:rPr lang="en-GB" sz="1600" b="0" i="1">
                <a:solidFill>
                  <a:schemeClr val="accent2"/>
                </a:solidFill>
                <a:latin typeface="Arial" charset="0"/>
              </a:rPr>
              <a:t>alpha-synuclein, PINK-1</a:t>
            </a:r>
            <a:r>
              <a:rPr lang="en-GB" sz="1600" b="0">
                <a:solidFill>
                  <a:schemeClr val="accent2"/>
                </a:solidFill>
                <a:latin typeface="Arial" charset="0"/>
              </a:rPr>
              <a:t>) relative to females</a:t>
            </a:r>
          </a:p>
          <a:p>
            <a:endParaRPr lang="en-GB" sz="1600" b="0">
              <a:solidFill>
                <a:schemeClr val="accent2"/>
              </a:solidFill>
              <a:latin typeface="Arial" charset="0"/>
            </a:endParaRPr>
          </a:p>
        </p:txBody>
      </p:sp>
      <p:sp>
        <p:nvSpPr>
          <p:cNvPr id="58377" name="Line 9"/>
          <p:cNvSpPr>
            <a:spLocks noChangeShapeType="1"/>
          </p:cNvSpPr>
          <p:nvPr/>
        </p:nvSpPr>
        <p:spPr bwMode="auto">
          <a:xfrm>
            <a:off x="7019925" y="1196975"/>
            <a:ext cx="0" cy="5400675"/>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8" name="Text Box 10"/>
          <p:cNvSpPr txBox="1">
            <a:spLocks noChangeArrowheads="1"/>
          </p:cNvSpPr>
          <p:nvPr/>
        </p:nvSpPr>
        <p:spPr bwMode="auto">
          <a:xfrm>
            <a:off x="7019925" y="1700213"/>
            <a:ext cx="20177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Cantuti-Castelvetri I et al 2007</a:t>
            </a:r>
          </a:p>
        </p:txBody>
      </p:sp>
      <p:sp>
        <p:nvSpPr>
          <p:cNvPr id="58379" name="Text Box 11"/>
          <p:cNvSpPr txBox="1">
            <a:spLocks noChangeArrowheads="1"/>
          </p:cNvSpPr>
          <p:nvPr/>
        </p:nvSpPr>
        <p:spPr bwMode="auto">
          <a:xfrm>
            <a:off x="2555875" y="3141663"/>
            <a:ext cx="43211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600" b="0" i="1">
                <a:solidFill>
                  <a:schemeClr val="accent2"/>
                </a:solidFill>
                <a:latin typeface="Arial" charset="0"/>
              </a:rPr>
              <a:t>DAT density</a:t>
            </a:r>
          </a:p>
          <a:p>
            <a:r>
              <a:rPr lang="en-GB" sz="1600" b="0">
                <a:solidFill>
                  <a:schemeClr val="accent2"/>
                </a:solidFill>
                <a:latin typeface="Arial" charset="0"/>
              </a:rPr>
              <a:t>	women &gt; men</a:t>
            </a:r>
          </a:p>
          <a:p>
            <a:endParaRPr lang="en-GB" sz="1600" b="0">
              <a:solidFill>
                <a:schemeClr val="accent2"/>
              </a:solidFill>
              <a:latin typeface="Arial" charset="0"/>
            </a:endParaRPr>
          </a:p>
          <a:p>
            <a:pPr>
              <a:buFontTx/>
              <a:buChar char="•"/>
            </a:pPr>
            <a:r>
              <a:rPr lang="en-GB" sz="1600" b="0" i="1">
                <a:solidFill>
                  <a:schemeClr val="accent2"/>
                </a:solidFill>
                <a:latin typeface="Arial" charset="0"/>
              </a:rPr>
              <a:t>DA precursor (FDOPA)</a:t>
            </a:r>
            <a:r>
              <a:rPr lang="en-GB" sz="1600" i="1">
                <a:solidFill>
                  <a:schemeClr val="accent2"/>
                </a:solidFill>
                <a:latin typeface="Arial" charset="0"/>
              </a:rPr>
              <a:t> </a:t>
            </a:r>
            <a:r>
              <a:rPr lang="en-GB" sz="1600" b="0" i="1">
                <a:solidFill>
                  <a:schemeClr val="accent2"/>
                </a:solidFill>
                <a:latin typeface="Arial" charset="0"/>
              </a:rPr>
              <a:t>uptake/accumulation</a:t>
            </a:r>
          </a:p>
          <a:p>
            <a:r>
              <a:rPr lang="en-GB" sz="1600" b="0">
                <a:solidFill>
                  <a:schemeClr val="accent2"/>
                </a:solidFill>
                <a:latin typeface="Arial" charset="0"/>
              </a:rPr>
              <a:t>	women &gt; men</a:t>
            </a:r>
          </a:p>
          <a:p>
            <a:endParaRPr lang="en-GB" sz="1600" b="0">
              <a:solidFill>
                <a:schemeClr val="accent2"/>
              </a:solidFill>
              <a:latin typeface="Arial" charset="0"/>
            </a:endParaRPr>
          </a:p>
          <a:p>
            <a:pPr>
              <a:buFontTx/>
              <a:buChar char="•"/>
            </a:pPr>
            <a:r>
              <a:rPr lang="en-GB" sz="1600" b="0" i="1">
                <a:solidFill>
                  <a:schemeClr val="accent2"/>
                </a:solidFill>
                <a:latin typeface="Arial" charset="0"/>
              </a:rPr>
              <a:t>Striatal D2 receptor affinity</a:t>
            </a:r>
          </a:p>
          <a:p>
            <a:r>
              <a:rPr lang="en-GB" sz="1600" b="0">
                <a:solidFill>
                  <a:schemeClr val="accent2"/>
                </a:solidFill>
                <a:latin typeface="Arial" charset="0"/>
              </a:rPr>
              <a:t>	women &lt; men</a:t>
            </a:r>
          </a:p>
          <a:p>
            <a:endParaRPr lang="en-GB" sz="1600" b="0">
              <a:solidFill>
                <a:schemeClr val="accent2"/>
              </a:solidFill>
              <a:latin typeface="Arial" charset="0"/>
            </a:endParaRPr>
          </a:p>
          <a:p>
            <a:endParaRPr lang="en-GB" sz="2400" b="0">
              <a:solidFill>
                <a:schemeClr val="accent2"/>
              </a:solidFill>
              <a:latin typeface="Arial" charset="0"/>
            </a:endParaRPr>
          </a:p>
        </p:txBody>
      </p:sp>
      <p:sp>
        <p:nvSpPr>
          <p:cNvPr id="58380" name="Line 12"/>
          <p:cNvSpPr>
            <a:spLocks noChangeShapeType="1"/>
          </p:cNvSpPr>
          <p:nvPr/>
        </p:nvSpPr>
        <p:spPr bwMode="auto">
          <a:xfrm>
            <a:off x="323850" y="2997200"/>
            <a:ext cx="8569325"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1" name="Text Box 13"/>
          <p:cNvSpPr txBox="1">
            <a:spLocks noChangeArrowheads="1"/>
          </p:cNvSpPr>
          <p:nvPr/>
        </p:nvSpPr>
        <p:spPr bwMode="auto">
          <a:xfrm>
            <a:off x="7126288" y="3068638"/>
            <a:ext cx="20177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Lavalaye J 2000; Mozley LH, 2001</a:t>
            </a:r>
          </a:p>
        </p:txBody>
      </p:sp>
      <p:sp>
        <p:nvSpPr>
          <p:cNvPr id="58382" name="Text Box 14"/>
          <p:cNvSpPr txBox="1">
            <a:spLocks noChangeArrowheads="1"/>
          </p:cNvSpPr>
          <p:nvPr/>
        </p:nvSpPr>
        <p:spPr bwMode="auto">
          <a:xfrm>
            <a:off x="6985000" y="3860800"/>
            <a:ext cx="21955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Kaasinen V et al 2001; Laakso A et al 2002; van Beilen M et al 2008</a:t>
            </a:r>
          </a:p>
        </p:txBody>
      </p:sp>
      <p:sp>
        <p:nvSpPr>
          <p:cNvPr id="58383" name="Text Box 15"/>
          <p:cNvSpPr txBox="1">
            <a:spLocks noChangeArrowheads="1"/>
          </p:cNvSpPr>
          <p:nvPr/>
        </p:nvSpPr>
        <p:spPr bwMode="auto">
          <a:xfrm>
            <a:off x="6948488" y="4652963"/>
            <a:ext cx="2195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Pohjalainen, T et al 1998</a:t>
            </a:r>
          </a:p>
        </p:txBody>
      </p:sp>
      <p:sp>
        <p:nvSpPr>
          <p:cNvPr id="58384" name="Line 16"/>
          <p:cNvSpPr>
            <a:spLocks noChangeShapeType="1"/>
          </p:cNvSpPr>
          <p:nvPr/>
        </p:nvSpPr>
        <p:spPr bwMode="auto">
          <a:xfrm>
            <a:off x="179388" y="5157788"/>
            <a:ext cx="8569325"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5" name="Text Box 17"/>
          <p:cNvSpPr txBox="1">
            <a:spLocks noChangeArrowheads="1"/>
          </p:cNvSpPr>
          <p:nvPr/>
        </p:nvSpPr>
        <p:spPr bwMode="auto">
          <a:xfrm>
            <a:off x="2484438" y="5157788"/>
            <a:ext cx="432117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600" b="0" i="1">
                <a:solidFill>
                  <a:schemeClr val="accent2"/>
                </a:solidFill>
                <a:latin typeface="Arial" charset="0"/>
              </a:rPr>
              <a:t>Extracelluar DA levels in caudate/putamen</a:t>
            </a:r>
          </a:p>
          <a:p>
            <a:endParaRPr lang="en-GB" sz="1600" i="1">
              <a:solidFill>
                <a:schemeClr val="accent2"/>
              </a:solidFill>
              <a:latin typeface="Arial" charset="0"/>
            </a:endParaRPr>
          </a:p>
          <a:p>
            <a:pPr algn="ctr"/>
            <a:r>
              <a:rPr lang="en-GB" sz="1600" b="0">
                <a:solidFill>
                  <a:schemeClr val="accent2"/>
                </a:solidFill>
                <a:latin typeface="Arial" charset="0"/>
              </a:rPr>
              <a:t>Women &gt; men</a:t>
            </a:r>
          </a:p>
          <a:p>
            <a:pPr algn="ctr"/>
            <a:endParaRPr lang="en-GB" sz="1600" b="0">
              <a:solidFill>
                <a:schemeClr val="accent2"/>
              </a:solidFill>
              <a:latin typeface="Arial" charset="0"/>
            </a:endParaRPr>
          </a:p>
          <a:p>
            <a:pPr algn="ctr"/>
            <a:r>
              <a:rPr lang="en-GB" sz="1600" b="0">
                <a:solidFill>
                  <a:schemeClr val="accent2"/>
                </a:solidFill>
                <a:latin typeface="Arial" charset="0"/>
              </a:rPr>
              <a:t>Correlates with executive and motor function in women, not men</a:t>
            </a:r>
          </a:p>
          <a:p>
            <a:endParaRPr lang="en-GB" sz="1600" b="0">
              <a:solidFill>
                <a:schemeClr val="accent2"/>
              </a:solidFill>
              <a:latin typeface="Arial" charset="0"/>
            </a:endParaRPr>
          </a:p>
        </p:txBody>
      </p:sp>
      <p:sp>
        <p:nvSpPr>
          <p:cNvPr id="58386" name="Text Box 18"/>
          <p:cNvSpPr txBox="1">
            <a:spLocks noChangeArrowheads="1"/>
          </p:cNvSpPr>
          <p:nvPr/>
        </p:nvSpPr>
        <p:spPr bwMode="auto">
          <a:xfrm>
            <a:off x="7091363" y="5300663"/>
            <a:ext cx="2017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Mozley LH, 2001</a:t>
            </a:r>
          </a:p>
        </p:txBody>
      </p:sp>
      <p:sp>
        <p:nvSpPr>
          <p:cNvPr id="58387" name="Rectangle 19"/>
          <p:cNvSpPr>
            <a:spLocks noChangeArrowheads="1"/>
          </p:cNvSpPr>
          <p:nvPr/>
        </p:nvSpPr>
        <p:spPr bwMode="auto">
          <a:xfrm>
            <a:off x="7086600" y="5810250"/>
            <a:ext cx="1981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rPr>
              <a:t>DA function differs in men and women in normal NSDA system</a:t>
            </a:r>
            <a:r>
              <a:rPr lang="en-GB" sz="2000" b="0">
                <a:solidFill>
                  <a:schemeClr val="accent2"/>
                </a:solidFill>
                <a:latin typeface="Arial" charset="0"/>
              </a:rPr>
              <a:t>.</a:t>
            </a:r>
          </a:p>
        </p:txBody>
      </p:sp>
      <p:sp>
        <p:nvSpPr>
          <p:cNvPr id="575508" name="Oval 20"/>
          <p:cNvSpPr>
            <a:spLocks noChangeArrowheads="1"/>
          </p:cNvSpPr>
          <p:nvPr/>
        </p:nvSpPr>
        <p:spPr bwMode="auto">
          <a:xfrm>
            <a:off x="6704013" y="5645150"/>
            <a:ext cx="2439987" cy="121285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5508"/>
                                        </p:tgtEl>
                                        <p:attrNameLst>
                                          <p:attrName>style.visibility</p:attrName>
                                        </p:attrNameLst>
                                      </p:cBhvr>
                                      <p:to>
                                        <p:strVal val="visible"/>
                                      </p:to>
                                    </p:set>
                                    <p:animEffect transition="in" filter="dissolve">
                                      <p:cBhvr>
                                        <p:cTn id="7" dur="500"/>
                                        <p:tgtEl>
                                          <p:spTgt spid="57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0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88900"/>
            <a:ext cx="9144000" cy="1143000"/>
          </a:xfrm>
        </p:spPr>
        <p:txBody>
          <a:bodyPr/>
          <a:lstStyle/>
          <a:p>
            <a:r>
              <a:rPr lang="en-GB" sz="3200" smtClean="0">
                <a:solidFill>
                  <a:srgbClr val="A50021"/>
                </a:solidFill>
                <a:latin typeface="Comic Sans MS" pitchFamily="66" charset="0"/>
                <a:ea typeface="Arial Unicode MS" pitchFamily="34" charset="-128"/>
                <a:cs typeface="Arial Unicode MS" pitchFamily="34" charset="-128"/>
              </a:rPr>
              <a:t>Sex dimorphisms in PD molecular neuropathology</a:t>
            </a:r>
            <a:endParaRPr lang="en-GB" sz="3200" b="1" smtClean="0">
              <a:solidFill>
                <a:srgbClr val="A50021"/>
              </a:solidFill>
              <a:latin typeface="Comic Sans MS" pitchFamily="66" charset="0"/>
              <a:ea typeface="Arial Unicode MS" pitchFamily="34" charset="-128"/>
              <a:cs typeface="Arial Unicode MS" pitchFamily="34" charset="-128"/>
            </a:endParaRPr>
          </a:p>
        </p:txBody>
      </p:sp>
      <p:sp>
        <p:nvSpPr>
          <p:cNvPr id="59395" name="Text Box 3"/>
          <p:cNvSpPr txBox="1">
            <a:spLocks noChangeArrowheads="1"/>
          </p:cNvSpPr>
          <p:nvPr/>
        </p:nvSpPr>
        <p:spPr bwMode="auto">
          <a:xfrm>
            <a:off x="250825" y="1196975"/>
            <a:ext cx="201771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b="0">
                <a:solidFill>
                  <a:schemeClr val="accent2"/>
                </a:solidFill>
                <a:latin typeface="Arial" charset="0"/>
              </a:rPr>
              <a:t>SNc gene expression patterns (laser capture microdissection; end stage surviving neurones, &lt;24h post mortem)</a:t>
            </a:r>
          </a:p>
        </p:txBody>
      </p:sp>
      <p:sp>
        <p:nvSpPr>
          <p:cNvPr id="59396" name="Text Box 4"/>
          <p:cNvSpPr txBox="1">
            <a:spLocks noChangeArrowheads="1"/>
          </p:cNvSpPr>
          <p:nvPr/>
        </p:nvSpPr>
        <p:spPr bwMode="auto">
          <a:xfrm>
            <a:off x="323850" y="3141663"/>
            <a:ext cx="180022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b="0" i="1">
                <a:solidFill>
                  <a:schemeClr val="accent2"/>
                </a:solidFill>
                <a:latin typeface="Arial" charset="0"/>
              </a:rPr>
              <a:t>In vivo</a:t>
            </a:r>
            <a:r>
              <a:rPr lang="en-GB" sz="1600" b="0">
                <a:solidFill>
                  <a:schemeClr val="accent2"/>
                </a:solidFill>
                <a:latin typeface="Arial" charset="0"/>
              </a:rPr>
              <a:t> imaging dopaminergic neurone dynamics (FDOPA) in ‘early’, unmedictaed PD</a:t>
            </a:r>
          </a:p>
        </p:txBody>
      </p:sp>
      <p:sp>
        <p:nvSpPr>
          <p:cNvPr id="59397" name="Text Box 5"/>
          <p:cNvSpPr txBox="1">
            <a:spLocks noChangeArrowheads="1"/>
          </p:cNvSpPr>
          <p:nvPr/>
        </p:nvSpPr>
        <p:spPr bwMode="auto">
          <a:xfrm>
            <a:off x="323850" y="5397500"/>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b="0">
                <a:solidFill>
                  <a:schemeClr val="accent2"/>
                </a:solidFill>
                <a:latin typeface="Arial" charset="0"/>
              </a:rPr>
              <a:t>Clinical features </a:t>
            </a:r>
          </a:p>
        </p:txBody>
      </p:sp>
      <p:sp>
        <p:nvSpPr>
          <p:cNvPr id="59398" name="Line 6"/>
          <p:cNvSpPr>
            <a:spLocks noChangeShapeType="1"/>
          </p:cNvSpPr>
          <p:nvPr/>
        </p:nvSpPr>
        <p:spPr bwMode="auto">
          <a:xfrm>
            <a:off x="323850" y="1125538"/>
            <a:ext cx="8424863"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399" name="Line 7"/>
          <p:cNvSpPr>
            <a:spLocks noChangeShapeType="1"/>
          </p:cNvSpPr>
          <p:nvPr/>
        </p:nvSpPr>
        <p:spPr bwMode="auto">
          <a:xfrm>
            <a:off x="2339975" y="1196975"/>
            <a:ext cx="0" cy="5400675"/>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400" name="Text Box 8"/>
          <p:cNvSpPr txBox="1">
            <a:spLocks noChangeArrowheads="1"/>
          </p:cNvSpPr>
          <p:nvPr/>
        </p:nvSpPr>
        <p:spPr bwMode="auto">
          <a:xfrm>
            <a:off x="2555875" y="1196975"/>
            <a:ext cx="4321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i="1">
                <a:solidFill>
                  <a:schemeClr val="accent2"/>
                </a:solidFill>
                <a:latin typeface="Arial" charset="0"/>
              </a:rPr>
              <a:t>Women:</a:t>
            </a:r>
            <a:r>
              <a:rPr lang="en-GB" sz="1600" b="0">
                <a:solidFill>
                  <a:schemeClr val="accent2"/>
                </a:solidFill>
                <a:latin typeface="Arial" charset="0"/>
              </a:rPr>
              <a:t> Alterations in genes with protein kinase activity, and genes involved in proteolysis and WNT signalling predominate</a:t>
            </a:r>
          </a:p>
          <a:p>
            <a:endParaRPr lang="en-GB" sz="1600" i="1">
              <a:solidFill>
                <a:schemeClr val="accent2"/>
              </a:solidFill>
              <a:latin typeface="Arial" charset="0"/>
            </a:endParaRPr>
          </a:p>
          <a:p>
            <a:r>
              <a:rPr lang="en-GB" sz="1600" i="1">
                <a:solidFill>
                  <a:schemeClr val="accent2"/>
                </a:solidFill>
                <a:latin typeface="Arial" charset="0"/>
              </a:rPr>
              <a:t>Men:</a:t>
            </a:r>
            <a:r>
              <a:rPr lang="en-GB" sz="1600" b="0">
                <a:solidFill>
                  <a:schemeClr val="accent2"/>
                </a:solidFill>
                <a:latin typeface="Arial" charset="0"/>
              </a:rPr>
              <a:t> Alterations in genes for proteins with protein- and copper-binding activities predominate</a:t>
            </a:r>
          </a:p>
          <a:p>
            <a:endParaRPr lang="en-GB" sz="1600" b="0">
              <a:solidFill>
                <a:schemeClr val="accent2"/>
              </a:solidFill>
              <a:latin typeface="Arial" charset="0"/>
            </a:endParaRPr>
          </a:p>
        </p:txBody>
      </p:sp>
      <p:sp>
        <p:nvSpPr>
          <p:cNvPr id="59401" name="Line 9"/>
          <p:cNvSpPr>
            <a:spLocks noChangeShapeType="1"/>
          </p:cNvSpPr>
          <p:nvPr/>
        </p:nvSpPr>
        <p:spPr bwMode="auto">
          <a:xfrm>
            <a:off x="7019925" y="1196975"/>
            <a:ext cx="0" cy="5400675"/>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402" name="Text Box 10"/>
          <p:cNvSpPr txBox="1">
            <a:spLocks noChangeArrowheads="1"/>
          </p:cNvSpPr>
          <p:nvPr/>
        </p:nvSpPr>
        <p:spPr bwMode="auto">
          <a:xfrm>
            <a:off x="7019925" y="1700213"/>
            <a:ext cx="20177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Cantuti-Castelvetri I et al 2007; </a:t>
            </a:r>
          </a:p>
          <a:p>
            <a:endParaRPr lang="en-GB" sz="1400" b="0">
              <a:solidFill>
                <a:schemeClr val="accent2"/>
              </a:solidFill>
              <a:latin typeface="Arial" charset="0"/>
            </a:endParaRPr>
          </a:p>
        </p:txBody>
      </p:sp>
      <p:sp>
        <p:nvSpPr>
          <p:cNvPr id="59403" name="Text Box 11"/>
          <p:cNvSpPr txBox="1">
            <a:spLocks noChangeArrowheads="1"/>
          </p:cNvSpPr>
          <p:nvPr/>
        </p:nvSpPr>
        <p:spPr bwMode="auto">
          <a:xfrm>
            <a:off x="2555875" y="3141663"/>
            <a:ext cx="432117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buFontTx/>
              <a:buChar char="•"/>
            </a:pPr>
            <a:r>
              <a:rPr lang="en-GB" sz="1600" b="0">
                <a:solidFill>
                  <a:schemeClr val="accent2"/>
                </a:solidFill>
                <a:latin typeface="Arial" charset="0"/>
              </a:rPr>
              <a:t> &gt; 50% reduction in accumulation of FDOPA (loss of DA) in putamen in men and women (90% postmenopausal)</a:t>
            </a:r>
          </a:p>
          <a:p>
            <a:pPr>
              <a:buFontTx/>
              <a:buChar char="•"/>
            </a:pPr>
            <a:endParaRPr lang="en-GB" sz="1600" b="0">
              <a:solidFill>
                <a:schemeClr val="accent2"/>
              </a:solidFill>
              <a:latin typeface="Arial" charset="0"/>
            </a:endParaRPr>
          </a:p>
          <a:p>
            <a:pPr>
              <a:buFontTx/>
              <a:buChar char="•"/>
            </a:pPr>
            <a:r>
              <a:rPr lang="en-GB" sz="1600" b="0">
                <a:solidFill>
                  <a:schemeClr val="accent2"/>
                </a:solidFill>
                <a:latin typeface="Arial" charset="0"/>
              </a:rPr>
              <a:t> FDOPA accumulation in frontal cortex increased to a greater extent in women (219%) than men (87%) compared with respective controls</a:t>
            </a:r>
          </a:p>
          <a:p>
            <a:pPr>
              <a:buFontTx/>
              <a:buChar char="•"/>
            </a:pPr>
            <a:endParaRPr lang="en-GB" sz="1600" b="0">
              <a:solidFill>
                <a:schemeClr val="accent2"/>
              </a:solidFill>
              <a:latin typeface="Arial" charset="0"/>
            </a:endParaRPr>
          </a:p>
          <a:p>
            <a:pPr>
              <a:buFontTx/>
              <a:buChar char="•"/>
            </a:pPr>
            <a:endParaRPr lang="en-GB" sz="1600" b="0">
              <a:solidFill>
                <a:schemeClr val="accent2"/>
              </a:solidFill>
              <a:latin typeface="Arial" charset="0"/>
            </a:endParaRPr>
          </a:p>
          <a:p>
            <a:endParaRPr lang="en-GB" sz="1600" b="0">
              <a:solidFill>
                <a:schemeClr val="accent2"/>
              </a:solidFill>
              <a:latin typeface="Arial" charset="0"/>
            </a:endParaRPr>
          </a:p>
          <a:p>
            <a:endParaRPr lang="en-GB" sz="2400" b="0">
              <a:solidFill>
                <a:schemeClr val="accent2"/>
              </a:solidFill>
              <a:latin typeface="Arial" charset="0"/>
            </a:endParaRPr>
          </a:p>
        </p:txBody>
      </p:sp>
      <p:sp>
        <p:nvSpPr>
          <p:cNvPr id="59404" name="Line 12"/>
          <p:cNvSpPr>
            <a:spLocks noChangeShapeType="1"/>
          </p:cNvSpPr>
          <p:nvPr/>
        </p:nvSpPr>
        <p:spPr bwMode="auto">
          <a:xfrm>
            <a:off x="323850" y="2997200"/>
            <a:ext cx="8569325"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405" name="Text Box 13"/>
          <p:cNvSpPr txBox="1">
            <a:spLocks noChangeArrowheads="1"/>
          </p:cNvSpPr>
          <p:nvPr/>
        </p:nvSpPr>
        <p:spPr bwMode="auto">
          <a:xfrm>
            <a:off x="6948488" y="3068638"/>
            <a:ext cx="2195512"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Kaasinen V et al 2001</a:t>
            </a:r>
          </a:p>
          <a:p>
            <a:endParaRPr lang="en-GB" sz="1400" b="0">
              <a:solidFill>
                <a:schemeClr val="accent2"/>
              </a:solidFill>
              <a:latin typeface="Arial" charset="0"/>
            </a:endParaRPr>
          </a:p>
          <a:p>
            <a:endParaRPr lang="en-GB" sz="1400" b="0">
              <a:solidFill>
                <a:schemeClr val="accent2"/>
              </a:solidFill>
              <a:latin typeface="Arial" charset="0"/>
            </a:endParaRPr>
          </a:p>
          <a:p>
            <a:r>
              <a:rPr lang="en-GB" sz="1400" b="0">
                <a:solidFill>
                  <a:schemeClr val="accent2"/>
                </a:solidFill>
                <a:latin typeface="Arial" charset="0"/>
              </a:rPr>
              <a:t>Underlying neurotransmitter function differs in men and women. Adaptive responses vs disease progression? </a:t>
            </a:r>
          </a:p>
        </p:txBody>
      </p:sp>
      <p:sp>
        <p:nvSpPr>
          <p:cNvPr id="59406" name="Line 14"/>
          <p:cNvSpPr>
            <a:spLocks noChangeShapeType="1"/>
          </p:cNvSpPr>
          <p:nvPr/>
        </p:nvSpPr>
        <p:spPr bwMode="auto">
          <a:xfrm>
            <a:off x="179388" y="5157788"/>
            <a:ext cx="8569325"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407" name="Text Box 15"/>
          <p:cNvSpPr txBox="1">
            <a:spLocks noChangeArrowheads="1"/>
          </p:cNvSpPr>
          <p:nvPr/>
        </p:nvSpPr>
        <p:spPr bwMode="auto">
          <a:xfrm>
            <a:off x="2484438" y="5157788"/>
            <a:ext cx="432117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600" i="1">
                <a:solidFill>
                  <a:schemeClr val="accent2"/>
                </a:solidFill>
                <a:latin typeface="Arial" charset="0"/>
              </a:rPr>
              <a:t>Women:</a:t>
            </a:r>
            <a:r>
              <a:rPr lang="en-GB" sz="1600" b="0">
                <a:solidFill>
                  <a:schemeClr val="accent2"/>
                </a:solidFill>
                <a:latin typeface="Arial" charset="0"/>
              </a:rPr>
              <a:t> Reduced incidence &amp; prevalence at all ages; later onset. Tremor (mild DA loss), side effects of L-DOPA, postural impairment and depression are more prominent. </a:t>
            </a:r>
            <a:endParaRPr lang="en-GB" sz="1600" i="1">
              <a:solidFill>
                <a:schemeClr val="accent2"/>
              </a:solidFill>
              <a:latin typeface="Arial" charset="0"/>
            </a:endParaRPr>
          </a:p>
          <a:p>
            <a:r>
              <a:rPr lang="en-GB" sz="1600" i="1">
                <a:solidFill>
                  <a:schemeClr val="accent2"/>
                </a:solidFill>
                <a:latin typeface="Arial" charset="0"/>
              </a:rPr>
              <a:t>Men: </a:t>
            </a:r>
            <a:r>
              <a:rPr lang="en-GB" sz="1600" b="0">
                <a:solidFill>
                  <a:schemeClr val="accent2"/>
                </a:solidFill>
                <a:latin typeface="Arial" charset="0"/>
              </a:rPr>
              <a:t>Exhibit more parkinsonian motor features and sleep disturbances</a:t>
            </a:r>
          </a:p>
          <a:p>
            <a:endParaRPr lang="en-GB" sz="1600" b="0">
              <a:solidFill>
                <a:schemeClr val="accent2"/>
              </a:solidFill>
              <a:latin typeface="Arial" charset="0"/>
            </a:endParaRPr>
          </a:p>
        </p:txBody>
      </p:sp>
      <p:sp>
        <p:nvSpPr>
          <p:cNvPr id="59408" name="Text Box 16"/>
          <p:cNvSpPr txBox="1">
            <a:spLocks noChangeArrowheads="1"/>
          </p:cNvSpPr>
          <p:nvPr/>
        </p:nvSpPr>
        <p:spPr bwMode="auto">
          <a:xfrm>
            <a:off x="7091363" y="5300663"/>
            <a:ext cx="201771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sz="1400" b="0">
                <a:solidFill>
                  <a:schemeClr val="accent2"/>
                </a:solidFill>
                <a:latin typeface="Arial" charset="0"/>
              </a:rPr>
              <a:t>Lyons KE et al 1998; Rojo A et al  2003; Utti RJ et al 2005; Scaglione C et al 2005; Haaxma CA, 2007.</a:t>
            </a:r>
          </a:p>
        </p:txBody>
      </p:sp>
      <p:sp>
        <p:nvSpPr>
          <p:cNvPr id="576529" name="Oval 17"/>
          <p:cNvSpPr>
            <a:spLocks noChangeArrowheads="1"/>
          </p:cNvSpPr>
          <p:nvPr/>
        </p:nvSpPr>
        <p:spPr bwMode="auto">
          <a:xfrm>
            <a:off x="6704013" y="3497263"/>
            <a:ext cx="2439987" cy="177800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6529"/>
                                        </p:tgtEl>
                                        <p:attrNameLst>
                                          <p:attrName>style.visibility</p:attrName>
                                        </p:attrNameLst>
                                      </p:cBhvr>
                                      <p:to>
                                        <p:strVal val="visible"/>
                                      </p:to>
                                    </p:set>
                                    <p:animEffect transition="in" filter="dissolve">
                                      <p:cBhvr>
                                        <p:cTn id="7" dur="500"/>
                                        <p:tgtEl>
                                          <p:spTgt spid="576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576529"/>
                                        </p:tgtEl>
                                        <p:attrNameLst>
                                          <p:attrName>style.visibility</p:attrName>
                                        </p:attrNameLst>
                                      </p:cBhvr>
                                      <p:to>
                                        <p:strVal val="visible"/>
                                      </p:to>
                                    </p:set>
                                    <p:animEffect transition="in" filter="dissolve">
                                      <p:cBhvr>
                                        <p:cTn id="12" dur="500"/>
                                        <p:tgtEl>
                                          <p:spTgt spid="576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29" grpId="0" animBg="1"/>
      <p:bldP spid="57652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685800" y="1487488"/>
            <a:ext cx="7772400" cy="4608512"/>
          </a:xfrm>
        </p:spPr>
        <p:txBody>
          <a:bodyPr/>
          <a:lstStyle/>
          <a:p>
            <a:r>
              <a:rPr lang="en-GB" sz="2800" smtClean="0">
                <a:latin typeface="Arial" charset="0"/>
              </a:rPr>
              <a:t>Like the rodent NSDA system, the human NSDA system shows inherent sex dimorphisms in the underlying circuitry in health &amp; disease</a:t>
            </a:r>
          </a:p>
          <a:p>
            <a:endParaRPr lang="en-GB" sz="2800" smtClean="0">
              <a:latin typeface="Arial" charset="0"/>
            </a:endParaRPr>
          </a:p>
          <a:p>
            <a:r>
              <a:rPr lang="en-GB" sz="2800" smtClean="0">
                <a:latin typeface="Arial" charset="0"/>
              </a:rPr>
              <a:t>This indicates a need for a sex-specific approach to promoting human mental health and well-being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714375" y="823913"/>
            <a:ext cx="7215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4043B2"/>
                </a:solidFill>
                <a:latin typeface="Arial" charset="0"/>
              </a:rPr>
              <a:t>Translational implications</a:t>
            </a:r>
            <a:endParaRPr lang="en-GB">
              <a:solidFill>
                <a:srgbClr val="4043B2"/>
              </a:solidFill>
            </a:endParaRPr>
          </a:p>
        </p:txBody>
      </p:sp>
      <p:sp>
        <p:nvSpPr>
          <p:cNvPr id="5" name="Rectangle 6"/>
          <p:cNvSpPr>
            <a:spLocks noChangeArrowheads="1"/>
          </p:cNvSpPr>
          <p:nvPr/>
        </p:nvSpPr>
        <p:spPr bwMode="auto">
          <a:xfrm>
            <a:off x="857250" y="5000625"/>
            <a:ext cx="7643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The reported clinical benefits of oestrogens in the female sex may not simply translate to the male sex, highlighting the importance of studies in both males and females</a:t>
            </a:r>
            <a:endParaRPr lang="en-GB" sz="2000"/>
          </a:p>
        </p:txBody>
      </p:sp>
      <p:sp>
        <p:nvSpPr>
          <p:cNvPr id="6" name="Rectangle 18"/>
          <p:cNvSpPr>
            <a:spLocks noChangeArrowheads="1"/>
          </p:cNvSpPr>
          <p:nvPr/>
        </p:nvSpPr>
        <p:spPr bwMode="auto">
          <a:xfrm>
            <a:off x="795338" y="3000375"/>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In healthy human individuals performance on a striatal-mediated sequential movement task suggests that the effects of sex hormones on NSDA activity may be sexually dimorphic: </a:t>
            </a:r>
          </a:p>
          <a:p>
            <a:pPr lvl="1">
              <a:buFont typeface="Wingdings" pitchFamily="2" charset="2"/>
              <a:buChar char="§"/>
            </a:pPr>
            <a:r>
              <a:rPr lang="en-GB" sz="1800">
                <a:solidFill>
                  <a:schemeClr val="accent2"/>
                </a:solidFill>
                <a:latin typeface="Arial" charset="0"/>
              </a:rPr>
              <a:t>endogenous E2 promotes activity in females; males unaffected by T or E2 </a:t>
            </a:r>
            <a:r>
              <a:rPr lang="en-GB" sz="1600">
                <a:solidFill>
                  <a:schemeClr val="accent2"/>
                </a:solidFill>
                <a:latin typeface="Arial" charset="0"/>
              </a:rPr>
              <a:t>(</a:t>
            </a:r>
            <a:r>
              <a:rPr lang="en-GB" sz="1400">
                <a:solidFill>
                  <a:schemeClr val="accent2"/>
                </a:solidFill>
                <a:latin typeface="Arial" charset="0"/>
              </a:rPr>
              <a:t>Siegel et al 2008, </a:t>
            </a:r>
            <a:r>
              <a:rPr lang="en-GB" sz="1400" i="1">
                <a:solidFill>
                  <a:schemeClr val="accent2"/>
                </a:solidFill>
                <a:latin typeface="Arial" charset="0"/>
              </a:rPr>
              <a:t>Behav Neurosci 122</a:t>
            </a:r>
            <a:r>
              <a:rPr lang="en-GB" sz="1400">
                <a:solidFill>
                  <a:schemeClr val="accent2"/>
                </a:solidFill>
                <a:latin typeface="Arial" charset="0"/>
              </a:rPr>
              <a:t>: 955-62; Jennings et al 1988</a:t>
            </a:r>
            <a:r>
              <a:rPr lang="en-GB" sz="1600">
                <a:solidFill>
                  <a:schemeClr val="accent2"/>
                </a:solidFill>
                <a:latin typeface="Arial" charset="0"/>
              </a:rPr>
              <a:t>)</a:t>
            </a:r>
          </a:p>
        </p:txBody>
      </p:sp>
      <p:sp>
        <p:nvSpPr>
          <p:cNvPr id="61445" name="Rectangle 18"/>
          <p:cNvSpPr>
            <a:spLocks noChangeArrowheads="1"/>
          </p:cNvSpPr>
          <p:nvPr/>
        </p:nvSpPr>
        <p:spPr bwMode="auto">
          <a:xfrm>
            <a:off x="947738" y="1928813"/>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Is the clinical course of Parkinson’s disease affected by endogenous sex steroid hormones in humans?</a:t>
            </a:r>
            <a:endParaRPr lang="en-GB" sz="1800">
              <a:solidFill>
                <a:schemeClr val="accent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rgbClr val="CCECFF"/>
            </a:gs>
          </a:gsLst>
          <a:lin ang="5400000" scaled="1"/>
        </a:gra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1887538"/>
            <a:ext cx="7843838" cy="4278312"/>
          </a:xfrm>
        </p:spPr>
        <p:txBody>
          <a:bodyPr/>
          <a:lstStyle/>
          <a:p>
            <a:r>
              <a:rPr lang="en-GB" sz="4000" smtClean="0">
                <a:latin typeface="Arial" charset="0"/>
              </a:rPr>
              <a:t>Glial cells as both producers of and targets for oestrogens in the brain: potential neuroprotective mechanisms</a:t>
            </a:r>
            <a:br>
              <a:rPr lang="en-GB" sz="4000" smtClean="0">
                <a:latin typeface="Arial" charset="0"/>
              </a:rPr>
            </a:br>
            <a:r>
              <a:rPr lang="en-GB" sz="4000" smtClean="0">
                <a:latin typeface="Arial" charset="0"/>
              </a:rPr>
              <a:t/>
            </a:r>
            <a:br>
              <a:rPr lang="en-GB" sz="4000" smtClean="0">
                <a:latin typeface="Arial" charset="0"/>
              </a:rPr>
            </a:br>
            <a:r>
              <a:rPr lang="en-GB" sz="4000" smtClean="0">
                <a:solidFill>
                  <a:srgbClr val="FF6600"/>
                </a:solidFill>
                <a:latin typeface="Arial" charset="0"/>
              </a:rPr>
              <a:t>Glenda Gillies</a:t>
            </a:r>
            <a:br>
              <a:rPr lang="en-GB" sz="4000" smtClean="0">
                <a:solidFill>
                  <a:srgbClr val="FF6600"/>
                </a:solidFill>
                <a:latin typeface="Arial" charset="0"/>
              </a:rPr>
            </a:br>
            <a:r>
              <a:rPr lang="en-GB" sz="4000" smtClean="0">
                <a:solidFill>
                  <a:srgbClr val="FF6600"/>
                </a:solidFill>
                <a:latin typeface="Arial" charset="0"/>
              </a:rPr>
              <a:t>30</a:t>
            </a:r>
            <a:r>
              <a:rPr lang="en-GB" sz="4000" baseline="30000" smtClean="0">
                <a:solidFill>
                  <a:srgbClr val="FF6600"/>
                </a:solidFill>
                <a:latin typeface="Arial" charset="0"/>
              </a:rPr>
              <a:t>th</a:t>
            </a:r>
            <a:r>
              <a:rPr lang="en-GB" sz="4000" smtClean="0">
                <a:solidFill>
                  <a:srgbClr val="FF6600"/>
                </a:solidFill>
                <a:latin typeface="Arial" charset="0"/>
              </a:rPr>
              <a:t> Jan 2012</a:t>
            </a:r>
          </a:p>
        </p:txBody>
      </p:sp>
      <p:sp>
        <p:nvSpPr>
          <p:cNvPr id="62467" name="Text Box 4"/>
          <p:cNvSpPr txBox="1">
            <a:spLocks noChangeArrowheads="1"/>
          </p:cNvSpPr>
          <p:nvPr/>
        </p:nvSpPr>
        <p:spPr bwMode="auto">
          <a:xfrm>
            <a:off x="242888" y="142875"/>
            <a:ext cx="3759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spcBef>
                <a:spcPct val="20000"/>
              </a:spcBef>
              <a:buSzPct val="100000"/>
            </a:pPr>
            <a:r>
              <a:rPr lang="en-GB" sz="3200">
                <a:solidFill>
                  <a:srgbClr val="000099"/>
                </a:solidFill>
                <a:latin typeface="Arial" charset="0"/>
              </a:rPr>
              <a:t>Imperial College </a:t>
            </a:r>
            <a:r>
              <a:rPr lang="en-GB" sz="3200">
                <a:solidFill>
                  <a:srgbClr val="33CCFF"/>
                </a:solidFill>
                <a:latin typeface="Arial" charset="0"/>
              </a:rPr>
              <a:t>London</a:t>
            </a:r>
          </a:p>
          <a:p>
            <a:endParaRPr lang="en-GB" sz="2400" b="0">
              <a:solidFill>
                <a:srgbClr val="33CCFF"/>
              </a:solidFill>
              <a:latin typeface="Times New Roman" pitchFamily="18" charset="0"/>
            </a:endParaRPr>
          </a:p>
        </p:txBody>
      </p:sp>
      <p:sp>
        <p:nvSpPr>
          <p:cNvPr id="62468" name="Text Box 5"/>
          <p:cNvSpPr txBox="1">
            <a:spLocks noChangeArrowheads="1"/>
          </p:cNvSpPr>
          <p:nvPr/>
        </p:nvSpPr>
        <p:spPr bwMode="auto">
          <a:xfrm>
            <a:off x="4943475" y="269875"/>
            <a:ext cx="3927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3200">
                <a:solidFill>
                  <a:srgbClr val="FF6600"/>
                </a:solidFill>
                <a:latin typeface="Arial" charset="0"/>
              </a:rPr>
              <a:t>BSc Endocrinology</a:t>
            </a:r>
          </a:p>
          <a:p>
            <a:pPr algn="ctr"/>
            <a:r>
              <a:rPr lang="en-GB" sz="3200">
                <a:solidFill>
                  <a:srgbClr val="FF6600"/>
                </a:solidFill>
                <a:latin typeface="Arial" charset="0"/>
              </a:rPr>
              <a:t>Module 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parkinson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1739900"/>
            <a:ext cx="2643187" cy="4365625"/>
          </a:xfrm>
        </p:spPr>
      </p:pic>
      <p:grpSp>
        <p:nvGrpSpPr>
          <p:cNvPr id="26627" name="Group 6"/>
          <p:cNvGrpSpPr>
            <a:grpSpLocks/>
          </p:cNvGrpSpPr>
          <p:nvPr/>
        </p:nvGrpSpPr>
        <p:grpSpPr bwMode="auto">
          <a:xfrm>
            <a:off x="4178300" y="347663"/>
            <a:ext cx="4500563" cy="3205162"/>
            <a:chOff x="103" y="828"/>
            <a:chExt cx="3347" cy="2341"/>
          </a:xfrm>
        </p:grpSpPr>
        <p:pic>
          <p:nvPicPr>
            <p:cNvPr id="7188" name="Picture 2" descr="DA pathw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 y="828"/>
              <a:ext cx="3152" cy="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9" name="Group 13"/>
            <p:cNvGrpSpPr>
              <a:grpSpLocks/>
            </p:cNvGrpSpPr>
            <p:nvPr/>
          </p:nvGrpSpPr>
          <p:grpSpPr bwMode="auto">
            <a:xfrm>
              <a:off x="1565" y="985"/>
              <a:ext cx="1885" cy="1263"/>
              <a:chOff x="1565" y="985"/>
              <a:chExt cx="1885" cy="1263"/>
            </a:xfrm>
          </p:grpSpPr>
          <p:sp>
            <p:nvSpPr>
              <p:cNvPr id="7190" name="Line 14"/>
              <p:cNvSpPr>
                <a:spLocks noChangeShapeType="1"/>
              </p:cNvSpPr>
              <p:nvPr/>
            </p:nvSpPr>
            <p:spPr bwMode="auto">
              <a:xfrm flipH="1">
                <a:off x="2645" y="2112"/>
                <a:ext cx="227" cy="136"/>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91" name="Text Box 10"/>
              <p:cNvSpPr txBox="1">
                <a:spLocks noChangeArrowheads="1"/>
              </p:cNvSpPr>
              <p:nvPr/>
            </p:nvSpPr>
            <p:spPr bwMode="auto">
              <a:xfrm>
                <a:off x="1565" y="985"/>
                <a:ext cx="1769" cy="591"/>
              </a:xfrm>
              <a:prstGeom prst="rect">
                <a:avLst/>
              </a:prstGeom>
              <a:solidFill>
                <a:schemeClr val="bg1"/>
              </a:solidFill>
              <a:ln w="9525">
                <a:solidFill>
                  <a:srgbClr val="000000"/>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800">
                    <a:solidFill>
                      <a:srgbClr val="000000"/>
                    </a:solidFill>
                    <a:cs typeface="Arial" charset="0"/>
                  </a:rPr>
                  <a:t>nigrostriatal dopaminergic system</a:t>
                </a:r>
              </a:p>
            </p:txBody>
          </p:sp>
          <p:sp>
            <p:nvSpPr>
              <p:cNvPr id="7192" name="Text Box 14"/>
              <p:cNvSpPr txBox="1">
                <a:spLocks noChangeArrowheads="1"/>
              </p:cNvSpPr>
              <p:nvPr/>
            </p:nvSpPr>
            <p:spPr bwMode="auto">
              <a:xfrm>
                <a:off x="2866" y="1785"/>
                <a:ext cx="584" cy="338"/>
              </a:xfrm>
              <a:prstGeom prst="rect">
                <a:avLst/>
              </a:prstGeom>
              <a:solidFill>
                <a:schemeClr val="bg1"/>
              </a:solidFill>
              <a:ln w="9525">
                <a:solidFill>
                  <a:srgbClr val="000000"/>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800">
                    <a:solidFill>
                      <a:srgbClr val="000000"/>
                    </a:solidFill>
                    <a:cs typeface="Arial" charset="0"/>
                  </a:rPr>
                  <a:t>SNc</a:t>
                </a:r>
              </a:p>
            </p:txBody>
          </p:sp>
        </p:grpSp>
      </p:grpSp>
      <p:sp>
        <p:nvSpPr>
          <p:cNvPr id="7172" name="Rectangle 31"/>
          <p:cNvSpPr>
            <a:spLocks noChangeArrowheads="1"/>
          </p:cNvSpPr>
          <p:nvPr/>
        </p:nvSpPr>
        <p:spPr bwMode="auto">
          <a:xfrm>
            <a:off x="7643813" y="47148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p>
        </p:txBody>
      </p:sp>
      <p:grpSp>
        <p:nvGrpSpPr>
          <p:cNvPr id="7173" name="Group 37"/>
          <p:cNvGrpSpPr>
            <a:grpSpLocks/>
          </p:cNvGrpSpPr>
          <p:nvPr/>
        </p:nvGrpSpPr>
        <p:grpSpPr bwMode="auto">
          <a:xfrm>
            <a:off x="2000250" y="1833563"/>
            <a:ext cx="1143000" cy="4057650"/>
            <a:chOff x="2000220" y="2443165"/>
            <a:chExt cx="1143009" cy="4057706"/>
          </a:xfrm>
        </p:grpSpPr>
        <p:sp>
          <p:nvSpPr>
            <p:cNvPr id="7185" name="Rectangle 33"/>
            <p:cNvSpPr>
              <a:spLocks noChangeArrowheads="1"/>
            </p:cNvSpPr>
            <p:nvPr/>
          </p:nvSpPr>
          <p:spPr bwMode="auto">
            <a:xfrm>
              <a:off x="2000221" y="2443165"/>
              <a:ext cx="1143008" cy="91440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rPr>
                <a:t>Mask-like facial expression</a:t>
              </a:r>
            </a:p>
          </p:txBody>
        </p:sp>
        <p:sp>
          <p:nvSpPr>
            <p:cNvPr id="7186" name="Rectangle 34"/>
            <p:cNvSpPr>
              <a:spLocks noChangeArrowheads="1"/>
            </p:cNvSpPr>
            <p:nvPr/>
          </p:nvSpPr>
          <p:spPr bwMode="auto">
            <a:xfrm>
              <a:off x="2000220" y="3286134"/>
              <a:ext cx="1143007" cy="71438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rPr>
                <a:t>Pill-rolling tremor</a:t>
              </a:r>
            </a:p>
          </p:txBody>
        </p:sp>
        <p:sp>
          <p:nvSpPr>
            <p:cNvPr id="7187" name="Rectangle 36"/>
            <p:cNvSpPr>
              <a:spLocks noChangeArrowheads="1"/>
            </p:cNvSpPr>
            <p:nvPr/>
          </p:nvSpPr>
          <p:spPr bwMode="auto">
            <a:xfrm>
              <a:off x="2000220" y="5643615"/>
              <a:ext cx="1143008" cy="85725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rPr>
                <a:t>Slow, shuffling movements</a:t>
              </a:r>
            </a:p>
          </p:txBody>
        </p:sp>
      </p:grpSp>
      <p:sp>
        <p:nvSpPr>
          <p:cNvPr id="7174" name="Rectangle 38"/>
          <p:cNvSpPr>
            <a:spLocks noChangeArrowheads="1"/>
          </p:cNvSpPr>
          <p:nvPr/>
        </p:nvSpPr>
        <p:spPr bwMode="auto">
          <a:xfrm>
            <a:off x="2071688" y="3390900"/>
            <a:ext cx="1000125" cy="7143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rPr>
              <a:t>Flexion of trunk</a:t>
            </a:r>
          </a:p>
        </p:txBody>
      </p:sp>
      <p:sp>
        <p:nvSpPr>
          <p:cNvPr id="7175" name="TextBox 21"/>
          <p:cNvSpPr txBox="1">
            <a:spLocks noChangeArrowheads="1"/>
          </p:cNvSpPr>
          <p:nvPr/>
        </p:nvSpPr>
        <p:spPr bwMode="auto">
          <a:xfrm>
            <a:off x="214313" y="161925"/>
            <a:ext cx="2732087" cy="400050"/>
          </a:xfrm>
          <a:prstGeom prst="rect">
            <a:avLst/>
          </a:prstGeom>
          <a:solidFill>
            <a:schemeClr val="bg1"/>
          </a:solidFill>
          <a:ln w="9525">
            <a:solidFill>
              <a:srgbClr val="2416DC"/>
            </a:solidFill>
            <a:miter lim="800000"/>
            <a:headEnd/>
            <a:tailEnd/>
          </a:ln>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r>
              <a:rPr lang="en-GB" sz="2000">
                <a:solidFill>
                  <a:srgbClr val="4043B2"/>
                </a:solidFill>
                <a:cs typeface="Arial" charset="0"/>
              </a:rPr>
              <a:t>Specific neural circuitry</a:t>
            </a:r>
            <a:endParaRPr lang="en-GB" sz="2000">
              <a:latin typeface="Times New Roman" pitchFamily="18" charset="0"/>
              <a:cs typeface="Arial" charset="0"/>
            </a:endParaRPr>
          </a:p>
        </p:txBody>
      </p:sp>
      <p:sp>
        <p:nvSpPr>
          <p:cNvPr id="22" name="Rectangle 2"/>
          <p:cNvSpPr txBox="1">
            <a:spLocks noChangeArrowheads="1"/>
          </p:cNvSpPr>
          <p:nvPr/>
        </p:nvSpPr>
        <p:spPr bwMode="auto">
          <a:xfrm>
            <a:off x="280988" y="823913"/>
            <a:ext cx="3581400" cy="649287"/>
          </a:xfrm>
          <a:prstGeom prst="rect">
            <a:avLst/>
          </a:prstGeom>
          <a:noFill/>
          <a:ln w="9525">
            <a:noFill/>
            <a:miter lim="800000"/>
            <a:headEnd/>
            <a:tailEnd/>
          </a:ln>
        </p:spPr>
        <p:txBody>
          <a:bodyPr/>
          <a:lstStyle/>
          <a:p>
            <a:pPr marL="342900" indent="-342900" algn="ctr">
              <a:lnSpc>
                <a:spcPct val="90000"/>
              </a:lnSpc>
              <a:spcBef>
                <a:spcPct val="20000"/>
              </a:spcBef>
              <a:buFont typeface="Symbol" pitchFamily="18" charset="2"/>
              <a:buNone/>
              <a:defRPr/>
            </a:pPr>
            <a:r>
              <a:rPr lang="en-US" sz="2400" kern="0" dirty="0">
                <a:solidFill>
                  <a:srgbClr val="0000CC"/>
                </a:solidFill>
                <a:latin typeface="Arial" pitchFamily="34" charset="0"/>
              </a:rPr>
              <a:t>Parkinson’s disease </a:t>
            </a:r>
          </a:p>
        </p:txBody>
      </p:sp>
      <p:grpSp>
        <p:nvGrpSpPr>
          <p:cNvPr id="23" name="Group 1028"/>
          <p:cNvGrpSpPr>
            <a:grpSpLocks/>
          </p:cNvGrpSpPr>
          <p:nvPr/>
        </p:nvGrpSpPr>
        <p:grpSpPr bwMode="auto">
          <a:xfrm>
            <a:off x="4465638" y="3800475"/>
            <a:ext cx="3733800" cy="2743200"/>
            <a:chOff x="240" y="432"/>
            <a:chExt cx="2352" cy="1728"/>
          </a:xfrm>
        </p:grpSpPr>
        <p:pic>
          <p:nvPicPr>
            <p:cNvPr id="7178" name="Picture 1029" descr="sn in p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432"/>
              <a:ext cx="158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030"/>
            <p:cNvSpPr txBox="1">
              <a:spLocks noChangeArrowheads="1"/>
            </p:cNvSpPr>
            <p:nvPr/>
          </p:nvSpPr>
          <p:spPr bwMode="auto">
            <a:xfrm>
              <a:off x="1776" y="1200"/>
              <a:ext cx="816" cy="7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GB" sz="1800"/>
                <a:t>Inclusion of </a:t>
              </a:r>
              <a:r>
                <a:rPr lang="en-GB" sz="1800">
                  <a:solidFill>
                    <a:srgbClr val="EAEAEA"/>
                  </a:solidFill>
                </a:rPr>
                <a:t>Lewy body</a:t>
              </a:r>
              <a:r>
                <a:rPr lang="en-GB" sz="1800"/>
                <a:t> in nigral neurone</a:t>
              </a:r>
              <a:endParaRPr lang="en-GB" sz="1400" b="0">
                <a:solidFill>
                  <a:srgbClr val="FFFF99"/>
                </a:solidFill>
                <a:latin typeface="Tahoma" pitchFamily="34" charset="0"/>
              </a:endParaRPr>
            </a:p>
          </p:txBody>
        </p:sp>
        <p:sp>
          <p:nvSpPr>
            <p:cNvPr id="7180" name="Text Box 1031"/>
            <p:cNvSpPr txBox="1">
              <a:spLocks noChangeArrowheads="1"/>
            </p:cNvSpPr>
            <p:nvPr/>
          </p:nvSpPr>
          <p:spPr bwMode="auto">
            <a:xfrm>
              <a:off x="336" y="1920"/>
              <a:ext cx="2256" cy="23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20000"/>
                </a:spcBef>
              </a:pPr>
              <a:r>
                <a:rPr lang="en-GB" sz="1800">
                  <a:solidFill>
                    <a:schemeClr val="bg1"/>
                  </a:solidFill>
                </a:rPr>
                <a:t>substantia nigra pars compacta</a:t>
              </a:r>
              <a:endParaRPr lang="en-GB" sz="1200" b="0">
                <a:solidFill>
                  <a:srgbClr val="990033"/>
                </a:solidFill>
                <a:latin typeface="Tahoma" pitchFamily="34" charset="0"/>
              </a:endParaRPr>
            </a:p>
          </p:txBody>
        </p:sp>
        <p:sp>
          <p:nvSpPr>
            <p:cNvPr id="7181" name="Text Box 1032"/>
            <p:cNvSpPr txBox="1">
              <a:spLocks noChangeArrowheads="1"/>
            </p:cNvSpPr>
            <p:nvPr/>
          </p:nvSpPr>
          <p:spPr bwMode="auto">
            <a:xfrm>
              <a:off x="240" y="432"/>
              <a:ext cx="2352" cy="23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a:solidFill>
                    <a:srgbClr val="EAEAEA"/>
                  </a:solidFill>
                  <a:cs typeface="Arial" charset="0"/>
                </a:rPr>
                <a:t>Depigmentation </a:t>
              </a:r>
              <a:r>
                <a:rPr lang="en-GB" sz="1800">
                  <a:cs typeface="Arial" charset="0"/>
                </a:rPr>
                <a:t>in mid-brain in PD</a:t>
              </a:r>
              <a:endParaRPr lang="en-GB" sz="1800" b="0">
                <a:latin typeface="Times New Roman" pitchFamily="18" charset="0"/>
                <a:cs typeface="Arial" charset="0"/>
              </a:endParaRPr>
            </a:p>
          </p:txBody>
        </p:sp>
        <p:pic>
          <p:nvPicPr>
            <p:cNvPr id="7182" name="Picture 1033" descr="lewy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624"/>
              <a:ext cx="864"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1034"/>
            <p:cNvSpPr txBox="1">
              <a:spLocks noChangeArrowheads="1"/>
            </p:cNvSpPr>
            <p:nvPr/>
          </p:nvSpPr>
          <p:spPr bwMode="auto">
            <a:xfrm>
              <a:off x="768" y="768"/>
              <a:ext cx="144"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000">
                  <a:solidFill>
                    <a:srgbClr val="000000"/>
                  </a:solidFill>
                  <a:latin typeface="Times New Roman" pitchFamily="18" charset="0"/>
                  <a:cs typeface="Arial" charset="0"/>
                </a:rPr>
                <a:t>*</a:t>
              </a:r>
              <a:endParaRPr lang="en-GB" sz="1800" b="0">
                <a:latin typeface="Times New Roman" pitchFamily="18" charset="0"/>
                <a:cs typeface="Arial" charset="0"/>
              </a:endParaRPr>
            </a:p>
          </p:txBody>
        </p:sp>
        <p:sp>
          <p:nvSpPr>
            <p:cNvPr id="7184" name="Text Box 1035"/>
            <p:cNvSpPr txBox="1">
              <a:spLocks noChangeArrowheads="1"/>
            </p:cNvSpPr>
            <p:nvPr/>
          </p:nvSpPr>
          <p:spPr bwMode="auto">
            <a:xfrm>
              <a:off x="1152" y="768"/>
              <a:ext cx="144"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2000">
                  <a:solidFill>
                    <a:srgbClr val="000000"/>
                  </a:solidFill>
                  <a:latin typeface="Times New Roman" pitchFamily="18" charset="0"/>
                  <a:cs typeface="Arial" charset="0"/>
                </a:rPr>
                <a:t>*</a:t>
              </a:r>
              <a:endParaRPr lang="en-GB" sz="1800" b="0">
                <a:latin typeface="Times New Roman" pitchFamily="18"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742950" y="233363"/>
            <a:ext cx="7772400" cy="793750"/>
          </a:xfrm>
        </p:spPr>
        <p:txBody>
          <a:bodyPr/>
          <a:lstStyle/>
          <a:p>
            <a:pPr eaLnBrk="1" hangingPunct="1"/>
            <a:r>
              <a:rPr lang="en-GB" smtClean="0"/>
              <a:t>Glia</a:t>
            </a:r>
          </a:p>
        </p:txBody>
      </p:sp>
      <p:sp>
        <p:nvSpPr>
          <p:cNvPr id="586755" name="Rectangle 3"/>
          <p:cNvSpPr>
            <a:spLocks noGrp="1" noChangeArrowheads="1"/>
          </p:cNvSpPr>
          <p:nvPr>
            <p:ph type="body" idx="4294967295"/>
          </p:nvPr>
        </p:nvSpPr>
        <p:spPr>
          <a:xfrm>
            <a:off x="457200" y="1074738"/>
            <a:ext cx="7969250" cy="3187700"/>
          </a:xfrm>
        </p:spPr>
        <p:txBody>
          <a:bodyPr/>
          <a:lstStyle/>
          <a:p>
            <a:pPr eaLnBrk="1" hangingPunct="1"/>
            <a:r>
              <a:rPr lang="en-US" sz="2800" smtClean="0"/>
              <a:t>Glia are the second major class of cells in the nervous system</a:t>
            </a:r>
          </a:p>
          <a:p>
            <a:pPr lvl="1" eaLnBrk="1" hangingPunct="1"/>
            <a:r>
              <a:rPr lang="en-US" sz="2400" smtClean="0"/>
              <a:t>provide physical support and nutrients to neurones</a:t>
            </a:r>
          </a:p>
          <a:p>
            <a:pPr lvl="1" eaLnBrk="1" hangingPunct="1"/>
            <a:r>
              <a:rPr lang="en-US" sz="2400" smtClean="0"/>
              <a:t>Critically involved in brain homeostasis</a:t>
            </a:r>
          </a:p>
          <a:p>
            <a:pPr eaLnBrk="1" hangingPunct="1"/>
            <a:endParaRPr lang="en-US" sz="1600" smtClean="0"/>
          </a:p>
          <a:p>
            <a:pPr eaLnBrk="1" hangingPunct="1"/>
            <a:r>
              <a:rPr lang="en-US" sz="2800" smtClean="0"/>
              <a:t>The ratio of glial cells to neurones increases with brain complexity in different species:</a:t>
            </a:r>
          </a:p>
          <a:p>
            <a:pPr eaLnBrk="1" hangingPunct="1">
              <a:buFontTx/>
              <a:buNone/>
            </a:pPr>
            <a:endParaRPr lang="en-US" sz="2800" smtClean="0"/>
          </a:p>
          <a:p>
            <a:pPr eaLnBrk="1" hangingPunct="1"/>
            <a:endParaRPr lang="en-US" sz="2800" smtClean="0"/>
          </a:p>
        </p:txBody>
      </p:sp>
      <p:grpSp>
        <p:nvGrpSpPr>
          <p:cNvPr id="586756" name="Group 4"/>
          <p:cNvGrpSpPr>
            <a:grpSpLocks/>
          </p:cNvGrpSpPr>
          <p:nvPr/>
        </p:nvGrpSpPr>
        <p:grpSpPr bwMode="auto">
          <a:xfrm>
            <a:off x="1114425" y="4806950"/>
            <a:ext cx="1455738" cy="1933575"/>
            <a:chOff x="1050" y="2396"/>
            <a:chExt cx="917" cy="1218"/>
          </a:xfrm>
        </p:grpSpPr>
        <p:pic>
          <p:nvPicPr>
            <p:cNvPr id="63502" name="Picture 5"/>
            <p:cNvPicPr>
              <a:picLocks noChangeAspect="1" noChangeArrowheads="1"/>
            </p:cNvPicPr>
            <p:nvPr/>
          </p:nvPicPr>
          <p:blipFill>
            <a:blip r:embed="rId3">
              <a:extLst>
                <a:ext uri="{28A0092B-C50C-407E-A947-70E740481C1C}">
                  <a14:useLocalDpi xmlns:a14="http://schemas.microsoft.com/office/drawing/2010/main" val="0"/>
                </a:ext>
              </a:extLst>
            </a:blip>
            <a:srcRect r="3879" b="3737"/>
            <a:stretch>
              <a:fillRect/>
            </a:stretch>
          </p:blipFill>
          <p:spPr bwMode="auto">
            <a:xfrm>
              <a:off x="1050" y="2396"/>
              <a:ext cx="917" cy="953"/>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3" name="Text Box 6"/>
            <p:cNvSpPr txBox="1">
              <a:spLocks noChangeArrowheads="1"/>
            </p:cNvSpPr>
            <p:nvPr/>
          </p:nvSpPr>
          <p:spPr bwMode="auto">
            <a:xfrm>
              <a:off x="1325" y="3383"/>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1:1</a:t>
              </a:r>
            </a:p>
          </p:txBody>
        </p:sp>
      </p:grpSp>
      <p:grpSp>
        <p:nvGrpSpPr>
          <p:cNvPr id="586759" name="Group 7"/>
          <p:cNvGrpSpPr>
            <a:grpSpLocks/>
          </p:cNvGrpSpPr>
          <p:nvPr/>
        </p:nvGrpSpPr>
        <p:grpSpPr bwMode="auto">
          <a:xfrm>
            <a:off x="3011488" y="4846638"/>
            <a:ext cx="1716087" cy="1739900"/>
            <a:chOff x="2384" y="2464"/>
            <a:chExt cx="1081" cy="1096"/>
          </a:xfrm>
        </p:grpSpPr>
        <p:pic>
          <p:nvPicPr>
            <p:cNvPr id="63500" name="Picture 8"/>
            <p:cNvPicPr>
              <a:picLocks noChangeAspect="1" noChangeArrowheads="1"/>
            </p:cNvPicPr>
            <p:nvPr/>
          </p:nvPicPr>
          <p:blipFill>
            <a:blip r:embed="rId4">
              <a:extLst>
                <a:ext uri="{28A0092B-C50C-407E-A947-70E740481C1C}">
                  <a14:useLocalDpi xmlns:a14="http://schemas.microsoft.com/office/drawing/2010/main" val="0"/>
                </a:ext>
              </a:extLst>
            </a:blip>
            <a:srcRect l="7001" r="9846"/>
            <a:stretch>
              <a:fillRect/>
            </a:stretch>
          </p:blipFill>
          <p:spPr bwMode="auto">
            <a:xfrm>
              <a:off x="2384" y="2464"/>
              <a:ext cx="1081" cy="816"/>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1" name="Text Box 9"/>
            <p:cNvSpPr txBox="1">
              <a:spLocks noChangeArrowheads="1"/>
            </p:cNvSpPr>
            <p:nvPr/>
          </p:nvSpPr>
          <p:spPr bwMode="auto">
            <a:xfrm>
              <a:off x="2713" y="3329"/>
              <a:ext cx="4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2.5:1</a:t>
              </a:r>
            </a:p>
          </p:txBody>
        </p:sp>
      </p:grpSp>
      <p:grpSp>
        <p:nvGrpSpPr>
          <p:cNvPr id="586762" name="Group 10"/>
          <p:cNvGrpSpPr>
            <a:grpSpLocks/>
          </p:cNvGrpSpPr>
          <p:nvPr/>
        </p:nvGrpSpPr>
        <p:grpSpPr bwMode="auto">
          <a:xfrm>
            <a:off x="6613525" y="4848225"/>
            <a:ext cx="1473200" cy="1825625"/>
            <a:chOff x="3883" y="2428"/>
            <a:chExt cx="928" cy="1150"/>
          </a:xfrm>
        </p:grpSpPr>
        <p:pic>
          <p:nvPicPr>
            <p:cNvPr id="63498" name="Picture 11"/>
            <p:cNvPicPr>
              <a:picLocks noChangeAspect="1" noChangeArrowheads="1"/>
            </p:cNvPicPr>
            <p:nvPr/>
          </p:nvPicPr>
          <p:blipFill>
            <a:blip r:embed="rId5">
              <a:extLst>
                <a:ext uri="{28A0092B-C50C-407E-A947-70E740481C1C}">
                  <a14:useLocalDpi xmlns:a14="http://schemas.microsoft.com/office/drawing/2010/main" val="0"/>
                </a:ext>
              </a:extLst>
            </a:blip>
            <a:srcRect r="2541" b="31149"/>
            <a:stretch>
              <a:fillRect/>
            </a:stretch>
          </p:blipFill>
          <p:spPr bwMode="auto">
            <a:xfrm>
              <a:off x="3883" y="2428"/>
              <a:ext cx="928" cy="890"/>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9" name="Text Box 12"/>
            <p:cNvSpPr txBox="1">
              <a:spLocks noChangeArrowheads="1"/>
            </p:cNvSpPr>
            <p:nvPr/>
          </p:nvSpPr>
          <p:spPr bwMode="auto">
            <a:xfrm>
              <a:off x="4108" y="3347"/>
              <a:ext cx="4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10:1</a:t>
              </a:r>
            </a:p>
          </p:txBody>
        </p:sp>
      </p:grpSp>
      <p:grpSp>
        <p:nvGrpSpPr>
          <p:cNvPr id="586765" name="Group 13"/>
          <p:cNvGrpSpPr>
            <a:grpSpLocks/>
          </p:cNvGrpSpPr>
          <p:nvPr/>
        </p:nvGrpSpPr>
        <p:grpSpPr bwMode="auto">
          <a:xfrm>
            <a:off x="5010150" y="4829175"/>
            <a:ext cx="1263650" cy="1981200"/>
            <a:chOff x="3410" y="2386"/>
            <a:chExt cx="796" cy="1248"/>
          </a:xfrm>
        </p:grpSpPr>
        <p:pic>
          <p:nvPicPr>
            <p:cNvPr id="6349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l="11600" t="13255" r="12199" b="3198"/>
            <a:stretch>
              <a:fillRect/>
            </a:stretch>
          </p:blipFill>
          <p:spPr bwMode="auto">
            <a:xfrm>
              <a:off x="3410" y="2386"/>
              <a:ext cx="796" cy="1000"/>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7" name="Text Box 15"/>
            <p:cNvSpPr txBox="1">
              <a:spLocks noChangeArrowheads="1"/>
            </p:cNvSpPr>
            <p:nvPr/>
          </p:nvSpPr>
          <p:spPr bwMode="auto">
            <a:xfrm>
              <a:off x="3557" y="3403"/>
              <a:ext cx="5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8:1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675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6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67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67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6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9700" y="139700"/>
            <a:ext cx="8788400" cy="1106488"/>
          </a:xfrm>
          <a:noFill/>
        </p:spPr>
        <p:txBody>
          <a:bodyPr/>
          <a:lstStyle/>
          <a:p>
            <a:pPr algn="l"/>
            <a:r>
              <a:rPr lang="en-US" sz="3200" smtClean="0">
                <a:latin typeface="Arial" charset="0"/>
              </a:rPr>
              <a:t>Glial Cells: four major glial cell types in the adult brain</a:t>
            </a:r>
          </a:p>
        </p:txBody>
      </p:sp>
      <p:grpSp>
        <p:nvGrpSpPr>
          <p:cNvPr id="64515" name="Group 3"/>
          <p:cNvGrpSpPr>
            <a:grpSpLocks/>
          </p:cNvGrpSpPr>
          <p:nvPr/>
        </p:nvGrpSpPr>
        <p:grpSpPr bwMode="auto">
          <a:xfrm>
            <a:off x="4941888" y="4186238"/>
            <a:ext cx="2873375" cy="2071687"/>
            <a:chOff x="183" y="2600"/>
            <a:chExt cx="1810" cy="1305"/>
          </a:xfrm>
        </p:grpSpPr>
        <p:pic>
          <p:nvPicPr>
            <p:cNvPr id="645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 y="2837"/>
              <a:ext cx="1436" cy="1068"/>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30" name="Text Box 5"/>
            <p:cNvSpPr txBox="1">
              <a:spLocks noChangeArrowheads="1"/>
            </p:cNvSpPr>
            <p:nvPr/>
          </p:nvSpPr>
          <p:spPr bwMode="auto">
            <a:xfrm>
              <a:off x="183" y="2600"/>
              <a:ext cx="18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GB" sz="1800" b="0">
                  <a:latin typeface="Calibri" pitchFamily="34" charset="0"/>
                  <a:cs typeface="Arial" charset="0"/>
                </a:rPr>
                <a:t>Microglia (12% of brain cells)</a:t>
              </a:r>
            </a:p>
          </p:txBody>
        </p:sp>
      </p:grpSp>
      <p:grpSp>
        <p:nvGrpSpPr>
          <p:cNvPr id="64516" name="Group 6"/>
          <p:cNvGrpSpPr>
            <a:grpSpLocks/>
          </p:cNvGrpSpPr>
          <p:nvPr/>
        </p:nvGrpSpPr>
        <p:grpSpPr bwMode="auto">
          <a:xfrm>
            <a:off x="1804988" y="4057650"/>
            <a:ext cx="2582862" cy="2555875"/>
            <a:chOff x="530" y="2485"/>
            <a:chExt cx="1627" cy="1610"/>
          </a:xfrm>
        </p:grpSpPr>
        <p:pic>
          <p:nvPicPr>
            <p:cNvPr id="64527" name="Picture 7"/>
            <p:cNvPicPr>
              <a:picLocks noChangeAspect="1" noChangeArrowheads="1"/>
            </p:cNvPicPr>
            <p:nvPr/>
          </p:nvPicPr>
          <p:blipFill>
            <a:blip r:embed="rId3">
              <a:extLst>
                <a:ext uri="{28A0092B-C50C-407E-A947-70E740481C1C}">
                  <a14:useLocalDpi xmlns:a14="http://schemas.microsoft.com/office/drawing/2010/main" val="0"/>
                </a:ext>
              </a:extLst>
            </a:blip>
            <a:srcRect l="3250" t="3497" r="1083" b="7448"/>
            <a:stretch>
              <a:fillRect/>
            </a:stretch>
          </p:blipFill>
          <p:spPr bwMode="auto">
            <a:xfrm>
              <a:off x="549" y="2721"/>
              <a:ext cx="1608" cy="1374"/>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8" name="Text Box 8"/>
            <p:cNvSpPr txBox="1">
              <a:spLocks noChangeArrowheads="1"/>
            </p:cNvSpPr>
            <p:nvPr/>
          </p:nvSpPr>
          <p:spPr bwMode="auto">
            <a:xfrm>
              <a:off x="530" y="2485"/>
              <a:ext cx="10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Ependymal cells</a:t>
              </a:r>
            </a:p>
          </p:txBody>
        </p:sp>
      </p:grpSp>
      <p:grpSp>
        <p:nvGrpSpPr>
          <p:cNvPr id="64517" name="Group 9"/>
          <p:cNvGrpSpPr>
            <a:grpSpLocks/>
          </p:cNvGrpSpPr>
          <p:nvPr/>
        </p:nvGrpSpPr>
        <p:grpSpPr bwMode="auto">
          <a:xfrm>
            <a:off x="385763" y="1323975"/>
            <a:ext cx="3962400" cy="2773363"/>
            <a:chOff x="243" y="591"/>
            <a:chExt cx="2496" cy="1747"/>
          </a:xfrm>
        </p:grpSpPr>
        <p:pic>
          <p:nvPicPr>
            <p:cNvPr id="645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 y="842"/>
              <a:ext cx="2484" cy="1496"/>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6" name="Text Box 11"/>
            <p:cNvSpPr txBox="1">
              <a:spLocks noChangeArrowheads="1"/>
            </p:cNvSpPr>
            <p:nvPr/>
          </p:nvSpPr>
          <p:spPr bwMode="auto">
            <a:xfrm>
              <a:off x="243" y="591"/>
              <a:ext cx="11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Oligodendrocytes</a:t>
              </a:r>
            </a:p>
          </p:txBody>
        </p:sp>
      </p:grpSp>
      <p:grpSp>
        <p:nvGrpSpPr>
          <p:cNvPr id="64518" name="Group 12"/>
          <p:cNvGrpSpPr>
            <a:grpSpLocks/>
          </p:cNvGrpSpPr>
          <p:nvPr/>
        </p:nvGrpSpPr>
        <p:grpSpPr bwMode="auto">
          <a:xfrm>
            <a:off x="4962525" y="1657350"/>
            <a:ext cx="2759075" cy="2219325"/>
            <a:chOff x="639" y="786"/>
            <a:chExt cx="1738" cy="1398"/>
          </a:xfrm>
        </p:grpSpPr>
        <p:sp>
          <p:nvSpPr>
            <p:cNvPr id="64523" name="Text Box 13"/>
            <p:cNvSpPr txBox="1">
              <a:spLocks noChangeArrowheads="1"/>
            </p:cNvSpPr>
            <p:nvPr/>
          </p:nvSpPr>
          <p:spPr bwMode="auto">
            <a:xfrm>
              <a:off x="639" y="786"/>
              <a:ext cx="7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eaLnBrk="1" hangingPunct="1">
                <a:spcBef>
                  <a:spcPct val="50000"/>
                </a:spcBef>
              </a:pPr>
              <a:r>
                <a:rPr lang="en-GB" sz="1800" b="0">
                  <a:latin typeface="Calibri" pitchFamily="34" charset="0"/>
                  <a:cs typeface="Arial" charset="0"/>
                </a:rPr>
                <a:t>Astrocytes</a:t>
              </a:r>
            </a:p>
          </p:txBody>
        </p:sp>
        <p:pic>
          <p:nvPicPr>
            <p:cNvPr id="6452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 y="1008"/>
              <a:ext cx="1738" cy="1176"/>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8815" name="Oval 15"/>
          <p:cNvSpPr>
            <a:spLocks noChangeArrowheads="1"/>
          </p:cNvSpPr>
          <p:nvPr/>
        </p:nvSpPr>
        <p:spPr bwMode="auto">
          <a:xfrm>
            <a:off x="2497138" y="1119188"/>
            <a:ext cx="2206625" cy="8413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t>Maintain myelination</a:t>
            </a:r>
          </a:p>
        </p:txBody>
      </p:sp>
      <p:sp>
        <p:nvSpPr>
          <p:cNvPr id="588816" name="Oval 16"/>
          <p:cNvSpPr>
            <a:spLocks noChangeArrowheads="1"/>
          </p:cNvSpPr>
          <p:nvPr/>
        </p:nvSpPr>
        <p:spPr bwMode="auto">
          <a:xfrm>
            <a:off x="23813" y="4324350"/>
            <a:ext cx="1828800" cy="12763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t>Barrier between </a:t>
            </a:r>
          </a:p>
          <a:p>
            <a:pPr algn="ctr"/>
            <a:r>
              <a:rPr lang="en-GB" sz="2000"/>
              <a:t>CSF &amp; brain </a:t>
            </a:r>
          </a:p>
          <a:p>
            <a:pPr algn="ctr"/>
            <a:r>
              <a:rPr lang="en-GB" sz="2000"/>
              <a:t>parenchyma</a:t>
            </a:r>
          </a:p>
        </p:txBody>
      </p:sp>
      <p:sp>
        <p:nvSpPr>
          <p:cNvPr id="588817" name="Oval 17"/>
          <p:cNvSpPr>
            <a:spLocks noChangeArrowheads="1"/>
          </p:cNvSpPr>
          <p:nvPr/>
        </p:nvSpPr>
        <p:spPr bwMode="auto">
          <a:xfrm>
            <a:off x="6988175" y="4510088"/>
            <a:ext cx="1946275" cy="13350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t>Innate, immune </a:t>
            </a:r>
          </a:p>
          <a:p>
            <a:pPr algn="ctr"/>
            <a:r>
              <a:rPr lang="en-GB" sz="2000"/>
              <a:t>(macrophage-like) </a:t>
            </a:r>
          </a:p>
          <a:p>
            <a:pPr algn="ctr"/>
            <a:r>
              <a:rPr lang="en-GB" sz="2000"/>
              <a:t>cells in the brain </a:t>
            </a:r>
          </a:p>
        </p:txBody>
      </p:sp>
      <p:sp>
        <p:nvSpPr>
          <p:cNvPr id="588818" name="Oval 18"/>
          <p:cNvSpPr>
            <a:spLocks noChangeArrowheads="1"/>
          </p:cNvSpPr>
          <p:nvPr/>
        </p:nvSpPr>
        <p:spPr bwMode="auto">
          <a:xfrm>
            <a:off x="6321425" y="1112838"/>
            <a:ext cx="2540000" cy="1566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t>Brain </a:t>
            </a:r>
          </a:p>
          <a:p>
            <a:pPr algn="ctr"/>
            <a:r>
              <a:rPr lang="en-GB" sz="2000"/>
              <a:t>homeostasis &amp; repair;</a:t>
            </a:r>
          </a:p>
          <a:p>
            <a:pPr algn="ctr"/>
            <a:r>
              <a:rPr lang="en-GB" sz="2000"/>
              <a:t>Neurosteroidogenesis</a:t>
            </a:r>
          </a:p>
          <a:p>
            <a:pPr algn="ctr"/>
            <a:r>
              <a:rPr lang="en-GB" sz="2000"/>
              <a:t>when activated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15" grpId="0" animBg="1"/>
      <p:bldP spid="588816" grpId="0" animBg="1"/>
      <p:bldP spid="588817" grpId="0" animBg="1"/>
      <p:bldP spid="5888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609600"/>
            <a:ext cx="7975600" cy="1665288"/>
          </a:xfrm>
        </p:spPr>
        <p:txBody>
          <a:bodyPr/>
          <a:lstStyle/>
          <a:p>
            <a:pPr algn="l"/>
            <a:r>
              <a:rPr lang="en-GB" sz="2800" smtClean="0">
                <a:solidFill>
                  <a:schemeClr val="tx1"/>
                </a:solidFill>
                <a:latin typeface="Arial" charset="0"/>
              </a:rPr>
              <a:t>All types of brain injury are associated with a rapid </a:t>
            </a:r>
            <a:r>
              <a:rPr lang="en-GB" sz="2800" b="1" smtClean="0">
                <a:solidFill>
                  <a:schemeClr val="tx1"/>
                </a:solidFill>
                <a:latin typeface="Arial" charset="0"/>
              </a:rPr>
              <a:t>activation</a:t>
            </a:r>
            <a:r>
              <a:rPr lang="en-GB" sz="2800" smtClean="0">
                <a:solidFill>
                  <a:schemeClr val="tx1"/>
                </a:solidFill>
                <a:latin typeface="Arial" charset="0"/>
              </a:rPr>
              <a:t> of astrocytes and microglia – suggesting common signalling systems</a:t>
            </a:r>
            <a:br>
              <a:rPr lang="en-GB" sz="2800" smtClean="0">
                <a:solidFill>
                  <a:schemeClr val="tx1"/>
                </a:solidFill>
                <a:latin typeface="Arial" charset="0"/>
              </a:rPr>
            </a:br>
            <a:r>
              <a:rPr lang="en-GB" sz="1600" smtClean="0">
                <a:solidFill>
                  <a:schemeClr val="accent2"/>
                </a:solidFill>
                <a:latin typeface="Arial" charset="0"/>
              </a:rPr>
              <a:t>Marchetti </a:t>
            </a:r>
            <a:r>
              <a:rPr lang="en-GB" sz="1600" i="1" smtClean="0">
                <a:solidFill>
                  <a:schemeClr val="accent2"/>
                </a:solidFill>
                <a:latin typeface="Arial" charset="0"/>
              </a:rPr>
              <a:t>et al.</a:t>
            </a:r>
            <a:r>
              <a:rPr lang="en-GB" sz="1600" smtClean="0">
                <a:solidFill>
                  <a:schemeClr val="accent2"/>
                </a:solidFill>
                <a:latin typeface="Arial" charset="0"/>
              </a:rPr>
              <a:t> (2005) Brain Res Rev </a:t>
            </a:r>
            <a:r>
              <a:rPr lang="en-GB" sz="1600" b="1" smtClean="0">
                <a:solidFill>
                  <a:schemeClr val="accent2"/>
                </a:solidFill>
                <a:latin typeface="Arial" charset="0"/>
              </a:rPr>
              <a:t>48 </a:t>
            </a:r>
            <a:r>
              <a:rPr lang="en-GB" sz="1600" smtClean="0">
                <a:solidFill>
                  <a:schemeClr val="accent2"/>
                </a:solidFill>
                <a:latin typeface="Arial" charset="0"/>
              </a:rPr>
              <a:t>129-408</a:t>
            </a:r>
            <a:r>
              <a:rPr lang="en-GB" sz="4000" smtClean="0">
                <a:solidFill>
                  <a:schemeClr val="accent2"/>
                </a:solidFill>
              </a:rPr>
              <a:t/>
            </a:r>
            <a:br>
              <a:rPr lang="en-GB" sz="4000" smtClean="0">
                <a:solidFill>
                  <a:schemeClr val="accent2"/>
                </a:solidFill>
              </a:rPr>
            </a:br>
            <a:endParaRPr lang="en-GB" sz="4000" smtClean="0">
              <a:solidFill>
                <a:schemeClr val="accent2"/>
              </a:solidFill>
            </a:endParaRPr>
          </a:p>
        </p:txBody>
      </p:sp>
      <p:sp>
        <p:nvSpPr>
          <p:cNvPr id="65539" name="Oval 5"/>
          <p:cNvSpPr>
            <a:spLocks noChangeArrowheads="1"/>
          </p:cNvSpPr>
          <p:nvPr/>
        </p:nvSpPr>
        <p:spPr bwMode="auto">
          <a:xfrm>
            <a:off x="796925" y="2247900"/>
            <a:ext cx="4830763" cy="21478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Controlled activation</a:t>
            </a:r>
          </a:p>
          <a:p>
            <a:pPr algn="ctr"/>
            <a:r>
              <a:rPr lang="en-GB" sz="1800"/>
              <a:t>protective mechanisms to </a:t>
            </a:r>
          </a:p>
          <a:p>
            <a:pPr algn="ctr"/>
            <a:r>
              <a:rPr lang="en-GB" sz="1800"/>
              <a:t>control and repair injury – </a:t>
            </a:r>
          </a:p>
          <a:p>
            <a:pPr algn="ctr"/>
            <a:r>
              <a:rPr lang="en-GB" sz="1800"/>
              <a:t>anti-inflammatory molecules, </a:t>
            </a:r>
          </a:p>
          <a:p>
            <a:pPr algn="ctr"/>
            <a:r>
              <a:rPr lang="en-GB" sz="2000">
                <a:solidFill>
                  <a:srgbClr val="990000"/>
                </a:solidFill>
              </a:rPr>
              <a:t>Aromatase up-regulation,</a:t>
            </a:r>
          </a:p>
          <a:p>
            <a:pPr algn="ctr"/>
            <a:r>
              <a:rPr lang="en-GB" sz="2000">
                <a:solidFill>
                  <a:srgbClr val="990000"/>
                </a:solidFill>
              </a:rPr>
              <a:t>especially astrocytes</a:t>
            </a:r>
          </a:p>
        </p:txBody>
      </p:sp>
      <p:sp>
        <p:nvSpPr>
          <p:cNvPr id="65540" name="Oval 8"/>
          <p:cNvSpPr>
            <a:spLocks noChangeArrowheads="1"/>
          </p:cNvSpPr>
          <p:nvPr/>
        </p:nvSpPr>
        <p:spPr bwMode="auto">
          <a:xfrm>
            <a:off x="2887663" y="4730750"/>
            <a:ext cx="6024562" cy="18573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Over-activation</a:t>
            </a:r>
          </a:p>
          <a:p>
            <a:pPr algn="ctr"/>
            <a:r>
              <a:rPr lang="en-GB" sz="2000"/>
              <a:t>Excessive production of toxic mediators</a:t>
            </a:r>
          </a:p>
          <a:p>
            <a:pPr algn="ctr"/>
            <a:r>
              <a:rPr lang="en-GB" sz="2000"/>
              <a:t>Cytokines, reactive oxygen/nitrogen species </a:t>
            </a:r>
          </a:p>
          <a:p>
            <a:pPr algn="ctr"/>
            <a:r>
              <a:rPr lang="en-GB" sz="2000"/>
              <a:t>(free radicals)</a:t>
            </a:r>
          </a:p>
          <a:p>
            <a:pPr algn="ctr"/>
            <a:r>
              <a:rPr lang="en-GB" sz="2000"/>
              <a:t>especially microglia</a:t>
            </a:r>
          </a:p>
        </p:txBody>
      </p:sp>
      <p:sp>
        <p:nvSpPr>
          <p:cNvPr id="591881" name="Line 9"/>
          <p:cNvSpPr>
            <a:spLocks noChangeShapeType="1"/>
          </p:cNvSpPr>
          <p:nvPr/>
        </p:nvSpPr>
        <p:spPr bwMode="auto">
          <a:xfrm>
            <a:off x="3033713" y="4397375"/>
            <a:ext cx="595312" cy="538163"/>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1882" name="Line 10"/>
          <p:cNvSpPr>
            <a:spLocks noChangeShapeType="1"/>
          </p:cNvSpPr>
          <p:nvPr/>
        </p:nvSpPr>
        <p:spPr bwMode="auto">
          <a:xfrm flipV="1">
            <a:off x="3468688" y="4878388"/>
            <a:ext cx="288925" cy="160337"/>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1883" name="Oval 11"/>
          <p:cNvSpPr>
            <a:spLocks noChangeArrowheads="1"/>
          </p:cNvSpPr>
          <p:nvPr/>
        </p:nvSpPr>
        <p:spPr bwMode="auto">
          <a:xfrm>
            <a:off x="2452688" y="4584700"/>
            <a:ext cx="682625" cy="522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rgbClr val="990000"/>
                </a:solidFill>
              </a:rPr>
              <a:t>E2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18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animBg="1"/>
      <p:bldP spid="591882" grpId="0" animBg="1"/>
      <p:bldP spid="59188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smtClean="0"/>
              <a:t>Brain aromatase</a:t>
            </a:r>
          </a:p>
        </p:txBody>
      </p:sp>
      <p:sp>
        <p:nvSpPr>
          <p:cNvPr id="66563" name="Rectangle 3"/>
          <p:cNvSpPr>
            <a:spLocks noGrp="1" noChangeArrowheads="1"/>
          </p:cNvSpPr>
          <p:nvPr>
            <p:ph type="body" idx="1"/>
          </p:nvPr>
        </p:nvSpPr>
        <p:spPr>
          <a:solidFill>
            <a:schemeClr val="hlink"/>
          </a:solidFill>
        </p:spPr>
        <p:txBody>
          <a:bodyPr/>
          <a:lstStyle/>
          <a:p>
            <a:r>
              <a:rPr lang="en-US" smtClean="0"/>
              <a:t>Neurosteroids, including oestrogens, are produced within the brain in both sexes</a:t>
            </a:r>
          </a:p>
          <a:p>
            <a:r>
              <a:rPr lang="en-US" smtClean="0"/>
              <a:t>This adds a level of complexity to interpreting the role of systemic steroids in CNS function, and the relative contributions of steroids of systemic and central origin to brain health and disease remain to be fully established. </a:t>
            </a:r>
            <a:endParaRPr lang="en-GB"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review figs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038225"/>
            <a:ext cx="4995863" cy="516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7" name="Rectangle 5"/>
          <p:cNvSpPr>
            <a:spLocks noGrp="1" noChangeArrowheads="1"/>
          </p:cNvSpPr>
          <p:nvPr>
            <p:ph type="title"/>
          </p:nvPr>
        </p:nvSpPr>
        <p:spPr>
          <a:xfrm>
            <a:off x="206375" y="274638"/>
            <a:ext cx="8615363" cy="1824037"/>
          </a:xfrm>
          <a:solidFill>
            <a:schemeClr val="bg1"/>
          </a:solidFill>
        </p:spPr>
        <p:txBody>
          <a:bodyPr/>
          <a:lstStyle/>
          <a:p>
            <a:r>
              <a:rPr lang="en-GB" sz="3200" smtClean="0">
                <a:latin typeface="Arial" charset="0"/>
              </a:rPr>
              <a:t>Aromatase protects against striatal DA loss in male rats after sub-maximal 6-OHDA-induced NSDA lesions</a:t>
            </a:r>
          </a:p>
        </p:txBody>
      </p:sp>
      <p:sp>
        <p:nvSpPr>
          <p:cNvPr id="67588" name="Text Box 6"/>
          <p:cNvSpPr txBox="1">
            <a:spLocks noChangeArrowheads="1"/>
          </p:cNvSpPr>
          <p:nvPr/>
        </p:nvSpPr>
        <p:spPr bwMode="auto">
          <a:xfrm>
            <a:off x="5830888" y="5391150"/>
            <a:ext cx="2938462"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sz="1800" b="0">
                <a:solidFill>
                  <a:schemeClr val="accent2"/>
                </a:solidFill>
                <a:cs typeface="Arial" charset="0"/>
              </a:rPr>
              <a:t>McArthur et al</a:t>
            </a:r>
          </a:p>
          <a:p>
            <a:pPr eaLnBrk="1" hangingPunct="1">
              <a:spcBef>
                <a:spcPct val="20000"/>
              </a:spcBef>
            </a:pPr>
            <a:r>
              <a:rPr lang="en-GB" sz="1800" b="0" i="1">
                <a:solidFill>
                  <a:schemeClr val="accent2"/>
                </a:solidFill>
                <a:cs typeface="Arial" charset="0"/>
              </a:rPr>
              <a:t>J. Neurochem </a:t>
            </a:r>
            <a:r>
              <a:rPr lang="en-GB" sz="1800" b="0">
                <a:solidFill>
                  <a:schemeClr val="accent2"/>
                </a:solidFill>
                <a:cs typeface="Arial" charset="0"/>
              </a:rPr>
              <a:t>(2007) 10: 678</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757238" y="708025"/>
            <a:ext cx="7815262"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3200" b="0">
                <a:solidFill>
                  <a:schemeClr val="tx2"/>
                </a:solidFill>
                <a:latin typeface="Arial" charset="0"/>
              </a:rPr>
              <a:t>How can E2 of systemic and central origins have opposite effects on striatal susceptibility to injury in male rats?</a:t>
            </a:r>
          </a:p>
        </p:txBody>
      </p:sp>
      <p:sp>
        <p:nvSpPr>
          <p:cNvPr id="68611" name="Rectangle 5"/>
          <p:cNvSpPr>
            <a:spLocks noGrp="1" noChangeArrowheads="1"/>
          </p:cNvSpPr>
          <p:nvPr>
            <p:ph type="title"/>
          </p:nvPr>
        </p:nvSpPr>
        <p:spPr>
          <a:xfrm>
            <a:off x="860425" y="2581275"/>
            <a:ext cx="7772400" cy="3508375"/>
          </a:xfrm>
          <a:noFill/>
        </p:spPr>
        <p:txBody>
          <a:bodyPr/>
          <a:lstStyle/>
          <a:p>
            <a:pPr algn="l"/>
            <a:r>
              <a:rPr lang="en-US" sz="3200" smtClean="0">
                <a:latin typeface="Arial" charset="0"/>
              </a:rPr>
              <a:t>Different modes of action of systemically and centrally generated oestrogens that are relevant to unraveling their relative importance in brain physiopathology.</a:t>
            </a:r>
            <a:endParaRPr lang="en-GB" sz="3200" smtClean="0">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022600" y="4878388"/>
            <a:ext cx="100012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E2 </a:t>
            </a:r>
          </a:p>
          <a:p>
            <a:pPr algn="ctr"/>
            <a:r>
              <a:rPr lang="en-GB" sz="2000" b="0">
                <a:latin typeface="Times New Roman" pitchFamily="18" charset="0"/>
              </a:rPr>
              <a:t>females</a:t>
            </a:r>
          </a:p>
        </p:txBody>
      </p:sp>
      <p:sp>
        <p:nvSpPr>
          <p:cNvPr id="69635" name="Text Box 3"/>
          <p:cNvSpPr txBox="1">
            <a:spLocks noChangeArrowheads="1"/>
          </p:cNvSpPr>
          <p:nvPr/>
        </p:nvSpPr>
        <p:spPr bwMode="auto">
          <a:xfrm>
            <a:off x="4427538" y="4852988"/>
            <a:ext cx="80327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T/E2 </a:t>
            </a:r>
          </a:p>
          <a:p>
            <a:pPr algn="ctr"/>
            <a:r>
              <a:rPr lang="en-GB" sz="2000" b="0">
                <a:latin typeface="Times New Roman" pitchFamily="18" charset="0"/>
              </a:rPr>
              <a:t>males</a:t>
            </a:r>
          </a:p>
        </p:txBody>
      </p:sp>
      <p:sp>
        <p:nvSpPr>
          <p:cNvPr id="69636" name="Text Box 4"/>
          <p:cNvSpPr txBox="1">
            <a:spLocks noChangeArrowheads="1"/>
          </p:cNvSpPr>
          <p:nvPr/>
        </p:nvSpPr>
        <p:spPr bwMode="auto">
          <a:xfrm>
            <a:off x="90488" y="4829175"/>
            <a:ext cx="2555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Gonadal hormones in systemic circulation</a:t>
            </a:r>
          </a:p>
        </p:txBody>
      </p:sp>
      <p:sp>
        <p:nvSpPr>
          <p:cNvPr id="69637" name="Line 5"/>
          <p:cNvSpPr>
            <a:spLocks noChangeShapeType="1"/>
          </p:cNvSpPr>
          <p:nvPr/>
        </p:nvSpPr>
        <p:spPr bwMode="auto">
          <a:xfrm>
            <a:off x="698500" y="4267200"/>
            <a:ext cx="78486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38" name="Line 6"/>
          <p:cNvSpPr>
            <a:spLocks noChangeShapeType="1"/>
          </p:cNvSpPr>
          <p:nvPr/>
        </p:nvSpPr>
        <p:spPr bwMode="auto">
          <a:xfrm>
            <a:off x="558800" y="4241800"/>
            <a:ext cx="7340600" cy="127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39" name="Rectangle 7"/>
          <p:cNvSpPr>
            <a:spLocks noChangeArrowheads="1"/>
          </p:cNvSpPr>
          <p:nvPr/>
        </p:nvSpPr>
        <p:spPr bwMode="auto">
          <a:xfrm>
            <a:off x="812800" y="4267200"/>
            <a:ext cx="6311900" cy="2413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0" name="Text Box 8"/>
          <p:cNvSpPr txBox="1">
            <a:spLocks noChangeArrowheads="1"/>
          </p:cNvSpPr>
          <p:nvPr/>
        </p:nvSpPr>
        <p:spPr bwMode="auto">
          <a:xfrm>
            <a:off x="2446338" y="2533650"/>
            <a:ext cx="2697162" cy="6080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3200">
                <a:latin typeface="Times New Roman" pitchFamily="18" charset="0"/>
              </a:rPr>
              <a:t>NSDA system</a:t>
            </a:r>
          </a:p>
        </p:txBody>
      </p:sp>
      <p:sp>
        <p:nvSpPr>
          <p:cNvPr id="69641" name="Oval 9"/>
          <p:cNvSpPr>
            <a:spLocks noChangeArrowheads="1"/>
          </p:cNvSpPr>
          <p:nvPr/>
        </p:nvSpPr>
        <p:spPr bwMode="auto">
          <a:xfrm>
            <a:off x="5537200" y="2222500"/>
            <a:ext cx="2489200" cy="13462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a:latin typeface="Times New Roman" pitchFamily="18" charset="0"/>
              </a:rPr>
              <a:t>Sexually </a:t>
            </a:r>
          </a:p>
          <a:p>
            <a:pPr algn="ctr"/>
            <a:r>
              <a:rPr lang="en-GB" sz="2000" b="0">
                <a:latin typeface="Times New Roman" pitchFamily="18" charset="0"/>
              </a:rPr>
              <a:t>differentiated</a:t>
            </a:r>
          </a:p>
          <a:p>
            <a:pPr algn="ctr"/>
            <a:r>
              <a:rPr lang="en-GB" sz="2000" b="0">
                <a:latin typeface="Times New Roman" pitchFamily="18" charset="0"/>
              </a:rPr>
              <a:t>input pathways</a:t>
            </a:r>
          </a:p>
        </p:txBody>
      </p:sp>
      <p:sp>
        <p:nvSpPr>
          <p:cNvPr id="69642" name="Text Box 10"/>
          <p:cNvSpPr txBox="1">
            <a:spLocks noChangeArrowheads="1"/>
          </p:cNvSpPr>
          <p:nvPr/>
        </p:nvSpPr>
        <p:spPr bwMode="auto">
          <a:xfrm>
            <a:off x="6743700" y="4814888"/>
            <a:ext cx="100012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E2 </a:t>
            </a:r>
          </a:p>
          <a:p>
            <a:pPr algn="ctr"/>
            <a:r>
              <a:rPr lang="en-GB" sz="2000" b="0">
                <a:latin typeface="Times New Roman" pitchFamily="18" charset="0"/>
              </a:rPr>
              <a:t>females</a:t>
            </a:r>
          </a:p>
        </p:txBody>
      </p:sp>
      <p:sp>
        <p:nvSpPr>
          <p:cNvPr id="69643" name="Text Box 11"/>
          <p:cNvSpPr txBox="1">
            <a:spLocks noChangeArrowheads="1"/>
          </p:cNvSpPr>
          <p:nvPr/>
        </p:nvSpPr>
        <p:spPr bwMode="auto">
          <a:xfrm>
            <a:off x="7907338" y="4789488"/>
            <a:ext cx="803275" cy="730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T/E2 </a:t>
            </a:r>
          </a:p>
          <a:p>
            <a:pPr algn="ctr"/>
            <a:r>
              <a:rPr lang="en-GB" sz="2000" b="0">
                <a:latin typeface="Times New Roman" pitchFamily="18" charset="0"/>
              </a:rPr>
              <a:t>males</a:t>
            </a:r>
          </a:p>
        </p:txBody>
      </p:sp>
      <p:sp>
        <p:nvSpPr>
          <p:cNvPr id="69644" name="Text Box 12"/>
          <p:cNvSpPr txBox="1">
            <a:spLocks noChangeArrowheads="1"/>
          </p:cNvSpPr>
          <p:nvPr/>
        </p:nvSpPr>
        <p:spPr bwMode="auto">
          <a:xfrm>
            <a:off x="3036888" y="5873750"/>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400">
                <a:latin typeface="Times New Roman" pitchFamily="18" charset="0"/>
              </a:rPr>
              <a:t>Direct effects</a:t>
            </a:r>
          </a:p>
        </p:txBody>
      </p:sp>
      <p:sp>
        <p:nvSpPr>
          <p:cNvPr id="69645" name="Text Box 13"/>
          <p:cNvSpPr txBox="1">
            <a:spLocks noChangeArrowheads="1"/>
          </p:cNvSpPr>
          <p:nvPr/>
        </p:nvSpPr>
        <p:spPr bwMode="auto">
          <a:xfrm>
            <a:off x="5868988" y="5886450"/>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400">
                <a:latin typeface="Times New Roman" pitchFamily="18" charset="0"/>
              </a:rPr>
              <a:t>Indirect effects</a:t>
            </a:r>
          </a:p>
        </p:txBody>
      </p:sp>
      <p:sp>
        <p:nvSpPr>
          <p:cNvPr id="582670" name="Text Box 14"/>
          <p:cNvSpPr txBox="1">
            <a:spLocks noChangeArrowheads="1"/>
          </p:cNvSpPr>
          <p:nvPr/>
        </p:nvSpPr>
        <p:spPr bwMode="auto">
          <a:xfrm>
            <a:off x="963613" y="2351088"/>
            <a:ext cx="1358900" cy="473075"/>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2000" b="0">
                <a:latin typeface="Times New Roman" pitchFamily="18" charset="0"/>
              </a:rPr>
              <a:t>Aromatase</a:t>
            </a:r>
            <a:endParaRPr lang="en-GB" sz="1800" b="0">
              <a:latin typeface="Times New Roman" pitchFamily="18" charset="0"/>
            </a:endParaRPr>
          </a:p>
        </p:txBody>
      </p:sp>
      <p:sp>
        <p:nvSpPr>
          <p:cNvPr id="582671" name="Text Box 15"/>
          <p:cNvSpPr txBox="1">
            <a:spLocks noChangeArrowheads="1"/>
          </p:cNvSpPr>
          <p:nvPr/>
        </p:nvSpPr>
        <p:spPr bwMode="auto">
          <a:xfrm>
            <a:off x="592138" y="2806700"/>
            <a:ext cx="1873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800" b="0">
                <a:latin typeface="Times New Roman" pitchFamily="18" charset="0"/>
              </a:rPr>
              <a:t>Local E2</a:t>
            </a:r>
          </a:p>
          <a:p>
            <a:pPr algn="ctr"/>
            <a:r>
              <a:rPr lang="en-GB" sz="1800" b="0">
                <a:latin typeface="Times New Roman" pitchFamily="18" charset="0"/>
              </a:rPr>
              <a:t>productions in</a:t>
            </a:r>
          </a:p>
          <a:p>
            <a:pPr algn="ctr"/>
            <a:r>
              <a:rPr lang="en-GB" sz="1800" b="0">
                <a:latin typeface="Times New Roman" pitchFamily="18" charset="0"/>
              </a:rPr>
              <a:t>males and females</a:t>
            </a:r>
          </a:p>
        </p:txBody>
      </p:sp>
      <p:sp>
        <p:nvSpPr>
          <p:cNvPr id="69648" name="Line 16"/>
          <p:cNvSpPr>
            <a:spLocks noChangeShapeType="1"/>
          </p:cNvSpPr>
          <p:nvPr/>
        </p:nvSpPr>
        <p:spPr bwMode="auto">
          <a:xfrm flipH="1" flipV="1">
            <a:off x="5257800" y="3098800"/>
            <a:ext cx="304800" cy="12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49" name="Line 17"/>
          <p:cNvSpPr>
            <a:spLocks noChangeShapeType="1"/>
          </p:cNvSpPr>
          <p:nvPr/>
        </p:nvSpPr>
        <p:spPr bwMode="auto">
          <a:xfrm flipH="1">
            <a:off x="5270500" y="2755900"/>
            <a:ext cx="279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50" name="Line 18"/>
          <p:cNvSpPr>
            <a:spLocks noChangeShapeType="1"/>
          </p:cNvSpPr>
          <p:nvPr/>
        </p:nvSpPr>
        <p:spPr bwMode="auto">
          <a:xfrm>
            <a:off x="5245100" y="2641600"/>
            <a:ext cx="12700" cy="203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51" name="Text Box 19"/>
          <p:cNvSpPr txBox="1">
            <a:spLocks noChangeArrowheads="1"/>
          </p:cNvSpPr>
          <p:nvPr/>
        </p:nvSpPr>
        <p:spPr bwMode="auto">
          <a:xfrm>
            <a:off x="1001713" y="4202113"/>
            <a:ext cx="1830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600" b="0">
                <a:latin typeface="Times New Roman" pitchFamily="18" charset="0"/>
              </a:rPr>
              <a:t>Blood-Brain Barrier</a:t>
            </a:r>
          </a:p>
        </p:txBody>
      </p:sp>
      <p:sp>
        <p:nvSpPr>
          <p:cNvPr id="69652" name="Line 20"/>
          <p:cNvSpPr>
            <a:spLocks noChangeShapeType="1"/>
          </p:cNvSpPr>
          <p:nvPr/>
        </p:nvSpPr>
        <p:spPr bwMode="auto">
          <a:xfrm flipV="1">
            <a:off x="3505200" y="3175000"/>
            <a:ext cx="0" cy="170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53" name="Line 21"/>
          <p:cNvSpPr>
            <a:spLocks noChangeShapeType="1"/>
          </p:cNvSpPr>
          <p:nvPr/>
        </p:nvSpPr>
        <p:spPr bwMode="auto">
          <a:xfrm flipV="1">
            <a:off x="4711700" y="3289300"/>
            <a:ext cx="0" cy="1562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54" name="Oval 22"/>
          <p:cNvSpPr>
            <a:spLocks noChangeArrowheads="1"/>
          </p:cNvSpPr>
          <p:nvPr/>
        </p:nvSpPr>
        <p:spPr bwMode="auto">
          <a:xfrm>
            <a:off x="3060700" y="34417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69655" name="Oval 23"/>
          <p:cNvSpPr>
            <a:spLocks noChangeArrowheads="1"/>
          </p:cNvSpPr>
          <p:nvPr/>
        </p:nvSpPr>
        <p:spPr bwMode="auto">
          <a:xfrm>
            <a:off x="5232400" y="32258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69656" name="Oval 24"/>
          <p:cNvSpPr>
            <a:spLocks noChangeArrowheads="1"/>
          </p:cNvSpPr>
          <p:nvPr/>
        </p:nvSpPr>
        <p:spPr bwMode="auto">
          <a:xfrm>
            <a:off x="4216400" y="34544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69657" name="Oval 25"/>
          <p:cNvSpPr>
            <a:spLocks noChangeArrowheads="1"/>
          </p:cNvSpPr>
          <p:nvPr/>
        </p:nvSpPr>
        <p:spPr bwMode="auto">
          <a:xfrm>
            <a:off x="5207000" y="2400300"/>
            <a:ext cx="419100" cy="2667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latin typeface="Times New Roman" pitchFamily="18" charset="0"/>
              </a:rPr>
              <a:t>-</a:t>
            </a:r>
          </a:p>
        </p:txBody>
      </p:sp>
      <p:sp>
        <p:nvSpPr>
          <p:cNvPr id="69658" name="Line 26"/>
          <p:cNvSpPr>
            <a:spLocks noChangeShapeType="1"/>
          </p:cNvSpPr>
          <p:nvPr/>
        </p:nvSpPr>
        <p:spPr bwMode="auto">
          <a:xfrm flipV="1">
            <a:off x="7442200" y="3454400"/>
            <a:ext cx="0" cy="13589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59" name="Line 27"/>
          <p:cNvSpPr>
            <a:spLocks noChangeShapeType="1"/>
          </p:cNvSpPr>
          <p:nvPr/>
        </p:nvSpPr>
        <p:spPr bwMode="auto">
          <a:xfrm flipH="1" flipV="1">
            <a:off x="8026400" y="3022600"/>
            <a:ext cx="12700" cy="1752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60" name="Text Box 28"/>
          <p:cNvSpPr txBox="1">
            <a:spLocks noChangeArrowheads="1"/>
          </p:cNvSpPr>
          <p:nvPr/>
        </p:nvSpPr>
        <p:spPr bwMode="auto">
          <a:xfrm>
            <a:off x="7634288" y="3721100"/>
            <a:ext cx="1352550" cy="442913"/>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algn="ctr"/>
            <a:r>
              <a:rPr lang="en-GB" sz="1800" b="0">
                <a:latin typeface="Times New Roman" pitchFamily="18" charset="0"/>
              </a:rPr>
              <a:t>Aromatase?</a:t>
            </a:r>
          </a:p>
        </p:txBody>
      </p:sp>
      <p:sp>
        <p:nvSpPr>
          <p:cNvPr id="582686" name="Text Box 30"/>
          <p:cNvSpPr txBox="1">
            <a:spLocks noChangeArrowheads="1"/>
          </p:cNvSpPr>
          <p:nvPr/>
        </p:nvSpPr>
        <p:spPr bwMode="auto">
          <a:xfrm>
            <a:off x="1098550" y="431800"/>
            <a:ext cx="70008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a:t>Brain concentrations of E2 are independent of systemic levels and in males are 6-7 fold greater centrally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2670"/>
                                        </p:tgtEl>
                                        <p:attrNameLst>
                                          <p:attrName>style.visibility</p:attrName>
                                        </p:attrNameLst>
                                      </p:cBhvr>
                                      <p:to>
                                        <p:strVal val="visible"/>
                                      </p:to>
                                    </p:set>
                                    <p:anim calcmode="lin" valueType="num">
                                      <p:cBhvr additive="base">
                                        <p:cTn id="7" dur="500" fill="hold"/>
                                        <p:tgtEl>
                                          <p:spTgt spid="582670"/>
                                        </p:tgtEl>
                                        <p:attrNameLst>
                                          <p:attrName>ppt_x</p:attrName>
                                        </p:attrNameLst>
                                      </p:cBhvr>
                                      <p:tavLst>
                                        <p:tav tm="0">
                                          <p:val>
                                            <p:strVal val="0-#ppt_w/2"/>
                                          </p:val>
                                        </p:tav>
                                        <p:tav tm="100000">
                                          <p:val>
                                            <p:strVal val="#ppt_x"/>
                                          </p:val>
                                        </p:tav>
                                      </p:tavLst>
                                    </p:anim>
                                    <p:anim calcmode="lin" valueType="num">
                                      <p:cBhvr additive="base">
                                        <p:cTn id="8" dur="500" fill="hold"/>
                                        <p:tgtEl>
                                          <p:spTgt spid="5826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2671"/>
                                        </p:tgtEl>
                                        <p:attrNameLst>
                                          <p:attrName>style.visibility</p:attrName>
                                        </p:attrNameLst>
                                      </p:cBhvr>
                                      <p:to>
                                        <p:strVal val="visible"/>
                                      </p:to>
                                    </p:set>
                                    <p:anim calcmode="lin" valueType="num">
                                      <p:cBhvr additive="base">
                                        <p:cTn id="11" dur="500" fill="hold"/>
                                        <p:tgtEl>
                                          <p:spTgt spid="582671"/>
                                        </p:tgtEl>
                                        <p:attrNameLst>
                                          <p:attrName>ppt_x</p:attrName>
                                        </p:attrNameLst>
                                      </p:cBhvr>
                                      <p:tavLst>
                                        <p:tav tm="0">
                                          <p:val>
                                            <p:strVal val="0-#ppt_w/2"/>
                                          </p:val>
                                        </p:tav>
                                        <p:tav tm="100000">
                                          <p:val>
                                            <p:strVal val="#ppt_x"/>
                                          </p:val>
                                        </p:tav>
                                      </p:tavLst>
                                    </p:anim>
                                    <p:anim calcmode="lin" valueType="num">
                                      <p:cBhvr additive="base">
                                        <p:cTn id="12" dur="500" fill="hold"/>
                                        <p:tgtEl>
                                          <p:spTgt spid="58267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2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70" grpId="0" animBg="1"/>
      <p:bldP spid="582671" grpId="0"/>
      <p:bldP spid="582686"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1509713"/>
            <a:ext cx="7626350" cy="4016375"/>
          </a:xfrm>
        </p:spPr>
        <p:txBody>
          <a:bodyPr/>
          <a:lstStyle/>
          <a:p>
            <a:pPr algn="l"/>
            <a:r>
              <a:rPr lang="en-US" sz="3200" smtClean="0">
                <a:latin typeface="Arial" charset="0"/>
              </a:rPr>
              <a:t>Neurosteroids are abundant in nigrostriatal regions in human post-mortem brains, with reports of altered levels in neurodegenerative conditions, including PD </a:t>
            </a:r>
            <a:br>
              <a:rPr lang="en-US" sz="3200" smtClean="0">
                <a:latin typeface="Arial" charset="0"/>
              </a:rPr>
            </a:br>
            <a:r>
              <a:rPr lang="it-IT" sz="1800" smtClean="0">
                <a:solidFill>
                  <a:srgbClr val="000099"/>
                </a:solidFill>
                <a:latin typeface="Arial" charset="0"/>
              </a:rPr>
              <a:t/>
            </a:r>
            <a:br>
              <a:rPr lang="it-IT" sz="1800" smtClean="0">
                <a:solidFill>
                  <a:srgbClr val="000099"/>
                </a:solidFill>
                <a:latin typeface="Arial" charset="0"/>
              </a:rPr>
            </a:br>
            <a:r>
              <a:rPr lang="it-IT" sz="1800" smtClean="0">
                <a:solidFill>
                  <a:srgbClr val="000099"/>
                </a:solidFill>
                <a:latin typeface="Arial" charset="0"/>
              </a:rPr>
              <a:t>Bixo et al., 1997, Brain Res 764: 173-8; di Michele et al., 2003, Neurol Sci, 24: 172-3; Luchetti et al., 2010; Brain Pathol, 20: 945-51</a:t>
            </a:r>
            <a:endParaRPr lang="en-GB" sz="4000" smtClean="0"/>
          </a:p>
        </p:txBody>
      </p:sp>
      <p:sp>
        <p:nvSpPr>
          <p:cNvPr id="513028" name="Text Box 4"/>
          <p:cNvSpPr txBox="1">
            <a:spLocks noChangeArrowheads="1"/>
          </p:cNvSpPr>
          <p:nvPr/>
        </p:nvSpPr>
        <p:spPr bwMode="auto">
          <a:xfrm>
            <a:off x="590550" y="866775"/>
            <a:ext cx="3721100" cy="528638"/>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r>
              <a:rPr lang="en-GB"/>
              <a:t>Relevance to humans?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71525" y="857250"/>
            <a:ext cx="7874000" cy="1492250"/>
          </a:xfrm>
        </p:spPr>
        <p:txBody>
          <a:bodyPr/>
          <a:lstStyle/>
          <a:p>
            <a:pPr algn="l"/>
            <a:r>
              <a:rPr lang="en-GB" sz="3200" smtClean="0">
                <a:latin typeface="Arial" charset="0"/>
              </a:rPr>
              <a:t>Targeting central steroid generation could be an effective way of preserving striatal DA loss in both sexes</a:t>
            </a:r>
          </a:p>
        </p:txBody>
      </p:sp>
      <p:sp>
        <p:nvSpPr>
          <p:cNvPr id="71683" name="Rectangle 3"/>
          <p:cNvSpPr>
            <a:spLocks noGrp="1" noChangeArrowheads="1"/>
          </p:cNvSpPr>
          <p:nvPr>
            <p:ph type="body" idx="1"/>
          </p:nvPr>
        </p:nvSpPr>
        <p:spPr>
          <a:xfrm>
            <a:off x="685800" y="3186113"/>
            <a:ext cx="7772400" cy="2168525"/>
          </a:xfrm>
        </p:spPr>
        <p:txBody>
          <a:bodyPr/>
          <a:lstStyle/>
          <a:p>
            <a:pPr>
              <a:lnSpc>
                <a:spcPct val="90000"/>
              </a:lnSpc>
            </a:pPr>
            <a:r>
              <a:rPr lang="en-GB" sz="2800" smtClean="0">
                <a:solidFill>
                  <a:srgbClr val="000099"/>
                </a:solidFill>
                <a:latin typeface="Arial" charset="0"/>
              </a:rPr>
              <a:t>Requires a better knowledge of control of tissue-specific aromatase expression, especially up-regulation in astrocytes</a:t>
            </a:r>
          </a:p>
          <a:p>
            <a:pPr>
              <a:lnSpc>
                <a:spcPct val="90000"/>
              </a:lnSpc>
            </a:pPr>
            <a:r>
              <a:rPr lang="en-GB" sz="2800" smtClean="0">
                <a:solidFill>
                  <a:srgbClr val="000099"/>
                </a:solidFill>
                <a:latin typeface="Arial" charset="0"/>
              </a:rPr>
              <a:t>Enhanced delivery of substrates for E2 synthesis (DHEA/S)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685800" y="330200"/>
            <a:ext cx="7872413" cy="1149350"/>
          </a:xfrm>
        </p:spPr>
        <p:txBody>
          <a:bodyPr/>
          <a:lstStyle/>
          <a:p>
            <a:pPr eaLnBrk="1" hangingPunct="1"/>
            <a:r>
              <a:rPr lang="en-US" sz="3200" smtClean="0">
                <a:solidFill>
                  <a:schemeClr val="tx1"/>
                </a:solidFill>
                <a:latin typeface="Arial" charset="0"/>
              </a:rPr>
              <a:t>Protective Mechanisms of Oestrogen</a:t>
            </a:r>
          </a:p>
        </p:txBody>
      </p:sp>
      <p:sp>
        <p:nvSpPr>
          <p:cNvPr id="56323" name="Rectangle 3"/>
          <p:cNvSpPr>
            <a:spLocks noGrp="1" noChangeArrowheads="1"/>
          </p:cNvSpPr>
          <p:nvPr>
            <p:ph type="body" idx="4294967295"/>
          </p:nvPr>
        </p:nvSpPr>
        <p:spPr>
          <a:xfrm>
            <a:off x="700088" y="1792288"/>
            <a:ext cx="7772400" cy="4448175"/>
          </a:xfrm>
        </p:spPr>
        <p:txBody>
          <a:bodyPr/>
          <a:lstStyle/>
          <a:p>
            <a:pPr eaLnBrk="1" hangingPunct="1">
              <a:lnSpc>
                <a:spcPct val="80000"/>
              </a:lnSpc>
            </a:pPr>
            <a:r>
              <a:rPr lang="en-US" sz="2800" smtClean="0">
                <a:solidFill>
                  <a:schemeClr val="accent2"/>
                </a:solidFill>
                <a:latin typeface="Arial" charset="0"/>
              </a:rPr>
              <a:t>Oestrogen can exert </a:t>
            </a:r>
            <a:r>
              <a:rPr lang="en-US" sz="2800" b="1" smtClean="0">
                <a:solidFill>
                  <a:schemeClr val="accent2"/>
                </a:solidFill>
                <a:latin typeface="Arial" charset="0"/>
              </a:rPr>
              <a:t>specific</a:t>
            </a:r>
            <a:r>
              <a:rPr lang="en-US" sz="2800" smtClean="0">
                <a:solidFill>
                  <a:schemeClr val="accent2"/>
                </a:solidFill>
                <a:latin typeface="Arial" charset="0"/>
              </a:rPr>
              <a:t> protective mechanisms in specific pathways undergoing unique neurodegenerative processes e.g. Parkinson’s disease, Alzheimer’s disease (</a:t>
            </a:r>
            <a:r>
              <a:rPr lang="en-US" sz="2800" smtClean="0">
                <a:solidFill>
                  <a:srgbClr val="CC00FF"/>
                </a:solidFill>
                <a:latin typeface="Arial" charset="0"/>
              </a:rPr>
              <a:t>see previous lecture</a:t>
            </a:r>
            <a:r>
              <a:rPr lang="en-US" sz="2800" smtClean="0">
                <a:solidFill>
                  <a:schemeClr val="accent2"/>
                </a:solidFill>
                <a:latin typeface="Arial" charset="0"/>
              </a:rPr>
              <a:t>). Rodent studies suggest that these effects are </a:t>
            </a:r>
            <a:r>
              <a:rPr lang="en-US" sz="2800" b="1" smtClean="0">
                <a:solidFill>
                  <a:schemeClr val="accent2"/>
                </a:solidFill>
                <a:latin typeface="Arial" charset="0"/>
              </a:rPr>
              <a:t>sex-specific</a:t>
            </a:r>
            <a:r>
              <a:rPr lang="en-US" sz="2800" smtClean="0">
                <a:solidFill>
                  <a:schemeClr val="accent2"/>
                </a:solidFill>
                <a:latin typeface="Arial" charset="0"/>
              </a:rPr>
              <a:t>.</a:t>
            </a:r>
          </a:p>
          <a:p>
            <a:pPr eaLnBrk="1" hangingPunct="1">
              <a:lnSpc>
                <a:spcPct val="80000"/>
              </a:lnSpc>
            </a:pPr>
            <a:endParaRPr lang="en-US" sz="2800" smtClean="0">
              <a:solidFill>
                <a:schemeClr val="accent2"/>
              </a:solidFill>
              <a:latin typeface="Arial" charset="0"/>
            </a:endParaRPr>
          </a:p>
          <a:p>
            <a:pPr eaLnBrk="1" hangingPunct="1">
              <a:lnSpc>
                <a:spcPct val="80000"/>
              </a:lnSpc>
            </a:pPr>
            <a:r>
              <a:rPr lang="en-US" sz="2800" smtClean="0">
                <a:solidFill>
                  <a:schemeClr val="accent2"/>
                </a:solidFill>
                <a:latin typeface="Arial" charset="0"/>
              </a:rPr>
              <a:t>Oestrogens may regulate neuroinflammatory responses accompanying neurodegenerative processes</a:t>
            </a:r>
          </a:p>
          <a:p>
            <a:pPr eaLnBrk="1" hangingPunct="1">
              <a:lnSpc>
                <a:spcPct val="80000"/>
              </a:lnSpc>
            </a:pPr>
            <a:endParaRPr lang="en-US" sz="2800" smtClean="0">
              <a:solidFill>
                <a:schemeClr val="accent2"/>
              </a:solidFill>
              <a:latin typeface="Arial" charset="0"/>
            </a:endParaRPr>
          </a:p>
          <a:p>
            <a:pPr eaLnBrk="1" hangingPunct="1">
              <a:lnSpc>
                <a:spcPct val="80000"/>
              </a:lnSpc>
              <a:buFontTx/>
              <a:buNone/>
            </a:pPr>
            <a:endParaRPr lang="en-US" sz="2800" smtClean="0">
              <a:solidFill>
                <a:schemeClr val="accent2"/>
              </a:solidFill>
              <a:latin typeface="Arial" charset="0"/>
            </a:endParaRPr>
          </a:p>
          <a:p>
            <a:pPr lvl="1" eaLnBrk="1" hangingPunct="1">
              <a:lnSpc>
                <a:spcPct val="80000"/>
              </a:lnSpc>
              <a:buFontTx/>
              <a:buNone/>
            </a:pPr>
            <a:endParaRPr lang="en-US" sz="2400" smtClean="0">
              <a:solidFill>
                <a:schemeClr val="accent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1028700" y="558800"/>
            <a:ext cx="30178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20000"/>
              </a:spcBef>
            </a:pPr>
            <a:r>
              <a:rPr lang="en-GB">
                <a:solidFill>
                  <a:srgbClr val="000099"/>
                </a:solidFill>
              </a:rPr>
              <a:t>Parkinson’s Disease</a:t>
            </a:r>
          </a:p>
        </p:txBody>
      </p:sp>
      <p:sp>
        <p:nvSpPr>
          <p:cNvPr id="397315" name="Rectangle 1027"/>
          <p:cNvSpPr>
            <a:spLocks noGrp="1" noChangeArrowheads="1"/>
          </p:cNvSpPr>
          <p:nvPr>
            <p:ph type="body" idx="1"/>
          </p:nvPr>
        </p:nvSpPr>
        <p:spPr>
          <a:xfrm>
            <a:off x="752475" y="1343025"/>
            <a:ext cx="8202613" cy="5130800"/>
          </a:xfrm>
        </p:spPr>
        <p:txBody>
          <a:bodyPr/>
          <a:lstStyle/>
          <a:p>
            <a:pPr>
              <a:lnSpc>
                <a:spcPct val="80000"/>
              </a:lnSpc>
            </a:pPr>
            <a:r>
              <a:rPr lang="en-GB" sz="2000" smtClean="0">
                <a:solidFill>
                  <a:srgbClr val="000000"/>
                </a:solidFill>
                <a:latin typeface="Arial" charset="0"/>
                <a:cs typeface="Arial" charset="0"/>
              </a:rPr>
              <a:t>tremor, rigidity, bradykinesia, problems of locomotion and balance (1</a:t>
            </a:r>
            <a:r>
              <a:rPr lang="en-GB" sz="2000" baseline="30000" smtClean="0">
                <a:solidFill>
                  <a:srgbClr val="000000"/>
                </a:solidFill>
                <a:latin typeface="Arial" charset="0"/>
                <a:cs typeface="Arial" charset="0"/>
              </a:rPr>
              <a:t>o </a:t>
            </a:r>
            <a:r>
              <a:rPr lang="en-GB" sz="2000" smtClean="0">
                <a:solidFill>
                  <a:srgbClr val="000000"/>
                </a:solidFill>
                <a:latin typeface="Arial" charset="0"/>
                <a:cs typeface="Arial" charset="0"/>
              </a:rPr>
              <a:t>symptoms) </a:t>
            </a:r>
          </a:p>
          <a:p>
            <a:pPr>
              <a:lnSpc>
                <a:spcPct val="80000"/>
              </a:lnSpc>
            </a:pPr>
            <a:endParaRPr lang="en-GB" sz="2000" smtClean="0">
              <a:solidFill>
                <a:srgbClr val="000000"/>
              </a:solidFill>
              <a:latin typeface="Arial" charset="0"/>
              <a:cs typeface="Arial" charset="0"/>
            </a:endParaRPr>
          </a:p>
          <a:p>
            <a:pPr>
              <a:lnSpc>
                <a:spcPct val="80000"/>
              </a:lnSpc>
            </a:pPr>
            <a:r>
              <a:rPr lang="en-GB" sz="2000" smtClean="0">
                <a:solidFill>
                  <a:srgbClr val="000000"/>
                </a:solidFill>
                <a:latin typeface="Arial" charset="0"/>
                <a:cs typeface="Arial" charset="0"/>
              </a:rPr>
              <a:t>depression, anxiety, dementia and problems with sleep, speech and swallowing (2</a:t>
            </a:r>
            <a:r>
              <a:rPr lang="en-GB" sz="2000" baseline="30000" smtClean="0">
                <a:solidFill>
                  <a:srgbClr val="000000"/>
                </a:solidFill>
                <a:latin typeface="Arial" charset="0"/>
                <a:cs typeface="Arial" charset="0"/>
              </a:rPr>
              <a:t>o</a:t>
            </a:r>
            <a:r>
              <a:rPr lang="en-GB" sz="2000" smtClean="0">
                <a:solidFill>
                  <a:srgbClr val="000000"/>
                </a:solidFill>
                <a:latin typeface="Arial" charset="0"/>
                <a:cs typeface="Arial" charset="0"/>
              </a:rPr>
              <a:t> symptoms) </a:t>
            </a:r>
          </a:p>
          <a:p>
            <a:pPr>
              <a:lnSpc>
                <a:spcPct val="80000"/>
              </a:lnSpc>
            </a:pPr>
            <a:endParaRPr lang="en-GB" sz="2000" smtClean="0">
              <a:solidFill>
                <a:srgbClr val="000000"/>
              </a:solidFill>
              <a:latin typeface="Arial" charset="0"/>
              <a:cs typeface="Arial" charset="0"/>
            </a:endParaRPr>
          </a:p>
          <a:p>
            <a:pPr>
              <a:lnSpc>
                <a:spcPct val="80000"/>
              </a:lnSpc>
            </a:pPr>
            <a:r>
              <a:rPr lang="en-GB" sz="2000" smtClean="0">
                <a:solidFill>
                  <a:srgbClr val="000000"/>
                </a:solidFill>
                <a:latin typeface="Arial" charset="0"/>
                <a:cs typeface="Arial" charset="0"/>
              </a:rPr>
              <a:t>the second most common neurological disorder; affects 1:500 in the dveloped world (3% &gt; 65years)</a:t>
            </a:r>
          </a:p>
          <a:p>
            <a:pPr>
              <a:lnSpc>
                <a:spcPct val="80000"/>
              </a:lnSpc>
            </a:pPr>
            <a:endParaRPr lang="en-GB" sz="2000" smtClean="0">
              <a:solidFill>
                <a:srgbClr val="000000"/>
              </a:solidFill>
              <a:latin typeface="Arial" charset="0"/>
              <a:cs typeface="Arial" charset="0"/>
            </a:endParaRPr>
          </a:p>
          <a:p>
            <a:pPr>
              <a:lnSpc>
                <a:spcPct val="80000"/>
              </a:lnSpc>
            </a:pPr>
            <a:r>
              <a:rPr lang="en-GB" sz="2000" smtClean="0">
                <a:solidFill>
                  <a:srgbClr val="000000"/>
                </a:solidFill>
                <a:latin typeface="Arial" charset="0"/>
                <a:cs typeface="Arial" charset="0"/>
              </a:rPr>
              <a:t>degeneration of the dopaminergic neurones of the substantia nigra pars compacta (SNc)</a:t>
            </a:r>
          </a:p>
          <a:p>
            <a:pPr>
              <a:lnSpc>
                <a:spcPct val="80000"/>
              </a:lnSpc>
            </a:pPr>
            <a:endParaRPr lang="en-GB" sz="2000" smtClean="0">
              <a:solidFill>
                <a:srgbClr val="000000"/>
              </a:solidFill>
              <a:latin typeface="Arial" charset="0"/>
              <a:cs typeface="Arial" charset="0"/>
            </a:endParaRPr>
          </a:p>
          <a:p>
            <a:pPr>
              <a:lnSpc>
                <a:spcPct val="80000"/>
              </a:lnSpc>
            </a:pPr>
            <a:r>
              <a:rPr lang="en-GB" sz="2000" smtClean="0">
                <a:solidFill>
                  <a:srgbClr val="000000"/>
                </a:solidFill>
                <a:latin typeface="Arial" charset="0"/>
                <a:cs typeface="Arial" charset="0"/>
              </a:rPr>
              <a:t>Cause unknown (environmental &amp; genetic + aging)</a:t>
            </a:r>
          </a:p>
          <a:p>
            <a:pPr>
              <a:lnSpc>
                <a:spcPct val="80000"/>
              </a:lnSpc>
            </a:pPr>
            <a:endParaRPr lang="en-GB" sz="2000" smtClean="0">
              <a:solidFill>
                <a:srgbClr val="000000"/>
              </a:solidFill>
              <a:latin typeface="Arial" charset="0"/>
              <a:cs typeface="Arial" charset="0"/>
            </a:endParaRPr>
          </a:p>
          <a:p>
            <a:pPr>
              <a:lnSpc>
                <a:spcPct val="80000"/>
              </a:lnSpc>
            </a:pPr>
            <a:r>
              <a:rPr lang="en-US" sz="2000" smtClean="0">
                <a:solidFill>
                  <a:srgbClr val="000000"/>
                </a:solidFill>
                <a:latin typeface="Arial" charset="0"/>
                <a:cs typeface="Arial" charset="0"/>
              </a:rPr>
              <a:t>Distinct  </a:t>
            </a:r>
            <a:r>
              <a:rPr lang="en-US" sz="2000" smtClean="0">
                <a:solidFill>
                  <a:srgbClr val="C00000"/>
                </a:solidFill>
                <a:latin typeface="Arial" charset="0"/>
                <a:cs typeface="Arial" charset="0"/>
              </a:rPr>
              <a:t>male:female difference in incidence of idiopathic PD</a:t>
            </a:r>
            <a:r>
              <a:rPr lang="en-US" sz="2000" smtClean="0">
                <a:solidFill>
                  <a:srgbClr val="000000"/>
                </a:solidFill>
                <a:latin typeface="Arial" charset="0"/>
                <a:cs typeface="Arial" charset="0"/>
              </a:rPr>
              <a:t>; ratios range from 1.37 to 3.7</a:t>
            </a:r>
            <a:endParaRPr lang="en-GB" sz="2000" smtClean="0">
              <a:solidFill>
                <a:srgbClr val="000000"/>
              </a:solidFill>
              <a:latin typeface="Arial" charset="0"/>
              <a:cs typeface="Arial" charset="0"/>
            </a:endParaRPr>
          </a:p>
          <a:p>
            <a:pPr>
              <a:lnSpc>
                <a:spcPct val="80000"/>
              </a:lnSpc>
              <a:buFontTx/>
              <a:buNone/>
            </a:pPr>
            <a:endParaRPr lang="en-GB" sz="2400" b="1" smtClean="0">
              <a:solidFill>
                <a:srgbClr val="000099"/>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7315"/>
                                        </p:tgtEl>
                                        <p:attrNameLst>
                                          <p:attrName>style.visibility</p:attrName>
                                        </p:attrNameLst>
                                      </p:cBhvr>
                                      <p:to>
                                        <p:strVal val="visible"/>
                                      </p:to>
                                    </p:set>
                                    <p:anim calcmode="lin" valueType="num">
                                      <p:cBhvr additive="base">
                                        <p:cTn id="7" dur="500" fill="hold"/>
                                        <p:tgtEl>
                                          <p:spTgt spid="397315"/>
                                        </p:tgtEl>
                                        <p:attrNameLst>
                                          <p:attrName>ppt_x</p:attrName>
                                        </p:attrNameLst>
                                      </p:cBhvr>
                                      <p:tavLst>
                                        <p:tav tm="0">
                                          <p:val>
                                            <p:strVal val="1+#ppt_w/2"/>
                                          </p:val>
                                        </p:tav>
                                        <p:tav tm="100000">
                                          <p:val>
                                            <p:strVal val="#ppt_x"/>
                                          </p:val>
                                        </p:tav>
                                      </p:tavLst>
                                    </p:anim>
                                    <p:anim calcmode="lin" valueType="num">
                                      <p:cBhvr additive="base">
                                        <p:cTn id="8" dur="500" fill="hold"/>
                                        <p:tgtEl>
                                          <p:spTgt spid="397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85800" y="330200"/>
            <a:ext cx="7872413" cy="1149350"/>
          </a:xfrm>
        </p:spPr>
        <p:txBody>
          <a:bodyPr/>
          <a:lstStyle/>
          <a:p>
            <a:pPr eaLnBrk="1" hangingPunct="1"/>
            <a:r>
              <a:rPr lang="en-US" sz="4000" smtClean="0">
                <a:solidFill>
                  <a:schemeClr val="tx1"/>
                </a:solidFill>
                <a:latin typeface="Arial" charset="0"/>
              </a:rPr>
              <a:t>Protective Mechanisms of Oestrogen</a:t>
            </a:r>
          </a:p>
        </p:txBody>
      </p:sp>
      <p:sp>
        <p:nvSpPr>
          <p:cNvPr id="56323" name="Rectangle 3"/>
          <p:cNvSpPr>
            <a:spLocks noGrp="1" noChangeArrowheads="1"/>
          </p:cNvSpPr>
          <p:nvPr>
            <p:ph type="body" idx="4294967295"/>
          </p:nvPr>
        </p:nvSpPr>
        <p:spPr>
          <a:xfrm>
            <a:off x="700088" y="1792288"/>
            <a:ext cx="7772400" cy="4448175"/>
          </a:xfrm>
        </p:spPr>
        <p:txBody>
          <a:bodyPr/>
          <a:lstStyle/>
          <a:p>
            <a:pPr eaLnBrk="1" hangingPunct="1">
              <a:lnSpc>
                <a:spcPct val="80000"/>
              </a:lnSpc>
            </a:pPr>
            <a:endParaRPr lang="en-US" sz="2800" smtClean="0">
              <a:solidFill>
                <a:schemeClr val="accent2"/>
              </a:solidFill>
              <a:latin typeface="Arial" charset="0"/>
            </a:endParaRPr>
          </a:p>
          <a:p>
            <a:pPr eaLnBrk="1" hangingPunct="1">
              <a:lnSpc>
                <a:spcPct val="80000"/>
              </a:lnSpc>
            </a:pPr>
            <a:r>
              <a:rPr lang="en-US" sz="2400" smtClean="0">
                <a:solidFill>
                  <a:schemeClr val="accent2"/>
                </a:solidFill>
                <a:latin typeface="Arial" charset="0"/>
              </a:rPr>
              <a:t>Oestrogen can act through more general mechanisms to provide neuroprotection against damaging processes in the neurones themselves (direct action). These mechanisms may be common to many forms of injury (excitotoxic, ischaemic) and may operate in males and females. They include</a:t>
            </a:r>
          </a:p>
          <a:p>
            <a:pPr eaLnBrk="1" hangingPunct="1">
              <a:lnSpc>
                <a:spcPct val="80000"/>
              </a:lnSpc>
            </a:pPr>
            <a:endParaRPr lang="en-US" sz="2800" smtClean="0">
              <a:solidFill>
                <a:schemeClr val="accent2"/>
              </a:solidFill>
              <a:latin typeface="Arial" charset="0"/>
            </a:endParaRPr>
          </a:p>
          <a:p>
            <a:pPr lvl="1" eaLnBrk="1" hangingPunct="1">
              <a:lnSpc>
                <a:spcPct val="80000"/>
              </a:lnSpc>
            </a:pPr>
            <a:r>
              <a:rPr lang="en-US" sz="2000" smtClean="0">
                <a:solidFill>
                  <a:schemeClr val="accent2"/>
                </a:solidFill>
                <a:latin typeface="Arial" charset="0"/>
              </a:rPr>
              <a:t>regulation of </a:t>
            </a:r>
            <a:r>
              <a:rPr lang="en-US" sz="2000" b="1" smtClean="0">
                <a:solidFill>
                  <a:schemeClr val="accent2"/>
                </a:solidFill>
                <a:latin typeface="Arial" charset="0"/>
              </a:rPr>
              <a:t>apoptotic genes</a:t>
            </a:r>
            <a:r>
              <a:rPr lang="en-US" sz="2000" smtClean="0">
                <a:solidFill>
                  <a:schemeClr val="accent2"/>
                </a:solidFill>
                <a:latin typeface="Arial" charset="0"/>
              </a:rPr>
              <a:t> (</a:t>
            </a:r>
            <a:r>
              <a:rPr lang="en-US" sz="2000" smtClean="0">
                <a:solidFill>
                  <a:srgbClr val="CC00FF"/>
                </a:solidFill>
                <a:latin typeface="Arial" charset="0"/>
              </a:rPr>
              <a:t>see previous lecture</a:t>
            </a:r>
            <a:r>
              <a:rPr lang="en-US" sz="2000" smtClean="0">
                <a:solidFill>
                  <a:schemeClr val="accent2"/>
                </a:solidFill>
                <a:latin typeface="Arial" charset="0"/>
              </a:rPr>
              <a:t>)</a:t>
            </a:r>
          </a:p>
          <a:p>
            <a:pPr lvl="1" eaLnBrk="1" hangingPunct="1">
              <a:lnSpc>
                <a:spcPct val="80000"/>
              </a:lnSpc>
            </a:pPr>
            <a:r>
              <a:rPr lang="en-US" sz="2000" smtClean="0">
                <a:solidFill>
                  <a:schemeClr val="accent2"/>
                </a:solidFill>
                <a:latin typeface="Arial" charset="0"/>
              </a:rPr>
              <a:t>regulation of </a:t>
            </a:r>
            <a:r>
              <a:rPr lang="en-US" sz="2000" b="1" smtClean="0">
                <a:solidFill>
                  <a:schemeClr val="accent2"/>
                </a:solidFill>
                <a:latin typeface="Arial" charset="0"/>
              </a:rPr>
              <a:t>antioxidant</a:t>
            </a:r>
            <a:r>
              <a:rPr lang="en-US" sz="2000" smtClean="0">
                <a:solidFill>
                  <a:schemeClr val="accent2"/>
                </a:solidFill>
                <a:latin typeface="Arial" charset="0"/>
              </a:rPr>
              <a:t> enzyme systems which remove potentially damaging organic peroxides.</a:t>
            </a:r>
          </a:p>
          <a:p>
            <a:pPr lvl="1" eaLnBrk="1" hangingPunct="1">
              <a:lnSpc>
                <a:spcPct val="80000"/>
              </a:lnSpc>
            </a:pPr>
            <a:r>
              <a:rPr lang="en-US" sz="2000" smtClean="0">
                <a:solidFill>
                  <a:schemeClr val="accent2"/>
                </a:solidFill>
                <a:latin typeface="Arial" charset="0"/>
              </a:rPr>
              <a:t>direct </a:t>
            </a:r>
            <a:r>
              <a:rPr lang="en-US" sz="2000" b="1" smtClean="0">
                <a:solidFill>
                  <a:schemeClr val="accent2"/>
                </a:solidFill>
                <a:latin typeface="Arial" charset="0"/>
              </a:rPr>
              <a:t>antioxidant</a:t>
            </a:r>
            <a:r>
              <a:rPr lang="en-US" sz="2000" smtClean="0">
                <a:solidFill>
                  <a:schemeClr val="accent2"/>
                </a:solidFill>
                <a:latin typeface="Arial" charset="0"/>
              </a:rPr>
              <a:t> activity (protection against superoxide radicals)</a:t>
            </a:r>
          </a:p>
          <a:p>
            <a:pPr eaLnBrk="1" hangingPunct="1">
              <a:lnSpc>
                <a:spcPct val="80000"/>
              </a:lnSpc>
            </a:pPr>
            <a:endParaRPr lang="en-US" sz="2000" smtClean="0">
              <a:solidFill>
                <a:schemeClr val="accent2"/>
              </a:solidFill>
              <a:latin typeface="Arial" charset="0"/>
            </a:endParaRPr>
          </a:p>
          <a:p>
            <a:pPr eaLnBrk="1" hangingPunct="1">
              <a:lnSpc>
                <a:spcPct val="80000"/>
              </a:lnSpc>
            </a:pPr>
            <a:endParaRPr lang="en-US" sz="2000" smtClean="0">
              <a:solidFill>
                <a:schemeClr val="accent2"/>
              </a:solidFill>
              <a:latin typeface="Arial" charset="0"/>
            </a:endParaRPr>
          </a:p>
          <a:p>
            <a:pPr eaLnBrk="1" hangingPunct="1">
              <a:lnSpc>
                <a:spcPct val="80000"/>
              </a:lnSpc>
            </a:pPr>
            <a:endParaRPr lang="en-US" sz="2800" smtClean="0">
              <a:solidFill>
                <a:schemeClr val="accent2"/>
              </a:solidFill>
              <a:latin typeface="Arial" charset="0"/>
            </a:endParaRPr>
          </a:p>
          <a:p>
            <a:pPr eaLnBrk="1" hangingPunct="1">
              <a:lnSpc>
                <a:spcPct val="80000"/>
              </a:lnSpc>
            </a:pPr>
            <a:endParaRPr lang="en-US" sz="2800" smtClean="0">
              <a:solidFill>
                <a:schemeClr val="accent2"/>
              </a:solidFill>
              <a:latin typeface="Arial" charset="0"/>
            </a:endParaRPr>
          </a:p>
          <a:p>
            <a:pPr lvl="1" eaLnBrk="1" hangingPunct="1">
              <a:lnSpc>
                <a:spcPct val="80000"/>
              </a:lnSpc>
              <a:buFontTx/>
              <a:buNone/>
            </a:pPr>
            <a:endParaRPr lang="en-US" sz="2400" smtClean="0">
              <a:solidFill>
                <a:schemeClr val="accent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46138" y="855663"/>
            <a:ext cx="7151687" cy="2913062"/>
          </a:xfrm>
        </p:spPr>
        <p:txBody>
          <a:bodyPr/>
          <a:lstStyle/>
          <a:p>
            <a:pPr algn="l"/>
            <a:r>
              <a:rPr lang="en-US" sz="3200" smtClean="0">
                <a:solidFill>
                  <a:schemeClr val="accent2"/>
                </a:solidFill>
                <a:latin typeface="Arial" charset="0"/>
              </a:rPr>
              <a:t>The precise mechanisms of protection may also depend on the concentration and type of oestrogen (physiological </a:t>
            </a:r>
            <a:r>
              <a:rPr lang="en-US" sz="3200" i="1" smtClean="0">
                <a:solidFill>
                  <a:schemeClr val="accent2"/>
                </a:solidFill>
                <a:latin typeface="Arial" charset="0"/>
              </a:rPr>
              <a:t>vs</a:t>
            </a:r>
            <a:r>
              <a:rPr lang="en-US" sz="3200" smtClean="0">
                <a:solidFill>
                  <a:schemeClr val="accent2"/>
                </a:solidFill>
                <a:latin typeface="Arial" charset="0"/>
              </a:rPr>
              <a:t> pharmacological)</a:t>
            </a:r>
            <a:r>
              <a:rPr lang="en-US" sz="4000" smtClean="0">
                <a:solidFill>
                  <a:schemeClr val="accent2"/>
                </a:solidFill>
              </a:rPr>
              <a:t/>
            </a:r>
            <a:br>
              <a:rPr lang="en-US" sz="4000" smtClean="0">
                <a:solidFill>
                  <a:schemeClr val="accent2"/>
                </a:solidFill>
              </a:rPr>
            </a:br>
            <a:endParaRPr lang="en-GB" sz="4000" smtClean="0">
              <a:solidFill>
                <a:schemeClr val="accent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82600" y="277813"/>
            <a:ext cx="8356600" cy="1533525"/>
          </a:xfrm>
        </p:spPr>
        <p:txBody>
          <a:bodyPr/>
          <a:lstStyle/>
          <a:p>
            <a:r>
              <a:rPr lang="en-GB" sz="3200" smtClean="0">
                <a:latin typeface="Arial" charset="0"/>
              </a:rPr>
              <a:t>Validity of models of Parkinson’s disease - </a:t>
            </a:r>
            <a:br>
              <a:rPr lang="en-GB" sz="3200" smtClean="0">
                <a:latin typeface="Arial" charset="0"/>
              </a:rPr>
            </a:br>
            <a:r>
              <a:rPr lang="en-GB" sz="3200" smtClean="0">
                <a:latin typeface="Arial" charset="0"/>
              </a:rPr>
              <a:t>a progressive neurodegenerative disorder of unknown aetiology</a:t>
            </a:r>
          </a:p>
        </p:txBody>
      </p:sp>
      <p:sp>
        <p:nvSpPr>
          <p:cNvPr id="322563" name="Rectangle 3"/>
          <p:cNvSpPr>
            <a:spLocks noGrp="1" noChangeArrowheads="1"/>
          </p:cNvSpPr>
          <p:nvPr>
            <p:ph type="body" idx="1"/>
          </p:nvPr>
        </p:nvSpPr>
        <p:spPr>
          <a:xfrm>
            <a:off x="628650" y="2419350"/>
            <a:ext cx="7772400" cy="4114800"/>
          </a:xfrm>
        </p:spPr>
        <p:txBody>
          <a:bodyPr/>
          <a:lstStyle/>
          <a:p>
            <a:r>
              <a:rPr lang="en-GB" sz="2800" smtClean="0">
                <a:solidFill>
                  <a:schemeClr val="accent2"/>
                </a:solidFill>
                <a:latin typeface="Arial Narrow" pitchFamily="34" charset="0"/>
              </a:rPr>
              <a:t>Do the models genuinely look at neuroprotection?</a:t>
            </a:r>
          </a:p>
          <a:p>
            <a:r>
              <a:rPr lang="en-GB" sz="2800" smtClean="0">
                <a:solidFill>
                  <a:schemeClr val="accent2"/>
                </a:solidFill>
                <a:latin typeface="Arial Narrow" pitchFamily="34" charset="0"/>
              </a:rPr>
              <a:t>Are the experiments designed to assess neuroprotection and disease progression?</a:t>
            </a:r>
          </a:p>
          <a:p>
            <a:r>
              <a:rPr lang="en-GB" sz="2800" smtClean="0">
                <a:solidFill>
                  <a:schemeClr val="accent2"/>
                </a:solidFill>
                <a:latin typeface="Arial Narrow" pitchFamily="34" charset="0"/>
              </a:rPr>
              <a:t>Are they useful for studying  disease that is well underway before clinical symptoms appear?</a:t>
            </a:r>
          </a:p>
          <a:p>
            <a:r>
              <a:rPr lang="en-GB" sz="2800" smtClean="0">
                <a:solidFill>
                  <a:schemeClr val="accent2"/>
                </a:solidFill>
                <a:latin typeface="Arial Narrow" pitchFamily="34" charset="0"/>
              </a:rPr>
              <a:t>What value do they have in predicting results in humans?</a:t>
            </a:r>
          </a:p>
          <a:p>
            <a:r>
              <a:rPr lang="en-GB" sz="2800" smtClean="0">
                <a:solidFill>
                  <a:srgbClr val="990000"/>
                </a:solidFill>
                <a:latin typeface="Arial Narrow" pitchFamily="34" charset="0"/>
              </a:rPr>
              <a:t>Are the results equally relevant for males and females?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2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2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2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47700" y="285750"/>
            <a:ext cx="7772400" cy="1143000"/>
          </a:xfrm>
        </p:spPr>
        <p:txBody>
          <a:bodyPr/>
          <a:lstStyle/>
          <a:p>
            <a:r>
              <a:rPr lang="en-GB" sz="2800" smtClean="0">
                <a:latin typeface="Arial" charset="0"/>
              </a:rPr>
              <a:t>Committee to identify Neuroprotective Agents in Parkinson’s (CINAPS)</a:t>
            </a:r>
          </a:p>
        </p:txBody>
      </p:sp>
      <p:sp>
        <p:nvSpPr>
          <p:cNvPr id="541699" name="Rectangle 3"/>
          <p:cNvSpPr>
            <a:spLocks noGrp="1" noChangeArrowheads="1"/>
          </p:cNvSpPr>
          <p:nvPr>
            <p:ph type="body" idx="1"/>
          </p:nvPr>
        </p:nvSpPr>
        <p:spPr>
          <a:xfrm>
            <a:off x="323850" y="1763713"/>
            <a:ext cx="8572500" cy="5018087"/>
          </a:xfrm>
        </p:spPr>
        <p:txBody>
          <a:bodyPr/>
          <a:lstStyle/>
          <a:p>
            <a:pPr>
              <a:lnSpc>
                <a:spcPct val="90000"/>
              </a:lnSpc>
            </a:pPr>
            <a:r>
              <a:rPr lang="en-GB" sz="2400" smtClean="0">
                <a:solidFill>
                  <a:srgbClr val="0000CC"/>
                </a:solidFill>
                <a:latin typeface="Arial" charset="0"/>
              </a:rPr>
              <a:t>Current treatments for PD (eg DA agonists, levodopa) ameliorate symptoms, do not prevent disease progression and eventually result in dopaminergic-related complications (dyskinesias, motor fluctuations).</a:t>
            </a:r>
          </a:p>
          <a:p>
            <a:pPr>
              <a:lnSpc>
                <a:spcPct val="90000"/>
              </a:lnSpc>
              <a:buFontTx/>
              <a:buNone/>
            </a:pPr>
            <a:endParaRPr lang="en-GB" sz="2400" smtClean="0">
              <a:solidFill>
                <a:srgbClr val="0000CC"/>
              </a:solidFill>
              <a:latin typeface="Arial" charset="0"/>
            </a:endParaRPr>
          </a:p>
          <a:p>
            <a:pPr>
              <a:lnSpc>
                <a:spcPct val="90000"/>
              </a:lnSpc>
            </a:pPr>
            <a:r>
              <a:rPr lang="en-GB" sz="2400" smtClean="0">
                <a:solidFill>
                  <a:srgbClr val="0000CC"/>
                </a:solidFill>
                <a:latin typeface="Arial" charset="0"/>
              </a:rPr>
              <a:t>CINAPS selected </a:t>
            </a:r>
            <a:r>
              <a:rPr lang="en-GB" sz="2400" smtClean="0">
                <a:solidFill>
                  <a:srgbClr val="990000"/>
                </a:solidFill>
                <a:latin typeface="Arial" charset="0"/>
              </a:rPr>
              <a:t>12 compounds for clinical trials as neuroprotective agents</a:t>
            </a:r>
            <a:r>
              <a:rPr lang="en-GB" sz="2400" smtClean="0">
                <a:solidFill>
                  <a:srgbClr val="0000CC"/>
                </a:solidFill>
                <a:latin typeface="Arial" charset="0"/>
              </a:rPr>
              <a:t> based on certain criteria (primary mechanism, consistency of preclinical data</a:t>
            </a:r>
            <a:r>
              <a:rPr lang="en-GB" sz="4000" b="1" smtClean="0">
                <a:solidFill>
                  <a:srgbClr val="0000CC"/>
                </a:solidFill>
                <a:latin typeface="Arial" charset="0"/>
              </a:rPr>
              <a:t>*</a:t>
            </a:r>
            <a:r>
              <a:rPr lang="en-GB" sz="2400" smtClean="0">
                <a:solidFill>
                  <a:srgbClr val="0000CC"/>
                </a:solidFill>
                <a:latin typeface="Arial" charset="0"/>
              </a:rPr>
              <a:t>, penetration of BBB, safety to tolerability ratio, efficacy in a relevant animal model) – </a:t>
            </a:r>
            <a:r>
              <a:rPr lang="en-GB" sz="2400" b="1" smtClean="0">
                <a:solidFill>
                  <a:srgbClr val="990000"/>
                </a:solidFill>
                <a:latin typeface="Arial" charset="0"/>
              </a:rPr>
              <a:t>one of which was oestrogen</a:t>
            </a:r>
            <a:r>
              <a:rPr lang="en-GB" sz="2400" smtClean="0">
                <a:solidFill>
                  <a:srgbClr val="0000CC"/>
                </a:solidFill>
                <a:latin typeface="Arial" charset="0"/>
              </a:rPr>
              <a:t>.</a:t>
            </a:r>
          </a:p>
          <a:p>
            <a:pPr>
              <a:lnSpc>
                <a:spcPct val="90000"/>
              </a:lnSpc>
              <a:buFontTx/>
              <a:buNone/>
            </a:pPr>
            <a:endParaRPr lang="en-GB" sz="2400" smtClean="0">
              <a:solidFill>
                <a:srgbClr val="0000CC"/>
              </a:solidFill>
              <a:latin typeface="Arial" charset="0"/>
            </a:endParaRPr>
          </a:p>
          <a:p>
            <a:pPr>
              <a:lnSpc>
                <a:spcPct val="90000"/>
              </a:lnSpc>
              <a:buFontTx/>
              <a:buNone/>
            </a:pPr>
            <a:r>
              <a:rPr lang="en-GB" sz="1800" smtClean="0">
                <a:solidFill>
                  <a:schemeClr val="tx2"/>
                </a:solidFill>
                <a:latin typeface="Arial" charset="0"/>
              </a:rPr>
              <a:t>Ravina BM et al Neurology 2003; 60: 1234-1240</a:t>
            </a:r>
          </a:p>
          <a:p>
            <a:pPr>
              <a:lnSpc>
                <a:spcPct val="90000"/>
              </a:lnSpc>
              <a:buFontTx/>
              <a:buNone/>
            </a:pPr>
            <a:r>
              <a:rPr lang="en-GB" sz="1800" smtClean="0">
                <a:solidFill>
                  <a:schemeClr val="tx2"/>
                </a:solidFill>
                <a:latin typeface="Arial" charset="0"/>
              </a:rPr>
              <a:t>Bezard E The Lancet, Neurology 2003; 2 (7): 393</a:t>
            </a:r>
          </a:p>
        </p:txBody>
      </p:sp>
      <p:sp>
        <p:nvSpPr>
          <p:cNvPr id="541700" name="Oval 4"/>
          <p:cNvSpPr>
            <a:spLocks noChangeArrowheads="1"/>
          </p:cNvSpPr>
          <p:nvPr/>
        </p:nvSpPr>
        <p:spPr bwMode="auto">
          <a:xfrm>
            <a:off x="5705475" y="5324475"/>
            <a:ext cx="3076575" cy="13081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 </a:t>
            </a:r>
            <a:r>
              <a:rPr lang="en-GB" sz="1800"/>
              <a:t>Derived from E2-treated </a:t>
            </a:r>
          </a:p>
          <a:p>
            <a:pPr algn="ctr"/>
            <a:r>
              <a:rPr lang="en-GB" sz="1800"/>
              <a:t>Ovx female rodents &amp; </a:t>
            </a:r>
          </a:p>
          <a:p>
            <a:pPr algn="ctr"/>
            <a:r>
              <a:rPr lang="en-GB" sz="1800"/>
              <a:t>non-human primates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16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16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1700"/>
                                        </p:tgtEl>
                                        <p:attrNameLst>
                                          <p:attrName>style.visibility</p:attrName>
                                        </p:attrNameLst>
                                      </p:cBhvr>
                                      <p:to>
                                        <p:strVal val="visible"/>
                                      </p:to>
                                    </p:set>
                                    <p:anim calcmode="lin" valueType="num">
                                      <p:cBhvr additive="base">
                                        <p:cTn id="19" dur="500" fill="hold"/>
                                        <p:tgtEl>
                                          <p:spTgt spid="541700"/>
                                        </p:tgtEl>
                                        <p:attrNameLst>
                                          <p:attrName>ppt_x</p:attrName>
                                        </p:attrNameLst>
                                      </p:cBhvr>
                                      <p:tavLst>
                                        <p:tav tm="0">
                                          <p:val>
                                            <p:strVal val="1+#ppt_w/2"/>
                                          </p:val>
                                        </p:tav>
                                        <p:tav tm="100000">
                                          <p:val>
                                            <p:strVal val="#ppt_x"/>
                                          </p:val>
                                        </p:tav>
                                      </p:tavLst>
                                    </p:anim>
                                    <p:anim calcmode="lin" valueType="num">
                                      <p:cBhvr additive="base">
                                        <p:cTn id="20" dur="500" fill="hold"/>
                                        <p:tgtEl>
                                          <p:spTgt spid="541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785813" y="587375"/>
            <a:ext cx="7748587" cy="1816100"/>
          </a:xfrm>
          <a:prstGeom prst="rect">
            <a:avLst/>
          </a:prstGeom>
          <a:noFill/>
          <a:ln w="9525">
            <a:solidFill>
              <a:srgbClr val="2F3DC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a:solidFill>
                  <a:schemeClr val="tx2"/>
                </a:solidFill>
                <a:latin typeface="Arial" charset="0"/>
              </a:rPr>
              <a:t>Conclusion: The goal of understanding PD pathogenesis and improving treatments requires a better knowledge of the basis for sex differences in Parkinson’s disease</a:t>
            </a:r>
            <a:endParaRPr lang="en-GB">
              <a:solidFill>
                <a:schemeClr val="tx2"/>
              </a:solidFill>
            </a:endParaRPr>
          </a:p>
        </p:txBody>
      </p:sp>
      <p:sp>
        <p:nvSpPr>
          <p:cNvPr id="6" name="Rectangle 1"/>
          <p:cNvSpPr>
            <a:spLocks noChangeArrowheads="1"/>
          </p:cNvSpPr>
          <p:nvPr/>
        </p:nvSpPr>
        <p:spPr bwMode="auto">
          <a:xfrm>
            <a:off x="652463" y="2805113"/>
            <a:ext cx="7881937"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416DC"/>
                </a:solidFill>
                <a:latin typeface="Arial" charset="0"/>
              </a:rPr>
              <a:t>NIH mandated inclusion of women in human clinical trials in 1993</a:t>
            </a:r>
          </a:p>
          <a:p>
            <a:endParaRPr lang="en-GB" sz="2000">
              <a:solidFill>
                <a:srgbClr val="2416DC"/>
              </a:solidFill>
              <a:latin typeface="Arial" charset="0"/>
            </a:endParaRPr>
          </a:p>
          <a:p>
            <a:r>
              <a:rPr lang="en-GB" sz="2000">
                <a:solidFill>
                  <a:srgbClr val="2416DC"/>
                </a:solidFill>
                <a:latin typeface="Arial" charset="0"/>
              </a:rPr>
              <a:t>There is no equvialent mandate for pre-clinical research, where single sex studies of males outnumber those in females by 5.5:1</a:t>
            </a:r>
          </a:p>
          <a:p>
            <a:endParaRPr lang="en-GB" sz="2000">
              <a:solidFill>
                <a:srgbClr val="2416DC"/>
              </a:solidFill>
              <a:latin typeface="Arial" charset="0"/>
            </a:endParaRPr>
          </a:p>
          <a:p>
            <a:r>
              <a:rPr lang="en-GB" sz="2000">
                <a:solidFill>
                  <a:srgbClr val="2416DC"/>
                </a:solidFill>
                <a:latin typeface="Arial" charset="0"/>
              </a:rPr>
              <a:t>Yet, because of the potential neuroprotective effects of E2 in PD, most basic science studies begin with ovariectomized females, despite the evidence for greater susceptibility in the male sex (humans and rodents models)</a:t>
            </a:r>
          </a:p>
          <a:p>
            <a:endParaRPr lang="en-GB" sz="1800">
              <a:solidFill>
                <a:srgbClr val="2416D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smtClean="0"/>
          </a:p>
        </p:txBody>
      </p:sp>
      <p:sp>
        <p:nvSpPr>
          <p:cNvPr id="78851" name="Rectangle 3"/>
          <p:cNvSpPr>
            <a:spLocks noGrp="1" noChangeArrowheads="1"/>
          </p:cNvSpPr>
          <p:nvPr>
            <p:ph type="body" idx="1"/>
          </p:nvPr>
        </p:nvSpPr>
        <p:spPr/>
        <p:txBody>
          <a:bodyPr/>
          <a:lstStyle/>
          <a:p>
            <a:pPr algn="ctr">
              <a:buFontTx/>
              <a:buNone/>
            </a:pPr>
            <a:r>
              <a:rPr lang="en-GB" b="1" smtClean="0">
                <a:solidFill>
                  <a:srgbClr val="FF6600"/>
                </a:solidFill>
              </a:rPr>
              <a:t>END</a:t>
            </a:r>
          </a:p>
          <a:p>
            <a:pPr algn="ctr">
              <a:buFontTx/>
              <a:buNone/>
            </a:pPr>
            <a:endParaRPr lang="en-GB" b="1" smtClean="0">
              <a:solidFill>
                <a:srgbClr val="FF6600"/>
              </a:solidFill>
            </a:endParaRPr>
          </a:p>
          <a:p>
            <a:pPr algn="ctr">
              <a:buFontTx/>
              <a:buNone/>
            </a:pPr>
            <a:r>
              <a:rPr lang="en-GB" b="1" smtClean="0">
                <a:solidFill>
                  <a:srgbClr val="FF6600"/>
                </a:solidFill>
              </a:rPr>
              <a:t>Thank you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sz="2800" b="1" smtClean="0">
                <a:solidFill>
                  <a:srgbClr val="0000CC"/>
                </a:solidFill>
                <a:latin typeface="Arial" charset="0"/>
                <a:cs typeface="Arial" charset="0"/>
              </a:rPr>
              <a:t>After aging, being male is the highest risk factor for developing Parkinson’s disease</a:t>
            </a:r>
            <a:r>
              <a:rPr lang="en-GB" sz="2800" b="1" smtClean="0">
                <a:solidFill>
                  <a:srgbClr val="993366"/>
                </a:solidFill>
                <a:latin typeface="Arial Narrow" pitchFamily="34" charset="0"/>
              </a:rPr>
              <a:t/>
            </a:r>
            <a:br>
              <a:rPr lang="en-GB" sz="2800" b="1" smtClean="0">
                <a:solidFill>
                  <a:srgbClr val="993366"/>
                </a:solidFill>
                <a:latin typeface="Arial Narrow" pitchFamily="34" charset="0"/>
              </a:rPr>
            </a:br>
            <a:endParaRPr lang="en-GB" sz="2800" b="1" smtClean="0">
              <a:solidFill>
                <a:srgbClr val="993366"/>
              </a:solidFill>
              <a:latin typeface="Arial Narrow" pitchFamily="34" charset="0"/>
            </a:endParaRPr>
          </a:p>
        </p:txBody>
      </p:sp>
      <p:grpSp>
        <p:nvGrpSpPr>
          <p:cNvPr id="398339" name="Group 1027"/>
          <p:cNvGrpSpPr>
            <a:grpSpLocks/>
          </p:cNvGrpSpPr>
          <p:nvPr/>
        </p:nvGrpSpPr>
        <p:grpSpPr bwMode="auto">
          <a:xfrm>
            <a:off x="1238250" y="1943100"/>
            <a:ext cx="6705600" cy="4667250"/>
            <a:chOff x="96" y="2256"/>
            <a:chExt cx="2976" cy="1968"/>
          </a:xfrm>
        </p:grpSpPr>
        <p:sp>
          <p:nvSpPr>
            <p:cNvPr id="9220" name="Rectangle 1028"/>
            <p:cNvSpPr>
              <a:spLocks noChangeArrowheads="1"/>
            </p:cNvSpPr>
            <p:nvPr/>
          </p:nvSpPr>
          <p:spPr bwMode="auto">
            <a:xfrm rot="-5400000">
              <a:off x="-27" y="3229"/>
              <a:ext cx="46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a:solidFill>
                    <a:srgbClr val="000000"/>
                  </a:solidFill>
                </a:rPr>
                <a:t>No. of cases</a:t>
              </a:r>
              <a:endParaRPr lang="en-GB" sz="1800" b="0">
                <a:solidFill>
                  <a:srgbClr val="FFFF99"/>
                </a:solidFill>
                <a:latin typeface="Tahoma" pitchFamily="34" charset="0"/>
              </a:endParaRPr>
            </a:p>
          </p:txBody>
        </p:sp>
        <p:grpSp>
          <p:nvGrpSpPr>
            <p:cNvPr id="9221" name="Group 1029"/>
            <p:cNvGrpSpPr>
              <a:grpSpLocks/>
            </p:cNvGrpSpPr>
            <p:nvPr/>
          </p:nvGrpSpPr>
          <p:grpSpPr bwMode="auto">
            <a:xfrm>
              <a:off x="1003" y="3759"/>
              <a:ext cx="97" cy="9"/>
              <a:chOff x="1832" y="3576"/>
              <a:chExt cx="127" cy="13"/>
            </a:xfrm>
          </p:grpSpPr>
          <p:sp>
            <p:nvSpPr>
              <p:cNvPr id="10234" name="Rectangle 1030"/>
              <p:cNvSpPr>
                <a:spLocks noChangeArrowheads="1"/>
              </p:cNvSpPr>
              <p:nvPr/>
            </p:nvSpPr>
            <p:spPr bwMode="auto">
              <a:xfrm>
                <a:off x="1952" y="3576"/>
                <a:ext cx="7" cy="13"/>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5" name="Rectangle 1031"/>
              <p:cNvSpPr>
                <a:spLocks noChangeArrowheads="1"/>
              </p:cNvSpPr>
              <p:nvPr/>
            </p:nvSpPr>
            <p:spPr bwMode="auto">
              <a:xfrm>
                <a:off x="1832" y="3576"/>
                <a:ext cx="6" cy="13"/>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6" name="Rectangle 1032"/>
              <p:cNvSpPr>
                <a:spLocks noChangeArrowheads="1"/>
              </p:cNvSpPr>
              <p:nvPr/>
            </p:nvSpPr>
            <p:spPr bwMode="auto">
              <a:xfrm>
                <a:off x="1945" y="3576"/>
                <a:ext cx="7" cy="13"/>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7" name="Rectangle 1033"/>
              <p:cNvSpPr>
                <a:spLocks noChangeArrowheads="1"/>
              </p:cNvSpPr>
              <p:nvPr/>
            </p:nvSpPr>
            <p:spPr bwMode="auto">
              <a:xfrm>
                <a:off x="1838" y="3576"/>
                <a:ext cx="7" cy="13"/>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8" name="Rectangle 1034"/>
              <p:cNvSpPr>
                <a:spLocks noChangeArrowheads="1"/>
              </p:cNvSpPr>
              <p:nvPr/>
            </p:nvSpPr>
            <p:spPr bwMode="auto">
              <a:xfrm>
                <a:off x="1938" y="3576"/>
                <a:ext cx="7" cy="13"/>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9" name="Rectangle 1035"/>
              <p:cNvSpPr>
                <a:spLocks noChangeArrowheads="1"/>
              </p:cNvSpPr>
              <p:nvPr/>
            </p:nvSpPr>
            <p:spPr bwMode="auto">
              <a:xfrm>
                <a:off x="1845" y="3576"/>
                <a:ext cx="7" cy="13"/>
              </a:xfrm>
              <a:prstGeom prst="rect">
                <a:avLst/>
              </a:prstGeom>
              <a:solidFill>
                <a:srgbClr val="2B2B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 name="Rectangle 1036"/>
              <p:cNvSpPr>
                <a:spLocks noChangeArrowheads="1"/>
              </p:cNvSpPr>
              <p:nvPr/>
            </p:nvSpPr>
            <p:spPr bwMode="auto">
              <a:xfrm>
                <a:off x="1932" y="3576"/>
                <a:ext cx="6" cy="13"/>
              </a:xfrm>
              <a:prstGeom prst="rect">
                <a:avLst/>
              </a:prstGeom>
              <a:solidFill>
                <a:srgbClr val="2B2B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1" name="Rectangle 1037"/>
              <p:cNvSpPr>
                <a:spLocks noChangeArrowheads="1"/>
              </p:cNvSpPr>
              <p:nvPr/>
            </p:nvSpPr>
            <p:spPr bwMode="auto">
              <a:xfrm>
                <a:off x="1852" y="3576"/>
                <a:ext cx="6" cy="13"/>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2" name="Rectangle 1038"/>
              <p:cNvSpPr>
                <a:spLocks noChangeArrowheads="1"/>
              </p:cNvSpPr>
              <p:nvPr/>
            </p:nvSpPr>
            <p:spPr bwMode="auto">
              <a:xfrm>
                <a:off x="1925" y="3576"/>
                <a:ext cx="7" cy="13"/>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3" name="Rectangle 1039"/>
              <p:cNvSpPr>
                <a:spLocks noChangeArrowheads="1"/>
              </p:cNvSpPr>
              <p:nvPr/>
            </p:nvSpPr>
            <p:spPr bwMode="auto">
              <a:xfrm>
                <a:off x="1858" y="3576"/>
                <a:ext cx="7" cy="13"/>
              </a:xfrm>
              <a:prstGeom prst="rect">
                <a:avLst/>
              </a:prstGeom>
              <a:solidFill>
                <a:srgbClr val="202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4" name="Rectangle 1040"/>
              <p:cNvSpPr>
                <a:spLocks noChangeArrowheads="1"/>
              </p:cNvSpPr>
              <p:nvPr/>
            </p:nvSpPr>
            <p:spPr bwMode="auto">
              <a:xfrm>
                <a:off x="1918" y="3576"/>
                <a:ext cx="7" cy="13"/>
              </a:xfrm>
              <a:prstGeom prst="rect">
                <a:avLst/>
              </a:prstGeom>
              <a:solidFill>
                <a:srgbClr val="202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5" name="Rectangle 1041"/>
              <p:cNvSpPr>
                <a:spLocks noChangeArrowheads="1"/>
              </p:cNvSpPr>
              <p:nvPr/>
            </p:nvSpPr>
            <p:spPr bwMode="auto">
              <a:xfrm>
                <a:off x="1865" y="3576"/>
                <a:ext cx="7" cy="13"/>
              </a:xfrm>
              <a:prstGeom prst="rect">
                <a:avLst/>
              </a:prstGeom>
              <a:solidFill>
                <a:srgbClr val="1A1A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6" name="Rectangle 1042"/>
              <p:cNvSpPr>
                <a:spLocks noChangeArrowheads="1"/>
              </p:cNvSpPr>
              <p:nvPr/>
            </p:nvSpPr>
            <p:spPr bwMode="auto">
              <a:xfrm>
                <a:off x="1912" y="3576"/>
                <a:ext cx="6" cy="13"/>
              </a:xfrm>
              <a:prstGeom prst="rect">
                <a:avLst/>
              </a:prstGeom>
              <a:solidFill>
                <a:srgbClr val="1A1A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7" name="Rectangle 1043"/>
              <p:cNvSpPr>
                <a:spLocks noChangeArrowheads="1"/>
              </p:cNvSpPr>
              <p:nvPr/>
            </p:nvSpPr>
            <p:spPr bwMode="auto">
              <a:xfrm>
                <a:off x="1872" y="3576"/>
                <a:ext cx="6" cy="13"/>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8" name="Rectangle 1044"/>
              <p:cNvSpPr>
                <a:spLocks noChangeArrowheads="1"/>
              </p:cNvSpPr>
              <p:nvPr/>
            </p:nvSpPr>
            <p:spPr bwMode="auto">
              <a:xfrm>
                <a:off x="1905" y="3576"/>
                <a:ext cx="7" cy="13"/>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9" name="Rectangle 1045"/>
              <p:cNvSpPr>
                <a:spLocks noChangeArrowheads="1"/>
              </p:cNvSpPr>
              <p:nvPr/>
            </p:nvSpPr>
            <p:spPr bwMode="auto">
              <a:xfrm>
                <a:off x="1878" y="3576"/>
                <a:ext cx="7" cy="13"/>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0" name="Rectangle 1046"/>
              <p:cNvSpPr>
                <a:spLocks noChangeArrowheads="1"/>
              </p:cNvSpPr>
              <p:nvPr/>
            </p:nvSpPr>
            <p:spPr bwMode="auto">
              <a:xfrm>
                <a:off x="1898" y="3576"/>
                <a:ext cx="7" cy="13"/>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1" name="Rectangle 1047"/>
              <p:cNvSpPr>
                <a:spLocks noChangeArrowheads="1"/>
              </p:cNvSpPr>
              <p:nvPr/>
            </p:nvSpPr>
            <p:spPr bwMode="auto">
              <a:xfrm>
                <a:off x="1885" y="3576"/>
                <a:ext cx="13"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22" name="Rectangle 1048"/>
            <p:cNvSpPr>
              <a:spLocks noChangeArrowheads="1"/>
            </p:cNvSpPr>
            <p:nvPr/>
          </p:nvSpPr>
          <p:spPr bwMode="auto">
            <a:xfrm>
              <a:off x="1003" y="3759"/>
              <a:ext cx="97" cy="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23" name="Group 1049"/>
            <p:cNvGrpSpPr>
              <a:grpSpLocks/>
            </p:cNvGrpSpPr>
            <p:nvPr/>
          </p:nvGrpSpPr>
          <p:grpSpPr bwMode="auto">
            <a:xfrm>
              <a:off x="1334" y="3751"/>
              <a:ext cx="97" cy="17"/>
              <a:chOff x="2266" y="3563"/>
              <a:chExt cx="127" cy="26"/>
            </a:xfrm>
          </p:grpSpPr>
          <p:sp>
            <p:nvSpPr>
              <p:cNvPr id="10214" name="Rectangle 1050"/>
              <p:cNvSpPr>
                <a:spLocks noChangeArrowheads="1"/>
              </p:cNvSpPr>
              <p:nvPr/>
            </p:nvSpPr>
            <p:spPr bwMode="auto">
              <a:xfrm>
                <a:off x="2386" y="3563"/>
                <a:ext cx="7" cy="26"/>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5" name="Rectangle 1051"/>
              <p:cNvSpPr>
                <a:spLocks noChangeArrowheads="1"/>
              </p:cNvSpPr>
              <p:nvPr/>
            </p:nvSpPr>
            <p:spPr bwMode="auto">
              <a:xfrm>
                <a:off x="2266" y="3563"/>
                <a:ext cx="6" cy="26"/>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6" name="Rectangle 1052"/>
              <p:cNvSpPr>
                <a:spLocks noChangeArrowheads="1"/>
              </p:cNvSpPr>
              <p:nvPr/>
            </p:nvSpPr>
            <p:spPr bwMode="auto">
              <a:xfrm>
                <a:off x="2379" y="3563"/>
                <a:ext cx="7" cy="26"/>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7" name="Rectangle 1053"/>
              <p:cNvSpPr>
                <a:spLocks noChangeArrowheads="1"/>
              </p:cNvSpPr>
              <p:nvPr/>
            </p:nvSpPr>
            <p:spPr bwMode="auto">
              <a:xfrm>
                <a:off x="2272" y="3563"/>
                <a:ext cx="7" cy="26"/>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8" name="Rectangle 1054"/>
              <p:cNvSpPr>
                <a:spLocks noChangeArrowheads="1"/>
              </p:cNvSpPr>
              <p:nvPr/>
            </p:nvSpPr>
            <p:spPr bwMode="auto">
              <a:xfrm>
                <a:off x="2373" y="3563"/>
                <a:ext cx="6" cy="26"/>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9" name="Rectangle 1055"/>
              <p:cNvSpPr>
                <a:spLocks noChangeArrowheads="1"/>
              </p:cNvSpPr>
              <p:nvPr/>
            </p:nvSpPr>
            <p:spPr bwMode="auto">
              <a:xfrm>
                <a:off x="2279" y="3563"/>
                <a:ext cx="7" cy="26"/>
              </a:xfrm>
              <a:prstGeom prst="rect">
                <a:avLst/>
              </a:prstGeom>
              <a:solidFill>
                <a:srgbClr val="2B2B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0" name="Rectangle 1056"/>
              <p:cNvSpPr>
                <a:spLocks noChangeArrowheads="1"/>
              </p:cNvSpPr>
              <p:nvPr/>
            </p:nvSpPr>
            <p:spPr bwMode="auto">
              <a:xfrm>
                <a:off x="2366" y="3563"/>
                <a:ext cx="7" cy="26"/>
              </a:xfrm>
              <a:prstGeom prst="rect">
                <a:avLst/>
              </a:prstGeom>
              <a:solidFill>
                <a:srgbClr val="2B2B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1" name="Rectangle 1057"/>
              <p:cNvSpPr>
                <a:spLocks noChangeArrowheads="1"/>
              </p:cNvSpPr>
              <p:nvPr/>
            </p:nvSpPr>
            <p:spPr bwMode="auto">
              <a:xfrm>
                <a:off x="2286" y="3563"/>
                <a:ext cx="80" cy="6"/>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2" name="Rectangle 1058"/>
              <p:cNvSpPr>
                <a:spLocks noChangeArrowheads="1"/>
              </p:cNvSpPr>
              <p:nvPr/>
            </p:nvSpPr>
            <p:spPr bwMode="auto">
              <a:xfrm>
                <a:off x="2286" y="3582"/>
                <a:ext cx="80" cy="7"/>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3" name="Rectangle 1059"/>
              <p:cNvSpPr>
                <a:spLocks noChangeArrowheads="1"/>
              </p:cNvSpPr>
              <p:nvPr/>
            </p:nvSpPr>
            <p:spPr bwMode="auto">
              <a:xfrm>
                <a:off x="2286" y="3569"/>
                <a:ext cx="6" cy="13"/>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4" name="Rectangle 1060"/>
              <p:cNvSpPr>
                <a:spLocks noChangeArrowheads="1"/>
              </p:cNvSpPr>
              <p:nvPr/>
            </p:nvSpPr>
            <p:spPr bwMode="auto">
              <a:xfrm>
                <a:off x="2359" y="3569"/>
                <a:ext cx="7" cy="13"/>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5" name="Rectangle 1061"/>
              <p:cNvSpPr>
                <a:spLocks noChangeArrowheads="1"/>
              </p:cNvSpPr>
              <p:nvPr/>
            </p:nvSpPr>
            <p:spPr bwMode="auto">
              <a:xfrm>
                <a:off x="2292" y="3569"/>
                <a:ext cx="7" cy="13"/>
              </a:xfrm>
              <a:prstGeom prst="rect">
                <a:avLst/>
              </a:prstGeom>
              <a:solidFill>
                <a:srgbClr val="202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6" name="Rectangle 1062"/>
              <p:cNvSpPr>
                <a:spLocks noChangeArrowheads="1"/>
              </p:cNvSpPr>
              <p:nvPr/>
            </p:nvSpPr>
            <p:spPr bwMode="auto">
              <a:xfrm>
                <a:off x="2352" y="3569"/>
                <a:ext cx="7" cy="13"/>
              </a:xfrm>
              <a:prstGeom prst="rect">
                <a:avLst/>
              </a:prstGeom>
              <a:solidFill>
                <a:srgbClr val="202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7" name="Rectangle 1063"/>
              <p:cNvSpPr>
                <a:spLocks noChangeArrowheads="1"/>
              </p:cNvSpPr>
              <p:nvPr/>
            </p:nvSpPr>
            <p:spPr bwMode="auto">
              <a:xfrm>
                <a:off x="2299" y="3569"/>
                <a:ext cx="7" cy="13"/>
              </a:xfrm>
              <a:prstGeom prst="rect">
                <a:avLst/>
              </a:prstGeom>
              <a:solidFill>
                <a:srgbClr val="1A1A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8" name="Rectangle 1064"/>
              <p:cNvSpPr>
                <a:spLocks noChangeArrowheads="1"/>
              </p:cNvSpPr>
              <p:nvPr/>
            </p:nvSpPr>
            <p:spPr bwMode="auto">
              <a:xfrm>
                <a:off x="2346" y="3569"/>
                <a:ext cx="6" cy="13"/>
              </a:xfrm>
              <a:prstGeom prst="rect">
                <a:avLst/>
              </a:prstGeom>
              <a:solidFill>
                <a:srgbClr val="1A1A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29" name="Rectangle 1065"/>
              <p:cNvSpPr>
                <a:spLocks noChangeArrowheads="1"/>
              </p:cNvSpPr>
              <p:nvPr/>
            </p:nvSpPr>
            <p:spPr bwMode="auto">
              <a:xfrm>
                <a:off x="2306" y="3569"/>
                <a:ext cx="6" cy="13"/>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0" name="Rectangle 1066"/>
              <p:cNvSpPr>
                <a:spLocks noChangeArrowheads="1"/>
              </p:cNvSpPr>
              <p:nvPr/>
            </p:nvSpPr>
            <p:spPr bwMode="auto">
              <a:xfrm>
                <a:off x="2339" y="3569"/>
                <a:ext cx="7" cy="13"/>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1" name="Rectangle 1067"/>
              <p:cNvSpPr>
                <a:spLocks noChangeArrowheads="1"/>
              </p:cNvSpPr>
              <p:nvPr/>
            </p:nvSpPr>
            <p:spPr bwMode="auto">
              <a:xfrm>
                <a:off x="2312" y="3569"/>
                <a:ext cx="7" cy="13"/>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2" name="Rectangle 1068"/>
              <p:cNvSpPr>
                <a:spLocks noChangeArrowheads="1"/>
              </p:cNvSpPr>
              <p:nvPr/>
            </p:nvSpPr>
            <p:spPr bwMode="auto">
              <a:xfrm>
                <a:off x="2332" y="3569"/>
                <a:ext cx="7" cy="13"/>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33" name="Rectangle 1069"/>
              <p:cNvSpPr>
                <a:spLocks noChangeArrowheads="1"/>
              </p:cNvSpPr>
              <p:nvPr/>
            </p:nvSpPr>
            <p:spPr bwMode="auto">
              <a:xfrm>
                <a:off x="2319" y="3569"/>
                <a:ext cx="13"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24" name="Rectangle 1070"/>
            <p:cNvSpPr>
              <a:spLocks noChangeArrowheads="1"/>
            </p:cNvSpPr>
            <p:nvPr/>
          </p:nvSpPr>
          <p:spPr bwMode="auto">
            <a:xfrm>
              <a:off x="1334" y="3751"/>
              <a:ext cx="97" cy="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25" name="Group 1071"/>
            <p:cNvGrpSpPr>
              <a:grpSpLocks/>
            </p:cNvGrpSpPr>
            <p:nvPr/>
          </p:nvGrpSpPr>
          <p:grpSpPr bwMode="auto">
            <a:xfrm>
              <a:off x="1659" y="3674"/>
              <a:ext cx="97" cy="94"/>
              <a:chOff x="2693" y="3445"/>
              <a:chExt cx="127" cy="144"/>
            </a:xfrm>
          </p:grpSpPr>
          <p:sp>
            <p:nvSpPr>
              <p:cNvPr id="10176" name="Rectangle 1072"/>
              <p:cNvSpPr>
                <a:spLocks noChangeArrowheads="1"/>
              </p:cNvSpPr>
              <p:nvPr/>
            </p:nvSpPr>
            <p:spPr bwMode="auto">
              <a:xfrm>
                <a:off x="2693" y="3445"/>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7" name="Rectangle 1073"/>
              <p:cNvSpPr>
                <a:spLocks noChangeArrowheads="1"/>
              </p:cNvSpPr>
              <p:nvPr/>
            </p:nvSpPr>
            <p:spPr bwMode="auto">
              <a:xfrm>
                <a:off x="2693" y="3582"/>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8" name="Rectangle 1074"/>
              <p:cNvSpPr>
                <a:spLocks noChangeArrowheads="1"/>
              </p:cNvSpPr>
              <p:nvPr/>
            </p:nvSpPr>
            <p:spPr bwMode="auto">
              <a:xfrm>
                <a:off x="2693" y="3452"/>
                <a:ext cx="127" cy="6"/>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9" name="Rectangle 1075"/>
              <p:cNvSpPr>
                <a:spLocks noChangeArrowheads="1"/>
              </p:cNvSpPr>
              <p:nvPr/>
            </p:nvSpPr>
            <p:spPr bwMode="auto">
              <a:xfrm>
                <a:off x="2693" y="3576"/>
                <a:ext cx="127" cy="6"/>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0" name="Rectangle 1076"/>
              <p:cNvSpPr>
                <a:spLocks noChangeArrowheads="1"/>
              </p:cNvSpPr>
              <p:nvPr/>
            </p:nvSpPr>
            <p:spPr bwMode="auto">
              <a:xfrm>
                <a:off x="2693" y="3458"/>
                <a:ext cx="7" cy="118"/>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1" name="Rectangle 1077"/>
              <p:cNvSpPr>
                <a:spLocks noChangeArrowheads="1"/>
              </p:cNvSpPr>
              <p:nvPr/>
            </p:nvSpPr>
            <p:spPr bwMode="auto">
              <a:xfrm>
                <a:off x="2813" y="3458"/>
                <a:ext cx="7" cy="118"/>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2" name="Rectangle 1078"/>
              <p:cNvSpPr>
                <a:spLocks noChangeArrowheads="1"/>
              </p:cNvSpPr>
              <p:nvPr/>
            </p:nvSpPr>
            <p:spPr bwMode="auto">
              <a:xfrm>
                <a:off x="2700" y="3458"/>
                <a:ext cx="113" cy="7"/>
              </a:xfrm>
              <a:prstGeom prst="rect">
                <a:avLst/>
              </a:prstGeom>
              <a:solidFill>
                <a:srgbClr val="2F2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3" name="Rectangle 1079"/>
              <p:cNvSpPr>
                <a:spLocks noChangeArrowheads="1"/>
              </p:cNvSpPr>
              <p:nvPr/>
            </p:nvSpPr>
            <p:spPr bwMode="auto">
              <a:xfrm>
                <a:off x="2700" y="3569"/>
                <a:ext cx="113" cy="7"/>
              </a:xfrm>
              <a:prstGeom prst="rect">
                <a:avLst/>
              </a:prstGeom>
              <a:solidFill>
                <a:srgbClr val="2F2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4" name="Rectangle 1080"/>
              <p:cNvSpPr>
                <a:spLocks noChangeArrowheads="1"/>
              </p:cNvSpPr>
              <p:nvPr/>
            </p:nvSpPr>
            <p:spPr bwMode="auto">
              <a:xfrm>
                <a:off x="2700" y="3465"/>
                <a:ext cx="6" cy="104"/>
              </a:xfrm>
              <a:prstGeom prst="rect">
                <a:avLst/>
              </a:prstGeom>
              <a:solidFill>
                <a:srgbClr val="2F2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5" name="Rectangle 1081"/>
              <p:cNvSpPr>
                <a:spLocks noChangeArrowheads="1"/>
              </p:cNvSpPr>
              <p:nvPr/>
            </p:nvSpPr>
            <p:spPr bwMode="auto">
              <a:xfrm>
                <a:off x="2807" y="3465"/>
                <a:ext cx="6" cy="104"/>
              </a:xfrm>
              <a:prstGeom prst="rect">
                <a:avLst/>
              </a:prstGeom>
              <a:solidFill>
                <a:srgbClr val="2F2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6" name="Rectangle 1082"/>
              <p:cNvSpPr>
                <a:spLocks noChangeArrowheads="1"/>
              </p:cNvSpPr>
              <p:nvPr/>
            </p:nvSpPr>
            <p:spPr bwMode="auto">
              <a:xfrm>
                <a:off x="2706" y="3465"/>
                <a:ext cx="101" cy="6"/>
              </a:xfrm>
              <a:prstGeom prst="rect">
                <a:avLst/>
              </a:prstGeom>
              <a:solidFill>
                <a:srgbClr val="2D2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7" name="Rectangle 1083"/>
              <p:cNvSpPr>
                <a:spLocks noChangeArrowheads="1"/>
              </p:cNvSpPr>
              <p:nvPr/>
            </p:nvSpPr>
            <p:spPr bwMode="auto">
              <a:xfrm>
                <a:off x="2706" y="3563"/>
                <a:ext cx="101" cy="6"/>
              </a:xfrm>
              <a:prstGeom prst="rect">
                <a:avLst/>
              </a:prstGeom>
              <a:solidFill>
                <a:srgbClr val="2D2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8" name="Rectangle 1084"/>
              <p:cNvSpPr>
                <a:spLocks noChangeArrowheads="1"/>
              </p:cNvSpPr>
              <p:nvPr/>
            </p:nvSpPr>
            <p:spPr bwMode="auto">
              <a:xfrm>
                <a:off x="2706" y="3471"/>
                <a:ext cx="7" cy="92"/>
              </a:xfrm>
              <a:prstGeom prst="rect">
                <a:avLst/>
              </a:prstGeom>
              <a:solidFill>
                <a:srgbClr val="2D2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89" name="Rectangle 1085"/>
              <p:cNvSpPr>
                <a:spLocks noChangeArrowheads="1"/>
              </p:cNvSpPr>
              <p:nvPr/>
            </p:nvSpPr>
            <p:spPr bwMode="auto">
              <a:xfrm>
                <a:off x="2800" y="3471"/>
                <a:ext cx="7" cy="92"/>
              </a:xfrm>
              <a:prstGeom prst="rect">
                <a:avLst/>
              </a:prstGeom>
              <a:solidFill>
                <a:srgbClr val="2D2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0" name="Rectangle 1086"/>
              <p:cNvSpPr>
                <a:spLocks noChangeArrowheads="1"/>
              </p:cNvSpPr>
              <p:nvPr/>
            </p:nvSpPr>
            <p:spPr bwMode="auto">
              <a:xfrm>
                <a:off x="2713" y="3471"/>
                <a:ext cx="87" cy="7"/>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1" name="Rectangle 1087"/>
              <p:cNvSpPr>
                <a:spLocks noChangeArrowheads="1"/>
              </p:cNvSpPr>
              <p:nvPr/>
            </p:nvSpPr>
            <p:spPr bwMode="auto">
              <a:xfrm>
                <a:off x="2713" y="3556"/>
                <a:ext cx="87" cy="7"/>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2" name="Rectangle 1088"/>
              <p:cNvSpPr>
                <a:spLocks noChangeArrowheads="1"/>
              </p:cNvSpPr>
              <p:nvPr/>
            </p:nvSpPr>
            <p:spPr bwMode="auto">
              <a:xfrm>
                <a:off x="2713" y="3478"/>
                <a:ext cx="7" cy="78"/>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3" name="Rectangle 1089"/>
              <p:cNvSpPr>
                <a:spLocks noChangeArrowheads="1"/>
              </p:cNvSpPr>
              <p:nvPr/>
            </p:nvSpPr>
            <p:spPr bwMode="auto">
              <a:xfrm>
                <a:off x="2793" y="3478"/>
                <a:ext cx="7" cy="78"/>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4" name="Rectangle 1090"/>
              <p:cNvSpPr>
                <a:spLocks noChangeArrowheads="1"/>
              </p:cNvSpPr>
              <p:nvPr/>
            </p:nvSpPr>
            <p:spPr bwMode="auto">
              <a:xfrm>
                <a:off x="2720" y="3478"/>
                <a:ext cx="73" cy="6"/>
              </a:xfrm>
              <a:prstGeom prst="rect">
                <a:avLst/>
              </a:prstGeom>
              <a:solidFill>
                <a:srgbClr val="232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5" name="Rectangle 1091"/>
              <p:cNvSpPr>
                <a:spLocks noChangeArrowheads="1"/>
              </p:cNvSpPr>
              <p:nvPr/>
            </p:nvSpPr>
            <p:spPr bwMode="auto">
              <a:xfrm>
                <a:off x="2720" y="3550"/>
                <a:ext cx="73" cy="6"/>
              </a:xfrm>
              <a:prstGeom prst="rect">
                <a:avLst/>
              </a:prstGeom>
              <a:solidFill>
                <a:srgbClr val="232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6" name="Rectangle 1092"/>
              <p:cNvSpPr>
                <a:spLocks noChangeArrowheads="1"/>
              </p:cNvSpPr>
              <p:nvPr/>
            </p:nvSpPr>
            <p:spPr bwMode="auto">
              <a:xfrm>
                <a:off x="2787" y="3484"/>
                <a:ext cx="6" cy="66"/>
              </a:xfrm>
              <a:prstGeom prst="rect">
                <a:avLst/>
              </a:prstGeom>
              <a:solidFill>
                <a:srgbClr val="232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7" name="Rectangle 1093"/>
              <p:cNvSpPr>
                <a:spLocks noChangeArrowheads="1"/>
              </p:cNvSpPr>
              <p:nvPr/>
            </p:nvSpPr>
            <p:spPr bwMode="auto">
              <a:xfrm>
                <a:off x="2720" y="3484"/>
                <a:ext cx="67" cy="7"/>
              </a:xfrm>
              <a:prstGeom prst="rect">
                <a:avLst/>
              </a:prstGeom>
              <a:solidFill>
                <a:srgbClr val="1E1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8" name="Rectangle 1094"/>
              <p:cNvSpPr>
                <a:spLocks noChangeArrowheads="1"/>
              </p:cNvSpPr>
              <p:nvPr/>
            </p:nvSpPr>
            <p:spPr bwMode="auto">
              <a:xfrm>
                <a:off x="2720" y="3543"/>
                <a:ext cx="67" cy="7"/>
              </a:xfrm>
              <a:prstGeom prst="rect">
                <a:avLst/>
              </a:prstGeom>
              <a:solidFill>
                <a:srgbClr val="1E1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99" name="Rectangle 1095"/>
              <p:cNvSpPr>
                <a:spLocks noChangeArrowheads="1"/>
              </p:cNvSpPr>
              <p:nvPr/>
            </p:nvSpPr>
            <p:spPr bwMode="auto">
              <a:xfrm>
                <a:off x="2720" y="3491"/>
                <a:ext cx="6" cy="52"/>
              </a:xfrm>
              <a:prstGeom prst="rect">
                <a:avLst/>
              </a:prstGeom>
              <a:solidFill>
                <a:srgbClr val="1E1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0" name="Rectangle 1096"/>
              <p:cNvSpPr>
                <a:spLocks noChangeArrowheads="1"/>
              </p:cNvSpPr>
              <p:nvPr/>
            </p:nvSpPr>
            <p:spPr bwMode="auto">
              <a:xfrm>
                <a:off x="2780" y="3491"/>
                <a:ext cx="7" cy="52"/>
              </a:xfrm>
              <a:prstGeom prst="rect">
                <a:avLst/>
              </a:prstGeom>
              <a:solidFill>
                <a:srgbClr val="1E1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1" name="Rectangle 1097"/>
              <p:cNvSpPr>
                <a:spLocks noChangeArrowheads="1"/>
              </p:cNvSpPr>
              <p:nvPr/>
            </p:nvSpPr>
            <p:spPr bwMode="auto">
              <a:xfrm>
                <a:off x="2726" y="3491"/>
                <a:ext cx="54" cy="7"/>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2" name="Rectangle 1098"/>
              <p:cNvSpPr>
                <a:spLocks noChangeArrowheads="1"/>
              </p:cNvSpPr>
              <p:nvPr/>
            </p:nvSpPr>
            <p:spPr bwMode="auto">
              <a:xfrm>
                <a:off x="2726" y="3537"/>
                <a:ext cx="54" cy="6"/>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3" name="Rectangle 1099"/>
              <p:cNvSpPr>
                <a:spLocks noChangeArrowheads="1"/>
              </p:cNvSpPr>
              <p:nvPr/>
            </p:nvSpPr>
            <p:spPr bwMode="auto">
              <a:xfrm>
                <a:off x="2726" y="3498"/>
                <a:ext cx="7" cy="39"/>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4" name="Rectangle 1100"/>
              <p:cNvSpPr>
                <a:spLocks noChangeArrowheads="1"/>
              </p:cNvSpPr>
              <p:nvPr/>
            </p:nvSpPr>
            <p:spPr bwMode="auto">
              <a:xfrm>
                <a:off x="2773" y="3498"/>
                <a:ext cx="7" cy="39"/>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5" name="Rectangle 1101"/>
              <p:cNvSpPr>
                <a:spLocks noChangeArrowheads="1"/>
              </p:cNvSpPr>
              <p:nvPr/>
            </p:nvSpPr>
            <p:spPr bwMode="auto">
              <a:xfrm>
                <a:off x="2733" y="3498"/>
                <a:ext cx="40" cy="6"/>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6" name="Rectangle 1102"/>
              <p:cNvSpPr>
                <a:spLocks noChangeArrowheads="1"/>
              </p:cNvSpPr>
              <p:nvPr/>
            </p:nvSpPr>
            <p:spPr bwMode="auto">
              <a:xfrm>
                <a:off x="2733" y="3530"/>
                <a:ext cx="40" cy="7"/>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7" name="Rectangle 1103"/>
              <p:cNvSpPr>
                <a:spLocks noChangeArrowheads="1"/>
              </p:cNvSpPr>
              <p:nvPr/>
            </p:nvSpPr>
            <p:spPr bwMode="auto">
              <a:xfrm>
                <a:off x="2733" y="3504"/>
                <a:ext cx="7" cy="26"/>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8" name="Rectangle 1104"/>
              <p:cNvSpPr>
                <a:spLocks noChangeArrowheads="1"/>
              </p:cNvSpPr>
              <p:nvPr/>
            </p:nvSpPr>
            <p:spPr bwMode="auto">
              <a:xfrm>
                <a:off x="2766" y="3504"/>
                <a:ext cx="7" cy="26"/>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09" name="Rectangle 1105"/>
              <p:cNvSpPr>
                <a:spLocks noChangeArrowheads="1"/>
              </p:cNvSpPr>
              <p:nvPr/>
            </p:nvSpPr>
            <p:spPr bwMode="auto">
              <a:xfrm>
                <a:off x="2740" y="3504"/>
                <a:ext cx="26" cy="7"/>
              </a:xfrm>
              <a:prstGeom prst="rect">
                <a:avLst/>
              </a:prstGeom>
              <a:solidFill>
                <a:srgbClr val="0B0B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0" name="Rectangle 1106"/>
              <p:cNvSpPr>
                <a:spLocks noChangeArrowheads="1"/>
              </p:cNvSpPr>
              <p:nvPr/>
            </p:nvSpPr>
            <p:spPr bwMode="auto">
              <a:xfrm>
                <a:off x="2740" y="3524"/>
                <a:ext cx="26" cy="6"/>
              </a:xfrm>
              <a:prstGeom prst="rect">
                <a:avLst/>
              </a:prstGeom>
              <a:solidFill>
                <a:srgbClr val="0B0B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1" name="Rectangle 1107"/>
              <p:cNvSpPr>
                <a:spLocks noChangeArrowheads="1"/>
              </p:cNvSpPr>
              <p:nvPr/>
            </p:nvSpPr>
            <p:spPr bwMode="auto">
              <a:xfrm>
                <a:off x="2740" y="3511"/>
                <a:ext cx="6" cy="13"/>
              </a:xfrm>
              <a:prstGeom prst="rect">
                <a:avLst/>
              </a:prstGeom>
              <a:solidFill>
                <a:srgbClr val="0B0B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2" name="Rectangle 1108"/>
              <p:cNvSpPr>
                <a:spLocks noChangeArrowheads="1"/>
              </p:cNvSpPr>
              <p:nvPr/>
            </p:nvSpPr>
            <p:spPr bwMode="auto">
              <a:xfrm>
                <a:off x="2760" y="3511"/>
                <a:ext cx="6" cy="13"/>
              </a:xfrm>
              <a:prstGeom prst="rect">
                <a:avLst/>
              </a:prstGeom>
              <a:solidFill>
                <a:srgbClr val="0B0B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13" name="Rectangle 1109"/>
              <p:cNvSpPr>
                <a:spLocks noChangeArrowheads="1"/>
              </p:cNvSpPr>
              <p:nvPr/>
            </p:nvSpPr>
            <p:spPr bwMode="auto">
              <a:xfrm>
                <a:off x="2746" y="3511"/>
                <a:ext cx="14"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26" name="Rectangle 1110"/>
            <p:cNvSpPr>
              <a:spLocks noChangeArrowheads="1"/>
            </p:cNvSpPr>
            <p:nvPr/>
          </p:nvSpPr>
          <p:spPr bwMode="auto">
            <a:xfrm>
              <a:off x="1659" y="3674"/>
              <a:ext cx="97" cy="9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27" name="Group 1111"/>
            <p:cNvGrpSpPr>
              <a:grpSpLocks/>
            </p:cNvGrpSpPr>
            <p:nvPr/>
          </p:nvGrpSpPr>
          <p:grpSpPr bwMode="auto">
            <a:xfrm>
              <a:off x="1985" y="3479"/>
              <a:ext cx="97" cy="289"/>
              <a:chOff x="3120" y="3145"/>
              <a:chExt cx="127" cy="444"/>
            </a:xfrm>
          </p:grpSpPr>
          <p:sp>
            <p:nvSpPr>
              <p:cNvPr id="10092" name="Rectangle 1112"/>
              <p:cNvSpPr>
                <a:spLocks noChangeArrowheads="1"/>
              </p:cNvSpPr>
              <p:nvPr/>
            </p:nvSpPr>
            <p:spPr bwMode="auto">
              <a:xfrm>
                <a:off x="3120" y="3145"/>
                <a:ext cx="127" cy="6"/>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3" name="Rectangle 1113"/>
              <p:cNvSpPr>
                <a:spLocks noChangeArrowheads="1"/>
              </p:cNvSpPr>
              <p:nvPr/>
            </p:nvSpPr>
            <p:spPr bwMode="auto">
              <a:xfrm>
                <a:off x="3120" y="3582"/>
                <a:ext cx="127" cy="7"/>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4" name="Rectangle 1114"/>
              <p:cNvSpPr>
                <a:spLocks noChangeArrowheads="1"/>
              </p:cNvSpPr>
              <p:nvPr/>
            </p:nvSpPr>
            <p:spPr bwMode="auto">
              <a:xfrm>
                <a:off x="3120" y="3151"/>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5" name="Rectangle 1115"/>
              <p:cNvSpPr>
                <a:spLocks noChangeArrowheads="1"/>
              </p:cNvSpPr>
              <p:nvPr/>
            </p:nvSpPr>
            <p:spPr bwMode="auto">
              <a:xfrm>
                <a:off x="3120" y="3576"/>
                <a:ext cx="127" cy="6"/>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6" name="Rectangle 1116"/>
              <p:cNvSpPr>
                <a:spLocks noChangeArrowheads="1"/>
              </p:cNvSpPr>
              <p:nvPr/>
            </p:nvSpPr>
            <p:spPr bwMode="auto">
              <a:xfrm>
                <a:off x="3120" y="3158"/>
                <a:ext cx="127" cy="6"/>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7" name="Rectangle 1117"/>
              <p:cNvSpPr>
                <a:spLocks noChangeArrowheads="1"/>
              </p:cNvSpPr>
              <p:nvPr/>
            </p:nvSpPr>
            <p:spPr bwMode="auto">
              <a:xfrm>
                <a:off x="3120" y="3569"/>
                <a:ext cx="127" cy="7"/>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8" name="Rectangle 1118"/>
              <p:cNvSpPr>
                <a:spLocks noChangeArrowheads="1"/>
              </p:cNvSpPr>
              <p:nvPr/>
            </p:nvSpPr>
            <p:spPr bwMode="auto">
              <a:xfrm>
                <a:off x="3120" y="3164"/>
                <a:ext cx="127" cy="7"/>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9" name="Rectangle 1119"/>
              <p:cNvSpPr>
                <a:spLocks noChangeArrowheads="1"/>
              </p:cNvSpPr>
              <p:nvPr/>
            </p:nvSpPr>
            <p:spPr bwMode="auto">
              <a:xfrm>
                <a:off x="3120" y="3563"/>
                <a:ext cx="127" cy="6"/>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0" name="Rectangle 1120"/>
              <p:cNvSpPr>
                <a:spLocks noChangeArrowheads="1"/>
              </p:cNvSpPr>
              <p:nvPr/>
            </p:nvSpPr>
            <p:spPr bwMode="auto">
              <a:xfrm>
                <a:off x="3120" y="3171"/>
                <a:ext cx="7" cy="392"/>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1" name="Rectangle 1121"/>
              <p:cNvSpPr>
                <a:spLocks noChangeArrowheads="1"/>
              </p:cNvSpPr>
              <p:nvPr/>
            </p:nvSpPr>
            <p:spPr bwMode="auto">
              <a:xfrm>
                <a:off x="3241" y="3171"/>
                <a:ext cx="6" cy="392"/>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2" name="Rectangle 1122"/>
              <p:cNvSpPr>
                <a:spLocks noChangeArrowheads="1"/>
              </p:cNvSpPr>
              <p:nvPr/>
            </p:nvSpPr>
            <p:spPr bwMode="auto">
              <a:xfrm>
                <a:off x="3127" y="3171"/>
                <a:ext cx="114" cy="6"/>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3" name="Rectangle 1123"/>
              <p:cNvSpPr>
                <a:spLocks noChangeArrowheads="1"/>
              </p:cNvSpPr>
              <p:nvPr/>
            </p:nvSpPr>
            <p:spPr bwMode="auto">
              <a:xfrm>
                <a:off x="3127" y="3556"/>
                <a:ext cx="114" cy="7"/>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4" name="Rectangle 1124"/>
              <p:cNvSpPr>
                <a:spLocks noChangeArrowheads="1"/>
              </p:cNvSpPr>
              <p:nvPr/>
            </p:nvSpPr>
            <p:spPr bwMode="auto">
              <a:xfrm>
                <a:off x="3127" y="3177"/>
                <a:ext cx="114" cy="7"/>
              </a:xfrm>
              <a:prstGeom prst="rect">
                <a:avLst/>
              </a:prstGeom>
              <a:solidFill>
                <a:srgbClr val="313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5" name="Rectangle 1125"/>
              <p:cNvSpPr>
                <a:spLocks noChangeArrowheads="1"/>
              </p:cNvSpPr>
              <p:nvPr/>
            </p:nvSpPr>
            <p:spPr bwMode="auto">
              <a:xfrm>
                <a:off x="3127" y="3550"/>
                <a:ext cx="114" cy="6"/>
              </a:xfrm>
              <a:prstGeom prst="rect">
                <a:avLst/>
              </a:prstGeom>
              <a:solidFill>
                <a:srgbClr val="313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6" name="Rectangle 1126"/>
              <p:cNvSpPr>
                <a:spLocks noChangeArrowheads="1"/>
              </p:cNvSpPr>
              <p:nvPr/>
            </p:nvSpPr>
            <p:spPr bwMode="auto">
              <a:xfrm>
                <a:off x="3127" y="3184"/>
                <a:ext cx="114" cy="6"/>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7" name="Rectangle 1127"/>
              <p:cNvSpPr>
                <a:spLocks noChangeArrowheads="1"/>
              </p:cNvSpPr>
              <p:nvPr/>
            </p:nvSpPr>
            <p:spPr bwMode="auto">
              <a:xfrm>
                <a:off x="3127" y="3543"/>
                <a:ext cx="114" cy="7"/>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8" name="Rectangle 1128"/>
              <p:cNvSpPr>
                <a:spLocks noChangeArrowheads="1"/>
              </p:cNvSpPr>
              <p:nvPr/>
            </p:nvSpPr>
            <p:spPr bwMode="auto">
              <a:xfrm>
                <a:off x="3234" y="3190"/>
                <a:ext cx="7" cy="353"/>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09" name="Rectangle 1129"/>
              <p:cNvSpPr>
                <a:spLocks noChangeArrowheads="1"/>
              </p:cNvSpPr>
              <p:nvPr/>
            </p:nvSpPr>
            <p:spPr bwMode="auto">
              <a:xfrm>
                <a:off x="3127" y="3190"/>
                <a:ext cx="107" cy="7"/>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0" name="Rectangle 1130"/>
              <p:cNvSpPr>
                <a:spLocks noChangeArrowheads="1"/>
              </p:cNvSpPr>
              <p:nvPr/>
            </p:nvSpPr>
            <p:spPr bwMode="auto">
              <a:xfrm>
                <a:off x="3127" y="3537"/>
                <a:ext cx="107" cy="6"/>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1" name="Rectangle 1131"/>
              <p:cNvSpPr>
                <a:spLocks noChangeArrowheads="1"/>
              </p:cNvSpPr>
              <p:nvPr/>
            </p:nvSpPr>
            <p:spPr bwMode="auto">
              <a:xfrm>
                <a:off x="3127" y="3197"/>
                <a:ext cx="7" cy="340"/>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2" name="Rectangle 1132"/>
              <p:cNvSpPr>
                <a:spLocks noChangeArrowheads="1"/>
              </p:cNvSpPr>
              <p:nvPr/>
            </p:nvSpPr>
            <p:spPr bwMode="auto">
              <a:xfrm>
                <a:off x="3134" y="3197"/>
                <a:ext cx="100" cy="6"/>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3" name="Rectangle 1133"/>
              <p:cNvSpPr>
                <a:spLocks noChangeArrowheads="1"/>
              </p:cNvSpPr>
              <p:nvPr/>
            </p:nvSpPr>
            <p:spPr bwMode="auto">
              <a:xfrm>
                <a:off x="3134" y="3530"/>
                <a:ext cx="100" cy="7"/>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4" name="Rectangle 1134"/>
              <p:cNvSpPr>
                <a:spLocks noChangeArrowheads="1"/>
              </p:cNvSpPr>
              <p:nvPr/>
            </p:nvSpPr>
            <p:spPr bwMode="auto">
              <a:xfrm>
                <a:off x="3134" y="3203"/>
                <a:ext cx="100" cy="7"/>
              </a:xfrm>
              <a:prstGeom prst="rect">
                <a:avLst/>
              </a:prstGeom>
              <a:solidFill>
                <a:srgbClr val="2E2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5" name="Rectangle 1135"/>
              <p:cNvSpPr>
                <a:spLocks noChangeArrowheads="1"/>
              </p:cNvSpPr>
              <p:nvPr/>
            </p:nvSpPr>
            <p:spPr bwMode="auto">
              <a:xfrm>
                <a:off x="3134" y="3524"/>
                <a:ext cx="100" cy="6"/>
              </a:xfrm>
              <a:prstGeom prst="rect">
                <a:avLst/>
              </a:prstGeom>
              <a:solidFill>
                <a:srgbClr val="2E2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6" name="Rectangle 1136"/>
              <p:cNvSpPr>
                <a:spLocks noChangeArrowheads="1"/>
              </p:cNvSpPr>
              <p:nvPr/>
            </p:nvSpPr>
            <p:spPr bwMode="auto">
              <a:xfrm>
                <a:off x="3134" y="3210"/>
                <a:ext cx="100" cy="7"/>
              </a:xfrm>
              <a:prstGeom prst="rect">
                <a:avLst/>
              </a:prstGeom>
              <a:solidFill>
                <a:srgbClr val="2D2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7" name="Rectangle 1137"/>
              <p:cNvSpPr>
                <a:spLocks noChangeArrowheads="1"/>
              </p:cNvSpPr>
              <p:nvPr/>
            </p:nvSpPr>
            <p:spPr bwMode="auto">
              <a:xfrm>
                <a:off x="3134" y="3517"/>
                <a:ext cx="100" cy="7"/>
              </a:xfrm>
              <a:prstGeom prst="rect">
                <a:avLst/>
              </a:prstGeom>
              <a:solidFill>
                <a:srgbClr val="2D2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8" name="Rectangle 1138"/>
              <p:cNvSpPr>
                <a:spLocks noChangeArrowheads="1"/>
              </p:cNvSpPr>
              <p:nvPr/>
            </p:nvSpPr>
            <p:spPr bwMode="auto">
              <a:xfrm>
                <a:off x="3227" y="3217"/>
                <a:ext cx="7" cy="300"/>
              </a:xfrm>
              <a:prstGeom prst="rect">
                <a:avLst/>
              </a:prstGeom>
              <a:solidFill>
                <a:srgbClr val="2D2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19" name="Rectangle 1139"/>
              <p:cNvSpPr>
                <a:spLocks noChangeArrowheads="1"/>
              </p:cNvSpPr>
              <p:nvPr/>
            </p:nvSpPr>
            <p:spPr bwMode="auto">
              <a:xfrm>
                <a:off x="3134" y="3217"/>
                <a:ext cx="93" cy="6"/>
              </a:xfrm>
              <a:prstGeom prst="rect">
                <a:avLst/>
              </a:prstGeom>
              <a:solidFill>
                <a:srgbClr val="2C2C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0" name="Rectangle 1140"/>
              <p:cNvSpPr>
                <a:spLocks noChangeArrowheads="1"/>
              </p:cNvSpPr>
              <p:nvPr/>
            </p:nvSpPr>
            <p:spPr bwMode="auto">
              <a:xfrm>
                <a:off x="3134" y="3511"/>
                <a:ext cx="93" cy="6"/>
              </a:xfrm>
              <a:prstGeom prst="rect">
                <a:avLst/>
              </a:prstGeom>
              <a:solidFill>
                <a:srgbClr val="2C2C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1" name="Rectangle 1141"/>
              <p:cNvSpPr>
                <a:spLocks noChangeArrowheads="1"/>
              </p:cNvSpPr>
              <p:nvPr/>
            </p:nvSpPr>
            <p:spPr bwMode="auto">
              <a:xfrm>
                <a:off x="3134" y="3223"/>
                <a:ext cx="6" cy="288"/>
              </a:xfrm>
              <a:prstGeom prst="rect">
                <a:avLst/>
              </a:prstGeom>
              <a:solidFill>
                <a:srgbClr val="2C2C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2" name="Rectangle 1142"/>
              <p:cNvSpPr>
                <a:spLocks noChangeArrowheads="1"/>
              </p:cNvSpPr>
              <p:nvPr/>
            </p:nvSpPr>
            <p:spPr bwMode="auto">
              <a:xfrm>
                <a:off x="3140" y="3223"/>
                <a:ext cx="87" cy="7"/>
              </a:xfrm>
              <a:prstGeom prst="rect">
                <a:avLst/>
              </a:prstGeom>
              <a:solidFill>
                <a:srgbClr val="2A2A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3" name="Rectangle 1143"/>
              <p:cNvSpPr>
                <a:spLocks noChangeArrowheads="1"/>
              </p:cNvSpPr>
              <p:nvPr/>
            </p:nvSpPr>
            <p:spPr bwMode="auto">
              <a:xfrm>
                <a:off x="3140" y="3504"/>
                <a:ext cx="87" cy="7"/>
              </a:xfrm>
              <a:prstGeom prst="rect">
                <a:avLst/>
              </a:prstGeom>
              <a:solidFill>
                <a:srgbClr val="2A2A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4" name="Rectangle 1144"/>
              <p:cNvSpPr>
                <a:spLocks noChangeArrowheads="1"/>
              </p:cNvSpPr>
              <p:nvPr/>
            </p:nvSpPr>
            <p:spPr bwMode="auto">
              <a:xfrm>
                <a:off x="3140" y="3230"/>
                <a:ext cx="87" cy="6"/>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5" name="Rectangle 1145"/>
              <p:cNvSpPr>
                <a:spLocks noChangeArrowheads="1"/>
              </p:cNvSpPr>
              <p:nvPr/>
            </p:nvSpPr>
            <p:spPr bwMode="auto">
              <a:xfrm>
                <a:off x="3140" y="3498"/>
                <a:ext cx="87" cy="6"/>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6" name="Rectangle 1146"/>
              <p:cNvSpPr>
                <a:spLocks noChangeArrowheads="1"/>
              </p:cNvSpPr>
              <p:nvPr/>
            </p:nvSpPr>
            <p:spPr bwMode="auto">
              <a:xfrm>
                <a:off x="3221" y="3236"/>
                <a:ext cx="6" cy="262"/>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7" name="Rectangle 1147"/>
              <p:cNvSpPr>
                <a:spLocks noChangeArrowheads="1"/>
              </p:cNvSpPr>
              <p:nvPr/>
            </p:nvSpPr>
            <p:spPr bwMode="auto">
              <a:xfrm>
                <a:off x="3140" y="3236"/>
                <a:ext cx="81" cy="7"/>
              </a:xfrm>
              <a:prstGeom prst="rect">
                <a:avLst/>
              </a:prstGeom>
              <a:solidFill>
                <a:srgbClr val="2828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8" name="Rectangle 1148"/>
              <p:cNvSpPr>
                <a:spLocks noChangeArrowheads="1"/>
              </p:cNvSpPr>
              <p:nvPr/>
            </p:nvSpPr>
            <p:spPr bwMode="auto">
              <a:xfrm>
                <a:off x="3140" y="3491"/>
                <a:ext cx="81" cy="7"/>
              </a:xfrm>
              <a:prstGeom prst="rect">
                <a:avLst/>
              </a:prstGeom>
              <a:solidFill>
                <a:srgbClr val="2828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29" name="Rectangle 1149"/>
              <p:cNvSpPr>
                <a:spLocks noChangeArrowheads="1"/>
              </p:cNvSpPr>
              <p:nvPr/>
            </p:nvSpPr>
            <p:spPr bwMode="auto">
              <a:xfrm>
                <a:off x="3140" y="3243"/>
                <a:ext cx="81" cy="6"/>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0" name="Rectangle 1150"/>
              <p:cNvSpPr>
                <a:spLocks noChangeArrowheads="1"/>
              </p:cNvSpPr>
              <p:nvPr/>
            </p:nvSpPr>
            <p:spPr bwMode="auto">
              <a:xfrm>
                <a:off x="3140" y="3484"/>
                <a:ext cx="81" cy="7"/>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1" name="Rectangle 1151"/>
              <p:cNvSpPr>
                <a:spLocks noChangeArrowheads="1"/>
              </p:cNvSpPr>
              <p:nvPr/>
            </p:nvSpPr>
            <p:spPr bwMode="auto">
              <a:xfrm>
                <a:off x="3140" y="3249"/>
                <a:ext cx="7" cy="235"/>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2" name="Rectangle 1152"/>
              <p:cNvSpPr>
                <a:spLocks noChangeArrowheads="1"/>
              </p:cNvSpPr>
              <p:nvPr/>
            </p:nvSpPr>
            <p:spPr bwMode="auto">
              <a:xfrm>
                <a:off x="3147" y="3249"/>
                <a:ext cx="74" cy="7"/>
              </a:xfrm>
              <a:prstGeom prst="rect">
                <a:avLst/>
              </a:prstGeom>
              <a:solidFill>
                <a:srgbClr val="2424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3" name="Rectangle 1153"/>
              <p:cNvSpPr>
                <a:spLocks noChangeArrowheads="1"/>
              </p:cNvSpPr>
              <p:nvPr/>
            </p:nvSpPr>
            <p:spPr bwMode="auto">
              <a:xfrm>
                <a:off x="3147" y="3478"/>
                <a:ext cx="74" cy="6"/>
              </a:xfrm>
              <a:prstGeom prst="rect">
                <a:avLst/>
              </a:prstGeom>
              <a:solidFill>
                <a:srgbClr val="2424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4" name="Rectangle 1154"/>
              <p:cNvSpPr>
                <a:spLocks noChangeArrowheads="1"/>
              </p:cNvSpPr>
              <p:nvPr/>
            </p:nvSpPr>
            <p:spPr bwMode="auto">
              <a:xfrm>
                <a:off x="3214" y="3256"/>
                <a:ext cx="7" cy="222"/>
              </a:xfrm>
              <a:prstGeom prst="rect">
                <a:avLst/>
              </a:prstGeom>
              <a:solidFill>
                <a:srgbClr val="2424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5" name="Rectangle 1155"/>
              <p:cNvSpPr>
                <a:spLocks noChangeArrowheads="1"/>
              </p:cNvSpPr>
              <p:nvPr/>
            </p:nvSpPr>
            <p:spPr bwMode="auto">
              <a:xfrm>
                <a:off x="3147" y="3256"/>
                <a:ext cx="67" cy="6"/>
              </a:xfrm>
              <a:prstGeom prst="rect">
                <a:avLst/>
              </a:prstGeom>
              <a:solidFill>
                <a:srgbClr val="232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6" name="Rectangle 1156"/>
              <p:cNvSpPr>
                <a:spLocks noChangeArrowheads="1"/>
              </p:cNvSpPr>
              <p:nvPr/>
            </p:nvSpPr>
            <p:spPr bwMode="auto">
              <a:xfrm>
                <a:off x="3147" y="3471"/>
                <a:ext cx="67" cy="7"/>
              </a:xfrm>
              <a:prstGeom prst="rect">
                <a:avLst/>
              </a:prstGeom>
              <a:solidFill>
                <a:srgbClr val="232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7" name="Rectangle 1157"/>
              <p:cNvSpPr>
                <a:spLocks noChangeArrowheads="1"/>
              </p:cNvSpPr>
              <p:nvPr/>
            </p:nvSpPr>
            <p:spPr bwMode="auto">
              <a:xfrm>
                <a:off x="3147" y="3262"/>
                <a:ext cx="67" cy="7"/>
              </a:xfrm>
              <a:prstGeom prst="rect">
                <a:avLst/>
              </a:prstGeom>
              <a:solidFill>
                <a:srgbClr val="212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8" name="Rectangle 1158"/>
              <p:cNvSpPr>
                <a:spLocks noChangeArrowheads="1"/>
              </p:cNvSpPr>
              <p:nvPr/>
            </p:nvSpPr>
            <p:spPr bwMode="auto">
              <a:xfrm>
                <a:off x="3147" y="3465"/>
                <a:ext cx="67" cy="6"/>
              </a:xfrm>
              <a:prstGeom prst="rect">
                <a:avLst/>
              </a:prstGeom>
              <a:solidFill>
                <a:srgbClr val="212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9" name="Rectangle 1159"/>
              <p:cNvSpPr>
                <a:spLocks noChangeArrowheads="1"/>
              </p:cNvSpPr>
              <p:nvPr/>
            </p:nvSpPr>
            <p:spPr bwMode="auto">
              <a:xfrm>
                <a:off x="3147" y="3269"/>
                <a:ext cx="7" cy="196"/>
              </a:xfrm>
              <a:prstGeom prst="rect">
                <a:avLst/>
              </a:prstGeom>
              <a:solidFill>
                <a:srgbClr val="212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0" name="Rectangle 1160"/>
              <p:cNvSpPr>
                <a:spLocks noChangeArrowheads="1"/>
              </p:cNvSpPr>
              <p:nvPr/>
            </p:nvSpPr>
            <p:spPr bwMode="auto">
              <a:xfrm>
                <a:off x="3154" y="3269"/>
                <a:ext cx="60" cy="6"/>
              </a:xfrm>
              <a:prstGeom prst="rect">
                <a:avLst/>
              </a:prstGeom>
              <a:solidFill>
                <a:srgbClr val="1F1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1" name="Rectangle 1161"/>
              <p:cNvSpPr>
                <a:spLocks noChangeArrowheads="1"/>
              </p:cNvSpPr>
              <p:nvPr/>
            </p:nvSpPr>
            <p:spPr bwMode="auto">
              <a:xfrm>
                <a:off x="3154" y="3458"/>
                <a:ext cx="60" cy="7"/>
              </a:xfrm>
              <a:prstGeom prst="rect">
                <a:avLst/>
              </a:prstGeom>
              <a:solidFill>
                <a:srgbClr val="1F1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2" name="Rectangle 1162"/>
              <p:cNvSpPr>
                <a:spLocks noChangeArrowheads="1"/>
              </p:cNvSpPr>
              <p:nvPr/>
            </p:nvSpPr>
            <p:spPr bwMode="auto">
              <a:xfrm>
                <a:off x="3154" y="3275"/>
                <a:ext cx="60" cy="7"/>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3" name="Rectangle 1163"/>
              <p:cNvSpPr>
                <a:spLocks noChangeArrowheads="1"/>
              </p:cNvSpPr>
              <p:nvPr/>
            </p:nvSpPr>
            <p:spPr bwMode="auto">
              <a:xfrm>
                <a:off x="3154" y="3452"/>
                <a:ext cx="60" cy="6"/>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4" name="Rectangle 1164"/>
              <p:cNvSpPr>
                <a:spLocks noChangeArrowheads="1"/>
              </p:cNvSpPr>
              <p:nvPr/>
            </p:nvSpPr>
            <p:spPr bwMode="auto">
              <a:xfrm>
                <a:off x="3207" y="3282"/>
                <a:ext cx="7" cy="170"/>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5" name="Rectangle 1165"/>
              <p:cNvSpPr>
                <a:spLocks noChangeArrowheads="1"/>
              </p:cNvSpPr>
              <p:nvPr/>
            </p:nvSpPr>
            <p:spPr bwMode="auto">
              <a:xfrm>
                <a:off x="3154" y="3282"/>
                <a:ext cx="53" cy="6"/>
              </a:xfrm>
              <a:prstGeom prst="rect">
                <a:avLst/>
              </a:prstGeom>
              <a:solidFill>
                <a:srgbClr val="1B1B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6" name="Rectangle 1166"/>
              <p:cNvSpPr>
                <a:spLocks noChangeArrowheads="1"/>
              </p:cNvSpPr>
              <p:nvPr/>
            </p:nvSpPr>
            <p:spPr bwMode="auto">
              <a:xfrm>
                <a:off x="3154" y="3445"/>
                <a:ext cx="53" cy="7"/>
              </a:xfrm>
              <a:prstGeom prst="rect">
                <a:avLst/>
              </a:prstGeom>
              <a:solidFill>
                <a:srgbClr val="1B1B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7" name="Rectangle 1167"/>
              <p:cNvSpPr>
                <a:spLocks noChangeArrowheads="1"/>
              </p:cNvSpPr>
              <p:nvPr/>
            </p:nvSpPr>
            <p:spPr bwMode="auto">
              <a:xfrm>
                <a:off x="3154" y="3288"/>
                <a:ext cx="53" cy="7"/>
              </a:xfrm>
              <a:prstGeom prst="rect">
                <a:avLst/>
              </a:prstGeom>
              <a:solidFill>
                <a:srgbClr val="191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8" name="Rectangle 1168"/>
              <p:cNvSpPr>
                <a:spLocks noChangeArrowheads="1"/>
              </p:cNvSpPr>
              <p:nvPr/>
            </p:nvSpPr>
            <p:spPr bwMode="auto">
              <a:xfrm>
                <a:off x="3154" y="3439"/>
                <a:ext cx="53" cy="6"/>
              </a:xfrm>
              <a:prstGeom prst="rect">
                <a:avLst/>
              </a:prstGeom>
              <a:solidFill>
                <a:srgbClr val="191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9" name="Rectangle 1169"/>
              <p:cNvSpPr>
                <a:spLocks noChangeArrowheads="1"/>
              </p:cNvSpPr>
              <p:nvPr/>
            </p:nvSpPr>
            <p:spPr bwMode="auto">
              <a:xfrm>
                <a:off x="3154" y="3295"/>
                <a:ext cx="6" cy="144"/>
              </a:xfrm>
              <a:prstGeom prst="rect">
                <a:avLst/>
              </a:prstGeom>
              <a:solidFill>
                <a:srgbClr val="191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0" name="Rectangle 1170"/>
              <p:cNvSpPr>
                <a:spLocks noChangeArrowheads="1"/>
              </p:cNvSpPr>
              <p:nvPr/>
            </p:nvSpPr>
            <p:spPr bwMode="auto">
              <a:xfrm>
                <a:off x="3160" y="3295"/>
                <a:ext cx="47" cy="6"/>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1" name="Rectangle 1171"/>
              <p:cNvSpPr>
                <a:spLocks noChangeArrowheads="1"/>
              </p:cNvSpPr>
              <p:nvPr/>
            </p:nvSpPr>
            <p:spPr bwMode="auto">
              <a:xfrm>
                <a:off x="3160" y="3432"/>
                <a:ext cx="47" cy="7"/>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2" name="Rectangle 1172"/>
              <p:cNvSpPr>
                <a:spLocks noChangeArrowheads="1"/>
              </p:cNvSpPr>
              <p:nvPr/>
            </p:nvSpPr>
            <p:spPr bwMode="auto">
              <a:xfrm>
                <a:off x="3201" y="3301"/>
                <a:ext cx="6" cy="131"/>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3" name="Rectangle 1173"/>
              <p:cNvSpPr>
                <a:spLocks noChangeArrowheads="1"/>
              </p:cNvSpPr>
              <p:nvPr/>
            </p:nvSpPr>
            <p:spPr bwMode="auto">
              <a:xfrm>
                <a:off x="3160" y="3301"/>
                <a:ext cx="41" cy="7"/>
              </a:xfrm>
              <a:prstGeom prst="rect">
                <a:avLst/>
              </a:prstGeom>
              <a:solidFill>
                <a:srgbClr val="1515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4" name="Rectangle 1174"/>
              <p:cNvSpPr>
                <a:spLocks noChangeArrowheads="1"/>
              </p:cNvSpPr>
              <p:nvPr/>
            </p:nvSpPr>
            <p:spPr bwMode="auto">
              <a:xfrm>
                <a:off x="3160" y="3426"/>
                <a:ext cx="41" cy="6"/>
              </a:xfrm>
              <a:prstGeom prst="rect">
                <a:avLst/>
              </a:prstGeom>
              <a:solidFill>
                <a:srgbClr val="1515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5" name="Rectangle 1175"/>
              <p:cNvSpPr>
                <a:spLocks noChangeArrowheads="1"/>
              </p:cNvSpPr>
              <p:nvPr/>
            </p:nvSpPr>
            <p:spPr bwMode="auto">
              <a:xfrm>
                <a:off x="3160" y="3308"/>
                <a:ext cx="41" cy="7"/>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6" name="Rectangle 1176"/>
              <p:cNvSpPr>
                <a:spLocks noChangeArrowheads="1"/>
              </p:cNvSpPr>
              <p:nvPr/>
            </p:nvSpPr>
            <p:spPr bwMode="auto">
              <a:xfrm>
                <a:off x="3160" y="3419"/>
                <a:ext cx="41" cy="7"/>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7" name="Rectangle 1177"/>
              <p:cNvSpPr>
                <a:spLocks noChangeArrowheads="1"/>
              </p:cNvSpPr>
              <p:nvPr/>
            </p:nvSpPr>
            <p:spPr bwMode="auto">
              <a:xfrm>
                <a:off x="3160" y="3315"/>
                <a:ext cx="41" cy="6"/>
              </a:xfrm>
              <a:prstGeom prst="rect">
                <a:avLst/>
              </a:prstGeom>
              <a:solidFill>
                <a:srgbClr val="111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8" name="Rectangle 1178"/>
              <p:cNvSpPr>
                <a:spLocks noChangeArrowheads="1"/>
              </p:cNvSpPr>
              <p:nvPr/>
            </p:nvSpPr>
            <p:spPr bwMode="auto">
              <a:xfrm>
                <a:off x="3160" y="3413"/>
                <a:ext cx="41" cy="6"/>
              </a:xfrm>
              <a:prstGeom prst="rect">
                <a:avLst/>
              </a:prstGeom>
              <a:solidFill>
                <a:srgbClr val="111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9" name="Rectangle 1179"/>
              <p:cNvSpPr>
                <a:spLocks noChangeArrowheads="1"/>
              </p:cNvSpPr>
              <p:nvPr/>
            </p:nvSpPr>
            <p:spPr bwMode="auto">
              <a:xfrm>
                <a:off x="3160" y="3321"/>
                <a:ext cx="7" cy="92"/>
              </a:xfrm>
              <a:prstGeom prst="rect">
                <a:avLst/>
              </a:prstGeom>
              <a:solidFill>
                <a:srgbClr val="111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0" name="Rectangle 1180"/>
              <p:cNvSpPr>
                <a:spLocks noChangeArrowheads="1"/>
              </p:cNvSpPr>
              <p:nvPr/>
            </p:nvSpPr>
            <p:spPr bwMode="auto">
              <a:xfrm>
                <a:off x="3167" y="3321"/>
                <a:ext cx="34" cy="7"/>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1" name="Rectangle 1181"/>
              <p:cNvSpPr>
                <a:spLocks noChangeArrowheads="1"/>
              </p:cNvSpPr>
              <p:nvPr/>
            </p:nvSpPr>
            <p:spPr bwMode="auto">
              <a:xfrm>
                <a:off x="3167" y="3406"/>
                <a:ext cx="34" cy="7"/>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2" name="Rectangle 1182"/>
              <p:cNvSpPr>
                <a:spLocks noChangeArrowheads="1"/>
              </p:cNvSpPr>
              <p:nvPr/>
            </p:nvSpPr>
            <p:spPr bwMode="auto">
              <a:xfrm>
                <a:off x="3194" y="3328"/>
                <a:ext cx="7" cy="78"/>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3" name="Rectangle 1183"/>
              <p:cNvSpPr>
                <a:spLocks noChangeArrowheads="1"/>
              </p:cNvSpPr>
              <p:nvPr/>
            </p:nvSpPr>
            <p:spPr bwMode="auto">
              <a:xfrm>
                <a:off x="3167" y="3328"/>
                <a:ext cx="27" cy="6"/>
              </a:xfrm>
              <a:prstGeom prst="rect">
                <a:avLst/>
              </a:prstGeom>
              <a:solidFill>
                <a:srgbClr val="0D0D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4" name="Rectangle 1184"/>
              <p:cNvSpPr>
                <a:spLocks noChangeArrowheads="1"/>
              </p:cNvSpPr>
              <p:nvPr/>
            </p:nvSpPr>
            <p:spPr bwMode="auto">
              <a:xfrm>
                <a:off x="3167" y="3400"/>
                <a:ext cx="27" cy="6"/>
              </a:xfrm>
              <a:prstGeom prst="rect">
                <a:avLst/>
              </a:prstGeom>
              <a:solidFill>
                <a:srgbClr val="0D0D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5" name="Rectangle 1185"/>
              <p:cNvSpPr>
                <a:spLocks noChangeArrowheads="1"/>
              </p:cNvSpPr>
              <p:nvPr/>
            </p:nvSpPr>
            <p:spPr bwMode="auto">
              <a:xfrm>
                <a:off x="3167" y="3334"/>
                <a:ext cx="27" cy="7"/>
              </a:xfrm>
              <a:prstGeom prst="rect">
                <a:avLst/>
              </a:prstGeom>
              <a:solidFill>
                <a:srgbClr val="0B0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6" name="Rectangle 1186"/>
              <p:cNvSpPr>
                <a:spLocks noChangeArrowheads="1"/>
              </p:cNvSpPr>
              <p:nvPr/>
            </p:nvSpPr>
            <p:spPr bwMode="auto">
              <a:xfrm>
                <a:off x="3167" y="3393"/>
                <a:ext cx="27" cy="7"/>
              </a:xfrm>
              <a:prstGeom prst="rect">
                <a:avLst/>
              </a:prstGeom>
              <a:solidFill>
                <a:srgbClr val="0B0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7" name="Rectangle 1187"/>
              <p:cNvSpPr>
                <a:spLocks noChangeArrowheads="1"/>
              </p:cNvSpPr>
              <p:nvPr/>
            </p:nvSpPr>
            <p:spPr bwMode="auto">
              <a:xfrm>
                <a:off x="3167" y="3341"/>
                <a:ext cx="27" cy="6"/>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8" name="Rectangle 1188"/>
              <p:cNvSpPr>
                <a:spLocks noChangeArrowheads="1"/>
              </p:cNvSpPr>
              <p:nvPr/>
            </p:nvSpPr>
            <p:spPr bwMode="auto">
              <a:xfrm>
                <a:off x="3167" y="3386"/>
                <a:ext cx="27" cy="7"/>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9" name="Rectangle 1189"/>
              <p:cNvSpPr>
                <a:spLocks noChangeArrowheads="1"/>
              </p:cNvSpPr>
              <p:nvPr/>
            </p:nvSpPr>
            <p:spPr bwMode="auto">
              <a:xfrm>
                <a:off x="3167" y="3347"/>
                <a:ext cx="7" cy="39"/>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0" name="Rectangle 1190"/>
              <p:cNvSpPr>
                <a:spLocks noChangeArrowheads="1"/>
              </p:cNvSpPr>
              <p:nvPr/>
            </p:nvSpPr>
            <p:spPr bwMode="auto">
              <a:xfrm>
                <a:off x="3187" y="3347"/>
                <a:ext cx="7" cy="39"/>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1" name="Rectangle 1191"/>
              <p:cNvSpPr>
                <a:spLocks noChangeArrowheads="1"/>
              </p:cNvSpPr>
              <p:nvPr/>
            </p:nvSpPr>
            <p:spPr bwMode="auto">
              <a:xfrm>
                <a:off x="3174" y="3347"/>
                <a:ext cx="13" cy="7"/>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2" name="Rectangle 1192"/>
              <p:cNvSpPr>
                <a:spLocks noChangeArrowheads="1"/>
              </p:cNvSpPr>
              <p:nvPr/>
            </p:nvSpPr>
            <p:spPr bwMode="auto">
              <a:xfrm>
                <a:off x="3174" y="3380"/>
                <a:ext cx="13" cy="6"/>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3" name="Rectangle 1193"/>
              <p:cNvSpPr>
                <a:spLocks noChangeArrowheads="1"/>
              </p:cNvSpPr>
              <p:nvPr/>
            </p:nvSpPr>
            <p:spPr bwMode="auto">
              <a:xfrm>
                <a:off x="3174" y="3354"/>
                <a:ext cx="13" cy="6"/>
              </a:xfrm>
              <a:prstGeom prst="rect">
                <a:avLst/>
              </a:prstGeom>
              <a:solidFill>
                <a:srgbClr val="050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4" name="Rectangle 1194"/>
              <p:cNvSpPr>
                <a:spLocks noChangeArrowheads="1"/>
              </p:cNvSpPr>
              <p:nvPr/>
            </p:nvSpPr>
            <p:spPr bwMode="auto">
              <a:xfrm>
                <a:off x="3174" y="3373"/>
                <a:ext cx="13" cy="7"/>
              </a:xfrm>
              <a:prstGeom prst="rect">
                <a:avLst/>
              </a:prstGeom>
              <a:solidFill>
                <a:srgbClr val="050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75" name="Rectangle 1195"/>
              <p:cNvSpPr>
                <a:spLocks noChangeArrowheads="1"/>
              </p:cNvSpPr>
              <p:nvPr/>
            </p:nvSpPr>
            <p:spPr bwMode="auto">
              <a:xfrm>
                <a:off x="3174" y="3360"/>
                <a:ext cx="13"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28" name="Rectangle 1196"/>
            <p:cNvSpPr>
              <a:spLocks noChangeArrowheads="1"/>
            </p:cNvSpPr>
            <p:nvPr/>
          </p:nvSpPr>
          <p:spPr bwMode="auto">
            <a:xfrm>
              <a:off x="1985" y="3479"/>
              <a:ext cx="97" cy="28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29" name="Group 1197"/>
            <p:cNvGrpSpPr>
              <a:grpSpLocks/>
            </p:cNvGrpSpPr>
            <p:nvPr/>
          </p:nvGrpSpPr>
          <p:grpSpPr bwMode="auto">
            <a:xfrm>
              <a:off x="2311" y="3092"/>
              <a:ext cx="97" cy="676"/>
              <a:chOff x="3548" y="2550"/>
              <a:chExt cx="127" cy="1039"/>
            </a:xfrm>
          </p:grpSpPr>
          <p:sp>
            <p:nvSpPr>
              <p:cNvPr id="9917" name="Rectangle 1198"/>
              <p:cNvSpPr>
                <a:spLocks noChangeArrowheads="1"/>
              </p:cNvSpPr>
              <p:nvPr/>
            </p:nvSpPr>
            <p:spPr bwMode="auto">
              <a:xfrm>
                <a:off x="3548" y="3582"/>
                <a:ext cx="127" cy="7"/>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8" name="Rectangle 1199"/>
              <p:cNvSpPr>
                <a:spLocks noChangeArrowheads="1"/>
              </p:cNvSpPr>
              <p:nvPr/>
            </p:nvSpPr>
            <p:spPr bwMode="auto">
              <a:xfrm>
                <a:off x="3548" y="2550"/>
                <a:ext cx="127" cy="6"/>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9" name="Rectangle 1200"/>
              <p:cNvSpPr>
                <a:spLocks noChangeArrowheads="1"/>
              </p:cNvSpPr>
              <p:nvPr/>
            </p:nvSpPr>
            <p:spPr bwMode="auto">
              <a:xfrm>
                <a:off x="3548" y="3576"/>
                <a:ext cx="127" cy="6"/>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0" name="Rectangle 1201"/>
              <p:cNvSpPr>
                <a:spLocks noChangeArrowheads="1"/>
              </p:cNvSpPr>
              <p:nvPr/>
            </p:nvSpPr>
            <p:spPr bwMode="auto">
              <a:xfrm>
                <a:off x="3548" y="2556"/>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1" name="Rectangle 1202"/>
              <p:cNvSpPr>
                <a:spLocks noChangeArrowheads="1"/>
              </p:cNvSpPr>
              <p:nvPr/>
            </p:nvSpPr>
            <p:spPr bwMode="auto">
              <a:xfrm>
                <a:off x="3548" y="3569"/>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2" name="Rectangle 1203"/>
              <p:cNvSpPr>
                <a:spLocks noChangeArrowheads="1"/>
              </p:cNvSpPr>
              <p:nvPr/>
            </p:nvSpPr>
            <p:spPr bwMode="auto">
              <a:xfrm>
                <a:off x="3548" y="2563"/>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3" name="Rectangle 1204"/>
              <p:cNvSpPr>
                <a:spLocks noChangeArrowheads="1"/>
              </p:cNvSpPr>
              <p:nvPr/>
            </p:nvSpPr>
            <p:spPr bwMode="auto">
              <a:xfrm>
                <a:off x="3548" y="3563"/>
                <a:ext cx="127" cy="6"/>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4" name="Rectangle 1205"/>
              <p:cNvSpPr>
                <a:spLocks noChangeArrowheads="1"/>
              </p:cNvSpPr>
              <p:nvPr/>
            </p:nvSpPr>
            <p:spPr bwMode="auto">
              <a:xfrm>
                <a:off x="3548" y="2570"/>
                <a:ext cx="127" cy="6"/>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5" name="Rectangle 1206"/>
              <p:cNvSpPr>
                <a:spLocks noChangeArrowheads="1"/>
              </p:cNvSpPr>
              <p:nvPr/>
            </p:nvSpPr>
            <p:spPr bwMode="auto">
              <a:xfrm>
                <a:off x="3548" y="3556"/>
                <a:ext cx="127" cy="7"/>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6" name="Rectangle 1207"/>
              <p:cNvSpPr>
                <a:spLocks noChangeArrowheads="1"/>
              </p:cNvSpPr>
              <p:nvPr/>
            </p:nvSpPr>
            <p:spPr bwMode="auto">
              <a:xfrm>
                <a:off x="3548" y="2576"/>
                <a:ext cx="127" cy="7"/>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7" name="Rectangle 1208"/>
              <p:cNvSpPr>
                <a:spLocks noChangeArrowheads="1"/>
              </p:cNvSpPr>
              <p:nvPr/>
            </p:nvSpPr>
            <p:spPr bwMode="auto">
              <a:xfrm>
                <a:off x="3548" y="3550"/>
                <a:ext cx="127" cy="6"/>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8" name="Rectangle 1209"/>
              <p:cNvSpPr>
                <a:spLocks noChangeArrowheads="1"/>
              </p:cNvSpPr>
              <p:nvPr/>
            </p:nvSpPr>
            <p:spPr bwMode="auto">
              <a:xfrm>
                <a:off x="3548" y="2583"/>
                <a:ext cx="127" cy="6"/>
              </a:xfrm>
              <a:prstGeom prst="rect">
                <a:avLst/>
              </a:prstGeom>
              <a:solidFill>
                <a:srgbClr val="3232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29" name="Rectangle 1210"/>
              <p:cNvSpPr>
                <a:spLocks noChangeArrowheads="1"/>
              </p:cNvSpPr>
              <p:nvPr/>
            </p:nvSpPr>
            <p:spPr bwMode="auto">
              <a:xfrm>
                <a:off x="3548" y="3543"/>
                <a:ext cx="127" cy="7"/>
              </a:xfrm>
              <a:prstGeom prst="rect">
                <a:avLst/>
              </a:prstGeom>
              <a:solidFill>
                <a:srgbClr val="3232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0" name="Rectangle 1211"/>
              <p:cNvSpPr>
                <a:spLocks noChangeArrowheads="1"/>
              </p:cNvSpPr>
              <p:nvPr/>
            </p:nvSpPr>
            <p:spPr bwMode="auto">
              <a:xfrm>
                <a:off x="3548" y="2589"/>
                <a:ext cx="127" cy="7"/>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1" name="Rectangle 1212"/>
              <p:cNvSpPr>
                <a:spLocks noChangeArrowheads="1"/>
              </p:cNvSpPr>
              <p:nvPr/>
            </p:nvSpPr>
            <p:spPr bwMode="auto">
              <a:xfrm>
                <a:off x="3548" y="3537"/>
                <a:ext cx="127" cy="6"/>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2" name="Rectangle 1213"/>
              <p:cNvSpPr>
                <a:spLocks noChangeArrowheads="1"/>
              </p:cNvSpPr>
              <p:nvPr/>
            </p:nvSpPr>
            <p:spPr bwMode="auto">
              <a:xfrm>
                <a:off x="3668" y="2596"/>
                <a:ext cx="7" cy="941"/>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 name="Rectangle 1214"/>
              <p:cNvSpPr>
                <a:spLocks noChangeArrowheads="1"/>
              </p:cNvSpPr>
              <p:nvPr/>
            </p:nvSpPr>
            <p:spPr bwMode="auto">
              <a:xfrm>
                <a:off x="3548" y="2596"/>
                <a:ext cx="120" cy="6"/>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4" name="Rectangle 1215"/>
              <p:cNvSpPr>
                <a:spLocks noChangeArrowheads="1"/>
              </p:cNvSpPr>
              <p:nvPr/>
            </p:nvSpPr>
            <p:spPr bwMode="auto">
              <a:xfrm>
                <a:off x="3548" y="3530"/>
                <a:ext cx="120" cy="7"/>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5" name="Rectangle 1216"/>
              <p:cNvSpPr>
                <a:spLocks noChangeArrowheads="1"/>
              </p:cNvSpPr>
              <p:nvPr/>
            </p:nvSpPr>
            <p:spPr bwMode="auto">
              <a:xfrm>
                <a:off x="3548" y="2602"/>
                <a:ext cx="6" cy="928"/>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6" name="Rectangle 1217"/>
              <p:cNvSpPr>
                <a:spLocks noChangeArrowheads="1"/>
              </p:cNvSpPr>
              <p:nvPr/>
            </p:nvSpPr>
            <p:spPr bwMode="auto">
              <a:xfrm>
                <a:off x="3554" y="2602"/>
                <a:ext cx="114" cy="7"/>
              </a:xfrm>
              <a:prstGeom prst="rect">
                <a:avLst/>
              </a:prstGeom>
              <a:solidFill>
                <a:srgbClr val="313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7" name="Rectangle 1218"/>
              <p:cNvSpPr>
                <a:spLocks noChangeArrowheads="1"/>
              </p:cNvSpPr>
              <p:nvPr/>
            </p:nvSpPr>
            <p:spPr bwMode="auto">
              <a:xfrm>
                <a:off x="3554" y="3524"/>
                <a:ext cx="114" cy="6"/>
              </a:xfrm>
              <a:prstGeom prst="rect">
                <a:avLst/>
              </a:prstGeom>
              <a:solidFill>
                <a:srgbClr val="313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8" name="Rectangle 1219"/>
              <p:cNvSpPr>
                <a:spLocks noChangeArrowheads="1"/>
              </p:cNvSpPr>
              <p:nvPr/>
            </p:nvSpPr>
            <p:spPr bwMode="auto">
              <a:xfrm>
                <a:off x="3554" y="2609"/>
                <a:ext cx="114" cy="6"/>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9" name="Rectangle 1220"/>
              <p:cNvSpPr>
                <a:spLocks noChangeArrowheads="1"/>
              </p:cNvSpPr>
              <p:nvPr/>
            </p:nvSpPr>
            <p:spPr bwMode="auto">
              <a:xfrm>
                <a:off x="3554" y="3517"/>
                <a:ext cx="114" cy="7"/>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0" name="Rectangle 1221"/>
              <p:cNvSpPr>
                <a:spLocks noChangeArrowheads="1"/>
              </p:cNvSpPr>
              <p:nvPr/>
            </p:nvSpPr>
            <p:spPr bwMode="auto">
              <a:xfrm>
                <a:off x="3554" y="2615"/>
                <a:ext cx="114" cy="7"/>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1" name="Rectangle 1222"/>
              <p:cNvSpPr>
                <a:spLocks noChangeArrowheads="1"/>
              </p:cNvSpPr>
              <p:nvPr/>
            </p:nvSpPr>
            <p:spPr bwMode="auto">
              <a:xfrm>
                <a:off x="3554" y="3511"/>
                <a:ext cx="114" cy="6"/>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2" name="Rectangle 1223"/>
              <p:cNvSpPr>
                <a:spLocks noChangeArrowheads="1"/>
              </p:cNvSpPr>
              <p:nvPr/>
            </p:nvSpPr>
            <p:spPr bwMode="auto">
              <a:xfrm>
                <a:off x="3554" y="2622"/>
                <a:ext cx="114" cy="6"/>
              </a:xfrm>
              <a:prstGeom prst="rect">
                <a:avLst/>
              </a:prstGeom>
              <a:solidFill>
                <a:srgbClr val="313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3" name="Rectangle 1224"/>
              <p:cNvSpPr>
                <a:spLocks noChangeArrowheads="1"/>
              </p:cNvSpPr>
              <p:nvPr/>
            </p:nvSpPr>
            <p:spPr bwMode="auto">
              <a:xfrm>
                <a:off x="3554" y="3504"/>
                <a:ext cx="114" cy="7"/>
              </a:xfrm>
              <a:prstGeom prst="rect">
                <a:avLst/>
              </a:prstGeom>
              <a:solidFill>
                <a:srgbClr val="313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4" name="Rectangle 1225"/>
              <p:cNvSpPr>
                <a:spLocks noChangeArrowheads="1"/>
              </p:cNvSpPr>
              <p:nvPr/>
            </p:nvSpPr>
            <p:spPr bwMode="auto">
              <a:xfrm>
                <a:off x="3554" y="2628"/>
                <a:ext cx="114" cy="7"/>
              </a:xfrm>
              <a:prstGeom prst="rect">
                <a:avLst/>
              </a:prstGeom>
              <a:solidFill>
                <a:srgbClr val="3131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5" name="Rectangle 1226"/>
              <p:cNvSpPr>
                <a:spLocks noChangeArrowheads="1"/>
              </p:cNvSpPr>
              <p:nvPr/>
            </p:nvSpPr>
            <p:spPr bwMode="auto">
              <a:xfrm>
                <a:off x="3554" y="3498"/>
                <a:ext cx="114" cy="6"/>
              </a:xfrm>
              <a:prstGeom prst="rect">
                <a:avLst/>
              </a:prstGeom>
              <a:solidFill>
                <a:srgbClr val="3131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6" name="Rectangle 1227"/>
              <p:cNvSpPr>
                <a:spLocks noChangeArrowheads="1"/>
              </p:cNvSpPr>
              <p:nvPr/>
            </p:nvSpPr>
            <p:spPr bwMode="auto">
              <a:xfrm>
                <a:off x="3554" y="2635"/>
                <a:ext cx="114" cy="6"/>
              </a:xfrm>
              <a:prstGeom prst="rect">
                <a:avLst/>
              </a:prstGeom>
              <a:solidFill>
                <a:srgbClr val="303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7" name="Rectangle 1228"/>
              <p:cNvSpPr>
                <a:spLocks noChangeArrowheads="1"/>
              </p:cNvSpPr>
              <p:nvPr/>
            </p:nvSpPr>
            <p:spPr bwMode="auto">
              <a:xfrm>
                <a:off x="3554" y="3491"/>
                <a:ext cx="114" cy="7"/>
              </a:xfrm>
              <a:prstGeom prst="rect">
                <a:avLst/>
              </a:prstGeom>
              <a:solidFill>
                <a:srgbClr val="303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8" name="Rectangle 1229"/>
              <p:cNvSpPr>
                <a:spLocks noChangeArrowheads="1"/>
              </p:cNvSpPr>
              <p:nvPr/>
            </p:nvSpPr>
            <p:spPr bwMode="auto">
              <a:xfrm>
                <a:off x="3554" y="2641"/>
                <a:ext cx="114" cy="7"/>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49" name="Rectangle 1230"/>
              <p:cNvSpPr>
                <a:spLocks noChangeArrowheads="1"/>
              </p:cNvSpPr>
              <p:nvPr/>
            </p:nvSpPr>
            <p:spPr bwMode="auto">
              <a:xfrm>
                <a:off x="3554" y="3484"/>
                <a:ext cx="114" cy="7"/>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0" name="Rectangle 1231"/>
              <p:cNvSpPr>
                <a:spLocks noChangeArrowheads="1"/>
              </p:cNvSpPr>
              <p:nvPr/>
            </p:nvSpPr>
            <p:spPr bwMode="auto">
              <a:xfrm>
                <a:off x="3661" y="2648"/>
                <a:ext cx="7" cy="836"/>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1" name="Rectangle 1232"/>
              <p:cNvSpPr>
                <a:spLocks noChangeArrowheads="1"/>
              </p:cNvSpPr>
              <p:nvPr/>
            </p:nvSpPr>
            <p:spPr bwMode="auto">
              <a:xfrm>
                <a:off x="3554" y="2648"/>
                <a:ext cx="107" cy="7"/>
              </a:xfrm>
              <a:prstGeom prst="rect">
                <a:avLst/>
              </a:prstGeom>
              <a:solidFill>
                <a:srgbClr val="303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2" name="Rectangle 1233"/>
              <p:cNvSpPr>
                <a:spLocks noChangeArrowheads="1"/>
              </p:cNvSpPr>
              <p:nvPr/>
            </p:nvSpPr>
            <p:spPr bwMode="auto">
              <a:xfrm>
                <a:off x="3554" y="3478"/>
                <a:ext cx="107" cy="6"/>
              </a:xfrm>
              <a:prstGeom prst="rect">
                <a:avLst/>
              </a:prstGeom>
              <a:solidFill>
                <a:srgbClr val="303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3" name="Rectangle 1234"/>
              <p:cNvSpPr>
                <a:spLocks noChangeArrowheads="1"/>
              </p:cNvSpPr>
              <p:nvPr/>
            </p:nvSpPr>
            <p:spPr bwMode="auto">
              <a:xfrm>
                <a:off x="3554" y="2655"/>
                <a:ext cx="107" cy="6"/>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4" name="Rectangle 1235"/>
              <p:cNvSpPr>
                <a:spLocks noChangeArrowheads="1"/>
              </p:cNvSpPr>
              <p:nvPr/>
            </p:nvSpPr>
            <p:spPr bwMode="auto">
              <a:xfrm>
                <a:off x="3554" y="3471"/>
                <a:ext cx="107" cy="7"/>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5" name="Rectangle 1236"/>
              <p:cNvSpPr>
                <a:spLocks noChangeArrowheads="1"/>
              </p:cNvSpPr>
              <p:nvPr/>
            </p:nvSpPr>
            <p:spPr bwMode="auto">
              <a:xfrm>
                <a:off x="3554" y="2661"/>
                <a:ext cx="7" cy="810"/>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6" name="Rectangle 1237"/>
              <p:cNvSpPr>
                <a:spLocks noChangeArrowheads="1"/>
              </p:cNvSpPr>
              <p:nvPr/>
            </p:nvSpPr>
            <p:spPr bwMode="auto">
              <a:xfrm>
                <a:off x="3561" y="2661"/>
                <a:ext cx="100" cy="7"/>
              </a:xfrm>
              <a:prstGeom prst="rect">
                <a:avLst/>
              </a:prstGeom>
              <a:solidFill>
                <a:srgbClr val="2F2F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7" name="Rectangle 1238"/>
              <p:cNvSpPr>
                <a:spLocks noChangeArrowheads="1"/>
              </p:cNvSpPr>
              <p:nvPr/>
            </p:nvSpPr>
            <p:spPr bwMode="auto">
              <a:xfrm>
                <a:off x="3561" y="3465"/>
                <a:ext cx="100" cy="6"/>
              </a:xfrm>
              <a:prstGeom prst="rect">
                <a:avLst/>
              </a:prstGeom>
              <a:solidFill>
                <a:srgbClr val="2F2F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8" name="Rectangle 1239"/>
              <p:cNvSpPr>
                <a:spLocks noChangeArrowheads="1"/>
              </p:cNvSpPr>
              <p:nvPr/>
            </p:nvSpPr>
            <p:spPr bwMode="auto">
              <a:xfrm>
                <a:off x="3561" y="2668"/>
                <a:ext cx="100" cy="6"/>
              </a:xfrm>
              <a:prstGeom prst="rect">
                <a:avLst/>
              </a:prstGeom>
              <a:solidFill>
                <a:srgbClr val="2F2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59" name="Rectangle 1240"/>
              <p:cNvSpPr>
                <a:spLocks noChangeArrowheads="1"/>
              </p:cNvSpPr>
              <p:nvPr/>
            </p:nvSpPr>
            <p:spPr bwMode="auto">
              <a:xfrm>
                <a:off x="3561" y="3458"/>
                <a:ext cx="100" cy="7"/>
              </a:xfrm>
              <a:prstGeom prst="rect">
                <a:avLst/>
              </a:prstGeom>
              <a:solidFill>
                <a:srgbClr val="2F2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0" name="Rectangle 1241"/>
              <p:cNvSpPr>
                <a:spLocks noChangeArrowheads="1"/>
              </p:cNvSpPr>
              <p:nvPr/>
            </p:nvSpPr>
            <p:spPr bwMode="auto">
              <a:xfrm>
                <a:off x="3561" y="2674"/>
                <a:ext cx="100" cy="7"/>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1" name="Rectangle 1242"/>
              <p:cNvSpPr>
                <a:spLocks noChangeArrowheads="1"/>
              </p:cNvSpPr>
              <p:nvPr/>
            </p:nvSpPr>
            <p:spPr bwMode="auto">
              <a:xfrm>
                <a:off x="3561" y="3452"/>
                <a:ext cx="100" cy="6"/>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2" name="Rectangle 1243"/>
              <p:cNvSpPr>
                <a:spLocks noChangeArrowheads="1"/>
              </p:cNvSpPr>
              <p:nvPr/>
            </p:nvSpPr>
            <p:spPr bwMode="auto">
              <a:xfrm>
                <a:off x="3561" y="2681"/>
                <a:ext cx="100" cy="6"/>
              </a:xfrm>
              <a:prstGeom prst="rect">
                <a:avLst/>
              </a:prstGeom>
              <a:solidFill>
                <a:srgbClr val="2E2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3" name="Rectangle 1244"/>
              <p:cNvSpPr>
                <a:spLocks noChangeArrowheads="1"/>
              </p:cNvSpPr>
              <p:nvPr/>
            </p:nvSpPr>
            <p:spPr bwMode="auto">
              <a:xfrm>
                <a:off x="3561" y="3445"/>
                <a:ext cx="100" cy="7"/>
              </a:xfrm>
              <a:prstGeom prst="rect">
                <a:avLst/>
              </a:prstGeom>
              <a:solidFill>
                <a:srgbClr val="2E2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4" name="Rectangle 1245"/>
              <p:cNvSpPr>
                <a:spLocks noChangeArrowheads="1"/>
              </p:cNvSpPr>
              <p:nvPr/>
            </p:nvSpPr>
            <p:spPr bwMode="auto">
              <a:xfrm>
                <a:off x="3561" y="2687"/>
                <a:ext cx="100" cy="7"/>
              </a:xfrm>
              <a:prstGeom prst="rect">
                <a:avLst/>
              </a:prstGeom>
              <a:solidFill>
                <a:srgbClr val="2E2E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5" name="Rectangle 1246"/>
              <p:cNvSpPr>
                <a:spLocks noChangeArrowheads="1"/>
              </p:cNvSpPr>
              <p:nvPr/>
            </p:nvSpPr>
            <p:spPr bwMode="auto">
              <a:xfrm>
                <a:off x="3561" y="3439"/>
                <a:ext cx="100" cy="6"/>
              </a:xfrm>
              <a:prstGeom prst="rect">
                <a:avLst/>
              </a:prstGeom>
              <a:solidFill>
                <a:srgbClr val="2E2E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6" name="Rectangle 1247"/>
              <p:cNvSpPr>
                <a:spLocks noChangeArrowheads="1"/>
              </p:cNvSpPr>
              <p:nvPr/>
            </p:nvSpPr>
            <p:spPr bwMode="auto">
              <a:xfrm>
                <a:off x="3561" y="2694"/>
                <a:ext cx="100" cy="6"/>
              </a:xfrm>
              <a:prstGeom prst="rect">
                <a:avLst/>
              </a:prstGeom>
              <a:solidFill>
                <a:srgbClr val="2D2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7" name="Rectangle 1248"/>
              <p:cNvSpPr>
                <a:spLocks noChangeArrowheads="1"/>
              </p:cNvSpPr>
              <p:nvPr/>
            </p:nvSpPr>
            <p:spPr bwMode="auto">
              <a:xfrm>
                <a:off x="3561" y="3432"/>
                <a:ext cx="100" cy="7"/>
              </a:xfrm>
              <a:prstGeom prst="rect">
                <a:avLst/>
              </a:prstGeom>
              <a:solidFill>
                <a:srgbClr val="2D2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8" name="Rectangle 1249"/>
              <p:cNvSpPr>
                <a:spLocks noChangeArrowheads="1"/>
              </p:cNvSpPr>
              <p:nvPr/>
            </p:nvSpPr>
            <p:spPr bwMode="auto">
              <a:xfrm>
                <a:off x="3655" y="2700"/>
                <a:ext cx="6" cy="732"/>
              </a:xfrm>
              <a:prstGeom prst="rect">
                <a:avLst/>
              </a:prstGeom>
              <a:solidFill>
                <a:srgbClr val="2D2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69" name="Rectangle 1250"/>
              <p:cNvSpPr>
                <a:spLocks noChangeArrowheads="1"/>
              </p:cNvSpPr>
              <p:nvPr/>
            </p:nvSpPr>
            <p:spPr bwMode="auto">
              <a:xfrm>
                <a:off x="3561" y="2700"/>
                <a:ext cx="94" cy="7"/>
              </a:xfrm>
              <a:prstGeom prst="rect">
                <a:avLst/>
              </a:prstGeom>
              <a:solidFill>
                <a:srgbClr val="2D2D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0" name="Rectangle 1251"/>
              <p:cNvSpPr>
                <a:spLocks noChangeArrowheads="1"/>
              </p:cNvSpPr>
              <p:nvPr/>
            </p:nvSpPr>
            <p:spPr bwMode="auto">
              <a:xfrm>
                <a:off x="3561" y="3426"/>
                <a:ext cx="94" cy="6"/>
              </a:xfrm>
              <a:prstGeom prst="rect">
                <a:avLst/>
              </a:prstGeom>
              <a:solidFill>
                <a:srgbClr val="2D2D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1" name="Rectangle 1252"/>
              <p:cNvSpPr>
                <a:spLocks noChangeArrowheads="1"/>
              </p:cNvSpPr>
              <p:nvPr/>
            </p:nvSpPr>
            <p:spPr bwMode="auto">
              <a:xfrm>
                <a:off x="3561" y="2707"/>
                <a:ext cx="94" cy="6"/>
              </a:xfrm>
              <a:prstGeom prst="rect">
                <a:avLst/>
              </a:prstGeom>
              <a:solidFill>
                <a:srgbClr val="2D2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2" name="Rectangle 1253"/>
              <p:cNvSpPr>
                <a:spLocks noChangeArrowheads="1"/>
              </p:cNvSpPr>
              <p:nvPr/>
            </p:nvSpPr>
            <p:spPr bwMode="auto">
              <a:xfrm>
                <a:off x="3561" y="3419"/>
                <a:ext cx="94" cy="7"/>
              </a:xfrm>
              <a:prstGeom prst="rect">
                <a:avLst/>
              </a:prstGeom>
              <a:solidFill>
                <a:srgbClr val="2D2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3" name="Rectangle 1254"/>
              <p:cNvSpPr>
                <a:spLocks noChangeArrowheads="1"/>
              </p:cNvSpPr>
              <p:nvPr/>
            </p:nvSpPr>
            <p:spPr bwMode="auto">
              <a:xfrm>
                <a:off x="3561" y="2713"/>
                <a:ext cx="94" cy="7"/>
              </a:xfrm>
              <a:prstGeom prst="rect">
                <a:avLst/>
              </a:prstGeom>
              <a:solidFill>
                <a:srgbClr val="2C2C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4" name="Rectangle 1255"/>
              <p:cNvSpPr>
                <a:spLocks noChangeArrowheads="1"/>
              </p:cNvSpPr>
              <p:nvPr/>
            </p:nvSpPr>
            <p:spPr bwMode="auto">
              <a:xfrm>
                <a:off x="3561" y="3413"/>
                <a:ext cx="94" cy="6"/>
              </a:xfrm>
              <a:prstGeom prst="rect">
                <a:avLst/>
              </a:prstGeom>
              <a:solidFill>
                <a:srgbClr val="2C2C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5" name="Rectangle 1256"/>
              <p:cNvSpPr>
                <a:spLocks noChangeArrowheads="1"/>
              </p:cNvSpPr>
              <p:nvPr/>
            </p:nvSpPr>
            <p:spPr bwMode="auto">
              <a:xfrm>
                <a:off x="3561" y="2720"/>
                <a:ext cx="7" cy="693"/>
              </a:xfrm>
              <a:prstGeom prst="rect">
                <a:avLst/>
              </a:prstGeom>
              <a:solidFill>
                <a:srgbClr val="2C2C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6" name="Rectangle 1257"/>
              <p:cNvSpPr>
                <a:spLocks noChangeArrowheads="1"/>
              </p:cNvSpPr>
              <p:nvPr/>
            </p:nvSpPr>
            <p:spPr bwMode="auto">
              <a:xfrm>
                <a:off x="3568" y="2720"/>
                <a:ext cx="87" cy="6"/>
              </a:xfrm>
              <a:prstGeom prst="rect">
                <a:avLst/>
              </a:prstGeom>
              <a:solidFill>
                <a:srgbClr val="2B2B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7" name="Rectangle 1258"/>
              <p:cNvSpPr>
                <a:spLocks noChangeArrowheads="1"/>
              </p:cNvSpPr>
              <p:nvPr/>
            </p:nvSpPr>
            <p:spPr bwMode="auto">
              <a:xfrm>
                <a:off x="3568" y="3406"/>
                <a:ext cx="87" cy="7"/>
              </a:xfrm>
              <a:prstGeom prst="rect">
                <a:avLst/>
              </a:prstGeom>
              <a:solidFill>
                <a:srgbClr val="2B2B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8" name="Rectangle 1259"/>
              <p:cNvSpPr>
                <a:spLocks noChangeArrowheads="1"/>
              </p:cNvSpPr>
              <p:nvPr/>
            </p:nvSpPr>
            <p:spPr bwMode="auto">
              <a:xfrm>
                <a:off x="3568" y="2726"/>
                <a:ext cx="87" cy="7"/>
              </a:xfrm>
              <a:prstGeom prst="rect">
                <a:avLst/>
              </a:prstGeom>
              <a:solidFill>
                <a:srgbClr val="2B2B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79" name="Rectangle 1260"/>
              <p:cNvSpPr>
                <a:spLocks noChangeArrowheads="1"/>
              </p:cNvSpPr>
              <p:nvPr/>
            </p:nvSpPr>
            <p:spPr bwMode="auto">
              <a:xfrm>
                <a:off x="3568" y="3400"/>
                <a:ext cx="87" cy="6"/>
              </a:xfrm>
              <a:prstGeom prst="rect">
                <a:avLst/>
              </a:prstGeom>
              <a:solidFill>
                <a:srgbClr val="2B2B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0" name="Rectangle 1261"/>
              <p:cNvSpPr>
                <a:spLocks noChangeArrowheads="1"/>
              </p:cNvSpPr>
              <p:nvPr/>
            </p:nvSpPr>
            <p:spPr bwMode="auto">
              <a:xfrm>
                <a:off x="3568" y="2733"/>
                <a:ext cx="87" cy="6"/>
              </a:xfrm>
              <a:prstGeom prst="rect">
                <a:avLst/>
              </a:prstGeom>
              <a:solidFill>
                <a:srgbClr val="2A2A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1" name="Rectangle 1262"/>
              <p:cNvSpPr>
                <a:spLocks noChangeArrowheads="1"/>
              </p:cNvSpPr>
              <p:nvPr/>
            </p:nvSpPr>
            <p:spPr bwMode="auto">
              <a:xfrm>
                <a:off x="3568" y="3393"/>
                <a:ext cx="87" cy="7"/>
              </a:xfrm>
              <a:prstGeom prst="rect">
                <a:avLst/>
              </a:prstGeom>
              <a:solidFill>
                <a:srgbClr val="2A2A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2" name="Rectangle 1263"/>
              <p:cNvSpPr>
                <a:spLocks noChangeArrowheads="1"/>
              </p:cNvSpPr>
              <p:nvPr/>
            </p:nvSpPr>
            <p:spPr bwMode="auto">
              <a:xfrm>
                <a:off x="3568" y="2739"/>
                <a:ext cx="87" cy="7"/>
              </a:xfrm>
              <a:prstGeom prst="rect">
                <a:avLst/>
              </a:prstGeom>
              <a:solidFill>
                <a:srgbClr val="2A2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3" name="Rectangle 1264"/>
              <p:cNvSpPr>
                <a:spLocks noChangeArrowheads="1"/>
              </p:cNvSpPr>
              <p:nvPr/>
            </p:nvSpPr>
            <p:spPr bwMode="auto">
              <a:xfrm>
                <a:off x="3568" y="3386"/>
                <a:ext cx="87" cy="7"/>
              </a:xfrm>
              <a:prstGeom prst="rect">
                <a:avLst/>
              </a:prstGeom>
              <a:solidFill>
                <a:srgbClr val="2A2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4" name="Rectangle 1265"/>
              <p:cNvSpPr>
                <a:spLocks noChangeArrowheads="1"/>
              </p:cNvSpPr>
              <p:nvPr/>
            </p:nvSpPr>
            <p:spPr bwMode="auto">
              <a:xfrm>
                <a:off x="3568" y="2746"/>
                <a:ext cx="87" cy="7"/>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5" name="Rectangle 1266"/>
              <p:cNvSpPr>
                <a:spLocks noChangeArrowheads="1"/>
              </p:cNvSpPr>
              <p:nvPr/>
            </p:nvSpPr>
            <p:spPr bwMode="auto">
              <a:xfrm>
                <a:off x="3568" y="3380"/>
                <a:ext cx="87" cy="6"/>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6" name="Rectangle 1267"/>
              <p:cNvSpPr>
                <a:spLocks noChangeArrowheads="1"/>
              </p:cNvSpPr>
              <p:nvPr/>
            </p:nvSpPr>
            <p:spPr bwMode="auto">
              <a:xfrm>
                <a:off x="3648" y="2753"/>
                <a:ext cx="7" cy="627"/>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7" name="Rectangle 1268"/>
              <p:cNvSpPr>
                <a:spLocks noChangeArrowheads="1"/>
              </p:cNvSpPr>
              <p:nvPr/>
            </p:nvSpPr>
            <p:spPr bwMode="auto">
              <a:xfrm>
                <a:off x="3568" y="2753"/>
                <a:ext cx="80" cy="6"/>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8" name="Rectangle 1269"/>
              <p:cNvSpPr>
                <a:spLocks noChangeArrowheads="1"/>
              </p:cNvSpPr>
              <p:nvPr/>
            </p:nvSpPr>
            <p:spPr bwMode="auto">
              <a:xfrm>
                <a:off x="3568" y="3373"/>
                <a:ext cx="80" cy="7"/>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89" name="Rectangle 1270"/>
              <p:cNvSpPr>
                <a:spLocks noChangeArrowheads="1"/>
              </p:cNvSpPr>
              <p:nvPr/>
            </p:nvSpPr>
            <p:spPr bwMode="auto">
              <a:xfrm>
                <a:off x="3568" y="2759"/>
                <a:ext cx="80" cy="7"/>
              </a:xfrm>
              <a:prstGeom prst="rect">
                <a:avLst/>
              </a:prstGeom>
              <a:solidFill>
                <a:srgbClr val="2828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0" name="Rectangle 1271"/>
              <p:cNvSpPr>
                <a:spLocks noChangeArrowheads="1"/>
              </p:cNvSpPr>
              <p:nvPr/>
            </p:nvSpPr>
            <p:spPr bwMode="auto">
              <a:xfrm>
                <a:off x="3568" y="3367"/>
                <a:ext cx="80" cy="6"/>
              </a:xfrm>
              <a:prstGeom prst="rect">
                <a:avLst/>
              </a:prstGeom>
              <a:solidFill>
                <a:srgbClr val="2828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1" name="Rectangle 1272"/>
              <p:cNvSpPr>
                <a:spLocks noChangeArrowheads="1"/>
              </p:cNvSpPr>
              <p:nvPr/>
            </p:nvSpPr>
            <p:spPr bwMode="auto">
              <a:xfrm>
                <a:off x="3568" y="2766"/>
                <a:ext cx="80" cy="6"/>
              </a:xfrm>
              <a:prstGeom prst="rect">
                <a:avLst/>
              </a:prstGeom>
              <a:solidFill>
                <a:srgbClr val="272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2" name="Rectangle 1273"/>
              <p:cNvSpPr>
                <a:spLocks noChangeArrowheads="1"/>
              </p:cNvSpPr>
              <p:nvPr/>
            </p:nvSpPr>
            <p:spPr bwMode="auto">
              <a:xfrm>
                <a:off x="3568" y="3360"/>
                <a:ext cx="80" cy="7"/>
              </a:xfrm>
              <a:prstGeom prst="rect">
                <a:avLst/>
              </a:prstGeom>
              <a:solidFill>
                <a:srgbClr val="272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3" name="Rectangle 1274"/>
              <p:cNvSpPr>
                <a:spLocks noChangeArrowheads="1"/>
              </p:cNvSpPr>
              <p:nvPr/>
            </p:nvSpPr>
            <p:spPr bwMode="auto">
              <a:xfrm>
                <a:off x="3568" y="2772"/>
                <a:ext cx="80" cy="7"/>
              </a:xfrm>
              <a:prstGeom prst="rect">
                <a:avLst/>
              </a:prstGeom>
              <a:solidFill>
                <a:srgbClr val="2727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4" name="Rectangle 1275"/>
              <p:cNvSpPr>
                <a:spLocks noChangeArrowheads="1"/>
              </p:cNvSpPr>
              <p:nvPr/>
            </p:nvSpPr>
            <p:spPr bwMode="auto">
              <a:xfrm>
                <a:off x="3568" y="3354"/>
                <a:ext cx="80" cy="6"/>
              </a:xfrm>
              <a:prstGeom prst="rect">
                <a:avLst/>
              </a:prstGeom>
              <a:solidFill>
                <a:srgbClr val="2727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5" name="Rectangle 1276"/>
              <p:cNvSpPr>
                <a:spLocks noChangeArrowheads="1"/>
              </p:cNvSpPr>
              <p:nvPr/>
            </p:nvSpPr>
            <p:spPr bwMode="auto">
              <a:xfrm>
                <a:off x="3568" y="2779"/>
                <a:ext cx="6" cy="575"/>
              </a:xfrm>
              <a:prstGeom prst="rect">
                <a:avLst/>
              </a:prstGeom>
              <a:solidFill>
                <a:srgbClr val="2727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6" name="Rectangle 1277"/>
              <p:cNvSpPr>
                <a:spLocks noChangeArrowheads="1"/>
              </p:cNvSpPr>
              <p:nvPr/>
            </p:nvSpPr>
            <p:spPr bwMode="auto">
              <a:xfrm>
                <a:off x="3574" y="2779"/>
                <a:ext cx="74" cy="6"/>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7" name="Rectangle 1278"/>
              <p:cNvSpPr>
                <a:spLocks noChangeArrowheads="1"/>
              </p:cNvSpPr>
              <p:nvPr/>
            </p:nvSpPr>
            <p:spPr bwMode="auto">
              <a:xfrm>
                <a:off x="3574" y="3347"/>
                <a:ext cx="74" cy="7"/>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8" name="Rectangle 1279"/>
              <p:cNvSpPr>
                <a:spLocks noChangeArrowheads="1"/>
              </p:cNvSpPr>
              <p:nvPr/>
            </p:nvSpPr>
            <p:spPr bwMode="auto">
              <a:xfrm>
                <a:off x="3574" y="2785"/>
                <a:ext cx="74" cy="7"/>
              </a:xfrm>
              <a:prstGeom prst="rect">
                <a:avLst/>
              </a:prstGeom>
              <a:solidFill>
                <a:srgbClr val="2525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99" name="Rectangle 1280"/>
              <p:cNvSpPr>
                <a:spLocks noChangeArrowheads="1"/>
              </p:cNvSpPr>
              <p:nvPr/>
            </p:nvSpPr>
            <p:spPr bwMode="auto">
              <a:xfrm>
                <a:off x="3574" y="3341"/>
                <a:ext cx="74" cy="6"/>
              </a:xfrm>
              <a:prstGeom prst="rect">
                <a:avLst/>
              </a:prstGeom>
              <a:solidFill>
                <a:srgbClr val="2525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0" name="Rectangle 1281"/>
              <p:cNvSpPr>
                <a:spLocks noChangeArrowheads="1"/>
              </p:cNvSpPr>
              <p:nvPr/>
            </p:nvSpPr>
            <p:spPr bwMode="auto">
              <a:xfrm>
                <a:off x="3574" y="2792"/>
                <a:ext cx="74" cy="6"/>
              </a:xfrm>
              <a:prstGeom prst="rect">
                <a:avLst/>
              </a:prstGeom>
              <a:solidFill>
                <a:srgbClr val="2525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1" name="Rectangle 1282"/>
              <p:cNvSpPr>
                <a:spLocks noChangeArrowheads="1"/>
              </p:cNvSpPr>
              <p:nvPr/>
            </p:nvSpPr>
            <p:spPr bwMode="auto">
              <a:xfrm>
                <a:off x="3574" y="3334"/>
                <a:ext cx="74" cy="7"/>
              </a:xfrm>
              <a:prstGeom prst="rect">
                <a:avLst/>
              </a:prstGeom>
              <a:solidFill>
                <a:srgbClr val="2525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2" name="Rectangle 1283"/>
              <p:cNvSpPr>
                <a:spLocks noChangeArrowheads="1"/>
              </p:cNvSpPr>
              <p:nvPr/>
            </p:nvSpPr>
            <p:spPr bwMode="auto">
              <a:xfrm>
                <a:off x="3574" y="2798"/>
                <a:ext cx="74" cy="7"/>
              </a:xfrm>
              <a:prstGeom prst="rect">
                <a:avLst/>
              </a:prstGeom>
              <a:solidFill>
                <a:srgbClr val="242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3" name="Rectangle 1284"/>
              <p:cNvSpPr>
                <a:spLocks noChangeArrowheads="1"/>
              </p:cNvSpPr>
              <p:nvPr/>
            </p:nvSpPr>
            <p:spPr bwMode="auto">
              <a:xfrm>
                <a:off x="3574" y="3328"/>
                <a:ext cx="74" cy="6"/>
              </a:xfrm>
              <a:prstGeom prst="rect">
                <a:avLst/>
              </a:prstGeom>
              <a:solidFill>
                <a:srgbClr val="242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4" name="Rectangle 1285"/>
              <p:cNvSpPr>
                <a:spLocks noChangeArrowheads="1"/>
              </p:cNvSpPr>
              <p:nvPr/>
            </p:nvSpPr>
            <p:spPr bwMode="auto">
              <a:xfrm>
                <a:off x="3641" y="2805"/>
                <a:ext cx="7" cy="523"/>
              </a:xfrm>
              <a:prstGeom prst="rect">
                <a:avLst/>
              </a:prstGeom>
              <a:solidFill>
                <a:srgbClr val="242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5" name="Rectangle 1286"/>
              <p:cNvSpPr>
                <a:spLocks noChangeArrowheads="1"/>
              </p:cNvSpPr>
              <p:nvPr/>
            </p:nvSpPr>
            <p:spPr bwMode="auto">
              <a:xfrm>
                <a:off x="3574" y="2805"/>
                <a:ext cx="67" cy="6"/>
              </a:xfrm>
              <a:prstGeom prst="rect">
                <a:avLst/>
              </a:prstGeom>
              <a:solidFill>
                <a:srgbClr val="232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6" name="Rectangle 1287"/>
              <p:cNvSpPr>
                <a:spLocks noChangeArrowheads="1"/>
              </p:cNvSpPr>
              <p:nvPr/>
            </p:nvSpPr>
            <p:spPr bwMode="auto">
              <a:xfrm>
                <a:off x="3574" y="3321"/>
                <a:ext cx="67" cy="7"/>
              </a:xfrm>
              <a:prstGeom prst="rect">
                <a:avLst/>
              </a:prstGeom>
              <a:solidFill>
                <a:srgbClr val="232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7" name="Rectangle 1288"/>
              <p:cNvSpPr>
                <a:spLocks noChangeArrowheads="1"/>
              </p:cNvSpPr>
              <p:nvPr/>
            </p:nvSpPr>
            <p:spPr bwMode="auto">
              <a:xfrm>
                <a:off x="3574" y="2811"/>
                <a:ext cx="67" cy="7"/>
              </a:xfrm>
              <a:prstGeom prst="rect">
                <a:avLst/>
              </a:prstGeom>
              <a:solidFill>
                <a:srgbClr val="2222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8" name="Rectangle 1289"/>
              <p:cNvSpPr>
                <a:spLocks noChangeArrowheads="1"/>
              </p:cNvSpPr>
              <p:nvPr/>
            </p:nvSpPr>
            <p:spPr bwMode="auto">
              <a:xfrm>
                <a:off x="3574" y="3315"/>
                <a:ext cx="67" cy="6"/>
              </a:xfrm>
              <a:prstGeom prst="rect">
                <a:avLst/>
              </a:prstGeom>
              <a:solidFill>
                <a:srgbClr val="2222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09" name="Rectangle 1290"/>
              <p:cNvSpPr>
                <a:spLocks noChangeArrowheads="1"/>
              </p:cNvSpPr>
              <p:nvPr/>
            </p:nvSpPr>
            <p:spPr bwMode="auto">
              <a:xfrm>
                <a:off x="3574" y="2818"/>
                <a:ext cx="67" cy="6"/>
              </a:xfrm>
              <a:prstGeom prst="rect">
                <a:avLst/>
              </a:prstGeom>
              <a:solidFill>
                <a:srgbClr val="2121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0" name="Rectangle 1291"/>
              <p:cNvSpPr>
                <a:spLocks noChangeArrowheads="1"/>
              </p:cNvSpPr>
              <p:nvPr/>
            </p:nvSpPr>
            <p:spPr bwMode="auto">
              <a:xfrm>
                <a:off x="3574" y="3308"/>
                <a:ext cx="67" cy="7"/>
              </a:xfrm>
              <a:prstGeom prst="rect">
                <a:avLst/>
              </a:prstGeom>
              <a:solidFill>
                <a:srgbClr val="2121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1" name="Rectangle 1292"/>
              <p:cNvSpPr>
                <a:spLocks noChangeArrowheads="1"/>
              </p:cNvSpPr>
              <p:nvPr/>
            </p:nvSpPr>
            <p:spPr bwMode="auto">
              <a:xfrm>
                <a:off x="3574" y="2824"/>
                <a:ext cx="67" cy="7"/>
              </a:xfrm>
              <a:prstGeom prst="rect">
                <a:avLst/>
              </a:prstGeom>
              <a:solidFill>
                <a:srgbClr val="212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2" name="Rectangle 1293"/>
              <p:cNvSpPr>
                <a:spLocks noChangeArrowheads="1"/>
              </p:cNvSpPr>
              <p:nvPr/>
            </p:nvSpPr>
            <p:spPr bwMode="auto">
              <a:xfrm>
                <a:off x="3574" y="3301"/>
                <a:ext cx="67" cy="7"/>
              </a:xfrm>
              <a:prstGeom prst="rect">
                <a:avLst/>
              </a:prstGeom>
              <a:solidFill>
                <a:srgbClr val="212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3" name="Rectangle 1294"/>
              <p:cNvSpPr>
                <a:spLocks noChangeArrowheads="1"/>
              </p:cNvSpPr>
              <p:nvPr/>
            </p:nvSpPr>
            <p:spPr bwMode="auto">
              <a:xfrm>
                <a:off x="3574" y="2831"/>
                <a:ext cx="67" cy="7"/>
              </a:xfrm>
              <a:prstGeom prst="rect">
                <a:avLst/>
              </a:prstGeom>
              <a:solidFill>
                <a:srgbClr val="202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4" name="Rectangle 1295"/>
              <p:cNvSpPr>
                <a:spLocks noChangeArrowheads="1"/>
              </p:cNvSpPr>
              <p:nvPr/>
            </p:nvSpPr>
            <p:spPr bwMode="auto">
              <a:xfrm>
                <a:off x="3574" y="3295"/>
                <a:ext cx="67" cy="6"/>
              </a:xfrm>
              <a:prstGeom prst="rect">
                <a:avLst/>
              </a:prstGeom>
              <a:solidFill>
                <a:srgbClr val="202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5" name="Rectangle 1296"/>
              <p:cNvSpPr>
                <a:spLocks noChangeArrowheads="1"/>
              </p:cNvSpPr>
              <p:nvPr/>
            </p:nvSpPr>
            <p:spPr bwMode="auto">
              <a:xfrm>
                <a:off x="3574" y="2838"/>
                <a:ext cx="7" cy="457"/>
              </a:xfrm>
              <a:prstGeom prst="rect">
                <a:avLst/>
              </a:prstGeom>
              <a:solidFill>
                <a:srgbClr val="202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6" name="Rectangle 1297"/>
              <p:cNvSpPr>
                <a:spLocks noChangeArrowheads="1"/>
              </p:cNvSpPr>
              <p:nvPr/>
            </p:nvSpPr>
            <p:spPr bwMode="auto">
              <a:xfrm>
                <a:off x="3581" y="2838"/>
                <a:ext cx="60" cy="6"/>
              </a:xfrm>
              <a:prstGeom prst="rect">
                <a:avLst/>
              </a:prstGeom>
              <a:solidFill>
                <a:srgbClr val="1F1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7" name="Rectangle 1298"/>
              <p:cNvSpPr>
                <a:spLocks noChangeArrowheads="1"/>
              </p:cNvSpPr>
              <p:nvPr/>
            </p:nvSpPr>
            <p:spPr bwMode="auto">
              <a:xfrm>
                <a:off x="3581" y="3288"/>
                <a:ext cx="60" cy="7"/>
              </a:xfrm>
              <a:prstGeom prst="rect">
                <a:avLst/>
              </a:prstGeom>
              <a:solidFill>
                <a:srgbClr val="1F1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8" name="Rectangle 1299"/>
              <p:cNvSpPr>
                <a:spLocks noChangeArrowheads="1"/>
              </p:cNvSpPr>
              <p:nvPr/>
            </p:nvSpPr>
            <p:spPr bwMode="auto">
              <a:xfrm>
                <a:off x="3581" y="2844"/>
                <a:ext cx="60" cy="7"/>
              </a:xfrm>
              <a:prstGeom prst="rect">
                <a:avLst/>
              </a:prstGeom>
              <a:solidFill>
                <a:srgbClr val="1E1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19" name="Rectangle 1300"/>
              <p:cNvSpPr>
                <a:spLocks noChangeArrowheads="1"/>
              </p:cNvSpPr>
              <p:nvPr/>
            </p:nvSpPr>
            <p:spPr bwMode="auto">
              <a:xfrm>
                <a:off x="3581" y="3282"/>
                <a:ext cx="60" cy="6"/>
              </a:xfrm>
              <a:prstGeom prst="rect">
                <a:avLst/>
              </a:prstGeom>
              <a:solidFill>
                <a:srgbClr val="1E1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0" name="Rectangle 1301"/>
              <p:cNvSpPr>
                <a:spLocks noChangeArrowheads="1"/>
              </p:cNvSpPr>
              <p:nvPr/>
            </p:nvSpPr>
            <p:spPr bwMode="auto">
              <a:xfrm>
                <a:off x="3581" y="2851"/>
                <a:ext cx="60" cy="6"/>
              </a:xfrm>
              <a:prstGeom prst="rect">
                <a:avLst/>
              </a:prstGeom>
              <a:solidFill>
                <a:srgbClr val="1D1D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1" name="Rectangle 1302"/>
              <p:cNvSpPr>
                <a:spLocks noChangeArrowheads="1"/>
              </p:cNvSpPr>
              <p:nvPr/>
            </p:nvSpPr>
            <p:spPr bwMode="auto">
              <a:xfrm>
                <a:off x="3581" y="3275"/>
                <a:ext cx="60" cy="7"/>
              </a:xfrm>
              <a:prstGeom prst="rect">
                <a:avLst/>
              </a:prstGeom>
              <a:solidFill>
                <a:srgbClr val="1D1D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2" name="Rectangle 1303"/>
              <p:cNvSpPr>
                <a:spLocks noChangeArrowheads="1"/>
              </p:cNvSpPr>
              <p:nvPr/>
            </p:nvSpPr>
            <p:spPr bwMode="auto">
              <a:xfrm>
                <a:off x="3635" y="2857"/>
                <a:ext cx="6" cy="418"/>
              </a:xfrm>
              <a:prstGeom prst="rect">
                <a:avLst/>
              </a:prstGeom>
              <a:solidFill>
                <a:srgbClr val="1D1D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3" name="Rectangle 1304"/>
              <p:cNvSpPr>
                <a:spLocks noChangeArrowheads="1"/>
              </p:cNvSpPr>
              <p:nvPr/>
            </p:nvSpPr>
            <p:spPr bwMode="auto">
              <a:xfrm>
                <a:off x="3581" y="2857"/>
                <a:ext cx="54" cy="7"/>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4" name="Rectangle 1305"/>
              <p:cNvSpPr>
                <a:spLocks noChangeArrowheads="1"/>
              </p:cNvSpPr>
              <p:nvPr/>
            </p:nvSpPr>
            <p:spPr bwMode="auto">
              <a:xfrm>
                <a:off x="3581" y="3269"/>
                <a:ext cx="54" cy="6"/>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5" name="Rectangle 1306"/>
              <p:cNvSpPr>
                <a:spLocks noChangeArrowheads="1"/>
              </p:cNvSpPr>
              <p:nvPr/>
            </p:nvSpPr>
            <p:spPr bwMode="auto">
              <a:xfrm>
                <a:off x="3581" y="2864"/>
                <a:ext cx="54" cy="6"/>
              </a:xfrm>
              <a:prstGeom prst="rect">
                <a:avLst/>
              </a:prstGeom>
              <a:solidFill>
                <a:srgbClr val="1C1C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6" name="Rectangle 1307"/>
              <p:cNvSpPr>
                <a:spLocks noChangeArrowheads="1"/>
              </p:cNvSpPr>
              <p:nvPr/>
            </p:nvSpPr>
            <p:spPr bwMode="auto">
              <a:xfrm>
                <a:off x="3581" y="3262"/>
                <a:ext cx="54" cy="7"/>
              </a:xfrm>
              <a:prstGeom prst="rect">
                <a:avLst/>
              </a:prstGeom>
              <a:solidFill>
                <a:srgbClr val="1C1C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7" name="Rectangle 1308"/>
              <p:cNvSpPr>
                <a:spLocks noChangeArrowheads="1"/>
              </p:cNvSpPr>
              <p:nvPr/>
            </p:nvSpPr>
            <p:spPr bwMode="auto">
              <a:xfrm>
                <a:off x="3581" y="2870"/>
                <a:ext cx="54" cy="7"/>
              </a:xfrm>
              <a:prstGeom prst="rect">
                <a:avLst/>
              </a:prstGeom>
              <a:solidFill>
                <a:srgbClr val="1B1B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8" name="Rectangle 1309"/>
              <p:cNvSpPr>
                <a:spLocks noChangeArrowheads="1"/>
              </p:cNvSpPr>
              <p:nvPr/>
            </p:nvSpPr>
            <p:spPr bwMode="auto">
              <a:xfrm>
                <a:off x="3581" y="3256"/>
                <a:ext cx="54" cy="6"/>
              </a:xfrm>
              <a:prstGeom prst="rect">
                <a:avLst/>
              </a:prstGeom>
              <a:solidFill>
                <a:srgbClr val="1B1B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29" name="Rectangle 1310"/>
              <p:cNvSpPr>
                <a:spLocks noChangeArrowheads="1"/>
              </p:cNvSpPr>
              <p:nvPr/>
            </p:nvSpPr>
            <p:spPr bwMode="auto">
              <a:xfrm>
                <a:off x="3581" y="2877"/>
                <a:ext cx="54" cy="6"/>
              </a:xfrm>
              <a:prstGeom prst="rect">
                <a:avLst/>
              </a:prstGeom>
              <a:solidFill>
                <a:srgbClr val="1A1A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0" name="Rectangle 1311"/>
              <p:cNvSpPr>
                <a:spLocks noChangeArrowheads="1"/>
              </p:cNvSpPr>
              <p:nvPr/>
            </p:nvSpPr>
            <p:spPr bwMode="auto">
              <a:xfrm>
                <a:off x="3581" y="3249"/>
                <a:ext cx="54" cy="7"/>
              </a:xfrm>
              <a:prstGeom prst="rect">
                <a:avLst/>
              </a:prstGeom>
              <a:solidFill>
                <a:srgbClr val="1A1A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1" name="Rectangle 1312"/>
              <p:cNvSpPr>
                <a:spLocks noChangeArrowheads="1"/>
              </p:cNvSpPr>
              <p:nvPr/>
            </p:nvSpPr>
            <p:spPr bwMode="auto">
              <a:xfrm>
                <a:off x="3581" y="2883"/>
                <a:ext cx="54" cy="7"/>
              </a:xfrm>
              <a:prstGeom prst="rect">
                <a:avLst/>
              </a:prstGeom>
              <a:solidFill>
                <a:srgbClr val="191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2" name="Rectangle 1313"/>
              <p:cNvSpPr>
                <a:spLocks noChangeArrowheads="1"/>
              </p:cNvSpPr>
              <p:nvPr/>
            </p:nvSpPr>
            <p:spPr bwMode="auto">
              <a:xfrm>
                <a:off x="3581" y="3243"/>
                <a:ext cx="54" cy="6"/>
              </a:xfrm>
              <a:prstGeom prst="rect">
                <a:avLst/>
              </a:prstGeom>
              <a:solidFill>
                <a:srgbClr val="191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3" name="Rectangle 1314"/>
              <p:cNvSpPr>
                <a:spLocks noChangeArrowheads="1"/>
              </p:cNvSpPr>
              <p:nvPr/>
            </p:nvSpPr>
            <p:spPr bwMode="auto">
              <a:xfrm>
                <a:off x="3581" y="2890"/>
                <a:ext cx="54" cy="6"/>
              </a:xfrm>
              <a:prstGeom prst="rect">
                <a:avLst/>
              </a:prstGeom>
              <a:solidFill>
                <a:srgbClr val="181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4" name="Rectangle 1315"/>
              <p:cNvSpPr>
                <a:spLocks noChangeArrowheads="1"/>
              </p:cNvSpPr>
              <p:nvPr/>
            </p:nvSpPr>
            <p:spPr bwMode="auto">
              <a:xfrm>
                <a:off x="3581" y="3236"/>
                <a:ext cx="54" cy="7"/>
              </a:xfrm>
              <a:prstGeom prst="rect">
                <a:avLst/>
              </a:prstGeom>
              <a:solidFill>
                <a:srgbClr val="181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5" name="Rectangle 1316"/>
              <p:cNvSpPr>
                <a:spLocks noChangeArrowheads="1"/>
              </p:cNvSpPr>
              <p:nvPr/>
            </p:nvSpPr>
            <p:spPr bwMode="auto">
              <a:xfrm>
                <a:off x="3581" y="2896"/>
                <a:ext cx="7" cy="340"/>
              </a:xfrm>
              <a:prstGeom prst="rect">
                <a:avLst/>
              </a:prstGeom>
              <a:solidFill>
                <a:srgbClr val="181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6" name="Rectangle 1317"/>
              <p:cNvSpPr>
                <a:spLocks noChangeArrowheads="1"/>
              </p:cNvSpPr>
              <p:nvPr/>
            </p:nvSpPr>
            <p:spPr bwMode="auto">
              <a:xfrm>
                <a:off x="3588" y="2896"/>
                <a:ext cx="47" cy="7"/>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7" name="Rectangle 1318"/>
              <p:cNvSpPr>
                <a:spLocks noChangeArrowheads="1"/>
              </p:cNvSpPr>
              <p:nvPr/>
            </p:nvSpPr>
            <p:spPr bwMode="auto">
              <a:xfrm>
                <a:off x="3588" y="3230"/>
                <a:ext cx="47" cy="6"/>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8" name="Rectangle 1319"/>
              <p:cNvSpPr>
                <a:spLocks noChangeArrowheads="1"/>
              </p:cNvSpPr>
              <p:nvPr/>
            </p:nvSpPr>
            <p:spPr bwMode="auto">
              <a:xfrm>
                <a:off x="3588" y="2903"/>
                <a:ext cx="47" cy="6"/>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9" name="Rectangle 1320"/>
              <p:cNvSpPr>
                <a:spLocks noChangeArrowheads="1"/>
              </p:cNvSpPr>
              <p:nvPr/>
            </p:nvSpPr>
            <p:spPr bwMode="auto">
              <a:xfrm>
                <a:off x="3588" y="3223"/>
                <a:ext cx="47" cy="7"/>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0" name="Rectangle 1321"/>
              <p:cNvSpPr>
                <a:spLocks noChangeArrowheads="1"/>
              </p:cNvSpPr>
              <p:nvPr/>
            </p:nvSpPr>
            <p:spPr bwMode="auto">
              <a:xfrm>
                <a:off x="3628" y="2909"/>
                <a:ext cx="7" cy="314"/>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1" name="Rectangle 1322"/>
              <p:cNvSpPr>
                <a:spLocks noChangeArrowheads="1"/>
              </p:cNvSpPr>
              <p:nvPr/>
            </p:nvSpPr>
            <p:spPr bwMode="auto">
              <a:xfrm>
                <a:off x="3588" y="2909"/>
                <a:ext cx="40" cy="7"/>
              </a:xfrm>
              <a:prstGeom prst="rect">
                <a:avLst/>
              </a:prstGeom>
              <a:solidFill>
                <a:srgbClr val="1616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2" name="Rectangle 1323"/>
              <p:cNvSpPr>
                <a:spLocks noChangeArrowheads="1"/>
              </p:cNvSpPr>
              <p:nvPr/>
            </p:nvSpPr>
            <p:spPr bwMode="auto">
              <a:xfrm>
                <a:off x="3588" y="3217"/>
                <a:ext cx="40" cy="6"/>
              </a:xfrm>
              <a:prstGeom prst="rect">
                <a:avLst/>
              </a:prstGeom>
              <a:solidFill>
                <a:srgbClr val="1616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3" name="Rectangle 1324"/>
              <p:cNvSpPr>
                <a:spLocks noChangeArrowheads="1"/>
              </p:cNvSpPr>
              <p:nvPr/>
            </p:nvSpPr>
            <p:spPr bwMode="auto">
              <a:xfrm>
                <a:off x="3588" y="2916"/>
                <a:ext cx="40" cy="6"/>
              </a:xfrm>
              <a:prstGeom prst="rect">
                <a:avLst/>
              </a:prstGeom>
              <a:solidFill>
                <a:srgbClr val="1515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4" name="Rectangle 1325"/>
              <p:cNvSpPr>
                <a:spLocks noChangeArrowheads="1"/>
              </p:cNvSpPr>
              <p:nvPr/>
            </p:nvSpPr>
            <p:spPr bwMode="auto">
              <a:xfrm>
                <a:off x="3588" y="3210"/>
                <a:ext cx="40" cy="7"/>
              </a:xfrm>
              <a:prstGeom prst="rect">
                <a:avLst/>
              </a:prstGeom>
              <a:solidFill>
                <a:srgbClr val="1515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5" name="Rectangle 1326"/>
              <p:cNvSpPr>
                <a:spLocks noChangeArrowheads="1"/>
              </p:cNvSpPr>
              <p:nvPr/>
            </p:nvSpPr>
            <p:spPr bwMode="auto">
              <a:xfrm>
                <a:off x="3588" y="2922"/>
                <a:ext cx="40" cy="7"/>
              </a:xfrm>
              <a:prstGeom prst="rect">
                <a:avLst/>
              </a:prstGeom>
              <a:solidFill>
                <a:srgbClr val="1414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6" name="Rectangle 1327"/>
              <p:cNvSpPr>
                <a:spLocks noChangeArrowheads="1"/>
              </p:cNvSpPr>
              <p:nvPr/>
            </p:nvSpPr>
            <p:spPr bwMode="auto">
              <a:xfrm>
                <a:off x="3588" y="3203"/>
                <a:ext cx="40" cy="7"/>
              </a:xfrm>
              <a:prstGeom prst="rect">
                <a:avLst/>
              </a:prstGeom>
              <a:solidFill>
                <a:srgbClr val="1414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7" name="Rectangle 1328"/>
              <p:cNvSpPr>
                <a:spLocks noChangeArrowheads="1"/>
              </p:cNvSpPr>
              <p:nvPr/>
            </p:nvSpPr>
            <p:spPr bwMode="auto">
              <a:xfrm>
                <a:off x="3588" y="2929"/>
                <a:ext cx="40" cy="7"/>
              </a:xfrm>
              <a:prstGeom prst="rect">
                <a:avLst/>
              </a:prstGeom>
              <a:solidFill>
                <a:srgbClr val="1313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8" name="Rectangle 1329"/>
              <p:cNvSpPr>
                <a:spLocks noChangeArrowheads="1"/>
              </p:cNvSpPr>
              <p:nvPr/>
            </p:nvSpPr>
            <p:spPr bwMode="auto">
              <a:xfrm>
                <a:off x="3588" y="3197"/>
                <a:ext cx="40" cy="6"/>
              </a:xfrm>
              <a:prstGeom prst="rect">
                <a:avLst/>
              </a:prstGeom>
              <a:solidFill>
                <a:srgbClr val="1313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49" name="Rectangle 1330"/>
              <p:cNvSpPr>
                <a:spLocks noChangeArrowheads="1"/>
              </p:cNvSpPr>
              <p:nvPr/>
            </p:nvSpPr>
            <p:spPr bwMode="auto">
              <a:xfrm>
                <a:off x="3588" y="2936"/>
                <a:ext cx="40" cy="6"/>
              </a:xfrm>
              <a:prstGeom prst="rect">
                <a:avLst/>
              </a:prstGeom>
              <a:solidFill>
                <a:srgbClr val="121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0" name="Rectangle 1331"/>
              <p:cNvSpPr>
                <a:spLocks noChangeArrowheads="1"/>
              </p:cNvSpPr>
              <p:nvPr/>
            </p:nvSpPr>
            <p:spPr bwMode="auto">
              <a:xfrm>
                <a:off x="3588" y="3190"/>
                <a:ext cx="40" cy="7"/>
              </a:xfrm>
              <a:prstGeom prst="rect">
                <a:avLst/>
              </a:prstGeom>
              <a:solidFill>
                <a:srgbClr val="121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1" name="Rectangle 1332"/>
              <p:cNvSpPr>
                <a:spLocks noChangeArrowheads="1"/>
              </p:cNvSpPr>
              <p:nvPr/>
            </p:nvSpPr>
            <p:spPr bwMode="auto">
              <a:xfrm>
                <a:off x="3588" y="2942"/>
                <a:ext cx="40" cy="7"/>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2" name="Rectangle 1333"/>
              <p:cNvSpPr>
                <a:spLocks noChangeArrowheads="1"/>
              </p:cNvSpPr>
              <p:nvPr/>
            </p:nvSpPr>
            <p:spPr bwMode="auto">
              <a:xfrm>
                <a:off x="3588" y="3184"/>
                <a:ext cx="40" cy="6"/>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3" name="Rectangle 1334"/>
              <p:cNvSpPr>
                <a:spLocks noChangeArrowheads="1"/>
              </p:cNvSpPr>
              <p:nvPr/>
            </p:nvSpPr>
            <p:spPr bwMode="auto">
              <a:xfrm>
                <a:off x="3588" y="2949"/>
                <a:ext cx="40" cy="6"/>
              </a:xfrm>
              <a:prstGeom prst="rect">
                <a:avLst/>
              </a:prstGeom>
              <a:solidFill>
                <a:srgbClr val="101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4" name="Rectangle 1335"/>
              <p:cNvSpPr>
                <a:spLocks noChangeArrowheads="1"/>
              </p:cNvSpPr>
              <p:nvPr/>
            </p:nvSpPr>
            <p:spPr bwMode="auto">
              <a:xfrm>
                <a:off x="3588" y="3177"/>
                <a:ext cx="40" cy="7"/>
              </a:xfrm>
              <a:prstGeom prst="rect">
                <a:avLst/>
              </a:prstGeom>
              <a:solidFill>
                <a:srgbClr val="101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5" name="Rectangle 1336"/>
              <p:cNvSpPr>
                <a:spLocks noChangeArrowheads="1"/>
              </p:cNvSpPr>
              <p:nvPr/>
            </p:nvSpPr>
            <p:spPr bwMode="auto">
              <a:xfrm>
                <a:off x="3588" y="2955"/>
                <a:ext cx="6" cy="222"/>
              </a:xfrm>
              <a:prstGeom prst="rect">
                <a:avLst/>
              </a:prstGeom>
              <a:solidFill>
                <a:srgbClr val="101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6" name="Rectangle 1337"/>
              <p:cNvSpPr>
                <a:spLocks noChangeArrowheads="1"/>
              </p:cNvSpPr>
              <p:nvPr/>
            </p:nvSpPr>
            <p:spPr bwMode="auto">
              <a:xfrm>
                <a:off x="3594" y="2955"/>
                <a:ext cx="34" cy="7"/>
              </a:xfrm>
              <a:prstGeom prst="rect">
                <a:avLst/>
              </a:prstGeom>
              <a:solidFill>
                <a:srgbClr val="101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7" name="Rectangle 1338"/>
              <p:cNvSpPr>
                <a:spLocks noChangeArrowheads="1"/>
              </p:cNvSpPr>
              <p:nvPr/>
            </p:nvSpPr>
            <p:spPr bwMode="auto">
              <a:xfrm>
                <a:off x="3594" y="3171"/>
                <a:ext cx="34" cy="6"/>
              </a:xfrm>
              <a:prstGeom prst="rect">
                <a:avLst/>
              </a:prstGeom>
              <a:solidFill>
                <a:srgbClr val="101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8" name="Rectangle 1339"/>
              <p:cNvSpPr>
                <a:spLocks noChangeArrowheads="1"/>
              </p:cNvSpPr>
              <p:nvPr/>
            </p:nvSpPr>
            <p:spPr bwMode="auto">
              <a:xfrm>
                <a:off x="3621" y="2962"/>
                <a:ext cx="7" cy="209"/>
              </a:xfrm>
              <a:prstGeom prst="rect">
                <a:avLst/>
              </a:prstGeom>
              <a:solidFill>
                <a:srgbClr val="101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59" name="Rectangle 1340"/>
              <p:cNvSpPr>
                <a:spLocks noChangeArrowheads="1"/>
              </p:cNvSpPr>
              <p:nvPr/>
            </p:nvSpPr>
            <p:spPr bwMode="auto">
              <a:xfrm>
                <a:off x="3594" y="2962"/>
                <a:ext cx="27" cy="6"/>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0" name="Rectangle 1341"/>
              <p:cNvSpPr>
                <a:spLocks noChangeArrowheads="1"/>
              </p:cNvSpPr>
              <p:nvPr/>
            </p:nvSpPr>
            <p:spPr bwMode="auto">
              <a:xfrm>
                <a:off x="3594" y="3164"/>
                <a:ext cx="27" cy="7"/>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1" name="Rectangle 1342"/>
              <p:cNvSpPr>
                <a:spLocks noChangeArrowheads="1"/>
              </p:cNvSpPr>
              <p:nvPr/>
            </p:nvSpPr>
            <p:spPr bwMode="auto">
              <a:xfrm>
                <a:off x="3594" y="2968"/>
                <a:ext cx="27" cy="7"/>
              </a:xfrm>
              <a:prstGeom prst="rect">
                <a:avLst/>
              </a:prstGeom>
              <a:solidFill>
                <a:srgbClr val="0E0E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2" name="Rectangle 1343"/>
              <p:cNvSpPr>
                <a:spLocks noChangeArrowheads="1"/>
              </p:cNvSpPr>
              <p:nvPr/>
            </p:nvSpPr>
            <p:spPr bwMode="auto">
              <a:xfrm>
                <a:off x="3594" y="3158"/>
                <a:ext cx="27" cy="6"/>
              </a:xfrm>
              <a:prstGeom prst="rect">
                <a:avLst/>
              </a:prstGeom>
              <a:solidFill>
                <a:srgbClr val="0E0E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3" name="Rectangle 1344"/>
              <p:cNvSpPr>
                <a:spLocks noChangeArrowheads="1"/>
              </p:cNvSpPr>
              <p:nvPr/>
            </p:nvSpPr>
            <p:spPr bwMode="auto">
              <a:xfrm>
                <a:off x="3594" y="2975"/>
                <a:ext cx="27" cy="6"/>
              </a:xfrm>
              <a:prstGeom prst="rect">
                <a:avLst/>
              </a:prstGeom>
              <a:solidFill>
                <a:srgbClr val="0D0D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4" name="Rectangle 1345"/>
              <p:cNvSpPr>
                <a:spLocks noChangeArrowheads="1"/>
              </p:cNvSpPr>
              <p:nvPr/>
            </p:nvSpPr>
            <p:spPr bwMode="auto">
              <a:xfrm>
                <a:off x="3594" y="3151"/>
                <a:ext cx="27" cy="7"/>
              </a:xfrm>
              <a:prstGeom prst="rect">
                <a:avLst/>
              </a:prstGeom>
              <a:solidFill>
                <a:srgbClr val="0D0D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5" name="Rectangle 1346"/>
              <p:cNvSpPr>
                <a:spLocks noChangeArrowheads="1"/>
              </p:cNvSpPr>
              <p:nvPr/>
            </p:nvSpPr>
            <p:spPr bwMode="auto">
              <a:xfrm>
                <a:off x="3594" y="2981"/>
                <a:ext cx="27" cy="7"/>
              </a:xfrm>
              <a:prstGeom prst="rect">
                <a:avLst/>
              </a:prstGeom>
              <a:solidFill>
                <a:srgbClr val="0C0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6" name="Rectangle 1347"/>
              <p:cNvSpPr>
                <a:spLocks noChangeArrowheads="1"/>
              </p:cNvSpPr>
              <p:nvPr/>
            </p:nvSpPr>
            <p:spPr bwMode="auto">
              <a:xfrm>
                <a:off x="3594" y="3145"/>
                <a:ext cx="27" cy="6"/>
              </a:xfrm>
              <a:prstGeom prst="rect">
                <a:avLst/>
              </a:prstGeom>
              <a:solidFill>
                <a:srgbClr val="0C0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7" name="Rectangle 1348"/>
              <p:cNvSpPr>
                <a:spLocks noChangeArrowheads="1"/>
              </p:cNvSpPr>
              <p:nvPr/>
            </p:nvSpPr>
            <p:spPr bwMode="auto">
              <a:xfrm>
                <a:off x="3594" y="2988"/>
                <a:ext cx="27" cy="6"/>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8" name="Rectangle 1349"/>
              <p:cNvSpPr>
                <a:spLocks noChangeArrowheads="1"/>
              </p:cNvSpPr>
              <p:nvPr/>
            </p:nvSpPr>
            <p:spPr bwMode="auto">
              <a:xfrm>
                <a:off x="3594" y="3138"/>
                <a:ext cx="27" cy="7"/>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69" name="Rectangle 1350"/>
              <p:cNvSpPr>
                <a:spLocks noChangeArrowheads="1"/>
              </p:cNvSpPr>
              <p:nvPr/>
            </p:nvSpPr>
            <p:spPr bwMode="auto">
              <a:xfrm>
                <a:off x="3594" y="2994"/>
                <a:ext cx="27" cy="7"/>
              </a:xfrm>
              <a:prstGeom prst="rect">
                <a:avLst/>
              </a:prstGeom>
              <a:solidFill>
                <a:srgbClr val="0B0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0" name="Rectangle 1351"/>
              <p:cNvSpPr>
                <a:spLocks noChangeArrowheads="1"/>
              </p:cNvSpPr>
              <p:nvPr/>
            </p:nvSpPr>
            <p:spPr bwMode="auto">
              <a:xfrm>
                <a:off x="3594" y="3132"/>
                <a:ext cx="27" cy="6"/>
              </a:xfrm>
              <a:prstGeom prst="rect">
                <a:avLst/>
              </a:prstGeom>
              <a:solidFill>
                <a:srgbClr val="0B0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1" name="Rectangle 1352"/>
              <p:cNvSpPr>
                <a:spLocks noChangeArrowheads="1"/>
              </p:cNvSpPr>
              <p:nvPr/>
            </p:nvSpPr>
            <p:spPr bwMode="auto">
              <a:xfrm>
                <a:off x="3594" y="3001"/>
                <a:ext cx="27" cy="6"/>
              </a:xfrm>
              <a:prstGeom prst="rect">
                <a:avLst/>
              </a:prstGeom>
              <a:solidFill>
                <a:srgbClr val="0A0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2" name="Rectangle 1353"/>
              <p:cNvSpPr>
                <a:spLocks noChangeArrowheads="1"/>
              </p:cNvSpPr>
              <p:nvPr/>
            </p:nvSpPr>
            <p:spPr bwMode="auto">
              <a:xfrm>
                <a:off x="3594" y="3125"/>
                <a:ext cx="27" cy="7"/>
              </a:xfrm>
              <a:prstGeom prst="rect">
                <a:avLst/>
              </a:prstGeom>
              <a:solidFill>
                <a:srgbClr val="0A0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3" name="Rectangle 1354"/>
              <p:cNvSpPr>
                <a:spLocks noChangeArrowheads="1"/>
              </p:cNvSpPr>
              <p:nvPr/>
            </p:nvSpPr>
            <p:spPr bwMode="auto">
              <a:xfrm>
                <a:off x="3594" y="3007"/>
                <a:ext cx="27" cy="7"/>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4" name="Rectangle 1355"/>
              <p:cNvSpPr>
                <a:spLocks noChangeArrowheads="1"/>
              </p:cNvSpPr>
              <p:nvPr/>
            </p:nvSpPr>
            <p:spPr bwMode="auto">
              <a:xfrm>
                <a:off x="3594" y="3119"/>
                <a:ext cx="27" cy="6"/>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5" name="Rectangle 1356"/>
              <p:cNvSpPr>
                <a:spLocks noChangeArrowheads="1"/>
              </p:cNvSpPr>
              <p:nvPr/>
            </p:nvSpPr>
            <p:spPr bwMode="auto">
              <a:xfrm>
                <a:off x="3594" y="3014"/>
                <a:ext cx="7" cy="105"/>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6" name="Rectangle 1357"/>
              <p:cNvSpPr>
                <a:spLocks noChangeArrowheads="1"/>
              </p:cNvSpPr>
              <p:nvPr/>
            </p:nvSpPr>
            <p:spPr bwMode="auto">
              <a:xfrm>
                <a:off x="3615" y="3014"/>
                <a:ext cx="6" cy="105"/>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7" name="Rectangle 1358"/>
              <p:cNvSpPr>
                <a:spLocks noChangeArrowheads="1"/>
              </p:cNvSpPr>
              <p:nvPr/>
            </p:nvSpPr>
            <p:spPr bwMode="auto">
              <a:xfrm>
                <a:off x="3601" y="3014"/>
                <a:ext cx="14" cy="6"/>
              </a:xfrm>
              <a:prstGeom prst="rect">
                <a:avLst/>
              </a:prstGeom>
              <a:solidFill>
                <a:srgbClr val="0808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8" name="Rectangle 1359"/>
              <p:cNvSpPr>
                <a:spLocks noChangeArrowheads="1"/>
              </p:cNvSpPr>
              <p:nvPr/>
            </p:nvSpPr>
            <p:spPr bwMode="auto">
              <a:xfrm>
                <a:off x="3601" y="3112"/>
                <a:ext cx="14" cy="7"/>
              </a:xfrm>
              <a:prstGeom prst="rect">
                <a:avLst/>
              </a:prstGeom>
              <a:solidFill>
                <a:srgbClr val="0808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79" name="Rectangle 1360"/>
              <p:cNvSpPr>
                <a:spLocks noChangeArrowheads="1"/>
              </p:cNvSpPr>
              <p:nvPr/>
            </p:nvSpPr>
            <p:spPr bwMode="auto">
              <a:xfrm>
                <a:off x="3601" y="3020"/>
                <a:ext cx="14" cy="7"/>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0" name="Rectangle 1361"/>
              <p:cNvSpPr>
                <a:spLocks noChangeArrowheads="1"/>
              </p:cNvSpPr>
              <p:nvPr/>
            </p:nvSpPr>
            <p:spPr bwMode="auto">
              <a:xfrm>
                <a:off x="3601" y="3105"/>
                <a:ext cx="14" cy="7"/>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1" name="Rectangle 1362"/>
              <p:cNvSpPr>
                <a:spLocks noChangeArrowheads="1"/>
              </p:cNvSpPr>
              <p:nvPr/>
            </p:nvSpPr>
            <p:spPr bwMode="auto">
              <a:xfrm>
                <a:off x="3601" y="3027"/>
                <a:ext cx="14" cy="7"/>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2" name="Rectangle 1363"/>
              <p:cNvSpPr>
                <a:spLocks noChangeArrowheads="1"/>
              </p:cNvSpPr>
              <p:nvPr/>
            </p:nvSpPr>
            <p:spPr bwMode="auto">
              <a:xfrm>
                <a:off x="3601" y="3099"/>
                <a:ext cx="14" cy="6"/>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3" name="Rectangle 1364"/>
              <p:cNvSpPr>
                <a:spLocks noChangeArrowheads="1"/>
              </p:cNvSpPr>
              <p:nvPr/>
            </p:nvSpPr>
            <p:spPr bwMode="auto">
              <a:xfrm>
                <a:off x="3601" y="3034"/>
                <a:ext cx="14" cy="6"/>
              </a:xfrm>
              <a:prstGeom prst="rect">
                <a:avLst/>
              </a:prstGeom>
              <a:solidFill>
                <a:srgbClr val="0606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4" name="Rectangle 1365"/>
              <p:cNvSpPr>
                <a:spLocks noChangeArrowheads="1"/>
              </p:cNvSpPr>
              <p:nvPr/>
            </p:nvSpPr>
            <p:spPr bwMode="auto">
              <a:xfrm>
                <a:off x="3601" y="3092"/>
                <a:ext cx="14" cy="7"/>
              </a:xfrm>
              <a:prstGeom prst="rect">
                <a:avLst/>
              </a:prstGeom>
              <a:solidFill>
                <a:srgbClr val="0606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5" name="Rectangle 1366"/>
              <p:cNvSpPr>
                <a:spLocks noChangeArrowheads="1"/>
              </p:cNvSpPr>
              <p:nvPr/>
            </p:nvSpPr>
            <p:spPr bwMode="auto">
              <a:xfrm>
                <a:off x="3601" y="3040"/>
                <a:ext cx="14" cy="7"/>
              </a:xfrm>
              <a:prstGeom prst="rect">
                <a:avLst/>
              </a:prstGeom>
              <a:solidFill>
                <a:srgbClr val="050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6" name="Rectangle 1367"/>
              <p:cNvSpPr>
                <a:spLocks noChangeArrowheads="1"/>
              </p:cNvSpPr>
              <p:nvPr/>
            </p:nvSpPr>
            <p:spPr bwMode="auto">
              <a:xfrm>
                <a:off x="3601" y="3086"/>
                <a:ext cx="14" cy="6"/>
              </a:xfrm>
              <a:prstGeom prst="rect">
                <a:avLst/>
              </a:prstGeom>
              <a:solidFill>
                <a:srgbClr val="050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7" name="Rectangle 1368"/>
              <p:cNvSpPr>
                <a:spLocks noChangeArrowheads="1"/>
              </p:cNvSpPr>
              <p:nvPr/>
            </p:nvSpPr>
            <p:spPr bwMode="auto">
              <a:xfrm>
                <a:off x="3601" y="3047"/>
                <a:ext cx="14" cy="6"/>
              </a:xfrm>
              <a:prstGeom prst="rect">
                <a:avLst/>
              </a:prstGeom>
              <a:solidFill>
                <a:srgbClr val="040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8" name="Rectangle 1369"/>
              <p:cNvSpPr>
                <a:spLocks noChangeArrowheads="1"/>
              </p:cNvSpPr>
              <p:nvPr/>
            </p:nvSpPr>
            <p:spPr bwMode="auto">
              <a:xfrm>
                <a:off x="3601" y="3079"/>
                <a:ext cx="14" cy="7"/>
              </a:xfrm>
              <a:prstGeom prst="rect">
                <a:avLst/>
              </a:prstGeom>
              <a:solidFill>
                <a:srgbClr val="040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89" name="Rectangle 1370"/>
              <p:cNvSpPr>
                <a:spLocks noChangeArrowheads="1"/>
              </p:cNvSpPr>
              <p:nvPr/>
            </p:nvSpPr>
            <p:spPr bwMode="auto">
              <a:xfrm>
                <a:off x="3601" y="3053"/>
                <a:ext cx="14" cy="7"/>
              </a:xfrm>
              <a:prstGeom prst="rect">
                <a:avLst/>
              </a:prstGeom>
              <a:solidFill>
                <a:srgbClr val="030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0" name="Rectangle 1371"/>
              <p:cNvSpPr>
                <a:spLocks noChangeArrowheads="1"/>
              </p:cNvSpPr>
              <p:nvPr/>
            </p:nvSpPr>
            <p:spPr bwMode="auto">
              <a:xfrm>
                <a:off x="3601" y="3073"/>
                <a:ext cx="14" cy="6"/>
              </a:xfrm>
              <a:prstGeom prst="rect">
                <a:avLst/>
              </a:prstGeom>
              <a:solidFill>
                <a:srgbClr val="030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91" name="Rectangle 1372"/>
              <p:cNvSpPr>
                <a:spLocks noChangeArrowheads="1"/>
              </p:cNvSpPr>
              <p:nvPr/>
            </p:nvSpPr>
            <p:spPr bwMode="auto">
              <a:xfrm>
                <a:off x="3601" y="3060"/>
                <a:ext cx="14"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30" name="Rectangle 1373"/>
            <p:cNvSpPr>
              <a:spLocks noChangeArrowheads="1"/>
            </p:cNvSpPr>
            <p:nvPr/>
          </p:nvSpPr>
          <p:spPr bwMode="auto">
            <a:xfrm>
              <a:off x="2311" y="3092"/>
              <a:ext cx="97" cy="67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31" name="Group 1374"/>
            <p:cNvGrpSpPr>
              <a:grpSpLocks/>
            </p:cNvGrpSpPr>
            <p:nvPr/>
          </p:nvGrpSpPr>
          <p:grpSpPr bwMode="auto">
            <a:xfrm>
              <a:off x="2642" y="2684"/>
              <a:ext cx="97" cy="1084"/>
              <a:chOff x="3982" y="1923"/>
              <a:chExt cx="127" cy="1666"/>
            </a:xfrm>
          </p:grpSpPr>
          <p:grpSp>
            <p:nvGrpSpPr>
              <p:cNvPr id="9694" name="Group 1375"/>
              <p:cNvGrpSpPr>
                <a:grpSpLocks/>
              </p:cNvGrpSpPr>
              <p:nvPr/>
            </p:nvGrpSpPr>
            <p:grpSpPr bwMode="auto">
              <a:xfrm>
                <a:off x="3982" y="1923"/>
                <a:ext cx="127" cy="1666"/>
                <a:chOff x="3982" y="1923"/>
                <a:chExt cx="127" cy="1666"/>
              </a:xfrm>
            </p:grpSpPr>
            <p:sp>
              <p:nvSpPr>
                <p:cNvPr id="9717" name="Rectangle 1376"/>
                <p:cNvSpPr>
                  <a:spLocks noChangeArrowheads="1"/>
                </p:cNvSpPr>
                <p:nvPr/>
              </p:nvSpPr>
              <p:spPr bwMode="auto">
                <a:xfrm>
                  <a:off x="3982" y="1923"/>
                  <a:ext cx="127" cy="6"/>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8" name="Rectangle 1377"/>
                <p:cNvSpPr>
                  <a:spLocks noChangeArrowheads="1"/>
                </p:cNvSpPr>
                <p:nvPr/>
              </p:nvSpPr>
              <p:spPr bwMode="auto">
                <a:xfrm>
                  <a:off x="3982" y="3582"/>
                  <a:ext cx="127" cy="7"/>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9" name="Rectangle 1378"/>
                <p:cNvSpPr>
                  <a:spLocks noChangeArrowheads="1"/>
                </p:cNvSpPr>
                <p:nvPr/>
              </p:nvSpPr>
              <p:spPr bwMode="auto">
                <a:xfrm>
                  <a:off x="3982" y="1929"/>
                  <a:ext cx="127" cy="7"/>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0" name="Rectangle 1379"/>
                <p:cNvSpPr>
                  <a:spLocks noChangeArrowheads="1"/>
                </p:cNvSpPr>
                <p:nvPr/>
              </p:nvSpPr>
              <p:spPr bwMode="auto">
                <a:xfrm>
                  <a:off x="3982" y="3576"/>
                  <a:ext cx="127" cy="6"/>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1" name="Rectangle 1380"/>
                <p:cNvSpPr>
                  <a:spLocks noChangeArrowheads="1"/>
                </p:cNvSpPr>
                <p:nvPr/>
              </p:nvSpPr>
              <p:spPr bwMode="auto">
                <a:xfrm>
                  <a:off x="3982" y="1936"/>
                  <a:ext cx="127" cy="6"/>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2" name="Rectangle 1381"/>
                <p:cNvSpPr>
                  <a:spLocks noChangeArrowheads="1"/>
                </p:cNvSpPr>
                <p:nvPr/>
              </p:nvSpPr>
              <p:spPr bwMode="auto">
                <a:xfrm>
                  <a:off x="3982" y="3569"/>
                  <a:ext cx="127" cy="7"/>
                </a:xfrm>
                <a:prstGeom prst="rect">
                  <a:avLst/>
                </a:prstGeom>
                <a:solidFill>
                  <a:srgbClr val="323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3" name="Rectangle 1382"/>
                <p:cNvSpPr>
                  <a:spLocks noChangeArrowheads="1"/>
                </p:cNvSpPr>
                <p:nvPr/>
              </p:nvSpPr>
              <p:spPr bwMode="auto">
                <a:xfrm>
                  <a:off x="3982" y="1942"/>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4" name="Rectangle 1383"/>
                <p:cNvSpPr>
                  <a:spLocks noChangeArrowheads="1"/>
                </p:cNvSpPr>
                <p:nvPr/>
              </p:nvSpPr>
              <p:spPr bwMode="auto">
                <a:xfrm>
                  <a:off x="3982" y="3563"/>
                  <a:ext cx="127" cy="6"/>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5" name="Rectangle 1384"/>
                <p:cNvSpPr>
                  <a:spLocks noChangeArrowheads="1"/>
                </p:cNvSpPr>
                <p:nvPr/>
              </p:nvSpPr>
              <p:spPr bwMode="auto">
                <a:xfrm>
                  <a:off x="3982" y="1949"/>
                  <a:ext cx="127" cy="13"/>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6" name="Rectangle 1385"/>
                <p:cNvSpPr>
                  <a:spLocks noChangeArrowheads="1"/>
                </p:cNvSpPr>
                <p:nvPr/>
              </p:nvSpPr>
              <p:spPr bwMode="auto">
                <a:xfrm>
                  <a:off x="3982" y="3550"/>
                  <a:ext cx="127" cy="13"/>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7" name="Rectangle 1386"/>
                <p:cNvSpPr>
                  <a:spLocks noChangeArrowheads="1"/>
                </p:cNvSpPr>
                <p:nvPr/>
              </p:nvSpPr>
              <p:spPr bwMode="auto">
                <a:xfrm>
                  <a:off x="3982" y="1962"/>
                  <a:ext cx="127" cy="6"/>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 name="Rectangle 1387"/>
                <p:cNvSpPr>
                  <a:spLocks noChangeArrowheads="1"/>
                </p:cNvSpPr>
                <p:nvPr/>
              </p:nvSpPr>
              <p:spPr bwMode="auto">
                <a:xfrm>
                  <a:off x="3982" y="3543"/>
                  <a:ext cx="127" cy="7"/>
                </a:xfrm>
                <a:prstGeom prst="rect">
                  <a:avLst/>
                </a:prstGeom>
                <a:solidFill>
                  <a:srgbClr val="3232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9" name="Rectangle 1388"/>
                <p:cNvSpPr>
                  <a:spLocks noChangeArrowheads="1"/>
                </p:cNvSpPr>
                <p:nvPr/>
              </p:nvSpPr>
              <p:spPr bwMode="auto">
                <a:xfrm>
                  <a:off x="3982" y="1968"/>
                  <a:ext cx="127" cy="7"/>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0" name="Rectangle 1389"/>
                <p:cNvSpPr>
                  <a:spLocks noChangeArrowheads="1"/>
                </p:cNvSpPr>
                <p:nvPr/>
              </p:nvSpPr>
              <p:spPr bwMode="auto">
                <a:xfrm>
                  <a:off x="3982" y="3537"/>
                  <a:ext cx="127" cy="6"/>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1" name="Rectangle 1390"/>
                <p:cNvSpPr>
                  <a:spLocks noChangeArrowheads="1"/>
                </p:cNvSpPr>
                <p:nvPr/>
              </p:nvSpPr>
              <p:spPr bwMode="auto">
                <a:xfrm>
                  <a:off x="3982" y="1975"/>
                  <a:ext cx="127" cy="6"/>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2" name="Rectangle 1391"/>
                <p:cNvSpPr>
                  <a:spLocks noChangeArrowheads="1"/>
                </p:cNvSpPr>
                <p:nvPr/>
              </p:nvSpPr>
              <p:spPr bwMode="auto">
                <a:xfrm>
                  <a:off x="3982" y="3530"/>
                  <a:ext cx="127" cy="7"/>
                </a:xfrm>
                <a:prstGeom prst="rect">
                  <a:avLst/>
                </a:prstGeom>
                <a:solidFill>
                  <a:srgbClr val="323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3" name="Rectangle 1392"/>
                <p:cNvSpPr>
                  <a:spLocks noChangeArrowheads="1"/>
                </p:cNvSpPr>
                <p:nvPr/>
              </p:nvSpPr>
              <p:spPr bwMode="auto">
                <a:xfrm>
                  <a:off x="3982" y="1981"/>
                  <a:ext cx="127" cy="13"/>
                </a:xfrm>
                <a:prstGeom prst="rect">
                  <a:avLst/>
                </a:prstGeom>
                <a:solidFill>
                  <a:srgbClr val="3232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4" name="Rectangle 1393"/>
                <p:cNvSpPr>
                  <a:spLocks noChangeArrowheads="1"/>
                </p:cNvSpPr>
                <p:nvPr/>
              </p:nvSpPr>
              <p:spPr bwMode="auto">
                <a:xfrm>
                  <a:off x="3982" y="3517"/>
                  <a:ext cx="127" cy="13"/>
                </a:xfrm>
                <a:prstGeom prst="rect">
                  <a:avLst/>
                </a:prstGeom>
                <a:solidFill>
                  <a:srgbClr val="3232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5" name="Rectangle 1394"/>
                <p:cNvSpPr>
                  <a:spLocks noChangeArrowheads="1"/>
                </p:cNvSpPr>
                <p:nvPr/>
              </p:nvSpPr>
              <p:spPr bwMode="auto">
                <a:xfrm>
                  <a:off x="3982" y="1994"/>
                  <a:ext cx="127" cy="7"/>
                </a:xfrm>
                <a:prstGeom prst="rect">
                  <a:avLst/>
                </a:prstGeom>
                <a:solidFill>
                  <a:srgbClr val="3232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6" name="Rectangle 1395"/>
                <p:cNvSpPr>
                  <a:spLocks noChangeArrowheads="1"/>
                </p:cNvSpPr>
                <p:nvPr/>
              </p:nvSpPr>
              <p:spPr bwMode="auto">
                <a:xfrm>
                  <a:off x="3982" y="3511"/>
                  <a:ext cx="127" cy="6"/>
                </a:xfrm>
                <a:prstGeom prst="rect">
                  <a:avLst/>
                </a:prstGeom>
                <a:solidFill>
                  <a:srgbClr val="3232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7" name="Rectangle 1396"/>
                <p:cNvSpPr>
                  <a:spLocks noChangeArrowheads="1"/>
                </p:cNvSpPr>
                <p:nvPr/>
              </p:nvSpPr>
              <p:spPr bwMode="auto">
                <a:xfrm>
                  <a:off x="3982" y="2001"/>
                  <a:ext cx="127" cy="7"/>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8" name="Rectangle 1397"/>
                <p:cNvSpPr>
                  <a:spLocks noChangeArrowheads="1"/>
                </p:cNvSpPr>
                <p:nvPr/>
              </p:nvSpPr>
              <p:spPr bwMode="auto">
                <a:xfrm>
                  <a:off x="3982" y="3504"/>
                  <a:ext cx="127" cy="7"/>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39" name="Rectangle 1398"/>
                <p:cNvSpPr>
                  <a:spLocks noChangeArrowheads="1"/>
                </p:cNvSpPr>
                <p:nvPr/>
              </p:nvSpPr>
              <p:spPr bwMode="auto">
                <a:xfrm>
                  <a:off x="4102" y="2008"/>
                  <a:ext cx="7" cy="1496"/>
                </a:xfrm>
                <a:prstGeom prst="rect">
                  <a:avLst/>
                </a:prstGeom>
                <a:solidFill>
                  <a:srgbClr val="3232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0" name="Rectangle 1399"/>
                <p:cNvSpPr>
                  <a:spLocks noChangeArrowheads="1"/>
                </p:cNvSpPr>
                <p:nvPr/>
              </p:nvSpPr>
              <p:spPr bwMode="auto">
                <a:xfrm>
                  <a:off x="3982" y="2008"/>
                  <a:ext cx="120" cy="6"/>
                </a:xfrm>
                <a:prstGeom prst="rect">
                  <a:avLst/>
                </a:prstGeom>
                <a:solidFill>
                  <a:srgbClr val="3232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1" name="Rectangle 1400"/>
                <p:cNvSpPr>
                  <a:spLocks noChangeArrowheads="1"/>
                </p:cNvSpPr>
                <p:nvPr/>
              </p:nvSpPr>
              <p:spPr bwMode="auto">
                <a:xfrm>
                  <a:off x="3982" y="3498"/>
                  <a:ext cx="120" cy="6"/>
                </a:xfrm>
                <a:prstGeom prst="rect">
                  <a:avLst/>
                </a:prstGeom>
                <a:solidFill>
                  <a:srgbClr val="3232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2" name="Rectangle 1401"/>
                <p:cNvSpPr>
                  <a:spLocks noChangeArrowheads="1"/>
                </p:cNvSpPr>
                <p:nvPr/>
              </p:nvSpPr>
              <p:spPr bwMode="auto">
                <a:xfrm>
                  <a:off x="3982" y="2014"/>
                  <a:ext cx="6" cy="1484"/>
                </a:xfrm>
                <a:prstGeom prst="rect">
                  <a:avLst/>
                </a:prstGeom>
                <a:solidFill>
                  <a:srgbClr val="3232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3" name="Rectangle 1402"/>
                <p:cNvSpPr>
                  <a:spLocks noChangeArrowheads="1"/>
                </p:cNvSpPr>
                <p:nvPr/>
              </p:nvSpPr>
              <p:spPr bwMode="auto">
                <a:xfrm>
                  <a:off x="3988" y="2014"/>
                  <a:ext cx="114" cy="13"/>
                </a:xfrm>
                <a:prstGeom prst="rect">
                  <a:avLst/>
                </a:prstGeom>
                <a:solidFill>
                  <a:srgbClr val="313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4" name="Rectangle 1403"/>
                <p:cNvSpPr>
                  <a:spLocks noChangeArrowheads="1"/>
                </p:cNvSpPr>
                <p:nvPr/>
              </p:nvSpPr>
              <p:spPr bwMode="auto">
                <a:xfrm>
                  <a:off x="3988" y="3484"/>
                  <a:ext cx="114" cy="14"/>
                </a:xfrm>
                <a:prstGeom prst="rect">
                  <a:avLst/>
                </a:prstGeom>
                <a:solidFill>
                  <a:srgbClr val="313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5" name="Rectangle 1404"/>
                <p:cNvSpPr>
                  <a:spLocks noChangeArrowheads="1"/>
                </p:cNvSpPr>
                <p:nvPr/>
              </p:nvSpPr>
              <p:spPr bwMode="auto">
                <a:xfrm>
                  <a:off x="3988" y="2027"/>
                  <a:ext cx="114" cy="7"/>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6" name="Rectangle 1405"/>
                <p:cNvSpPr>
                  <a:spLocks noChangeArrowheads="1"/>
                </p:cNvSpPr>
                <p:nvPr/>
              </p:nvSpPr>
              <p:spPr bwMode="auto">
                <a:xfrm>
                  <a:off x="3988" y="3478"/>
                  <a:ext cx="114" cy="6"/>
                </a:xfrm>
                <a:prstGeom prst="rect">
                  <a:avLst/>
                </a:prstGeom>
                <a:solidFill>
                  <a:srgbClr val="3131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7" name="Rectangle 1406"/>
                <p:cNvSpPr>
                  <a:spLocks noChangeArrowheads="1"/>
                </p:cNvSpPr>
                <p:nvPr/>
              </p:nvSpPr>
              <p:spPr bwMode="auto">
                <a:xfrm>
                  <a:off x="3988" y="2034"/>
                  <a:ext cx="114" cy="6"/>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8" name="Rectangle 1407"/>
                <p:cNvSpPr>
                  <a:spLocks noChangeArrowheads="1"/>
                </p:cNvSpPr>
                <p:nvPr/>
              </p:nvSpPr>
              <p:spPr bwMode="auto">
                <a:xfrm>
                  <a:off x="3988" y="3471"/>
                  <a:ext cx="114" cy="7"/>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49" name="Rectangle 1408"/>
                <p:cNvSpPr>
                  <a:spLocks noChangeArrowheads="1"/>
                </p:cNvSpPr>
                <p:nvPr/>
              </p:nvSpPr>
              <p:spPr bwMode="auto">
                <a:xfrm>
                  <a:off x="3988" y="2040"/>
                  <a:ext cx="114" cy="7"/>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0" name="Rectangle 1409"/>
                <p:cNvSpPr>
                  <a:spLocks noChangeArrowheads="1"/>
                </p:cNvSpPr>
                <p:nvPr/>
              </p:nvSpPr>
              <p:spPr bwMode="auto">
                <a:xfrm>
                  <a:off x="3988" y="3465"/>
                  <a:ext cx="114" cy="6"/>
                </a:xfrm>
                <a:prstGeom prst="rect">
                  <a:avLst/>
                </a:prstGeom>
                <a:solidFill>
                  <a:srgbClr val="313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1" name="Rectangle 1410"/>
                <p:cNvSpPr>
                  <a:spLocks noChangeArrowheads="1"/>
                </p:cNvSpPr>
                <p:nvPr/>
              </p:nvSpPr>
              <p:spPr bwMode="auto">
                <a:xfrm>
                  <a:off x="3988" y="2047"/>
                  <a:ext cx="114" cy="6"/>
                </a:xfrm>
                <a:prstGeom prst="rect">
                  <a:avLst/>
                </a:prstGeom>
                <a:solidFill>
                  <a:srgbClr val="313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2" name="Rectangle 1411"/>
                <p:cNvSpPr>
                  <a:spLocks noChangeArrowheads="1"/>
                </p:cNvSpPr>
                <p:nvPr/>
              </p:nvSpPr>
              <p:spPr bwMode="auto">
                <a:xfrm>
                  <a:off x="3988" y="3452"/>
                  <a:ext cx="114" cy="13"/>
                </a:xfrm>
                <a:prstGeom prst="rect">
                  <a:avLst/>
                </a:prstGeom>
                <a:solidFill>
                  <a:srgbClr val="313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3" name="Rectangle 1412"/>
                <p:cNvSpPr>
                  <a:spLocks noChangeArrowheads="1"/>
                </p:cNvSpPr>
                <p:nvPr/>
              </p:nvSpPr>
              <p:spPr bwMode="auto">
                <a:xfrm>
                  <a:off x="3988" y="2053"/>
                  <a:ext cx="114" cy="13"/>
                </a:xfrm>
                <a:prstGeom prst="rect">
                  <a:avLst/>
                </a:prstGeom>
                <a:solidFill>
                  <a:srgbClr val="3131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4" name="Rectangle 1413"/>
                <p:cNvSpPr>
                  <a:spLocks noChangeArrowheads="1"/>
                </p:cNvSpPr>
                <p:nvPr/>
              </p:nvSpPr>
              <p:spPr bwMode="auto">
                <a:xfrm>
                  <a:off x="3988" y="3445"/>
                  <a:ext cx="114" cy="7"/>
                </a:xfrm>
                <a:prstGeom prst="rect">
                  <a:avLst/>
                </a:prstGeom>
                <a:solidFill>
                  <a:srgbClr val="3131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5" name="Rectangle 1414"/>
                <p:cNvSpPr>
                  <a:spLocks noChangeArrowheads="1"/>
                </p:cNvSpPr>
                <p:nvPr/>
              </p:nvSpPr>
              <p:spPr bwMode="auto">
                <a:xfrm>
                  <a:off x="3988" y="2066"/>
                  <a:ext cx="114" cy="7"/>
                </a:xfrm>
                <a:prstGeom prst="rect">
                  <a:avLst/>
                </a:prstGeom>
                <a:solidFill>
                  <a:srgbClr val="303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6" name="Rectangle 1415"/>
                <p:cNvSpPr>
                  <a:spLocks noChangeArrowheads="1"/>
                </p:cNvSpPr>
                <p:nvPr/>
              </p:nvSpPr>
              <p:spPr bwMode="auto">
                <a:xfrm>
                  <a:off x="3988" y="3439"/>
                  <a:ext cx="114" cy="6"/>
                </a:xfrm>
                <a:prstGeom prst="rect">
                  <a:avLst/>
                </a:prstGeom>
                <a:solidFill>
                  <a:srgbClr val="303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7" name="Rectangle 1416"/>
                <p:cNvSpPr>
                  <a:spLocks noChangeArrowheads="1"/>
                </p:cNvSpPr>
                <p:nvPr/>
              </p:nvSpPr>
              <p:spPr bwMode="auto">
                <a:xfrm>
                  <a:off x="3988" y="2073"/>
                  <a:ext cx="114" cy="6"/>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8" name="Rectangle 1417"/>
                <p:cNvSpPr>
                  <a:spLocks noChangeArrowheads="1"/>
                </p:cNvSpPr>
                <p:nvPr/>
              </p:nvSpPr>
              <p:spPr bwMode="auto">
                <a:xfrm>
                  <a:off x="3988" y="3432"/>
                  <a:ext cx="114" cy="7"/>
                </a:xfrm>
                <a:prstGeom prst="rect">
                  <a:avLst/>
                </a:prstGeom>
                <a:solidFill>
                  <a:srgbClr val="303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59" name="Rectangle 1418"/>
                <p:cNvSpPr>
                  <a:spLocks noChangeArrowheads="1"/>
                </p:cNvSpPr>
                <p:nvPr/>
              </p:nvSpPr>
              <p:spPr bwMode="auto">
                <a:xfrm>
                  <a:off x="3988" y="2079"/>
                  <a:ext cx="114" cy="7"/>
                </a:xfrm>
                <a:prstGeom prst="rect">
                  <a:avLst/>
                </a:prstGeom>
                <a:solidFill>
                  <a:srgbClr val="303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0" name="Rectangle 1419"/>
                <p:cNvSpPr>
                  <a:spLocks noChangeArrowheads="1"/>
                </p:cNvSpPr>
                <p:nvPr/>
              </p:nvSpPr>
              <p:spPr bwMode="auto">
                <a:xfrm>
                  <a:off x="3988" y="3419"/>
                  <a:ext cx="114" cy="13"/>
                </a:xfrm>
                <a:prstGeom prst="rect">
                  <a:avLst/>
                </a:prstGeom>
                <a:solidFill>
                  <a:srgbClr val="303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1" name="Rectangle 1420"/>
                <p:cNvSpPr>
                  <a:spLocks noChangeArrowheads="1"/>
                </p:cNvSpPr>
                <p:nvPr/>
              </p:nvSpPr>
              <p:spPr bwMode="auto">
                <a:xfrm>
                  <a:off x="4095" y="2086"/>
                  <a:ext cx="7" cy="1333"/>
                </a:xfrm>
                <a:prstGeom prst="rect">
                  <a:avLst/>
                </a:prstGeom>
                <a:solidFill>
                  <a:srgbClr val="303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2" name="Rectangle 1421"/>
                <p:cNvSpPr>
                  <a:spLocks noChangeArrowheads="1"/>
                </p:cNvSpPr>
                <p:nvPr/>
              </p:nvSpPr>
              <p:spPr bwMode="auto">
                <a:xfrm>
                  <a:off x="3988" y="2086"/>
                  <a:ext cx="107" cy="13"/>
                </a:xfrm>
                <a:prstGeom prst="rect">
                  <a:avLst/>
                </a:prstGeom>
                <a:solidFill>
                  <a:srgbClr val="303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3" name="Rectangle 1422"/>
                <p:cNvSpPr>
                  <a:spLocks noChangeArrowheads="1"/>
                </p:cNvSpPr>
                <p:nvPr/>
              </p:nvSpPr>
              <p:spPr bwMode="auto">
                <a:xfrm>
                  <a:off x="3988" y="3413"/>
                  <a:ext cx="107" cy="6"/>
                </a:xfrm>
                <a:prstGeom prst="rect">
                  <a:avLst/>
                </a:prstGeom>
                <a:solidFill>
                  <a:srgbClr val="303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4" name="Rectangle 1423"/>
                <p:cNvSpPr>
                  <a:spLocks noChangeArrowheads="1"/>
                </p:cNvSpPr>
                <p:nvPr/>
              </p:nvSpPr>
              <p:spPr bwMode="auto">
                <a:xfrm>
                  <a:off x="3988" y="2099"/>
                  <a:ext cx="107" cy="7"/>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5" name="Rectangle 1424"/>
                <p:cNvSpPr>
                  <a:spLocks noChangeArrowheads="1"/>
                </p:cNvSpPr>
                <p:nvPr/>
              </p:nvSpPr>
              <p:spPr bwMode="auto">
                <a:xfrm>
                  <a:off x="3988" y="3406"/>
                  <a:ext cx="107" cy="7"/>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6" name="Rectangle 1425"/>
                <p:cNvSpPr>
                  <a:spLocks noChangeArrowheads="1"/>
                </p:cNvSpPr>
                <p:nvPr/>
              </p:nvSpPr>
              <p:spPr bwMode="auto">
                <a:xfrm>
                  <a:off x="3988" y="2106"/>
                  <a:ext cx="7" cy="1300"/>
                </a:xfrm>
                <a:prstGeom prst="rect">
                  <a:avLst/>
                </a:prstGeom>
                <a:solidFill>
                  <a:srgbClr val="303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7" name="Rectangle 1426"/>
                <p:cNvSpPr>
                  <a:spLocks noChangeArrowheads="1"/>
                </p:cNvSpPr>
                <p:nvPr/>
              </p:nvSpPr>
              <p:spPr bwMode="auto">
                <a:xfrm>
                  <a:off x="3995" y="2106"/>
                  <a:ext cx="100" cy="6"/>
                </a:xfrm>
                <a:prstGeom prst="rect">
                  <a:avLst/>
                </a:prstGeom>
                <a:solidFill>
                  <a:srgbClr val="2F2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8" name="Rectangle 1427"/>
                <p:cNvSpPr>
                  <a:spLocks noChangeArrowheads="1"/>
                </p:cNvSpPr>
                <p:nvPr/>
              </p:nvSpPr>
              <p:spPr bwMode="auto">
                <a:xfrm>
                  <a:off x="3995" y="3400"/>
                  <a:ext cx="100" cy="6"/>
                </a:xfrm>
                <a:prstGeom prst="rect">
                  <a:avLst/>
                </a:prstGeom>
                <a:solidFill>
                  <a:srgbClr val="2F2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69" name="Rectangle 1428"/>
                <p:cNvSpPr>
                  <a:spLocks noChangeArrowheads="1"/>
                </p:cNvSpPr>
                <p:nvPr/>
              </p:nvSpPr>
              <p:spPr bwMode="auto">
                <a:xfrm>
                  <a:off x="3995" y="2112"/>
                  <a:ext cx="100" cy="7"/>
                </a:xfrm>
                <a:prstGeom prst="rect">
                  <a:avLst/>
                </a:prstGeom>
                <a:solidFill>
                  <a:srgbClr val="2F2F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0" name="Rectangle 1429"/>
                <p:cNvSpPr>
                  <a:spLocks noChangeArrowheads="1"/>
                </p:cNvSpPr>
                <p:nvPr/>
              </p:nvSpPr>
              <p:spPr bwMode="auto">
                <a:xfrm>
                  <a:off x="3995" y="3386"/>
                  <a:ext cx="100" cy="14"/>
                </a:xfrm>
                <a:prstGeom prst="rect">
                  <a:avLst/>
                </a:prstGeom>
                <a:solidFill>
                  <a:srgbClr val="2F2F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1" name="Rectangle 1430"/>
                <p:cNvSpPr>
                  <a:spLocks noChangeArrowheads="1"/>
                </p:cNvSpPr>
                <p:nvPr/>
              </p:nvSpPr>
              <p:spPr bwMode="auto">
                <a:xfrm>
                  <a:off x="3995" y="2119"/>
                  <a:ext cx="100" cy="13"/>
                </a:xfrm>
                <a:prstGeom prst="rect">
                  <a:avLst/>
                </a:prstGeom>
                <a:solidFill>
                  <a:srgbClr val="2F2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2" name="Rectangle 1431"/>
                <p:cNvSpPr>
                  <a:spLocks noChangeArrowheads="1"/>
                </p:cNvSpPr>
                <p:nvPr/>
              </p:nvSpPr>
              <p:spPr bwMode="auto">
                <a:xfrm>
                  <a:off x="3995" y="3380"/>
                  <a:ext cx="100" cy="6"/>
                </a:xfrm>
                <a:prstGeom prst="rect">
                  <a:avLst/>
                </a:prstGeom>
                <a:solidFill>
                  <a:srgbClr val="2F2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3" name="Rectangle 1432"/>
                <p:cNvSpPr>
                  <a:spLocks noChangeArrowheads="1"/>
                </p:cNvSpPr>
                <p:nvPr/>
              </p:nvSpPr>
              <p:spPr bwMode="auto">
                <a:xfrm>
                  <a:off x="3995" y="2132"/>
                  <a:ext cx="100" cy="6"/>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4" name="Rectangle 1433"/>
                <p:cNvSpPr>
                  <a:spLocks noChangeArrowheads="1"/>
                </p:cNvSpPr>
                <p:nvPr/>
              </p:nvSpPr>
              <p:spPr bwMode="auto">
                <a:xfrm>
                  <a:off x="3995" y="3373"/>
                  <a:ext cx="100" cy="7"/>
                </a:xfrm>
                <a:prstGeom prst="rect">
                  <a:avLst/>
                </a:prstGeom>
                <a:solidFill>
                  <a:srgbClr val="2F2F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5" name="Rectangle 1434"/>
                <p:cNvSpPr>
                  <a:spLocks noChangeArrowheads="1"/>
                </p:cNvSpPr>
                <p:nvPr/>
              </p:nvSpPr>
              <p:spPr bwMode="auto">
                <a:xfrm>
                  <a:off x="3995" y="2138"/>
                  <a:ext cx="100" cy="7"/>
                </a:xfrm>
                <a:prstGeom prst="rect">
                  <a:avLst/>
                </a:prstGeom>
                <a:solidFill>
                  <a:srgbClr val="2E2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6" name="Rectangle 1435"/>
                <p:cNvSpPr>
                  <a:spLocks noChangeArrowheads="1"/>
                </p:cNvSpPr>
                <p:nvPr/>
              </p:nvSpPr>
              <p:spPr bwMode="auto">
                <a:xfrm>
                  <a:off x="3995" y="3367"/>
                  <a:ext cx="100" cy="6"/>
                </a:xfrm>
                <a:prstGeom prst="rect">
                  <a:avLst/>
                </a:prstGeom>
                <a:solidFill>
                  <a:srgbClr val="2E2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7" name="Rectangle 1436"/>
                <p:cNvSpPr>
                  <a:spLocks noChangeArrowheads="1"/>
                </p:cNvSpPr>
                <p:nvPr/>
              </p:nvSpPr>
              <p:spPr bwMode="auto">
                <a:xfrm>
                  <a:off x="3995" y="2145"/>
                  <a:ext cx="100" cy="6"/>
                </a:xfrm>
                <a:prstGeom prst="rect">
                  <a:avLst/>
                </a:prstGeom>
                <a:solidFill>
                  <a:srgbClr val="2E2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8" name="Rectangle 1437"/>
                <p:cNvSpPr>
                  <a:spLocks noChangeArrowheads="1"/>
                </p:cNvSpPr>
                <p:nvPr/>
              </p:nvSpPr>
              <p:spPr bwMode="auto">
                <a:xfrm>
                  <a:off x="3995" y="3354"/>
                  <a:ext cx="100" cy="13"/>
                </a:xfrm>
                <a:prstGeom prst="rect">
                  <a:avLst/>
                </a:prstGeom>
                <a:solidFill>
                  <a:srgbClr val="2E2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79" name="Rectangle 1438"/>
                <p:cNvSpPr>
                  <a:spLocks noChangeArrowheads="1"/>
                </p:cNvSpPr>
                <p:nvPr/>
              </p:nvSpPr>
              <p:spPr bwMode="auto">
                <a:xfrm>
                  <a:off x="3995" y="2151"/>
                  <a:ext cx="100" cy="7"/>
                </a:xfrm>
                <a:prstGeom prst="rect">
                  <a:avLst/>
                </a:prstGeom>
                <a:solidFill>
                  <a:srgbClr val="2E2E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0" name="Rectangle 1439"/>
                <p:cNvSpPr>
                  <a:spLocks noChangeArrowheads="1"/>
                </p:cNvSpPr>
                <p:nvPr/>
              </p:nvSpPr>
              <p:spPr bwMode="auto">
                <a:xfrm>
                  <a:off x="3995" y="3347"/>
                  <a:ext cx="100" cy="7"/>
                </a:xfrm>
                <a:prstGeom prst="rect">
                  <a:avLst/>
                </a:prstGeom>
                <a:solidFill>
                  <a:srgbClr val="2E2E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1" name="Rectangle 1440"/>
                <p:cNvSpPr>
                  <a:spLocks noChangeArrowheads="1"/>
                </p:cNvSpPr>
                <p:nvPr/>
              </p:nvSpPr>
              <p:spPr bwMode="auto">
                <a:xfrm>
                  <a:off x="3995" y="2158"/>
                  <a:ext cx="100" cy="13"/>
                </a:xfrm>
                <a:prstGeom prst="rect">
                  <a:avLst/>
                </a:prstGeom>
                <a:solidFill>
                  <a:srgbClr val="2D2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2" name="Rectangle 1441"/>
                <p:cNvSpPr>
                  <a:spLocks noChangeArrowheads="1"/>
                </p:cNvSpPr>
                <p:nvPr/>
              </p:nvSpPr>
              <p:spPr bwMode="auto">
                <a:xfrm>
                  <a:off x="3995" y="3341"/>
                  <a:ext cx="100" cy="6"/>
                </a:xfrm>
                <a:prstGeom prst="rect">
                  <a:avLst/>
                </a:prstGeom>
                <a:solidFill>
                  <a:srgbClr val="2D2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3" name="Rectangle 1442"/>
                <p:cNvSpPr>
                  <a:spLocks noChangeArrowheads="1"/>
                </p:cNvSpPr>
                <p:nvPr/>
              </p:nvSpPr>
              <p:spPr bwMode="auto">
                <a:xfrm>
                  <a:off x="4089" y="2171"/>
                  <a:ext cx="6" cy="1170"/>
                </a:xfrm>
                <a:prstGeom prst="rect">
                  <a:avLst/>
                </a:prstGeom>
                <a:solidFill>
                  <a:srgbClr val="2D2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4" name="Rectangle 1443"/>
                <p:cNvSpPr>
                  <a:spLocks noChangeArrowheads="1"/>
                </p:cNvSpPr>
                <p:nvPr/>
              </p:nvSpPr>
              <p:spPr bwMode="auto">
                <a:xfrm>
                  <a:off x="3995" y="2171"/>
                  <a:ext cx="94" cy="6"/>
                </a:xfrm>
                <a:prstGeom prst="rect">
                  <a:avLst/>
                </a:prstGeom>
                <a:solidFill>
                  <a:srgbClr val="2D2D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5" name="Rectangle 1444"/>
                <p:cNvSpPr>
                  <a:spLocks noChangeArrowheads="1"/>
                </p:cNvSpPr>
                <p:nvPr/>
              </p:nvSpPr>
              <p:spPr bwMode="auto">
                <a:xfrm>
                  <a:off x="3995" y="3334"/>
                  <a:ext cx="94" cy="7"/>
                </a:xfrm>
                <a:prstGeom prst="rect">
                  <a:avLst/>
                </a:prstGeom>
                <a:solidFill>
                  <a:srgbClr val="2D2D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6" name="Rectangle 1445"/>
                <p:cNvSpPr>
                  <a:spLocks noChangeArrowheads="1"/>
                </p:cNvSpPr>
                <p:nvPr/>
              </p:nvSpPr>
              <p:spPr bwMode="auto">
                <a:xfrm>
                  <a:off x="3995" y="2177"/>
                  <a:ext cx="94" cy="7"/>
                </a:xfrm>
                <a:prstGeom prst="rect">
                  <a:avLst/>
                </a:prstGeom>
                <a:solidFill>
                  <a:srgbClr val="2D2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7" name="Rectangle 1446"/>
                <p:cNvSpPr>
                  <a:spLocks noChangeArrowheads="1"/>
                </p:cNvSpPr>
                <p:nvPr/>
              </p:nvSpPr>
              <p:spPr bwMode="auto">
                <a:xfrm>
                  <a:off x="3995" y="3321"/>
                  <a:ext cx="94" cy="13"/>
                </a:xfrm>
                <a:prstGeom prst="rect">
                  <a:avLst/>
                </a:prstGeom>
                <a:solidFill>
                  <a:srgbClr val="2D2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8" name="Rectangle 1447"/>
                <p:cNvSpPr>
                  <a:spLocks noChangeArrowheads="1"/>
                </p:cNvSpPr>
                <p:nvPr/>
              </p:nvSpPr>
              <p:spPr bwMode="auto">
                <a:xfrm>
                  <a:off x="3995" y="2184"/>
                  <a:ext cx="94" cy="7"/>
                </a:xfrm>
                <a:prstGeom prst="rect">
                  <a:avLst/>
                </a:prstGeom>
                <a:solidFill>
                  <a:srgbClr val="2C2C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89" name="Rectangle 1448"/>
                <p:cNvSpPr>
                  <a:spLocks noChangeArrowheads="1"/>
                </p:cNvSpPr>
                <p:nvPr/>
              </p:nvSpPr>
              <p:spPr bwMode="auto">
                <a:xfrm>
                  <a:off x="3995" y="3315"/>
                  <a:ext cx="94" cy="6"/>
                </a:xfrm>
                <a:prstGeom prst="rect">
                  <a:avLst/>
                </a:prstGeom>
                <a:solidFill>
                  <a:srgbClr val="2C2C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0" name="Rectangle 1449"/>
                <p:cNvSpPr>
                  <a:spLocks noChangeArrowheads="1"/>
                </p:cNvSpPr>
                <p:nvPr/>
              </p:nvSpPr>
              <p:spPr bwMode="auto">
                <a:xfrm>
                  <a:off x="3995" y="2191"/>
                  <a:ext cx="94" cy="13"/>
                </a:xfrm>
                <a:prstGeom prst="rect">
                  <a:avLst/>
                </a:prstGeom>
                <a:solidFill>
                  <a:srgbClr val="2C2C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1" name="Rectangle 1450"/>
                <p:cNvSpPr>
                  <a:spLocks noChangeArrowheads="1"/>
                </p:cNvSpPr>
                <p:nvPr/>
              </p:nvSpPr>
              <p:spPr bwMode="auto">
                <a:xfrm>
                  <a:off x="3995" y="3308"/>
                  <a:ext cx="94" cy="7"/>
                </a:xfrm>
                <a:prstGeom prst="rect">
                  <a:avLst/>
                </a:prstGeom>
                <a:solidFill>
                  <a:srgbClr val="2C2C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2" name="Rectangle 1451"/>
                <p:cNvSpPr>
                  <a:spLocks noChangeArrowheads="1"/>
                </p:cNvSpPr>
                <p:nvPr/>
              </p:nvSpPr>
              <p:spPr bwMode="auto">
                <a:xfrm>
                  <a:off x="3995" y="2204"/>
                  <a:ext cx="7" cy="1104"/>
                </a:xfrm>
                <a:prstGeom prst="rect">
                  <a:avLst/>
                </a:prstGeom>
                <a:solidFill>
                  <a:srgbClr val="2C2C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3" name="Rectangle 1452"/>
                <p:cNvSpPr>
                  <a:spLocks noChangeArrowheads="1"/>
                </p:cNvSpPr>
                <p:nvPr/>
              </p:nvSpPr>
              <p:spPr bwMode="auto">
                <a:xfrm>
                  <a:off x="4002" y="2204"/>
                  <a:ext cx="87" cy="6"/>
                </a:xfrm>
                <a:prstGeom prst="rect">
                  <a:avLst/>
                </a:prstGeom>
                <a:solidFill>
                  <a:srgbClr val="2B2B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4" name="Rectangle 1453"/>
                <p:cNvSpPr>
                  <a:spLocks noChangeArrowheads="1"/>
                </p:cNvSpPr>
                <p:nvPr/>
              </p:nvSpPr>
              <p:spPr bwMode="auto">
                <a:xfrm>
                  <a:off x="4002" y="3301"/>
                  <a:ext cx="87" cy="7"/>
                </a:xfrm>
                <a:prstGeom prst="rect">
                  <a:avLst/>
                </a:prstGeom>
                <a:solidFill>
                  <a:srgbClr val="2B2B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5" name="Rectangle 1454"/>
                <p:cNvSpPr>
                  <a:spLocks noChangeArrowheads="1"/>
                </p:cNvSpPr>
                <p:nvPr/>
              </p:nvSpPr>
              <p:spPr bwMode="auto">
                <a:xfrm>
                  <a:off x="4002" y="2210"/>
                  <a:ext cx="87" cy="7"/>
                </a:xfrm>
                <a:prstGeom prst="rect">
                  <a:avLst/>
                </a:prstGeom>
                <a:solidFill>
                  <a:srgbClr val="2B2B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6" name="Rectangle 1455"/>
                <p:cNvSpPr>
                  <a:spLocks noChangeArrowheads="1"/>
                </p:cNvSpPr>
                <p:nvPr/>
              </p:nvSpPr>
              <p:spPr bwMode="auto">
                <a:xfrm>
                  <a:off x="4002" y="3295"/>
                  <a:ext cx="87" cy="6"/>
                </a:xfrm>
                <a:prstGeom prst="rect">
                  <a:avLst/>
                </a:prstGeom>
                <a:solidFill>
                  <a:srgbClr val="2B2B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7" name="Rectangle 1456"/>
                <p:cNvSpPr>
                  <a:spLocks noChangeArrowheads="1"/>
                </p:cNvSpPr>
                <p:nvPr/>
              </p:nvSpPr>
              <p:spPr bwMode="auto">
                <a:xfrm>
                  <a:off x="4002" y="2217"/>
                  <a:ext cx="87" cy="6"/>
                </a:xfrm>
                <a:prstGeom prst="rect">
                  <a:avLst/>
                </a:prstGeom>
                <a:solidFill>
                  <a:srgbClr val="2B2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8" name="Rectangle 1457"/>
                <p:cNvSpPr>
                  <a:spLocks noChangeArrowheads="1"/>
                </p:cNvSpPr>
                <p:nvPr/>
              </p:nvSpPr>
              <p:spPr bwMode="auto">
                <a:xfrm>
                  <a:off x="4002" y="3282"/>
                  <a:ext cx="87" cy="13"/>
                </a:xfrm>
                <a:prstGeom prst="rect">
                  <a:avLst/>
                </a:prstGeom>
                <a:solidFill>
                  <a:srgbClr val="2B2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99" name="Rectangle 1458"/>
                <p:cNvSpPr>
                  <a:spLocks noChangeArrowheads="1"/>
                </p:cNvSpPr>
                <p:nvPr/>
              </p:nvSpPr>
              <p:spPr bwMode="auto">
                <a:xfrm>
                  <a:off x="4002" y="2223"/>
                  <a:ext cx="87" cy="13"/>
                </a:xfrm>
                <a:prstGeom prst="rect">
                  <a:avLst/>
                </a:prstGeom>
                <a:solidFill>
                  <a:srgbClr val="2A2A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0" name="Rectangle 1459"/>
                <p:cNvSpPr>
                  <a:spLocks noChangeArrowheads="1"/>
                </p:cNvSpPr>
                <p:nvPr/>
              </p:nvSpPr>
              <p:spPr bwMode="auto">
                <a:xfrm>
                  <a:off x="4002" y="3275"/>
                  <a:ext cx="87" cy="7"/>
                </a:xfrm>
                <a:prstGeom prst="rect">
                  <a:avLst/>
                </a:prstGeom>
                <a:solidFill>
                  <a:srgbClr val="2A2A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1" name="Rectangle 1460"/>
                <p:cNvSpPr>
                  <a:spLocks noChangeArrowheads="1"/>
                </p:cNvSpPr>
                <p:nvPr/>
              </p:nvSpPr>
              <p:spPr bwMode="auto">
                <a:xfrm>
                  <a:off x="4002" y="2236"/>
                  <a:ext cx="87" cy="7"/>
                </a:xfrm>
                <a:prstGeom prst="rect">
                  <a:avLst/>
                </a:prstGeom>
                <a:solidFill>
                  <a:srgbClr val="2A2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2" name="Rectangle 1461"/>
                <p:cNvSpPr>
                  <a:spLocks noChangeArrowheads="1"/>
                </p:cNvSpPr>
                <p:nvPr/>
              </p:nvSpPr>
              <p:spPr bwMode="auto">
                <a:xfrm>
                  <a:off x="4002" y="3269"/>
                  <a:ext cx="87" cy="6"/>
                </a:xfrm>
                <a:prstGeom prst="rect">
                  <a:avLst/>
                </a:prstGeom>
                <a:solidFill>
                  <a:srgbClr val="2A2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3" name="Rectangle 1462"/>
                <p:cNvSpPr>
                  <a:spLocks noChangeArrowheads="1"/>
                </p:cNvSpPr>
                <p:nvPr/>
              </p:nvSpPr>
              <p:spPr bwMode="auto">
                <a:xfrm>
                  <a:off x="4002" y="2243"/>
                  <a:ext cx="87" cy="6"/>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4" name="Rectangle 1463"/>
                <p:cNvSpPr>
                  <a:spLocks noChangeArrowheads="1"/>
                </p:cNvSpPr>
                <p:nvPr/>
              </p:nvSpPr>
              <p:spPr bwMode="auto">
                <a:xfrm>
                  <a:off x="4002" y="3262"/>
                  <a:ext cx="87" cy="7"/>
                </a:xfrm>
                <a:prstGeom prst="rect">
                  <a:avLst/>
                </a:prstGeom>
                <a:solidFill>
                  <a:srgbClr val="292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5" name="Rectangle 1464"/>
                <p:cNvSpPr>
                  <a:spLocks noChangeArrowheads="1"/>
                </p:cNvSpPr>
                <p:nvPr/>
              </p:nvSpPr>
              <p:spPr bwMode="auto">
                <a:xfrm>
                  <a:off x="4002" y="2249"/>
                  <a:ext cx="87" cy="7"/>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6" name="Rectangle 1465"/>
                <p:cNvSpPr>
                  <a:spLocks noChangeArrowheads="1"/>
                </p:cNvSpPr>
                <p:nvPr/>
              </p:nvSpPr>
              <p:spPr bwMode="auto">
                <a:xfrm>
                  <a:off x="4002" y="3249"/>
                  <a:ext cx="87" cy="13"/>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7" name="Rectangle 1466"/>
                <p:cNvSpPr>
                  <a:spLocks noChangeArrowheads="1"/>
                </p:cNvSpPr>
                <p:nvPr/>
              </p:nvSpPr>
              <p:spPr bwMode="auto">
                <a:xfrm>
                  <a:off x="4082" y="2256"/>
                  <a:ext cx="7" cy="993"/>
                </a:xfrm>
                <a:prstGeom prst="rect">
                  <a:avLst/>
                </a:prstGeom>
                <a:solidFill>
                  <a:srgbClr val="2929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8" name="Rectangle 1467"/>
                <p:cNvSpPr>
                  <a:spLocks noChangeArrowheads="1"/>
                </p:cNvSpPr>
                <p:nvPr/>
              </p:nvSpPr>
              <p:spPr bwMode="auto">
                <a:xfrm>
                  <a:off x="4002" y="2256"/>
                  <a:ext cx="80" cy="13"/>
                </a:xfrm>
                <a:prstGeom prst="rect">
                  <a:avLst/>
                </a:prstGeom>
                <a:solidFill>
                  <a:srgbClr val="2828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09" name="Rectangle 1468"/>
                <p:cNvSpPr>
                  <a:spLocks noChangeArrowheads="1"/>
                </p:cNvSpPr>
                <p:nvPr/>
              </p:nvSpPr>
              <p:spPr bwMode="auto">
                <a:xfrm>
                  <a:off x="4002" y="3243"/>
                  <a:ext cx="80" cy="6"/>
                </a:xfrm>
                <a:prstGeom prst="rect">
                  <a:avLst/>
                </a:prstGeom>
                <a:solidFill>
                  <a:srgbClr val="2828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0" name="Rectangle 1469"/>
                <p:cNvSpPr>
                  <a:spLocks noChangeArrowheads="1"/>
                </p:cNvSpPr>
                <p:nvPr/>
              </p:nvSpPr>
              <p:spPr bwMode="auto">
                <a:xfrm>
                  <a:off x="4002" y="2269"/>
                  <a:ext cx="80" cy="6"/>
                </a:xfrm>
                <a:prstGeom prst="rect">
                  <a:avLst/>
                </a:prstGeom>
                <a:solidFill>
                  <a:srgbClr val="2828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1" name="Rectangle 1470"/>
                <p:cNvSpPr>
                  <a:spLocks noChangeArrowheads="1"/>
                </p:cNvSpPr>
                <p:nvPr/>
              </p:nvSpPr>
              <p:spPr bwMode="auto">
                <a:xfrm>
                  <a:off x="4002" y="3236"/>
                  <a:ext cx="80" cy="7"/>
                </a:xfrm>
                <a:prstGeom prst="rect">
                  <a:avLst/>
                </a:prstGeom>
                <a:solidFill>
                  <a:srgbClr val="2828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2" name="Rectangle 1471"/>
                <p:cNvSpPr>
                  <a:spLocks noChangeArrowheads="1"/>
                </p:cNvSpPr>
                <p:nvPr/>
              </p:nvSpPr>
              <p:spPr bwMode="auto">
                <a:xfrm>
                  <a:off x="4002" y="2275"/>
                  <a:ext cx="80" cy="7"/>
                </a:xfrm>
                <a:prstGeom prst="rect">
                  <a:avLst/>
                </a:prstGeom>
                <a:solidFill>
                  <a:srgbClr val="272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3" name="Rectangle 1472"/>
                <p:cNvSpPr>
                  <a:spLocks noChangeArrowheads="1"/>
                </p:cNvSpPr>
                <p:nvPr/>
              </p:nvSpPr>
              <p:spPr bwMode="auto">
                <a:xfrm>
                  <a:off x="4002" y="3230"/>
                  <a:ext cx="80" cy="6"/>
                </a:xfrm>
                <a:prstGeom prst="rect">
                  <a:avLst/>
                </a:prstGeom>
                <a:solidFill>
                  <a:srgbClr val="272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4" name="Rectangle 1473"/>
                <p:cNvSpPr>
                  <a:spLocks noChangeArrowheads="1"/>
                </p:cNvSpPr>
                <p:nvPr/>
              </p:nvSpPr>
              <p:spPr bwMode="auto">
                <a:xfrm>
                  <a:off x="4002" y="2282"/>
                  <a:ext cx="80" cy="7"/>
                </a:xfrm>
                <a:prstGeom prst="rect">
                  <a:avLst/>
                </a:prstGeom>
                <a:solidFill>
                  <a:srgbClr val="2727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5" name="Rectangle 1474"/>
                <p:cNvSpPr>
                  <a:spLocks noChangeArrowheads="1"/>
                </p:cNvSpPr>
                <p:nvPr/>
              </p:nvSpPr>
              <p:spPr bwMode="auto">
                <a:xfrm>
                  <a:off x="4002" y="3217"/>
                  <a:ext cx="80" cy="13"/>
                </a:xfrm>
                <a:prstGeom prst="rect">
                  <a:avLst/>
                </a:prstGeom>
                <a:solidFill>
                  <a:srgbClr val="2727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6" name="Rectangle 1475"/>
                <p:cNvSpPr>
                  <a:spLocks noChangeArrowheads="1"/>
                </p:cNvSpPr>
                <p:nvPr/>
              </p:nvSpPr>
              <p:spPr bwMode="auto">
                <a:xfrm>
                  <a:off x="4002" y="2289"/>
                  <a:ext cx="6" cy="928"/>
                </a:xfrm>
                <a:prstGeom prst="rect">
                  <a:avLst/>
                </a:prstGeom>
                <a:solidFill>
                  <a:srgbClr val="2727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7" name="Rectangle 1476"/>
                <p:cNvSpPr>
                  <a:spLocks noChangeArrowheads="1"/>
                </p:cNvSpPr>
                <p:nvPr/>
              </p:nvSpPr>
              <p:spPr bwMode="auto">
                <a:xfrm>
                  <a:off x="4008" y="2289"/>
                  <a:ext cx="74" cy="6"/>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8" name="Rectangle 1477"/>
                <p:cNvSpPr>
                  <a:spLocks noChangeArrowheads="1"/>
                </p:cNvSpPr>
                <p:nvPr/>
              </p:nvSpPr>
              <p:spPr bwMode="auto">
                <a:xfrm>
                  <a:off x="4008" y="3210"/>
                  <a:ext cx="74" cy="7"/>
                </a:xfrm>
                <a:prstGeom prst="rect">
                  <a:avLst/>
                </a:prstGeom>
                <a:solidFill>
                  <a:srgbClr val="2626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19" name="Rectangle 1478"/>
                <p:cNvSpPr>
                  <a:spLocks noChangeArrowheads="1"/>
                </p:cNvSpPr>
                <p:nvPr/>
              </p:nvSpPr>
              <p:spPr bwMode="auto">
                <a:xfrm>
                  <a:off x="4008" y="2295"/>
                  <a:ext cx="74" cy="13"/>
                </a:xfrm>
                <a:prstGeom prst="rect">
                  <a:avLst/>
                </a:prstGeom>
                <a:solidFill>
                  <a:srgbClr val="262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0" name="Rectangle 1479"/>
                <p:cNvSpPr>
                  <a:spLocks noChangeArrowheads="1"/>
                </p:cNvSpPr>
                <p:nvPr/>
              </p:nvSpPr>
              <p:spPr bwMode="auto">
                <a:xfrm>
                  <a:off x="4008" y="3203"/>
                  <a:ext cx="74" cy="7"/>
                </a:xfrm>
                <a:prstGeom prst="rect">
                  <a:avLst/>
                </a:prstGeom>
                <a:solidFill>
                  <a:srgbClr val="262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1" name="Rectangle 1480"/>
                <p:cNvSpPr>
                  <a:spLocks noChangeArrowheads="1"/>
                </p:cNvSpPr>
                <p:nvPr/>
              </p:nvSpPr>
              <p:spPr bwMode="auto">
                <a:xfrm>
                  <a:off x="4008" y="2308"/>
                  <a:ext cx="74" cy="7"/>
                </a:xfrm>
                <a:prstGeom prst="rect">
                  <a:avLst/>
                </a:prstGeom>
                <a:solidFill>
                  <a:srgbClr val="2525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2" name="Rectangle 1481"/>
                <p:cNvSpPr>
                  <a:spLocks noChangeArrowheads="1"/>
                </p:cNvSpPr>
                <p:nvPr/>
              </p:nvSpPr>
              <p:spPr bwMode="auto">
                <a:xfrm>
                  <a:off x="4008" y="3197"/>
                  <a:ext cx="74" cy="6"/>
                </a:xfrm>
                <a:prstGeom prst="rect">
                  <a:avLst/>
                </a:prstGeom>
                <a:solidFill>
                  <a:srgbClr val="2525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3" name="Rectangle 1482"/>
                <p:cNvSpPr>
                  <a:spLocks noChangeArrowheads="1"/>
                </p:cNvSpPr>
                <p:nvPr/>
              </p:nvSpPr>
              <p:spPr bwMode="auto">
                <a:xfrm>
                  <a:off x="4008" y="2315"/>
                  <a:ext cx="74" cy="6"/>
                </a:xfrm>
                <a:prstGeom prst="rect">
                  <a:avLst/>
                </a:prstGeom>
                <a:solidFill>
                  <a:srgbClr val="2525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4" name="Rectangle 1483"/>
                <p:cNvSpPr>
                  <a:spLocks noChangeArrowheads="1"/>
                </p:cNvSpPr>
                <p:nvPr/>
              </p:nvSpPr>
              <p:spPr bwMode="auto">
                <a:xfrm>
                  <a:off x="4008" y="3184"/>
                  <a:ext cx="74" cy="13"/>
                </a:xfrm>
                <a:prstGeom prst="rect">
                  <a:avLst/>
                </a:prstGeom>
                <a:solidFill>
                  <a:srgbClr val="2525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5" name="Rectangle 1484"/>
                <p:cNvSpPr>
                  <a:spLocks noChangeArrowheads="1"/>
                </p:cNvSpPr>
                <p:nvPr/>
              </p:nvSpPr>
              <p:spPr bwMode="auto">
                <a:xfrm>
                  <a:off x="4008" y="2321"/>
                  <a:ext cx="74" cy="7"/>
                </a:xfrm>
                <a:prstGeom prst="rect">
                  <a:avLst/>
                </a:prstGeom>
                <a:solidFill>
                  <a:srgbClr val="242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6" name="Rectangle 1485"/>
                <p:cNvSpPr>
                  <a:spLocks noChangeArrowheads="1"/>
                </p:cNvSpPr>
                <p:nvPr/>
              </p:nvSpPr>
              <p:spPr bwMode="auto">
                <a:xfrm>
                  <a:off x="4008" y="3177"/>
                  <a:ext cx="74" cy="7"/>
                </a:xfrm>
                <a:prstGeom prst="rect">
                  <a:avLst/>
                </a:prstGeom>
                <a:solidFill>
                  <a:srgbClr val="242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7" name="Rectangle 1486"/>
                <p:cNvSpPr>
                  <a:spLocks noChangeArrowheads="1"/>
                </p:cNvSpPr>
                <p:nvPr/>
              </p:nvSpPr>
              <p:spPr bwMode="auto">
                <a:xfrm>
                  <a:off x="4008" y="2328"/>
                  <a:ext cx="74" cy="13"/>
                </a:xfrm>
                <a:prstGeom prst="rect">
                  <a:avLst/>
                </a:prstGeom>
                <a:solidFill>
                  <a:srgbClr val="232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8" name="Rectangle 1487"/>
                <p:cNvSpPr>
                  <a:spLocks noChangeArrowheads="1"/>
                </p:cNvSpPr>
                <p:nvPr/>
              </p:nvSpPr>
              <p:spPr bwMode="auto">
                <a:xfrm>
                  <a:off x="4008" y="3171"/>
                  <a:ext cx="74" cy="6"/>
                </a:xfrm>
                <a:prstGeom prst="rect">
                  <a:avLst/>
                </a:prstGeom>
                <a:solidFill>
                  <a:srgbClr val="232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29" name="Rectangle 1488"/>
                <p:cNvSpPr>
                  <a:spLocks noChangeArrowheads="1"/>
                </p:cNvSpPr>
                <p:nvPr/>
              </p:nvSpPr>
              <p:spPr bwMode="auto">
                <a:xfrm>
                  <a:off x="4075" y="2341"/>
                  <a:ext cx="7" cy="830"/>
                </a:xfrm>
                <a:prstGeom prst="rect">
                  <a:avLst/>
                </a:prstGeom>
                <a:solidFill>
                  <a:srgbClr val="232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0" name="Rectangle 1489"/>
                <p:cNvSpPr>
                  <a:spLocks noChangeArrowheads="1"/>
                </p:cNvSpPr>
                <p:nvPr/>
              </p:nvSpPr>
              <p:spPr bwMode="auto">
                <a:xfrm>
                  <a:off x="4008" y="2341"/>
                  <a:ext cx="67" cy="6"/>
                </a:xfrm>
                <a:prstGeom prst="rect">
                  <a:avLst/>
                </a:prstGeom>
                <a:solidFill>
                  <a:srgbClr val="232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1" name="Rectangle 1490"/>
                <p:cNvSpPr>
                  <a:spLocks noChangeArrowheads="1"/>
                </p:cNvSpPr>
                <p:nvPr/>
              </p:nvSpPr>
              <p:spPr bwMode="auto">
                <a:xfrm>
                  <a:off x="4008" y="3164"/>
                  <a:ext cx="67" cy="7"/>
                </a:xfrm>
                <a:prstGeom prst="rect">
                  <a:avLst/>
                </a:prstGeom>
                <a:solidFill>
                  <a:srgbClr val="232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2" name="Rectangle 1491"/>
                <p:cNvSpPr>
                  <a:spLocks noChangeArrowheads="1"/>
                </p:cNvSpPr>
                <p:nvPr/>
              </p:nvSpPr>
              <p:spPr bwMode="auto">
                <a:xfrm>
                  <a:off x="4008" y="2347"/>
                  <a:ext cx="67" cy="7"/>
                </a:xfrm>
                <a:prstGeom prst="rect">
                  <a:avLst/>
                </a:prstGeom>
                <a:solidFill>
                  <a:srgbClr val="2222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3" name="Rectangle 1492"/>
                <p:cNvSpPr>
                  <a:spLocks noChangeArrowheads="1"/>
                </p:cNvSpPr>
                <p:nvPr/>
              </p:nvSpPr>
              <p:spPr bwMode="auto">
                <a:xfrm>
                  <a:off x="4008" y="3151"/>
                  <a:ext cx="67" cy="13"/>
                </a:xfrm>
                <a:prstGeom prst="rect">
                  <a:avLst/>
                </a:prstGeom>
                <a:solidFill>
                  <a:srgbClr val="2222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4" name="Rectangle 1493"/>
                <p:cNvSpPr>
                  <a:spLocks noChangeArrowheads="1"/>
                </p:cNvSpPr>
                <p:nvPr/>
              </p:nvSpPr>
              <p:spPr bwMode="auto">
                <a:xfrm>
                  <a:off x="4008" y="2354"/>
                  <a:ext cx="67" cy="6"/>
                </a:xfrm>
                <a:prstGeom prst="rect">
                  <a:avLst/>
                </a:prstGeom>
                <a:solidFill>
                  <a:srgbClr val="2222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5" name="Rectangle 1494"/>
                <p:cNvSpPr>
                  <a:spLocks noChangeArrowheads="1"/>
                </p:cNvSpPr>
                <p:nvPr/>
              </p:nvSpPr>
              <p:spPr bwMode="auto">
                <a:xfrm>
                  <a:off x="4008" y="3145"/>
                  <a:ext cx="67" cy="6"/>
                </a:xfrm>
                <a:prstGeom prst="rect">
                  <a:avLst/>
                </a:prstGeom>
                <a:solidFill>
                  <a:srgbClr val="2222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6" name="Rectangle 1495"/>
                <p:cNvSpPr>
                  <a:spLocks noChangeArrowheads="1"/>
                </p:cNvSpPr>
                <p:nvPr/>
              </p:nvSpPr>
              <p:spPr bwMode="auto">
                <a:xfrm>
                  <a:off x="4008" y="2360"/>
                  <a:ext cx="67" cy="14"/>
                </a:xfrm>
                <a:prstGeom prst="rect">
                  <a:avLst/>
                </a:prstGeom>
                <a:solidFill>
                  <a:srgbClr val="2121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7" name="Rectangle 1496"/>
                <p:cNvSpPr>
                  <a:spLocks noChangeArrowheads="1"/>
                </p:cNvSpPr>
                <p:nvPr/>
              </p:nvSpPr>
              <p:spPr bwMode="auto">
                <a:xfrm>
                  <a:off x="4008" y="3138"/>
                  <a:ext cx="67" cy="7"/>
                </a:xfrm>
                <a:prstGeom prst="rect">
                  <a:avLst/>
                </a:prstGeom>
                <a:solidFill>
                  <a:srgbClr val="2121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8" name="Rectangle 1497"/>
                <p:cNvSpPr>
                  <a:spLocks noChangeArrowheads="1"/>
                </p:cNvSpPr>
                <p:nvPr/>
              </p:nvSpPr>
              <p:spPr bwMode="auto">
                <a:xfrm>
                  <a:off x="4008" y="2374"/>
                  <a:ext cx="67" cy="6"/>
                </a:xfrm>
                <a:prstGeom prst="rect">
                  <a:avLst/>
                </a:prstGeom>
                <a:solidFill>
                  <a:srgbClr val="202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9" name="Rectangle 1498"/>
                <p:cNvSpPr>
                  <a:spLocks noChangeArrowheads="1"/>
                </p:cNvSpPr>
                <p:nvPr/>
              </p:nvSpPr>
              <p:spPr bwMode="auto">
                <a:xfrm>
                  <a:off x="4008" y="3132"/>
                  <a:ext cx="67" cy="6"/>
                </a:xfrm>
                <a:prstGeom prst="rect">
                  <a:avLst/>
                </a:prstGeom>
                <a:solidFill>
                  <a:srgbClr val="202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0" name="Rectangle 1499"/>
                <p:cNvSpPr>
                  <a:spLocks noChangeArrowheads="1"/>
                </p:cNvSpPr>
                <p:nvPr/>
              </p:nvSpPr>
              <p:spPr bwMode="auto">
                <a:xfrm>
                  <a:off x="4008" y="2380"/>
                  <a:ext cx="67" cy="7"/>
                </a:xfrm>
                <a:prstGeom prst="rect">
                  <a:avLst/>
                </a:prstGeom>
                <a:solidFill>
                  <a:srgbClr val="202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1" name="Rectangle 1500"/>
                <p:cNvSpPr>
                  <a:spLocks noChangeArrowheads="1"/>
                </p:cNvSpPr>
                <p:nvPr/>
              </p:nvSpPr>
              <p:spPr bwMode="auto">
                <a:xfrm>
                  <a:off x="4008" y="3119"/>
                  <a:ext cx="67" cy="13"/>
                </a:xfrm>
                <a:prstGeom prst="rect">
                  <a:avLst/>
                </a:prstGeom>
                <a:solidFill>
                  <a:srgbClr val="202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2" name="Rectangle 1501"/>
                <p:cNvSpPr>
                  <a:spLocks noChangeArrowheads="1"/>
                </p:cNvSpPr>
                <p:nvPr/>
              </p:nvSpPr>
              <p:spPr bwMode="auto">
                <a:xfrm>
                  <a:off x="4008" y="2387"/>
                  <a:ext cx="7" cy="732"/>
                </a:xfrm>
                <a:prstGeom prst="rect">
                  <a:avLst/>
                </a:prstGeom>
                <a:solidFill>
                  <a:srgbClr val="202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3" name="Rectangle 1502"/>
                <p:cNvSpPr>
                  <a:spLocks noChangeArrowheads="1"/>
                </p:cNvSpPr>
                <p:nvPr/>
              </p:nvSpPr>
              <p:spPr bwMode="auto">
                <a:xfrm>
                  <a:off x="4015" y="2387"/>
                  <a:ext cx="60" cy="6"/>
                </a:xfrm>
                <a:prstGeom prst="rect">
                  <a:avLst/>
                </a:prstGeom>
                <a:solidFill>
                  <a:srgbClr val="1F1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4" name="Rectangle 1503"/>
                <p:cNvSpPr>
                  <a:spLocks noChangeArrowheads="1"/>
                </p:cNvSpPr>
                <p:nvPr/>
              </p:nvSpPr>
              <p:spPr bwMode="auto">
                <a:xfrm>
                  <a:off x="4015" y="3112"/>
                  <a:ext cx="60" cy="7"/>
                </a:xfrm>
                <a:prstGeom prst="rect">
                  <a:avLst/>
                </a:prstGeom>
                <a:solidFill>
                  <a:srgbClr val="1F1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5" name="Rectangle 1504"/>
                <p:cNvSpPr>
                  <a:spLocks noChangeArrowheads="1"/>
                </p:cNvSpPr>
                <p:nvPr/>
              </p:nvSpPr>
              <p:spPr bwMode="auto">
                <a:xfrm>
                  <a:off x="4015" y="2393"/>
                  <a:ext cx="60" cy="7"/>
                </a:xfrm>
                <a:prstGeom prst="rect">
                  <a:avLst/>
                </a:prstGeom>
                <a:solidFill>
                  <a:srgbClr val="1F1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6" name="Rectangle 1505"/>
                <p:cNvSpPr>
                  <a:spLocks noChangeArrowheads="1"/>
                </p:cNvSpPr>
                <p:nvPr/>
              </p:nvSpPr>
              <p:spPr bwMode="auto">
                <a:xfrm>
                  <a:off x="4015" y="3105"/>
                  <a:ext cx="60" cy="7"/>
                </a:xfrm>
                <a:prstGeom prst="rect">
                  <a:avLst/>
                </a:prstGeom>
                <a:solidFill>
                  <a:srgbClr val="1F1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7" name="Rectangle 1506"/>
                <p:cNvSpPr>
                  <a:spLocks noChangeArrowheads="1"/>
                </p:cNvSpPr>
                <p:nvPr/>
              </p:nvSpPr>
              <p:spPr bwMode="auto">
                <a:xfrm>
                  <a:off x="4015" y="2400"/>
                  <a:ext cx="60" cy="13"/>
                </a:xfrm>
                <a:prstGeom prst="rect">
                  <a:avLst/>
                </a:prstGeom>
                <a:solidFill>
                  <a:srgbClr val="1E1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8" name="Rectangle 1507"/>
                <p:cNvSpPr>
                  <a:spLocks noChangeArrowheads="1"/>
                </p:cNvSpPr>
                <p:nvPr/>
              </p:nvSpPr>
              <p:spPr bwMode="auto">
                <a:xfrm>
                  <a:off x="4015" y="3099"/>
                  <a:ext cx="60" cy="6"/>
                </a:xfrm>
                <a:prstGeom prst="rect">
                  <a:avLst/>
                </a:prstGeom>
                <a:solidFill>
                  <a:srgbClr val="1E1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49" name="Rectangle 1508"/>
                <p:cNvSpPr>
                  <a:spLocks noChangeArrowheads="1"/>
                </p:cNvSpPr>
                <p:nvPr/>
              </p:nvSpPr>
              <p:spPr bwMode="auto">
                <a:xfrm>
                  <a:off x="4015" y="2413"/>
                  <a:ext cx="60" cy="6"/>
                </a:xfrm>
                <a:prstGeom prst="rect">
                  <a:avLst/>
                </a:prstGeom>
                <a:solidFill>
                  <a:srgbClr val="1D1D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0" name="Rectangle 1509"/>
                <p:cNvSpPr>
                  <a:spLocks noChangeArrowheads="1"/>
                </p:cNvSpPr>
                <p:nvPr/>
              </p:nvSpPr>
              <p:spPr bwMode="auto">
                <a:xfrm>
                  <a:off x="4015" y="3086"/>
                  <a:ext cx="60" cy="13"/>
                </a:xfrm>
                <a:prstGeom prst="rect">
                  <a:avLst/>
                </a:prstGeom>
                <a:solidFill>
                  <a:srgbClr val="1D1D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1" name="Rectangle 1510"/>
                <p:cNvSpPr>
                  <a:spLocks noChangeArrowheads="1"/>
                </p:cNvSpPr>
                <p:nvPr/>
              </p:nvSpPr>
              <p:spPr bwMode="auto">
                <a:xfrm>
                  <a:off x="4069" y="2419"/>
                  <a:ext cx="6" cy="667"/>
                </a:xfrm>
                <a:prstGeom prst="rect">
                  <a:avLst/>
                </a:prstGeom>
                <a:solidFill>
                  <a:srgbClr val="1D1D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2" name="Rectangle 1511"/>
                <p:cNvSpPr>
                  <a:spLocks noChangeArrowheads="1"/>
                </p:cNvSpPr>
                <p:nvPr/>
              </p:nvSpPr>
              <p:spPr bwMode="auto">
                <a:xfrm>
                  <a:off x="4015" y="2419"/>
                  <a:ext cx="54" cy="7"/>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3" name="Rectangle 1512"/>
                <p:cNvSpPr>
                  <a:spLocks noChangeArrowheads="1"/>
                </p:cNvSpPr>
                <p:nvPr/>
              </p:nvSpPr>
              <p:spPr bwMode="auto">
                <a:xfrm>
                  <a:off x="4015" y="3079"/>
                  <a:ext cx="54" cy="7"/>
                </a:xfrm>
                <a:prstGeom prst="rect">
                  <a:avLst/>
                </a:prstGeom>
                <a:solidFill>
                  <a:srgbClr val="1D1D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4" name="Rectangle 1513"/>
                <p:cNvSpPr>
                  <a:spLocks noChangeArrowheads="1"/>
                </p:cNvSpPr>
                <p:nvPr/>
              </p:nvSpPr>
              <p:spPr bwMode="auto">
                <a:xfrm>
                  <a:off x="4015" y="2426"/>
                  <a:ext cx="54" cy="6"/>
                </a:xfrm>
                <a:prstGeom prst="rect">
                  <a:avLst/>
                </a:prstGeom>
                <a:solidFill>
                  <a:srgbClr val="1C1C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5" name="Rectangle 1514"/>
                <p:cNvSpPr>
                  <a:spLocks noChangeArrowheads="1"/>
                </p:cNvSpPr>
                <p:nvPr/>
              </p:nvSpPr>
              <p:spPr bwMode="auto">
                <a:xfrm>
                  <a:off x="4015" y="3073"/>
                  <a:ext cx="54" cy="6"/>
                </a:xfrm>
                <a:prstGeom prst="rect">
                  <a:avLst/>
                </a:prstGeom>
                <a:solidFill>
                  <a:srgbClr val="1C1C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6" name="Rectangle 1515"/>
                <p:cNvSpPr>
                  <a:spLocks noChangeArrowheads="1"/>
                </p:cNvSpPr>
                <p:nvPr/>
              </p:nvSpPr>
              <p:spPr bwMode="auto">
                <a:xfrm>
                  <a:off x="4015" y="2432"/>
                  <a:ext cx="54" cy="13"/>
                </a:xfrm>
                <a:prstGeom prst="rect">
                  <a:avLst/>
                </a:prstGeom>
                <a:solidFill>
                  <a:srgbClr val="1B1B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7" name="Rectangle 1516"/>
                <p:cNvSpPr>
                  <a:spLocks noChangeArrowheads="1"/>
                </p:cNvSpPr>
                <p:nvPr/>
              </p:nvSpPr>
              <p:spPr bwMode="auto">
                <a:xfrm>
                  <a:off x="4015" y="3066"/>
                  <a:ext cx="54" cy="7"/>
                </a:xfrm>
                <a:prstGeom prst="rect">
                  <a:avLst/>
                </a:prstGeom>
                <a:solidFill>
                  <a:srgbClr val="1B1B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8" name="Rectangle 1517"/>
                <p:cNvSpPr>
                  <a:spLocks noChangeArrowheads="1"/>
                </p:cNvSpPr>
                <p:nvPr/>
              </p:nvSpPr>
              <p:spPr bwMode="auto">
                <a:xfrm>
                  <a:off x="4015" y="2445"/>
                  <a:ext cx="54" cy="7"/>
                </a:xfrm>
                <a:prstGeom prst="rect">
                  <a:avLst/>
                </a:prstGeom>
                <a:solidFill>
                  <a:srgbClr val="1B1B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59" name="Rectangle 1518"/>
                <p:cNvSpPr>
                  <a:spLocks noChangeArrowheads="1"/>
                </p:cNvSpPr>
                <p:nvPr/>
              </p:nvSpPr>
              <p:spPr bwMode="auto">
                <a:xfrm>
                  <a:off x="4015" y="3053"/>
                  <a:ext cx="54" cy="13"/>
                </a:xfrm>
                <a:prstGeom prst="rect">
                  <a:avLst/>
                </a:prstGeom>
                <a:solidFill>
                  <a:srgbClr val="1B1B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0" name="Rectangle 1519"/>
                <p:cNvSpPr>
                  <a:spLocks noChangeArrowheads="1"/>
                </p:cNvSpPr>
                <p:nvPr/>
              </p:nvSpPr>
              <p:spPr bwMode="auto">
                <a:xfrm>
                  <a:off x="4015" y="2452"/>
                  <a:ext cx="54" cy="6"/>
                </a:xfrm>
                <a:prstGeom prst="rect">
                  <a:avLst/>
                </a:prstGeom>
                <a:solidFill>
                  <a:srgbClr val="1A1A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1" name="Rectangle 1520"/>
                <p:cNvSpPr>
                  <a:spLocks noChangeArrowheads="1"/>
                </p:cNvSpPr>
                <p:nvPr/>
              </p:nvSpPr>
              <p:spPr bwMode="auto">
                <a:xfrm>
                  <a:off x="4015" y="3047"/>
                  <a:ext cx="54" cy="6"/>
                </a:xfrm>
                <a:prstGeom prst="rect">
                  <a:avLst/>
                </a:prstGeom>
                <a:solidFill>
                  <a:srgbClr val="1A1A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2" name="Rectangle 1521"/>
                <p:cNvSpPr>
                  <a:spLocks noChangeArrowheads="1"/>
                </p:cNvSpPr>
                <p:nvPr/>
              </p:nvSpPr>
              <p:spPr bwMode="auto">
                <a:xfrm>
                  <a:off x="4015" y="2458"/>
                  <a:ext cx="54" cy="7"/>
                </a:xfrm>
                <a:prstGeom prst="rect">
                  <a:avLst/>
                </a:prstGeom>
                <a:solidFill>
                  <a:srgbClr val="191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3" name="Rectangle 1522"/>
                <p:cNvSpPr>
                  <a:spLocks noChangeArrowheads="1"/>
                </p:cNvSpPr>
                <p:nvPr/>
              </p:nvSpPr>
              <p:spPr bwMode="auto">
                <a:xfrm>
                  <a:off x="4015" y="3040"/>
                  <a:ext cx="54" cy="7"/>
                </a:xfrm>
                <a:prstGeom prst="rect">
                  <a:avLst/>
                </a:prstGeom>
                <a:solidFill>
                  <a:srgbClr val="191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4" name="Rectangle 1523"/>
                <p:cNvSpPr>
                  <a:spLocks noChangeArrowheads="1"/>
                </p:cNvSpPr>
                <p:nvPr/>
              </p:nvSpPr>
              <p:spPr bwMode="auto">
                <a:xfrm>
                  <a:off x="4015" y="2465"/>
                  <a:ext cx="54" cy="13"/>
                </a:xfrm>
                <a:prstGeom prst="rect">
                  <a:avLst/>
                </a:prstGeom>
                <a:solidFill>
                  <a:srgbClr val="191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5" name="Rectangle 1524"/>
                <p:cNvSpPr>
                  <a:spLocks noChangeArrowheads="1"/>
                </p:cNvSpPr>
                <p:nvPr/>
              </p:nvSpPr>
              <p:spPr bwMode="auto">
                <a:xfrm>
                  <a:off x="4015" y="3034"/>
                  <a:ext cx="54" cy="6"/>
                </a:xfrm>
                <a:prstGeom prst="rect">
                  <a:avLst/>
                </a:prstGeom>
                <a:solidFill>
                  <a:srgbClr val="191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6" name="Rectangle 1525"/>
                <p:cNvSpPr>
                  <a:spLocks noChangeArrowheads="1"/>
                </p:cNvSpPr>
                <p:nvPr/>
              </p:nvSpPr>
              <p:spPr bwMode="auto">
                <a:xfrm>
                  <a:off x="4015" y="2478"/>
                  <a:ext cx="7" cy="556"/>
                </a:xfrm>
                <a:prstGeom prst="rect">
                  <a:avLst/>
                </a:prstGeom>
                <a:solidFill>
                  <a:srgbClr val="191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7" name="Rectangle 1526"/>
                <p:cNvSpPr>
                  <a:spLocks noChangeArrowheads="1"/>
                </p:cNvSpPr>
                <p:nvPr/>
              </p:nvSpPr>
              <p:spPr bwMode="auto">
                <a:xfrm>
                  <a:off x="4022" y="2478"/>
                  <a:ext cx="47" cy="7"/>
                </a:xfrm>
                <a:prstGeom prst="rect">
                  <a:avLst/>
                </a:prstGeom>
                <a:solidFill>
                  <a:srgbClr val="181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8" name="Rectangle 1527"/>
                <p:cNvSpPr>
                  <a:spLocks noChangeArrowheads="1"/>
                </p:cNvSpPr>
                <p:nvPr/>
              </p:nvSpPr>
              <p:spPr bwMode="auto">
                <a:xfrm>
                  <a:off x="4022" y="3027"/>
                  <a:ext cx="47" cy="7"/>
                </a:xfrm>
                <a:prstGeom prst="rect">
                  <a:avLst/>
                </a:prstGeom>
                <a:solidFill>
                  <a:srgbClr val="181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69" name="Rectangle 1528"/>
                <p:cNvSpPr>
                  <a:spLocks noChangeArrowheads="1"/>
                </p:cNvSpPr>
                <p:nvPr/>
              </p:nvSpPr>
              <p:spPr bwMode="auto">
                <a:xfrm>
                  <a:off x="4022" y="2485"/>
                  <a:ext cx="47" cy="6"/>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0" name="Rectangle 1529"/>
                <p:cNvSpPr>
                  <a:spLocks noChangeArrowheads="1"/>
                </p:cNvSpPr>
                <p:nvPr/>
              </p:nvSpPr>
              <p:spPr bwMode="auto">
                <a:xfrm>
                  <a:off x="4022" y="3014"/>
                  <a:ext cx="47" cy="13"/>
                </a:xfrm>
                <a:prstGeom prst="rect">
                  <a:avLst/>
                </a:prstGeom>
                <a:solidFill>
                  <a:srgbClr val="171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1" name="Rectangle 1530"/>
                <p:cNvSpPr>
                  <a:spLocks noChangeArrowheads="1"/>
                </p:cNvSpPr>
                <p:nvPr/>
              </p:nvSpPr>
              <p:spPr bwMode="auto">
                <a:xfrm>
                  <a:off x="4022" y="2491"/>
                  <a:ext cx="47" cy="7"/>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2" name="Rectangle 1531"/>
                <p:cNvSpPr>
                  <a:spLocks noChangeArrowheads="1"/>
                </p:cNvSpPr>
                <p:nvPr/>
              </p:nvSpPr>
              <p:spPr bwMode="auto">
                <a:xfrm>
                  <a:off x="4022" y="3007"/>
                  <a:ext cx="47" cy="7"/>
                </a:xfrm>
                <a:prstGeom prst="rect">
                  <a:avLst/>
                </a:prstGeom>
                <a:solidFill>
                  <a:srgbClr val="1717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3" name="Rectangle 1532"/>
                <p:cNvSpPr>
                  <a:spLocks noChangeArrowheads="1"/>
                </p:cNvSpPr>
                <p:nvPr/>
              </p:nvSpPr>
              <p:spPr bwMode="auto">
                <a:xfrm>
                  <a:off x="4022" y="2498"/>
                  <a:ext cx="47" cy="13"/>
                </a:xfrm>
                <a:prstGeom prst="rect">
                  <a:avLst/>
                </a:prstGeom>
                <a:solidFill>
                  <a:srgbClr val="1616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4" name="Rectangle 1533"/>
                <p:cNvSpPr>
                  <a:spLocks noChangeArrowheads="1"/>
                </p:cNvSpPr>
                <p:nvPr/>
              </p:nvSpPr>
              <p:spPr bwMode="auto">
                <a:xfrm>
                  <a:off x="4022" y="3001"/>
                  <a:ext cx="47" cy="6"/>
                </a:xfrm>
                <a:prstGeom prst="rect">
                  <a:avLst/>
                </a:prstGeom>
                <a:solidFill>
                  <a:srgbClr val="1616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5" name="Rectangle 1534"/>
                <p:cNvSpPr>
                  <a:spLocks noChangeArrowheads="1"/>
                </p:cNvSpPr>
                <p:nvPr/>
              </p:nvSpPr>
              <p:spPr bwMode="auto">
                <a:xfrm>
                  <a:off x="4062" y="2511"/>
                  <a:ext cx="7" cy="490"/>
                </a:xfrm>
                <a:prstGeom prst="rect">
                  <a:avLst/>
                </a:prstGeom>
                <a:solidFill>
                  <a:srgbClr val="1616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6" name="Rectangle 1535"/>
                <p:cNvSpPr>
                  <a:spLocks noChangeArrowheads="1"/>
                </p:cNvSpPr>
                <p:nvPr/>
              </p:nvSpPr>
              <p:spPr bwMode="auto">
                <a:xfrm>
                  <a:off x="4022" y="2511"/>
                  <a:ext cx="40" cy="6"/>
                </a:xfrm>
                <a:prstGeom prst="rect">
                  <a:avLst/>
                </a:prstGeom>
                <a:solidFill>
                  <a:srgbClr val="1515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7" name="Rectangle 1536"/>
                <p:cNvSpPr>
                  <a:spLocks noChangeArrowheads="1"/>
                </p:cNvSpPr>
                <p:nvPr/>
              </p:nvSpPr>
              <p:spPr bwMode="auto">
                <a:xfrm>
                  <a:off x="4022" y="2994"/>
                  <a:ext cx="40" cy="7"/>
                </a:xfrm>
                <a:prstGeom prst="rect">
                  <a:avLst/>
                </a:prstGeom>
                <a:solidFill>
                  <a:srgbClr val="1515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8" name="Rectangle 1537"/>
                <p:cNvSpPr>
                  <a:spLocks noChangeArrowheads="1"/>
                </p:cNvSpPr>
                <p:nvPr/>
              </p:nvSpPr>
              <p:spPr bwMode="auto">
                <a:xfrm>
                  <a:off x="4022" y="2517"/>
                  <a:ext cx="40" cy="7"/>
                </a:xfrm>
                <a:prstGeom prst="rect">
                  <a:avLst/>
                </a:prstGeom>
                <a:solidFill>
                  <a:srgbClr val="1414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79" name="Rectangle 1538"/>
                <p:cNvSpPr>
                  <a:spLocks noChangeArrowheads="1"/>
                </p:cNvSpPr>
                <p:nvPr/>
              </p:nvSpPr>
              <p:spPr bwMode="auto">
                <a:xfrm>
                  <a:off x="4022" y="2981"/>
                  <a:ext cx="40" cy="13"/>
                </a:xfrm>
                <a:prstGeom prst="rect">
                  <a:avLst/>
                </a:prstGeom>
                <a:solidFill>
                  <a:srgbClr val="1414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0" name="Rectangle 1539"/>
                <p:cNvSpPr>
                  <a:spLocks noChangeArrowheads="1"/>
                </p:cNvSpPr>
                <p:nvPr/>
              </p:nvSpPr>
              <p:spPr bwMode="auto">
                <a:xfrm>
                  <a:off x="4022" y="2524"/>
                  <a:ext cx="40" cy="6"/>
                </a:xfrm>
                <a:prstGeom prst="rect">
                  <a:avLst/>
                </a:prstGeom>
                <a:solidFill>
                  <a:srgbClr val="1414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1" name="Rectangle 1540"/>
                <p:cNvSpPr>
                  <a:spLocks noChangeArrowheads="1"/>
                </p:cNvSpPr>
                <p:nvPr/>
              </p:nvSpPr>
              <p:spPr bwMode="auto">
                <a:xfrm>
                  <a:off x="4022" y="2975"/>
                  <a:ext cx="40" cy="6"/>
                </a:xfrm>
                <a:prstGeom prst="rect">
                  <a:avLst/>
                </a:prstGeom>
                <a:solidFill>
                  <a:srgbClr val="1414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2" name="Rectangle 1541"/>
                <p:cNvSpPr>
                  <a:spLocks noChangeArrowheads="1"/>
                </p:cNvSpPr>
                <p:nvPr/>
              </p:nvSpPr>
              <p:spPr bwMode="auto">
                <a:xfrm>
                  <a:off x="4022" y="2530"/>
                  <a:ext cx="40" cy="7"/>
                </a:xfrm>
                <a:prstGeom prst="rect">
                  <a:avLst/>
                </a:prstGeom>
                <a:solidFill>
                  <a:srgbClr val="1313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3" name="Rectangle 1542"/>
                <p:cNvSpPr>
                  <a:spLocks noChangeArrowheads="1"/>
                </p:cNvSpPr>
                <p:nvPr/>
              </p:nvSpPr>
              <p:spPr bwMode="auto">
                <a:xfrm>
                  <a:off x="4022" y="2968"/>
                  <a:ext cx="40" cy="7"/>
                </a:xfrm>
                <a:prstGeom prst="rect">
                  <a:avLst/>
                </a:prstGeom>
                <a:solidFill>
                  <a:srgbClr val="1313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4" name="Rectangle 1543"/>
                <p:cNvSpPr>
                  <a:spLocks noChangeArrowheads="1"/>
                </p:cNvSpPr>
                <p:nvPr/>
              </p:nvSpPr>
              <p:spPr bwMode="auto">
                <a:xfrm>
                  <a:off x="4022" y="2537"/>
                  <a:ext cx="40" cy="13"/>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5" name="Rectangle 1544"/>
                <p:cNvSpPr>
                  <a:spLocks noChangeArrowheads="1"/>
                </p:cNvSpPr>
                <p:nvPr/>
              </p:nvSpPr>
              <p:spPr bwMode="auto">
                <a:xfrm>
                  <a:off x="4022" y="2962"/>
                  <a:ext cx="40" cy="6"/>
                </a:xfrm>
                <a:prstGeom prst="rect">
                  <a:avLst/>
                </a:prstGeom>
                <a:solidFill>
                  <a:srgbClr val="131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6" name="Rectangle 1545"/>
                <p:cNvSpPr>
                  <a:spLocks noChangeArrowheads="1"/>
                </p:cNvSpPr>
                <p:nvPr/>
              </p:nvSpPr>
              <p:spPr bwMode="auto">
                <a:xfrm>
                  <a:off x="4022" y="2550"/>
                  <a:ext cx="40" cy="6"/>
                </a:xfrm>
                <a:prstGeom prst="rect">
                  <a:avLst/>
                </a:prstGeom>
                <a:solidFill>
                  <a:srgbClr val="1212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7" name="Rectangle 1546"/>
                <p:cNvSpPr>
                  <a:spLocks noChangeArrowheads="1"/>
                </p:cNvSpPr>
                <p:nvPr/>
              </p:nvSpPr>
              <p:spPr bwMode="auto">
                <a:xfrm>
                  <a:off x="4022" y="2949"/>
                  <a:ext cx="40" cy="13"/>
                </a:xfrm>
                <a:prstGeom prst="rect">
                  <a:avLst/>
                </a:prstGeom>
                <a:solidFill>
                  <a:srgbClr val="1212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8" name="Rectangle 1547"/>
                <p:cNvSpPr>
                  <a:spLocks noChangeArrowheads="1"/>
                </p:cNvSpPr>
                <p:nvPr/>
              </p:nvSpPr>
              <p:spPr bwMode="auto">
                <a:xfrm>
                  <a:off x="4022" y="2556"/>
                  <a:ext cx="40" cy="7"/>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89" name="Rectangle 1548"/>
                <p:cNvSpPr>
                  <a:spLocks noChangeArrowheads="1"/>
                </p:cNvSpPr>
                <p:nvPr/>
              </p:nvSpPr>
              <p:spPr bwMode="auto">
                <a:xfrm>
                  <a:off x="4022" y="2942"/>
                  <a:ext cx="40" cy="7"/>
                </a:xfrm>
                <a:prstGeom prst="rect">
                  <a:avLst/>
                </a:prstGeom>
                <a:solidFill>
                  <a:srgbClr val="1111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0" name="Rectangle 1549"/>
                <p:cNvSpPr>
                  <a:spLocks noChangeArrowheads="1"/>
                </p:cNvSpPr>
                <p:nvPr/>
              </p:nvSpPr>
              <p:spPr bwMode="auto">
                <a:xfrm>
                  <a:off x="4022" y="2563"/>
                  <a:ext cx="40" cy="7"/>
                </a:xfrm>
                <a:prstGeom prst="rect">
                  <a:avLst/>
                </a:prstGeom>
                <a:solidFill>
                  <a:srgbClr val="101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1" name="Rectangle 1550"/>
                <p:cNvSpPr>
                  <a:spLocks noChangeArrowheads="1"/>
                </p:cNvSpPr>
                <p:nvPr/>
              </p:nvSpPr>
              <p:spPr bwMode="auto">
                <a:xfrm>
                  <a:off x="4022" y="2936"/>
                  <a:ext cx="40" cy="6"/>
                </a:xfrm>
                <a:prstGeom prst="rect">
                  <a:avLst/>
                </a:prstGeom>
                <a:solidFill>
                  <a:srgbClr val="101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2" name="Rectangle 1551"/>
                <p:cNvSpPr>
                  <a:spLocks noChangeArrowheads="1"/>
                </p:cNvSpPr>
                <p:nvPr/>
              </p:nvSpPr>
              <p:spPr bwMode="auto">
                <a:xfrm>
                  <a:off x="4022" y="2570"/>
                  <a:ext cx="6" cy="366"/>
                </a:xfrm>
                <a:prstGeom prst="rect">
                  <a:avLst/>
                </a:prstGeom>
                <a:solidFill>
                  <a:srgbClr val="101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3" name="Rectangle 1552"/>
                <p:cNvSpPr>
                  <a:spLocks noChangeArrowheads="1"/>
                </p:cNvSpPr>
                <p:nvPr/>
              </p:nvSpPr>
              <p:spPr bwMode="auto">
                <a:xfrm>
                  <a:off x="4028" y="2570"/>
                  <a:ext cx="34" cy="13"/>
                </a:xfrm>
                <a:prstGeom prst="rect">
                  <a:avLst/>
                </a:prstGeom>
                <a:solidFill>
                  <a:srgbClr val="101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4" name="Rectangle 1553"/>
                <p:cNvSpPr>
                  <a:spLocks noChangeArrowheads="1"/>
                </p:cNvSpPr>
                <p:nvPr/>
              </p:nvSpPr>
              <p:spPr bwMode="auto">
                <a:xfrm>
                  <a:off x="4028" y="2929"/>
                  <a:ext cx="34" cy="7"/>
                </a:xfrm>
                <a:prstGeom prst="rect">
                  <a:avLst/>
                </a:prstGeom>
                <a:solidFill>
                  <a:srgbClr val="101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5" name="Rectangle 1554"/>
                <p:cNvSpPr>
                  <a:spLocks noChangeArrowheads="1"/>
                </p:cNvSpPr>
                <p:nvPr/>
              </p:nvSpPr>
              <p:spPr bwMode="auto">
                <a:xfrm>
                  <a:off x="4028" y="2583"/>
                  <a:ext cx="34" cy="6"/>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6" name="Rectangle 1555"/>
                <p:cNvSpPr>
                  <a:spLocks noChangeArrowheads="1"/>
                </p:cNvSpPr>
                <p:nvPr/>
              </p:nvSpPr>
              <p:spPr bwMode="auto">
                <a:xfrm>
                  <a:off x="4028" y="2916"/>
                  <a:ext cx="34" cy="13"/>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7" name="Rectangle 1556"/>
                <p:cNvSpPr>
                  <a:spLocks noChangeArrowheads="1"/>
                </p:cNvSpPr>
                <p:nvPr/>
              </p:nvSpPr>
              <p:spPr bwMode="auto">
                <a:xfrm>
                  <a:off x="4055" y="2589"/>
                  <a:ext cx="7" cy="327"/>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8" name="Rectangle 1557"/>
                <p:cNvSpPr>
                  <a:spLocks noChangeArrowheads="1"/>
                </p:cNvSpPr>
                <p:nvPr/>
              </p:nvSpPr>
              <p:spPr bwMode="auto">
                <a:xfrm>
                  <a:off x="4028" y="2589"/>
                  <a:ext cx="27" cy="7"/>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99" name="Rectangle 1558"/>
                <p:cNvSpPr>
                  <a:spLocks noChangeArrowheads="1"/>
                </p:cNvSpPr>
                <p:nvPr/>
              </p:nvSpPr>
              <p:spPr bwMode="auto">
                <a:xfrm>
                  <a:off x="4028" y="2909"/>
                  <a:ext cx="27" cy="7"/>
                </a:xfrm>
                <a:prstGeom prst="rect">
                  <a:avLst/>
                </a:prstGeom>
                <a:solidFill>
                  <a:srgbClr val="0F0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0" name="Rectangle 1559"/>
                <p:cNvSpPr>
                  <a:spLocks noChangeArrowheads="1"/>
                </p:cNvSpPr>
                <p:nvPr/>
              </p:nvSpPr>
              <p:spPr bwMode="auto">
                <a:xfrm>
                  <a:off x="4028" y="2596"/>
                  <a:ext cx="27" cy="6"/>
                </a:xfrm>
                <a:prstGeom prst="rect">
                  <a:avLst/>
                </a:prstGeom>
                <a:solidFill>
                  <a:srgbClr val="0E0E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1" name="Rectangle 1560"/>
                <p:cNvSpPr>
                  <a:spLocks noChangeArrowheads="1"/>
                </p:cNvSpPr>
                <p:nvPr/>
              </p:nvSpPr>
              <p:spPr bwMode="auto">
                <a:xfrm>
                  <a:off x="4028" y="2903"/>
                  <a:ext cx="27" cy="6"/>
                </a:xfrm>
                <a:prstGeom prst="rect">
                  <a:avLst/>
                </a:prstGeom>
                <a:solidFill>
                  <a:srgbClr val="0E0E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2" name="Rectangle 1561"/>
                <p:cNvSpPr>
                  <a:spLocks noChangeArrowheads="1"/>
                </p:cNvSpPr>
                <p:nvPr/>
              </p:nvSpPr>
              <p:spPr bwMode="auto">
                <a:xfrm>
                  <a:off x="4028" y="2602"/>
                  <a:ext cx="27" cy="13"/>
                </a:xfrm>
                <a:prstGeom prst="rect">
                  <a:avLst/>
                </a:prstGeom>
                <a:solidFill>
                  <a:srgbClr val="0D0D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3" name="Rectangle 1562"/>
                <p:cNvSpPr>
                  <a:spLocks noChangeArrowheads="1"/>
                </p:cNvSpPr>
                <p:nvPr/>
              </p:nvSpPr>
              <p:spPr bwMode="auto">
                <a:xfrm>
                  <a:off x="4028" y="2896"/>
                  <a:ext cx="27" cy="7"/>
                </a:xfrm>
                <a:prstGeom prst="rect">
                  <a:avLst/>
                </a:prstGeom>
                <a:solidFill>
                  <a:srgbClr val="0D0D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4" name="Rectangle 1563"/>
                <p:cNvSpPr>
                  <a:spLocks noChangeArrowheads="1"/>
                </p:cNvSpPr>
                <p:nvPr/>
              </p:nvSpPr>
              <p:spPr bwMode="auto">
                <a:xfrm>
                  <a:off x="4028" y="2615"/>
                  <a:ext cx="27" cy="7"/>
                </a:xfrm>
                <a:prstGeom prst="rect">
                  <a:avLst/>
                </a:prstGeom>
                <a:solidFill>
                  <a:srgbClr val="0D0D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5" name="Rectangle 1564"/>
                <p:cNvSpPr>
                  <a:spLocks noChangeArrowheads="1"/>
                </p:cNvSpPr>
                <p:nvPr/>
              </p:nvSpPr>
              <p:spPr bwMode="auto">
                <a:xfrm>
                  <a:off x="4028" y="2883"/>
                  <a:ext cx="27" cy="13"/>
                </a:xfrm>
                <a:prstGeom prst="rect">
                  <a:avLst/>
                </a:prstGeom>
                <a:solidFill>
                  <a:srgbClr val="0D0D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6" name="Rectangle 1565"/>
                <p:cNvSpPr>
                  <a:spLocks noChangeArrowheads="1"/>
                </p:cNvSpPr>
                <p:nvPr/>
              </p:nvSpPr>
              <p:spPr bwMode="auto">
                <a:xfrm>
                  <a:off x="4028" y="2622"/>
                  <a:ext cx="27" cy="6"/>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7" name="Rectangle 1566"/>
                <p:cNvSpPr>
                  <a:spLocks noChangeArrowheads="1"/>
                </p:cNvSpPr>
                <p:nvPr/>
              </p:nvSpPr>
              <p:spPr bwMode="auto">
                <a:xfrm>
                  <a:off x="4028" y="2877"/>
                  <a:ext cx="27" cy="6"/>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8" name="Rectangle 1567"/>
                <p:cNvSpPr>
                  <a:spLocks noChangeArrowheads="1"/>
                </p:cNvSpPr>
                <p:nvPr/>
              </p:nvSpPr>
              <p:spPr bwMode="auto">
                <a:xfrm>
                  <a:off x="4028" y="2628"/>
                  <a:ext cx="27" cy="7"/>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09" name="Rectangle 1568"/>
                <p:cNvSpPr>
                  <a:spLocks noChangeArrowheads="1"/>
                </p:cNvSpPr>
                <p:nvPr/>
              </p:nvSpPr>
              <p:spPr bwMode="auto">
                <a:xfrm>
                  <a:off x="4028" y="2870"/>
                  <a:ext cx="27" cy="7"/>
                </a:xfrm>
                <a:prstGeom prst="rect">
                  <a:avLst/>
                </a:prstGeom>
                <a:solidFill>
                  <a:srgbClr val="0C0C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0" name="Rectangle 1569"/>
                <p:cNvSpPr>
                  <a:spLocks noChangeArrowheads="1"/>
                </p:cNvSpPr>
                <p:nvPr/>
              </p:nvSpPr>
              <p:spPr bwMode="auto">
                <a:xfrm>
                  <a:off x="4028" y="2635"/>
                  <a:ext cx="27" cy="6"/>
                </a:xfrm>
                <a:prstGeom prst="rect">
                  <a:avLst/>
                </a:prstGeom>
                <a:solidFill>
                  <a:srgbClr val="0B0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1" name="Rectangle 1570"/>
                <p:cNvSpPr>
                  <a:spLocks noChangeArrowheads="1"/>
                </p:cNvSpPr>
                <p:nvPr/>
              </p:nvSpPr>
              <p:spPr bwMode="auto">
                <a:xfrm>
                  <a:off x="4028" y="2864"/>
                  <a:ext cx="27" cy="6"/>
                </a:xfrm>
                <a:prstGeom prst="rect">
                  <a:avLst/>
                </a:prstGeom>
                <a:solidFill>
                  <a:srgbClr val="0B0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2" name="Rectangle 1571"/>
                <p:cNvSpPr>
                  <a:spLocks noChangeArrowheads="1"/>
                </p:cNvSpPr>
                <p:nvPr/>
              </p:nvSpPr>
              <p:spPr bwMode="auto">
                <a:xfrm>
                  <a:off x="4028" y="2641"/>
                  <a:ext cx="27" cy="14"/>
                </a:xfrm>
                <a:prstGeom prst="rect">
                  <a:avLst/>
                </a:prstGeom>
                <a:solidFill>
                  <a:srgbClr val="0A0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3" name="Rectangle 1572"/>
                <p:cNvSpPr>
                  <a:spLocks noChangeArrowheads="1"/>
                </p:cNvSpPr>
                <p:nvPr/>
              </p:nvSpPr>
              <p:spPr bwMode="auto">
                <a:xfrm>
                  <a:off x="4028" y="2851"/>
                  <a:ext cx="27" cy="13"/>
                </a:xfrm>
                <a:prstGeom prst="rect">
                  <a:avLst/>
                </a:prstGeom>
                <a:solidFill>
                  <a:srgbClr val="0A0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4" name="Rectangle 1573"/>
                <p:cNvSpPr>
                  <a:spLocks noChangeArrowheads="1"/>
                </p:cNvSpPr>
                <p:nvPr/>
              </p:nvSpPr>
              <p:spPr bwMode="auto">
                <a:xfrm>
                  <a:off x="4028" y="2655"/>
                  <a:ext cx="27" cy="6"/>
                </a:xfrm>
                <a:prstGeom prst="rect">
                  <a:avLst/>
                </a:prstGeom>
                <a:solidFill>
                  <a:srgbClr val="090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5" name="Rectangle 1574"/>
                <p:cNvSpPr>
                  <a:spLocks noChangeArrowheads="1"/>
                </p:cNvSpPr>
                <p:nvPr/>
              </p:nvSpPr>
              <p:spPr bwMode="auto">
                <a:xfrm>
                  <a:off x="4028" y="2844"/>
                  <a:ext cx="27" cy="7"/>
                </a:xfrm>
                <a:prstGeom prst="rect">
                  <a:avLst/>
                </a:prstGeom>
                <a:solidFill>
                  <a:srgbClr val="090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16" name="Rectangle 1575"/>
                <p:cNvSpPr>
                  <a:spLocks noChangeArrowheads="1"/>
                </p:cNvSpPr>
                <p:nvPr/>
              </p:nvSpPr>
              <p:spPr bwMode="auto">
                <a:xfrm>
                  <a:off x="4028" y="2661"/>
                  <a:ext cx="7" cy="183"/>
                </a:xfrm>
                <a:prstGeom prst="rect">
                  <a:avLst/>
                </a:prstGeom>
                <a:solidFill>
                  <a:srgbClr val="090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695" name="Rectangle 1576"/>
              <p:cNvSpPr>
                <a:spLocks noChangeArrowheads="1"/>
              </p:cNvSpPr>
              <p:nvPr/>
            </p:nvSpPr>
            <p:spPr bwMode="auto">
              <a:xfrm>
                <a:off x="4035" y="2661"/>
                <a:ext cx="20" cy="7"/>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6" name="Rectangle 1577"/>
              <p:cNvSpPr>
                <a:spLocks noChangeArrowheads="1"/>
              </p:cNvSpPr>
              <p:nvPr/>
            </p:nvSpPr>
            <p:spPr bwMode="auto">
              <a:xfrm>
                <a:off x="4035" y="2838"/>
                <a:ext cx="20" cy="6"/>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7" name="Rectangle 1578"/>
              <p:cNvSpPr>
                <a:spLocks noChangeArrowheads="1"/>
              </p:cNvSpPr>
              <p:nvPr/>
            </p:nvSpPr>
            <p:spPr bwMode="auto">
              <a:xfrm>
                <a:off x="4049" y="2668"/>
                <a:ext cx="6" cy="170"/>
              </a:xfrm>
              <a:prstGeom prst="rect">
                <a:avLst/>
              </a:prstGeom>
              <a:solidFill>
                <a:srgbClr val="090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8" name="Rectangle 1579"/>
              <p:cNvSpPr>
                <a:spLocks noChangeArrowheads="1"/>
              </p:cNvSpPr>
              <p:nvPr/>
            </p:nvSpPr>
            <p:spPr bwMode="auto">
              <a:xfrm>
                <a:off x="4035" y="2668"/>
                <a:ext cx="14" cy="6"/>
              </a:xfrm>
              <a:prstGeom prst="rect">
                <a:avLst/>
              </a:prstGeom>
              <a:solidFill>
                <a:srgbClr val="0808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9" name="Rectangle 1580"/>
              <p:cNvSpPr>
                <a:spLocks noChangeArrowheads="1"/>
              </p:cNvSpPr>
              <p:nvPr/>
            </p:nvSpPr>
            <p:spPr bwMode="auto">
              <a:xfrm>
                <a:off x="4035" y="2831"/>
                <a:ext cx="14" cy="7"/>
              </a:xfrm>
              <a:prstGeom prst="rect">
                <a:avLst/>
              </a:prstGeom>
              <a:solidFill>
                <a:srgbClr val="0808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0" name="Rectangle 1581"/>
              <p:cNvSpPr>
                <a:spLocks noChangeArrowheads="1"/>
              </p:cNvSpPr>
              <p:nvPr/>
            </p:nvSpPr>
            <p:spPr bwMode="auto">
              <a:xfrm>
                <a:off x="4035" y="2674"/>
                <a:ext cx="14" cy="13"/>
              </a:xfrm>
              <a:prstGeom prst="rect">
                <a:avLst/>
              </a:prstGeom>
              <a:solidFill>
                <a:srgbClr val="0808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1" name="Rectangle 1582"/>
              <p:cNvSpPr>
                <a:spLocks noChangeArrowheads="1"/>
              </p:cNvSpPr>
              <p:nvPr/>
            </p:nvSpPr>
            <p:spPr bwMode="auto">
              <a:xfrm>
                <a:off x="4035" y="2818"/>
                <a:ext cx="14" cy="13"/>
              </a:xfrm>
              <a:prstGeom prst="rect">
                <a:avLst/>
              </a:prstGeom>
              <a:solidFill>
                <a:srgbClr val="0808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2" name="Rectangle 1583"/>
              <p:cNvSpPr>
                <a:spLocks noChangeArrowheads="1"/>
              </p:cNvSpPr>
              <p:nvPr/>
            </p:nvSpPr>
            <p:spPr bwMode="auto">
              <a:xfrm>
                <a:off x="4035" y="2687"/>
                <a:ext cx="14" cy="7"/>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3" name="Rectangle 1584"/>
              <p:cNvSpPr>
                <a:spLocks noChangeArrowheads="1"/>
              </p:cNvSpPr>
              <p:nvPr/>
            </p:nvSpPr>
            <p:spPr bwMode="auto">
              <a:xfrm>
                <a:off x="4035" y="2811"/>
                <a:ext cx="14" cy="7"/>
              </a:xfrm>
              <a:prstGeom prst="rect">
                <a:avLst/>
              </a:prstGeom>
              <a:solidFill>
                <a:srgbClr val="070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4" name="Rectangle 1585"/>
              <p:cNvSpPr>
                <a:spLocks noChangeArrowheads="1"/>
              </p:cNvSpPr>
              <p:nvPr/>
            </p:nvSpPr>
            <p:spPr bwMode="auto">
              <a:xfrm>
                <a:off x="4035" y="2694"/>
                <a:ext cx="14" cy="6"/>
              </a:xfrm>
              <a:prstGeom prst="rect">
                <a:avLst/>
              </a:prstGeom>
              <a:solidFill>
                <a:srgbClr val="0606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5" name="Rectangle 1586"/>
              <p:cNvSpPr>
                <a:spLocks noChangeArrowheads="1"/>
              </p:cNvSpPr>
              <p:nvPr/>
            </p:nvSpPr>
            <p:spPr bwMode="auto">
              <a:xfrm>
                <a:off x="4035" y="2805"/>
                <a:ext cx="14" cy="6"/>
              </a:xfrm>
              <a:prstGeom prst="rect">
                <a:avLst/>
              </a:prstGeom>
              <a:solidFill>
                <a:srgbClr val="0606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6" name="Rectangle 1587"/>
              <p:cNvSpPr>
                <a:spLocks noChangeArrowheads="1"/>
              </p:cNvSpPr>
              <p:nvPr/>
            </p:nvSpPr>
            <p:spPr bwMode="auto">
              <a:xfrm>
                <a:off x="4035" y="2700"/>
                <a:ext cx="14" cy="7"/>
              </a:xfrm>
              <a:prstGeom prst="rect">
                <a:avLst/>
              </a:prstGeom>
              <a:solidFill>
                <a:srgbClr val="0606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7" name="Rectangle 1588"/>
              <p:cNvSpPr>
                <a:spLocks noChangeArrowheads="1"/>
              </p:cNvSpPr>
              <p:nvPr/>
            </p:nvSpPr>
            <p:spPr bwMode="auto">
              <a:xfrm>
                <a:off x="4035" y="2798"/>
                <a:ext cx="14" cy="7"/>
              </a:xfrm>
              <a:prstGeom prst="rect">
                <a:avLst/>
              </a:prstGeom>
              <a:solidFill>
                <a:srgbClr val="0606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8" name="Rectangle 1589"/>
              <p:cNvSpPr>
                <a:spLocks noChangeArrowheads="1"/>
              </p:cNvSpPr>
              <p:nvPr/>
            </p:nvSpPr>
            <p:spPr bwMode="auto">
              <a:xfrm>
                <a:off x="4035" y="2707"/>
                <a:ext cx="14" cy="13"/>
              </a:xfrm>
              <a:prstGeom prst="rect">
                <a:avLst/>
              </a:prstGeom>
              <a:solidFill>
                <a:srgbClr val="050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09" name="Rectangle 1590"/>
              <p:cNvSpPr>
                <a:spLocks noChangeArrowheads="1"/>
              </p:cNvSpPr>
              <p:nvPr/>
            </p:nvSpPr>
            <p:spPr bwMode="auto">
              <a:xfrm>
                <a:off x="4035" y="2785"/>
                <a:ext cx="14" cy="13"/>
              </a:xfrm>
              <a:prstGeom prst="rect">
                <a:avLst/>
              </a:prstGeom>
              <a:solidFill>
                <a:srgbClr val="050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0" name="Rectangle 1591"/>
              <p:cNvSpPr>
                <a:spLocks noChangeArrowheads="1"/>
              </p:cNvSpPr>
              <p:nvPr/>
            </p:nvSpPr>
            <p:spPr bwMode="auto">
              <a:xfrm>
                <a:off x="4035" y="2720"/>
                <a:ext cx="14" cy="6"/>
              </a:xfrm>
              <a:prstGeom prst="rect">
                <a:avLst/>
              </a:prstGeom>
              <a:solidFill>
                <a:srgbClr val="040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1" name="Rectangle 1592"/>
              <p:cNvSpPr>
                <a:spLocks noChangeArrowheads="1"/>
              </p:cNvSpPr>
              <p:nvPr/>
            </p:nvSpPr>
            <p:spPr bwMode="auto">
              <a:xfrm>
                <a:off x="4035" y="2779"/>
                <a:ext cx="14" cy="6"/>
              </a:xfrm>
              <a:prstGeom prst="rect">
                <a:avLst/>
              </a:prstGeom>
              <a:solidFill>
                <a:srgbClr val="040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2" name="Rectangle 1593"/>
              <p:cNvSpPr>
                <a:spLocks noChangeArrowheads="1"/>
              </p:cNvSpPr>
              <p:nvPr/>
            </p:nvSpPr>
            <p:spPr bwMode="auto">
              <a:xfrm>
                <a:off x="4035" y="2726"/>
                <a:ext cx="14" cy="7"/>
              </a:xfrm>
              <a:prstGeom prst="rect">
                <a:avLst/>
              </a:prstGeom>
              <a:solidFill>
                <a:srgbClr val="030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3" name="Rectangle 1594"/>
              <p:cNvSpPr>
                <a:spLocks noChangeArrowheads="1"/>
              </p:cNvSpPr>
              <p:nvPr/>
            </p:nvSpPr>
            <p:spPr bwMode="auto">
              <a:xfrm>
                <a:off x="4035" y="2772"/>
                <a:ext cx="14" cy="7"/>
              </a:xfrm>
              <a:prstGeom prst="rect">
                <a:avLst/>
              </a:prstGeom>
              <a:solidFill>
                <a:srgbClr val="030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4" name="Rectangle 1595"/>
              <p:cNvSpPr>
                <a:spLocks noChangeArrowheads="1"/>
              </p:cNvSpPr>
              <p:nvPr/>
            </p:nvSpPr>
            <p:spPr bwMode="auto">
              <a:xfrm>
                <a:off x="4035" y="2733"/>
                <a:ext cx="14" cy="6"/>
              </a:xfrm>
              <a:prstGeom prst="rect">
                <a:avLst/>
              </a:prstGeom>
              <a:solidFill>
                <a:srgbClr val="020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5" name="Rectangle 1596"/>
              <p:cNvSpPr>
                <a:spLocks noChangeArrowheads="1"/>
              </p:cNvSpPr>
              <p:nvPr/>
            </p:nvSpPr>
            <p:spPr bwMode="auto">
              <a:xfrm>
                <a:off x="4035" y="2766"/>
                <a:ext cx="14" cy="6"/>
              </a:xfrm>
              <a:prstGeom prst="rect">
                <a:avLst/>
              </a:prstGeom>
              <a:solidFill>
                <a:srgbClr val="020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16" name="Rectangle 1597"/>
              <p:cNvSpPr>
                <a:spLocks noChangeArrowheads="1"/>
              </p:cNvSpPr>
              <p:nvPr/>
            </p:nvSpPr>
            <p:spPr bwMode="auto">
              <a:xfrm>
                <a:off x="4035" y="2739"/>
                <a:ext cx="14" cy="2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32" name="Rectangle 1598"/>
            <p:cNvSpPr>
              <a:spLocks noChangeArrowheads="1"/>
            </p:cNvSpPr>
            <p:nvPr/>
          </p:nvSpPr>
          <p:spPr bwMode="auto">
            <a:xfrm>
              <a:off x="2642" y="2684"/>
              <a:ext cx="97" cy="108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33" name="Group 1599"/>
            <p:cNvGrpSpPr>
              <a:grpSpLocks/>
            </p:cNvGrpSpPr>
            <p:nvPr/>
          </p:nvGrpSpPr>
          <p:grpSpPr bwMode="auto">
            <a:xfrm>
              <a:off x="1756" y="3721"/>
              <a:ext cx="92" cy="47"/>
              <a:chOff x="2820" y="3517"/>
              <a:chExt cx="120" cy="72"/>
            </a:xfrm>
          </p:grpSpPr>
          <p:sp>
            <p:nvSpPr>
              <p:cNvPr id="9668" name="Rectangle 1600"/>
              <p:cNvSpPr>
                <a:spLocks noChangeArrowheads="1"/>
              </p:cNvSpPr>
              <p:nvPr/>
            </p:nvSpPr>
            <p:spPr bwMode="auto">
              <a:xfrm>
                <a:off x="2820" y="3517"/>
                <a:ext cx="7" cy="72"/>
              </a:xfrm>
              <a:prstGeom prst="rect">
                <a:avLst/>
              </a:prstGeom>
              <a:solidFill>
                <a:srgbClr val="FF1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9" name="Rectangle 1601"/>
              <p:cNvSpPr>
                <a:spLocks noChangeArrowheads="1"/>
              </p:cNvSpPr>
              <p:nvPr/>
            </p:nvSpPr>
            <p:spPr bwMode="auto">
              <a:xfrm>
                <a:off x="2933" y="3517"/>
                <a:ext cx="7" cy="72"/>
              </a:xfrm>
              <a:prstGeom prst="rect">
                <a:avLst/>
              </a:prstGeom>
              <a:solidFill>
                <a:srgbClr val="FF1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0" name="Rectangle 1602"/>
              <p:cNvSpPr>
                <a:spLocks noChangeArrowheads="1"/>
              </p:cNvSpPr>
              <p:nvPr/>
            </p:nvSpPr>
            <p:spPr bwMode="auto">
              <a:xfrm>
                <a:off x="2827" y="3517"/>
                <a:ext cx="106" cy="7"/>
              </a:xfrm>
              <a:prstGeom prst="rect">
                <a:avLst/>
              </a:prstGeom>
              <a:solidFill>
                <a:srgbClr val="FF2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1" name="Rectangle 1603"/>
              <p:cNvSpPr>
                <a:spLocks noChangeArrowheads="1"/>
              </p:cNvSpPr>
              <p:nvPr/>
            </p:nvSpPr>
            <p:spPr bwMode="auto">
              <a:xfrm>
                <a:off x="2827" y="3582"/>
                <a:ext cx="106" cy="7"/>
              </a:xfrm>
              <a:prstGeom prst="rect">
                <a:avLst/>
              </a:prstGeom>
              <a:solidFill>
                <a:srgbClr val="FF2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2" name="Rectangle 1604"/>
              <p:cNvSpPr>
                <a:spLocks noChangeArrowheads="1"/>
              </p:cNvSpPr>
              <p:nvPr/>
            </p:nvSpPr>
            <p:spPr bwMode="auto">
              <a:xfrm>
                <a:off x="2827" y="3524"/>
                <a:ext cx="6" cy="58"/>
              </a:xfrm>
              <a:prstGeom prst="rect">
                <a:avLst/>
              </a:prstGeom>
              <a:solidFill>
                <a:srgbClr val="FF2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3" name="Rectangle 1605"/>
              <p:cNvSpPr>
                <a:spLocks noChangeArrowheads="1"/>
              </p:cNvSpPr>
              <p:nvPr/>
            </p:nvSpPr>
            <p:spPr bwMode="auto">
              <a:xfrm>
                <a:off x="2927" y="3524"/>
                <a:ext cx="6" cy="58"/>
              </a:xfrm>
              <a:prstGeom prst="rect">
                <a:avLst/>
              </a:prstGeom>
              <a:solidFill>
                <a:srgbClr val="FF2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4" name="Rectangle 1606"/>
              <p:cNvSpPr>
                <a:spLocks noChangeArrowheads="1"/>
              </p:cNvSpPr>
              <p:nvPr/>
            </p:nvSpPr>
            <p:spPr bwMode="auto">
              <a:xfrm>
                <a:off x="2833" y="3576"/>
                <a:ext cx="94" cy="6"/>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5" name="Rectangle 1607"/>
              <p:cNvSpPr>
                <a:spLocks noChangeArrowheads="1"/>
              </p:cNvSpPr>
              <p:nvPr/>
            </p:nvSpPr>
            <p:spPr bwMode="auto">
              <a:xfrm>
                <a:off x="2833" y="3524"/>
                <a:ext cx="7" cy="52"/>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6" name="Rectangle 1608"/>
              <p:cNvSpPr>
                <a:spLocks noChangeArrowheads="1"/>
              </p:cNvSpPr>
              <p:nvPr/>
            </p:nvSpPr>
            <p:spPr bwMode="auto">
              <a:xfrm>
                <a:off x="2920" y="3524"/>
                <a:ext cx="7" cy="52"/>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7" name="Rectangle 1609"/>
              <p:cNvSpPr>
                <a:spLocks noChangeArrowheads="1"/>
              </p:cNvSpPr>
              <p:nvPr/>
            </p:nvSpPr>
            <p:spPr bwMode="auto">
              <a:xfrm>
                <a:off x="2840" y="3524"/>
                <a:ext cx="80" cy="6"/>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8" name="Rectangle 1610"/>
              <p:cNvSpPr>
                <a:spLocks noChangeArrowheads="1"/>
              </p:cNvSpPr>
              <p:nvPr/>
            </p:nvSpPr>
            <p:spPr bwMode="auto">
              <a:xfrm>
                <a:off x="2840" y="3530"/>
                <a:ext cx="7" cy="46"/>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79" name="Rectangle 1611"/>
              <p:cNvSpPr>
                <a:spLocks noChangeArrowheads="1"/>
              </p:cNvSpPr>
              <p:nvPr/>
            </p:nvSpPr>
            <p:spPr bwMode="auto">
              <a:xfrm>
                <a:off x="2913" y="3530"/>
                <a:ext cx="7" cy="46"/>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0" name="Rectangle 1612"/>
              <p:cNvSpPr>
                <a:spLocks noChangeArrowheads="1"/>
              </p:cNvSpPr>
              <p:nvPr/>
            </p:nvSpPr>
            <p:spPr bwMode="auto">
              <a:xfrm>
                <a:off x="2847" y="3569"/>
                <a:ext cx="66"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1" name="Rectangle 1613"/>
              <p:cNvSpPr>
                <a:spLocks noChangeArrowheads="1"/>
              </p:cNvSpPr>
              <p:nvPr/>
            </p:nvSpPr>
            <p:spPr bwMode="auto">
              <a:xfrm>
                <a:off x="2847" y="3530"/>
                <a:ext cx="6" cy="39"/>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2" name="Rectangle 1614"/>
              <p:cNvSpPr>
                <a:spLocks noChangeArrowheads="1"/>
              </p:cNvSpPr>
              <p:nvPr/>
            </p:nvSpPr>
            <p:spPr bwMode="auto">
              <a:xfrm>
                <a:off x="2907" y="3530"/>
                <a:ext cx="6" cy="39"/>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3" name="Rectangle 1615"/>
              <p:cNvSpPr>
                <a:spLocks noChangeArrowheads="1"/>
              </p:cNvSpPr>
              <p:nvPr/>
            </p:nvSpPr>
            <p:spPr bwMode="auto">
              <a:xfrm>
                <a:off x="2853" y="3530"/>
                <a:ext cx="54" cy="7"/>
              </a:xfrm>
              <a:prstGeom prst="rect">
                <a:avLst/>
              </a:prstGeom>
              <a:solidFill>
                <a:srgbClr val="FF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4" name="Rectangle 1616"/>
              <p:cNvSpPr>
                <a:spLocks noChangeArrowheads="1"/>
              </p:cNvSpPr>
              <p:nvPr/>
            </p:nvSpPr>
            <p:spPr bwMode="auto">
              <a:xfrm>
                <a:off x="2853" y="3563"/>
                <a:ext cx="54" cy="6"/>
              </a:xfrm>
              <a:prstGeom prst="rect">
                <a:avLst/>
              </a:prstGeom>
              <a:solidFill>
                <a:srgbClr val="FF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5" name="Rectangle 1617"/>
              <p:cNvSpPr>
                <a:spLocks noChangeArrowheads="1"/>
              </p:cNvSpPr>
              <p:nvPr/>
            </p:nvSpPr>
            <p:spPr bwMode="auto">
              <a:xfrm>
                <a:off x="2853" y="3537"/>
                <a:ext cx="7" cy="26"/>
              </a:xfrm>
              <a:prstGeom prst="rect">
                <a:avLst/>
              </a:prstGeom>
              <a:solidFill>
                <a:srgbClr val="FF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6" name="Rectangle 1618"/>
              <p:cNvSpPr>
                <a:spLocks noChangeArrowheads="1"/>
              </p:cNvSpPr>
              <p:nvPr/>
            </p:nvSpPr>
            <p:spPr bwMode="auto">
              <a:xfrm>
                <a:off x="2900" y="3537"/>
                <a:ext cx="7" cy="26"/>
              </a:xfrm>
              <a:prstGeom prst="rect">
                <a:avLst/>
              </a:prstGeom>
              <a:solidFill>
                <a:srgbClr val="FF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7" name="Rectangle 1619"/>
              <p:cNvSpPr>
                <a:spLocks noChangeArrowheads="1"/>
              </p:cNvSpPr>
              <p:nvPr/>
            </p:nvSpPr>
            <p:spPr bwMode="auto">
              <a:xfrm>
                <a:off x="2860" y="3537"/>
                <a:ext cx="7" cy="26"/>
              </a:xfrm>
              <a:prstGeom prst="rect">
                <a:avLst/>
              </a:prstGeom>
              <a:solidFill>
                <a:srgbClr val="FF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8" name="Rectangle 1620"/>
              <p:cNvSpPr>
                <a:spLocks noChangeArrowheads="1"/>
              </p:cNvSpPr>
              <p:nvPr/>
            </p:nvSpPr>
            <p:spPr bwMode="auto">
              <a:xfrm>
                <a:off x="2893" y="3537"/>
                <a:ext cx="7" cy="26"/>
              </a:xfrm>
              <a:prstGeom prst="rect">
                <a:avLst/>
              </a:prstGeom>
              <a:solidFill>
                <a:srgbClr val="FF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89" name="Rectangle 1621"/>
              <p:cNvSpPr>
                <a:spLocks noChangeArrowheads="1"/>
              </p:cNvSpPr>
              <p:nvPr/>
            </p:nvSpPr>
            <p:spPr bwMode="auto">
              <a:xfrm>
                <a:off x="2867" y="3537"/>
                <a:ext cx="26" cy="6"/>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0" name="Rectangle 1622"/>
              <p:cNvSpPr>
                <a:spLocks noChangeArrowheads="1"/>
              </p:cNvSpPr>
              <p:nvPr/>
            </p:nvSpPr>
            <p:spPr bwMode="auto">
              <a:xfrm>
                <a:off x="2867" y="3556"/>
                <a:ext cx="26" cy="7"/>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1" name="Rectangle 1623"/>
              <p:cNvSpPr>
                <a:spLocks noChangeArrowheads="1"/>
              </p:cNvSpPr>
              <p:nvPr/>
            </p:nvSpPr>
            <p:spPr bwMode="auto">
              <a:xfrm>
                <a:off x="2867" y="3543"/>
                <a:ext cx="6" cy="13"/>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2" name="Rectangle 1624"/>
              <p:cNvSpPr>
                <a:spLocks noChangeArrowheads="1"/>
              </p:cNvSpPr>
              <p:nvPr/>
            </p:nvSpPr>
            <p:spPr bwMode="auto">
              <a:xfrm>
                <a:off x="2887" y="3543"/>
                <a:ext cx="6" cy="13"/>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93" name="Rectangle 1625"/>
              <p:cNvSpPr>
                <a:spLocks noChangeArrowheads="1"/>
              </p:cNvSpPr>
              <p:nvPr/>
            </p:nvSpPr>
            <p:spPr bwMode="auto">
              <a:xfrm>
                <a:off x="2873" y="3543"/>
                <a:ext cx="14" cy="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34" name="Rectangle 1626"/>
            <p:cNvSpPr>
              <a:spLocks noChangeArrowheads="1"/>
            </p:cNvSpPr>
            <p:nvPr/>
          </p:nvSpPr>
          <p:spPr bwMode="auto">
            <a:xfrm>
              <a:off x="1756" y="3721"/>
              <a:ext cx="92" cy="47"/>
            </a:xfrm>
            <a:prstGeom prst="rect">
              <a:avLst/>
            </a:prstGeom>
            <a:solidFill>
              <a:srgbClr val="FF33CC"/>
            </a:solidFill>
            <a:ln w="11113">
              <a:solidFill>
                <a:srgbClr val="000000"/>
              </a:solidFill>
              <a:miter lim="800000"/>
              <a:headEnd/>
              <a:tailEnd/>
            </a:ln>
          </p:spPr>
          <p:txBody>
            <a:bodyPr/>
            <a:lstStyle/>
            <a:p>
              <a:endParaRPr lang="en-US"/>
            </a:p>
          </p:txBody>
        </p:sp>
        <p:grpSp>
          <p:nvGrpSpPr>
            <p:cNvPr id="9235" name="Group 1627"/>
            <p:cNvGrpSpPr>
              <a:grpSpLocks/>
            </p:cNvGrpSpPr>
            <p:nvPr/>
          </p:nvGrpSpPr>
          <p:grpSpPr bwMode="auto">
            <a:xfrm>
              <a:off x="2082" y="3610"/>
              <a:ext cx="91" cy="158"/>
              <a:chOff x="3247" y="3347"/>
              <a:chExt cx="120" cy="242"/>
            </a:xfrm>
          </p:grpSpPr>
          <p:sp>
            <p:nvSpPr>
              <p:cNvPr id="9616" name="Rectangle 1628"/>
              <p:cNvSpPr>
                <a:spLocks noChangeArrowheads="1"/>
              </p:cNvSpPr>
              <p:nvPr/>
            </p:nvSpPr>
            <p:spPr bwMode="auto">
              <a:xfrm>
                <a:off x="3247" y="3582"/>
                <a:ext cx="12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7" name="Rectangle 1629"/>
              <p:cNvSpPr>
                <a:spLocks noChangeArrowheads="1"/>
              </p:cNvSpPr>
              <p:nvPr/>
            </p:nvSpPr>
            <p:spPr bwMode="auto">
              <a:xfrm>
                <a:off x="3247" y="3347"/>
                <a:ext cx="12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8" name="Rectangle 1630"/>
              <p:cNvSpPr>
                <a:spLocks noChangeArrowheads="1"/>
              </p:cNvSpPr>
              <p:nvPr/>
            </p:nvSpPr>
            <p:spPr bwMode="auto">
              <a:xfrm>
                <a:off x="3247" y="3576"/>
                <a:ext cx="12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9" name="Rectangle 1631"/>
              <p:cNvSpPr>
                <a:spLocks noChangeArrowheads="1"/>
              </p:cNvSpPr>
              <p:nvPr/>
            </p:nvSpPr>
            <p:spPr bwMode="auto">
              <a:xfrm>
                <a:off x="3247" y="3354"/>
                <a:ext cx="12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0" name="Rectangle 1632"/>
              <p:cNvSpPr>
                <a:spLocks noChangeArrowheads="1"/>
              </p:cNvSpPr>
              <p:nvPr/>
            </p:nvSpPr>
            <p:spPr bwMode="auto">
              <a:xfrm>
                <a:off x="3247" y="3569"/>
                <a:ext cx="12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1" name="Rectangle 1633"/>
              <p:cNvSpPr>
                <a:spLocks noChangeArrowheads="1"/>
              </p:cNvSpPr>
              <p:nvPr/>
            </p:nvSpPr>
            <p:spPr bwMode="auto">
              <a:xfrm>
                <a:off x="3247" y="3360"/>
                <a:ext cx="7" cy="209"/>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2" name="Rectangle 1634"/>
              <p:cNvSpPr>
                <a:spLocks noChangeArrowheads="1"/>
              </p:cNvSpPr>
              <p:nvPr/>
            </p:nvSpPr>
            <p:spPr bwMode="auto">
              <a:xfrm>
                <a:off x="3361" y="3360"/>
                <a:ext cx="6" cy="209"/>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3" name="Rectangle 1635"/>
              <p:cNvSpPr>
                <a:spLocks noChangeArrowheads="1"/>
              </p:cNvSpPr>
              <p:nvPr/>
            </p:nvSpPr>
            <p:spPr bwMode="auto">
              <a:xfrm>
                <a:off x="3254" y="3360"/>
                <a:ext cx="10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4" name="Rectangle 1636"/>
              <p:cNvSpPr>
                <a:spLocks noChangeArrowheads="1"/>
              </p:cNvSpPr>
              <p:nvPr/>
            </p:nvSpPr>
            <p:spPr bwMode="auto">
              <a:xfrm>
                <a:off x="3254" y="3563"/>
                <a:ext cx="10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5" name="Rectangle 1637"/>
              <p:cNvSpPr>
                <a:spLocks noChangeArrowheads="1"/>
              </p:cNvSpPr>
              <p:nvPr/>
            </p:nvSpPr>
            <p:spPr bwMode="auto">
              <a:xfrm>
                <a:off x="3254" y="3367"/>
                <a:ext cx="10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6" name="Rectangle 1638"/>
              <p:cNvSpPr>
                <a:spLocks noChangeArrowheads="1"/>
              </p:cNvSpPr>
              <p:nvPr/>
            </p:nvSpPr>
            <p:spPr bwMode="auto">
              <a:xfrm>
                <a:off x="3254" y="3556"/>
                <a:ext cx="10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7" name="Rectangle 1639"/>
              <p:cNvSpPr>
                <a:spLocks noChangeArrowheads="1"/>
              </p:cNvSpPr>
              <p:nvPr/>
            </p:nvSpPr>
            <p:spPr bwMode="auto">
              <a:xfrm>
                <a:off x="3254" y="3373"/>
                <a:ext cx="7" cy="183"/>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8" name="Rectangle 1640"/>
              <p:cNvSpPr>
                <a:spLocks noChangeArrowheads="1"/>
              </p:cNvSpPr>
              <p:nvPr/>
            </p:nvSpPr>
            <p:spPr bwMode="auto">
              <a:xfrm>
                <a:off x="3354" y="3373"/>
                <a:ext cx="7" cy="183"/>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9" name="Rectangle 1641"/>
              <p:cNvSpPr>
                <a:spLocks noChangeArrowheads="1"/>
              </p:cNvSpPr>
              <p:nvPr/>
            </p:nvSpPr>
            <p:spPr bwMode="auto">
              <a:xfrm>
                <a:off x="3261" y="3373"/>
                <a:ext cx="9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0" name="Rectangle 1642"/>
              <p:cNvSpPr>
                <a:spLocks noChangeArrowheads="1"/>
              </p:cNvSpPr>
              <p:nvPr/>
            </p:nvSpPr>
            <p:spPr bwMode="auto">
              <a:xfrm>
                <a:off x="3261" y="3550"/>
                <a:ext cx="9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1" name="Rectangle 1643"/>
              <p:cNvSpPr>
                <a:spLocks noChangeArrowheads="1"/>
              </p:cNvSpPr>
              <p:nvPr/>
            </p:nvSpPr>
            <p:spPr bwMode="auto">
              <a:xfrm>
                <a:off x="3261" y="3380"/>
                <a:ext cx="9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2" name="Rectangle 1644"/>
              <p:cNvSpPr>
                <a:spLocks noChangeArrowheads="1"/>
              </p:cNvSpPr>
              <p:nvPr/>
            </p:nvSpPr>
            <p:spPr bwMode="auto">
              <a:xfrm>
                <a:off x="3261" y="3543"/>
                <a:ext cx="9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3" name="Rectangle 1645"/>
              <p:cNvSpPr>
                <a:spLocks noChangeArrowheads="1"/>
              </p:cNvSpPr>
              <p:nvPr/>
            </p:nvSpPr>
            <p:spPr bwMode="auto">
              <a:xfrm>
                <a:off x="3261" y="3386"/>
                <a:ext cx="6" cy="15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4" name="Rectangle 1646"/>
              <p:cNvSpPr>
                <a:spLocks noChangeArrowheads="1"/>
              </p:cNvSpPr>
              <p:nvPr/>
            </p:nvSpPr>
            <p:spPr bwMode="auto">
              <a:xfrm>
                <a:off x="3347" y="3386"/>
                <a:ext cx="7" cy="15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5" name="Rectangle 1647"/>
              <p:cNvSpPr>
                <a:spLocks noChangeArrowheads="1"/>
              </p:cNvSpPr>
              <p:nvPr/>
            </p:nvSpPr>
            <p:spPr bwMode="auto">
              <a:xfrm>
                <a:off x="3267" y="3386"/>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6" name="Rectangle 1648"/>
              <p:cNvSpPr>
                <a:spLocks noChangeArrowheads="1"/>
              </p:cNvSpPr>
              <p:nvPr/>
            </p:nvSpPr>
            <p:spPr bwMode="auto">
              <a:xfrm>
                <a:off x="3267" y="3537"/>
                <a:ext cx="8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7" name="Rectangle 1649"/>
              <p:cNvSpPr>
                <a:spLocks noChangeArrowheads="1"/>
              </p:cNvSpPr>
              <p:nvPr/>
            </p:nvSpPr>
            <p:spPr bwMode="auto">
              <a:xfrm>
                <a:off x="3267" y="3393"/>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8" name="Rectangle 1650"/>
              <p:cNvSpPr>
                <a:spLocks noChangeArrowheads="1"/>
              </p:cNvSpPr>
              <p:nvPr/>
            </p:nvSpPr>
            <p:spPr bwMode="auto">
              <a:xfrm>
                <a:off x="3267" y="3530"/>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39" name="Rectangle 1651"/>
              <p:cNvSpPr>
                <a:spLocks noChangeArrowheads="1"/>
              </p:cNvSpPr>
              <p:nvPr/>
            </p:nvSpPr>
            <p:spPr bwMode="auto">
              <a:xfrm>
                <a:off x="3267" y="3400"/>
                <a:ext cx="7" cy="130"/>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0" name="Rectangle 1652"/>
              <p:cNvSpPr>
                <a:spLocks noChangeArrowheads="1"/>
              </p:cNvSpPr>
              <p:nvPr/>
            </p:nvSpPr>
            <p:spPr bwMode="auto">
              <a:xfrm>
                <a:off x="3341" y="3400"/>
                <a:ext cx="6" cy="130"/>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1" name="Rectangle 1653"/>
              <p:cNvSpPr>
                <a:spLocks noChangeArrowheads="1"/>
              </p:cNvSpPr>
              <p:nvPr/>
            </p:nvSpPr>
            <p:spPr bwMode="auto">
              <a:xfrm>
                <a:off x="3274" y="3400"/>
                <a:ext cx="6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2" name="Rectangle 1654"/>
              <p:cNvSpPr>
                <a:spLocks noChangeArrowheads="1"/>
              </p:cNvSpPr>
              <p:nvPr/>
            </p:nvSpPr>
            <p:spPr bwMode="auto">
              <a:xfrm>
                <a:off x="3274" y="3524"/>
                <a:ext cx="6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3" name="Rectangle 1655"/>
              <p:cNvSpPr>
                <a:spLocks noChangeArrowheads="1"/>
              </p:cNvSpPr>
              <p:nvPr/>
            </p:nvSpPr>
            <p:spPr bwMode="auto">
              <a:xfrm>
                <a:off x="3274" y="3406"/>
                <a:ext cx="6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4" name="Rectangle 1656"/>
              <p:cNvSpPr>
                <a:spLocks noChangeArrowheads="1"/>
              </p:cNvSpPr>
              <p:nvPr/>
            </p:nvSpPr>
            <p:spPr bwMode="auto">
              <a:xfrm>
                <a:off x="3274" y="3517"/>
                <a:ext cx="6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5" name="Rectangle 1657"/>
              <p:cNvSpPr>
                <a:spLocks noChangeArrowheads="1"/>
              </p:cNvSpPr>
              <p:nvPr/>
            </p:nvSpPr>
            <p:spPr bwMode="auto">
              <a:xfrm>
                <a:off x="3274" y="3413"/>
                <a:ext cx="7" cy="104"/>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6" name="Rectangle 1658"/>
              <p:cNvSpPr>
                <a:spLocks noChangeArrowheads="1"/>
              </p:cNvSpPr>
              <p:nvPr/>
            </p:nvSpPr>
            <p:spPr bwMode="auto">
              <a:xfrm>
                <a:off x="3334" y="3413"/>
                <a:ext cx="7" cy="104"/>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7" name="Rectangle 1659"/>
              <p:cNvSpPr>
                <a:spLocks noChangeArrowheads="1"/>
              </p:cNvSpPr>
              <p:nvPr/>
            </p:nvSpPr>
            <p:spPr bwMode="auto">
              <a:xfrm>
                <a:off x="3281" y="3413"/>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8" name="Rectangle 1660"/>
              <p:cNvSpPr>
                <a:spLocks noChangeArrowheads="1"/>
              </p:cNvSpPr>
              <p:nvPr/>
            </p:nvSpPr>
            <p:spPr bwMode="auto">
              <a:xfrm>
                <a:off x="3281" y="3511"/>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49" name="Rectangle 1661"/>
              <p:cNvSpPr>
                <a:spLocks noChangeArrowheads="1"/>
              </p:cNvSpPr>
              <p:nvPr/>
            </p:nvSpPr>
            <p:spPr bwMode="auto">
              <a:xfrm>
                <a:off x="3281" y="3419"/>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0" name="Rectangle 1662"/>
              <p:cNvSpPr>
                <a:spLocks noChangeArrowheads="1"/>
              </p:cNvSpPr>
              <p:nvPr/>
            </p:nvSpPr>
            <p:spPr bwMode="auto">
              <a:xfrm>
                <a:off x="3281" y="3504"/>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1" name="Rectangle 1663"/>
              <p:cNvSpPr>
                <a:spLocks noChangeArrowheads="1"/>
              </p:cNvSpPr>
              <p:nvPr/>
            </p:nvSpPr>
            <p:spPr bwMode="auto">
              <a:xfrm>
                <a:off x="3281" y="3426"/>
                <a:ext cx="6" cy="78"/>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2" name="Rectangle 1664"/>
              <p:cNvSpPr>
                <a:spLocks noChangeArrowheads="1"/>
              </p:cNvSpPr>
              <p:nvPr/>
            </p:nvSpPr>
            <p:spPr bwMode="auto">
              <a:xfrm>
                <a:off x="3327" y="3426"/>
                <a:ext cx="7" cy="78"/>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3" name="Rectangle 1665"/>
              <p:cNvSpPr>
                <a:spLocks noChangeArrowheads="1"/>
              </p:cNvSpPr>
              <p:nvPr/>
            </p:nvSpPr>
            <p:spPr bwMode="auto">
              <a:xfrm>
                <a:off x="3287" y="3426"/>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4" name="Rectangle 1666"/>
              <p:cNvSpPr>
                <a:spLocks noChangeArrowheads="1"/>
              </p:cNvSpPr>
              <p:nvPr/>
            </p:nvSpPr>
            <p:spPr bwMode="auto">
              <a:xfrm>
                <a:off x="3287" y="3498"/>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5" name="Rectangle 1667"/>
              <p:cNvSpPr>
                <a:spLocks noChangeArrowheads="1"/>
              </p:cNvSpPr>
              <p:nvPr/>
            </p:nvSpPr>
            <p:spPr bwMode="auto">
              <a:xfrm>
                <a:off x="3287" y="3432"/>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6" name="Rectangle 1668"/>
              <p:cNvSpPr>
                <a:spLocks noChangeArrowheads="1"/>
              </p:cNvSpPr>
              <p:nvPr/>
            </p:nvSpPr>
            <p:spPr bwMode="auto">
              <a:xfrm>
                <a:off x="3287" y="3491"/>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7" name="Rectangle 1669"/>
              <p:cNvSpPr>
                <a:spLocks noChangeArrowheads="1"/>
              </p:cNvSpPr>
              <p:nvPr/>
            </p:nvSpPr>
            <p:spPr bwMode="auto">
              <a:xfrm>
                <a:off x="3287" y="3439"/>
                <a:ext cx="7" cy="52"/>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8" name="Rectangle 1670"/>
              <p:cNvSpPr>
                <a:spLocks noChangeArrowheads="1"/>
              </p:cNvSpPr>
              <p:nvPr/>
            </p:nvSpPr>
            <p:spPr bwMode="auto">
              <a:xfrm>
                <a:off x="3321" y="3439"/>
                <a:ext cx="6" cy="52"/>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59" name="Rectangle 1671"/>
              <p:cNvSpPr>
                <a:spLocks noChangeArrowheads="1"/>
              </p:cNvSpPr>
              <p:nvPr/>
            </p:nvSpPr>
            <p:spPr bwMode="auto">
              <a:xfrm>
                <a:off x="3294" y="3439"/>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0" name="Rectangle 1672"/>
              <p:cNvSpPr>
                <a:spLocks noChangeArrowheads="1"/>
              </p:cNvSpPr>
              <p:nvPr/>
            </p:nvSpPr>
            <p:spPr bwMode="auto">
              <a:xfrm>
                <a:off x="3294" y="3484"/>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1" name="Rectangle 1673"/>
              <p:cNvSpPr>
                <a:spLocks noChangeArrowheads="1"/>
              </p:cNvSpPr>
              <p:nvPr/>
            </p:nvSpPr>
            <p:spPr bwMode="auto">
              <a:xfrm>
                <a:off x="3294" y="3445"/>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2" name="Rectangle 1674"/>
              <p:cNvSpPr>
                <a:spLocks noChangeArrowheads="1"/>
              </p:cNvSpPr>
              <p:nvPr/>
            </p:nvSpPr>
            <p:spPr bwMode="auto">
              <a:xfrm>
                <a:off x="3294" y="3478"/>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3" name="Rectangle 1675"/>
              <p:cNvSpPr>
                <a:spLocks noChangeArrowheads="1"/>
              </p:cNvSpPr>
              <p:nvPr/>
            </p:nvSpPr>
            <p:spPr bwMode="auto">
              <a:xfrm>
                <a:off x="3294" y="3452"/>
                <a:ext cx="7" cy="2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4" name="Rectangle 1676"/>
              <p:cNvSpPr>
                <a:spLocks noChangeArrowheads="1"/>
              </p:cNvSpPr>
              <p:nvPr/>
            </p:nvSpPr>
            <p:spPr bwMode="auto">
              <a:xfrm>
                <a:off x="3314" y="3452"/>
                <a:ext cx="7" cy="2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5" name="Rectangle 1677"/>
              <p:cNvSpPr>
                <a:spLocks noChangeArrowheads="1"/>
              </p:cNvSpPr>
              <p:nvPr/>
            </p:nvSpPr>
            <p:spPr bwMode="auto">
              <a:xfrm>
                <a:off x="3301" y="3452"/>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6" name="Rectangle 1678"/>
              <p:cNvSpPr>
                <a:spLocks noChangeArrowheads="1"/>
              </p:cNvSpPr>
              <p:nvPr/>
            </p:nvSpPr>
            <p:spPr bwMode="auto">
              <a:xfrm>
                <a:off x="3301" y="3471"/>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67" name="Rectangle 1679"/>
              <p:cNvSpPr>
                <a:spLocks noChangeArrowheads="1"/>
              </p:cNvSpPr>
              <p:nvPr/>
            </p:nvSpPr>
            <p:spPr bwMode="auto">
              <a:xfrm>
                <a:off x="3301" y="3458"/>
                <a:ext cx="13" cy="13"/>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36" name="Rectangle 1680"/>
            <p:cNvSpPr>
              <a:spLocks noChangeArrowheads="1"/>
            </p:cNvSpPr>
            <p:nvPr/>
          </p:nvSpPr>
          <p:spPr bwMode="auto">
            <a:xfrm>
              <a:off x="2082" y="3610"/>
              <a:ext cx="91" cy="15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37" name="Group 1681"/>
            <p:cNvGrpSpPr>
              <a:grpSpLocks/>
            </p:cNvGrpSpPr>
            <p:nvPr/>
          </p:nvGrpSpPr>
          <p:grpSpPr bwMode="auto">
            <a:xfrm>
              <a:off x="2408" y="3177"/>
              <a:ext cx="96" cy="591"/>
              <a:chOff x="3675" y="2681"/>
              <a:chExt cx="126" cy="908"/>
            </a:xfrm>
          </p:grpSpPr>
          <p:sp>
            <p:nvSpPr>
              <p:cNvPr id="9461" name="Rectangle 1682"/>
              <p:cNvSpPr>
                <a:spLocks noChangeArrowheads="1"/>
              </p:cNvSpPr>
              <p:nvPr/>
            </p:nvSpPr>
            <p:spPr bwMode="auto">
              <a:xfrm>
                <a:off x="3675" y="3582"/>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2" name="Rectangle 1683"/>
              <p:cNvSpPr>
                <a:spLocks noChangeArrowheads="1"/>
              </p:cNvSpPr>
              <p:nvPr/>
            </p:nvSpPr>
            <p:spPr bwMode="auto">
              <a:xfrm>
                <a:off x="3675" y="2681"/>
                <a:ext cx="12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3" name="Rectangle 1684"/>
              <p:cNvSpPr>
                <a:spLocks noChangeArrowheads="1"/>
              </p:cNvSpPr>
              <p:nvPr/>
            </p:nvSpPr>
            <p:spPr bwMode="auto">
              <a:xfrm>
                <a:off x="3675" y="3576"/>
                <a:ext cx="12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4" name="Rectangle 1685"/>
              <p:cNvSpPr>
                <a:spLocks noChangeArrowheads="1"/>
              </p:cNvSpPr>
              <p:nvPr/>
            </p:nvSpPr>
            <p:spPr bwMode="auto">
              <a:xfrm>
                <a:off x="3675" y="2687"/>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5" name="Rectangle 1686"/>
              <p:cNvSpPr>
                <a:spLocks noChangeArrowheads="1"/>
              </p:cNvSpPr>
              <p:nvPr/>
            </p:nvSpPr>
            <p:spPr bwMode="auto">
              <a:xfrm>
                <a:off x="3675" y="3569"/>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6" name="Rectangle 1687"/>
              <p:cNvSpPr>
                <a:spLocks noChangeArrowheads="1"/>
              </p:cNvSpPr>
              <p:nvPr/>
            </p:nvSpPr>
            <p:spPr bwMode="auto">
              <a:xfrm>
                <a:off x="3675" y="2694"/>
                <a:ext cx="12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7" name="Rectangle 1688"/>
              <p:cNvSpPr>
                <a:spLocks noChangeArrowheads="1"/>
              </p:cNvSpPr>
              <p:nvPr/>
            </p:nvSpPr>
            <p:spPr bwMode="auto">
              <a:xfrm>
                <a:off x="3675" y="3563"/>
                <a:ext cx="12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8" name="Rectangle 1689"/>
              <p:cNvSpPr>
                <a:spLocks noChangeArrowheads="1"/>
              </p:cNvSpPr>
              <p:nvPr/>
            </p:nvSpPr>
            <p:spPr bwMode="auto">
              <a:xfrm>
                <a:off x="3675" y="2700"/>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9" name="Rectangle 1690"/>
              <p:cNvSpPr>
                <a:spLocks noChangeArrowheads="1"/>
              </p:cNvSpPr>
              <p:nvPr/>
            </p:nvSpPr>
            <p:spPr bwMode="auto">
              <a:xfrm>
                <a:off x="3675" y="3556"/>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0" name="Rectangle 1691"/>
              <p:cNvSpPr>
                <a:spLocks noChangeArrowheads="1"/>
              </p:cNvSpPr>
              <p:nvPr/>
            </p:nvSpPr>
            <p:spPr bwMode="auto">
              <a:xfrm>
                <a:off x="3675" y="2707"/>
                <a:ext cx="12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1" name="Rectangle 1692"/>
              <p:cNvSpPr>
                <a:spLocks noChangeArrowheads="1"/>
              </p:cNvSpPr>
              <p:nvPr/>
            </p:nvSpPr>
            <p:spPr bwMode="auto">
              <a:xfrm>
                <a:off x="3675" y="3550"/>
                <a:ext cx="12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2" name="Rectangle 1693"/>
              <p:cNvSpPr>
                <a:spLocks noChangeArrowheads="1"/>
              </p:cNvSpPr>
              <p:nvPr/>
            </p:nvSpPr>
            <p:spPr bwMode="auto">
              <a:xfrm>
                <a:off x="3675" y="2713"/>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3" name="Rectangle 1694"/>
              <p:cNvSpPr>
                <a:spLocks noChangeArrowheads="1"/>
              </p:cNvSpPr>
              <p:nvPr/>
            </p:nvSpPr>
            <p:spPr bwMode="auto">
              <a:xfrm>
                <a:off x="3675" y="3543"/>
                <a:ext cx="12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4" name="Rectangle 1695"/>
              <p:cNvSpPr>
                <a:spLocks noChangeArrowheads="1"/>
              </p:cNvSpPr>
              <p:nvPr/>
            </p:nvSpPr>
            <p:spPr bwMode="auto">
              <a:xfrm>
                <a:off x="3795" y="2720"/>
                <a:ext cx="6" cy="823"/>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5" name="Rectangle 1696"/>
              <p:cNvSpPr>
                <a:spLocks noChangeArrowheads="1"/>
              </p:cNvSpPr>
              <p:nvPr/>
            </p:nvSpPr>
            <p:spPr bwMode="auto">
              <a:xfrm>
                <a:off x="3675" y="2720"/>
                <a:ext cx="12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6" name="Rectangle 1697"/>
              <p:cNvSpPr>
                <a:spLocks noChangeArrowheads="1"/>
              </p:cNvSpPr>
              <p:nvPr/>
            </p:nvSpPr>
            <p:spPr bwMode="auto">
              <a:xfrm>
                <a:off x="3675" y="3537"/>
                <a:ext cx="12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7" name="Rectangle 1698"/>
              <p:cNvSpPr>
                <a:spLocks noChangeArrowheads="1"/>
              </p:cNvSpPr>
              <p:nvPr/>
            </p:nvSpPr>
            <p:spPr bwMode="auto">
              <a:xfrm>
                <a:off x="3675" y="2726"/>
                <a:ext cx="6" cy="811"/>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8" name="Rectangle 1699"/>
              <p:cNvSpPr>
                <a:spLocks noChangeArrowheads="1"/>
              </p:cNvSpPr>
              <p:nvPr/>
            </p:nvSpPr>
            <p:spPr bwMode="auto">
              <a:xfrm>
                <a:off x="3681" y="2726"/>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9" name="Rectangle 1700"/>
              <p:cNvSpPr>
                <a:spLocks noChangeArrowheads="1"/>
              </p:cNvSpPr>
              <p:nvPr/>
            </p:nvSpPr>
            <p:spPr bwMode="auto">
              <a:xfrm>
                <a:off x="3681" y="3530"/>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0" name="Rectangle 1701"/>
              <p:cNvSpPr>
                <a:spLocks noChangeArrowheads="1"/>
              </p:cNvSpPr>
              <p:nvPr/>
            </p:nvSpPr>
            <p:spPr bwMode="auto">
              <a:xfrm>
                <a:off x="3681" y="2733"/>
                <a:ext cx="11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1" name="Rectangle 1702"/>
              <p:cNvSpPr>
                <a:spLocks noChangeArrowheads="1"/>
              </p:cNvSpPr>
              <p:nvPr/>
            </p:nvSpPr>
            <p:spPr bwMode="auto">
              <a:xfrm>
                <a:off x="3681" y="3524"/>
                <a:ext cx="11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2" name="Rectangle 1703"/>
              <p:cNvSpPr>
                <a:spLocks noChangeArrowheads="1"/>
              </p:cNvSpPr>
              <p:nvPr/>
            </p:nvSpPr>
            <p:spPr bwMode="auto">
              <a:xfrm>
                <a:off x="3681" y="2739"/>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3" name="Rectangle 1704"/>
              <p:cNvSpPr>
                <a:spLocks noChangeArrowheads="1"/>
              </p:cNvSpPr>
              <p:nvPr/>
            </p:nvSpPr>
            <p:spPr bwMode="auto">
              <a:xfrm>
                <a:off x="3681" y="3517"/>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4" name="Rectangle 1705"/>
              <p:cNvSpPr>
                <a:spLocks noChangeArrowheads="1"/>
              </p:cNvSpPr>
              <p:nvPr/>
            </p:nvSpPr>
            <p:spPr bwMode="auto">
              <a:xfrm>
                <a:off x="3681" y="2746"/>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5" name="Rectangle 1706"/>
              <p:cNvSpPr>
                <a:spLocks noChangeArrowheads="1"/>
              </p:cNvSpPr>
              <p:nvPr/>
            </p:nvSpPr>
            <p:spPr bwMode="auto">
              <a:xfrm>
                <a:off x="3681" y="3511"/>
                <a:ext cx="11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6" name="Rectangle 1707"/>
              <p:cNvSpPr>
                <a:spLocks noChangeArrowheads="1"/>
              </p:cNvSpPr>
              <p:nvPr/>
            </p:nvSpPr>
            <p:spPr bwMode="auto">
              <a:xfrm>
                <a:off x="3681" y="2753"/>
                <a:ext cx="11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7" name="Rectangle 1708"/>
              <p:cNvSpPr>
                <a:spLocks noChangeArrowheads="1"/>
              </p:cNvSpPr>
              <p:nvPr/>
            </p:nvSpPr>
            <p:spPr bwMode="auto">
              <a:xfrm>
                <a:off x="3681" y="3504"/>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8" name="Rectangle 1709"/>
              <p:cNvSpPr>
                <a:spLocks noChangeArrowheads="1"/>
              </p:cNvSpPr>
              <p:nvPr/>
            </p:nvSpPr>
            <p:spPr bwMode="auto">
              <a:xfrm>
                <a:off x="3681" y="2759"/>
                <a:ext cx="11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9" name="Rectangle 1710"/>
              <p:cNvSpPr>
                <a:spLocks noChangeArrowheads="1"/>
              </p:cNvSpPr>
              <p:nvPr/>
            </p:nvSpPr>
            <p:spPr bwMode="auto">
              <a:xfrm>
                <a:off x="3681" y="3498"/>
                <a:ext cx="11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0" name="Rectangle 1711"/>
              <p:cNvSpPr>
                <a:spLocks noChangeArrowheads="1"/>
              </p:cNvSpPr>
              <p:nvPr/>
            </p:nvSpPr>
            <p:spPr bwMode="auto">
              <a:xfrm>
                <a:off x="3788" y="2766"/>
                <a:ext cx="7" cy="732"/>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1" name="Rectangle 1712"/>
              <p:cNvSpPr>
                <a:spLocks noChangeArrowheads="1"/>
              </p:cNvSpPr>
              <p:nvPr/>
            </p:nvSpPr>
            <p:spPr bwMode="auto">
              <a:xfrm>
                <a:off x="3681" y="2766"/>
                <a:ext cx="10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2" name="Rectangle 1713"/>
              <p:cNvSpPr>
                <a:spLocks noChangeArrowheads="1"/>
              </p:cNvSpPr>
              <p:nvPr/>
            </p:nvSpPr>
            <p:spPr bwMode="auto">
              <a:xfrm>
                <a:off x="3681" y="3491"/>
                <a:ext cx="10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3" name="Rectangle 1714"/>
              <p:cNvSpPr>
                <a:spLocks noChangeArrowheads="1"/>
              </p:cNvSpPr>
              <p:nvPr/>
            </p:nvSpPr>
            <p:spPr bwMode="auto">
              <a:xfrm>
                <a:off x="3681" y="2772"/>
                <a:ext cx="10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4" name="Rectangle 1715"/>
              <p:cNvSpPr>
                <a:spLocks noChangeArrowheads="1"/>
              </p:cNvSpPr>
              <p:nvPr/>
            </p:nvSpPr>
            <p:spPr bwMode="auto">
              <a:xfrm>
                <a:off x="3681" y="3484"/>
                <a:ext cx="10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5" name="Rectangle 1716"/>
              <p:cNvSpPr>
                <a:spLocks noChangeArrowheads="1"/>
              </p:cNvSpPr>
              <p:nvPr/>
            </p:nvSpPr>
            <p:spPr bwMode="auto">
              <a:xfrm>
                <a:off x="3681" y="2779"/>
                <a:ext cx="7" cy="705"/>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6" name="Rectangle 1717"/>
              <p:cNvSpPr>
                <a:spLocks noChangeArrowheads="1"/>
              </p:cNvSpPr>
              <p:nvPr/>
            </p:nvSpPr>
            <p:spPr bwMode="auto">
              <a:xfrm>
                <a:off x="3688" y="2779"/>
                <a:ext cx="10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7" name="Rectangle 1718"/>
              <p:cNvSpPr>
                <a:spLocks noChangeArrowheads="1"/>
              </p:cNvSpPr>
              <p:nvPr/>
            </p:nvSpPr>
            <p:spPr bwMode="auto">
              <a:xfrm>
                <a:off x="3688" y="3478"/>
                <a:ext cx="10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8" name="Rectangle 1719"/>
              <p:cNvSpPr>
                <a:spLocks noChangeArrowheads="1"/>
              </p:cNvSpPr>
              <p:nvPr/>
            </p:nvSpPr>
            <p:spPr bwMode="auto">
              <a:xfrm>
                <a:off x="3688" y="2785"/>
                <a:ext cx="10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9" name="Rectangle 1720"/>
              <p:cNvSpPr>
                <a:spLocks noChangeArrowheads="1"/>
              </p:cNvSpPr>
              <p:nvPr/>
            </p:nvSpPr>
            <p:spPr bwMode="auto">
              <a:xfrm>
                <a:off x="3688" y="3471"/>
                <a:ext cx="10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0" name="Rectangle 1721"/>
              <p:cNvSpPr>
                <a:spLocks noChangeArrowheads="1"/>
              </p:cNvSpPr>
              <p:nvPr/>
            </p:nvSpPr>
            <p:spPr bwMode="auto">
              <a:xfrm>
                <a:off x="3688" y="2792"/>
                <a:ext cx="10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1" name="Rectangle 1722"/>
              <p:cNvSpPr>
                <a:spLocks noChangeArrowheads="1"/>
              </p:cNvSpPr>
              <p:nvPr/>
            </p:nvSpPr>
            <p:spPr bwMode="auto">
              <a:xfrm>
                <a:off x="3688" y="3465"/>
                <a:ext cx="10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2" name="Rectangle 1723"/>
              <p:cNvSpPr>
                <a:spLocks noChangeArrowheads="1"/>
              </p:cNvSpPr>
              <p:nvPr/>
            </p:nvSpPr>
            <p:spPr bwMode="auto">
              <a:xfrm>
                <a:off x="3688" y="2798"/>
                <a:ext cx="10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3" name="Rectangle 1724"/>
              <p:cNvSpPr>
                <a:spLocks noChangeArrowheads="1"/>
              </p:cNvSpPr>
              <p:nvPr/>
            </p:nvSpPr>
            <p:spPr bwMode="auto">
              <a:xfrm>
                <a:off x="3688" y="3458"/>
                <a:ext cx="10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4" name="Rectangle 1725"/>
              <p:cNvSpPr>
                <a:spLocks noChangeArrowheads="1"/>
              </p:cNvSpPr>
              <p:nvPr/>
            </p:nvSpPr>
            <p:spPr bwMode="auto">
              <a:xfrm>
                <a:off x="3688" y="2805"/>
                <a:ext cx="10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5" name="Rectangle 1726"/>
              <p:cNvSpPr>
                <a:spLocks noChangeArrowheads="1"/>
              </p:cNvSpPr>
              <p:nvPr/>
            </p:nvSpPr>
            <p:spPr bwMode="auto">
              <a:xfrm>
                <a:off x="3688" y="3452"/>
                <a:ext cx="10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6" name="Rectangle 1727"/>
              <p:cNvSpPr>
                <a:spLocks noChangeArrowheads="1"/>
              </p:cNvSpPr>
              <p:nvPr/>
            </p:nvSpPr>
            <p:spPr bwMode="auto">
              <a:xfrm>
                <a:off x="3781" y="2811"/>
                <a:ext cx="7" cy="641"/>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7" name="Rectangle 1728"/>
              <p:cNvSpPr>
                <a:spLocks noChangeArrowheads="1"/>
              </p:cNvSpPr>
              <p:nvPr/>
            </p:nvSpPr>
            <p:spPr bwMode="auto">
              <a:xfrm>
                <a:off x="3688" y="2811"/>
                <a:ext cx="9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8" name="Rectangle 1729"/>
              <p:cNvSpPr>
                <a:spLocks noChangeArrowheads="1"/>
              </p:cNvSpPr>
              <p:nvPr/>
            </p:nvSpPr>
            <p:spPr bwMode="auto">
              <a:xfrm>
                <a:off x="3688" y="3445"/>
                <a:ext cx="9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09" name="Rectangle 1730"/>
              <p:cNvSpPr>
                <a:spLocks noChangeArrowheads="1"/>
              </p:cNvSpPr>
              <p:nvPr/>
            </p:nvSpPr>
            <p:spPr bwMode="auto">
              <a:xfrm>
                <a:off x="3688" y="2818"/>
                <a:ext cx="9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0" name="Rectangle 1731"/>
              <p:cNvSpPr>
                <a:spLocks noChangeArrowheads="1"/>
              </p:cNvSpPr>
              <p:nvPr/>
            </p:nvSpPr>
            <p:spPr bwMode="auto">
              <a:xfrm>
                <a:off x="3688" y="3439"/>
                <a:ext cx="9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1" name="Rectangle 1732"/>
              <p:cNvSpPr>
                <a:spLocks noChangeArrowheads="1"/>
              </p:cNvSpPr>
              <p:nvPr/>
            </p:nvSpPr>
            <p:spPr bwMode="auto">
              <a:xfrm>
                <a:off x="3688" y="2824"/>
                <a:ext cx="9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2" name="Rectangle 1733"/>
              <p:cNvSpPr>
                <a:spLocks noChangeArrowheads="1"/>
              </p:cNvSpPr>
              <p:nvPr/>
            </p:nvSpPr>
            <p:spPr bwMode="auto">
              <a:xfrm>
                <a:off x="3688" y="3432"/>
                <a:ext cx="9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3" name="Rectangle 1734"/>
              <p:cNvSpPr>
                <a:spLocks noChangeArrowheads="1"/>
              </p:cNvSpPr>
              <p:nvPr/>
            </p:nvSpPr>
            <p:spPr bwMode="auto">
              <a:xfrm>
                <a:off x="3688" y="2831"/>
                <a:ext cx="7" cy="601"/>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4" name="Rectangle 1735"/>
              <p:cNvSpPr>
                <a:spLocks noChangeArrowheads="1"/>
              </p:cNvSpPr>
              <p:nvPr/>
            </p:nvSpPr>
            <p:spPr bwMode="auto">
              <a:xfrm>
                <a:off x="3695" y="2831"/>
                <a:ext cx="8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5" name="Rectangle 1736"/>
              <p:cNvSpPr>
                <a:spLocks noChangeArrowheads="1"/>
              </p:cNvSpPr>
              <p:nvPr/>
            </p:nvSpPr>
            <p:spPr bwMode="auto">
              <a:xfrm>
                <a:off x="3695" y="3426"/>
                <a:ext cx="8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6" name="Rectangle 1737"/>
              <p:cNvSpPr>
                <a:spLocks noChangeArrowheads="1"/>
              </p:cNvSpPr>
              <p:nvPr/>
            </p:nvSpPr>
            <p:spPr bwMode="auto">
              <a:xfrm>
                <a:off x="3695" y="2838"/>
                <a:ext cx="8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7" name="Rectangle 1738"/>
              <p:cNvSpPr>
                <a:spLocks noChangeArrowheads="1"/>
              </p:cNvSpPr>
              <p:nvPr/>
            </p:nvSpPr>
            <p:spPr bwMode="auto">
              <a:xfrm>
                <a:off x="3695" y="3419"/>
                <a:ext cx="8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8" name="Rectangle 1739"/>
              <p:cNvSpPr>
                <a:spLocks noChangeArrowheads="1"/>
              </p:cNvSpPr>
              <p:nvPr/>
            </p:nvSpPr>
            <p:spPr bwMode="auto">
              <a:xfrm>
                <a:off x="3695" y="2844"/>
                <a:ext cx="8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9" name="Rectangle 1740"/>
              <p:cNvSpPr>
                <a:spLocks noChangeArrowheads="1"/>
              </p:cNvSpPr>
              <p:nvPr/>
            </p:nvSpPr>
            <p:spPr bwMode="auto">
              <a:xfrm>
                <a:off x="3695" y="3413"/>
                <a:ext cx="8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0" name="Rectangle 1741"/>
              <p:cNvSpPr>
                <a:spLocks noChangeArrowheads="1"/>
              </p:cNvSpPr>
              <p:nvPr/>
            </p:nvSpPr>
            <p:spPr bwMode="auto">
              <a:xfrm>
                <a:off x="3695" y="2851"/>
                <a:ext cx="8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1" name="Rectangle 1742"/>
              <p:cNvSpPr>
                <a:spLocks noChangeArrowheads="1"/>
              </p:cNvSpPr>
              <p:nvPr/>
            </p:nvSpPr>
            <p:spPr bwMode="auto">
              <a:xfrm>
                <a:off x="3695" y="3406"/>
                <a:ext cx="8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2" name="Rectangle 1743"/>
              <p:cNvSpPr>
                <a:spLocks noChangeArrowheads="1"/>
              </p:cNvSpPr>
              <p:nvPr/>
            </p:nvSpPr>
            <p:spPr bwMode="auto">
              <a:xfrm>
                <a:off x="3775" y="2857"/>
                <a:ext cx="6" cy="549"/>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3" name="Rectangle 1744"/>
              <p:cNvSpPr>
                <a:spLocks noChangeArrowheads="1"/>
              </p:cNvSpPr>
              <p:nvPr/>
            </p:nvSpPr>
            <p:spPr bwMode="auto">
              <a:xfrm>
                <a:off x="3695" y="2857"/>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4" name="Rectangle 1745"/>
              <p:cNvSpPr>
                <a:spLocks noChangeArrowheads="1"/>
              </p:cNvSpPr>
              <p:nvPr/>
            </p:nvSpPr>
            <p:spPr bwMode="auto">
              <a:xfrm>
                <a:off x="3695" y="3400"/>
                <a:ext cx="8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5" name="Rectangle 1746"/>
              <p:cNvSpPr>
                <a:spLocks noChangeArrowheads="1"/>
              </p:cNvSpPr>
              <p:nvPr/>
            </p:nvSpPr>
            <p:spPr bwMode="auto">
              <a:xfrm>
                <a:off x="3695" y="2864"/>
                <a:ext cx="8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6" name="Rectangle 1747"/>
              <p:cNvSpPr>
                <a:spLocks noChangeArrowheads="1"/>
              </p:cNvSpPr>
              <p:nvPr/>
            </p:nvSpPr>
            <p:spPr bwMode="auto">
              <a:xfrm>
                <a:off x="3695" y="3393"/>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7" name="Rectangle 1748"/>
              <p:cNvSpPr>
                <a:spLocks noChangeArrowheads="1"/>
              </p:cNvSpPr>
              <p:nvPr/>
            </p:nvSpPr>
            <p:spPr bwMode="auto">
              <a:xfrm>
                <a:off x="3695" y="2870"/>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8" name="Rectangle 1749"/>
              <p:cNvSpPr>
                <a:spLocks noChangeArrowheads="1"/>
              </p:cNvSpPr>
              <p:nvPr/>
            </p:nvSpPr>
            <p:spPr bwMode="auto">
              <a:xfrm>
                <a:off x="3695" y="3386"/>
                <a:ext cx="8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9" name="Rectangle 1750"/>
              <p:cNvSpPr>
                <a:spLocks noChangeArrowheads="1"/>
              </p:cNvSpPr>
              <p:nvPr/>
            </p:nvSpPr>
            <p:spPr bwMode="auto">
              <a:xfrm>
                <a:off x="3695" y="2877"/>
                <a:ext cx="8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0" name="Rectangle 1751"/>
              <p:cNvSpPr>
                <a:spLocks noChangeArrowheads="1"/>
              </p:cNvSpPr>
              <p:nvPr/>
            </p:nvSpPr>
            <p:spPr bwMode="auto">
              <a:xfrm>
                <a:off x="3695" y="3380"/>
                <a:ext cx="8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1" name="Rectangle 1752"/>
              <p:cNvSpPr>
                <a:spLocks noChangeArrowheads="1"/>
              </p:cNvSpPr>
              <p:nvPr/>
            </p:nvSpPr>
            <p:spPr bwMode="auto">
              <a:xfrm>
                <a:off x="3695" y="2883"/>
                <a:ext cx="6" cy="49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2" name="Rectangle 1753"/>
              <p:cNvSpPr>
                <a:spLocks noChangeArrowheads="1"/>
              </p:cNvSpPr>
              <p:nvPr/>
            </p:nvSpPr>
            <p:spPr bwMode="auto">
              <a:xfrm>
                <a:off x="3701" y="2883"/>
                <a:ext cx="7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3" name="Rectangle 1754"/>
              <p:cNvSpPr>
                <a:spLocks noChangeArrowheads="1"/>
              </p:cNvSpPr>
              <p:nvPr/>
            </p:nvSpPr>
            <p:spPr bwMode="auto">
              <a:xfrm>
                <a:off x="3701" y="3373"/>
                <a:ext cx="7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4" name="Rectangle 1755"/>
              <p:cNvSpPr>
                <a:spLocks noChangeArrowheads="1"/>
              </p:cNvSpPr>
              <p:nvPr/>
            </p:nvSpPr>
            <p:spPr bwMode="auto">
              <a:xfrm>
                <a:off x="3701" y="2890"/>
                <a:ext cx="7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5" name="Rectangle 1756"/>
              <p:cNvSpPr>
                <a:spLocks noChangeArrowheads="1"/>
              </p:cNvSpPr>
              <p:nvPr/>
            </p:nvSpPr>
            <p:spPr bwMode="auto">
              <a:xfrm>
                <a:off x="3701" y="3367"/>
                <a:ext cx="7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6" name="Rectangle 1757"/>
              <p:cNvSpPr>
                <a:spLocks noChangeArrowheads="1"/>
              </p:cNvSpPr>
              <p:nvPr/>
            </p:nvSpPr>
            <p:spPr bwMode="auto">
              <a:xfrm>
                <a:off x="3701" y="2896"/>
                <a:ext cx="7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7" name="Rectangle 1758"/>
              <p:cNvSpPr>
                <a:spLocks noChangeArrowheads="1"/>
              </p:cNvSpPr>
              <p:nvPr/>
            </p:nvSpPr>
            <p:spPr bwMode="auto">
              <a:xfrm>
                <a:off x="3701" y="3360"/>
                <a:ext cx="7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8" name="Rectangle 1759"/>
              <p:cNvSpPr>
                <a:spLocks noChangeArrowheads="1"/>
              </p:cNvSpPr>
              <p:nvPr/>
            </p:nvSpPr>
            <p:spPr bwMode="auto">
              <a:xfrm>
                <a:off x="3768" y="2903"/>
                <a:ext cx="7" cy="45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39" name="Rectangle 1760"/>
              <p:cNvSpPr>
                <a:spLocks noChangeArrowheads="1"/>
              </p:cNvSpPr>
              <p:nvPr/>
            </p:nvSpPr>
            <p:spPr bwMode="auto">
              <a:xfrm>
                <a:off x="3701" y="2903"/>
                <a:ext cx="6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0" name="Rectangle 1761"/>
              <p:cNvSpPr>
                <a:spLocks noChangeArrowheads="1"/>
              </p:cNvSpPr>
              <p:nvPr/>
            </p:nvSpPr>
            <p:spPr bwMode="auto">
              <a:xfrm>
                <a:off x="3701" y="3354"/>
                <a:ext cx="6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1" name="Rectangle 1762"/>
              <p:cNvSpPr>
                <a:spLocks noChangeArrowheads="1"/>
              </p:cNvSpPr>
              <p:nvPr/>
            </p:nvSpPr>
            <p:spPr bwMode="auto">
              <a:xfrm>
                <a:off x="3701" y="2909"/>
                <a:ext cx="6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2" name="Rectangle 1763"/>
              <p:cNvSpPr>
                <a:spLocks noChangeArrowheads="1"/>
              </p:cNvSpPr>
              <p:nvPr/>
            </p:nvSpPr>
            <p:spPr bwMode="auto">
              <a:xfrm>
                <a:off x="3701" y="3347"/>
                <a:ext cx="6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3" name="Rectangle 1764"/>
              <p:cNvSpPr>
                <a:spLocks noChangeArrowheads="1"/>
              </p:cNvSpPr>
              <p:nvPr/>
            </p:nvSpPr>
            <p:spPr bwMode="auto">
              <a:xfrm>
                <a:off x="3701" y="2916"/>
                <a:ext cx="6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4" name="Rectangle 1765"/>
              <p:cNvSpPr>
                <a:spLocks noChangeArrowheads="1"/>
              </p:cNvSpPr>
              <p:nvPr/>
            </p:nvSpPr>
            <p:spPr bwMode="auto">
              <a:xfrm>
                <a:off x="3701" y="3341"/>
                <a:ext cx="6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5" name="Rectangle 1766"/>
              <p:cNvSpPr>
                <a:spLocks noChangeArrowheads="1"/>
              </p:cNvSpPr>
              <p:nvPr/>
            </p:nvSpPr>
            <p:spPr bwMode="auto">
              <a:xfrm>
                <a:off x="3701" y="2922"/>
                <a:ext cx="6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6" name="Rectangle 1767"/>
              <p:cNvSpPr>
                <a:spLocks noChangeArrowheads="1"/>
              </p:cNvSpPr>
              <p:nvPr/>
            </p:nvSpPr>
            <p:spPr bwMode="auto">
              <a:xfrm>
                <a:off x="3701" y="3334"/>
                <a:ext cx="6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7" name="Rectangle 1768"/>
              <p:cNvSpPr>
                <a:spLocks noChangeArrowheads="1"/>
              </p:cNvSpPr>
              <p:nvPr/>
            </p:nvSpPr>
            <p:spPr bwMode="auto">
              <a:xfrm>
                <a:off x="3701" y="2929"/>
                <a:ext cx="7" cy="405"/>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8" name="Rectangle 1769"/>
              <p:cNvSpPr>
                <a:spLocks noChangeArrowheads="1"/>
              </p:cNvSpPr>
              <p:nvPr/>
            </p:nvSpPr>
            <p:spPr bwMode="auto">
              <a:xfrm>
                <a:off x="3708" y="2929"/>
                <a:ext cx="6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49" name="Rectangle 1770"/>
              <p:cNvSpPr>
                <a:spLocks noChangeArrowheads="1"/>
              </p:cNvSpPr>
              <p:nvPr/>
            </p:nvSpPr>
            <p:spPr bwMode="auto">
              <a:xfrm>
                <a:off x="3708" y="3328"/>
                <a:ext cx="6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0" name="Rectangle 1771"/>
              <p:cNvSpPr>
                <a:spLocks noChangeArrowheads="1"/>
              </p:cNvSpPr>
              <p:nvPr/>
            </p:nvSpPr>
            <p:spPr bwMode="auto">
              <a:xfrm>
                <a:off x="3708" y="2936"/>
                <a:ext cx="6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1" name="Rectangle 1772"/>
              <p:cNvSpPr>
                <a:spLocks noChangeArrowheads="1"/>
              </p:cNvSpPr>
              <p:nvPr/>
            </p:nvSpPr>
            <p:spPr bwMode="auto">
              <a:xfrm>
                <a:off x="3708" y="3321"/>
                <a:ext cx="6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2" name="Rectangle 1773"/>
              <p:cNvSpPr>
                <a:spLocks noChangeArrowheads="1"/>
              </p:cNvSpPr>
              <p:nvPr/>
            </p:nvSpPr>
            <p:spPr bwMode="auto">
              <a:xfrm>
                <a:off x="3708" y="2942"/>
                <a:ext cx="6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3" name="Rectangle 1774"/>
              <p:cNvSpPr>
                <a:spLocks noChangeArrowheads="1"/>
              </p:cNvSpPr>
              <p:nvPr/>
            </p:nvSpPr>
            <p:spPr bwMode="auto">
              <a:xfrm>
                <a:off x="3708" y="3315"/>
                <a:ext cx="6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4" name="Rectangle 1775"/>
              <p:cNvSpPr>
                <a:spLocks noChangeArrowheads="1"/>
              </p:cNvSpPr>
              <p:nvPr/>
            </p:nvSpPr>
            <p:spPr bwMode="auto">
              <a:xfrm>
                <a:off x="3761" y="2949"/>
                <a:ext cx="7" cy="36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5" name="Rectangle 1776"/>
              <p:cNvSpPr>
                <a:spLocks noChangeArrowheads="1"/>
              </p:cNvSpPr>
              <p:nvPr/>
            </p:nvSpPr>
            <p:spPr bwMode="auto">
              <a:xfrm>
                <a:off x="3708" y="2949"/>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6" name="Rectangle 1777"/>
              <p:cNvSpPr>
                <a:spLocks noChangeArrowheads="1"/>
              </p:cNvSpPr>
              <p:nvPr/>
            </p:nvSpPr>
            <p:spPr bwMode="auto">
              <a:xfrm>
                <a:off x="3708" y="3308"/>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7" name="Rectangle 1778"/>
              <p:cNvSpPr>
                <a:spLocks noChangeArrowheads="1"/>
              </p:cNvSpPr>
              <p:nvPr/>
            </p:nvSpPr>
            <p:spPr bwMode="auto">
              <a:xfrm>
                <a:off x="3708" y="2955"/>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8" name="Rectangle 1779"/>
              <p:cNvSpPr>
                <a:spLocks noChangeArrowheads="1"/>
              </p:cNvSpPr>
              <p:nvPr/>
            </p:nvSpPr>
            <p:spPr bwMode="auto">
              <a:xfrm>
                <a:off x="3708" y="3301"/>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59" name="Rectangle 1780"/>
              <p:cNvSpPr>
                <a:spLocks noChangeArrowheads="1"/>
              </p:cNvSpPr>
              <p:nvPr/>
            </p:nvSpPr>
            <p:spPr bwMode="auto">
              <a:xfrm>
                <a:off x="3708" y="2962"/>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0" name="Rectangle 1781"/>
              <p:cNvSpPr>
                <a:spLocks noChangeArrowheads="1"/>
              </p:cNvSpPr>
              <p:nvPr/>
            </p:nvSpPr>
            <p:spPr bwMode="auto">
              <a:xfrm>
                <a:off x="3708" y="3295"/>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1" name="Rectangle 1782"/>
              <p:cNvSpPr>
                <a:spLocks noChangeArrowheads="1"/>
              </p:cNvSpPr>
              <p:nvPr/>
            </p:nvSpPr>
            <p:spPr bwMode="auto">
              <a:xfrm>
                <a:off x="3708" y="2968"/>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2" name="Rectangle 1783"/>
              <p:cNvSpPr>
                <a:spLocks noChangeArrowheads="1"/>
              </p:cNvSpPr>
              <p:nvPr/>
            </p:nvSpPr>
            <p:spPr bwMode="auto">
              <a:xfrm>
                <a:off x="3708" y="3288"/>
                <a:ext cx="5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3" name="Rectangle 1784"/>
              <p:cNvSpPr>
                <a:spLocks noChangeArrowheads="1"/>
              </p:cNvSpPr>
              <p:nvPr/>
            </p:nvSpPr>
            <p:spPr bwMode="auto">
              <a:xfrm>
                <a:off x="3708" y="2975"/>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4" name="Rectangle 1785"/>
              <p:cNvSpPr>
                <a:spLocks noChangeArrowheads="1"/>
              </p:cNvSpPr>
              <p:nvPr/>
            </p:nvSpPr>
            <p:spPr bwMode="auto">
              <a:xfrm>
                <a:off x="3708" y="3282"/>
                <a:ext cx="5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5" name="Rectangle 1786"/>
              <p:cNvSpPr>
                <a:spLocks noChangeArrowheads="1"/>
              </p:cNvSpPr>
              <p:nvPr/>
            </p:nvSpPr>
            <p:spPr bwMode="auto">
              <a:xfrm>
                <a:off x="3708" y="2981"/>
                <a:ext cx="7" cy="301"/>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6" name="Rectangle 1787"/>
              <p:cNvSpPr>
                <a:spLocks noChangeArrowheads="1"/>
              </p:cNvSpPr>
              <p:nvPr/>
            </p:nvSpPr>
            <p:spPr bwMode="auto">
              <a:xfrm>
                <a:off x="3715" y="2981"/>
                <a:ext cx="4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7" name="Rectangle 1788"/>
              <p:cNvSpPr>
                <a:spLocks noChangeArrowheads="1"/>
              </p:cNvSpPr>
              <p:nvPr/>
            </p:nvSpPr>
            <p:spPr bwMode="auto">
              <a:xfrm>
                <a:off x="3715" y="3275"/>
                <a:ext cx="46"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8" name="Rectangle 1789"/>
              <p:cNvSpPr>
                <a:spLocks noChangeArrowheads="1"/>
              </p:cNvSpPr>
              <p:nvPr/>
            </p:nvSpPr>
            <p:spPr bwMode="auto">
              <a:xfrm>
                <a:off x="3715" y="2988"/>
                <a:ext cx="4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69" name="Rectangle 1790"/>
              <p:cNvSpPr>
                <a:spLocks noChangeArrowheads="1"/>
              </p:cNvSpPr>
              <p:nvPr/>
            </p:nvSpPr>
            <p:spPr bwMode="auto">
              <a:xfrm>
                <a:off x="3715" y="3269"/>
                <a:ext cx="46"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0" name="Rectangle 1791"/>
              <p:cNvSpPr>
                <a:spLocks noChangeArrowheads="1"/>
              </p:cNvSpPr>
              <p:nvPr/>
            </p:nvSpPr>
            <p:spPr bwMode="auto">
              <a:xfrm>
                <a:off x="3755" y="2994"/>
                <a:ext cx="6" cy="275"/>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1" name="Rectangle 1792"/>
              <p:cNvSpPr>
                <a:spLocks noChangeArrowheads="1"/>
              </p:cNvSpPr>
              <p:nvPr/>
            </p:nvSpPr>
            <p:spPr bwMode="auto">
              <a:xfrm>
                <a:off x="3715" y="2994"/>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2" name="Rectangle 1793"/>
              <p:cNvSpPr>
                <a:spLocks noChangeArrowheads="1"/>
              </p:cNvSpPr>
              <p:nvPr/>
            </p:nvSpPr>
            <p:spPr bwMode="auto">
              <a:xfrm>
                <a:off x="3715" y="3262"/>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3" name="Rectangle 1794"/>
              <p:cNvSpPr>
                <a:spLocks noChangeArrowheads="1"/>
              </p:cNvSpPr>
              <p:nvPr/>
            </p:nvSpPr>
            <p:spPr bwMode="auto">
              <a:xfrm>
                <a:off x="3715" y="3001"/>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4" name="Rectangle 1795"/>
              <p:cNvSpPr>
                <a:spLocks noChangeArrowheads="1"/>
              </p:cNvSpPr>
              <p:nvPr/>
            </p:nvSpPr>
            <p:spPr bwMode="auto">
              <a:xfrm>
                <a:off x="3715" y="3256"/>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5" name="Rectangle 1796"/>
              <p:cNvSpPr>
                <a:spLocks noChangeArrowheads="1"/>
              </p:cNvSpPr>
              <p:nvPr/>
            </p:nvSpPr>
            <p:spPr bwMode="auto">
              <a:xfrm>
                <a:off x="3715" y="3007"/>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6" name="Rectangle 1797"/>
              <p:cNvSpPr>
                <a:spLocks noChangeArrowheads="1"/>
              </p:cNvSpPr>
              <p:nvPr/>
            </p:nvSpPr>
            <p:spPr bwMode="auto">
              <a:xfrm>
                <a:off x="3715" y="3249"/>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7" name="Rectangle 1798"/>
              <p:cNvSpPr>
                <a:spLocks noChangeArrowheads="1"/>
              </p:cNvSpPr>
              <p:nvPr/>
            </p:nvSpPr>
            <p:spPr bwMode="auto">
              <a:xfrm>
                <a:off x="3715" y="3014"/>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8" name="Rectangle 1799"/>
              <p:cNvSpPr>
                <a:spLocks noChangeArrowheads="1"/>
              </p:cNvSpPr>
              <p:nvPr/>
            </p:nvSpPr>
            <p:spPr bwMode="auto">
              <a:xfrm>
                <a:off x="3715" y="3243"/>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79" name="Rectangle 1800"/>
              <p:cNvSpPr>
                <a:spLocks noChangeArrowheads="1"/>
              </p:cNvSpPr>
              <p:nvPr/>
            </p:nvSpPr>
            <p:spPr bwMode="auto">
              <a:xfrm>
                <a:off x="3715" y="3020"/>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0" name="Rectangle 1801"/>
              <p:cNvSpPr>
                <a:spLocks noChangeArrowheads="1"/>
              </p:cNvSpPr>
              <p:nvPr/>
            </p:nvSpPr>
            <p:spPr bwMode="auto">
              <a:xfrm>
                <a:off x="3715" y="3236"/>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1" name="Rectangle 1802"/>
              <p:cNvSpPr>
                <a:spLocks noChangeArrowheads="1"/>
              </p:cNvSpPr>
              <p:nvPr/>
            </p:nvSpPr>
            <p:spPr bwMode="auto">
              <a:xfrm>
                <a:off x="3715" y="3027"/>
                <a:ext cx="40"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2" name="Rectangle 1803"/>
              <p:cNvSpPr>
                <a:spLocks noChangeArrowheads="1"/>
              </p:cNvSpPr>
              <p:nvPr/>
            </p:nvSpPr>
            <p:spPr bwMode="auto">
              <a:xfrm>
                <a:off x="3715" y="3230"/>
                <a:ext cx="40"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3" name="Rectangle 1804"/>
              <p:cNvSpPr>
                <a:spLocks noChangeArrowheads="1"/>
              </p:cNvSpPr>
              <p:nvPr/>
            </p:nvSpPr>
            <p:spPr bwMode="auto">
              <a:xfrm>
                <a:off x="3715" y="3034"/>
                <a:ext cx="6" cy="19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4" name="Rectangle 1805"/>
              <p:cNvSpPr>
                <a:spLocks noChangeArrowheads="1"/>
              </p:cNvSpPr>
              <p:nvPr/>
            </p:nvSpPr>
            <p:spPr bwMode="auto">
              <a:xfrm>
                <a:off x="3721" y="3034"/>
                <a:ext cx="34"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5" name="Rectangle 1806"/>
              <p:cNvSpPr>
                <a:spLocks noChangeArrowheads="1"/>
              </p:cNvSpPr>
              <p:nvPr/>
            </p:nvSpPr>
            <p:spPr bwMode="auto">
              <a:xfrm>
                <a:off x="3721" y="3223"/>
                <a:ext cx="34"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6" name="Rectangle 1807"/>
              <p:cNvSpPr>
                <a:spLocks noChangeArrowheads="1"/>
              </p:cNvSpPr>
              <p:nvPr/>
            </p:nvSpPr>
            <p:spPr bwMode="auto">
              <a:xfrm>
                <a:off x="3748" y="3040"/>
                <a:ext cx="7" cy="183"/>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7" name="Rectangle 1808"/>
              <p:cNvSpPr>
                <a:spLocks noChangeArrowheads="1"/>
              </p:cNvSpPr>
              <p:nvPr/>
            </p:nvSpPr>
            <p:spPr bwMode="auto">
              <a:xfrm>
                <a:off x="3721" y="3040"/>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8" name="Rectangle 1809"/>
              <p:cNvSpPr>
                <a:spLocks noChangeArrowheads="1"/>
              </p:cNvSpPr>
              <p:nvPr/>
            </p:nvSpPr>
            <p:spPr bwMode="auto">
              <a:xfrm>
                <a:off x="3721" y="3217"/>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89" name="Rectangle 1810"/>
              <p:cNvSpPr>
                <a:spLocks noChangeArrowheads="1"/>
              </p:cNvSpPr>
              <p:nvPr/>
            </p:nvSpPr>
            <p:spPr bwMode="auto">
              <a:xfrm>
                <a:off x="3721" y="3047"/>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0" name="Rectangle 1811"/>
              <p:cNvSpPr>
                <a:spLocks noChangeArrowheads="1"/>
              </p:cNvSpPr>
              <p:nvPr/>
            </p:nvSpPr>
            <p:spPr bwMode="auto">
              <a:xfrm>
                <a:off x="3721" y="3210"/>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1" name="Rectangle 1812"/>
              <p:cNvSpPr>
                <a:spLocks noChangeArrowheads="1"/>
              </p:cNvSpPr>
              <p:nvPr/>
            </p:nvSpPr>
            <p:spPr bwMode="auto">
              <a:xfrm>
                <a:off x="3721" y="3053"/>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2" name="Rectangle 1813"/>
              <p:cNvSpPr>
                <a:spLocks noChangeArrowheads="1"/>
              </p:cNvSpPr>
              <p:nvPr/>
            </p:nvSpPr>
            <p:spPr bwMode="auto">
              <a:xfrm>
                <a:off x="3721" y="3203"/>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3" name="Rectangle 1814"/>
              <p:cNvSpPr>
                <a:spLocks noChangeArrowheads="1"/>
              </p:cNvSpPr>
              <p:nvPr/>
            </p:nvSpPr>
            <p:spPr bwMode="auto">
              <a:xfrm>
                <a:off x="3721" y="3060"/>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4" name="Rectangle 1815"/>
              <p:cNvSpPr>
                <a:spLocks noChangeArrowheads="1"/>
              </p:cNvSpPr>
              <p:nvPr/>
            </p:nvSpPr>
            <p:spPr bwMode="auto">
              <a:xfrm>
                <a:off x="3721" y="3197"/>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5" name="Rectangle 1816"/>
              <p:cNvSpPr>
                <a:spLocks noChangeArrowheads="1"/>
              </p:cNvSpPr>
              <p:nvPr/>
            </p:nvSpPr>
            <p:spPr bwMode="auto">
              <a:xfrm>
                <a:off x="3721" y="3066"/>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6" name="Rectangle 1817"/>
              <p:cNvSpPr>
                <a:spLocks noChangeArrowheads="1"/>
              </p:cNvSpPr>
              <p:nvPr/>
            </p:nvSpPr>
            <p:spPr bwMode="auto">
              <a:xfrm>
                <a:off x="3721" y="3190"/>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7" name="Rectangle 1818"/>
              <p:cNvSpPr>
                <a:spLocks noChangeArrowheads="1"/>
              </p:cNvSpPr>
              <p:nvPr/>
            </p:nvSpPr>
            <p:spPr bwMode="auto">
              <a:xfrm>
                <a:off x="3721" y="3073"/>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8" name="Rectangle 1819"/>
              <p:cNvSpPr>
                <a:spLocks noChangeArrowheads="1"/>
              </p:cNvSpPr>
              <p:nvPr/>
            </p:nvSpPr>
            <p:spPr bwMode="auto">
              <a:xfrm>
                <a:off x="3721" y="3184"/>
                <a:ext cx="27"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99" name="Rectangle 1820"/>
              <p:cNvSpPr>
                <a:spLocks noChangeArrowheads="1"/>
              </p:cNvSpPr>
              <p:nvPr/>
            </p:nvSpPr>
            <p:spPr bwMode="auto">
              <a:xfrm>
                <a:off x="3721" y="3079"/>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0" name="Rectangle 1821"/>
              <p:cNvSpPr>
                <a:spLocks noChangeArrowheads="1"/>
              </p:cNvSpPr>
              <p:nvPr/>
            </p:nvSpPr>
            <p:spPr bwMode="auto">
              <a:xfrm>
                <a:off x="3721" y="3177"/>
                <a:ext cx="27"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1" name="Rectangle 1822"/>
              <p:cNvSpPr>
                <a:spLocks noChangeArrowheads="1"/>
              </p:cNvSpPr>
              <p:nvPr/>
            </p:nvSpPr>
            <p:spPr bwMode="auto">
              <a:xfrm>
                <a:off x="3721" y="3086"/>
                <a:ext cx="7" cy="91"/>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2" name="Rectangle 1823"/>
              <p:cNvSpPr>
                <a:spLocks noChangeArrowheads="1"/>
              </p:cNvSpPr>
              <p:nvPr/>
            </p:nvSpPr>
            <p:spPr bwMode="auto">
              <a:xfrm>
                <a:off x="3741" y="3086"/>
                <a:ext cx="7" cy="91"/>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3" name="Rectangle 1824"/>
              <p:cNvSpPr>
                <a:spLocks noChangeArrowheads="1"/>
              </p:cNvSpPr>
              <p:nvPr/>
            </p:nvSpPr>
            <p:spPr bwMode="auto">
              <a:xfrm>
                <a:off x="3728" y="3086"/>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4" name="Rectangle 1825"/>
              <p:cNvSpPr>
                <a:spLocks noChangeArrowheads="1"/>
              </p:cNvSpPr>
              <p:nvPr/>
            </p:nvSpPr>
            <p:spPr bwMode="auto">
              <a:xfrm>
                <a:off x="3728" y="3171"/>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5" name="Rectangle 1826"/>
              <p:cNvSpPr>
                <a:spLocks noChangeArrowheads="1"/>
              </p:cNvSpPr>
              <p:nvPr/>
            </p:nvSpPr>
            <p:spPr bwMode="auto">
              <a:xfrm>
                <a:off x="3728" y="3092"/>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6" name="Rectangle 1827"/>
              <p:cNvSpPr>
                <a:spLocks noChangeArrowheads="1"/>
              </p:cNvSpPr>
              <p:nvPr/>
            </p:nvSpPr>
            <p:spPr bwMode="auto">
              <a:xfrm>
                <a:off x="3728" y="3164"/>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7" name="Rectangle 1828"/>
              <p:cNvSpPr>
                <a:spLocks noChangeArrowheads="1"/>
              </p:cNvSpPr>
              <p:nvPr/>
            </p:nvSpPr>
            <p:spPr bwMode="auto">
              <a:xfrm>
                <a:off x="3728" y="3099"/>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8" name="Rectangle 1829"/>
              <p:cNvSpPr>
                <a:spLocks noChangeArrowheads="1"/>
              </p:cNvSpPr>
              <p:nvPr/>
            </p:nvSpPr>
            <p:spPr bwMode="auto">
              <a:xfrm>
                <a:off x="3728" y="3158"/>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09" name="Rectangle 1830"/>
              <p:cNvSpPr>
                <a:spLocks noChangeArrowheads="1"/>
              </p:cNvSpPr>
              <p:nvPr/>
            </p:nvSpPr>
            <p:spPr bwMode="auto">
              <a:xfrm>
                <a:off x="3728" y="3105"/>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0" name="Rectangle 1831"/>
              <p:cNvSpPr>
                <a:spLocks noChangeArrowheads="1"/>
              </p:cNvSpPr>
              <p:nvPr/>
            </p:nvSpPr>
            <p:spPr bwMode="auto">
              <a:xfrm>
                <a:off x="3728" y="3151"/>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1" name="Rectangle 1832"/>
              <p:cNvSpPr>
                <a:spLocks noChangeArrowheads="1"/>
              </p:cNvSpPr>
              <p:nvPr/>
            </p:nvSpPr>
            <p:spPr bwMode="auto">
              <a:xfrm>
                <a:off x="3728" y="3112"/>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2" name="Rectangle 1833"/>
              <p:cNvSpPr>
                <a:spLocks noChangeArrowheads="1"/>
              </p:cNvSpPr>
              <p:nvPr/>
            </p:nvSpPr>
            <p:spPr bwMode="auto">
              <a:xfrm>
                <a:off x="3728" y="3145"/>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3" name="Rectangle 1834"/>
              <p:cNvSpPr>
                <a:spLocks noChangeArrowheads="1"/>
              </p:cNvSpPr>
              <p:nvPr/>
            </p:nvSpPr>
            <p:spPr bwMode="auto">
              <a:xfrm>
                <a:off x="3728" y="3119"/>
                <a:ext cx="13" cy="6"/>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4" name="Rectangle 1835"/>
              <p:cNvSpPr>
                <a:spLocks noChangeArrowheads="1"/>
              </p:cNvSpPr>
              <p:nvPr/>
            </p:nvSpPr>
            <p:spPr bwMode="auto">
              <a:xfrm>
                <a:off x="3728" y="3138"/>
                <a:ext cx="13" cy="7"/>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15" name="Rectangle 1836"/>
              <p:cNvSpPr>
                <a:spLocks noChangeArrowheads="1"/>
              </p:cNvSpPr>
              <p:nvPr/>
            </p:nvSpPr>
            <p:spPr bwMode="auto">
              <a:xfrm>
                <a:off x="3728" y="3125"/>
                <a:ext cx="13" cy="13"/>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38" name="Rectangle 1837"/>
            <p:cNvSpPr>
              <a:spLocks noChangeArrowheads="1"/>
            </p:cNvSpPr>
            <p:nvPr/>
          </p:nvSpPr>
          <p:spPr bwMode="auto">
            <a:xfrm>
              <a:off x="2408" y="3177"/>
              <a:ext cx="96" cy="59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39" name="Group 1838"/>
            <p:cNvGrpSpPr>
              <a:grpSpLocks/>
            </p:cNvGrpSpPr>
            <p:nvPr/>
          </p:nvGrpSpPr>
          <p:grpSpPr bwMode="auto">
            <a:xfrm>
              <a:off x="2739" y="3066"/>
              <a:ext cx="91" cy="702"/>
              <a:chOff x="4109" y="2511"/>
              <a:chExt cx="120" cy="1078"/>
            </a:xfrm>
          </p:grpSpPr>
          <p:sp>
            <p:nvSpPr>
              <p:cNvPr id="9281" name="Rectangle 1839"/>
              <p:cNvSpPr>
                <a:spLocks noChangeArrowheads="1"/>
              </p:cNvSpPr>
              <p:nvPr/>
            </p:nvSpPr>
            <p:spPr bwMode="auto">
              <a:xfrm>
                <a:off x="4109" y="3582"/>
                <a:ext cx="120"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2" name="Rectangle 1840"/>
              <p:cNvSpPr>
                <a:spLocks noChangeArrowheads="1"/>
              </p:cNvSpPr>
              <p:nvPr/>
            </p:nvSpPr>
            <p:spPr bwMode="auto">
              <a:xfrm>
                <a:off x="4109" y="2511"/>
                <a:ext cx="120" cy="6"/>
              </a:xfrm>
              <a:prstGeom prst="rect">
                <a:avLst/>
              </a:prstGeom>
              <a:solidFill>
                <a:srgbClr val="FF0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3" name="Rectangle 1841"/>
              <p:cNvSpPr>
                <a:spLocks noChangeArrowheads="1"/>
              </p:cNvSpPr>
              <p:nvPr/>
            </p:nvSpPr>
            <p:spPr bwMode="auto">
              <a:xfrm>
                <a:off x="4109" y="3576"/>
                <a:ext cx="120" cy="6"/>
              </a:xfrm>
              <a:prstGeom prst="rect">
                <a:avLst/>
              </a:prstGeom>
              <a:solidFill>
                <a:srgbClr val="FF0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4" name="Rectangle 1842"/>
              <p:cNvSpPr>
                <a:spLocks noChangeArrowheads="1"/>
              </p:cNvSpPr>
              <p:nvPr/>
            </p:nvSpPr>
            <p:spPr bwMode="auto">
              <a:xfrm>
                <a:off x="4109" y="2517"/>
                <a:ext cx="120" cy="7"/>
              </a:xfrm>
              <a:prstGeom prst="rect">
                <a:avLst/>
              </a:prstGeom>
              <a:solidFill>
                <a:srgbClr val="FF0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5" name="Rectangle 1843"/>
              <p:cNvSpPr>
                <a:spLocks noChangeArrowheads="1"/>
              </p:cNvSpPr>
              <p:nvPr/>
            </p:nvSpPr>
            <p:spPr bwMode="auto">
              <a:xfrm>
                <a:off x="4109" y="3569"/>
                <a:ext cx="120" cy="7"/>
              </a:xfrm>
              <a:prstGeom prst="rect">
                <a:avLst/>
              </a:prstGeom>
              <a:solidFill>
                <a:srgbClr val="FF0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6" name="Rectangle 1844"/>
              <p:cNvSpPr>
                <a:spLocks noChangeArrowheads="1"/>
              </p:cNvSpPr>
              <p:nvPr/>
            </p:nvSpPr>
            <p:spPr bwMode="auto">
              <a:xfrm>
                <a:off x="4109" y="2524"/>
                <a:ext cx="120" cy="6"/>
              </a:xfrm>
              <a:prstGeom prst="rect">
                <a:avLst/>
              </a:prstGeom>
              <a:solidFill>
                <a:srgbClr val="FF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7" name="Rectangle 1845"/>
              <p:cNvSpPr>
                <a:spLocks noChangeArrowheads="1"/>
              </p:cNvSpPr>
              <p:nvPr/>
            </p:nvSpPr>
            <p:spPr bwMode="auto">
              <a:xfrm>
                <a:off x="4109" y="3563"/>
                <a:ext cx="120" cy="6"/>
              </a:xfrm>
              <a:prstGeom prst="rect">
                <a:avLst/>
              </a:prstGeom>
              <a:solidFill>
                <a:srgbClr val="FF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8" name="Rectangle 1846"/>
              <p:cNvSpPr>
                <a:spLocks noChangeArrowheads="1"/>
              </p:cNvSpPr>
              <p:nvPr/>
            </p:nvSpPr>
            <p:spPr bwMode="auto">
              <a:xfrm>
                <a:off x="4109" y="2530"/>
                <a:ext cx="120" cy="7"/>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9" name="Rectangle 1847"/>
              <p:cNvSpPr>
                <a:spLocks noChangeArrowheads="1"/>
              </p:cNvSpPr>
              <p:nvPr/>
            </p:nvSpPr>
            <p:spPr bwMode="auto">
              <a:xfrm>
                <a:off x="4109" y="3556"/>
                <a:ext cx="120" cy="7"/>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0" name="Rectangle 1848"/>
              <p:cNvSpPr>
                <a:spLocks noChangeArrowheads="1"/>
              </p:cNvSpPr>
              <p:nvPr/>
            </p:nvSpPr>
            <p:spPr bwMode="auto">
              <a:xfrm>
                <a:off x="4109" y="2537"/>
                <a:ext cx="120" cy="6"/>
              </a:xfrm>
              <a:prstGeom prst="rect">
                <a:avLst/>
              </a:prstGeom>
              <a:solidFill>
                <a:srgbClr val="FF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1" name="Rectangle 1849"/>
              <p:cNvSpPr>
                <a:spLocks noChangeArrowheads="1"/>
              </p:cNvSpPr>
              <p:nvPr/>
            </p:nvSpPr>
            <p:spPr bwMode="auto">
              <a:xfrm>
                <a:off x="4109" y="3550"/>
                <a:ext cx="120" cy="6"/>
              </a:xfrm>
              <a:prstGeom prst="rect">
                <a:avLst/>
              </a:prstGeom>
              <a:solidFill>
                <a:srgbClr val="FF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2" name="Rectangle 1850"/>
              <p:cNvSpPr>
                <a:spLocks noChangeArrowheads="1"/>
              </p:cNvSpPr>
              <p:nvPr/>
            </p:nvSpPr>
            <p:spPr bwMode="auto">
              <a:xfrm>
                <a:off x="4109" y="2543"/>
                <a:ext cx="120" cy="7"/>
              </a:xfrm>
              <a:prstGeom prst="rect">
                <a:avLst/>
              </a:prstGeom>
              <a:solidFill>
                <a:srgbClr val="FF1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3" name="Rectangle 1851"/>
              <p:cNvSpPr>
                <a:spLocks noChangeArrowheads="1"/>
              </p:cNvSpPr>
              <p:nvPr/>
            </p:nvSpPr>
            <p:spPr bwMode="auto">
              <a:xfrm>
                <a:off x="4109" y="3543"/>
                <a:ext cx="120" cy="7"/>
              </a:xfrm>
              <a:prstGeom prst="rect">
                <a:avLst/>
              </a:prstGeom>
              <a:solidFill>
                <a:srgbClr val="FF1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4" name="Rectangle 1852"/>
              <p:cNvSpPr>
                <a:spLocks noChangeArrowheads="1"/>
              </p:cNvSpPr>
              <p:nvPr/>
            </p:nvSpPr>
            <p:spPr bwMode="auto">
              <a:xfrm>
                <a:off x="4109" y="2550"/>
                <a:ext cx="120" cy="6"/>
              </a:xfrm>
              <a:prstGeom prst="rect">
                <a:avLst/>
              </a:prstGeom>
              <a:solidFill>
                <a:srgbClr val="FF1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5" name="Rectangle 1853"/>
              <p:cNvSpPr>
                <a:spLocks noChangeArrowheads="1"/>
              </p:cNvSpPr>
              <p:nvPr/>
            </p:nvSpPr>
            <p:spPr bwMode="auto">
              <a:xfrm>
                <a:off x="4109" y="3537"/>
                <a:ext cx="120" cy="6"/>
              </a:xfrm>
              <a:prstGeom prst="rect">
                <a:avLst/>
              </a:prstGeom>
              <a:solidFill>
                <a:srgbClr val="FF1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6" name="Rectangle 1854"/>
              <p:cNvSpPr>
                <a:spLocks noChangeArrowheads="1"/>
              </p:cNvSpPr>
              <p:nvPr/>
            </p:nvSpPr>
            <p:spPr bwMode="auto">
              <a:xfrm>
                <a:off x="4109" y="2556"/>
                <a:ext cx="120" cy="7"/>
              </a:xfrm>
              <a:prstGeom prst="rect">
                <a:avLst/>
              </a:prstGeom>
              <a:solidFill>
                <a:srgbClr val="FF1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7" name="Rectangle 1855"/>
              <p:cNvSpPr>
                <a:spLocks noChangeArrowheads="1"/>
              </p:cNvSpPr>
              <p:nvPr/>
            </p:nvSpPr>
            <p:spPr bwMode="auto">
              <a:xfrm>
                <a:off x="4109" y="3530"/>
                <a:ext cx="120" cy="7"/>
              </a:xfrm>
              <a:prstGeom prst="rect">
                <a:avLst/>
              </a:prstGeom>
              <a:solidFill>
                <a:srgbClr val="FF1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8" name="Rectangle 1856"/>
              <p:cNvSpPr>
                <a:spLocks noChangeArrowheads="1"/>
              </p:cNvSpPr>
              <p:nvPr/>
            </p:nvSpPr>
            <p:spPr bwMode="auto">
              <a:xfrm>
                <a:off x="4109" y="2563"/>
                <a:ext cx="120" cy="7"/>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9" name="Rectangle 1857"/>
              <p:cNvSpPr>
                <a:spLocks noChangeArrowheads="1"/>
              </p:cNvSpPr>
              <p:nvPr/>
            </p:nvSpPr>
            <p:spPr bwMode="auto">
              <a:xfrm>
                <a:off x="4109" y="3524"/>
                <a:ext cx="120" cy="6"/>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0" name="Rectangle 1858"/>
              <p:cNvSpPr>
                <a:spLocks noChangeArrowheads="1"/>
              </p:cNvSpPr>
              <p:nvPr/>
            </p:nvSpPr>
            <p:spPr bwMode="auto">
              <a:xfrm>
                <a:off x="4109" y="2570"/>
                <a:ext cx="6" cy="95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1" name="Rectangle 1859"/>
              <p:cNvSpPr>
                <a:spLocks noChangeArrowheads="1"/>
              </p:cNvSpPr>
              <p:nvPr/>
            </p:nvSpPr>
            <p:spPr bwMode="auto">
              <a:xfrm>
                <a:off x="4222" y="2570"/>
                <a:ext cx="7" cy="95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2" name="Rectangle 1860"/>
              <p:cNvSpPr>
                <a:spLocks noChangeArrowheads="1"/>
              </p:cNvSpPr>
              <p:nvPr/>
            </p:nvSpPr>
            <p:spPr bwMode="auto">
              <a:xfrm>
                <a:off x="4115" y="2570"/>
                <a:ext cx="107" cy="6"/>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3" name="Rectangle 1861"/>
              <p:cNvSpPr>
                <a:spLocks noChangeArrowheads="1"/>
              </p:cNvSpPr>
              <p:nvPr/>
            </p:nvSpPr>
            <p:spPr bwMode="auto">
              <a:xfrm>
                <a:off x="4115" y="3517"/>
                <a:ext cx="107"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4" name="Rectangle 1862"/>
              <p:cNvSpPr>
                <a:spLocks noChangeArrowheads="1"/>
              </p:cNvSpPr>
              <p:nvPr/>
            </p:nvSpPr>
            <p:spPr bwMode="auto">
              <a:xfrm>
                <a:off x="4115" y="2576"/>
                <a:ext cx="107" cy="7"/>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5" name="Rectangle 1863"/>
              <p:cNvSpPr>
                <a:spLocks noChangeArrowheads="1"/>
              </p:cNvSpPr>
              <p:nvPr/>
            </p:nvSpPr>
            <p:spPr bwMode="auto">
              <a:xfrm>
                <a:off x="4115" y="3511"/>
                <a:ext cx="107" cy="6"/>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6" name="Rectangle 1864"/>
              <p:cNvSpPr>
                <a:spLocks noChangeArrowheads="1"/>
              </p:cNvSpPr>
              <p:nvPr/>
            </p:nvSpPr>
            <p:spPr bwMode="auto">
              <a:xfrm>
                <a:off x="4115" y="2583"/>
                <a:ext cx="107" cy="6"/>
              </a:xfrm>
              <a:prstGeom prst="rect">
                <a:avLst/>
              </a:prstGeom>
              <a:solidFill>
                <a:srgbClr val="FF2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7" name="Rectangle 1865"/>
              <p:cNvSpPr>
                <a:spLocks noChangeArrowheads="1"/>
              </p:cNvSpPr>
              <p:nvPr/>
            </p:nvSpPr>
            <p:spPr bwMode="auto">
              <a:xfrm>
                <a:off x="4115" y="3504"/>
                <a:ext cx="107" cy="7"/>
              </a:xfrm>
              <a:prstGeom prst="rect">
                <a:avLst/>
              </a:prstGeom>
              <a:solidFill>
                <a:srgbClr val="FF2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8" name="Rectangle 1866"/>
              <p:cNvSpPr>
                <a:spLocks noChangeArrowheads="1"/>
              </p:cNvSpPr>
              <p:nvPr/>
            </p:nvSpPr>
            <p:spPr bwMode="auto">
              <a:xfrm>
                <a:off x="4115" y="2589"/>
                <a:ext cx="107" cy="7"/>
              </a:xfrm>
              <a:prstGeom prst="rect">
                <a:avLst/>
              </a:prstGeom>
              <a:solidFill>
                <a:srgbClr val="FF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9" name="Rectangle 1867"/>
              <p:cNvSpPr>
                <a:spLocks noChangeArrowheads="1"/>
              </p:cNvSpPr>
              <p:nvPr/>
            </p:nvSpPr>
            <p:spPr bwMode="auto">
              <a:xfrm>
                <a:off x="4115" y="3498"/>
                <a:ext cx="107" cy="6"/>
              </a:xfrm>
              <a:prstGeom prst="rect">
                <a:avLst/>
              </a:prstGeom>
              <a:solidFill>
                <a:srgbClr val="FF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0" name="Rectangle 1868"/>
              <p:cNvSpPr>
                <a:spLocks noChangeArrowheads="1"/>
              </p:cNvSpPr>
              <p:nvPr/>
            </p:nvSpPr>
            <p:spPr bwMode="auto">
              <a:xfrm>
                <a:off x="4115" y="2596"/>
                <a:ext cx="107" cy="6"/>
              </a:xfrm>
              <a:prstGeom prst="rect">
                <a:avLst/>
              </a:prstGeom>
              <a:solidFill>
                <a:srgbClr val="FF2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1" name="Rectangle 1869"/>
              <p:cNvSpPr>
                <a:spLocks noChangeArrowheads="1"/>
              </p:cNvSpPr>
              <p:nvPr/>
            </p:nvSpPr>
            <p:spPr bwMode="auto">
              <a:xfrm>
                <a:off x="4115" y="3491"/>
                <a:ext cx="107" cy="7"/>
              </a:xfrm>
              <a:prstGeom prst="rect">
                <a:avLst/>
              </a:prstGeom>
              <a:solidFill>
                <a:srgbClr val="FF2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2" name="Rectangle 1870"/>
              <p:cNvSpPr>
                <a:spLocks noChangeArrowheads="1"/>
              </p:cNvSpPr>
              <p:nvPr/>
            </p:nvSpPr>
            <p:spPr bwMode="auto">
              <a:xfrm>
                <a:off x="4115" y="2602"/>
                <a:ext cx="107" cy="7"/>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3" name="Rectangle 1871"/>
              <p:cNvSpPr>
                <a:spLocks noChangeArrowheads="1"/>
              </p:cNvSpPr>
              <p:nvPr/>
            </p:nvSpPr>
            <p:spPr bwMode="auto">
              <a:xfrm>
                <a:off x="4115" y="3484"/>
                <a:ext cx="107" cy="7"/>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4" name="Rectangle 1872"/>
              <p:cNvSpPr>
                <a:spLocks noChangeArrowheads="1"/>
              </p:cNvSpPr>
              <p:nvPr/>
            </p:nvSpPr>
            <p:spPr bwMode="auto">
              <a:xfrm>
                <a:off x="4115" y="2609"/>
                <a:ext cx="107" cy="6"/>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5" name="Rectangle 1873"/>
              <p:cNvSpPr>
                <a:spLocks noChangeArrowheads="1"/>
              </p:cNvSpPr>
              <p:nvPr/>
            </p:nvSpPr>
            <p:spPr bwMode="auto">
              <a:xfrm>
                <a:off x="4115" y="3478"/>
                <a:ext cx="107" cy="6"/>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6" name="Rectangle 1874"/>
              <p:cNvSpPr>
                <a:spLocks noChangeArrowheads="1"/>
              </p:cNvSpPr>
              <p:nvPr/>
            </p:nvSpPr>
            <p:spPr bwMode="auto">
              <a:xfrm>
                <a:off x="4115" y="2615"/>
                <a:ext cx="107"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7" name="Rectangle 1875"/>
              <p:cNvSpPr>
                <a:spLocks noChangeArrowheads="1"/>
              </p:cNvSpPr>
              <p:nvPr/>
            </p:nvSpPr>
            <p:spPr bwMode="auto">
              <a:xfrm>
                <a:off x="4115" y="3471"/>
                <a:ext cx="107"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8" name="Rectangle 1876"/>
              <p:cNvSpPr>
                <a:spLocks noChangeArrowheads="1"/>
              </p:cNvSpPr>
              <p:nvPr/>
            </p:nvSpPr>
            <p:spPr bwMode="auto">
              <a:xfrm>
                <a:off x="4115" y="2622"/>
                <a:ext cx="107" cy="6"/>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9" name="Rectangle 1877"/>
              <p:cNvSpPr>
                <a:spLocks noChangeArrowheads="1"/>
              </p:cNvSpPr>
              <p:nvPr/>
            </p:nvSpPr>
            <p:spPr bwMode="auto">
              <a:xfrm>
                <a:off x="4115" y="3465"/>
                <a:ext cx="107" cy="6"/>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0" name="Rectangle 1878"/>
              <p:cNvSpPr>
                <a:spLocks noChangeArrowheads="1"/>
              </p:cNvSpPr>
              <p:nvPr/>
            </p:nvSpPr>
            <p:spPr bwMode="auto">
              <a:xfrm>
                <a:off x="4115" y="2628"/>
                <a:ext cx="7" cy="83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1" name="Rectangle 1879"/>
              <p:cNvSpPr>
                <a:spLocks noChangeArrowheads="1"/>
              </p:cNvSpPr>
              <p:nvPr/>
            </p:nvSpPr>
            <p:spPr bwMode="auto">
              <a:xfrm>
                <a:off x="4215" y="2628"/>
                <a:ext cx="7" cy="83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2" name="Rectangle 1880"/>
              <p:cNvSpPr>
                <a:spLocks noChangeArrowheads="1"/>
              </p:cNvSpPr>
              <p:nvPr/>
            </p:nvSpPr>
            <p:spPr bwMode="auto">
              <a:xfrm>
                <a:off x="4122" y="2628"/>
                <a:ext cx="93" cy="7"/>
              </a:xfrm>
              <a:prstGeom prst="rect">
                <a:avLst/>
              </a:prstGeom>
              <a:solidFill>
                <a:srgbClr val="FF3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3" name="Rectangle 1881"/>
              <p:cNvSpPr>
                <a:spLocks noChangeArrowheads="1"/>
              </p:cNvSpPr>
              <p:nvPr/>
            </p:nvSpPr>
            <p:spPr bwMode="auto">
              <a:xfrm>
                <a:off x="4122" y="3458"/>
                <a:ext cx="93" cy="7"/>
              </a:xfrm>
              <a:prstGeom prst="rect">
                <a:avLst/>
              </a:prstGeom>
              <a:solidFill>
                <a:srgbClr val="FF3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4" name="Rectangle 1882"/>
              <p:cNvSpPr>
                <a:spLocks noChangeArrowheads="1"/>
              </p:cNvSpPr>
              <p:nvPr/>
            </p:nvSpPr>
            <p:spPr bwMode="auto">
              <a:xfrm>
                <a:off x="4122" y="2635"/>
                <a:ext cx="93" cy="6"/>
              </a:xfrm>
              <a:prstGeom prst="rect">
                <a:avLst/>
              </a:prstGeom>
              <a:solidFill>
                <a:srgbClr val="FF3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5" name="Rectangle 1883"/>
              <p:cNvSpPr>
                <a:spLocks noChangeArrowheads="1"/>
              </p:cNvSpPr>
              <p:nvPr/>
            </p:nvSpPr>
            <p:spPr bwMode="auto">
              <a:xfrm>
                <a:off x="4122" y="3452"/>
                <a:ext cx="93" cy="6"/>
              </a:xfrm>
              <a:prstGeom prst="rect">
                <a:avLst/>
              </a:prstGeom>
              <a:solidFill>
                <a:srgbClr val="FF3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6" name="Rectangle 1884"/>
              <p:cNvSpPr>
                <a:spLocks noChangeArrowheads="1"/>
              </p:cNvSpPr>
              <p:nvPr/>
            </p:nvSpPr>
            <p:spPr bwMode="auto">
              <a:xfrm>
                <a:off x="4122" y="2641"/>
                <a:ext cx="93" cy="7"/>
              </a:xfrm>
              <a:prstGeom prst="rect">
                <a:avLst/>
              </a:prstGeom>
              <a:solidFill>
                <a:srgbClr val="FF3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7" name="Rectangle 1885"/>
              <p:cNvSpPr>
                <a:spLocks noChangeArrowheads="1"/>
              </p:cNvSpPr>
              <p:nvPr/>
            </p:nvSpPr>
            <p:spPr bwMode="auto">
              <a:xfrm>
                <a:off x="4122" y="3445"/>
                <a:ext cx="93" cy="7"/>
              </a:xfrm>
              <a:prstGeom prst="rect">
                <a:avLst/>
              </a:prstGeom>
              <a:solidFill>
                <a:srgbClr val="FF3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8" name="Rectangle 1886"/>
              <p:cNvSpPr>
                <a:spLocks noChangeArrowheads="1"/>
              </p:cNvSpPr>
              <p:nvPr/>
            </p:nvSpPr>
            <p:spPr bwMode="auto">
              <a:xfrm>
                <a:off x="4122" y="2648"/>
                <a:ext cx="93" cy="7"/>
              </a:xfrm>
              <a:prstGeom prst="rect">
                <a:avLst/>
              </a:prstGeom>
              <a:solidFill>
                <a:srgbClr val="FF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29" name="Rectangle 1887"/>
              <p:cNvSpPr>
                <a:spLocks noChangeArrowheads="1"/>
              </p:cNvSpPr>
              <p:nvPr/>
            </p:nvSpPr>
            <p:spPr bwMode="auto">
              <a:xfrm>
                <a:off x="4122" y="3439"/>
                <a:ext cx="93" cy="6"/>
              </a:xfrm>
              <a:prstGeom prst="rect">
                <a:avLst/>
              </a:prstGeom>
              <a:solidFill>
                <a:srgbClr val="FF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0" name="Rectangle 1888"/>
              <p:cNvSpPr>
                <a:spLocks noChangeArrowheads="1"/>
              </p:cNvSpPr>
              <p:nvPr/>
            </p:nvSpPr>
            <p:spPr bwMode="auto">
              <a:xfrm>
                <a:off x="4122" y="2655"/>
                <a:ext cx="93" cy="6"/>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1" name="Rectangle 1889"/>
              <p:cNvSpPr>
                <a:spLocks noChangeArrowheads="1"/>
              </p:cNvSpPr>
              <p:nvPr/>
            </p:nvSpPr>
            <p:spPr bwMode="auto">
              <a:xfrm>
                <a:off x="4122" y="3432"/>
                <a:ext cx="93" cy="7"/>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2" name="Rectangle 1890"/>
              <p:cNvSpPr>
                <a:spLocks noChangeArrowheads="1"/>
              </p:cNvSpPr>
              <p:nvPr/>
            </p:nvSpPr>
            <p:spPr bwMode="auto">
              <a:xfrm>
                <a:off x="4122" y="2661"/>
                <a:ext cx="93" cy="7"/>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3" name="Rectangle 1891"/>
              <p:cNvSpPr>
                <a:spLocks noChangeArrowheads="1"/>
              </p:cNvSpPr>
              <p:nvPr/>
            </p:nvSpPr>
            <p:spPr bwMode="auto">
              <a:xfrm>
                <a:off x="4122" y="3426"/>
                <a:ext cx="93" cy="6"/>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4" name="Rectangle 1892"/>
              <p:cNvSpPr>
                <a:spLocks noChangeArrowheads="1"/>
              </p:cNvSpPr>
              <p:nvPr/>
            </p:nvSpPr>
            <p:spPr bwMode="auto">
              <a:xfrm>
                <a:off x="4122" y="2668"/>
                <a:ext cx="93" cy="6"/>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5" name="Rectangle 1893"/>
              <p:cNvSpPr>
                <a:spLocks noChangeArrowheads="1"/>
              </p:cNvSpPr>
              <p:nvPr/>
            </p:nvSpPr>
            <p:spPr bwMode="auto">
              <a:xfrm>
                <a:off x="4122" y="3419"/>
                <a:ext cx="93"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6" name="Rectangle 1894"/>
              <p:cNvSpPr>
                <a:spLocks noChangeArrowheads="1"/>
              </p:cNvSpPr>
              <p:nvPr/>
            </p:nvSpPr>
            <p:spPr bwMode="auto">
              <a:xfrm>
                <a:off x="4122" y="2674"/>
                <a:ext cx="93" cy="7"/>
              </a:xfrm>
              <a:prstGeom prst="rect">
                <a:avLst/>
              </a:prstGeom>
              <a:solidFill>
                <a:srgbClr val="FF4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7" name="Rectangle 1895"/>
              <p:cNvSpPr>
                <a:spLocks noChangeArrowheads="1"/>
              </p:cNvSpPr>
              <p:nvPr/>
            </p:nvSpPr>
            <p:spPr bwMode="auto">
              <a:xfrm>
                <a:off x="4122" y="3413"/>
                <a:ext cx="93" cy="6"/>
              </a:xfrm>
              <a:prstGeom prst="rect">
                <a:avLst/>
              </a:prstGeom>
              <a:solidFill>
                <a:srgbClr val="FF4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8" name="Rectangle 1896"/>
              <p:cNvSpPr>
                <a:spLocks noChangeArrowheads="1"/>
              </p:cNvSpPr>
              <p:nvPr/>
            </p:nvSpPr>
            <p:spPr bwMode="auto">
              <a:xfrm>
                <a:off x="4122" y="2681"/>
                <a:ext cx="93" cy="6"/>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39" name="Rectangle 1897"/>
              <p:cNvSpPr>
                <a:spLocks noChangeArrowheads="1"/>
              </p:cNvSpPr>
              <p:nvPr/>
            </p:nvSpPr>
            <p:spPr bwMode="auto">
              <a:xfrm>
                <a:off x="4122" y="3406"/>
                <a:ext cx="93" cy="7"/>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0" name="Rectangle 1898"/>
              <p:cNvSpPr>
                <a:spLocks noChangeArrowheads="1"/>
              </p:cNvSpPr>
              <p:nvPr/>
            </p:nvSpPr>
            <p:spPr bwMode="auto">
              <a:xfrm>
                <a:off x="4122" y="2687"/>
                <a:ext cx="7" cy="719"/>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1" name="Rectangle 1899"/>
              <p:cNvSpPr>
                <a:spLocks noChangeArrowheads="1"/>
              </p:cNvSpPr>
              <p:nvPr/>
            </p:nvSpPr>
            <p:spPr bwMode="auto">
              <a:xfrm>
                <a:off x="4209" y="2687"/>
                <a:ext cx="6" cy="719"/>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2" name="Rectangle 1900"/>
              <p:cNvSpPr>
                <a:spLocks noChangeArrowheads="1"/>
              </p:cNvSpPr>
              <p:nvPr/>
            </p:nvSpPr>
            <p:spPr bwMode="auto">
              <a:xfrm>
                <a:off x="4129" y="2687"/>
                <a:ext cx="80" cy="7"/>
              </a:xfrm>
              <a:prstGeom prst="rect">
                <a:avLst/>
              </a:prstGeom>
              <a:solidFill>
                <a:srgbClr val="FF4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3" name="Rectangle 1901"/>
              <p:cNvSpPr>
                <a:spLocks noChangeArrowheads="1"/>
              </p:cNvSpPr>
              <p:nvPr/>
            </p:nvSpPr>
            <p:spPr bwMode="auto">
              <a:xfrm>
                <a:off x="4129" y="3400"/>
                <a:ext cx="80" cy="6"/>
              </a:xfrm>
              <a:prstGeom prst="rect">
                <a:avLst/>
              </a:prstGeom>
              <a:solidFill>
                <a:srgbClr val="FF4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4" name="Rectangle 1902"/>
              <p:cNvSpPr>
                <a:spLocks noChangeArrowheads="1"/>
              </p:cNvSpPr>
              <p:nvPr/>
            </p:nvSpPr>
            <p:spPr bwMode="auto">
              <a:xfrm>
                <a:off x="4129" y="2694"/>
                <a:ext cx="80" cy="6"/>
              </a:xfrm>
              <a:prstGeom prst="rect">
                <a:avLst/>
              </a:prstGeom>
              <a:solidFill>
                <a:srgbClr val="FF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5" name="Rectangle 1903"/>
              <p:cNvSpPr>
                <a:spLocks noChangeArrowheads="1"/>
              </p:cNvSpPr>
              <p:nvPr/>
            </p:nvSpPr>
            <p:spPr bwMode="auto">
              <a:xfrm>
                <a:off x="4129" y="3393"/>
                <a:ext cx="80" cy="7"/>
              </a:xfrm>
              <a:prstGeom prst="rect">
                <a:avLst/>
              </a:prstGeom>
              <a:solidFill>
                <a:srgbClr val="FF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6" name="Rectangle 1904"/>
              <p:cNvSpPr>
                <a:spLocks noChangeArrowheads="1"/>
              </p:cNvSpPr>
              <p:nvPr/>
            </p:nvSpPr>
            <p:spPr bwMode="auto">
              <a:xfrm>
                <a:off x="4129" y="2700"/>
                <a:ext cx="80" cy="7"/>
              </a:xfrm>
              <a:prstGeom prst="rect">
                <a:avLst/>
              </a:prstGeom>
              <a:solidFill>
                <a:srgbClr val="FF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7" name="Rectangle 1905"/>
              <p:cNvSpPr>
                <a:spLocks noChangeArrowheads="1"/>
              </p:cNvSpPr>
              <p:nvPr/>
            </p:nvSpPr>
            <p:spPr bwMode="auto">
              <a:xfrm>
                <a:off x="4129" y="3386"/>
                <a:ext cx="80" cy="7"/>
              </a:xfrm>
              <a:prstGeom prst="rect">
                <a:avLst/>
              </a:prstGeom>
              <a:solidFill>
                <a:srgbClr val="FF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8" name="Rectangle 1906"/>
              <p:cNvSpPr>
                <a:spLocks noChangeArrowheads="1"/>
              </p:cNvSpPr>
              <p:nvPr/>
            </p:nvSpPr>
            <p:spPr bwMode="auto">
              <a:xfrm>
                <a:off x="4129" y="2707"/>
                <a:ext cx="80" cy="6"/>
              </a:xfrm>
              <a:prstGeom prst="rect">
                <a:avLst/>
              </a:prstGeom>
              <a:solidFill>
                <a:srgbClr val="FF5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9" name="Rectangle 1907"/>
              <p:cNvSpPr>
                <a:spLocks noChangeArrowheads="1"/>
              </p:cNvSpPr>
              <p:nvPr/>
            </p:nvSpPr>
            <p:spPr bwMode="auto">
              <a:xfrm>
                <a:off x="4129" y="3380"/>
                <a:ext cx="80" cy="6"/>
              </a:xfrm>
              <a:prstGeom prst="rect">
                <a:avLst/>
              </a:prstGeom>
              <a:solidFill>
                <a:srgbClr val="FF5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0" name="Rectangle 1908"/>
              <p:cNvSpPr>
                <a:spLocks noChangeArrowheads="1"/>
              </p:cNvSpPr>
              <p:nvPr/>
            </p:nvSpPr>
            <p:spPr bwMode="auto">
              <a:xfrm>
                <a:off x="4129" y="2713"/>
                <a:ext cx="80" cy="7"/>
              </a:xfrm>
              <a:prstGeom prst="rect">
                <a:avLst/>
              </a:prstGeom>
              <a:solidFill>
                <a:srgbClr val="FF5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1" name="Rectangle 1909"/>
              <p:cNvSpPr>
                <a:spLocks noChangeArrowheads="1"/>
              </p:cNvSpPr>
              <p:nvPr/>
            </p:nvSpPr>
            <p:spPr bwMode="auto">
              <a:xfrm>
                <a:off x="4129" y="3373"/>
                <a:ext cx="80" cy="7"/>
              </a:xfrm>
              <a:prstGeom prst="rect">
                <a:avLst/>
              </a:prstGeom>
              <a:solidFill>
                <a:srgbClr val="FF5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2" name="Rectangle 1910"/>
              <p:cNvSpPr>
                <a:spLocks noChangeArrowheads="1"/>
              </p:cNvSpPr>
              <p:nvPr/>
            </p:nvSpPr>
            <p:spPr bwMode="auto">
              <a:xfrm>
                <a:off x="4129" y="2720"/>
                <a:ext cx="80" cy="6"/>
              </a:xfrm>
              <a:prstGeom prst="rect">
                <a:avLst/>
              </a:prstGeom>
              <a:solidFill>
                <a:srgbClr val="FF5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3" name="Rectangle 1911"/>
              <p:cNvSpPr>
                <a:spLocks noChangeArrowheads="1"/>
              </p:cNvSpPr>
              <p:nvPr/>
            </p:nvSpPr>
            <p:spPr bwMode="auto">
              <a:xfrm>
                <a:off x="4129" y="3367"/>
                <a:ext cx="80" cy="6"/>
              </a:xfrm>
              <a:prstGeom prst="rect">
                <a:avLst/>
              </a:prstGeom>
              <a:solidFill>
                <a:srgbClr val="FF5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4" name="Rectangle 1912"/>
              <p:cNvSpPr>
                <a:spLocks noChangeArrowheads="1"/>
              </p:cNvSpPr>
              <p:nvPr/>
            </p:nvSpPr>
            <p:spPr bwMode="auto">
              <a:xfrm>
                <a:off x="4129" y="2726"/>
                <a:ext cx="80" cy="7"/>
              </a:xfrm>
              <a:prstGeom prst="rect">
                <a:avLst/>
              </a:prstGeom>
              <a:solidFill>
                <a:srgbClr val="FF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5" name="Rectangle 1913"/>
              <p:cNvSpPr>
                <a:spLocks noChangeArrowheads="1"/>
              </p:cNvSpPr>
              <p:nvPr/>
            </p:nvSpPr>
            <p:spPr bwMode="auto">
              <a:xfrm>
                <a:off x="4129" y="3360"/>
                <a:ext cx="80" cy="7"/>
              </a:xfrm>
              <a:prstGeom prst="rect">
                <a:avLst/>
              </a:prstGeom>
              <a:solidFill>
                <a:srgbClr val="FF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6" name="Rectangle 1914"/>
              <p:cNvSpPr>
                <a:spLocks noChangeArrowheads="1"/>
              </p:cNvSpPr>
              <p:nvPr/>
            </p:nvSpPr>
            <p:spPr bwMode="auto">
              <a:xfrm>
                <a:off x="4129" y="2733"/>
                <a:ext cx="80" cy="6"/>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7" name="Rectangle 1915"/>
              <p:cNvSpPr>
                <a:spLocks noChangeArrowheads="1"/>
              </p:cNvSpPr>
              <p:nvPr/>
            </p:nvSpPr>
            <p:spPr bwMode="auto">
              <a:xfrm>
                <a:off x="4129" y="3354"/>
                <a:ext cx="80" cy="6"/>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8" name="Rectangle 1916"/>
              <p:cNvSpPr>
                <a:spLocks noChangeArrowheads="1"/>
              </p:cNvSpPr>
              <p:nvPr/>
            </p:nvSpPr>
            <p:spPr bwMode="auto">
              <a:xfrm>
                <a:off x="4129" y="2739"/>
                <a:ext cx="80" cy="7"/>
              </a:xfrm>
              <a:prstGeom prst="rect">
                <a:avLst/>
              </a:prstGeom>
              <a:solidFill>
                <a:srgbClr val="FF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59" name="Rectangle 1917"/>
              <p:cNvSpPr>
                <a:spLocks noChangeArrowheads="1"/>
              </p:cNvSpPr>
              <p:nvPr/>
            </p:nvSpPr>
            <p:spPr bwMode="auto">
              <a:xfrm>
                <a:off x="4129" y="3347"/>
                <a:ext cx="80" cy="7"/>
              </a:xfrm>
              <a:prstGeom prst="rect">
                <a:avLst/>
              </a:prstGeom>
              <a:solidFill>
                <a:srgbClr val="FF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0" name="Rectangle 1918"/>
              <p:cNvSpPr>
                <a:spLocks noChangeArrowheads="1"/>
              </p:cNvSpPr>
              <p:nvPr/>
            </p:nvSpPr>
            <p:spPr bwMode="auto">
              <a:xfrm>
                <a:off x="4129" y="2746"/>
                <a:ext cx="6" cy="601"/>
              </a:xfrm>
              <a:prstGeom prst="rect">
                <a:avLst/>
              </a:prstGeom>
              <a:solidFill>
                <a:srgbClr val="FF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1" name="Rectangle 1919"/>
              <p:cNvSpPr>
                <a:spLocks noChangeArrowheads="1"/>
              </p:cNvSpPr>
              <p:nvPr/>
            </p:nvSpPr>
            <p:spPr bwMode="auto">
              <a:xfrm>
                <a:off x="4202" y="2746"/>
                <a:ext cx="7" cy="601"/>
              </a:xfrm>
              <a:prstGeom prst="rect">
                <a:avLst/>
              </a:prstGeom>
              <a:solidFill>
                <a:srgbClr val="FF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2" name="Rectangle 1920"/>
              <p:cNvSpPr>
                <a:spLocks noChangeArrowheads="1"/>
              </p:cNvSpPr>
              <p:nvPr/>
            </p:nvSpPr>
            <p:spPr bwMode="auto">
              <a:xfrm>
                <a:off x="4135" y="2746"/>
                <a:ext cx="67" cy="7"/>
              </a:xfrm>
              <a:prstGeom prst="rect">
                <a:avLst/>
              </a:prstGeom>
              <a:solidFill>
                <a:srgbClr val="FF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3" name="Rectangle 1921"/>
              <p:cNvSpPr>
                <a:spLocks noChangeArrowheads="1"/>
              </p:cNvSpPr>
              <p:nvPr/>
            </p:nvSpPr>
            <p:spPr bwMode="auto">
              <a:xfrm>
                <a:off x="4135" y="3341"/>
                <a:ext cx="67" cy="6"/>
              </a:xfrm>
              <a:prstGeom prst="rect">
                <a:avLst/>
              </a:prstGeom>
              <a:solidFill>
                <a:srgbClr val="FF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4" name="Rectangle 1922"/>
              <p:cNvSpPr>
                <a:spLocks noChangeArrowheads="1"/>
              </p:cNvSpPr>
              <p:nvPr/>
            </p:nvSpPr>
            <p:spPr bwMode="auto">
              <a:xfrm>
                <a:off x="4135" y="2753"/>
                <a:ext cx="67" cy="6"/>
              </a:xfrm>
              <a:prstGeom prst="rect">
                <a:avLst/>
              </a:prstGeom>
              <a:solidFill>
                <a:srgbClr val="FF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5" name="Rectangle 1923"/>
              <p:cNvSpPr>
                <a:spLocks noChangeArrowheads="1"/>
              </p:cNvSpPr>
              <p:nvPr/>
            </p:nvSpPr>
            <p:spPr bwMode="auto">
              <a:xfrm>
                <a:off x="4135" y="3334"/>
                <a:ext cx="67" cy="7"/>
              </a:xfrm>
              <a:prstGeom prst="rect">
                <a:avLst/>
              </a:prstGeom>
              <a:solidFill>
                <a:srgbClr val="FF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6" name="Rectangle 1924"/>
              <p:cNvSpPr>
                <a:spLocks noChangeArrowheads="1"/>
              </p:cNvSpPr>
              <p:nvPr/>
            </p:nvSpPr>
            <p:spPr bwMode="auto">
              <a:xfrm>
                <a:off x="4135" y="2759"/>
                <a:ext cx="67" cy="7"/>
              </a:xfrm>
              <a:prstGeom prst="rect">
                <a:avLst/>
              </a:prstGeom>
              <a:solidFill>
                <a:srgbClr val="FF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7" name="Rectangle 1925"/>
              <p:cNvSpPr>
                <a:spLocks noChangeArrowheads="1"/>
              </p:cNvSpPr>
              <p:nvPr/>
            </p:nvSpPr>
            <p:spPr bwMode="auto">
              <a:xfrm>
                <a:off x="4135" y="3328"/>
                <a:ext cx="67" cy="6"/>
              </a:xfrm>
              <a:prstGeom prst="rect">
                <a:avLst/>
              </a:prstGeom>
              <a:solidFill>
                <a:srgbClr val="FF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8" name="Rectangle 1926"/>
              <p:cNvSpPr>
                <a:spLocks noChangeArrowheads="1"/>
              </p:cNvSpPr>
              <p:nvPr/>
            </p:nvSpPr>
            <p:spPr bwMode="auto">
              <a:xfrm>
                <a:off x="4135" y="2766"/>
                <a:ext cx="67" cy="6"/>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9" name="Rectangle 1927"/>
              <p:cNvSpPr>
                <a:spLocks noChangeArrowheads="1"/>
              </p:cNvSpPr>
              <p:nvPr/>
            </p:nvSpPr>
            <p:spPr bwMode="auto">
              <a:xfrm>
                <a:off x="4135" y="3321"/>
                <a:ext cx="67" cy="7"/>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0" name="Rectangle 1928"/>
              <p:cNvSpPr>
                <a:spLocks noChangeArrowheads="1"/>
              </p:cNvSpPr>
              <p:nvPr/>
            </p:nvSpPr>
            <p:spPr bwMode="auto">
              <a:xfrm>
                <a:off x="4135" y="2772"/>
                <a:ext cx="67"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1" name="Rectangle 1929"/>
              <p:cNvSpPr>
                <a:spLocks noChangeArrowheads="1"/>
              </p:cNvSpPr>
              <p:nvPr/>
            </p:nvSpPr>
            <p:spPr bwMode="auto">
              <a:xfrm>
                <a:off x="4135" y="3315"/>
                <a:ext cx="67" cy="6"/>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2" name="Rectangle 1930"/>
              <p:cNvSpPr>
                <a:spLocks noChangeArrowheads="1"/>
              </p:cNvSpPr>
              <p:nvPr/>
            </p:nvSpPr>
            <p:spPr bwMode="auto">
              <a:xfrm>
                <a:off x="4135" y="2779"/>
                <a:ext cx="67" cy="6"/>
              </a:xfrm>
              <a:prstGeom prst="rect">
                <a:avLst/>
              </a:prstGeom>
              <a:solidFill>
                <a:srgbClr val="FF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3" name="Rectangle 1931"/>
              <p:cNvSpPr>
                <a:spLocks noChangeArrowheads="1"/>
              </p:cNvSpPr>
              <p:nvPr/>
            </p:nvSpPr>
            <p:spPr bwMode="auto">
              <a:xfrm>
                <a:off x="4135" y="3308"/>
                <a:ext cx="67" cy="7"/>
              </a:xfrm>
              <a:prstGeom prst="rect">
                <a:avLst/>
              </a:prstGeom>
              <a:solidFill>
                <a:srgbClr val="FF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4" name="Rectangle 1932"/>
              <p:cNvSpPr>
                <a:spLocks noChangeArrowheads="1"/>
              </p:cNvSpPr>
              <p:nvPr/>
            </p:nvSpPr>
            <p:spPr bwMode="auto">
              <a:xfrm>
                <a:off x="4135" y="2785"/>
                <a:ext cx="67" cy="7"/>
              </a:xfrm>
              <a:prstGeom prst="rect">
                <a:avLst/>
              </a:prstGeom>
              <a:solidFill>
                <a:srgbClr val="FF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5" name="Rectangle 1933"/>
              <p:cNvSpPr>
                <a:spLocks noChangeArrowheads="1"/>
              </p:cNvSpPr>
              <p:nvPr/>
            </p:nvSpPr>
            <p:spPr bwMode="auto">
              <a:xfrm>
                <a:off x="4135" y="3301"/>
                <a:ext cx="67" cy="7"/>
              </a:xfrm>
              <a:prstGeom prst="rect">
                <a:avLst/>
              </a:prstGeom>
              <a:solidFill>
                <a:srgbClr val="FF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6" name="Rectangle 1934"/>
              <p:cNvSpPr>
                <a:spLocks noChangeArrowheads="1"/>
              </p:cNvSpPr>
              <p:nvPr/>
            </p:nvSpPr>
            <p:spPr bwMode="auto">
              <a:xfrm>
                <a:off x="4135" y="2792"/>
                <a:ext cx="67" cy="6"/>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7" name="Rectangle 1935"/>
              <p:cNvSpPr>
                <a:spLocks noChangeArrowheads="1"/>
              </p:cNvSpPr>
              <p:nvPr/>
            </p:nvSpPr>
            <p:spPr bwMode="auto">
              <a:xfrm>
                <a:off x="4135" y="3295"/>
                <a:ext cx="67" cy="6"/>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8" name="Rectangle 1936"/>
              <p:cNvSpPr>
                <a:spLocks noChangeArrowheads="1"/>
              </p:cNvSpPr>
              <p:nvPr/>
            </p:nvSpPr>
            <p:spPr bwMode="auto">
              <a:xfrm>
                <a:off x="4135" y="2798"/>
                <a:ext cx="67"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79" name="Rectangle 1937"/>
              <p:cNvSpPr>
                <a:spLocks noChangeArrowheads="1"/>
              </p:cNvSpPr>
              <p:nvPr/>
            </p:nvSpPr>
            <p:spPr bwMode="auto">
              <a:xfrm>
                <a:off x="4135" y="3288"/>
                <a:ext cx="67"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0" name="Rectangle 1938"/>
              <p:cNvSpPr>
                <a:spLocks noChangeArrowheads="1"/>
              </p:cNvSpPr>
              <p:nvPr/>
            </p:nvSpPr>
            <p:spPr bwMode="auto">
              <a:xfrm>
                <a:off x="4135" y="2805"/>
                <a:ext cx="67" cy="6"/>
              </a:xfrm>
              <a:prstGeom prst="rect">
                <a:avLst/>
              </a:prstGeom>
              <a:solidFill>
                <a:srgbClr val="FF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1" name="Rectangle 1939"/>
              <p:cNvSpPr>
                <a:spLocks noChangeArrowheads="1"/>
              </p:cNvSpPr>
              <p:nvPr/>
            </p:nvSpPr>
            <p:spPr bwMode="auto">
              <a:xfrm>
                <a:off x="4135" y="3282"/>
                <a:ext cx="67" cy="6"/>
              </a:xfrm>
              <a:prstGeom prst="rect">
                <a:avLst/>
              </a:prstGeom>
              <a:solidFill>
                <a:srgbClr val="FF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2" name="Rectangle 1940"/>
              <p:cNvSpPr>
                <a:spLocks noChangeArrowheads="1"/>
              </p:cNvSpPr>
              <p:nvPr/>
            </p:nvSpPr>
            <p:spPr bwMode="auto">
              <a:xfrm>
                <a:off x="4135" y="2811"/>
                <a:ext cx="7" cy="471"/>
              </a:xfrm>
              <a:prstGeom prst="rect">
                <a:avLst/>
              </a:prstGeom>
              <a:solidFill>
                <a:srgbClr val="FF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3" name="Rectangle 1941"/>
              <p:cNvSpPr>
                <a:spLocks noChangeArrowheads="1"/>
              </p:cNvSpPr>
              <p:nvPr/>
            </p:nvSpPr>
            <p:spPr bwMode="auto">
              <a:xfrm>
                <a:off x="4195" y="2811"/>
                <a:ext cx="7" cy="471"/>
              </a:xfrm>
              <a:prstGeom prst="rect">
                <a:avLst/>
              </a:prstGeom>
              <a:solidFill>
                <a:srgbClr val="FF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4" name="Rectangle 1942"/>
              <p:cNvSpPr>
                <a:spLocks noChangeArrowheads="1"/>
              </p:cNvSpPr>
              <p:nvPr/>
            </p:nvSpPr>
            <p:spPr bwMode="auto">
              <a:xfrm>
                <a:off x="4142" y="2811"/>
                <a:ext cx="53" cy="7"/>
              </a:xfrm>
              <a:prstGeom prst="rect">
                <a:avLst/>
              </a:prstGeom>
              <a:solidFill>
                <a:srgbClr val="FF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5" name="Rectangle 1943"/>
              <p:cNvSpPr>
                <a:spLocks noChangeArrowheads="1"/>
              </p:cNvSpPr>
              <p:nvPr/>
            </p:nvSpPr>
            <p:spPr bwMode="auto">
              <a:xfrm>
                <a:off x="4142" y="3275"/>
                <a:ext cx="53" cy="7"/>
              </a:xfrm>
              <a:prstGeom prst="rect">
                <a:avLst/>
              </a:prstGeom>
              <a:solidFill>
                <a:srgbClr val="FF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6" name="Rectangle 1944"/>
              <p:cNvSpPr>
                <a:spLocks noChangeArrowheads="1"/>
              </p:cNvSpPr>
              <p:nvPr/>
            </p:nvSpPr>
            <p:spPr bwMode="auto">
              <a:xfrm>
                <a:off x="4142" y="2818"/>
                <a:ext cx="53" cy="6"/>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7" name="Rectangle 1945"/>
              <p:cNvSpPr>
                <a:spLocks noChangeArrowheads="1"/>
              </p:cNvSpPr>
              <p:nvPr/>
            </p:nvSpPr>
            <p:spPr bwMode="auto">
              <a:xfrm>
                <a:off x="4142" y="3269"/>
                <a:ext cx="53" cy="6"/>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8" name="Rectangle 1946"/>
              <p:cNvSpPr>
                <a:spLocks noChangeArrowheads="1"/>
              </p:cNvSpPr>
              <p:nvPr/>
            </p:nvSpPr>
            <p:spPr bwMode="auto">
              <a:xfrm>
                <a:off x="4142" y="2824"/>
                <a:ext cx="53" cy="7"/>
              </a:xfrm>
              <a:prstGeom prst="rect">
                <a:avLst/>
              </a:prstGeom>
              <a:solidFill>
                <a:srgbClr val="FF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89" name="Rectangle 1947"/>
              <p:cNvSpPr>
                <a:spLocks noChangeArrowheads="1"/>
              </p:cNvSpPr>
              <p:nvPr/>
            </p:nvSpPr>
            <p:spPr bwMode="auto">
              <a:xfrm>
                <a:off x="4142" y="3262"/>
                <a:ext cx="53" cy="7"/>
              </a:xfrm>
              <a:prstGeom prst="rect">
                <a:avLst/>
              </a:prstGeom>
              <a:solidFill>
                <a:srgbClr val="FF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0" name="Rectangle 1948"/>
              <p:cNvSpPr>
                <a:spLocks noChangeArrowheads="1"/>
              </p:cNvSpPr>
              <p:nvPr/>
            </p:nvSpPr>
            <p:spPr bwMode="auto">
              <a:xfrm>
                <a:off x="4142" y="2831"/>
                <a:ext cx="53"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1" name="Rectangle 1949"/>
              <p:cNvSpPr>
                <a:spLocks noChangeArrowheads="1"/>
              </p:cNvSpPr>
              <p:nvPr/>
            </p:nvSpPr>
            <p:spPr bwMode="auto">
              <a:xfrm>
                <a:off x="4142" y="3256"/>
                <a:ext cx="53" cy="6"/>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2" name="Rectangle 1950"/>
              <p:cNvSpPr>
                <a:spLocks noChangeArrowheads="1"/>
              </p:cNvSpPr>
              <p:nvPr/>
            </p:nvSpPr>
            <p:spPr bwMode="auto">
              <a:xfrm>
                <a:off x="4142" y="2838"/>
                <a:ext cx="53" cy="6"/>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3" name="Rectangle 1951"/>
              <p:cNvSpPr>
                <a:spLocks noChangeArrowheads="1"/>
              </p:cNvSpPr>
              <p:nvPr/>
            </p:nvSpPr>
            <p:spPr bwMode="auto">
              <a:xfrm>
                <a:off x="4142" y="3249"/>
                <a:ext cx="53" cy="7"/>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4" name="Rectangle 1952"/>
              <p:cNvSpPr>
                <a:spLocks noChangeArrowheads="1"/>
              </p:cNvSpPr>
              <p:nvPr/>
            </p:nvSpPr>
            <p:spPr bwMode="auto">
              <a:xfrm>
                <a:off x="4142" y="2844"/>
                <a:ext cx="53" cy="7"/>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5" name="Rectangle 1953"/>
              <p:cNvSpPr>
                <a:spLocks noChangeArrowheads="1"/>
              </p:cNvSpPr>
              <p:nvPr/>
            </p:nvSpPr>
            <p:spPr bwMode="auto">
              <a:xfrm>
                <a:off x="4142" y="3243"/>
                <a:ext cx="53" cy="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6" name="Rectangle 1954"/>
              <p:cNvSpPr>
                <a:spLocks noChangeArrowheads="1"/>
              </p:cNvSpPr>
              <p:nvPr/>
            </p:nvSpPr>
            <p:spPr bwMode="auto">
              <a:xfrm>
                <a:off x="4142" y="2851"/>
                <a:ext cx="53" cy="6"/>
              </a:xfrm>
              <a:prstGeom prst="rect">
                <a:avLst/>
              </a:prstGeom>
              <a:solidFill>
                <a:srgbClr val="FF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7" name="Rectangle 1955"/>
              <p:cNvSpPr>
                <a:spLocks noChangeArrowheads="1"/>
              </p:cNvSpPr>
              <p:nvPr/>
            </p:nvSpPr>
            <p:spPr bwMode="auto">
              <a:xfrm>
                <a:off x="4142" y="3236"/>
                <a:ext cx="53" cy="7"/>
              </a:xfrm>
              <a:prstGeom prst="rect">
                <a:avLst/>
              </a:prstGeom>
              <a:solidFill>
                <a:srgbClr val="FF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8" name="Rectangle 1956"/>
              <p:cNvSpPr>
                <a:spLocks noChangeArrowheads="1"/>
              </p:cNvSpPr>
              <p:nvPr/>
            </p:nvSpPr>
            <p:spPr bwMode="auto">
              <a:xfrm>
                <a:off x="4142" y="2857"/>
                <a:ext cx="53" cy="7"/>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99" name="Rectangle 1957"/>
              <p:cNvSpPr>
                <a:spLocks noChangeArrowheads="1"/>
              </p:cNvSpPr>
              <p:nvPr/>
            </p:nvSpPr>
            <p:spPr bwMode="auto">
              <a:xfrm>
                <a:off x="4142" y="3230"/>
                <a:ext cx="53" cy="6"/>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0" name="Rectangle 1958"/>
              <p:cNvSpPr>
                <a:spLocks noChangeArrowheads="1"/>
              </p:cNvSpPr>
              <p:nvPr/>
            </p:nvSpPr>
            <p:spPr bwMode="auto">
              <a:xfrm>
                <a:off x="4142" y="2864"/>
                <a:ext cx="53" cy="6"/>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1" name="Rectangle 1959"/>
              <p:cNvSpPr>
                <a:spLocks noChangeArrowheads="1"/>
              </p:cNvSpPr>
              <p:nvPr/>
            </p:nvSpPr>
            <p:spPr bwMode="auto">
              <a:xfrm>
                <a:off x="4142" y="3223"/>
                <a:ext cx="53" cy="7"/>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2" name="Rectangle 1960"/>
              <p:cNvSpPr>
                <a:spLocks noChangeArrowheads="1"/>
              </p:cNvSpPr>
              <p:nvPr/>
            </p:nvSpPr>
            <p:spPr bwMode="auto">
              <a:xfrm>
                <a:off x="4142" y="2870"/>
                <a:ext cx="7" cy="353"/>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3" name="Rectangle 1961"/>
              <p:cNvSpPr>
                <a:spLocks noChangeArrowheads="1"/>
              </p:cNvSpPr>
              <p:nvPr/>
            </p:nvSpPr>
            <p:spPr bwMode="auto">
              <a:xfrm>
                <a:off x="4189" y="2870"/>
                <a:ext cx="6" cy="353"/>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4" name="Rectangle 1962"/>
              <p:cNvSpPr>
                <a:spLocks noChangeArrowheads="1"/>
              </p:cNvSpPr>
              <p:nvPr/>
            </p:nvSpPr>
            <p:spPr bwMode="auto">
              <a:xfrm>
                <a:off x="4149" y="2870"/>
                <a:ext cx="40" cy="7"/>
              </a:xfrm>
              <a:prstGeom prst="rect">
                <a:avLst/>
              </a:prstGeom>
              <a:solidFill>
                <a:srgbClr val="FF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5" name="Rectangle 1963"/>
              <p:cNvSpPr>
                <a:spLocks noChangeArrowheads="1"/>
              </p:cNvSpPr>
              <p:nvPr/>
            </p:nvSpPr>
            <p:spPr bwMode="auto">
              <a:xfrm>
                <a:off x="4149" y="3217"/>
                <a:ext cx="40" cy="6"/>
              </a:xfrm>
              <a:prstGeom prst="rect">
                <a:avLst/>
              </a:prstGeom>
              <a:solidFill>
                <a:srgbClr val="FF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6" name="Rectangle 1964"/>
              <p:cNvSpPr>
                <a:spLocks noChangeArrowheads="1"/>
              </p:cNvSpPr>
              <p:nvPr/>
            </p:nvSpPr>
            <p:spPr bwMode="auto">
              <a:xfrm>
                <a:off x="4149" y="2877"/>
                <a:ext cx="40" cy="6"/>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7" name="Rectangle 1965"/>
              <p:cNvSpPr>
                <a:spLocks noChangeArrowheads="1"/>
              </p:cNvSpPr>
              <p:nvPr/>
            </p:nvSpPr>
            <p:spPr bwMode="auto">
              <a:xfrm>
                <a:off x="4149" y="3210"/>
                <a:ext cx="40" cy="7"/>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8" name="Rectangle 1966"/>
              <p:cNvSpPr>
                <a:spLocks noChangeArrowheads="1"/>
              </p:cNvSpPr>
              <p:nvPr/>
            </p:nvSpPr>
            <p:spPr bwMode="auto">
              <a:xfrm>
                <a:off x="4149" y="2883"/>
                <a:ext cx="40"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09" name="Rectangle 1967"/>
              <p:cNvSpPr>
                <a:spLocks noChangeArrowheads="1"/>
              </p:cNvSpPr>
              <p:nvPr/>
            </p:nvSpPr>
            <p:spPr bwMode="auto">
              <a:xfrm>
                <a:off x="4149" y="3203"/>
                <a:ext cx="40"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0" name="Rectangle 1968"/>
              <p:cNvSpPr>
                <a:spLocks noChangeArrowheads="1"/>
              </p:cNvSpPr>
              <p:nvPr/>
            </p:nvSpPr>
            <p:spPr bwMode="auto">
              <a:xfrm>
                <a:off x="4149" y="2890"/>
                <a:ext cx="40" cy="6"/>
              </a:xfrm>
              <a:prstGeom prst="rect">
                <a:avLst/>
              </a:prstGeom>
              <a:solidFill>
                <a:srgbClr val="FF8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1" name="Rectangle 1969"/>
              <p:cNvSpPr>
                <a:spLocks noChangeArrowheads="1"/>
              </p:cNvSpPr>
              <p:nvPr/>
            </p:nvSpPr>
            <p:spPr bwMode="auto">
              <a:xfrm>
                <a:off x="4149" y="3197"/>
                <a:ext cx="40" cy="6"/>
              </a:xfrm>
              <a:prstGeom prst="rect">
                <a:avLst/>
              </a:prstGeom>
              <a:solidFill>
                <a:srgbClr val="FF8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2" name="Rectangle 1970"/>
              <p:cNvSpPr>
                <a:spLocks noChangeArrowheads="1"/>
              </p:cNvSpPr>
              <p:nvPr/>
            </p:nvSpPr>
            <p:spPr bwMode="auto">
              <a:xfrm>
                <a:off x="4149" y="2896"/>
                <a:ext cx="40" cy="7"/>
              </a:xfrm>
              <a:prstGeom prst="rect">
                <a:avLst/>
              </a:prstGeom>
              <a:solidFill>
                <a:srgbClr val="FF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3" name="Rectangle 1971"/>
              <p:cNvSpPr>
                <a:spLocks noChangeArrowheads="1"/>
              </p:cNvSpPr>
              <p:nvPr/>
            </p:nvSpPr>
            <p:spPr bwMode="auto">
              <a:xfrm>
                <a:off x="4149" y="3190"/>
                <a:ext cx="40" cy="7"/>
              </a:xfrm>
              <a:prstGeom prst="rect">
                <a:avLst/>
              </a:prstGeom>
              <a:solidFill>
                <a:srgbClr val="FF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4" name="Rectangle 1972"/>
              <p:cNvSpPr>
                <a:spLocks noChangeArrowheads="1"/>
              </p:cNvSpPr>
              <p:nvPr/>
            </p:nvSpPr>
            <p:spPr bwMode="auto">
              <a:xfrm>
                <a:off x="4149" y="2903"/>
                <a:ext cx="40" cy="6"/>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5" name="Rectangle 1973"/>
              <p:cNvSpPr>
                <a:spLocks noChangeArrowheads="1"/>
              </p:cNvSpPr>
              <p:nvPr/>
            </p:nvSpPr>
            <p:spPr bwMode="auto">
              <a:xfrm>
                <a:off x="4149" y="3184"/>
                <a:ext cx="40" cy="6"/>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6" name="Rectangle 1974"/>
              <p:cNvSpPr>
                <a:spLocks noChangeArrowheads="1"/>
              </p:cNvSpPr>
              <p:nvPr/>
            </p:nvSpPr>
            <p:spPr bwMode="auto">
              <a:xfrm>
                <a:off x="4149" y="2909"/>
                <a:ext cx="40" cy="7"/>
              </a:xfrm>
              <a:prstGeom prst="rect">
                <a:avLst/>
              </a:prstGeom>
              <a:solidFill>
                <a:srgbClr val="FF8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7" name="Rectangle 1975"/>
              <p:cNvSpPr>
                <a:spLocks noChangeArrowheads="1"/>
              </p:cNvSpPr>
              <p:nvPr/>
            </p:nvSpPr>
            <p:spPr bwMode="auto">
              <a:xfrm>
                <a:off x="4149" y="3177"/>
                <a:ext cx="40" cy="7"/>
              </a:xfrm>
              <a:prstGeom prst="rect">
                <a:avLst/>
              </a:prstGeom>
              <a:solidFill>
                <a:srgbClr val="FF8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8" name="Rectangle 1976"/>
              <p:cNvSpPr>
                <a:spLocks noChangeArrowheads="1"/>
              </p:cNvSpPr>
              <p:nvPr/>
            </p:nvSpPr>
            <p:spPr bwMode="auto">
              <a:xfrm>
                <a:off x="4149" y="2916"/>
                <a:ext cx="40" cy="6"/>
              </a:xfrm>
              <a:prstGeom prst="rect">
                <a:avLst/>
              </a:prstGeom>
              <a:solidFill>
                <a:srgbClr val="FF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19" name="Rectangle 1977"/>
              <p:cNvSpPr>
                <a:spLocks noChangeArrowheads="1"/>
              </p:cNvSpPr>
              <p:nvPr/>
            </p:nvSpPr>
            <p:spPr bwMode="auto">
              <a:xfrm>
                <a:off x="4149" y="3171"/>
                <a:ext cx="40" cy="6"/>
              </a:xfrm>
              <a:prstGeom prst="rect">
                <a:avLst/>
              </a:prstGeom>
              <a:solidFill>
                <a:srgbClr val="FF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0" name="Rectangle 1978"/>
              <p:cNvSpPr>
                <a:spLocks noChangeArrowheads="1"/>
              </p:cNvSpPr>
              <p:nvPr/>
            </p:nvSpPr>
            <p:spPr bwMode="auto">
              <a:xfrm>
                <a:off x="4149" y="2922"/>
                <a:ext cx="40" cy="7"/>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1" name="Rectangle 1979"/>
              <p:cNvSpPr>
                <a:spLocks noChangeArrowheads="1"/>
              </p:cNvSpPr>
              <p:nvPr/>
            </p:nvSpPr>
            <p:spPr bwMode="auto">
              <a:xfrm>
                <a:off x="4149" y="3164"/>
                <a:ext cx="40" cy="7"/>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2" name="Rectangle 1980"/>
              <p:cNvSpPr>
                <a:spLocks noChangeArrowheads="1"/>
              </p:cNvSpPr>
              <p:nvPr/>
            </p:nvSpPr>
            <p:spPr bwMode="auto">
              <a:xfrm>
                <a:off x="4149" y="2929"/>
                <a:ext cx="6" cy="235"/>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3" name="Rectangle 1981"/>
              <p:cNvSpPr>
                <a:spLocks noChangeArrowheads="1"/>
              </p:cNvSpPr>
              <p:nvPr/>
            </p:nvSpPr>
            <p:spPr bwMode="auto">
              <a:xfrm>
                <a:off x="4182" y="2929"/>
                <a:ext cx="7" cy="235"/>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4" name="Rectangle 1982"/>
              <p:cNvSpPr>
                <a:spLocks noChangeArrowheads="1"/>
              </p:cNvSpPr>
              <p:nvPr/>
            </p:nvSpPr>
            <p:spPr bwMode="auto">
              <a:xfrm>
                <a:off x="4155" y="2929"/>
                <a:ext cx="27" cy="7"/>
              </a:xfrm>
              <a:prstGeom prst="rect">
                <a:avLst/>
              </a:prstGeom>
              <a:solidFill>
                <a:srgbClr val="F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5" name="Rectangle 1983"/>
              <p:cNvSpPr>
                <a:spLocks noChangeArrowheads="1"/>
              </p:cNvSpPr>
              <p:nvPr/>
            </p:nvSpPr>
            <p:spPr bwMode="auto">
              <a:xfrm>
                <a:off x="4155" y="3158"/>
                <a:ext cx="27" cy="6"/>
              </a:xfrm>
              <a:prstGeom prst="rect">
                <a:avLst/>
              </a:prstGeom>
              <a:solidFill>
                <a:srgbClr val="F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6" name="Rectangle 1984"/>
              <p:cNvSpPr>
                <a:spLocks noChangeArrowheads="1"/>
              </p:cNvSpPr>
              <p:nvPr/>
            </p:nvSpPr>
            <p:spPr bwMode="auto">
              <a:xfrm>
                <a:off x="4155" y="2936"/>
                <a:ext cx="27" cy="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7" name="Rectangle 1985"/>
              <p:cNvSpPr>
                <a:spLocks noChangeArrowheads="1"/>
              </p:cNvSpPr>
              <p:nvPr/>
            </p:nvSpPr>
            <p:spPr bwMode="auto">
              <a:xfrm>
                <a:off x="4155" y="3151"/>
                <a:ext cx="27" cy="7"/>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8" name="Rectangle 1986"/>
              <p:cNvSpPr>
                <a:spLocks noChangeArrowheads="1"/>
              </p:cNvSpPr>
              <p:nvPr/>
            </p:nvSpPr>
            <p:spPr bwMode="auto">
              <a:xfrm>
                <a:off x="4155" y="2942"/>
                <a:ext cx="27"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9" name="Rectangle 1987"/>
              <p:cNvSpPr>
                <a:spLocks noChangeArrowheads="1"/>
              </p:cNvSpPr>
              <p:nvPr/>
            </p:nvSpPr>
            <p:spPr bwMode="auto">
              <a:xfrm>
                <a:off x="4155" y="3145"/>
                <a:ext cx="27" cy="6"/>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0" name="Rectangle 1988"/>
              <p:cNvSpPr>
                <a:spLocks noChangeArrowheads="1"/>
              </p:cNvSpPr>
              <p:nvPr/>
            </p:nvSpPr>
            <p:spPr bwMode="auto">
              <a:xfrm>
                <a:off x="4155" y="2949"/>
                <a:ext cx="27" cy="6"/>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1" name="Rectangle 1989"/>
              <p:cNvSpPr>
                <a:spLocks noChangeArrowheads="1"/>
              </p:cNvSpPr>
              <p:nvPr/>
            </p:nvSpPr>
            <p:spPr bwMode="auto">
              <a:xfrm>
                <a:off x="4155" y="3138"/>
                <a:ext cx="27" cy="7"/>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2" name="Rectangle 1990"/>
              <p:cNvSpPr>
                <a:spLocks noChangeArrowheads="1"/>
              </p:cNvSpPr>
              <p:nvPr/>
            </p:nvSpPr>
            <p:spPr bwMode="auto">
              <a:xfrm>
                <a:off x="4155" y="2955"/>
                <a:ext cx="27" cy="7"/>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3" name="Rectangle 1991"/>
              <p:cNvSpPr>
                <a:spLocks noChangeArrowheads="1"/>
              </p:cNvSpPr>
              <p:nvPr/>
            </p:nvSpPr>
            <p:spPr bwMode="auto">
              <a:xfrm>
                <a:off x="4155" y="3132"/>
                <a:ext cx="27" cy="6"/>
              </a:xfrm>
              <a:prstGeom prst="rect">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4" name="Rectangle 1992"/>
              <p:cNvSpPr>
                <a:spLocks noChangeArrowheads="1"/>
              </p:cNvSpPr>
              <p:nvPr/>
            </p:nvSpPr>
            <p:spPr bwMode="auto">
              <a:xfrm>
                <a:off x="4155" y="2962"/>
                <a:ext cx="27" cy="6"/>
              </a:xfrm>
              <a:prstGeom prst="rect">
                <a:avLst/>
              </a:prstGeom>
              <a:solidFill>
                <a:srgbClr val="FF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5" name="Rectangle 1993"/>
              <p:cNvSpPr>
                <a:spLocks noChangeArrowheads="1"/>
              </p:cNvSpPr>
              <p:nvPr/>
            </p:nvSpPr>
            <p:spPr bwMode="auto">
              <a:xfrm>
                <a:off x="4155" y="3125"/>
                <a:ext cx="27" cy="7"/>
              </a:xfrm>
              <a:prstGeom prst="rect">
                <a:avLst/>
              </a:prstGeom>
              <a:solidFill>
                <a:srgbClr val="FF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6" name="Rectangle 1994"/>
              <p:cNvSpPr>
                <a:spLocks noChangeArrowheads="1"/>
              </p:cNvSpPr>
              <p:nvPr/>
            </p:nvSpPr>
            <p:spPr bwMode="auto">
              <a:xfrm>
                <a:off x="4155" y="2968"/>
                <a:ext cx="27" cy="7"/>
              </a:xfrm>
              <a:prstGeom prst="rect">
                <a:avLst/>
              </a:prstGeom>
              <a:solidFill>
                <a:srgbClr val="FF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7" name="Rectangle 1995"/>
              <p:cNvSpPr>
                <a:spLocks noChangeArrowheads="1"/>
              </p:cNvSpPr>
              <p:nvPr/>
            </p:nvSpPr>
            <p:spPr bwMode="auto">
              <a:xfrm>
                <a:off x="4155" y="3119"/>
                <a:ext cx="27" cy="6"/>
              </a:xfrm>
              <a:prstGeom prst="rect">
                <a:avLst/>
              </a:prstGeom>
              <a:solidFill>
                <a:srgbClr val="FF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8" name="Rectangle 1996"/>
              <p:cNvSpPr>
                <a:spLocks noChangeArrowheads="1"/>
              </p:cNvSpPr>
              <p:nvPr/>
            </p:nvSpPr>
            <p:spPr bwMode="auto">
              <a:xfrm>
                <a:off x="4155" y="2975"/>
                <a:ext cx="27" cy="6"/>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9" name="Rectangle 1997"/>
              <p:cNvSpPr>
                <a:spLocks noChangeArrowheads="1"/>
              </p:cNvSpPr>
              <p:nvPr/>
            </p:nvSpPr>
            <p:spPr bwMode="auto">
              <a:xfrm>
                <a:off x="4155" y="3112"/>
                <a:ext cx="27" cy="7"/>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0" name="Rectangle 1998"/>
              <p:cNvSpPr>
                <a:spLocks noChangeArrowheads="1"/>
              </p:cNvSpPr>
              <p:nvPr/>
            </p:nvSpPr>
            <p:spPr bwMode="auto">
              <a:xfrm>
                <a:off x="4155" y="2981"/>
                <a:ext cx="27" cy="7"/>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1" name="Rectangle 1999"/>
              <p:cNvSpPr>
                <a:spLocks noChangeArrowheads="1"/>
              </p:cNvSpPr>
              <p:nvPr/>
            </p:nvSpPr>
            <p:spPr bwMode="auto">
              <a:xfrm>
                <a:off x="4155" y="3105"/>
                <a:ext cx="27" cy="7"/>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2" name="Rectangle 2000"/>
              <p:cNvSpPr>
                <a:spLocks noChangeArrowheads="1"/>
              </p:cNvSpPr>
              <p:nvPr/>
            </p:nvSpPr>
            <p:spPr bwMode="auto">
              <a:xfrm>
                <a:off x="4155" y="2988"/>
                <a:ext cx="7" cy="117"/>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3" name="Rectangle 2001"/>
              <p:cNvSpPr>
                <a:spLocks noChangeArrowheads="1"/>
              </p:cNvSpPr>
              <p:nvPr/>
            </p:nvSpPr>
            <p:spPr bwMode="auto">
              <a:xfrm>
                <a:off x="4175" y="2988"/>
                <a:ext cx="7" cy="117"/>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4" name="Rectangle 2002"/>
              <p:cNvSpPr>
                <a:spLocks noChangeArrowheads="1"/>
              </p:cNvSpPr>
              <p:nvPr/>
            </p:nvSpPr>
            <p:spPr bwMode="auto">
              <a:xfrm>
                <a:off x="4162" y="2988"/>
                <a:ext cx="13" cy="6"/>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5" name="Rectangle 2003"/>
              <p:cNvSpPr>
                <a:spLocks noChangeArrowheads="1"/>
              </p:cNvSpPr>
              <p:nvPr/>
            </p:nvSpPr>
            <p:spPr bwMode="auto">
              <a:xfrm>
                <a:off x="4162" y="3099"/>
                <a:ext cx="13" cy="6"/>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6" name="Rectangle 2004"/>
              <p:cNvSpPr>
                <a:spLocks noChangeArrowheads="1"/>
              </p:cNvSpPr>
              <p:nvPr/>
            </p:nvSpPr>
            <p:spPr bwMode="auto">
              <a:xfrm>
                <a:off x="4162" y="2994"/>
                <a:ext cx="13" cy="7"/>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7" name="Rectangle 2005"/>
              <p:cNvSpPr>
                <a:spLocks noChangeArrowheads="1"/>
              </p:cNvSpPr>
              <p:nvPr/>
            </p:nvSpPr>
            <p:spPr bwMode="auto">
              <a:xfrm>
                <a:off x="4162" y="3092"/>
                <a:ext cx="13" cy="7"/>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8" name="Rectangle 2006"/>
              <p:cNvSpPr>
                <a:spLocks noChangeArrowheads="1"/>
              </p:cNvSpPr>
              <p:nvPr/>
            </p:nvSpPr>
            <p:spPr bwMode="auto">
              <a:xfrm>
                <a:off x="4162" y="3001"/>
                <a:ext cx="13" cy="6"/>
              </a:xfrm>
              <a:prstGeom prst="rect">
                <a:avLst/>
              </a:prstGeom>
              <a:solidFill>
                <a:srgbClr val="FF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9" name="Rectangle 2007"/>
              <p:cNvSpPr>
                <a:spLocks noChangeArrowheads="1"/>
              </p:cNvSpPr>
              <p:nvPr/>
            </p:nvSpPr>
            <p:spPr bwMode="auto">
              <a:xfrm>
                <a:off x="4162" y="3086"/>
                <a:ext cx="13" cy="6"/>
              </a:xfrm>
              <a:prstGeom prst="rect">
                <a:avLst/>
              </a:prstGeom>
              <a:solidFill>
                <a:srgbClr val="FF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0" name="Rectangle 2008"/>
              <p:cNvSpPr>
                <a:spLocks noChangeArrowheads="1"/>
              </p:cNvSpPr>
              <p:nvPr/>
            </p:nvSpPr>
            <p:spPr bwMode="auto">
              <a:xfrm>
                <a:off x="4162" y="3007"/>
                <a:ext cx="13" cy="7"/>
              </a:xfrm>
              <a:prstGeom prst="rect">
                <a:avLst/>
              </a:prstGeom>
              <a:solidFill>
                <a:srgbClr val="FF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1" name="Rectangle 2009"/>
              <p:cNvSpPr>
                <a:spLocks noChangeArrowheads="1"/>
              </p:cNvSpPr>
              <p:nvPr/>
            </p:nvSpPr>
            <p:spPr bwMode="auto">
              <a:xfrm>
                <a:off x="4162" y="3079"/>
                <a:ext cx="13" cy="7"/>
              </a:xfrm>
              <a:prstGeom prst="rect">
                <a:avLst/>
              </a:prstGeom>
              <a:solidFill>
                <a:srgbClr val="FF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2" name="Rectangle 2010"/>
              <p:cNvSpPr>
                <a:spLocks noChangeArrowheads="1"/>
              </p:cNvSpPr>
              <p:nvPr/>
            </p:nvSpPr>
            <p:spPr bwMode="auto">
              <a:xfrm>
                <a:off x="4162" y="3014"/>
                <a:ext cx="13" cy="6"/>
              </a:xfrm>
              <a:prstGeom prst="rect">
                <a:avLst/>
              </a:prstGeom>
              <a:solidFill>
                <a:srgbClr val="FF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3" name="Rectangle 2011"/>
              <p:cNvSpPr>
                <a:spLocks noChangeArrowheads="1"/>
              </p:cNvSpPr>
              <p:nvPr/>
            </p:nvSpPr>
            <p:spPr bwMode="auto">
              <a:xfrm>
                <a:off x="4162" y="3073"/>
                <a:ext cx="13" cy="6"/>
              </a:xfrm>
              <a:prstGeom prst="rect">
                <a:avLst/>
              </a:prstGeom>
              <a:solidFill>
                <a:srgbClr val="FF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4" name="Rectangle 2012"/>
              <p:cNvSpPr>
                <a:spLocks noChangeArrowheads="1"/>
              </p:cNvSpPr>
              <p:nvPr/>
            </p:nvSpPr>
            <p:spPr bwMode="auto">
              <a:xfrm>
                <a:off x="4162" y="3020"/>
                <a:ext cx="13"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5" name="Rectangle 2013"/>
              <p:cNvSpPr>
                <a:spLocks noChangeArrowheads="1"/>
              </p:cNvSpPr>
              <p:nvPr/>
            </p:nvSpPr>
            <p:spPr bwMode="auto">
              <a:xfrm>
                <a:off x="4162" y="3066"/>
                <a:ext cx="13"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6" name="Rectangle 2014"/>
              <p:cNvSpPr>
                <a:spLocks noChangeArrowheads="1"/>
              </p:cNvSpPr>
              <p:nvPr/>
            </p:nvSpPr>
            <p:spPr bwMode="auto">
              <a:xfrm>
                <a:off x="4162" y="3027"/>
                <a:ext cx="13"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7" name="Rectangle 2015"/>
              <p:cNvSpPr>
                <a:spLocks noChangeArrowheads="1"/>
              </p:cNvSpPr>
              <p:nvPr/>
            </p:nvSpPr>
            <p:spPr bwMode="auto">
              <a:xfrm>
                <a:off x="4162" y="3060"/>
                <a:ext cx="13" cy="6"/>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8" name="Rectangle 2016"/>
              <p:cNvSpPr>
                <a:spLocks noChangeArrowheads="1"/>
              </p:cNvSpPr>
              <p:nvPr/>
            </p:nvSpPr>
            <p:spPr bwMode="auto">
              <a:xfrm>
                <a:off x="4162" y="3034"/>
                <a:ext cx="13" cy="6"/>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9" name="Rectangle 2017"/>
              <p:cNvSpPr>
                <a:spLocks noChangeArrowheads="1"/>
              </p:cNvSpPr>
              <p:nvPr/>
            </p:nvSpPr>
            <p:spPr bwMode="auto">
              <a:xfrm>
                <a:off x="4162" y="3053"/>
                <a:ext cx="13"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60" name="Rectangle 2018"/>
              <p:cNvSpPr>
                <a:spLocks noChangeArrowheads="1"/>
              </p:cNvSpPr>
              <p:nvPr/>
            </p:nvSpPr>
            <p:spPr bwMode="auto">
              <a:xfrm>
                <a:off x="4162" y="3040"/>
                <a:ext cx="13" cy="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40" name="Rectangle 2019"/>
            <p:cNvSpPr>
              <a:spLocks noChangeArrowheads="1"/>
            </p:cNvSpPr>
            <p:nvPr/>
          </p:nvSpPr>
          <p:spPr bwMode="auto">
            <a:xfrm>
              <a:off x="2739" y="3066"/>
              <a:ext cx="91" cy="702"/>
            </a:xfrm>
            <a:prstGeom prst="rect">
              <a:avLst/>
            </a:prstGeom>
            <a:solidFill>
              <a:srgbClr val="FF33CC"/>
            </a:solidFill>
            <a:ln w="11113">
              <a:solidFill>
                <a:srgbClr val="000000"/>
              </a:solidFill>
              <a:miter lim="800000"/>
              <a:headEnd/>
              <a:tailEnd/>
            </a:ln>
          </p:spPr>
          <p:txBody>
            <a:bodyPr/>
            <a:lstStyle/>
            <a:p>
              <a:endParaRPr lang="en-US"/>
            </a:p>
          </p:txBody>
        </p:sp>
        <p:sp>
          <p:nvSpPr>
            <p:cNvPr id="9241" name="Line 2020"/>
            <p:cNvSpPr>
              <a:spLocks noChangeShapeType="1"/>
            </p:cNvSpPr>
            <p:nvPr/>
          </p:nvSpPr>
          <p:spPr bwMode="auto">
            <a:xfrm>
              <a:off x="611" y="2590"/>
              <a:ext cx="1" cy="11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2" name="Line 2021"/>
            <p:cNvSpPr>
              <a:spLocks noChangeShapeType="1"/>
            </p:cNvSpPr>
            <p:nvPr/>
          </p:nvSpPr>
          <p:spPr bwMode="auto">
            <a:xfrm>
              <a:off x="591" y="3768"/>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3" name="Line 2022"/>
            <p:cNvSpPr>
              <a:spLocks noChangeShapeType="1"/>
            </p:cNvSpPr>
            <p:nvPr/>
          </p:nvSpPr>
          <p:spPr bwMode="auto">
            <a:xfrm>
              <a:off x="591" y="3636"/>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4" name="Line 2023"/>
            <p:cNvSpPr>
              <a:spLocks noChangeShapeType="1"/>
            </p:cNvSpPr>
            <p:nvPr/>
          </p:nvSpPr>
          <p:spPr bwMode="auto">
            <a:xfrm>
              <a:off x="591" y="3504"/>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5" name="Line 2024"/>
            <p:cNvSpPr>
              <a:spLocks noChangeShapeType="1"/>
            </p:cNvSpPr>
            <p:nvPr/>
          </p:nvSpPr>
          <p:spPr bwMode="auto">
            <a:xfrm>
              <a:off x="591" y="3377"/>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6" name="Line 2025"/>
            <p:cNvSpPr>
              <a:spLocks noChangeShapeType="1"/>
            </p:cNvSpPr>
            <p:nvPr/>
          </p:nvSpPr>
          <p:spPr bwMode="auto">
            <a:xfrm>
              <a:off x="591" y="3245"/>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7" name="Line 2026"/>
            <p:cNvSpPr>
              <a:spLocks noChangeShapeType="1"/>
            </p:cNvSpPr>
            <p:nvPr/>
          </p:nvSpPr>
          <p:spPr bwMode="auto">
            <a:xfrm>
              <a:off x="591" y="311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8" name="Line 2027"/>
            <p:cNvSpPr>
              <a:spLocks noChangeShapeType="1"/>
            </p:cNvSpPr>
            <p:nvPr/>
          </p:nvSpPr>
          <p:spPr bwMode="auto">
            <a:xfrm>
              <a:off x="591" y="2981"/>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9" name="Line 2028"/>
            <p:cNvSpPr>
              <a:spLocks noChangeShapeType="1"/>
            </p:cNvSpPr>
            <p:nvPr/>
          </p:nvSpPr>
          <p:spPr bwMode="auto">
            <a:xfrm>
              <a:off x="591" y="2854"/>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0" name="Line 2029"/>
            <p:cNvSpPr>
              <a:spLocks noChangeShapeType="1"/>
            </p:cNvSpPr>
            <p:nvPr/>
          </p:nvSpPr>
          <p:spPr bwMode="auto">
            <a:xfrm>
              <a:off x="576" y="2736"/>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1" name="Line 2030"/>
            <p:cNvSpPr>
              <a:spLocks noChangeShapeType="1"/>
            </p:cNvSpPr>
            <p:nvPr/>
          </p:nvSpPr>
          <p:spPr bwMode="auto">
            <a:xfrm>
              <a:off x="591" y="259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2" name="Line 2031"/>
            <p:cNvSpPr>
              <a:spLocks noChangeShapeType="1"/>
            </p:cNvSpPr>
            <p:nvPr/>
          </p:nvSpPr>
          <p:spPr bwMode="auto">
            <a:xfrm>
              <a:off x="611" y="3768"/>
              <a:ext cx="229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3" name="Line 2032"/>
            <p:cNvSpPr>
              <a:spLocks noChangeShapeType="1"/>
            </p:cNvSpPr>
            <p:nvPr/>
          </p:nvSpPr>
          <p:spPr bwMode="auto">
            <a:xfrm flipV="1">
              <a:off x="611" y="3768"/>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4" name="Line 2033"/>
            <p:cNvSpPr>
              <a:spLocks noChangeShapeType="1"/>
            </p:cNvSpPr>
            <p:nvPr/>
          </p:nvSpPr>
          <p:spPr bwMode="auto">
            <a:xfrm flipV="1">
              <a:off x="937" y="3768"/>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5" name="Line 2034"/>
            <p:cNvSpPr>
              <a:spLocks noChangeShapeType="1"/>
            </p:cNvSpPr>
            <p:nvPr/>
          </p:nvSpPr>
          <p:spPr bwMode="auto">
            <a:xfrm flipV="1">
              <a:off x="1267" y="3768"/>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6" name="Line 2035"/>
            <p:cNvSpPr>
              <a:spLocks noChangeShapeType="1"/>
            </p:cNvSpPr>
            <p:nvPr/>
          </p:nvSpPr>
          <p:spPr bwMode="auto">
            <a:xfrm flipV="1">
              <a:off x="1593" y="3768"/>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7" name="Line 2036"/>
            <p:cNvSpPr>
              <a:spLocks noChangeShapeType="1"/>
            </p:cNvSpPr>
            <p:nvPr/>
          </p:nvSpPr>
          <p:spPr bwMode="auto">
            <a:xfrm flipV="1">
              <a:off x="1919" y="3768"/>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8" name="Line 2037"/>
            <p:cNvSpPr>
              <a:spLocks noChangeShapeType="1"/>
            </p:cNvSpPr>
            <p:nvPr/>
          </p:nvSpPr>
          <p:spPr bwMode="auto">
            <a:xfrm flipV="1">
              <a:off x="2245" y="3768"/>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9" name="Line 2038"/>
            <p:cNvSpPr>
              <a:spLocks noChangeShapeType="1"/>
            </p:cNvSpPr>
            <p:nvPr/>
          </p:nvSpPr>
          <p:spPr bwMode="auto">
            <a:xfrm flipV="1">
              <a:off x="2575" y="3768"/>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0" name="Line 2039"/>
            <p:cNvSpPr>
              <a:spLocks noChangeShapeType="1"/>
            </p:cNvSpPr>
            <p:nvPr/>
          </p:nvSpPr>
          <p:spPr bwMode="auto">
            <a:xfrm flipV="1">
              <a:off x="2901" y="3768"/>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1" name="Rectangle 2040"/>
            <p:cNvSpPr>
              <a:spLocks noChangeArrowheads="1"/>
            </p:cNvSpPr>
            <p:nvPr/>
          </p:nvSpPr>
          <p:spPr bwMode="auto">
            <a:xfrm>
              <a:off x="526" y="3735"/>
              <a:ext cx="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a:solidFill>
                    <a:srgbClr val="000000"/>
                  </a:solidFill>
                </a:rPr>
                <a:t>0</a:t>
              </a:r>
              <a:endParaRPr lang="en-GB" sz="1800" b="0">
                <a:solidFill>
                  <a:srgbClr val="FFFF99"/>
                </a:solidFill>
                <a:latin typeface="Tahoma" pitchFamily="34" charset="0"/>
              </a:endParaRPr>
            </a:p>
          </p:txBody>
        </p:sp>
        <p:sp>
          <p:nvSpPr>
            <p:cNvPr id="9262" name="Rectangle 2041"/>
            <p:cNvSpPr>
              <a:spLocks noChangeArrowheads="1"/>
            </p:cNvSpPr>
            <p:nvPr/>
          </p:nvSpPr>
          <p:spPr bwMode="auto">
            <a:xfrm>
              <a:off x="384" y="3312"/>
              <a:ext cx="12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600</a:t>
              </a:r>
              <a:endParaRPr lang="en-GB" sz="1800" b="0">
                <a:solidFill>
                  <a:srgbClr val="FFFF99"/>
                </a:solidFill>
                <a:latin typeface="Tahoma" pitchFamily="34" charset="0"/>
              </a:endParaRPr>
            </a:p>
          </p:txBody>
        </p:sp>
        <p:sp>
          <p:nvSpPr>
            <p:cNvPr id="9263" name="Rectangle 2042"/>
            <p:cNvSpPr>
              <a:spLocks noChangeArrowheads="1"/>
            </p:cNvSpPr>
            <p:nvPr/>
          </p:nvSpPr>
          <p:spPr bwMode="auto">
            <a:xfrm>
              <a:off x="336" y="2976"/>
              <a:ext cx="16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1200</a:t>
              </a:r>
              <a:endParaRPr lang="en-GB" sz="1800" b="0">
                <a:solidFill>
                  <a:srgbClr val="FFFF99"/>
                </a:solidFill>
                <a:latin typeface="Tahoma" pitchFamily="34" charset="0"/>
              </a:endParaRPr>
            </a:p>
          </p:txBody>
        </p:sp>
        <p:sp>
          <p:nvSpPr>
            <p:cNvPr id="9264" name="Rectangle 2043"/>
            <p:cNvSpPr>
              <a:spLocks noChangeArrowheads="1"/>
            </p:cNvSpPr>
            <p:nvPr/>
          </p:nvSpPr>
          <p:spPr bwMode="auto">
            <a:xfrm>
              <a:off x="336" y="2640"/>
              <a:ext cx="16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1800</a:t>
              </a:r>
              <a:endParaRPr lang="en-GB" sz="1800" b="0">
                <a:solidFill>
                  <a:srgbClr val="FFFF99"/>
                </a:solidFill>
                <a:latin typeface="Tahoma" pitchFamily="34" charset="0"/>
              </a:endParaRPr>
            </a:p>
          </p:txBody>
        </p:sp>
        <p:sp>
          <p:nvSpPr>
            <p:cNvPr id="9265" name="Rectangle 2044"/>
            <p:cNvSpPr>
              <a:spLocks noChangeArrowheads="1"/>
            </p:cNvSpPr>
            <p:nvPr/>
          </p:nvSpPr>
          <p:spPr bwMode="auto">
            <a:xfrm>
              <a:off x="709" y="3815"/>
              <a:ext cx="14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0-29</a:t>
              </a:r>
              <a:endParaRPr lang="en-GB" sz="1800" b="0">
                <a:solidFill>
                  <a:srgbClr val="FFFF99"/>
                </a:solidFill>
                <a:latin typeface="Tahoma" pitchFamily="34" charset="0"/>
              </a:endParaRPr>
            </a:p>
          </p:txBody>
        </p:sp>
        <p:sp>
          <p:nvSpPr>
            <p:cNvPr id="9266" name="Rectangle 2045"/>
            <p:cNvSpPr>
              <a:spLocks noChangeArrowheads="1"/>
            </p:cNvSpPr>
            <p:nvPr/>
          </p:nvSpPr>
          <p:spPr bwMode="auto">
            <a:xfrm>
              <a:off x="996" y="3815"/>
              <a:ext cx="18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30-39</a:t>
              </a:r>
              <a:endParaRPr lang="en-GB" sz="1800" b="0">
                <a:solidFill>
                  <a:srgbClr val="FFFF99"/>
                </a:solidFill>
                <a:latin typeface="Tahoma" pitchFamily="34" charset="0"/>
              </a:endParaRPr>
            </a:p>
          </p:txBody>
        </p:sp>
        <p:sp>
          <p:nvSpPr>
            <p:cNvPr id="9267" name="Rectangle 2046"/>
            <p:cNvSpPr>
              <a:spLocks noChangeArrowheads="1"/>
            </p:cNvSpPr>
            <p:nvPr/>
          </p:nvSpPr>
          <p:spPr bwMode="auto">
            <a:xfrm>
              <a:off x="1328" y="3815"/>
              <a:ext cx="18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40-49</a:t>
              </a:r>
              <a:endParaRPr lang="en-GB" sz="1800" b="0">
                <a:solidFill>
                  <a:srgbClr val="FFFF99"/>
                </a:solidFill>
                <a:latin typeface="Tahoma" pitchFamily="34" charset="0"/>
              </a:endParaRPr>
            </a:p>
          </p:txBody>
        </p:sp>
        <p:sp>
          <p:nvSpPr>
            <p:cNvPr id="9268" name="Rectangle 2047"/>
            <p:cNvSpPr>
              <a:spLocks noChangeArrowheads="1"/>
            </p:cNvSpPr>
            <p:nvPr/>
          </p:nvSpPr>
          <p:spPr bwMode="auto">
            <a:xfrm>
              <a:off x="1655" y="3815"/>
              <a:ext cx="18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b="0">
                  <a:solidFill>
                    <a:srgbClr val="000000"/>
                  </a:solidFill>
                </a:rPr>
                <a:t>50-59</a:t>
              </a:r>
              <a:endParaRPr lang="en-GB" sz="1800" b="0">
                <a:solidFill>
                  <a:srgbClr val="FFFF99"/>
                </a:solidFill>
                <a:latin typeface="Tahoma" pitchFamily="34" charset="0"/>
              </a:endParaRPr>
            </a:p>
          </p:txBody>
        </p:sp>
        <p:sp>
          <p:nvSpPr>
            <p:cNvPr id="9269" name="Rectangle 2048"/>
            <p:cNvSpPr>
              <a:spLocks noChangeArrowheads="1"/>
            </p:cNvSpPr>
            <p:nvPr/>
          </p:nvSpPr>
          <p:spPr bwMode="auto">
            <a:xfrm>
              <a:off x="1979" y="38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b="0">
                  <a:solidFill>
                    <a:srgbClr val="000000"/>
                  </a:solidFill>
                </a:rPr>
                <a:t>60-69</a:t>
              </a:r>
              <a:endParaRPr lang="en-GB" sz="1800" b="0">
                <a:solidFill>
                  <a:srgbClr val="FFFF99"/>
                </a:solidFill>
                <a:latin typeface="Tahoma" pitchFamily="34" charset="0"/>
              </a:endParaRPr>
            </a:p>
          </p:txBody>
        </p:sp>
        <p:sp>
          <p:nvSpPr>
            <p:cNvPr id="9270" name="Rectangle 2049"/>
            <p:cNvSpPr>
              <a:spLocks noChangeArrowheads="1"/>
            </p:cNvSpPr>
            <p:nvPr/>
          </p:nvSpPr>
          <p:spPr bwMode="auto">
            <a:xfrm>
              <a:off x="2311" y="38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b="0">
                  <a:solidFill>
                    <a:srgbClr val="000000"/>
                  </a:solidFill>
                </a:rPr>
                <a:t>70-79</a:t>
              </a:r>
              <a:endParaRPr lang="en-GB" sz="1800" b="0">
                <a:solidFill>
                  <a:srgbClr val="FFFF99"/>
                </a:solidFill>
                <a:latin typeface="Tahoma" pitchFamily="34" charset="0"/>
              </a:endParaRPr>
            </a:p>
          </p:txBody>
        </p:sp>
        <p:sp>
          <p:nvSpPr>
            <p:cNvPr id="9271" name="Rectangle 2050"/>
            <p:cNvSpPr>
              <a:spLocks noChangeArrowheads="1"/>
            </p:cNvSpPr>
            <p:nvPr/>
          </p:nvSpPr>
          <p:spPr bwMode="auto">
            <a:xfrm>
              <a:off x="2662" y="3815"/>
              <a:ext cx="1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b="0">
                  <a:solidFill>
                    <a:srgbClr val="000000"/>
                  </a:solidFill>
                </a:rPr>
                <a:t>&gt;79</a:t>
              </a:r>
              <a:endParaRPr lang="en-GB" sz="1800" b="0">
                <a:solidFill>
                  <a:srgbClr val="FFFF99"/>
                </a:solidFill>
                <a:latin typeface="Tahoma" pitchFamily="34" charset="0"/>
              </a:endParaRPr>
            </a:p>
          </p:txBody>
        </p:sp>
        <p:sp>
          <p:nvSpPr>
            <p:cNvPr id="9272" name="Rectangle 2051"/>
            <p:cNvSpPr>
              <a:spLocks noChangeArrowheads="1"/>
            </p:cNvSpPr>
            <p:nvPr/>
          </p:nvSpPr>
          <p:spPr bwMode="auto">
            <a:xfrm>
              <a:off x="2064" y="3984"/>
              <a:ext cx="5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b="0">
                  <a:solidFill>
                    <a:srgbClr val="000000"/>
                  </a:solidFill>
                  <a:latin typeface="Tahoma" pitchFamily="34" charset="0"/>
                </a:rPr>
                <a:t>Age (years)</a:t>
              </a:r>
              <a:endParaRPr lang="en-GB" sz="1800" b="0">
                <a:solidFill>
                  <a:srgbClr val="FFFF99"/>
                </a:solidFill>
                <a:latin typeface="Tahoma" pitchFamily="34" charset="0"/>
              </a:endParaRPr>
            </a:p>
          </p:txBody>
        </p:sp>
        <p:sp>
          <p:nvSpPr>
            <p:cNvPr id="9273" name="Rectangle 2052"/>
            <p:cNvSpPr>
              <a:spLocks noChangeArrowheads="1"/>
            </p:cNvSpPr>
            <p:nvPr/>
          </p:nvSpPr>
          <p:spPr bwMode="auto">
            <a:xfrm>
              <a:off x="814" y="2744"/>
              <a:ext cx="674" cy="37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en-US"/>
            </a:p>
          </p:txBody>
        </p:sp>
        <p:sp>
          <p:nvSpPr>
            <p:cNvPr id="9274" name="Rectangle 2053"/>
            <p:cNvSpPr>
              <a:spLocks noChangeArrowheads="1"/>
            </p:cNvSpPr>
            <p:nvPr/>
          </p:nvSpPr>
          <p:spPr bwMode="auto">
            <a:xfrm>
              <a:off x="864" y="2784"/>
              <a:ext cx="96" cy="96"/>
            </a:xfrm>
            <a:prstGeom prst="rect">
              <a:avLst/>
            </a:prstGeom>
            <a:solidFill>
              <a:srgbClr val="0000CC"/>
            </a:solidFill>
            <a:ln w="11113">
              <a:solidFill>
                <a:srgbClr val="000000"/>
              </a:solidFill>
              <a:miter lim="800000"/>
              <a:headEnd/>
              <a:tailEnd/>
            </a:ln>
          </p:spPr>
          <p:txBody>
            <a:bodyPr/>
            <a:lstStyle/>
            <a:p>
              <a:endParaRPr lang="en-US"/>
            </a:p>
          </p:txBody>
        </p:sp>
        <p:sp>
          <p:nvSpPr>
            <p:cNvPr id="9275" name="Rectangle 2054"/>
            <p:cNvSpPr>
              <a:spLocks noChangeArrowheads="1"/>
            </p:cNvSpPr>
            <p:nvPr/>
          </p:nvSpPr>
          <p:spPr bwMode="auto">
            <a:xfrm>
              <a:off x="1104" y="2736"/>
              <a:ext cx="1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a:solidFill>
                    <a:srgbClr val="000000"/>
                  </a:solidFill>
                </a:rPr>
                <a:t>Male</a:t>
              </a:r>
              <a:endParaRPr lang="en-GB" sz="1800" b="0">
                <a:solidFill>
                  <a:srgbClr val="FFFF99"/>
                </a:solidFill>
                <a:latin typeface="Tahoma" pitchFamily="34" charset="0"/>
              </a:endParaRPr>
            </a:p>
          </p:txBody>
        </p:sp>
        <p:sp>
          <p:nvSpPr>
            <p:cNvPr id="9276" name="Rectangle 2055"/>
            <p:cNvSpPr>
              <a:spLocks noChangeArrowheads="1"/>
            </p:cNvSpPr>
            <p:nvPr/>
          </p:nvSpPr>
          <p:spPr bwMode="auto">
            <a:xfrm>
              <a:off x="864" y="2976"/>
              <a:ext cx="96" cy="96"/>
            </a:xfrm>
            <a:prstGeom prst="rect">
              <a:avLst/>
            </a:prstGeom>
            <a:solidFill>
              <a:srgbClr val="FF33CC"/>
            </a:solidFill>
            <a:ln w="11113">
              <a:solidFill>
                <a:srgbClr val="000000"/>
              </a:solidFill>
              <a:miter lim="800000"/>
              <a:headEnd/>
              <a:tailEnd/>
            </a:ln>
          </p:spPr>
          <p:txBody>
            <a:bodyPr/>
            <a:lstStyle/>
            <a:p>
              <a:endParaRPr lang="en-US"/>
            </a:p>
          </p:txBody>
        </p:sp>
        <p:sp>
          <p:nvSpPr>
            <p:cNvPr id="9277" name="Rectangle 2056"/>
            <p:cNvSpPr>
              <a:spLocks noChangeArrowheads="1"/>
            </p:cNvSpPr>
            <p:nvPr/>
          </p:nvSpPr>
          <p:spPr bwMode="auto">
            <a:xfrm>
              <a:off x="1056" y="2928"/>
              <a:ext cx="2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800">
                  <a:solidFill>
                    <a:srgbClr val="000000"/>
                  </a:solidFill>
                </a:rPr>
                <a:t>Female</a:t>
              </a:r>
              <a:endParaRPr lang="en-GB" sz="1800" b="0">
                <a:solidFill>
                  <a:srgbClr val="FFFF99"/>
                </a:solidFill>
                <a:latin typeface="Tahoma" pitchFamily="34" charset="0"/>
              </a:endParaRPr>
            </a:p>
          </p:txBody>
        </p:sp>
        <p:sp>
          <p:nvSpPr>
            <p:cNvPr id="9278" name="Text Box 2057"/>
            <p:cNvSpPr txBox="1">
              <a:spLocks noChangeArrowheads="1"/>
            </p:cNvSpPr>
            <p:nvPr/>
          </p:nvSpPr>
          <p:spPr bwMode="auto">
            <a:xfrm>
              <a:off x="96" y="3984"/>
              <a:ext cx="187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Narrow" pitchFamily="34" charset="0"/>
                </a:defRPr>
              </a:lvl1pPr>
              <a:lvl2pPr marL="742950" indent="-285750">
                <a:defRPr sz="2800" b="1">
                  <a:solidFill>
                    <a:schemeClr val="tx1"/>
                  </a:solidFill>
                  <a:latin typeface="Arial Narrow" pitchFamily="34" charset="0"/>
                </a:defRPr>
              </a:lvl2pPr>
              <a:lvl3pPr marL="1143000" indent="-228600">
                <a:defRPr sz="2800" b="1">
                  <a:solidFill>
                    <a:schemeClr val="tx1"/>
                  </a:solidFill>
                  <a:latin typeface="Arial Narrow" pitchFamily="34" charset="0"/>
                </a:defRPr>
              </a:lvl3pPr>
              <a:lvl4pPr marL="1600200" indent="-228600">
                <a:defRPr sz="2800" b="1">
                  <a:solidFill>
                    <a:schemeClr val="tx1"/>
                  </a:solidFill>
                  <a:latin typeface="Arial Narrow" pitchFamily="34" charset="0"/>
                </a:defRPr>
              </a:lvl4pPr>
              <a:lvl5pPr marL="2057400" indent="-228600">
                <a:defRPr sz="2800" b="1">
                  <a:solidFill>
                    <a:schemeClr val="tx1"/>
                  </a:solidFill>
                  <a:latin typeface="Arial Narrow" pitchFamily="34" charset="0"/>
                </a:defRPr>
              </a:lvl5pPr>
              <a:lvl6pPr marL="2514600" indent="-228600" eaLnBrk="0" fontAlgn="base" hangingPunct="0">
                <a:spcBef>
                  <a:spcPct val="0"/>
                </a:spcBef>
                <a:spcAft>
                  <a:spcPct val="0"/>
                </a:spcAft>
                <a:defRPr sz="2800" b="1">
                  <a:solidFill>
                    <a:schemeClr val="tx1"/>
                  </a:solidFill>
                  <a:latin typeface="Arial Narrow" pitchFamily="34" charset="0"/>
                </a:defRPr>
              </a:lvl6pPr>
              <a:lvl7pPr marL="2971800" indent="-228600" eaLnBrk="0" fontAlgn="base" hangingPunct="0">
                <a:spcBef>
                  <a:spcPct val="0"/>
                </a:spcBef>
                <a:spcAft>
                  <a:spcPct val="0"/>
                </a:spcAft>
                <a:defRPr sz="2800" b="1">
                  <a:solidFill>
                    <a:schemeClr val="tx1"/>
                  </a:solidFill>
                  <a:latin typeface="Arial Narrow" pitchFamily="34" charset="0"/>
                </a:defRPr>
              </a:lvl7pPr>
              <a:lvl8pPr marL="3429000" indent="-228600" eaLnBrk="0" fontAlgn="base" hangingPunct="0">
                <a:spcBef>
                  <a:spcPct val="0"/>
                </a:spcBef>
                <a:spcAft>
                  <a:spcPct val="0"/>
                </a:spcAft>
                <a:defRPr sz="2800" b="1">
                  <a:solidFill>
                    <a:schemeClr val="tx1"/>
                  </a:solidFill>
                  <a:latin typeface="Arial Narrow" pitchFamily="34" charset="0"/>
                </a:defRPr>
              </a:lvl8pPr>
              <a:lvl9pPr marL="3886200" indent="-228600" eaLnBrk="0" fontAlgn="base" hangingPunct="0">
                <a:spcBef>
                  <a:spcPct val="0"/>
                </a:spcBef>
                <a:spcAft>
                  <a:spcPct val="0"/>
                </a:spcAft>
                <a:defRPr sz="2800" b="1">
                  <a:solidFill>
                    <a:schemeClr val="tx1"/>
                  </a:solidFill>
                  <a:latin typeface="Arial Narrow" pitchFamily="34" charset="0"/>
                </a:defRPr>
              </a:lvl9pPr>
            </a:lstStyle>
            <a:p>
              <a:pPr eaLnBrk="1" hangingPunct="1">
                <a:spcBef>
                  <a:spcPct val="50000"/>
                </a:spcBef>
              </a:pPr>
              <a:r>
                <a:rPr lang="en-US" sz="1800">
                  <a:solidFill>
                    <a:srgbClr val="0000CC"/>
                  </a:solidFill>
                </a:rPr>
                <a:t>Schrag </a:t>
              </a:r>
              <a:r>
                <a:rPr lang="en-US" sz="1800" i="1">
                  <a:solidFill>
                    <a:srgbClr val="0000CC"/>
                  </a:solidFill>
                </a:rPr>
                <a:t>et al.</a:t>
              </a:r>
              <a:r>
                <a:rPr lang="en-US" sz="1800">
                  <a:solidFill>
                    <a:srgbClr val="0000CC"/>
                  </a:solidFill>
                </a:rPr>
                <a:t>  (2000) B.M.J. 321 21-22</a:t>
              </a:r>
              <a:endParaRPr lang="en-US" sz="1800" b="0">
                <a:solidFill>
                  <a:srgbClr val="FFFF99"/>
                </a:solidFill>
                <a:latin typeface="Tahoma" pitchFamily="34" charset="0"/>
              </a:endParaRPr>
            </a:p>
          </p:txBody>
        </p:sp>
        <p:sp>
          <p:nvSpPr>
            <p:cNvPr id="9279" name="Rectangle 2058"/>
            <p:cNvSpPr>
              <a:spLocks noChangeArrowheads="1"/>
            </p:cNvSpPr>
            <p:nvPr/>
          </p:nvSpPr>
          <p:spPr bwMode="auto">
            <a:xfrm>
              <a:off x="668" y="2304"/>
              <a:ext cx="200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2000">
                  <a:solidFill>
                    <a:srgbClr val="000000"/>
                  </a:solidFill>
                </a:rPr>
                <a:t>Prevalence of idiopathic Parkinson's Disease,</a:t>
              </a:r>
            </a:p>
            <a:p>
              <a:pPr algn="ctr" eaLnBrk="1" hangingPunct="1"/>
              <a:r>
                <a:rPr lang="en-GB" sz="2000">
                  <a:solidFill>
                    <a:srgbClr val="000000"/>
                  </a:solidFill>
                </a:rPr>
                <a:t> London,1997</a:t>
              </a:r>
              <a:endParaRPr lang="en-GB" sz="2000" b="0">
                <a:solidFill>
                  <a:srgbClr val="FFFF99"/>
                </a:solidFill>
                <a:latin typeface="Tahoma" pitchFamily="34" charset="0"/>
              </a:endParaRPr>
            </a:p>
          </p:txBody>
        </p:sp>
        <p:sp>
          <p:nvSpPr>
            <p:cNvPr id="9280" name="Rectangle 2059"/>
            <p:cNvSpPr>
              <a:spLocks noChangeArrowheads="1"/>
            </p:cNvSpPr>
            <p:nvPr/>
          </p:nvSpPr>
          <p:spPr bwMode="auto">
            <a:xfrm>
              <a:off x="96" y="2256"/>
              <a:ext cx="2976" cy="196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spcBef>
                  <a:spcPct val="20000"/>
                </a:spcBef>
                <a:buFontTx/>
                <a:buChar char="•"/>
              </a:pPr>
              <a:endParaRPr lang="en-US" sz="1800">
                <a:solidFill>
                  <a:srgbClr val="0000CC"/>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8339"/>
                                        </p:tgtEl>
                                        <p:attrNameLst>
                                          <p:attrName>style.visibility</p:attrName>
                                        </p:attrNameLst>
                                      </p:cBhvr>
                                      <p:to>
                                        <p:strVal val="visible"/>
                                      </p:to>
                                    </p:set>
                                    <p:anim calcmode="lin" valueType="num">
                                      <p:cBhvr additive="base">
                                        <p:cTn id="7" dur="500" fill="hold"/>
                                        <p:tgtEl>
                                          <p:spTgt spid="398339"/>
                                        </p:tgtEl>
                                        <p:attrNameLst>
                                          <p:attrName>ppt_x</p:attrName>
                                        </p:attrNameLst>
                                      </p:cBhvr>
                                      <p:tavLst>
                                        <p:tav tm="0">
                                          <p:val>
                                            <p:strVal val="0-#ppt_w/2"/>
                                          </p:val>
                                        </p:tav>
                                        <p:tav tm="100000">
                                          <p:val>
                                            <p:strVal val="#ppt_x"/>
                                          </p:val>
                                        </p:tav>
                                      </p:tavLst>
                                    </p:anim>
                                    <p:anim calcmode="lin" valueType="num">
                                      <p:cBhvr additive="base">
                                        <p:cTn id="8" dur="500" fill="hold"/>
                                        <p:tgtEl>
                                          <p:spTgt spid="398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785813" y="573088"/>
            <a:ext cx="7500937" cy="1200150"/>
          </a:xfrm>
          <a:prstGeom prst="rect">
            <a:avLst/>
          </a:prstGeom>
          <a:noFill/>
          <a:ln w="9525">
            <a:solidFill>
              <a:srgbClr val="2F3DC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a:solidFill>
                  <a:schemeClr val="tx2"/>
                </a:solidFill>
                <a:latin typeface="Arial" charset="0"/>
              </a:rPr>
              <a:t>Priorities in Parkinson’s disease research</a:t>
            </a:r>
          </a:p>
          <a:p>
            <a:endParaRPr lang="en-GB">
              <a:solidFill>
                <a:schemeClr val="tx2"/>
              </a:solidFill>
              <a:latin typeface="Arial" charset="0"/>
            </a:endParaRPr>
          </a:p>
          <a:p>
            <a:r>
              <a:rPr lang="en-GB" sz="1600">
                <a:solidFill>
                  <a:schemeClr val="tx2"/>
                </a:solidFill>
                <a:latin typeface="Arial" charset="0"/>
              </a:rPr>
              <a:t>Meissner WG et al (2011) </a:t>
            </a:r>
            <a:r>
              <a:rPr lang="en-GB" sz="1600" i="1">
                <a:solidFill>
                  <a:schemeClr val="tx2"/>
                </a:solidFill>
                <a:latin typeface="Arial" charset="0"/>
              </a:rPr>
              <a:t>Nat Rev Drug Discov </a:t>
            </a:r>
            <a:r>
              <a:rPr lang="en-GB" sz="1600">
                <a:solidFill>
                  <a:schemeClr val="tx2"/>
                </a:solidFill>
                <a:latin typeface="Arial" charset="0"/>
              </a:rPr>
              <a:t>10: 377-93</a:t>
            </a:r>
            <a:endParaRPr lang="en-GB" sz="1600">
              <a:solidFill>
                <a:schemeClr val="tx2"/>
              </a:solidFill>
            </a:endParaRPr>
          </a:p>
        </p:txBody>
      </p:sp>
      <p:sp>
        <p:nvSpPr>
          <p:cNvPr id="35843" name="Rectangle 1"/>
          <p:cNvSpPr>
            <a:spLocks noChangeArrowheads="1"/>
          </p:cNvSpPr>
          <p:nvPr/>
        </p:nvSpPr>
        <p:spPr bwMode="auto">
          <a:xfrm>
            <a:off x="1000125" y="2092325"/>
            <a:ext cx="6858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000000"/>
                </a:solidFill>
                <a:latin typeface="Arial" charset="0"/>
              </a:rPr>
              <a:t>Current therapies rely on dopamine replacement strategies</a:t>
            </a:r>
          </a:p>
          <a:p>
            <a:endParaRPr lang="en-GB" sz="2000">
              <a:solidFill>
                <a:srgbClr val="2416DC"/>
              </a:solidFill>
              <a:latin typeface="Arial" charset="0"/>
            </a:endParaRPr>
          </a:p>
          <a:p>
            <a:r>
              <a:rPr lang="en-GB" sz="2000">
                <a:solidFill>
                  <a:srgbClr val="000000"/>
                </a:solidFill>
                <a:latin typeface="Arial" charset="0"/>
              </a:rPr>
              <a:t>There is an urgent, unmet need for disease modifying agents</a:t>
            </a:r>
          </a:p>
          <a:p>
            <a:endParaRPr lang="en-GB" sz="2000">
              <a:solidFill>
                <a:srgbClr val="2416DC"/>
              </a:solidFill>
              <a:latin typeface="Arial" charset="0"/>
            </a:endParaRPr>
          </a:p>
          <a:p>
            <a:endParaRPr lang="en-GB" sz="2000">
              <a:solidFill>
                <a:srgbClr val="2416DC"/>
              </a:solidFill>
              <a:latin typeface="Arial" charset="0"/>
            </a:endParaRPr>
          </a:p>
          <a:p>
            <a:endParaRPr lang="en-GB" sz="2000">
              <a:solidFill>
                <a:srgbClr val="2416DC"/>
              </a:solidFill>
              <a:latin typeface="Arial" charset="0"/>
            </a:endParaRPr>
          </a:p>
          <a:p>
            <a:endParaRPr lang="en-GB" sz="2000">
              <a:solidFill>
                <a:srgbClr val="2416DC"/>
              </a:solidFill>
              <a:latin typeface="Arial" charset="0"/>
            </a:endParaRPr>
          </a:p>
          <a:p>
            <a:endParaRPr lang="en-GB" sz="2000">
              <a:solidFill>
                <a:srgbClr val="2416DC"/>
              </a:solidFill>
              <a:latin typeface="Arial" charset="0"/>
            </a:endParaRPr>
          </a:p>
          <a:p>
            <a:endParaRPr lang="en-GB" sz="1800">
              <a:solidFill>
                <a:srgbClr val="2416DC"/>
              </a:solidFill>
              <a:latin typeface="Arial" charset="0"/>
            </a:endParaRPr>
          </a:p>
        </p:txBody>
      </p:sp>
      <p:sp>
        <p:nvSpPr>
          <p:cNvPr id="35844" name="Rectangle 3"/>
          <p:cNvSpPr>
            <a:spLocks noChangeArrowheads="1"/>
          </p:cNvSpPr>
          <p:nvPr/>
        </p:nvSpPr>
        <p:spPr bwMode="auto">
          <a:xfrm>
            <a:off x="1000125" y="3903663"/>
            <a:ext cx="7286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000000"/>
                </a:solidFill>
                <a:latin typeface="Arial" charset="0"/>
              </a:rPr>
              <a:t>Progress requires an understanding of susceptibility factors that lead to disease</a:t>
            </a:r>
          </a:p>
          <a:p>
            <a:endParaRPr lang="en-GB" sz="2000">
              <a:solidFill>
                <a:srgbClr val="2416DC"/>
              </a:solidFill>
              <a:latin typeface="Arial" charset="0"/>
            </a:endParaRPr>
          </a:p>
          <a:p>
            <a:r>
              <a:rPr lang="en-GB" sz="2000">
                <a:solidFill>
                  <a:srgbClr val="2416DC"/>
                </a:solidFill>
                <a:latin typeface="Arial" charset="0"/>
              </a:rPr>
              <a:t>Being male is an important susceptibility factor after age, but this was not considered in the review</a:t>
            </a:r>
            <a:endParaRPr lang="en-GB" sz="2000"/>
          </a:p>
        </p:txBody>
      </p:sp>
      <p:sp>
        <p:nvSpPr>
          <p:cNvPr id="5" name="Rectangle 4"/>
          <p:cNvSpPr>
            <a:spLocks noChangeArrowheads="1"/>
          </p:cNvSpPr>
          <p:nvPr/>
        </p:nvSpPr>
        <p:spPr bwMode="auto">
          <a:xfrm>
            <a:off x="1042988" y="5738813"/>
            <a:ext cx="738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416DC"/>
                </a:solidFill>
                <a:latin typeface="Arial" charset="0"/>
              </a:rPr>
              <a:t>Sufficient pre-clinical evidence now suggests that sex differences should no longer be ignored</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5F5F9"/>
    </a:lt1>
    <a:dk2>
      <a:srgbClr val="000000"/>
    </a:dk2>
    <a:lt2>
      <a:srgbClr val="919191"/>
    </a:lt2>
    <a:accent1>
      <a:srgbClr val="618FFD"/>
    </a:accent1>
    <a:accent2>
      <a:srgbClr val="00AE00"/>
    </a:accent2>
    <a:accent3>
      <a:srgbClr val="DFF9FB"/>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5055</TotalTime>
  <Words>5174</Words>
  <Application>Microsoft Office PowerPoint</Application>
  <PresentationFormat>On-screen Show (4:3)</PresentationFormat>
  <Paragraphs>882</Paragraphs>
  <Slides>75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Arial Narrow</vt:lpstr>
      <vt:lpstr>Arial</vt:lpstr>
      <vt:lpstr>Times New Roman</vt:lpstr>
      <vt:lpstr>Symbol</vt:lpstr>
      <vt:lpstr>Tahoma</vt:lpstr>
      <vt:lpstr>Comic Sans MS</vt:lpstr>
      <vt:lpstr>Wingdings</vt:lpstr>
      <vt:lpstr>Palatino Linotype</vt:lpstr>
      <vt:lpstr>SimSun</vt:lpstr>
      <vt:lpstr>Arial Unicode MS</vt:lpstr>
      <vt:lpstr>Calibri</vt:lpstr>
      <vt:lpstr>Default Design</vt:lpstr>
      <vt:lpstr>Sexual dimorphism and neuroprotection by sex steroids in common complex diseases: Parkinson’s disease as the prototype  28  January 2013 Professor Glenda Gillies</vt:lpstr>
      <vt:lpstr>PowerPoint Presentation</vt:lpstr>
      <vt:lpstr>PowerPoint Presentation</vt:lpstr>
      <vt:lpstr>Synopsis thus far</vt:lpstr>
      <vt:lpstr>Parkinson’s disease  as a prototype </vt:lpstr>
      <vt:lpstr>PowerPoint Presentation</vt:lpstr>
      <vt:lpstr>PowerPoint Presentation</vt:lpstr>
      <vt:lpstr>After aging, being male is the highest risk factor for developing Parkinson’s disease </vt:lpstr>
      <vt:lpstr>PowerPoint Presentation</vt:lpstr>
      <vt:lpstr>Factors contributing to sex bias in PD</vt:lpstr>
      <vt:lpstr> Sex differences in the clinical profile   - females present with a milder phenotype in  early  clinical stages; less frequent rigidity, but  greater incidence of PD-associated depression  Sex differences in treatment responses    </vt:lpstr>
      <vt:lpstr>Epidemiological &amp; clinical evidence suggest that oestrogens are neuroprotective in women</vt:lpstr>
      <vt:lpstr>Epidemiological &amp; clinical evidence suggest that oestrogens are neuroprotective in women</vt:lpstr>
      <vt:lpstr>Oestrogen and Parkinson’s Disease</vt:lpstr>
      <vt:lpstr>PowerPoint Presentation</vt:lpstr>
      <vt:lpstr> Properly controlled, large scale prospective studies are needed  Clinical studies do not permit  investigations into the nature of  oestrogen’s actions </vt:lpstr>
      <vt:lpstr>Experimental models of PD </vt:lpstr>
      <vt:lpstr>Questions that need to be addressed</vt:lpstr>
      <vt:lpstr>Models of PD</vt:lpstr>
      <vt:lpstr>PowerPoint Presentation</vt:lpstr>
      <vt:lpstr>Oestrogen and the Nigrostriatal Dopamine Pathway</vt:lpstr>
      <vt:lpstr>ERs in the NDSA Pathway</vt:lpstr>
      <vt:lpstr>PowerPoint Presentation</vt:lpstr>
      <vt:lpstr>Unilateral 6-OHDA lesions</vt:lpstr>
      <vt:lpstr>PowerPoint Presentation</vt:lpstr>
      <vt:lpstr>Prevailing levels of estrogen at the time of neurotoxic challenge with 6-OHDA  appear to influence susceptibilty</vt:lpstr>
      <vt:lpstr>PowerPoint Presentation</vt:lpstr>
      <vt:lpstr>PowerPoint Presentation</vt:lpstr>
      <vt:lpstr>Females: The neuroprotective effects of gonadal factors in the female are due primarily to physiological levels of circulating estrogen </vt:lpstr>
      <vt:lpstr>Males: gonadal factors are not protective and may even exacerbate striatal DA loss</vt:lpstr>
      <vt:lpstr>PowerPoint Presentation</vt:lpstr>
      <vt:lpstr>Implications</vt:lpstr>
      <vt:lpstr>Implications</vt:lpstr>
      <vt:lpstr>Neuroprotection at perikarya level? </vt:lpstr>
      <vt:lpstr>PowerPoint Presentation</vt:lpstr>
      <vt:lpstr>PowerPoint Presentation</vt:lpstr>
      <vt:lpstr>PowerPoint Presentation</vt:lpstr>
      <vt:lpstr>Hormonal manipulations fail to alter doapminergic neurone survival in the SNc</vt:lpstr>
      <vt:lpstr>PowerPoint Presentation</vt:lpstr>
      <vt:lpstr>Compensation vs neurone survival as a target for circulating sex steroid hormones in the partially injured NSDA pathway may explain this conundrum</vt:lpstr>
      <vt:lpstr>Compensation also occurs in experimental models of PD</vt:lpstr>
      <vt:lpstr>Circulating oestradiol positively influences process involved in adaptive mechanisms in female, not male, rats.</vt:lpstr>
      <vt:lpstr>Circulating oestradiol positively influences process involved in adaptive mechanisms in female, not male, rats.</vt:lpstr>
      <vt:lpstr>synopsis</vt:lpstr>
      <vt:lpstr>PowerPoint Presentation</vt:lpstr>
      <vt:lpstr>PowerPoint Presentation</vt:lpstr>
      <vt:lpstr>PowerPoint Presentation</vt:lpstr>
      <vt:lpstr>Hypothesis (Analogy with sexual differentiation (defeminization) within hypothalamic circuitry).    Sex differences in organization  of the NSDA system and its regulatory input underlie sex-specific effects of oestrogens. </vt:lpstr>
      <vt:lpstr>Evidence for inherent sex differences in the NSDA system.   </vt:lpstr>
      <vt:lpstr>PowerPoint Presentation</vt:lpstr>
      <vt:lpstr>Sex differences in the organization and neuronal activity of the NSDA system</vt:lpstr>
      <vt:lpstr>NSDA transmission is sexually dimorphic and striatal functionality is preserved by a different balance of uptake and release in males and females</vt:lpstr>
      <vt:lpstr>PowerPoint Presentation</vt:lpstr>
      <vt:lpstr>PowerPoint Presentation</vt:lpstr>
      <vt:lpstr>Sex dimorphisms in the healthy, human NSDA system Gillies &amp; McArthur Hormones &amp; Behavior 2010</vt:lpstr>
      <vt:lpstr>Sex dimorphisms in PD molecular neuropathology</vt:lpstr>
      <vt:lpstr>PowerPoint Presentation</vt:lpstr>
      <vt:lpstr>PowerPoint Presentation</vt:lpstr>
      <vt:lpstr>Glial cells as both producers of and targets for oestrogens in the brain: potential neuroprotective mechanisms  Glenda Gillies 30th Jan 2012</vt:lpstr>
      <vt:lpstr>Glia</vt:lpstr>
      <vt:lpstr>Glial Cells: four major glial cell types in the adult brain</vt:lpstr>
      <vt:lpstr>All types of brain injury are associated with a rapid activation of astrocytes and microglia – suggesting common signalling systems Marchetti et al. (2005) Brain Res Rev 48 129-408 </vt:lpstr>
      <vt:lpstr>Brain aromatase</vt:lpstr>
      <vt:lpstr>Aromatase protects against striatal DA loss in male rats after sub-maximal 6-OHDA-induced NSDA lesions</vt:lpstr>
      <vt:lpstr>Different modes of action of systemically and centrally generated oestrogens that are relevant to unraveling their relative importance in brain physiopathology.</vt:lpstr>
      <vt:lpstr>PowerPoint Presentation</vt:lpstr>
      <vt:lpstr>Neurosteroids are abundant in nigrostriatal regions in human post-mortem brains, with reports of altered levels in neurodegenerative conditions, including PD   Bixo et al., 1997, Brain Res 764: 173-8; di Michele et al., 2003, Neurol Sci, 24: 172-3; Luchetti et al., 2010; Brain Pathol, 20: 945-51</vt:lpstr>
      <vt:lpstr>Targeting central steroid generation could be an effective way of preserving striatal DA loss in both sexes</vt:lpstr>
      <vt:lpstr>Protective Mechanisms of Oestrogen</vt:lpstr>
      <vt:lpstr>Protective Mechanisms of Oestrogen</vt:lpstr>
      <vt:lpstr>The precise mechanisms of protection may also depend on the concentration and type of oestrogen (physiological vs pharmacological) </vt:lpstr>
      <vt:lpstr>Validity of models of Parkinson’s disease -  a progressive neurodegenerative disorder of unknown aetiology</vt:lpstr>
      <vt:lpstr>Committee to identify Neuroprotective Agents in Parkinson’s (CINAPS)</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Imperial College</dc:creator>
  <cp:lastModifiedBy>Shiel, Nuala</cp:lastModifiedBy>
  <cp:revision>176</cp:revision>
  <cp:lastPrinted>2013-01-25T16:38:19Z</cp:lastPrinted>
  <dcterms:created xsi:type="dcterms:W3CDTF">2001-10-22T13:05:13Z</dcterms:created>
  <dcterms:modified xsi:type="dcterms:W3CDTF">2013-01-28T10:20:55Z</dcterms:modified>
</cp:coreProperties>
</file>