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32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7" r:id="rId11"/>
    <p:sldId id="278" r:id="rId12"/>
    <p:sldId id="279" r:id="rId13"/>
    <p:sldId id="326" r:id="rId14"/>
    <p:sldId id="281" r:id="rId15"/>
    <p:sldId id="282" r:id="rId16"/>
    <p:sldId id="264" r:id="rId17"/>
    <p:sldId id="265" r:id="rId18"/>
    <p:sldId id="266" r:id="rId19"/>
    <p:sldId id="268" r:id="rId20"/>
    <p:sldId id="267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22" r:id="rId38"/>
    <p:sldId id="321" r:id="rId39"/>
    <p:sldId id="323" r:id="rId40"/>
    <p:sldId id="324" r:id="rId41"/>
    <p:sldId id="291" r:id="rId42"/>
    <p:sldId id="292" r:id="rId43"/>
    <p:sldId id="293" r:id="rId44"/>
    <p:sldId id="294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6" r:id="rId65"/>
    <p:sldId id="317" r:id="rId66"/>
    <p:sldId id="315" r:id="rId67"/>
    <p:sldId id="318" r:id="rId68"/>
    <p:sldId id="329" r:id="rId69"/>
    <p:sldId id="330" r:id="rId70"/>
    <p:sldId id="319" r:id="rId71"/>
    <p:sldId id="325" r:id="rId72"/>
    <p:sldId id="327" r:id="rId73"/>
    <p:sldId id="320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8" autoAdjust="0"/>
    <p:restoredTop sz="87334" autoAdjust="0"/>
  </p:normalViewPr>
  <p:slideViewPr>
    <p:cSldViewPr>
      <p:cViewPr>
        <p:scale>
          <a:sx n="50" d="100"/>
          <a:sy n="50" d="100"/>
        </p:scale>
        <p:origin x="-79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4B72D0-76E8-3247-B9A8-F512FDDDA241}" type="datetimeFigureOut">
              <a:rPr lang="en-US"/>
              <a:pPr/>
              <a:t>11/22/2012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C4E0C3-6A6C-274F-BB68-9D4CDBFE1D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99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>
                <a:latin typeface="Calibri" charset="0"/>
              </a:rPr>
              <a:t>B is all the </a:t>
            </a:r>
            <a:r>
              <a:rPr lang="en-GB" i="1">
                <a:latin typeface="Calibri" charset="0"/>
              </a:rPr>
              <a:t>responders </a:t>
            </a:r>
            <a:r>
              <a:rPr lang="en-GB">
                <a:latin typeface="Calibri" charset="0"/>
              </a:rPr>
              <a:t>to Troglit</a:t>
            </a:r>
          </a:p>
          <a:p>
            <a:pPr eaLnBrk="1" hangingPunct="1">
              <a:spcBef>
                <a:spcPct val="0"/>
              </a:spcBef>
            </a:pPr>
            <a:r>
              <a:rPr lang="en-GB">
                <a:latin typeface="Calibri" charset="0"/>
              </a:rPr>
              <a:t>Responders are those 2/3 that had a large change in Si in the 1</a:t>
            </a:r>
            <a:r>
              <a:rPr lang="en-GB" baseline="30000">
                <a:latin typeface="Calibri" charset="0"/>
              </a:rPr>
              <a:t>st</a:t>
            </a:r>
            <a:r>
              <a:rPr lang="en-GB">
                <a:latin typeface="Calibri" charset="0"/>
              </a:rPr>
              <a:t> 3 months.</a:t>
            </a:r>
            <a:endParaRPr lang="en-GB" i="1">
              <a:latin typeface="Calibri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33F6A9-2CDD-9746-BE5B-2B87A21935DA}" type="slidenum">
              <a:rPr lang="en-GB"/>
              <a:pPr eaLnBrk="1" hangingPunct="1"/>
              <a:t>67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E54FBF-75CA-F64F-ABD8-E3349AE22CB5}" type="datetimeFigureOut">
              <a:rPr lang="en-US"/>
              <a:pPr/>
              <a:t>11/22/2012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B96C8-5A16-494E-9CDD-5D6EE30EFD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43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0FDF5B-EA1D-ED4E-BD57-DEB5B51BF7BE}" type="datetimeFigureOut">
              <a:rPr lang="en-US"/>
              <a:pPr/>
              <a:t>11/22/2012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5DBFA-4F6F-D643-8959-820614919B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81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D58933-D822-DB4D-88D5-82BBF9D7302D}" type="datetimeFigureOut">
              <a:rPr lang="en-US"/>
              <a:pPr/>
              <a:t>11/22/2012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EC64E-B297-4046-B78D-8126B2BB796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15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EB77AD-3ED7-414F-B751-1BBE6D2040DC}" type="datetimeFigureOut">
              <a:rPr lang="en-US"/>
              <a:pPr/>
              <a:t>11/22/2012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CBBC0-BA8C-A548-B58A-E1CFB06894D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55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44E8BB-6C02-994B-8AD2-5EC0803750D7}" type="datetimeFigureOut">
              <a:rPr lang="en-US"/>
              <a:pPr/>
              <a:t>11/22/2012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151D9-8C16-804E-887F-94EAE36EE5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94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4A3350-D931-9A45-8765-31AB01E15D21}" type="datetimeFigureOut">
              <a:rPr lang="en-US"/>
              <a:pPr/>
              <a:t>11/22/2012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5DD4E-9DE2-9245-83B2-90DAD71532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92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1D6201-CB2F-E142-B835-CFB28045E45B}" type="datetimeFigureOut">
              <a:rPr lang="en-US"/>
              <a:pPr/>
              <a:t>11/22/2012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D1E1C-DD00-474F-856C-3C859AAD61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93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D1C2E8-B87D-5B46-BE84-2064BAEB5A73}" type="datetimeFigureOut">
              <a:rPr lang="en-US"/>
              <a:pPr/>
              <a:t>11/22/2012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EBC70-E7FC-974A-BF4C-F78D478CBBE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24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AD941-B249-F64D-A300-257D5DEF9540}" type="datetimeFigureOut">
              <a:rPr lang="en-US"/>
              <a:pPr/>
              <a:t>11/22/2012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E2A98-4D77-E242-9C67-D06905768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56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493D28-3AC1-0843-9A8E-3B360836D3A2}" type="datetimeFigureOut">
              <a:rPr lang="en-US"/>
              <a:pPr/>
              <a:t>11/22/2012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7F145-28A9-5041-89E2-962F96DF0A0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80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0E3193-7C04-EC41-99E0-EEE2A157B3D7}" type="datetimeFigureOut">
              <a:rPr lang="en-US"/>
              <a:pPr/>
              <a:t>11/22/2012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D8239-D4B3-1241-A3DA-E017D513360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98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12793C8-D7DB-064B-BFE2-D2F1BFCE9A67}" type="datetimeFigureOut">
              <a:rPr lang="en-US"/>
              <a:pPr/>
              <a:t>11/22/2012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5DDF4DE9-BB70-5E46-AF90-5B2A4CE021A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67544" y="1500188"/>
            <a:ext cx="8208912" cy="2100262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Arial" pitchFamily="34" charset="0"/>
                <a:cs typeface="Arial" pitchFamily="34" charset="0"/>
              </a:rPr>
              <a:t>Type </a:t>
            </a:r>
            <a:r>
              <a:rPr lang="en-GB" sz="4000" dirty="0">
                <a:latin typeface="Arial" pitchFamily="34" charset="0"/>
                <a:cs typeface="Arial" pitchFamily="34" charset="0"/>
              </a:rPr>
              <a:t>2 </a:t>
            </a:r>
            <a:r>
              <a:rPr lang="en-GB" sz="4000" dirty="0" smtClean="0">
                <a:latin typeface="Arial" pitchFamily="34" charset="0"/>
                <a:cs typeface="Arial" pitchFamily="34" charset="0"/>
              </a:rPr>
              <a:t>diabetes prevention</a:t>
            </a:r>
            <a:r>
              <a:rPr lang="en-GB" sz="4000" dirty="0">
                <a:latin typeface="Arial" pitchFamily="34" charset="0"/>
                <a:cs typeface="Arial" pitchFamily="34" charset="0"/>
              </a:rPr>
              <a:t>: What the trials tell us about </a:t>
            </a:r>
            <a:r>
              <a:rPr lang="en-GB" sz="4000" dirty="0" smtClean="0">
                <a:latin typeface="Arial" pitchFamily="34" charset="0"/>
                <a:cs typeface="Arial" pitchFamily="34" charset="0"/>
              </a:rPr>
              <a:t>pathogenesis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Arial" pitchFamily="34" charset="0"/>
                <a:ea typeface="+mn-ea"/>
                <a:cs typeface="Arial" pitchFamily="34" charset="0"/>
              </a:rPr>
              <a:t>Nick Oliver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Nurses’ Health Study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Background</a:t>
            </a:r>
          </a:p>
          <a:p>
            <a:pPr lvl="1" eaLnBrk="1" hangingPunct="1"/>
            <a:r>
              <a:rPr lang="en-GB">
                <a:latin typeface="Calibri" charset="0"/>
              </a:rPr>
              <a:t>Nurses’ Health Study started in 1976</a:t>
            </a:r>
          </a:p>
          <a:p>
            <a:pPr lvl="1" eaLnBrk="1" hangingPunct="1"/>
            <a:r>
              <a:rPr lang="en-GB">
                <a:latin typeface="Calibri" charset="0"/>
              </a:rPr>
              <a:t>121,700 nurses answered biennial questionnaire about their health</a:t>
            </a:r>
          </a:p>
          <a:p>
            <a:pPr lvl="1" eaLnBrk="1" hangingPunct="1"/>
            <a:endParaRPr lang="en-GB">
              <a:latin typeface="Calibri" charset="0"/>
            </a:endParaRPr>
          </a:p>
          <a:p>
            <a:pPr eaLnBrk="1" hangingPunct="1"/>
            <a:r>
              <a:rPr lang="en-GB">
                <a:latin typeface="Calibri" charset="0"/>
              </a:rPr>
              <a:t>Data from those not previously diagnosed with diabetes assessed</a:t>
            </a:r>
          </a:p>
          <a:p>
            <a:pPr eaLnBrk="1" hangingPunct="1"/>
            <a:r>
              <a:rPr lang="en-GB">
                <a:latin typeface="Calibri" charset="0"/>
              </a:rPr>
              <a:t>N=89,941 women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Nurses’ Health Study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1428750"/>
            <a:ext cx="422275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6858000" y="2428875"/>
            <a:ext cx="142875" cy="64293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Nurses’ Health Study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1428750"/>
            <a:ext cx="422275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6858000" y="3357563"/>
            <a:ext cx="142875" cy="642937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Nurses’ Health Study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1428750"/>
            <a:ext cx="422275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6858000" y="4214813"/>
            <a:ext cx="142875" cy="642937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Nurses’ Health Study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1428750"/>
            <a:ext cx="422275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6858000" y="5929313"/>
            <a:ext cx="142875" cy="57150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Nurses’ Health Study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alibri" charset="0"/>
              </a:rPr>
              <a:t>Excess body fat single largest determinant of longitudinal type 2 diabetes risk</a:t>
            </a:r>
          </a:p>
          <a:p>
            <a:pPr eaLnBrk="1" hangingPunct="1"/>
            <a:endParaRPr lang="en-GB" dirty="0">
              <a:latin typeface="Calibri" charset="0"/>
            </a:endParaRPr>
          </a:p>
          <a:p>
            <a:pPr eaLnBrk="1" hangingPunct="1"/>
            <a:r>
              <a:rPr lang="en-GB" dirty="0" smtClean="0">
                <a:latin typeface="Calibri" charset="0"/>
              </a:rPr>
              <a:t>Supporting evidence </a:t>
            </a:r>
            <a:r>
              <a:rPr lang="en-GB" dirty="0">
                <a:latin typeface="Calibri" charset="0"/>
              </a:rPr>
              <a:t>that risk of type 2 diabetes is attributable to modifiable risk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Finnish Study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785938"/>
            <a:ext cx="69437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Finnish Study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522 ‘middle aged’ overweight subjects</a:t>
            </a:r>
          </a:p>
          <a:p>
            <a:pPr eaLnBrk="1" hangingPunct="1"/>
            <a:r>
              <a:rPr lang="en-GB">
                <a:latin typeface="Calibri" charset="0"/>
              </a:rPr>
              <a:t>All had IGT</a:t>
            </a:r>
          </a:p>
          <a:p>
            <a:pPr eaLnBrk="1" hangingPunct="1"/>
            <a:endParaRPr lang="en-GB">
              <a:latin typeface="Calibri" charset="0"/>
            </a:endParaRPr>
          </a:p>
          <a:p>
            <a:pPr eaLnBrk="1" hangingPunct="1"/>
            <a:r>
              <a:rPr lang="en-GB">
                <a:latin typeface="Calibri" charset="0"/>
              </a:rPr>
              <a:t>Randomised to </a:t>
            </a:r>
          </a:p>
          <a:p>
            <a:pPr lvl="1" eaLnBrk="1" hangingPunct="1"/>
            <a:r>
              <a:rPr lang="en-GB">
                <a:latin typeface="Calibri" charset="0"/>
              </a:rPr>
              <a:t>Intensive lifestyle intervention</a:t>
            </a:r>
          </a:p>
          <a:p>
            <a:pPr lvl="1" eaLnBrk="1" hangingPunct="1"/>
            <a:r>
              <a:rPr lang="en-GB">
                <a:latin typeface="Calibri" charset="0"/>
              </a:rPr>
              <a:t>Control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Finnish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700" dirty="0">
                <a:latin typeface="Calibri" charset="0"/>
              </a:rPr>
              <a:t>Intervention Arm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latin typeface="Calibri" charset="0"/>
              </a:rPr>
              <a:t>Detailed individualised advice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latin typeface="Calibri" charset="0"/>
              </a:rPr>
              <a:t>Goals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dirty="0">
                <a:latin typeface="Calibri" charset="0"/>
              </a:rPr>
              <a:t>Weight reduction of ≥5%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dirty="0">
                <a:latin typeface="Calibri" charset="0"/>
              </a:rPr>
              <a:t>Fat intake reduction to ≤30% of total Kcal intake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dirty="0">
                <a:latin typeface="Calibri" charset="0"/>
              </a:rPr>
              <a:t>Increase fibre to ≥15g/ 1000Kcal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dirty="0">
                <a:latin typeface="Calibri" charset="0"/>
              </a:rPr>
              <a:t>Moderate exercise ≥30 minutes per day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latin typeface="Calibri" charset="0"/>
              </a:rPr>
              <a:t>Dietary advice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latin typeface="Calibri" charset="0"/>
              </a:rPr>
              <a:t>3 day food diaries completed 4 times/year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latin typeface="Calibri" charset="0"/>
              </a:rPr>
              <a:t>7 sessions with </a:t>
            </a:r>
            <a:r>
              <a:rPr lang="en-GB" sz="2400" dirty="0" err="1">
                <a:latin typeface="Calibri" charset="0"/>
              </a:rPr>
              <a:t>dietitian</a:t>
            </a:r>
            <a:r>
              <a:rPr lang="en-GB" sz="2400" dirty="0">
                <a:latin typeface="Calibri" charset="0"/>
              </a:rPr>
              <a:t> in 1</a:t>
            </a:r>
            <a:r>
              <a:rPr lang="en-GB" sz="2400" baseline="30000" dirty="0">
                <a:latin typeface="Calibri" charset="0"/>
              </a:rPr>
              <a:t>st</a:t>
            </a:r>
            <a:r>
              <a:rPr lang="en-GB" sz="2400" dirty="0">
                <a:latin typeface="Calibri" charset="0"/>
              </a:rPr>
              <a:t> year, 4 per year thereafter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latin typeface="Calibri" charset="0"/>
              </a:rPr>
              <a:t>Individualised exercise schedule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latin typeface="Calibri" charset="0"/>
              </a:rPr>
              <a:t>Supervised circuit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Finnish Study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Control group</a:t>
            </a:r>
          </a:p>
          <a:p>
            <a:pPr lvl="1" eaLnBrk="1" hangingPunct="1"/>
            <a:r>
              <a:rPr lang="en-GB">
                <a:latin typeface="Calibri" charset="0"/>
              </a:rPr>
              <a:t>Oral and written diet and exercise information annually</a:t>
            </a:r>
          </a:p>
          <a:p>
            <a:pPr lvl="1" eaLnBrk="1" hangingPunct="1"/>
            <a:endParaRPr lang="en-GB">
              <a:latin typeface="Calibri" charset="0"/>
            </a:endParaRPr>
          </a:p>
          <a:p>
            <a:pPr eaLnBrk="1" hangingPunct="1"/>
            <a:r>
              <a:rPr lang="en-GB">
                <a:latin typeface="Calibri" charset="0"/>
              </a:rPr>
              <a:t>Mean follow up 3.2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Define abnormal glucose metabolism</a:t>
            </a:r>
          </a:p>
          <a:p>
            <a:r>
              <a:rPr lang="en-GB" dirty="0" smtClean="0"/>
              <a:t>Summarise the evidence for type 2 diabetes prevention with lifestyle</a:t>
            </a:r>
          </a:p>
          <a:p>
            <a:r>
              <a:rPr lang="en-GB" dirty="0"/>
              <a:t>Summarise the evidence for type 2 diabetes prevention </a:t>
            </a:r>
            <a:r>
              <a:rPr lang="en-GB" dirty="0" smtClean="0"/>
              <a:t>with pharmacology</a:t>
            </a:r>
          </a:p>
          <a:p>
            <a:r>
              <a:rPr lang="en-GB" dirty="0" smtClean="0"/>
              <a:t>Discuss the mechanism of type 2 diabetes prevention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617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Finnish Study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00200"/>
            <a:ext cx="8929688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Finnish Study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00200"/>
            <a:ext cx="8929688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7188" y="2571750"/>
            <a:ext cx="8501062" cy="6429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Finnish Study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00200"/>
            <a:ext cx="8929688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7188" y="3357563"/>
            <a:ext cx="8501062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Finnish Study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00200"/>
            <a:ext cx="8929688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7188" y="3929063"/>
            <a:ext cx="8501062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Finnish Study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00200"/>
            <a:ext cx="8929688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7188" y="5000625"/>
            <a:ext cx="8501062" cy="214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Finnish Study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00200"/>
            <a:ext cx="8929688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7188" y="5214938"/>
            <a:ext cx="8501062" cy="642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Finnish Study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374775"/>
            <a:ext cx="5834063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Finnish Study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Intensive lifestyle intervention</a:t>
            </a:r>
          </a:p>
          <a:p>
            <a:pPr lvl="1" eaLnBrk="1" hangingPunct="1"/>
            <a:r>
              <a:rPr lang="en-GB">
                <a:latin typeface="Calibri" charset="0"/>
              </a:rPr>
              <a:t>Reduced progression to type 2 diabetes by </a:t>
            </a:r>
            <a:r>
              <a:rPr lang="en-GB" b="1" i="1">
                <a:latin typeface="Calibri" charset="0"/>
              </a:rPr>
              <a:t>58%</a:t>
            </a:r>
          </a:p>
          <a:p>
            <a:pPr lvl="1" eaLnBrk="1" hangingPunct="1"/>
            <a:r>
              <a:rPr lang="en-GB">
                <a:latin typeface="Calibri" charset="0"/>
              </a:rPr>
              <a:t>Reduced weight</a:t>
            </a:r>
          </a:p>
          <a:p>
            <a:pPr lvl="1" eaLnBrk="1" hangingPunct="1"/>
            <a:r>
              <a:rPr lang="en-GB">
                <a:latin typeface="Calibri" charset="0"/>
              </a:rPr>
              <a:t>Improved 2hr insulin response</a:t>
            </a:r>
          </a:p>
          <a:p>
            <a:pPr lvl="1" eaLnBrk="1" hangingPunct="1"/>
            <a:r>
              <a:rPr lang="en-GB">
                <a:latin typeface="Calibri" charset="0"/>
              </a:rPr>
              <a:t>Reduced fasting and 2 hour glucose</a:t>
            </a:r>
          </a:p>
          <a:p>
            <a:pPr lvl="1" eaLnBrk="1" hangingPunct="1"/>
            <a:r>
              <a:rPr lang="en-GB">
                <a:latin typeface="Calibri" charset="0"/>
              </a:rPr>
              <a:t>Reduced triglycerides</a:t>
            </a:r>
          </a:p>
          <a:p>
            <a:pPr lvl="1" eaLnBrk="1" hangingPunct="1"/>
            <a:r>
              <a:rPr lang="en-GB">
                <a:latin typeface="Calibri" charset="0"/>
              </a:rPr>
              <a:t>Reduced blood pressure</a:t>
            </a:r>
          </a:p>
          <a:p>
            <a:pPr lvl="1" eaLnBrk="1" hangingPunct="1"/>
            <a:endParaRPr lang="en-GB">
              <a:latin typeface="Calibri" charset="0"/>
            </a:endParaRPr>
          </a:p>
          <a:p>
            <a:pPr eaLnBrk="1" hangingPunct="1"/>
            <a:endParaRPr lang="en-GB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Finnish Study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Intensive lifestyle intervention</a:t>
            </a:r>
          </a:p>
          <a:p>
            <a:pPr lvl="1" eaLnBrk="1" hangingPunct="1"/>
            <a:r>
              <a:rPr lang="en-GB">
                <a:latin typeface="Calibri" charset="0"/>
              </a:rPr>
              <a:t>Reduced progression to type 2 diabetes</a:t>
            </a:r>
          </a:p>
          <a:p>
            <a:pPr lvl="1" eaLnBrk="1" hangingPunct="1"/>
            <a:r>
              <a:rPr lang="en-GB">
                <a:latin typeface="Calibri" charset="0"/>
              </a:rPr>
              <a:t>Reduced weight</a:t>
            </a:r>
          </a:p>
          <a:p>
            <a:pPr lvl="1" eaLnBrk="1" hangingPunct="1"/>
            <a:r>
              <a:rPr lang="en-GB">
                <a:latin typeface="Calibri" charset="0"/>
              </a:rPr>
              <a:t>Improved 2hr insulin response</a:t>
            </a:r>
          </a:p>
          <a:p>
            <a:pPr lvl="1" eaLnBrk="1" hangingPunct="1"/>
            <a:r>
              <a:rPr lang="en-GB">
                <a:latin typeface="Calibri" charset="0"/>
              </a:rPr>
              <a:t>Reduced fasting and 2 hour glucose</a:t>
            </a:r>
          </a:p>
          <a:p>
            <a:pPr lvl="1" eaLnBrk="1" hangingPunct="1"/>
            <a:r>
              <a:rPr lang="en-GB">
                <a:latin typeface="Calibri" charset="0"/>
              </a:rPr>
              <a:t>Reduced triglycerides</a:t>
            </a:r>
          </a:p>
          <a:p>
            <a:pPr lvl="1" eaLnBrk="1" hangingPunct="1"/>
            <a:r>
              <a:rPr lang="en-GB">
                <a:latin typeface="Calibri" charset="0"/>
              </a:rPr>
              <a:t>Reduced blood pressure</a:t>
            </a:r>
          </a:p>
          <a:p>
            <a:pPr lvl="1" eaLnBrk="1" hangingPunct="1"/>
            <a:endParaRPr lang="en-GB">
              <a:latin typeface="Calibri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GB">
                <a:solidFill>
                  <a:srgbClr val="C00000"/>
                </a:solidFill>
                <a:latin typeface="Calibri" charset="0"/>
              </a:rPr>
              <a:t>All features of insulin resistance</a:t>
            </a:r>
          </a:p>
          <a:p>
            <a:pPr lvl="1" eaLnBrk="1" hangingPunct="1"/>
            <a:endParaRPr lang="en-GB">
              <a:latin typeface="Calibri" charset="0"/>
            </a:endParaRPr>
          </a:p>
          <a:p>
            <a:pPr eaLnBrk="1" hangingPunct="1"/>
            <a:endParaRPr lang="en-GB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Diabetes Prevention Program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714500"/>
            <a:ext cx="7332663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Type 2 Diabetes Prevention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alibri" charset="0"/>
              </a:rPr>
              <a:t>Abnormal glucose metabolism</a:t>
            </a:r>
          </a:p>
          <a:p>
            <a:pPr eaLnBrk="1" hangingPunct="1"/>
            <a:r>
              <a:rPr lang="en-GB" dirty="0">
                <a:latin typeface="Calibri" charset="0"/>
              </a:rPr>
              <a:t>Prevention of progression</a:t>
            </a:r>
          </a:p>
          <a:p>
            <a:pPr lvl="1" eaLnBrk="1" hangingPunct="1"/>
            <a:r>
              <a:rPr lang="en-GB" dirty="0">
                <a:latin typeface="Calibri" charset="0"/>
              </a:rPr>
              <a:t>Lifestyle interventions</a:t>
            </a:r>
          </a:p>
          <a:p>
            <a:pPr lvl="1" eaLnBrk="1" hangingPunct="1"/>
            <a:r>
              <a:rPr lang="en-GB" dirty="0">
                <a:latin typeface="Calibri" charset="0"/>
              </a:rPr>
              <a:t>Diabetes-specific pharmacological intervention</a:t>
            </a:r>
          </a:p>
          <a:p>
            <a:pPr lvl="1" eaLnBrk="1" hangingPunct="1"/>
            <a:r>
              <a:rPr lang="en-GB" dirty="0">
                <a:latin typeface="Calibri" charset="0"/>
              </a:rPr>
              <a:t>Non-specific pharmacological intervention</a:t>
            </a:r>
          </a:p>
          <a:p>
            <a:pPr eaLnBrk="1" hangingPunct="1"/>
            <a:r>
              <a:rPr lang="en-GB" dirty="0">
                <a:latin typeface="Calibri" charset="0"/>
              </a:rPr>
              <a:t>Pathophysiology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DPP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3234 Subjects with IFG/ IGT</a:t>
            </a:r>
          </a:p>
          <a:p>
            <a:pPr eaLnBrk="1" hangingPunct="1"/>
            <a:endParaRPr lang="en-GB">
              <a:latin typeface="Calibri" charset="0"/>
            </a:endParaRPr>
          </a:p>
          <a:p>
            <a:pPr eaLnBrk="1" hangingPunct="1"/>
            <a:r>
              <a:rPr lang="en-GB">
                <a:latin typeface="Calibri" charset="0"/>
              </a:rPr>
              <a:t>Randomised to</a:t>
            </a:r>
          </a:p>
          <a:p>
            <a:pPr lvl="1" eaLnBrk="1" hangingPunct="1"/>
            <a:r>
              <a:rPr lang="en-GB">
                <a:latin typeface="Calibri" charset="0"/>
              </a:rPr>
              <a:t>Metformin and standard lifestyle advice</a:t>
            </a:r>
          </a:p>
          <a:p>
            <a:pPr lvl="1" eaLnBrk="1" hangingPunct="1"/>
            <a:r>
              <a:rPr lang="en-GB">
                <a:latin typeface="Calibri" charset="0"/>
              </a:rPr>
              <a:t>Intensive lifestyle intervention</a:t>
            </a:r>
          </a:p>
          <a:p>
            <a:pPr lvl="1" eaLnBrk="1" hangingPunct="1"/>
            <a:r>
              <a:rPr lang="en-GB">
                <a:latin typeface="Calibri" charset="0"/>
              </a:rPr>
              <a:t>Standard lifestyle advice only</a:t>
            </a:r>
          </a:p>
          <a:p>
            <a:pPr lvl="1" eaLnBrk="1" hangingPunct="1"/>
            <a:r>
              <a:rPr lang="en-GB">
                <a:latin typeface="Calibri" charset="0"/>
              </a:rPr>
              <a:t>(Troglitazone group)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DPP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Intensive lifestyle</a:t>
            </a:r>
          </a:p>
          <a:p>
            <a:pPr lvl="1" eaLnBrk="1" hangingPunct="1"/>
            <a:r>
              <a:rPr lang="en-GB">
                <a:latin typeface="Calibri" charset="0"/>
              </a:rPr>
              <a:t>Target</a:t>
            </a:r>
          </a:p>
          <a:p>
            <a:pPr lvl="2" eaLnBrk="1" hangingPunct="1"/>
            <a:r>
              <a:rPr lang="en-GB">
                <a:latin typeface="Calibri" charset="0"/>
              </a:rPr>
              <a:t>Weight reduction of ≥7%</a:t>
            </a:r>
          </a:p>
          <a:p>
            <a:pPr lvl="2" eaLnBrk="1" hangingPunct="1"/>
            <a:r>
              <a:rPr lang="en-GB">
                <a:latin typeface="Calibri" charset="0"/>
              </a:rPr>
              <a:t>Moderate exercise for ≥150 minutes/ week</a:t>
            </a:r>
          </a:p>
          <a:p>
            <a:pPr lvl="1" eaLnBrk="1" hangingPunct="1"/>
            <a:r>
              <a:rPr lang="en-GB">
                <a:latin typeface="Calibri" charset="0"/>
              </a:rPr>
              <a:t>Low calorie/ low fat diet</a:t>
            </a:r>
          </a:p>
          <a:p>
            <a:pPr lvl="1" eaLnBrk="1" hangingPunct="1"/>
            <a:r>
              <a:rPr lang="en-GB">
                <a:latin typeface="Calibri" charset="0"/>
              </a:rPr>
              <a:t>16 lesson curriculum taught one to one over 24 weeks with subsequent monthly sessions</a:t>
            </a:r>
          </a:p>
          <a:p>
            <a:pPr lvl="1" eaLnBrk="1" hangingPunct="1"/>
            <a:endParaRPr lang="en-GB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DPP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071563"/>
            <a:ext cx="6305550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DPP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30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30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30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30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30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30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30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3000" b="1" i="1">
                <a:latin typeface="Calibri" charset="0"/>
              </a:rPr>
              <a:t>58%</a:t>
            </a:r>
            <a:r>
              <a:rPr lang="en-GB" sz="3000">
                <a:latin typeface="Calibri" charset="0"/>
              </a:rPr>
              <a:t> reduction in progression to T2DM in lifestyle group</a:t>
            </a:r>
          </a:p>
          <a:p>
            <a:pPr eaLnBrk="1" hangingPunct="1">
              <a:lnSpc>
                <a:spcPct val="90000"/>
              </a:lnSpc>
            </a:pPr>
            <a:r>
              <a:rPr lang="en-GB" sz="3000">
                <a:latin typeface="Calibri" charset="0"/>
              </a:rPr>
              <a:t>31% reduction in metformin group</a:t>
            </a:r>
          </a:p>
          <a:p>
            <a:pPr eaLnBrk="1" hangingPunct="1">
              <a:lnSpc>
                <a:spcPct val="90000"/>
              </a:lnSpc>
            </a:pPr>
            <a:endParaRPr lang="en-GB" sz="3000">
              <a:latin typeface="Calibri" charset="0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279525"/>
            <a:ext cx="5218113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DPP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19213"/>
            <a:ext cx="4540250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DPP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Intensive lifestyle intervention</a:t>
            </a:r>
          </a:p>
          <a:p>
            <a:pPr lvl="1" eaLnBrk="1" hangingPunct="1"/>
            <a:r>
              <a:rPr lang="en-GB">
                <a:latin typeface="Calibri" charset="0"/>
              </a:rPr>
              <a:t>Reduced risk of progression to T2DM by </a:t>
            </a:r>
            <a:r>
              <a:rPr lang="en-GB" b="1" i="1">
                <a:latin typeface="Calibri" charset="0"/>
              </a:rPr>
              <a:t>58%</a:t>
            </a:r>
          </a:p>
          <a:p>
            <a:pPr lvl="1" eaLnBrk="1" hangingPunct="1"/>
            <a:r>
              <a:rPr lang="en-GB">
                <a:latin typeface="Calibri" charset="0"/>
              </a:rPr>
              <a:t>Reduced weight</a:t>
            </a:r>
          </a:p>
          <a:p>
            <a:pPr lvl="1" eaLnBrk="1" hangingPunct="1"/>
            <a:r>
              <a:rPr lang="en-GB">
                <a:latin typeface="Calibri" charset="0"/>
              </a:rPr>
              <a:t>Reduces 2 hour glucose on OGTT</a:t>
            </a:r>
          </a:p>
          <a:p>
            <a:pPr lvl="1" eaLnBrk="1" hangingPunct="1">
              <a:buFont typeface="Arial" charset="0"/>
              <a:buNone/>
            </a:pPr>
            <a:endParaRPr lang="en-GB">
              <a:latin typeface="Calibri" charset="0"/>
            </a:endParaRPr>
          </a:p>
          <a:p>
            <a:pPr lvl="1" eaLnBrk="1" hangingPunct="1"/>
            <a:endParaRPr lang="en-GB">
              <a:latin typeface="Calibri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DPP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alibri" charset="0"/>
              </a:rPr>
              <a:t>Intensive lifestyle intervention</a:t>
            </a:r>
          </a:p>
          <a:p>
            <a:pPr lvl="1" eaLnBrk="1" hangingPunct="1"/>
            <a:r>
              <a:rPr lang="en-GB" dirty="0">
                <a:latin typeface="Calibri" charset="0"/>
              </a:rPr>
              <a:t>Reduced risk of progression to T2DM by </a:t>
            </a:r>
            <a:r>
              <a:rPr lang="en-GB" b="1" i="1" dirty="0">
                <a:latin typeface="Calibri" charset="0"/>
              </a:rPr>
              <a:t>58%</a:t>
            </a:r>
          </a:p>
          <a:p>
            <a:pPr lvl="1" eaLnBrk="1" hangingPunct="1"/>
            <a:r>
              <a:rPr lang="en-GB" dirty="0">
                <a:latin typeface="Calibri" charset="0"/>
              </a:rPr>
              <a:t>Reduced weight</a:t>
            </a:r>
          </a:p>
          <a:p>
            <a:pPr lvl="1" eaLnBrk="1" hangingPunct="1"/>
            <a:r>
              <a:rPr lang="en-GB" dirty="0">
                <a:latin typeface="Calibri" charset="0"/>
              </a:rPr>
              <a:t>Reduces 2 hour glucose on </a:t>
            </a:r>
            <a:r>
              <a:rPr lang="en-GB" dirty="0" smtClean="0">
                <a:latin typeface="Calibri" charset="0"/>
              </a:rPr>
              <a:t>OGTT</a:t>
            </a:r>
          </a:p>
          <a:p>
            <a:pPr lvl="1" eaLnBrk="1" hangingPunct="1"/>
            <a:endParaRPr lang="en-GB" dirty="0" smtClean="0">
              <a:latin typeface="Calibri" charset="0"/>
            </a:endParaRPr>
          </a:p>
          <a:p>
            <a:pPr marL="358775" lvl="1" indent="-358775" algn="ctr" eaLnBrk="1" hangingPunct="1">
              <a:buFont typeface="Arial" charset="0"/>
              <a:buNone/>
            </a:pPr>
            <a:r>
              <a:rPr lang="en-GB" dirty="0">
                <a:solidFill>
                  <a:srgbClr val="C00000"/>
                </a:solidFill>
                <a:latin typeface="Calibri" charset="0"/>
              </a:rPr>
              <a:t>Cost &gt; $200m</a:t>
            </a:r>
          </a:p>
          <a:p>
            <a:pPr lvl="1" eaLnBrk="1" hangingPunct="1">
              <a:buFont typeface="Arial" charset="0"/>
              <a:buNone/>
            </a:pPr>
            <a:endParaRPr lang="en-GB" dirty="0">
              <a:latin typeface="Calibri" charset="0"/>
            </a:endParaRPr>
          </a:p>
          <a:p>
            <a:pPr lvl="1" eaLnBrk="1" hangingPunct="1"/>
            <a:endParaRPr lang="en-GB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DPP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alibri" charset="0"/>
              </a:rPr>
              <a:t>Intensive lifestyle intervention</a:t>
            </a:r>
          </a:p>
          <a:p>
            <a:pPr lvl="1" eaLnBrk="1" hangingPunct="1"/>
            <a:r>
              <a:rPr lang="en-GB" dirty="0">
                <a:latin typeface="Calibri" charset="0"/>
              </a:rPr>
              <a:t>Reduced risk of progression to T2DM by </a:t>
            </a:r>
            <a:r>
              <a:rPr lang="en-GB" b="1" i="1" dirty="0">
                <a:latin typeface="Calibri" charset="0"/>
              </a:rPr>
              <a:t>58%</a:t>
            </a:r>
          </a:p>
          <a:p>
            <a:pPr lvl="1" eaLnBrk="1" hangingPunct="1"/>
            <a:r>
              <a:rPr lang="en-GB" dirty="0">
                <a:latin typeface="Calibri" charset="0"/>
              </a:rPr>
              <a:t>Reduced weight</a:t>
            </a:r>
          </a:p>
          <a:p>
            <a:pPr lvl="1" eaLnBrk="1" hangingPunct="1"/>
            <a:r>
              <a:rPr lang="en-GB" dirty="0">
                <a:latin typeface="Calibri" charset="0"/>
              </a:rPr>
              <a:t>Reduces 2 hour glucose on </a:t>
            </a:r>
            <a:r>
              <a:rPr lang="en-GB" dirty="0" smtClean="0">
                <a:latin typeface="Calibri" charset="0"/>
              </a:rPr>
              <a:t>OGTT</a:t>
            </a:r>
          </a:p>
          <a:p>
            <a:pPr lvl="1" algn="ctr" eaLnBrk="1" hangingPunct="1">
              <a:buFont typeface="Arial" charset="0"/>
              <a:buNone/>
            </a:pPr>
            <a:endParaRPr lang="en-GB" dirty="0" smtClean="0">
              <a:solidFill>
                <a:srgbClr val="C00000"/>
              </a:solidFill>
              <a:latin typeface="Calibri" charset="0"/>
            </a:endParaRPr>
          </a:p>
          <a:p>
            <a:pPr lvl="1" indent="-742950" algn="ctr" eaLnBrk="1" hangingPunct="1">
              <a:buFont typeface="Arial" charset="0"/>
              <a:buNone/>
            </a:pPr>
            <a:r>
              <a:rPr lang="en-GB" dirty="0" smtClean="0">
                <a:solidFill>
                  <a:srgbClr val="C00000"/>
                </a:solidFill>
                <a:latin typeface="Calibri" charset="0"/>
              </a:rPr>
              <a:t>Cost </a:t>
            </a:r>
            <a:r>
              <a:rPr lang="en-GB" dirty="0">
                <a:solidFill>
                  <a:srgbClr val="C00000"/>
                </a:solidFill>
                <a:latin typeface="Calibri" charset="0"/>
              </a:rPr>
              <a:t>&gt; $200m</a:t>
            </a:r>
          </a:p>
          <a:p>
            <a:pPr lvl="1" indent="-742950" algn="ctr" eaLnBrk="1" hangingPunct="1">
              <a:buFont typeface="Arial" charset="0"/>
              <a:buNone/>
            </a:pPr>
            <a:r>
              <a:rPr lang="en-GB" dirty="0">
                <a:solidFill>
                  <a:srgbClr val="C00000"/>
                </a:solidFill>
                <a:latin typeface="Calibri" charset="0"/>
              </a:rPr>
              <a:t>Who Benefits?</a:t>
            </a:r>
          </a:p>
          <a:p>
            <a:pPr lvl="1" eaLnBrk="1" hangingPunct="1">
              <a:buFont typeface="Arial" charset="0"/>
              <a:buNone/>
            </a:pPr>
            <a:endParaRPr lang="en-GB" dirty="0">
              <a:latin typeface="Calibri" charset="0"/>
            </a:endParaRPr>
          </a:p>
          <a:p>
            <a:pPr lvl="1" eaLnBrk="1" hangingPunct="1"/>
            <a:endParaRPr lang="en-GB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DPP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500188"/>
            <a:ext cx="41925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DPP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500188"/>
            <a:ext cx="41925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43250" y="3071813"/>
            <a:ext cx="714375" cy="3143250"/>
          </a:xfrm>
          <a:prstGeom prst="rect">
            <a:avLst/>
          </a:prstGeom>
          <a:noFill/>
          <a:ln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Abnormal Glucose Metabolism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3000" dirty="0">
                <a:latin typeface="Calibri" charset="0"/>
              </a:rPr>
              <a:t>Impaired fasting glycaemia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600" dirty="0">
                <a:latin typeface="Calibri" charset="0"/>
              </a:rPr>
              <a:t>Fasting plasma glucose 6.1→7.0mmol/L</a:t>
            </a:r>
          </a:p>
          <a:p>
            <a:pPr eaLnBrk="1" hangingPunct="1">
              <a:lnSpc>
                <a:spcPct val="80000"/>
              </a:lnSpc>
            </a:pPr>
            <a:endParaRPr lang="en-GB" sz="30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3000" dirty="0">
                <a:latin typeface="Calibri" charset="0"/>
              </a:rPr>
              <a:t>Impaired glucose tolerance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600" dirty="0">
                <a:latin typeface="Calibri" charset="0"/>
              </a:rPr>
              <a:t>Fasting glucose &lt;7.0mmol/L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600" dirty="0">
                <a:latin typeface="Calibri" charset="0"/>
              </a:rPr>
              <a:t>2 hour glucose on OGTT 7.8→11.0mmol/L</a:t>
            </a:r>
          </a:p>
          <a:p>
            <a:pPr lvl="1" eaLnBrk="1" hangingPunct="1">
              <a:lnSpc>
                <a:spcPct val="80000"/>
              </a:lnSpc>
            </a:pPr>
            <a:endParaRPr lang="en-GB" sz="26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3000" dirty="0">
                <a:latin typeface="Calibri" charset="0"/>
              </a:rPr>
              <a:t>Diabetes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600" dirty="0">
                <a:latin typeface="Calibri" charset="0"/>
              </a:rPr>
              <a:t>Fasting glucose ≥7.0mmol/L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600" dirty="0">
                <a:latin typeface="Calibri" charset="0"/>
              </a:rPr>
              <a:t>2 hour glucose ≥11.1mmol/L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600" dirty="0" smtClean="0">
                <a:latin typeface="Calibri" charset="0"/>
              </a:rPr>
              <a:t>HbA1c &gt; 6.5% (48mmol/</a:t>
            </a:r>
            <a:r>
              <a:rPr lang="en-GB" sz="2600" dirty="0" err="1" smtClean="0">
                <a:latin typeface="Calibri" charset="0"/>
              </a:rPr>
              <a:t>mol</a:t>
            </a:r>
            <a:r>
              <a:rPr lang="en-GB" sz="2600" dirty="0" smtClean="0">
                <a:latin typeface="Calibri" charset="0"/>
              </a:rPr>
              <a:t>)</a:t>
            </a:r>
            <a:endParaRPr lang="en-GB" sz="26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DPP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604963"/>
            <a:ext cx="88296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8625" y="3214688"/>
            <a:ext cx="8501063" cy="3571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625" y="4071938"/>
            <a:ext cx="8501063" cy="5715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625" y="5500688"/>
            <a:ext cx="8501063" cy="3571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625" y="4929188"/>
            <a:ext cx="8501063" cy="285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What about Troglitazone?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3000">
                <a:latin typeface="Calibri" charset="0"/>
              </a:rPr>
              <a:t>Troglitazone</a:t>
            </a:r>
          </a:p>
          <a:p>
            <a:pPr lvl="1" eaLnBrk="1" hangingPunct="1"/>
            <a:r>
              <a:rPr lang="en-GB" sz="2600">
                <a:latin typeface="Calibri" charset="0"/>
              </a:rPr>
              <a:t>Thiazolidenedione class (Rosiglitazone, Pioglitazone)</a:t>
            </a:r>
          </a:p>
          <a:p>
            <a:pPr lvl="1" eaLnBrk="1" hangingPunct="1"/>
            <a:r>
              <a:rPr lang="en-GB" sz="2600">
                <a:latin typeface="Calibri" charset="0"/>
              </a:rPr>
              <a:t>PPAR</a:t>
            </a:r>
            <a:r>
              <a:rPr lang="el-GR" sz="2600">
                <a:latin typeface="Calibri" charset="0"/>
              </a:rPr>
              <a:t>γ</a:t>
            </a:r>
            <a:r>
              <a:rPr lang="en-GB" sz="2600">
                <a:latin typeface="Calibri" charset="0"/>
              </a:rPr>
              <a:t> agonist</a:t>
            </a:r>
          </a:p>
          <a:p>
            <a:pPr lvl="1" eaLnBrk="1" hangingPunct="1"/>
            <a:r>
              <a:rPr lang="en-GB" sz="2600">
                <a:latin typeface="Calibri" charset="0"/>
              </a:rPr>
              <a:t>Nuclear receptor, alters gene transcription</a:t>
            </a:r>
          </a:p>
          <a:p>
            <a:pPr lvl="1" eaLnBrk="1" hangingPunct="1"/>
            <a:r>
              <a:rPr lang="en-GB" sz="2600">
                <a:latin typeface="Calibri" charset="0"/>
              </a:rPr>
              <a:t>Glucose lowering</a:t>
            </a:r>
          </a:p>
          <a:p>
            <a:pPr lvl="1" eaLnBrk="1" hangingPunct="1"/>
            <a:r>
              <a:rPr lang="en-GB" sz="2600">
                <a:latin typeface="Calibri" charset="0"/>
              </a:rPr>
              <a:t>Insulin sensitizing</a:t>
            </a:r>
          </a:p>
          <a:p>
            <a:pPr lvl="1" eaLnBrk="1" hangingPunct="1"/>
            <a:endParaRPr lang="en-GB" sz="2600">
              <a:latin typeface="Calibri" charset="0"/>
            </a:endParaRPr>
          </a:p>
          <a:p>
            <a:pPr lvl="1" eaLnBrk="1" hangingPunct="1"/>
            <a:r>
              <a:rPr lang="en-GB" sz="2600">
                <a:latin typeface="Calibri" charset="0"/>
              </a:rPr>
              <a:t>Withdrawn soon after release due to liver safety concerns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Troglitazone DPP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Only 0.9 years mean follow up (cf 2.8 years)</a:t>
            </a:r>
          </a:p>
          <a:p>
            <a:endParaRPr lang="en-GB">
              <a:latin typeface="Calibri" charset="0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2286000"/>
            <a:ext cx="712311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Troglitazone DPP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285875"/>
            <a:ext cx="4643437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Troglitazone DPP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38300"/>
            <a:ext cx="8929688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Troglitazone DPP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38300"/>
            <a:ext cx="8929688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2875" y="2428875"/>
            <a:ext cx="6858000" cy="500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Troglitazone DPP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38300"/>
            <a:ext cx="8929688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2875" y="2928938"/>
            <a:ext cx="6805389" cy="500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Troglitazone DPP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38300"/>
            <a:ext cx="8929688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2875" y="3357563"/>
            <a:ext cx="6929438" cy="1000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Troglitazone DPP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38300"/>
            <a:ext cx="8929688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2875" y="4357688"/>
            <a:ext cx="6929438" cy="1000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Troglitazone DPP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latin typeface="Calibri" charset="0"/>
              </a:rPr>
              <a:t>Troglitazone</a:t>
            </a:r>
            <a:endParaRPr lang="en-GB" dirty="0">
              <a:latin typeface="Calibri" charset="0"/>
            </a:endParaRPr>
          </a:p>
          <a:p>
            <a:pPr lvl="1"/>
            <a:r>
              <a:rPr lang="en-GB" dirty="0">
                <a:latin typeface="Calibri" charset="0"/>
              </a:rPr>
              <a:t>Reduces incidence of T2DM</a:t>
            </a:r>
          </a:p>
          <a:p>
            <a:pPr lvl="1"/>
            <a:r>
              <a:rPr lang="en-GB" dirty="0">
                <a:latin typeface="Calibri" charset="0"/>
              </a:rPr>
              <a:t>Improves measures of glycaemia</a:t>
            </a:r>
          </a:p>
          <a:p>
            <a:pPr lvl="1"/>
            <a:r>
              <a:rPr lang="en-GB" dirty="0">
                <a:latin typeface="Calibri" charset="0"/>
              </a:rPr>
              <a:t>Improves insulin sensitivity</a:t>
            </a:r>
          </a:p>
          <a:p>
            <a:pPr lvl="1"/>
            <a:r>
              <a:rPr lang="en-GB" b="1" i="1" dirty="0">
                <a:latin typeface="Calibri" charset="0"/>
              </a:rPr>
              <a:t>Despite weight gain</a:t>
            </a:r>
          </a:p>
          <a:p>
            <a:endParaRPr lang="en-GB" b="1" i="1" dirty="0">
              <a:latin typeface="Calibri" charset="0"/>
            </a:endParaRPr>
          </a:p>
          <a:p>
            <a:r>
              <a:rPr lang="en-GB" dirty="0" err="1">
                <a:latin typeface="Calibri" charset="0"/>
              </a:rPr>
              <a:t>Troglitazone</a:t>
            </a:r>
            <a:r>
              <a:rPr lang="en-GB" dirty="0">
                <a:latin typeface="Calibri" charset="0"/>
              </a:rPr>
              <a:t> study confirms that intensive lifestyle intervention improves insulin sensitivity</a:t>
            </a:r>
          </a:p>
          <a:p>
            <a:endParaRPr lang="en-GB" dirty="0">
              <a:latin typeface="Calibri" charset="0"/>
            </a:endParaRPr>
          </a:p>
          <a:p>
            <a:pPr lvl="1"/>
            <a:endParaRPr lang="en-GB" b="1" i="1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Abnormal Glucose Metabolism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Spectrum of disease</a:t>
            </a:r>
          </a:p>
          <a:p>
            <a:pPr eaLnBrk="1" hangingPunct="1"/>
            <a:r>
              <a:rPr lang="en-GB">
                <a:latin typeface="Calibri" charset="0"/>
              </a:rPr>
              <a:t>Type 1 diabetes is a categorical divide</a:t>
            </a:r>
          </a:p>
          <a:p>
            <a:pPr lvl="1" eaLnBrk="1" hangingPunct="1"/>
            <a:r>
              <a:rPr lang="en-GB">
                <a:latin typeface="Calibri" charset="0"/>
              </a:rPr>
              <a:t>Defined by risk of microvascular disease</a:t>
            </a:r>
          </a:p>
          <a:p>
            <a:pPr eaLnBrk="1" hangingPunct="1"/>
            <a:endParaRPr lang="en-GB">
              <a:latin typeface="Calibri" charset="0"/>
            </a:endParaRPr>
          </a:p>
          <a:p>
            <a:pPr eaLnBrk="1" hangingPunct="1"/>
            <a:r>
              <a:rPr lang="en-GB">
                <a:latin typeface="Calibri" charset="0"/>
              </a:rPr>
              <a:t>Type 2 diabetes</a:t>
            </a:r>
          </a:p>
          <a:p>
            <a:pPr eaLnBrk="1" hangingPunct="1"/>
            <a:endParaRPr lang="en-GB">
              <a:latin typeface="Calibri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500188" y="4857750"/>
            <a:ext cx="6286500" cy="642938"/>
          </a:xfrm>
          <a:prstGeom prst="rightArrow">
            <a:avLst/>
          </a:prstGeom>
          <a:gradFill flip="none" rotWithShape="1">
            <a:gsLst>
              <a:gs pos="0">
                <a:srgbClr val="099802"/>
              </a:gs>
              <a:gs pos="30000">
                <a:srgbClr val="00B050"/>
              </a:gs>
              <a:gs pos="64999">
                <a:schemeClr val="accent2">
                  <a:lumMod val="40000"/>
                  <a:lumOff val="60000"/>
                </a:schemeClr>
              </a:gs>
              <a:gs pos="89999">
                <a:srgbClr val="FF0000"/>
              </a:gs>
              <a:gs pos="100000">
                <a:srgbClr val="C00000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500063" y="5357813"/>
            <a:ext cx="1928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/>
              <a:t>Normal glucose tolerance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4143375" y="5429250"/>
            <a:ext cx="857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IFG/</a:t>
            </a:r>
          </a:p>
          <a:p>
            <a:pPr eaLnBrk="1" hangingPunct="1"/>
            <a:r>
              <a:rPr lang="en-GB"/>
              <a:t>IGT</a:t>
            </a: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6572250" y="5500688"/>
            <a:ext cx="1714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/>
              <a:t>Type 2 Diabetes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Acarbose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414588"/>
            <a:ext cx="78105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STOP-NIDDM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Acarbose</a:t>
            </a:r>
          </a:p>
          <a:p>
            <a:pPr lvl="1"/>
            <a:r>
              <a:rPr lang="el-GR">
                <a:latin typeface="Calibri" charset="0"/>
              </a:rPr>
              <a:t>α</a:t>
            </a:r>
            <a:r>
              <a:rPr lang="en-GB">
                <a:latin typeface="Calibri" charset="0"/>
              </a:rPr>
              <a:t>-glucosidase inhibitor</a:t>
            </a:r>
          </a:p>
          <a:p>
            <a:pPr lvl="1"/>
            <a:r>
              <a:rPr lang="en-GB">
                <a:latin typeface="Calibri" charset="0"/>
              </a:rPr>
              <a:t>Decreases post-prandial glucose</a:t>
            </a:r>
          </a:p>
          <a:p>
            <a:pPr lvl="1"/>
            <a:r>
              <a:rPr lang="en-GB">
                <a:latin typeface="Calibri" charset="0"/>
              </a:rPr>
              <a:t>Shown to increase insulin sensitivity</a:t>
            </a:r>
          </a:p>
          <a:p>
            <a:pPr lvl="1"/>
            <a:endParaRPr lang="en-GB">
              <a:latin typeface="Calibri" charset="0"/>
            </a:endParaRPr>
          </a:p>
          <a:p>
            <a:r>
              <a:rPr lang="en-GB">
                <a:latin typeface="Calibri" charset="0"/>
              </a:rPr>
              <a:t>1368 subjects with IGT randomised to</a:t>
            </a:r>
          </a:p>
          <a:p>
            <a:pPr lvl="1"/>
            <a:r>
              <a:rPr lang="en-GB">
                <a:latin typeface="Calibri" charset="0"/>
              </a:rPr>
              <a:t>Acarbose treatment</a:t>
            </a:r>
          </a:p>
          <a:p>
            <a:pPr lvl="1"/>
            <a:r>
              <a:rPr lang="en-GB">
                <a:latin typeface="Calibri" charset="0"/>
              </a:rPr>
              <a:t>Placebo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STOP-NIDDM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Mean follow up 3.3 years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157413"/>
            <a:ext cx="68199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STOP-NIDDM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libri" charset="0"/>
              </a:rPr>
              <a:t>Risk of progression to T2DM reduced by 25%</a:t>
            </a:r>
          </a:p>
          <a:p>
            <a:r>
              <a:rPr lang="en-GB" dirty="0">
                <a:latin typeface="Calibri" charset="0"/>
              </a:rPr>
              <a:t>Change in first phase insulin and post-prandial</a:t>
            </a:r>
          </a:p>
          <a:p>
            <a:r>
              <a:rPr lang="en-GB" dirty="0">
                <a:latin typeface="Calibri" charset="0"/>
              </a:rPr>
              <a:t>Are diabetes drugs </a:t>
            </a:r>
            <a:r>
              <a:rPr lang="en-GB" i="1" dirty="0">
                <a:latin typeface="Calibri" charset="0"/>
              </a:rPr>
              <a:t>preventing </a:t>
            </a:r>
            <a:r>
              <a:rPr lang="en-GB" dirty="0">
                <a:latin typeface="Calibri" charset="0"/>
              </a:rPr>
              <a:t>diabetes or simply masking the diagnosis?</a:t>
            </a:r>
          </a:p>
          <a:p>
            <a:pPr lvl="1"/>
            <a:r>
              <a:rPr lang="en-GB" dirty="0">
                <a:latin typeface="Calibri" charset="0"/>
              </a:rPr>
              <a:t>Metformin and </a:t>
            </a:r>
            <a:r>
              <a:rPr lang="en-GB" dirty="0" err="1">
                <a:latin typeface="Calibri" charset="0"/>
              </a:rPr>
              <a:t>troglitazone</a:t>
            </a:r>
            <a:r>
              <a:rPr lang="en-GB" dirty="0">
                <a:latin typeface="Calibri" charset="0"/>
              </a:rPr>
              <a:t> used in treatment with glucose lowering effect and insulin sensitizing</a:t>
            </a:r>
          </a:p>
          <a:p>
            <a:pPr lvl="1"/>
            <a:r>
              <a:rPr lang="en-GB" dirty="0">
                <a:latin typeface="Calibri" charset="0"/>
              </a:rPr>
              <a:t>Effect of drugs accounted for in statistics</a:t>
            </a:r>
          </a:p>
          <a:p>
            <a:pPr lvl="1"/>
            <a:r>
              <a:rPr lang="en-GB" dirty="0" err="1">
                <a:latin typeface="Calibri" charset="0"/>
              </a:rPr>
              <a:t>Acarbose</a:t>
            </a:r>
            <a:r>
              <a:rPr lang="en-GB" dirty="0">
                <a:latin typeface="Calibri" charset="0"/>
              </a:rPr>
              <a:t> not absorbed and does not affect monosaccharide absorption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Non-Diabetes Drugs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000250"/>
            <a:ext cx="75247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XENDOS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86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>
                <a:latin typeface="Calibri" charset="0"/>
              </a:rPr>
              <a:t>Orlistat</a:t>
            </a:r>
          </a:p>
          <a:p>
            <a:pPr lvl="1">
              <a:lnSpc>
                <a:spcPct val="90000"/>
              </a:lnSpc>
            </a:pPr>
            <a:r>
              <a:rPr lang="en-GB">
                <a:latin typeface="Calibri" charset="0"/>
              </a:rPr>
              <a:t>GI lipase inhibitor</a:t>
            </a:r>
          </a:p>
          <a:p>
            <a:pPr lvl="1">
              <a:lnSpc>
                <a:spcPct val="90000"/>
              </a:lnSpc>
            </a:pPr>
            <a:r>
              <a:rPr lang="en-GB">
                <a:latin typeface="Calibri" charset="0"/>
              </a:rPr>
              <a:t>Not absorbed</a:t>
            </a:r>
          </a:p>
          <a:p>
            <a:pPr lvl="1">
              <a:lnSpc>
                <a:spcPct val="90000"/>
              </a:lnSpc>
            </a:pPr>
            <a:r>
              <a:rPr lang="en-GB">
                <a:latin typeface="Calibri" charset="0"/>
              </a:rPr>
              <a:t>Weight loss agent</a:t>
            </a:r>
          </a:p>
          <a:p>
            <a:pPr lvl="1">
              <a:lnSpc>
                <a:spcPct val="90000"/>
              </a:lnSpc>
            </a:pPr>
            <a:endParaRPr lang="en-GB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GB">
                <a:latin typeface="Calibri" charset="0"/>
              </a:rPr>
              <a:t>XENDOS</a:t>
            </a:r>
          </a:p>
          <a:p>
            <a:pPr lvl="1">
              <a:lnSpc>
                <a:spcPct val="90000"/>
              </a:lnSpc>
            </a:pPr>
            <a:r>
              <a:rPr lang="en-GB">
                <a:latin typeface="Calibri" charset="0"/>
              </a:rPr>
              <a:t>3305 subjects, all obese</a:t>
            </a:r>
          </a:p>
          <a:p>
            <a:pPr lvl="1">
              <a:lnSpc>
                <a:spcPct val="90000"/>
              </a:lnSpc>
            </a:pPr>
            <a:r>
              <a:rPr lang="en-GB">
                <a:latin typeface="Calibri" charset="0"/>
              </a:rPr>
              <a:t>21% had IGT</a:t>
            </a:r>
          </a:p>
          <a:p>
            <a:pPr lvl="1">
              <a:lnSpc>
                <a:spcPct val="90000"/>
              </a:lnSpc>
            </a:pPr>
            <a:r>
              <a:rPr lang="en-GB">
                <a:latin typeface="Calibri" charset="0"/>
              </a:rPr>
              <a:t>Randomised to </a:t>
            </a:r>
          </a:p>
          <a:p>
            <a:pPr lvl="2">
              <a:lnSpc>
                <a:spcPct val="90000"/>
              </a:lnSpc>
            </a:pPr>
            <a:r>
              <a:rPr lang="en-GB">
                <a:latin typeface="Calibri" charset="0"/>
              </a:rPr>
              <a:t>Lifestyle advice only</a:t>
            </a:r>
          </a:p>
          <a:p>
            <a:pPr lvl="2">
              <a:lnSpc>
                <a:spcPct val="90000"/>
              </a:lnSpc>
            </a:pPr>
            <a:r>
              <a:rPr lang="en-GB">
                <a:latin typeface="Calibri" charset="0"/>
              </a:rPr>
              <a:t>Lifestyle plus Orlistat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XENDOS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676400"/>
            <a:ext cx="784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XENDOS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09713"/>
            <a:ext cx="9001125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2875" y="2571750"/>
            <a:ext cx="8786813" cy="928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75" y="3857625"/>
            <a:ext cx="8786813" cy="1714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XENDOS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 err="1" smtClean="0">
                <a:ea typeface="+mn-ea"/>
              </a:rPr>
              <a:t>Orlistat</a:t>
            </a:r>
            <a:endParaRPr lang="en-GB" dirty="0" smtClean="0">
              <a:ea typeface="+mn-ea"/>
            </a:endParaRPr>
          </a:p>
          <a:p>
            <a:pPr lvl="1">
              <a:defRPr/>
            </a:pPr>
            <a:r>
              <a:rPr lang="en-GB" dirty="0" smtClean="0">
                <a:ea typeface="+mn-ea"/>
              </a:rPr>
              <a:t>Reduces risk of developing T2DM in obese subjects with normal and impaired glucose tolerance</a:t>
            </a:r>
          </a:p>
          <a:p>
            <a:pPr lvl="1">
              <a:defRPr/>
            </a:pPr>
            <a:r>
              <a:rPr lang="en-GB" dirty="0" smtClean="0">
                <a:ea typeface="+mn-ea"/>
              </a:rPr>
              <a:t>Improves</a:t>
            </a:r>
          </a:p>
          <a:p>
            <a:pPr lvl="2">
              <a:defRPr/>
            </a:pPr>
            <a:r>
              <a:rPr lang="en-GB" dirty="0" smtClean="0">
                <a:ea typeface="+mn-ea"/>
              </a:rPr>
              <a:t>BP</a:t>
            </a:r>
          </a:p>
          <a:p>
            <a:pPr lvl="2">
              <a:defRPr/>
            </a:pPr>
            <a:r>
              <a:rPr lang="en-GB" dirty="0" smtClean="0">
                <a:ea typeface="+mn-ea"/>
              </a:rPr>
              <a:t>Lipids</a:t>
            </a:r>
          </a:p>
          <a:p>
            <a:pPr lvl="2">
              <a:defRPr/>
            </a:pPr>
            <a:r>
              <a:rPr lang="en-GB" dirty="0" smtClean="0">
                <a:ea typeface="+mn-ea"/>
              </a:rPr>
              <a:t>2 hour glucose values</a:t>
            </a:r>
          </a:p>
          <a:p>
            <a:pPr lvl="2">
              <a:defRPr/>
            </a:pPr>
            <a:r>
              <a:rPr lang="en-GB" dirty="0" smtClean="0">
                <a:ea typeface="+mn-ea"/>
              </a:rPr>
              <a:t>Glucose AUC</a:t>
            </a:r>
          </a:p>
          <a:p>
            <a:pPr lvl="2">
              <a:defRPr/>
            </a:pPr>
            <a:r>
              <a:rPr lang="en-GB" dirty="0" smtClean="0">
                <a:ea typeface="+mn-ea"/>
              </a:rPr>
              <a:t>Fasting insulin and insulin response</a:t>
            </a:r>
            <a:endParaRPr lang="en-GB" dirty="0">
              <a:ea typeface="+mn-e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Diabetes Prevention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0" algn="ctr">
              <a:lnSpc>
                <a:spcPct val="150000"/>
              </a:lnSpc>
              <a:buFont typeface="Arial" charset="0"/>
              <a:buNone/>
            </a:pPr>
            <a:r>
              <a:rPr lang="en-GB">
                <a:solidFill>
                  <a:schemeClr val="tx2"/>
                </a:solidFill>
                <a:latin typeface="Calibri" charset="0"/>
              </a:rPr>
              <a:t>Lifestyle intervention, diabetes-specific drugs and non-diabetes drug all prevent progression of glucose metabolic abnormality and improve the parameters of insulin resistance</a:t>
            </a:r>
          </a:p>
          <a:p>
            <a:pPr marL="1588" indent="0">
              <a:buFont typeface="Arial" charset="0"/>
              <a:buNone/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Physiology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Declining beta cell function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2571750"/>
            <a:ext cx="509428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Diabetes Prevention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en-GB">
                <a:solidFill>
                  <a:schemeClr val="tx2"/>
                </a:solidFill>
                <a:latin typeface="Calibri" charset="0"/>
              </a:rPr>
              <a:t>Lifestyle intervention, diabetes-specific drugs and non-diabetes drug all prevent progression of glucose metabolic abnormality and improve the parameters of insulin resistance</a:t>
            </a:r>
          </a:p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en-GB">
                <a:solidFill>
                  <a:srgbClr val="FF0000"/>
                </a:solidFill>
                <a:latin typeface="Calibri" charset="0"/>
              </a:rPr>
              <a:t>HOW?</a:t>
            </a:r>
          </a:p>
          <a:p>
            <a:pPr marL="0" indent="0">
              <a:buFont typeface="Arial" charset="0"/>
              <a:buNone/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Back to Troglitazone</a:t>
            </a: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2590800"/>
            <a:ext cx="58007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Troglitazone II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266 women with previous GDM randomised to</a:t>
            </a:r>
          </a:p>
          <a:p>
            <a:pPr lvl="1"/>
            <a:r>
              <a:rPr lang="en-GB">
                <a:latin typeface="Calibri" charset="0"/>
              </a:rPr>
              <a:t>Troglitazone</a:t>
            </a:r>
          </a:p>
          <a:p>
            <a:pPr lvl="1"/>
            <a:r>
              <a:rPr lang="en-GB">
                <a:latin typeface="Calibri" charset="0"/>
              </a:rPr>
              <a:t>Placebo</a:t>
            </a:r>
          </a:p>
          <a:p>
            <a:endParaRPr lang="en-GB">
              <a:latin typeface="Calibri" charset="0"/>
            </a:endParaRPr>
          </a:p>
          <a:p>
            <a:r>
              <a:rPr lang="en-GB">
                <a:latin typeface="Calibri" charset="0"/>
              </a:rPr>
              <a:t>Median follow up 3 years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Troglitazone II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490663"/>
            <a:ext cx="51435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Troglitazone II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68313" y="3429000"/>
            <a:ext cx="8229600" cy="3168650"/>
          </a:xfrm>
        </p:spPr>
        <p:txBody>
          <a:bodyPr/>
          <a:lstStyle/>
          <a:p>
            <a:r>
              <a:rPr lang="en-GB">
                <a:latin typeface="Calibri" charset="0"/>
              </a:rPr>
              <a:t>Protection from diabetes limited to the 2/3 of women with greatest increase in insulin sensitivity over the first 3 months</a:t>
            </a:r>
          </a:p>
          <a:p>
            <a:r>
              <a:rPr lang="en-GB">
                <a:latin typeface="Calibri" charset="0"/>
              </a:rPr>
              <a:t>Therefore, need a large increase in insulin sensitivity to prevent T2DM</a:t>
            </a: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00188"/>
            <a:ext cx="8629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4313" y="1857375"/>
            <a:ext cx="8572500" cy="7143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5072857" y="1356519"/>
            <a:ext cx="285750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6930232" y="1356519"/>
            <a:ext cx="285750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Troglitazone II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57200" y="3357563"/>
            <a:ext cx="8229600" cy="2768600"/>
          </a:xfrm>
        </p:spPr>
        <p:txBody>
          <a:bodyPr/>
          <a:lstStyle/>
          <a:p>
            <a:endParaRPr lang="en-GB">
              <a:latin typeface="Calibri" charset="0"/>
            </a:endParaRPr>
          </a:p>
          <a:p>
            <a:r>
              <a:rPr lang="en-GB">
                <a:latin typeface="Calibri" charset="0"/>
              </a:rPr>
              <a:t>For insulin output, protection from diabetes was limited to 1/3 of women who had the greatest reduction from baseline in first 3 months</a:t>
            </a: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00188"/>
            <a:ext cx="8629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4313" y="2500313"/>
            <a:ext cx="8572500" cy="7143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928644" y="1356519"/>
            <a:ext cx="28575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Troglitazone II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1358900" y="3786188"/>
            <a:ext cx="45735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5813" y="5929313"/>
            <a:ext cx="77152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89" name="TextBox 8"/>
          <p:cNvSpPr txBox="1">
            <a:spLocks noChangeArrowheads="1"/>
          </p:cNvSpPr>
          <p:nvPr/>
        </p:nvSpPr>
        <p:spPr bwMode="auto">
          <a:xfrm>
            <a:off x="3571875" y="6072188"/>
            <a:ext cx="200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/>
              <a:t>Insulin Sensitivity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20" y="2071678"/>
            <a:ext cx="461665" cy="278608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GB" dirty="0">
                <a:ea typeface="+mn-ea"/>
              </a:rPr>
              <a:t>Insulin Secretion</a:t>
            </a:r>
          </a:p>
        </p:txBody>
      </p:sp>
      <p:sp>
        <p:nvSpPr>
          <p:cNvPr id="11" name="Arc 10"/>
          <p:cNvSpPr/>
          <p:nvPr/>
        </p:nvSpPr>
        <p:spPr>
          <a:xfrm rot="10390381">
            <a:off x="1343025" y="-1739900"/>
            <a:ext cx="4500563" cy="6991350"/>
          </a:xfrm>
          <a:prstGeom prst="arc">
            <a:avLst>
              <a:gd name="adj1" fmla="val 16444931"/>
              <a:gd name="adj2" fmla="val 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3" name="Straight Connector 12"/>
          <p:cNvCxnSpPr>
            <a:stCxn id="11" idx="0"/>
          </p:cNvCxnSpPr>
          <p:nvPr/>
        </p:nvCxnSpPr>
        <p:spPr>
          <a:xfrm>
            <a:off x="3760788" y="5235575"/>
            <a:ext cx="4240212" cy="26511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3" name="TextBox 15"/>
          <p:cNvSpPr txBox="1">
            <a:spLocks noChangeArrowheads="1"/>
          </p:cNvSpPr>
          <p:nvPr/>
        </p:nvSpPr>
        <p:spPr bwMode="auto">
          <a:xfrm rot="2462771">
            <a:off x="2468563" y="3021013"/>
            <a:ext cx="14668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/>
              <a:t>Normal glucose metabolism</a:t>
            </a:r>
          </a:p>
        </p:txBody>
      </p:sp>
      <p:sp>
        <p:nvSpPr>
          <p:cNvPr id="67594" name="TextBox 16"/>
          <p:cNvSpPr txBox="1">
            <a:spLocks noChangeArrowheads="1"/>
          </p:cNvSpPr>
          <p:nvPr/>
        </p:nvSpPr>
        <p:spPr bwMode="auto">
          <a:xfrm rot="2462771">
            <a:off x="1257300" y="4706938"/>
            <a:ext cx="1214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Diabetes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Troglitazone 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700808"/>
            <a:ext cx="6516725" cy="4032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Troglitazone</a:t>
            </a:r>
            <a:r>
              <a:rPr lang="en-US" dirty="0" smtClean="0"/>
              <a:t> II</a:t>
            </a:r>
            <a:endParaRPr lang="en-US" dirty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83503"/>
            <a:ext cx="7302521" cy="41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438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Troglitazone II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1358900" y="3786188"/>
            <a:ext cx="45735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5813" y="5929313"/>
            <a:ext cx="77152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89" name="TextBox 8"/>
          <p:cNvSpPr txBox="1">
            <a:spLocks noChangeArrowheads="1"/>
          </p:cNvSpPr>
          <p:nvPr/>
        </p:nvSpPr>
        <p:spPr bwMode="auto">
          <a:xfrm>
            <a:off x="3571875" y="6072188"/>
            <a:ext cx="200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/>
              <a:t>Insulin Sensitivity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20" y="2071678"/>
            <a:ext cx="461665" cy="278608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GB" dirty="0">
                <a:ea typeface="+mn-ea"/>
              </a:rPr>
              <a:t>Insulin Secretion</a:t>
            </a:r>
          </a:p>
        </p:txBody>
      </p:sp>
      <p:sp>
        <p:nvSpPr>
          <p:cNvPr id="11" name="Arc 10"/>
          <p:cNvSpPr/>
          <p:nvPr/>
        </p:nvSpPr>
        <p:spPr>
          <a:xfrm rot="10390381">
            <a:off x="1343025" y="-1739900"/>
            <a:ext cx="4500563" cy="6991350"/>
          </a:xfrm>
          <a:prstGeom prst="arc">
            <a:avLst>
              <a:gd name="adj1" fmla="val 16444931"/>
              <a:gd name="adj2" fmla="val 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3" name="Straight Connector 12"/>
          <p:cNvCxnSpPr>
            <a:stCxn id="11" idx="0"/>
          </p:cNvCxnSpPr>
          <p:nvPr/>
        </p:nvCxnSpPr>
        <p:spPr>
          <a:xfrm>
            <a:off x="3760788" y="5235575"/>
            <a:ext cx="4240212" cy="26511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3" name="TextBox 15"/>
          <p:cNvSpPr txBox="1">
            <a:spLocks noChangeArrowheads="1"/>
          </p:cNvSpPr>
          <p:nvPr/>
        </p:nvSpPr>
        <p:spPr bwMode="auto">
          <a:xfrm rot="2462771">
            <a:off x="2468563" y="3021013"/>
            <a:ext cx="14668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/>
              <a:t>Normal glucose metabolism</a:t>
            </a:r>
          </a:p>
        </p:txBody>
      </p:sp>
      <p:sp>
        <p:nvSpPr>
          <p:cNvPr id="67594" name="TextBox 16"/>
          <p:cNvSpPr txBox="1">
            <a:spLocks noChangeArrowheads="1"/>
          </p:cNvSpPr>
          <p:nvPr/>
        </p:nvSpPr>
        <p:spPr bwMode="auto">
          <a:xfrm rot="2462771">
            <a:off x="1257300" y="4706938"/>
            <a:ext cx="1214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Diabetes</a:t>
            </a:r>
          </a:p>
        </p:txBody>
      </p:sp>
    </p:spTree>
    <p:extLst>
      <p:ext uri="{BB962C8B-B14F-4D97-AF65-F5344CB8AC3E}">
        <p14:creationId xmlns:p14="http://schemas.microsoft.com/office/powerpoint/2010/main" val="252361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Physiology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Increasing insulin resistance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2643188"/>
            <a:ext cx="49085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Troglitazone II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libri" charset="0"/>
              </a:rPr>
              <a:t>Elucidated mechanism of diabetes prevention</a:t>
            </a:r>
          </a:p>
          <a:p>
            <a:pPr lvl="1"/>
            <a:r>
              <a:rPr lang="en-GB" dirty="0">
                <a:latin typeface="Calibri" charset="0"/>
              </a:rPr>
              <a:t>‘Responders’ move </a:t>
            </a:r>
            <a:r>
              <a:rPr lang="en-GB" dirty="0" smtClean="0">
                <a:latin typeface="Calibri" charset="0"/>
              </a:rPr>
              <a:t>the </a:t>
            </a:r>
            <a:r>
              <a:rPr lang="en-GB" dirty="0">
                <a:latin typeface="Calibri" charset="0"/>
              </a:rPr>
              <a:t>parabolic relationship between insulin secretion and insulin </a:t>
            </a:r>
            <a:r>
              <a:rPr lang="en-GB" dirty="0" smtClean="0">
                <a:latin typeface="Calibri" charset="0"/>
              </a:rPr>
              <a:t>sensitivity</a:t>
            </a:r>
          </a:p>
          <a:p>
            <a:pPr lvl="1"/>
            <a:r>
              <a:rPr lang="en-GB" dirty="0" smtClean="0">
                <a:latin typeface="Calibri" charset="0"/>
              </a:rPr>
              <a:t>Protection was related to reduction in endogenous insulin </a:t>
            </a:r>
            <a:r>
              <a:rPr lang="en-GB" b="1" dirty="0" smtClean="0">
                <a:latin typeface="Calibri" charset="0"/>
              </a:rPr>
              <a:t>AND</a:t>
            </a:r>
            <a:r>
              <a:rPr lang="en-GB" dirty="0" smtClean="0">
                <a:latin typeface="Calibri" charset="0"/>
              </a:rPr>
              <a:t> to preservation of beta cell compensation</a:t>
            </a:r>
            <a:endParaRPr lang="en-GB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DPP: Cui Bono?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1358900" y="3786188"/>
            <a:ext cx="45735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5813" y="5929313"/>
            <a:ext cx="77152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1" name="TextBox 8"/>
          <p:cNvSpPr txBox="1">
            <a:spLocks noChangeArrowheads="1"/>
          </p:cNvSpPr>
          <p:nvPr/>
        </p:nvSpPr>
        <p:spPr bwMode="auto">
          <a:xfrm>
            <a:off x="3571875" y="6072188"/>
            <a:ext cx="200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/>
              <a:t>Insulin Sensitivity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20" y="2071678"/>
            <a:ext cx="461665" cy="278608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GB" dirty="0">
                <a:ea typeface="+mn-ea"/>
              </a:rPr>
              <a:t>Insulin Secretion</a:t>
            </a:r>
          </a:p>
        </p:txBody>
      </p:sp>
      <p:sp>
        <p:nvSpPr>
          <p:cNvPr id="11" name="Arc 10"/>
          <p:cNvSpPr/>
          <p:nvPr/>
        </p:nvSpPr>
        <p:spPr>
          <a:xfrm rot="10390381">
            <a:off x="1343025" y="-1739900"/>
            <a:ext cx="4500563" cy="6991350"/>
          </a:xfrm>
          <a:prstGeom prst="arc">
            <a:avLst>
              <a:gd name="adj1" fmla="val 16444931"/>
              <a:gd name="adj2" fmla="val 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3" name="Straight Connector 12"/>
          <p:cNvCxnSpPr>
            <a:stCxn id="11" idx="0"/>
          </p:cNvCxnSpPr>
          <p:nvPr/>
        </p:nvCxnSpPr>
        <p:spPr>
          <a:xfrm>
            <a:off x="3760788" y="5235575"/>
            <a:ext cx="4240212" cy="26511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5" name="TextBox 15"/>
          <p:cNvSpPr txBox="1">
            <a:spLocks noChangeArrowheads="1"/>
          </p:cNvSpPr>
          <p:nvPr/>
        </p:nvSpPr>
        <p:spPr bwMode="auto">
          <a:xfrm rot="2462771">
            <a:off x="2468563" y="3021013"/>
            <a:ext cx="14668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/>
              <a:t>Normal glucose metabolism</a:t>
            </a:r>
          </a:p>
        </p:txBody>
      </p:sp>
      <p:sp>
        <p:nvSpPr>
          <p:cNvPr id="70666" name="TextBox 16"/>
          <p:cNvSpPr txBox="1">
            <a:spLocks noChangeArrowheads="1"/>
          </p:cNvSpPr>
          <p:nvPr/>
        </p:nvSpPr>
        <p:spPr bwMode="auto">
          <a:xfrm rot="2462771">
            <a:off x="1257300" y="4706938"/>
            <a:ext cx="1214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Diabetes</a:t>
            </a:r>
          </a:p>
        </p:txBody>
      </p:sp>
      <p:sp>
        <p:nvSpPr>
          <p:cNvPr id="70667" name="TextBox 18"/>
          <p:cNvSpPr txBox="1">
            <a:spLocks noChangeArrowheads="1"/>
          </p:cNvSpPr>
          <p:nvPr/>
        </p:nvSpPr>
        <p:spPr bwMode="auto">
          <a:xfrm>
            <a:off x="4572000" y="1928813"/>
            <a:ext cx="364331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Calibri" charset="0"/>
              <a:buAutoNum type="arabicPeriod"/>
            </a:pPr>
            <a:r>
              <a:rPr lang="en-GB">
                <a:solidFill>
                  <a:schemeClr val="tx2"/>
                </a:solidFill>
              </a:rPr>
              <a:t>Greater insulin secretion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GB">
                <a:solidFill>
                  <a:schemeClr val="tx2"/>
                </a:solidFill>
              </a:rPr>
              <a:t>Lowest FPG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GB">
                <a:solidFill>
                  <a:schemeClr val="tx2"/>
                </a:solidFill>
              </a:rPr>
              <a:t>Lowest 2hr Glucose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GB">
                <a:solidFill>
                  <a:schemeClr val="tx2"/>
                </a:solidFill>
              </a:rPr>
              <a:t>Lowest weight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GB">
                <a:solidFill>
                  <a:schemeClr val="tx2"/>
                </a:solidFill>
              </a:rPr>
              <a:t>Younger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Does it Last?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10 year DPP follow up</a:t>
            </a:r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2528888"/>
            <a:ext cx="7299325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Summary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r>
              <a:rPr lang="en-GB">
                <a:latin typeface="Calibri" charset="0"/>
              </a:rPr>
              <a:t>Abnormal glucose metabolism is a spectrum of disease</a:t>
            </a:r>
          </a:p>
          <a:p>
            <a:r>
              <a:rPr lang="en-GB">
                <a:latin typeface="Calibri" charset="0"/>
              </a:rPr>
              <a:t>Progression to type 2 diabetes may be prevented by lifestyle and pharmacology</a:t>
            </a:r>
          </a:p>
          <a:p>
            <a:r>
              <a:rPr lang="en-GB">
                <a:latin typeface="Calibri" charset="0"/>
              </a:rPr>
              <a:t>Pharmacology may not be specifically targeted at glucose</a:t>
            </a:r>
          </a:p>
          <a:p>
            <a:r>
              <a:rPr lang="en-GB">
                <a:latin typeface="Calibri" charset="0"/>
              </a:rPr>
              <a:t>Prevention of progression to type 2 diabetes is dependent on a change in insulin sensitivity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Physiology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714500"/>
            <a:ext cx="7062787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Pathogenesis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Genetic factors</a:t>
            </a:r>
          </a:p>
          <a:p>
            <a:pPr lvl="1" eaLnBrk="1" hangingPunct="1"/>
            <a:r>
              <a:rPr lang="en-GB">
                <a:latin typeface="Calibri" charset="0"/>
              </a:rPr>
              <a:t>Cannot be modified</a:t>
            </a:r>
          </a:p>
          <a:p>
            <a:pPr lvl="1" eaLnBrk="1" hangingPunct="1"/>
            <a:r>
              <a:rPr lang="en-GB">
                <a:latin typeface="Calibri" charset="0"/>
              </a:rPr>
              <a:t>Complex polygenic inheritance of risk for diabetes</a:t>
            </a:r>
          </a:p>
          <a:p>
            <a:pPr lvl="1" eaLnBrk="1" hangingPunct="1"/>
            <a:endParaRPr lang="en-GB">
              <a:latin typeface="Calibri" charset="0"/>
            </a:endParaRPr>
          </a:p>
          <a:p>
            <a:pPr eaLnBrk="1" hangingPunct="1"/>
            <a:r>
              <a:rPr lang="en-GB">
                <a:latin typeface="Calibri" charset="0"/>
              </a:rPr>
              <a:t>Non-genetic factors</a:t>
            </a:r>
          </a:p>
          <a:p>
            <a:pPr lvl="1" eaLnBrk="1" hangingPunct="1"/>
            <a:r>
              <a:rPr lang="en-GB">
                <a:latin typeface="Calibri" charset="0"/>
              </a:rPr>
              <a:t>Modifiable</a:t>
            </a:r>
          </a:p>
          <a:p>
            <a:pPr lvl="1" eaLnBrk="1" hangingPunct="1"/>
            <a:r>
              <a:rPr lang="en-GB" b="1">
                <a:solidFill>
                  <a:srgbClr val="C00000"/>
                </a:solidFill>
                <a:latin typeface="Calibri" charset="0"/>
              </a:rPr>
              <a:t>Can they be modified to prevent type 2 diabetes?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1126</Words>
  <Application>Microsoft Office PowerPoint</Application>
  <PresentationFormat>On-screen Show (4:3)</PresentationFormat>
  <Paragraphs>291</Paragraphs>
  <Slides>73</Slides>
  <Notes>1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Type 2 diabetes prevention: What the trials tell us about pathogenesis</vt:lpstr>
      <vt:lpstr>Learning Objectives</vt:lpstr>
      <vt:lpstr>Type 2 Diabetes Prevention</vt:lpstr>
      <vt:lpstr>Abnormal Glucose Metabolism</vt:lpstr>
      <vt:lpstr>Abnormal Glucose Metabolism</vt:lpstr>
      <vt:lpstr>Physiology</vt:lpstr>
      <vt:lpstr>Physiology</vt:lpstr>
      <vt:lpstr>Physiology</vt:lpstr>
      <vt:lpstr>Pathogenesis</vt:lpstr>
      <vt:lpstr>Nurses’ Health Study</vt:lpstr>
      <vt:lpstr>Nurses’ Health Study</vt:lpstr>
      <vt:lpstr>Nurses’ Health Study</vt:lpstr>
      <vt:lpstr>Nurses’ Health Study</vt:lpstr>
      <vt:lpstr>Nurses’ Health Study</vt:lpstr>
      <vt:lpstr>Nurses’ Health Study</vt:lpstr>
      <vt:lpstr>Finnish Study</vt:lpstr>
      <vt:lpstr>Finnish Study</vt:lpstr>
      <vt:lpstr>Finnish Study</vt:lpstr>
      <vt:lpstr>Finnish Study</vt:lpstr>
      <vt:lpstr>Finnish Study</vt:lpstr>
      <vt:lpstr>Finnish Study</vt:lpstr>
      <vt:lpstr>Finnish Study</vt:lpstr>
      <vt:lpstr>Finnish Study</vt:lpstr>
      <vt:lpstr>Finnish Study</vt:lpstr>
      <vt:lpstr>Finnish Study</vt:lpstr>
      <vt:lpstr>Finnish Study</vt:lpstr>
      <vt:lpstr>Finnish Study</vt:lpstr>
      <vt:lpstr>Finnish Study</vt:lpstr>
      <vt:lpstr>Diabetes Prevention Program</vt:lpstr>
      <vt:lpstr>DPP</vt:lpstr>
      <vt:lpstr>DPP</vt:lpstr>
      <vt:lpstr>DPP</vt:lpstr>
      <vt:lpstr>DPP</vt:lpstr>
      <vt:lpstr>DPP</vt:lpstr>
      <vt:lpstr>DPP</vt:lpstr>
      <vt:lpstr>DPP</vt:lpstr>
      <vt:lpstr>DPP</vt:lpstr>
      <vt:lpstr>DPP</vt:lpstr>
      <vt:lpstr>DPP</vt:lpstr>
      <vt:lpstr>DPP</vt:lpstr>
      <vt:lpstr>What about Troglitazone?</vt:lpstr>
      <vt:lpstr>Troglitazone DPP</vt:lpstr>
      <vt:lpstr>Troglitazone DPP</vt:lpstr>
      <vt:lpstr>Troglitazone DPP</vt:lpstr>
      <vt:lpstr>Troglitazone DPP</vt:lpstr>
      <vt:lpstr>Troglitazone DPP</vt:lpstr>
      <vt:lpstr>Troglitazone DPP</vt:lpstr>
      <vt:lpstr>Troglitazone DPP</vt:lpstr>
      <vt:lpstr>Troglitazone DPP</vt:lpstr>
      <vt:lpstr>Acarbose</vt:lpstr>
      <vt:lpstr>STOP-NIDDM</vt:lpstr>
      <vt:lpstr>STOP-NIDDM</vt:lpstr>
      <vt:lpstr>STOP-NIDDM</vt:lpstr>
      <vt:lpstr>Non-Diabetes Drugs</vt:lpstr>
      <vt:lpstr>XENDOS</vt:lpstr>
      <vt:lpstr>XENDOS</vt:lpstr>
      <vt:lpstr>XENDOS</vt:lpstr>
      <vt:lpstr>XENDOS</vt:lpstr>
      <vt:lpstr>Diabetes Prevention</vt:lpstr>
      <vt:lpstr>Diabetes Prevention</vt:lpstr>
      <vt:lpstr>Back to Troglitazone</vt:lpstr>
      <vt:lpstr>Troglitazone II</vt:lpstr>
      <vt:lpstr>Troglitazone II</vt:lpstr>
      <vt:lpstr>Troglitazone II</vt:lpstr>
      <vt:lpstr>Troglitazone II</vt:lpstr>
      <vt:lpstr>Troglitazone II</vt:lpstr>
      <vt:lpstr>Troglitazone II</vt:lpstr>
      <vt:lpstr>Troglitazone II</vt:lpstr>
      <vt:lpstr>Troglitazone II</vt:lpstr>
      <vt:lpstr>Troglitazone II</vt:lpstr>
      <vt:lpstr>DPP: Cui Bono?</vt:lpstr>
      <vt:lpstr>Does it Last?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Oliver</dc:creator>
  <cp:lastModifiedBy>Shiel, Nuala</cp:lastModifiedBy>
  <cp:revision>52</cp:revision>
  <dcterms:created xsi:type="dcterms:W3CDTF">2009-10-26T12:41:43Z</dcterms:created>
  <dcterms:modified xsi:type="dcterms:W3CDTF">2012-11-22T13:39:06Z</dcterms:modified>
</cp:coreProperties>
</file>