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97" r:id="rId3"/>
    <p:sldId id="288" r:id="rId4"/>
    <p:sldId id="293" r:id="rId5"/>
    <p:sldId id="294" r:id="rId6"/>
    <p:sldId id="295" r:id="rId7"/>
    <p:sldId id="333" r:id="rId8"/>
    <p:sldId id="334" r:id="rId9"/>
    <p:sldId id="290" r:id="rId10"/>
    <p:sldId id="296" r:id="rId11"/>
    <p:sldId id="265" r:id="rId12"/>
    <p:sldId id="264" r:id="rId13"/>
    <p:sldId id="302" r:id="rId14"/>
    <p:sldId id="336" r:id="rId15"/>
    <p:sldId id="303" r:id="rId16"/>
    <p:sldId id="266" r:id="rId17"/>
    <p:sldId id="277" r:id="rId18"/>
    <p:sldId id="261" r:id="rId19"/>
    <p:sldId id="263" r:id="rId20"/>
    <p:sldId id="276" r:id="rId21"/>
    <p:sldId id="269" r:id="rId22"/>
    <p:sldId id="278" r:id="rId23"/>
    <p:sldId id="289" r:id="rId24"/>
    <p:sldId id="286" r:id="rId25"/>
    <p:sldId id="284" r:id="rId26"/>
    <p:sldId id="319" r:id="rId27"/>
    <p:sldId id="287" r:id="rId28"/>
    <p:sldId id="298" r:id="rId29"/>
    <p:sldId id="300" r:id="rId30"/>
    <p:sldId id="299" r:id="rId31"/>
    <p:sldId id="315" r:id="rId32"/>
    <p:sldId id="301" r:id="rId33"/>
    <p:sldId id="317" r:id="rId34"/>
    <p:sldId id="318" r:id="rId35"/>
    <p:sldId id="323" r:id="rId36"/>
    <p:sldId id="329" r:id="rId37"/>
    <p:sldId id="337" r:id="rId38"/>
    <p:sldId id="330" r:id="rId39"/>
    <p:sldId id="338" r:id="rId40"/>
    <p:sldId id="339" r:id="rId41"/>
    <p:sldId id="332" r:id="rId42"/>
    <p:sldId id="271" r:id="rId43"/>
    <p:sldId id="280" r:id="rId44"/>
    <p:sldId id="320" r:id="rId45"/>
    <p:sldId id="272" r:id="rId46"/>
    <p:sldId id="281" r:id="rId47"/>
    <p:sldId id="340" r:id="rId48"/>
    <p:sldId id="305" r:id="rId49"/>
    <p:sldId id="306" r:id="rId50"/>
    <p:sldId id="324" r:id="rId51"/>
    <p:sldId id="335" r:id="rId52"/>
    <p:sldId id="313" r:id="rId53"/>
    <p:sldId id="308" r:id="rId54"/>
    <p:sldId id="331" r:id="rId55"/>
    <p:sldId id="312" r:id="rId56"/>
    <p:sldId id="326" r:id="rId57"/>
    <p:sldId id="32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83886" autoAdjust="0"/>
  </p:normalViewPr>
  <p:slideViewPr>
    <p:cSldViewPr>
      <p:cViewPr>
        <p:scale>
          <a:sx n="50" d="100"/>
          <a:sy n="50" d="100"/>
        </p:scale>
        <p:origin x="-7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A7FF-262E-4C06-80D8-29C9EA0B136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954BC-66BB-4C35-B586-7E4612F01F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2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21E-5493-4091-A650-A1E55CD6DBE1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 New Roman" pitchFamily="1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eaLnBrk="1" hangingPunct="1"/>
            <a:fld id="{F4F6CCFC-278C-4AB7-A1DB-D22E68CFDB28}" type="slidenum">
              <a:rPr lang="en-GB" sz="1200" i="0" smtClean="0">
                <a:solidFill>
                  <a:schemeClr val="tx1"/>
                </a:solidFill>
                <a:latin typeface="Times New Roman" pitchFamily="1" charset="0"/>
              </a:rPr>
              <a:pPr eaLnBrk="1" hangingPunct="1"/>
              <a:t>54</a:t>
            </a:fld>
            <a:endParaRPr lang="en-GB" sz="1200" i="0" smtClean="0">
              <a:solidFill>
                <a:schemeClr val="tx1"/>
              </a:solidFill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21E-5493-4091-A650-A1E55CD6DBE1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21E-5493-4091-A650-A1E55CD6DBE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21E-5493-4091-A650-A1E55CD6DBE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6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54BC-66BB-4C35-B586-7E4612F01F7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21E-5493-4091-A650-A1E55CD6DBE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C05C-C4CF-49C9-BD25-756417B42D49}" type="datetimeFigureOut">
              <a:rPr lang="en-US" smtClean="0"/>
              <a:pPr/>
              <a:t>11/13/2012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220F-1ECB-47BA-B21B-0470B43BD0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9524" y="2071678"/>
            <a:ext cx="8024953" cy="2375244"/>
            <a:chOff x="739700" y="2071678"/>
            <a:chExt cx="8024953" cy="2375244"/>
          </a:xfrm>
        </p:grpSpPr>
        <p:sp>
          <p:nvSpPr>
            <p:cNvPr id="5" name="TextBox 4"/>
            <p:cNvSpPr txBox="1"/>
            <p:nvPr/>
          </p:nvSpPr>
          <p:spPr>
            <a:xfrm>
              <a:off x="799813" y="2071678"/>
              <a:ext cx="7904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 smtClean="0">
                  <a:latin typeface="Arial" pitchFamily="34" charset="0"/>
                  <a:cs typeface="Arial" pitchFamily="34" charset="0"/>
                </a:rPr>
                <a:t>Pancreatic development and diabetes</a:t>
              </a:r>
              <a:endParaRPr lang="en-GB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700" y="3000372"/>
              <a:ext cx="802495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latin typeface="Arial" pitchFamily="34" charset="0"/>
                  <a:cs typeface="Arial" pitchFamily="34" charset="0"/>
                </a:rPr>
                <a:t>Gabriela da Silva Xavier</a:t>
              </a:r>
            </a:p>
            <a:p>
              <a:pPr algn="ct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Imperial 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College 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London, Faculty of Medicine, Section of Cell Biology</a:t>
              </a:r>
            </a:p>
            <a:p>
              <a:pPr algn="ctr"/>
              <a:endParaRPr lang="en-GB" sz="2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email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: g.dasilva-xavier@imperial.ac.uk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222938" y="3143248"/>
            <a:ext cx="1436412" cy="1412986"/>
            <a:chOff x="2222938" y="3143248"/>
            <a:chExt cx="1436412" cy="1412986"/>
          </a:xfrm>
        </p:grpSpPr>
        <p:sp>
          <p:nvSpPr>
            <p:cNvPr id="81" name="Freeform 80"/>
            <p:cNvSpPr/>
            <p:nvPr/>
          </p:nvSpPr>
          <p:spPr>
            <a:xfrm>
              <a:off x="2222938" y="3247697"/>
              <a:ext cx="1434662" cy="1308537"/>
            </a:xfrm>
            <a:custGeom>
              <a:avLst/>
              <a:gdLst>
                <a:gd name="connsiteX0" fmla="*/ 0 w 1434662"/>
                <a:gd name="connsiteY0" fmla="*/ 1308537 h 1308537"/>
                <a:gd name="connsiteX1" fmla="*/ 1418896 w 1434662"/>
                <a:gd name="connsiteY1" fmla="*/ 1308537 h 1308537"/>
                <a:gd name="connsiteX2" fmla="*/ 1434662 w 1434662"/>
                <a:gd name="connsiteY2" fmla="*/ 0 h 130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4662" h="1308537">
                  <a:moveTo>
                    <a:pt x="0" y="1308537"/>
                  </a:moveTo>
                  <a:lnTo>
                    <a:pt x="1418896" y="1308537"/>
                  </a:lnTo>
                  <a:lnTo>
                    <a:pt x="1434662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Line 5"/>
            <p:cNvSpPr>
              <a:spLocks noChangeShapeType="1"/>
            </p:cNvSpPr>
            <p:nvPr/>
          </p:nvSpPr>
          <p:spPr bwMode="auto">
            <a:xfrm flipV="1">
              <a:off x="3659350" y="3143248"/>
              <a:ext cx="0" cy="1428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5" name="Line 2"/>
          <p:cNvSpPr>
            <a:spLocks noChangeShapeType="1"/>
          </p:cNvSpPr>
          <p:nvPr/>
        </p:nvSpPr>
        <p:spPr bwMode="auto">
          <a:xfrm>
            <a:off x="5429256" y="1707214"/>
            <a:ext cx="16002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4" name="Line 5"/>
          <p:cNvSpPr>
            <a:spLocks noChangeShapeType="1"/>
          </p:cNvSpPr>
          <p:nvPr/>
        </p:nvSpPr>
        <p:spPr bwMode="auto">
          <a:xfrm flipV="1">
            <a:off x="3613144" y="1185863"/>
            <a:ext cx="1587" cy="1200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029325" y="1706144"/>
            <a:ext cx="16002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104900" y="1704975"/>
            <a:ext cx="44196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28713" y="6858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/>
              <a:t>Glucose</a:t>
            </a:r>
            <a:endParaRPr lang="en-GB" sz="2400"/>
          </a:p>
        </p:txBody>
      </p:sp>
      <p:grpSp>
        <p:nvGrpSpPr>
          <p:cNvPr id="49" name="Group 75"/>
          <p:cNvGrpSpPr/>
          <p:nvPr/>
        </p:nvGrpSpPr>
        <p:grpSpPr>
          <a:xfrm>
            <a:off x="1128713" y="1185863"/>
            <a:ext cx="1385887" cy="1528762"/>
            <a:chOff x="1128713" y="1185863"/>
            <a:chExt cx="1385887" cy="152876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782763" y="1185863"/>
              <a:ext cx="1587" cy="1200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128713" y="2257425"/>
              <a:ext cx="13858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 dirty="0"/>
                <a:t>Glucose</a:t>
              </a:r>
              <a:endParaRPr lang="en-GB" sz="2400" dirty="0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60938" y="2895600"/>
            <a:ext cx="754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b="1"/>
              <a:t>Insulin</a:t>
            </a:r>
            <a:endParaRPr lang="en-GB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71863" y="1566863"/>
            <a:ext cx="285750" cy="379412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5410200" y="2286000"/>
            <a:ext cx="811213" cy="609600"/>
          </a:xfrm>
          <a:prstGeom prst="ellips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38663" y="738188"/>
            <a:ext cx="1841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000" b="1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272338" y="1363663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251700" y="1362075"/>
            <a:ext cx="298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900" b="1"/>
              <a:t>IR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794250" y="136525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776788" y="1362075"/>
            <a:ext cx="525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900" b="1"/>
              <a:t>L-Ca</a:t>
            </a:r>
            <a:r>
              <a:rPr lang="en-GB" sz="900" b="1" baseline="30000"/>
              <a:t>2+</a:t>
            </a:r>
            <a:endParaRPr lang="en-GB" sz="900" b="1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2914650" y="1368425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906713" y="1371600"/>
            <a:ext cx="49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900" b="1"/>
              <a:t>KATP</a:t>
            </a:r>
            <a:endParaRPr lang="en-GB" sz="900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1108075" y="1366838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057275" y="1379538"/>
            <a:ext cx="55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900" b="1"/>
              <a:t>GLUT2</a:t>
            </a:r>
            <a:endParaRPr lang="en-GB" sz="900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454400" y="892175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1"/>
              <a:t>K</a:t>
            </a:r>
            <a:r>
              <a:rPr lang="en-GB" sz="2000" b="1" baseline="30000"/>
              <a:t>+</a:t>
            </a:r>
            <a:endParaRPr lang="en-GB" sz="2000" b="1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6986588" y="1352550"/>
            <a:ext cx="47625" cy="319088"/>
          </a:xfrm>
          <a:prstGeom prst="ellipse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62788" y="1352550"/>
            <a:ext cx="47625" cy="319088"/>
          </a:xfrm>
          <a:prstGeom prst="ellipse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6915150" y="1555750"/>
            <a:ext cx="82550" cy="454025"/>
          </a:xfrm>
          <a:prstGeom prst="ellipse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7099300" y="1555750"/>
            <a:ext cx="82550" cy="454025"/>
          </a:xfrm>
          <a:prstGeom prst="ellipse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60850" y="868363"/>
            <a:ext cx="6985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1"/>
              <a:t>Ca</a:t>
            </a:r>
            <a:r>
              <a:rPr lang="en-GB" sz="2000" b="1" baseline="30000"/>
              <a:t>2+</a:t>
            </a:r>
            <a:endParaRPr lang="en-GB" sz="2000" b="1"/>
          </a:p>
        </p:txBody>
      </p:sp>
      <p:grpSp>
        <p:nvGrpSpPr>
          <p:cNvPr id="50" name="Group 81"/>
          <p:cNvGrpSpPr/>
          <p:nvPr/>
        </p:nvGrpSpPr>
        <p:grpSpPr>
          <a:xfrm>
            <a:off x="4265613" y="1254125"/>
            <a:ext cx="698500" cy="1409700"/>
            <a:chOff x="4265613" y="1254125"/>
            <a:chExt cx="698500" cy="140970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4584700" y="1254125"/>
              <a:ext cx="1588" cy="987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4265613" y="2268538"/>
              <a:ext cx="698500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="1" dirty="0"/>
                <a:t>Ca</a:t>
              </a:r>
              <a:r>
                <a:rPr lang="en-GB" sz="2000" b="1" baseline="30000" dirty="0"/>
                <a:t>2+</a:t>
              </a:r>
              <a:endParaRPr lang="en-GB" sz="2000" b="1" dirty="0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4543425" y="2138363"/>
              <a:ext cx="184150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/>
            </a:p>
          </p:txBody>
        </p:sp>
      </p:grp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5511800" y="2551113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5664200" y="2703513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5969000" y="2474913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5892800" y="2627313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5740400" y="2474913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5524500" y="1171575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auto">
          <a:xfrm>
            <a:off x="5676900" y="1323975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5981700" y="1095375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Oval 42"/>
          <p:cNvSpPr>
            <a:spLocks noChangeArrowheads="1"/>
          </p:cNvSpPr>
          <p:nvPr/>
        </p:nvSpPr>
        <p:spPr bwMode="auto">
          <a:xfrm>
            <a:off x="5905500" y="1247775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Oval 43"/>
          <p:cNvSpPr>
            <a:spLocks noChangeArrowheads="1"/>
          </p:cNvSpPr>
          <p:nvPr/>
        </p:nvSpPr>
        <p:spPr bwMode="auto">
          <a:xfrm>
            <a:off x="5753100" y="1095375"/>
            <a:ext cx="76200" cy="762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3414713" y="5726113"/>
            <a:ext cx="1711325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flipV="1">
            <a:off x="4668838" y="5475288"/>
            <a:ext cx="1587" cy="250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668838" y="5475288"/>
            <a:ext cx="40005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5080000" y="5507038"/>
            <a:ext cx="1947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1" dirty="0" smtClean="0"/>
              <a:t>Gene expression</a:t>
            </a:r>
            <a:endParaRPr lang="en-GB" sz="2000" dirty="0"/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7281863" y="4718050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b="1"/>
              <a:t>Cytosol</a:t>
            </a:r>
            <a:endParaRPr lang="en-GB" sz="1400"/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7281863" y="51943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b="1"/>
              <a:t>Nucleus</a:t>
            </a:r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1127125" y="5114925"/>
            <a:ext cx="1349375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4568825" y="5119688"/>
            <a:ext cx="3127375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1" name="Group 79"/>
          <p:cNvGrpSpPr/>
          <p:nvPr/>
        </p:nvGrpSpPr>
        <p:grpSpPr>
          <a:xfrm>
            <a:off x="5540375" y="1528763"/>
            <a:ext cx="466725" cy="598487"/>
            <a:chOff x="5540375" y="1528763"/>
            <a:chExt cx="466725" cy="598487"/>
          </a:xfrm>
        </p:grpSpPr>
        <p:sp>
          <p:nvSpPr>
            <p:cNvPr id="28" name="Arc 31"/>
            <p:cNvSpPr>
              <a:spLocks/>
            </p:cNvSpPr>
            <p:nvPr/>
          </p:nvSpPr>
          <p:spPr bwMode="auto">
            <a:xfrm rot="1931741" flipV="1">
              <a:off x="5540375" y="1528763"/>
              <a:ext cx="466725" cy="304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" name="Line 44"/>
            <p:cNvSpPr>
              <a:spLocks noChangeShapeType="1"/>
            </p:cNvSpPr>
            <p:nvPr/>
          </p:nvSpPr>
          <p:spPr bwMode="auto">
            <a:xfrm flipV="1">
              <a:off x="5791200" y="1828800"/>
              <a:ext cx="9525" cy="298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2" name="Group 80"/>
          <p:cNvGrpSpPr/>
          <p:nvPr/>
        </p:nvGrpSpPr>
        <p:grpSpPr>
          <a:xfrm>
            <a:off x="4324350" y="811213"/>
            <a:ext cx="3676651" cy="4732337"/>
            <a:chOff x="4324350" y="811213"/>
            <a:chExt cx="3676651" cy="4732337"/>
          </a:xfrm>
        </p:grpSpPr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6589713" y="2514600"/>
              <a:ext cx="1411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/>
                <a:t>(+) PI3 K</a:t>
              </a:r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 flipV="1">
              <a:off x="5811838" y="811213"/>
              <a:ext cx="1588" cy="250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5811838" y="811213"/>
              <a:ext cx="1255713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>
              <a:off x="7048500" y="814388"/>
              <a:ext cx="1588" cy="468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" name="Line 54"/>
            <p:cNvSpPr>
              <a:spLocks noChangeShapeType="1"/>
            </p:cNvSpPr>
            <p:nvPr/>
          </p:nvSpPr>
          <p:spPr bwMode="auto">
            <a:xfrm flipH="1">
              <a:off x="4329113" y="3014663"/>
              <a:ext cx="2681288" cy="1390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Line 55"/>
            <p:cNvSpPr>
              <a:spLocks noChangeShapeType="1"/>
            </p:cNvSpPr>
            <p:nvPr/>
          </p:nvSpPr>
          <p:spPr bwMode="auto">
            <a:xfrm>
              <a:off x="7061200" y="2089150"/>
              <a:ext cx="1588" cy="469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" name="Line 56"/>
            <p:cNvSpPr>
              <a:spLocks noChangeShapeType="1"/>
            </p:cNvSpPr>
            <p:nvPr/>
          </p:nvSpPr>
          <p:spPr bwMode="auto">
            <a:xfrm>
              <a:off x="4324350" y="4400550"/>
              <a:ext cx="0" cy="1143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46238" y="1439863"/>
            <a:ext cx="285750" cy="568325"/>
          </a:xfrm>
          <a:prstGeom prst="rect">
            <a:avLst/>
          </a:prstGeom>
          <a:gradFill rotWithShape="0">
            <a:gsLst>
              <a:gs pos="0">
                <a:srgbClr val="CC9900">
                  <a:gamma/>
                  <a:shade val="46275"/>
                  <a:invGamma/>
                </a:srgbClr>
              </a:gs>
              <a:gs pos="5000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440238" y="1566863"/>
            <a:ext cx="285750" cy="37941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9" name="Group 78"/>
          <p:cNvGrpSpPr/>
          <p:nvPr/>
        </p:nvGrpSpPr>
        <p:grpSpPr>
          <a:xfrm>
            <a:off x="342870" y="2733154"/>
            <a:ext cx="2893613" cy="1214661"/>
            <a:chOff x="342870" y="2733154"/>
            <a:chExt cx="2893613" cy="1214661"/>
          </a:xfrm>
        </p:grpSpPr>
        <p:sp>
          <p:nvSpPr>
            <p:cNvPr id="73" name="Line 5"/>
            <p:cNvSpPr>
              <a:spLocks noChangeShapeType="1"/>
            </p:cNvSpPr>
            <p:nvPr/>
          </p:nvSpPr>
          <p:spPr bwMode="auto">
            <a:xfrm>
              <a:off x="1783063" y="2733154"/>
              <a:ext cx="0" cy="72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1462" y="2843210"/>
              <a:ext cx="1317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Glucokinase</a:t>
              </a:r>
              <a:endParaRPr lang="en-GB" dirty="0"/>
            </a:p>
          </p:txBody>
        </p:sp>
        <p:sp>
          <p:nvSpPr>
            <p:cNvPr id="76" name="Text Box 8"/>
            <p:cNvSpPr txBox="1">
              <a:spLocks noChangeArrowheads="1"/>
            </p:cNvSpPr>
            <p:nvPr/>
          </p:nvSpPr>
          <p:spPr bwMode="auto">
            <a:xfrm>
              <a:off x="342870" y="3486150"/>
              <a:ext cx="28936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 dirty="0" smtClean="0"/>
                <a:t>Glucose-6-phosphate</a:t>
              </a:r>
              <a:endParaRPr lang="en-GB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28728" y="3959956"/>
            <a:ext cx="662361" cy="859403"/>
            <a:chOff x="1428728" y="3959956"/>
            <a:chExt cx="662361" cy="859403"/>
          </a:xfrm>
        </p:grpSpPr>
        <p:grpSp>
          <p:nvGrpSpPr>
            <p:cNvPr id="55" name="Group 71"/>
            <p:cNvGrpSpPr/>
            <p:nvPr/>
          </p:nvGrpSpPr>
          <p:grpSpPr>
            <a:xfrm>
              <a:off x="1428728" y="4357694"/>
              <a:ext cx="662361" cy="461665"/>
              <a:chOff x="2928926" y="3214686"/>
              <a:chExt cx="662361" cy="461665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2928926" y="3214686"/>
                <a:ext cx="66236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400" b="1" dirty="0" smtClean="0"/>
                  <a:t>ATP</a:t>
                </a:r>
                <a:endParaRPr lang="en-GB" sz="2400" dirty="0"/>
              </a:p>
            </p:txBody>
          </p:sp>
          <p:sp>
            <p:nvSpPr>
              <p:cNvPr id="71" name="Line 44"/>
              <p:cNvSpPr>
                <a:spLocks noChangeShapeType="1"/>
              </p:cNvSpPr>
              <p:nvPr/>
            </p:nvSpPr>
            <p:spPr bwMode="auto">
              <a:xfrm flipV="1">
                <a:off x="2928926" y="3296293"/>
                <a:ext cx="0" cy="2984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7" name="Line 5"/>
            <p:cNvSpPr>
              <a:spLocks noChangeShapeType="1"/>
            </p:cNvSpPr>
            <p:nvPr/>
          </p:nvSpPr>
          <p:spPr bwMode="auto">
            <a:xfrm>
              <a:off x="1785918" y="3959956"/>
              <a:ext cx="0" cy="39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8" name="Line 5"/>
          <p:cNvSpPr>
            <a:spLocks noChangeShapeType="1"/>
          </p:cNvSpPr>
          <p:nvPr/>
        </p:nvSpPr>
        <p:spPr bwMode="auto">
          <a:xfrm>
            <a:off x="1857356" y="4786322"/>
            <a:ext cx="2000264" cy="7143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0" y="0"/>
            <a:ext cx="241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The pancreatic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 cell (1)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117" y="3244334"/>
            <a:ext cx="20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do we get this?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29241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114" y="2000240"/>
            <a:ext cx="3467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57850" y="6571142"/>
            <a:ext cx="37861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http://anatomy.med.umich.edu/modules/peritoneal_dev_module/peritoneal_07.html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58847"/>
            <a:ext cx="3960439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26</a:t>
            </a:r>
          </a:p>
          <a:p>
            <a:r>
              <a:rPr lang="en-GB" dirty="0" smtClean="0"/>
              <a:t>Dorsal pancreatic bud</a:t>
            </a:r>
          </a:p>
          <a:p>
            <a:r>
              <a:rPr lang="en-GB" b="1" dirty="0" smtClean="0"/>
              <a:t>Day 27</a:t>
            </a:r>
          </a:p>
          <a:p>
            <a:r>
              <a:rPr lang="en-GB" dirty="0" smtClean="0"/>
              <a:t>Ventral pancreatic bud</a:t>
            </a:r>
          </a:p>
          <a:p>
            <a:r>
              <a:rPr lang="en-GB" b="1" dirty="0" smtClean="0"/>
              <a:t>Week 5  </a:t>
            </a:r>
            <a:r>
              <a:rPr lang="en-GB" dirty="0" smtClean="0"/>
              <a:t>     </a:t>
            </a:r>
          </a:p>
          <a:p>
            <a:r>
              <a:rPr lang="en-GB" dirty="0" smtClean="0"/>
              <a:t>Stomach rotates, pancreatic buds come into contact</a:t>
            </a:r>
          </a:p>
          <a:p>
            <a:r>
              <a:rPr lang="en-GB" b="1" dirty="0" smtClean="0"/>
              <a:t>Week 6 </a:t>
            </a:r>
          </a:p>
          <a:p>
            <a:r>
              <a:rPr lang="en-GB" dirty="0" smtClean="0"/>
              <a:t> Rudiments fuse, main ducts connect</a:t>
            </a:r>
          </a:p>
          <a:p>
            <a:r>
              <a:rPr lang="en-GB" b="1" dirty="0" smtClean="0"/>
              <a:t>Week 9 </a:t>
            </a:r>
          </a:p>
          <a:p>
            <a:r>
              <a:rPr lang="en-GB" dirty="0" smtClean="0"/>
              <a:t>Tubules terminate into presumptive acini; presumptive islets  form</a:t>
            </a:r>
          </a:p>
          <a:p>
            <a:r>
              <a:rPr lang="en-GB" b="1" dirty="0" smtClean="0"/>
              <a:t>Week 10 </a:t>
            </a:r>
          </a:p>
          <a:p>
            <a:r>
              <a:rPr lang="en-GB" dirty="0" smtClean="0"/>
              <a:t> Alpha-cells</a:t>
            </a:r>
          </a:p>
          <a:p>
            <a:r>
              <a:rPr lang="en-GB" b="1" dirty="0" smtClean="0"/>
              <a:t>Week 11</a:t>
            </a:r>
          </a:p>
          <a:p>
            <a:r>
              <a:rPr lang="en-GB" dirty="0" smtClean="0"/>
              <a:t>Delta cells       </a:t>
            </a:r>
          </a:p>
          <a:p>
            <a:r>
              <a:rPr lang="en-GB" b="1" dirty="0" smtClean="0"/>
              <a:t>Week 13</a:t>
            </a:r>
          </a:p>
          <a:p>
            <a:r>
              <a:rPr lang="en-GB" dirty="0" smtClean="0"/>
              <a:t>Beta-cells  </a:t>
            </a:r>
          </a:p>
          <a:p>
            <a:r>
              <a:rPr lang="en-GB" b="1" dirty="0" smtClean="0"/>
              <a:t>Week s14-20</a:t>
            </a:r>
          </a:p>
          <a:p>
            <a:r>
              <a:rPr lang="en-GB" dirty="0" smtClean="0"/>
              <a:t>Acinar cells develop and expand     </a:t>
            </a:r>
          </a:p>
          <a:p>
            <a:r>
              <a:rPr lang="en-GB" b="1" dirty="0" smtClean="0"/>
              <a:t>Week 17</a:t>
            </a:r>
          </a:p>
          <a:p>
            <a:r>
              <a:rPr lang="en-GB" dirty="0" smtClean="0"/>
              <a:t>Beta cells secrete insulin</a:t>
            </a:r>
          </a:p>
          <a:p>
            <a:r>
              <a:rPr lang="en-GB" b="1" dirty="0" smtClean="0"/>
              <a:t>Week 40-42</a:t>
            </a:r>
          </a:p>
          <a:p>
            <a:r>
              <a:rPr lang="en-GB" dirty="0" smtClean="0"/>
              <a:t>Birth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2858" y="0"/>
            <a:ext cx="32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Development of the pancreas (1)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1628800"/>
            <a:ext cx="3888432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381125"/>
            <a:ext cx="7286625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489450" y="6642580"/>
            <a:ext cx="6545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Slack, 1995</a:t>
            </a:r>
            <a:endParaRPr lang="en-GB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924948" y="948700"/>
            <a:ext cx="111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 somite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65752" y="948700"/>
            <a:ext cx="111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 somite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948700"/>
            <a:ext cx="105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28somite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79912" y="764704"/>
            <a:ext cx="2304256" cy="4712171"/>
            <a:chOff x="3779912" y="764704"/>
            <a:chExt cx="2304256" cy="4712171"/>
          </a:xfrm>
        </p:grpSpPr>
        <p:sp>
          <p:nvSpPr>
            <p:cNvPr id="8" name="Rectangle 7"/>
            <p:cNvSpPr/>
            <p:nvPr/>
          </p:nvSpPr>
          <p:spPr>
            <a:xfrm>
              <a:off x="3924300" y="764704"/>
              <a:ext cx="1943843" cy="471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088" y="3429000"/>
              <a:ext cx="72008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79912" y="4365104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12382" y="620688"/>
            <a:ext cx="2170683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895975" y="4437112"/>
            <a:ext cx="332209" cy="506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9" y="0"/>
            <a:ext cx="32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Development of the pancreas (2)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p.med.unsw.edu.au/embryology/images/thumb/3/3f/Mouse-pancreas_duct_formation.jpg/600px-Mouse-pancreas_duct_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4938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423252" y="6738608"/>
            <a:ext cx="936104" cy="11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800" b="1" dirty="0" smtClean="0">
                <a:solidFill>
                  <a:srgbClr val="000000"/>
                </a:solidFill>
              </a:rPr>
              <a:t>Hick  et al, 2009</a:t>
            </a:r>
            <a:endParaRPr lang="en-GB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10845" y="2928934"/>
            <a:ext cx="2775601" cy="1016720"/>
            <a:chOff x="2607736" y="2000240"/>
            <a:chExt cx="2775601" cy="1016720"/>
          </a:xfrm>
        </p:grpSpPr>
        <p:sp>
          <p:nvSpPr>
            <p:cNvPr id="4" name="TextBox 3"/>
            <p:cNvSpPr txBox="1"/>
            <p:nvPr/>
          </p:nvSpPr>
          <p:spPr>
            <a:xfrm>
              <a:off x="2607736" y="2000240"/>
              <a:ext cx="27756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Mesenchyme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07737" y="2371942"/>
              <a:ext cx="2774968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Extracellular matrix/Basement membrane</a:t>
              </a:r>
              <a:endParaRPr lang="en-GB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7737" y="2647628"/>
              <a:ext cx="27756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Epithelia</a:t>
              </a:r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143635" y="3113600"/>
            <a:ext cx="2100802" cy="672590"/>
            <a:chOff x="6143635" y="3113600"/>
            <a:chExt cx="2100802" cy="672590"/>
          </a:xfrm>
        </p:grpSpPr>
        <p:sp>
          <p:nvSpPr>
            <p:cNvPr id="13" name="TextBox 12"/>
            <p:cNvSpPr txBox="1"/>
            <p:nvPr/>
          </p:nvSpPr>
          <p:spPr>
            <a:xfrm>
              <a:off x="6429388" y="3139859"/>
              <a:ext cx="18150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WnT signalling</a:t>
              </a:r>
            </a:p>
            <a:p>
              <a:r>
                <a:rPr lang="en-GB" sz="1200" dirty="0" smtClean="0"/>
                <a:t>NOTCH signalling pathway</a:t>
              </a:r>
            </a:p>
            <a:p>
              <a:r>
                <a:rPr lang="en-GB" sz="1200" dirty="0" smtClean="0"/>
                <a:t>FGF 1, 7, 10*</a:t>
              </a:r>
              <a:endParaRPr lang="en-GB" sz="1200" dirty="0"/>
            </a:p>
          </p:txBody>
        </p:sp>
        <p:cxnSp>
          <p:nvCxnSpPr>
            <p:cNvPr id="15" name="Curved Connector 14"/>
            <p:cNvCxnSpPr/>
            <p:nvPr/>
          </p:nvCxnSpPr>
          <p:spPr>
            <a:xfrm>
              <a:off x="6143635" y="3113600"/>
              <a:ext cx="1" cy="647388"/>
            </a:xfrm>
            <a:prstGeom prst="curvedConnector3">
              <a:avLst>
                <a:gd name="adj1" fmla="val 22860100000"/>
              </a:avLst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71472" y="1142984"/>
            <a:ext cx="3037626" cy="2287604"/>
            <a:chOff x="571472" y="1142984"/>
            <a:chExt cx="3037626" cy="2287604"/>
          </a:xfrm>
        </p:grpSpPr>
        <p:grpSp>
          <p:nvGrpSpPr>
            <p:cNvPr id="51" name="Group 50"/>
            <p:cNvGrpSpPr/>
            <p:nvPr/>
          </p:nvGrpSpPr>
          <p:grpSpPr>
            <a:xfrm>
              <a:off x="571472" y="1142984"/>
              <a:ext cx="3037626" cy="1027271"/>
              <a:chOff x="571472" y="1142984"/>
              <a:chExt cx="3037626" cy="102727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71472" y="1142984"/>
                <a:ext cx="2778826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Notochord</a:t>
                </a:r>
                <a:endParaRPr lang="en-GB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1472" y="1523924"/>
                <a:ext cx="3037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Activins</a:t>
                </a:r>
              </a:p>
              <a:p>
                <a:r>
                  <a:rPr lang="en-GB" sz="1200" dirty="0" smtClean="0"/>
                  <a:t>FGFs (FGF2)</a:t>
                </a:r>
              </a:p>
              <a:p>
                <a:r>
                  <a:rPr lang="en-GB" sz="1200" dirty="0" smtClean="0"/>
                  <a:t>… regulation of Hedgehog signalling pathways</a:t>
                </a:r>
                <a:endParaRPr lang="en-GB" sz="12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213620" y="2287580"/>
              <a:ext cx="1214446" cy="1143008"/>
              <a:chOff x="1213620" y="2287580"/>
              <a:chExt cx="1214446" cy="1143008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1213620" y="3429000"/>
                <a:ext cx="1214446" cy="158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642910" y="2858290"/>
                <a:ext cx="1143008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6000760" y="1142984"/>
            <a:ext cx="2778826" cy="1714512"/>
            <a:chOff x="6000760" y="1142984"/>
            <a:chExt cx="2778826" cy="1714512"/>
          </a:xfrm>
        </p:grpSpPr>
        <p:sp>
          <p:nvSpPr>
            <p:cNvPr id="9" name="TextBox 8"/>
            <p:cNvSpPr txBox="1"/>
            <p:nvPr/>
          </p:nvSpPr>
          <p:spPr>
            <a:xfrm>
              <a:off x="6000760" y="1142984"/>
              <a:ext cx="2778826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Endothelial cells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0760" y="1500174"/>
              <a:ext cx="89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VEGF-A</a:t>
              </a:r>
            </a:p>
            <a:p>
              <a:r>
                <a:rPr lang="en-GB" sz="1200" dirty="0" smtClean="0"/>
                <a:t>N-Cadherin</a:t>
              </a:r>
              <a:endParaRPr lang="en-GB" sz="1200" dirty="0"/>
            </a:p>
          </p:txBody>
        </p:sp>
        <p:grpSp>
          <p:nvGrpSpPr>
            <p:cNvPr id="46" name="Group 45"/>
            <p:cNvGrpSpPr/>
            <p:nvPr/>
          </p:nvGrpSpPr>
          <p:grpSpPr>
            <a:xfrm flipH="1">
              <a:off x="7358082" y="1714488"/>
              <a:ext cx="1214446" cy="1143008"/>
              <a:chOff x="1213620" y="2287580"/>
              <a:chExt cx="1214446" cy="1143008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213620" y="3429000"/>
                <a:ext cx="1214446" cy="158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642910" y="2858290"/>
                <a:ext cx="1143008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>
            <a:off x="3286116" y="4072736"/>
            <a:ext cx="2155142" cy="990585"/>
            <a:chOff x="3286116" y="4072736"/>
            <a:chExt cx="2155142" cy="990585"/>
          </a:xfrm>
        </p:grpSpPr>
        <p:sp>
          <p:nvSpPr>
            <p:cNvPr id="12" name="TextBox 11"/>
            <p:cNvSpPr txBox="1"/>
            <p:nvPr/>
          </p:nvSpPr>
          <p:spPr>
            <a:xfrm>
              <a:off x="3286116" y="4786322"/>
              <a:ext cx="2155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Retinoids, glucagon, GLP-1, EGF</a:t>
              </a:r>
              <a:endParaRPr lang="en-GB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4000496" y="4429132"/>
              <a:ext cx="71438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47234" y="5415508"/>
            <a:ext cx="2808312" cy="1404563"/>
            <a:chOff x="928688" y="850824"/>
            <a:chExt cx="7286625" cy="462605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88" y="1381125"/>
              <a:ext cx="7286625" cy="4095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1628378" y="850824"/>
              <a:ext cx="1818426" cy="8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15 somite</a:t>
              </a:r>
              <a:endParaRPr lang="en-GB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69182" y="850824"/>
              <a:ext cx="1818426" cy="8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20 somite</a:t>
              </a:r>
              <a:endParaRPr lang="en-GB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64865" y="850824"/>
              <a:ext cx="1743559" cy="8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28somite</a:t>
              </a:r>
              <a:endParaRPr lang="en-GB" sz="10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0"/>
            <a:ext cx="32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Development of the pancreas (3)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53320" y="6738608"/>
            <a:ext cx="936104" cy="11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800" b="1" dirty="0" err="1">
                <a:solidFill>
                  <a:srgbClr val="000000"/>
                </a:solidFill>
              </a:rPr>
              <a:t>Carrière</a:t>
            </a:r>
            <a:r>
              <a:rPr lang="en-GB" sz="800" b="1" dirty="0">
                <a:solidFill>
                  <a:srgbClr val="000000"/>
                </a:solidFill>
              </a:rPr>
              <a:t>  </a:t>
            </a:r>
            <a:r>
              <a:rPr lang="en-GB" sz="800" b="1" dirty="0" smtClean="0">
                <a:solidFill>
                  <a:srgbClr val="000000"/>
                </a:solidFill>
              </a:rPr>
              <a:t>et al, 2007</a:t>
            </a:r>
            <a:endParaRPr lang="en-GB" sz="8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42366"/>
          <a:stretch>
            <a:fillRect/>
          </a:stretch>
        </p:blipFill>
        <p:spPr bwMode="auto">
          <a:xfrm>
            <a:off x="1050255" y="1412776"/>
            <a:ext cx="6930885" cy="41044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1196752"/>
            <a:ext cx="100013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782" y="0"/>
            <a:ext cx="280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Stages of cell differentiation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746" y="177114"/>
            <a:ext cx="4291394" cy="66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3897" y="6643216"/>
            <a:ext cx="8707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/>
              <a:t>Piper et al, 2004</a:t>
            </a:r>
            <a:endParaRPr lang="en-GB" sz="800" b="1" dirty="0"/>
          </a:p>
        </p:txBody>
      </p:sp>
      <p:sp>
        <p:nvSpPr>
          <p:cNvPr id="5" name="Rectangle 4"/>
          <p:cNvSpPr/>
          <p:nvPr/>
        </p:nvSpPr>
        <p:spPr>
          <a:xfrm>
            <a:off x="2372848" y="1000184"/>
            <a:ext cx="43204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11760" y="1825368"/>
            <a:ext cx="43204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27968" y="2679736"/>
            <a:ext cx="43204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18240" y="3501008"/>
            <a:ext cx="43204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8240" y="4312552"/>
            <a:ext cx="43204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11760" y="5145560"/>
            <a:ext cx="43204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18240" y="5997920"/>
            <a:ext cx="43204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3810"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0072" y="692696"/>
            <a:ext cx="106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Glucagon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42" y="644404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E10.5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3356992"/>
            <a:ext cx="75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PDX-1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42366"/>
          <a:stretch>
            <a:fillRect/>
          </a:stretch>
        </p:blipFill>
        <p:spPr bwMode="auto">
          <a:xfrm>
            <a:off x="6354271" y="5216546"/>
            <a:ext cx="2771800" cy="164145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62472" y="521947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4051"/>
          <a:stretch>
            <a:fillRect/>
          </a:stretch>
        </p:blipFill>
        <p:spPr bwMode="auto">
          <a:xfrm>
            <a:off x="61913" y="0"/>
            <a:ext cx="90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912" y="5014917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Glucagon</a:t>
            </a:r>
          </a:p>
          <a:p>
            <a:pPr algn="ctr"/>
            <a:r>
              <a:rPr lang="en-GB" dirty="0" smtClean="0">
                <a:solidFill>
                  <a:srgbClr val="92D050"/>
                </a:solidFill>
              </a:rPr>
              <a:t>+ insulin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3356992"/>
            <a:ext cx="75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PDX-1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42" y="644404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E12.5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42366"/>
          <a:stretch>
            <a:fillRect/>
          </a:stretch>
        </p:blipFill>
        <p:spPr bwMode="auto">
          <a:xfrm>
            <a:off x="10782" y="1412776"/>
            <a:ext cx="2771800" cy="164145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983" y="141570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0489" y="3244334"/>
            <a:ext cx="308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Why do we need to know this?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6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Introduction (1)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941"/>
            <a:ext cx="5184576" cy="57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060822" y="6642580"/>
            <a:ext cx="12858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/>
              <a:t>Pieller and Chen, 2006</a:t>
            </a:r>
            <a:endParaRPr lang="en-GB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844380"/>
            <a:ext cx="9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Xenopus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82" y="0"/>
            <a:ext cx="467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Development of the dorsal and ventral pancreas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6242" y="3244334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Transcriptional networks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763" y="1190625"/>
            <a:ext cx="68484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917414" y="6643216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/>
              <a:t>Servitja and Ferrer, 2004</a:t>
            </a:r>
            <a:endParaRPr lang="en-GB" sz="800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980728"/>
            <a:ext cx="273630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28184" y="980728"/>
            <a:ext cx="2736304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782" y="0"/>
            <a:ext cx="457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Transcription factors and cell differentiation (1)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568" y="3244334"/>
            <a:ext cx="516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 and when genes are expressed are important.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104900"/>
            <a:ext cx="5067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917414" y="6643216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/>
              <a:t>Servitja and Ferrer, 2004</a:t>
            </a:r>
            <a:endParaRPr lang="en-GB" sz="800" b="1" dirty="0"/>
          </a:p>
        </p:txBody>
      </p:sp>
      <p:sp>
        <p:nvSpPr>
          <p:cNvPr id="4" name="Oval 3"/>
          <p:cNvSpPr/>
          <p:nvPr/>
        </p:nvSpPr>
        <p:spPr>
          <a:xfrm>
            <a:off x="6265255" y="3895985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932040" y="5109898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782" y="0"/>
            <a:ext cx="457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Transcription factors and cell differentiation (2)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1233488"/>
            <a:ext cx="62293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917414" y="6643216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/>
              <a:t>Servitja and Ferrer, 2004</a:t>
            </a:r>
            <a:endParaRPr lang="en-GB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82" y="0"/>
            <a:ext cx="457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Transcription factors and cell differentiation (3)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14" y="1520788"/>
            <a:ext cx="78635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458955" y="6642580"/>
            <a:ext cx="16850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 b="1" dirty="0"/>
              <a:t>Modified from Gromada et al, 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82" y="0"/>
            <a:ext cx="457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Transcription factors and cell differentiation (4)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2928934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Genes and diabetes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080" y="1520788"/>
            <a:ext cx="731184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86710" y="6643216"/>
            <a:ext cx="1362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/>
              <a:t>Vaxillaire and Froguel, 2008</a:t>
            </a:r>
            <a:endParaRPr lang="en-GB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82" y="0"/>
            <a:ext cx="457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Transcription factors and cell differentiation (5)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59" y="548680"/>
            <a:ext cx="8514521" cy="222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86710" y="2780928"/>
            <a:ext cx="1362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/>
              <a:t>Vaxillaire and Froguel, 2008</a:t>
            </a:r>
            <a:endParaRPr lang="en-GB" sz="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5124" y="2022885"/>
            <a:ext cx="6142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+mj-lt"/>
              </a:rPr>
              <a:t>HNF1b</a:t>
            </a:r>
            <a:endParaRPr lang="en-GB" sz="12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767" y="1759567"/>
            <a:ext cx="5611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+mj-lt"/>
              </a:rPr>
              <a:t>PDX-1</a:t>
            </a:r>
            <a:endParaRPr lang="en-GB" sz="12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2" y="0"/>
            <a:ext cx="457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Transcription factors and cell differentiation (6)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22575" y="3140968"/>
            <a:ext cx="6921457" cy="3717692"/>
            <a:chOff x="2222575" y="3140968"/>
            <a:chExt cx="6921457" cy="37176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2575" y="3140968"/>
              <a:ext cx="4698851" cy="33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917414" y="6643216"/>
              <a:ext cx="1226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Servitja and Ferrer, 2004</a:t>
              </a:r>
              <a:endParaRPr lang="en-GB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285860"/>
            <a:ext cx="399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this session we are going to consider…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2071678"/>
            <a:ext cx="377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 does the pancreas come from?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2857496"/>
            <a:ext cx="290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makes a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 a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3643314"/>
            <a:ext cx="270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do you make a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4429132"/>
            <a:ext cx="389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 it enough to be able to make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6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Introduction (2)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943" y="2274838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far…</a:t>
            </a:r>
          </a:p>
          <a:p>
            <a:endParaRPr lang="en-GB" dirty="0" smtClean="0"/>
          </a:p>
          <a:p>
            <a:r>
              <a:rPr lang="en-GB" dirty="0" smtClean="0"/>
              <a:t>… pancreatic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-cells in islets of Langerhans secrete insulin in response to glucose and regulate blood glucose,</a:t>
            </a:r>
          </a:p>
          <a:p>
            <a:endParaRPr lang="en-GB" dirty="0" smtClean="0"/>
          </a:p>
          <a:p>
            <a:r>
              <a:rPr lang="en-GB" dirty="0" smtClean="0"/>
              <a:t>… development of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-cells is regulated by a network of transcription factors,</a:t>
            </a:r>
          </a:p>
          <a:p>
            <a:endParaRPr lang="en-GB" dirty="0" smtClean="0"/>
          </a:p>
          <a:p>
            <a:r>
              <a:rPr lang="en-GB" dirty="0" smtClean="0"/>
              <a:t>… development of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-cells is regulated by intracellular signalling.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3010845" y="2928934"/>
            <a:ext cx="2775601" cy="1016720"/>
            <a:chOff x="2607736" y="2000240"/>
            <a:chExt cx="2775601" cy="1016720"/>
          </a:xfrm>
        </p:grpSpPr>
        <p:sp>
          <p:nvSpPr>
            <p:cNvPr id="4" name="TextBox 3"/>
            <p:cNvSpPr txBox="1"/>
            <p:nvPr/>
          </p:nvSpPr>
          <p:spPr>
            <a:xfrm>
              <a:off x="2607736" y="2000240"/>
              <a:ext cx="27756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Mesenchyme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07737" y="2371942"/>
              <a:ext cx="2774968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Extracellular matrix/Basement membrane</a:t>
              </a:r>
              <a:endParaRPr lang="en-GB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7737" y="2647628"/>
              <a:ext cx="27756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Epithelia</a:t>
              </a:r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1472" y="1142984"/>
            <a:ext cx="277882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Notochord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1142984"/>
            <a:ext cx="277882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Endothelial cells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1523924"/>
            <a:ext cx="3037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Activins</a:t>
            </a:r>
          </a:p>
          <a:p>
            <a:r>
              <a:rPr lang="en-GB" sz="1200" dirty="0" smtClean="0"/>
              <a:t>FGFs (FGF2)</a:t>
            </a:r>
          </a:p>
          <a:p>
            <a:r>
              <a:rPr lang="en-GB" sz="1200" dirty="0" smtClean="0"/>
              <a:t>… regulation of Hedgehog signalling pathways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60" y="150017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VEGF-A</a:t>
            </a:r>
          </a:p>
          <a:p>
            <a:r>
              <a:rPr lang="en-GB" sz="1200" dirty="0" smtClean="0"/>
              <a:t>N-Cadherin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4786322"/>
            <a:ext cx="2155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Retinoids, glucagon, GLP-1, EGF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3139859"/>
            <a:ext cx="1815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WnT signalling</a:t>
            </a:r>
          </a:p>
          <a:p>
            <a:r>
              <a:rPr lang="en-GB" sz="1200" dirty="0" smtClean="0"/>
              <a:t>NOTCH signalling pathway</a:t>
            </a:r>
          </a:p>
          <a:p>
            <a:r>
              <a:rPr lang="en-GB" sz="1200" dirty="0" smtClean="0"/>
              <a:t>FGF 1, 7, 10*</a:t>
            </a:r>
            <a:endParaRPr lang="en-GB" sz="1200" dirty="0"/>
          </a:p>
        </p:txBody>
      </p:sp>
      <p:cxnSp>
        <p:nvCxnSpPr>
          <p:cNvPr id="15" name="Curved Connector 14"/>
          <p:cNvCxnSpPr/>
          <p:nvPr/>
        </p:nvCxnSpPr>
        <p:spPr>
          <a:xfrm>
            <a:off x="6143635" y="3113600"/>
            <a:ext cx="1" cy="647388"/>
          </a:xfrm>
          <a:prstGeom prst="curvedConnector3">
            <a:avLst>
              <a:gd name="adj1" fmla="val 22860100000"/>
            </a:avLst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4"/>
          <p:cNvGrpSpPr/>
          <p:nvPr/>
        </p:nvGrpSpPr>
        <p:grpSpPr>
          <a:xfrm>
            <a:off x="1213620" y="2287580"/>
            <a:ext cx="1214446" cy="1143008"/>
            <a:chOff x="1213620" y="2287580"/>
            <a:chExt cx="1214446" cy="1143008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1213620" y="3429000"/>
              <a:ext cx="1214446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642910" y="2858290"/>
              <a:ext cx="1143008" cy="15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5"/>
          <p:cNvGrpSpPr/>
          <p:nvPr/>
        </p:nvGrpSpPr>
        <p:grpSpPr>
          <a:xfrm flipH="1">
            <a:off x="7358082" y="1714488"/>
            <a:ext cx="1214446" cy="1143008"/>
            <a:chOff x="1213620" y="2287580"/>
            <a:chExt cx="1214446" cy="114300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1213620" y="3429000"/>
              <a:ext cx="1214446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642910" y="2858290"/>
              <a:ext cx="1143008" cy="15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4000496" y="4429132"/>
            <a:ext cx="71438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07137" y="3140968"/>
            <a:ext cx="115212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782" y="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Cellular signalling (1)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8845" y="3244334"/>
            <a:ext cx="150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Wnt signalling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sa04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290125"/>
            <a:ext cx="9001125" cy="63801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690794"/>
            <a:ext cx="8715436" cy="33575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898605" y="191666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***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2" y="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Cellular signalling (2)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7" y="1500174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Defective Wnt signalling is asociated with decreased proliferation of epithelial progenitor cells and decrease in the number of islets.</a:t>
            </a:r>
          </a:p>
          <a:p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2977" y="2924558"/>
            <a:ext cx="72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The type 2 diabetes gene TCF7L2 is a downstream target of Wnt signalling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7" y="4071942"/>
            <a:ext cx="72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TCF7L2 has an effect on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 function and survival.  Does TCF7L2 have an effect on islet number?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82" y="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Cellular signalling (3)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4579" y="2420888"/>
            <a:ext cx="4214842" cy="19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82" y="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Cellular signalling (4)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4580" y="2241935"/>
            <a:ext cx="216024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317809" y="2318996"/>
            <a:ext cx="6399972" cy="2220009"/>
            <a:chOff x="1172442" y="1804978"/>
            <a:chExt cx="4266648" cy="1480006"/>
          </a:xfrm>
        </p:grpSpPr>
        <p:sp>
          <p:nvSpPr>
            <p:cNvPr id="2" name="Text Box 219"/>
            <p:cNvSpPr txBox="1">
              <a:spLocks noChangeArrowheads="1"/>
            </p:cNvSpPr>
            <p:nvPr/>
          </p:nvSpPr>
          <p:spPr bwMode="auto">
            <a:xfrm>
              <a:off x="3406123" y="1804978"/>
              <a:ext cx="706604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latin typeface="Arial" pitchFamily="34" charset="0"/>
                  <a:cs typeface="Arial" pitchFamily="34" charset="0"/>
                </a:rPr>
                <a:t>TCF7L2</a:t>
              </a:r>
            </a:p>
            <a:p>
              <a:pPr algn="ctr"/>
              <a:r>
                <a:rPr lang="en-GB" sz="1400" dirty="0">
                  <a:latin typeface="Arial" pitchFamily="34" charset="0"/>
                  <a:cs typeface="Arial" pitchFamily="34" charset="0"/>
                </a:rPr>
                <a:t>adenovirus</a:t>
              </a:r>
            </a:p>
          </p:txBody>
        </p:sp>
        <p:sp>
          <p:nvSpPr>
            <p:cNvPr id="3" name="Text Box 220"/>
            <p:cNvSpPr txBox="1">
              <a:spLocks noChangeArrowheads="1"/>
            </p:cNvSpPr>
            <p:nvPr/>
          </p:nvSpPr>
          <p:spPr bwMode="auto">
            <a:xfrm>
              <a:off x="4230383" y="1804978"/>
              <a:ext cx="1208707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latin typeface="Arial" pitchFamily="34" charset="0"/>
                  <a:cs typeface="Arial" pitchFamily="34" charset="0"/>
                </a:rPr>
                <a:t>TCF7L2 </a:t>
              </a:r>
            </a:p>
            <a:p>
              <a:pPr algn="ctr"/>
              <a:r>
                <a:rPr lang="en-GB" sz="1400" dirty="0">
                  <a:latin typeface="Arial" pitchFamily="34" charset="0"/>
                  <a:cs typeface="Arial" pitchFamily="34" charset="0"/>
                </a:rPr>
                <a:t>siRNA + adenovirus </a:t>
              </a:r>
            </a:p>
          </p:txBody>
        </p:sp>
        <p:sp>
          <p:nvSpPr>
            <p:cNvPr id="4" name="Text Box 218"/>
            <p:cNvSpPr txBox="1">
              <a:spLocks noChangeArrowheads="1"/>
            </p:cNvSpPr>
            <p:nvPr/>
          </p:nvSpPr>
          <p:spPr bwMode="auto">
            <a:xfrm>
              <a:off x="2393425" y="1804978"/>
              <a:ext cx="586913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latin typeface="Arial" pitchFamily="34" charset="0"/>
                  <a:cs typeface="Arial" pitchFamily="34" charset="0"/>
                </a:rPr>
                <a:t>TCF7L2 </a:t>
              </a:r>
            </a:p>
            <a:p>
              <a:pPr algn="ctr"/>
              <a:r>
                <a:rPr lang="en-GB" sz="1400" dirty="0">
                  <a:latin typeface="Arial" pitchFamily="34" charset="0"/>
                  <a:cs typeface="Arial" pitchFamily="34" charset="0"/>
                </a:rPr>
                <a:t>siRNA</a:t>
              </a:r>
            </a:p>
          </p:txBody>
        </p:sp>
        <p:sp>
          <p:nvSpPr>
            <p:cNvPr id="5" name="Text Box 217"/>
            <p:cNvSpPr txBox="1">
              <a:spLocks noChangeArrowheads="1"/>
            </p:cNvSpPr>
            <p:nvPr/>
          </p:nvSpPr>
          <p:spPr bwMode="auto">
            <a:xfrm>
              <a:off x="1324360" y="1890467"/>
              <a:ext cx="507831" cy="20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300845" y="2260913"/>
              <a:ext cx="917159" cy="892801"/>
              <a:chOff x="3294529" y="716099"/>
              <a:chExt cx="917159" cy="892801"/>
            </a:xfrm>
          </p:grpSpPr>
          <p:pic>
            <p:nvPicPr>
              <p:cNvPr id="7" name="Picture 269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l="51187" t="35922" r="31541" b="16003"/>
              <a:stretch>
                <a:fillRect/>
              </a:stretch>
            </p:blipFill>
            <p:spPr bwMode="auto">
              <a:xfrm>
                <a:off x="3294529" y="716099"/>
                <a:ext cx="917159" cy="89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270"/>
              <p:cNvSpPr>
                <a:spLocks noChangeArrowheads="1"/>
              </p:cNvSpPr>
              <p:nvPr/>
            </p:nvSpPr>
            <p:spPr bwMode="auto">
              <a:xfrm>
                <a:off x="3299882" y="716100"/>
                <a:ext cx="892800" cy="892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77417" y="2260913"/>
              <a:ext cx="895869" cy="896362"/>
              <a:chOff x="4377417" y="712538"/>
              <a:chExt cx="895869" cy="896362"/>
            </a:xfrm>
          </p:grpSpPr>
          <p:pic>
            <p:nvPicPr>
              <p:cNvPr id="10" name="Picture 272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l="74594" t="35242" r="8246" b="16515"/>
              <a:stretch>
                <a:fillRect/>
              </a:stretch>
            </p:blipFill>
            <p:spPr bwMode="auto">
              <a:xfrm>
                <a:off x="4380486" y="712538"/>
                <a:ext cx="892800" cy="89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273"/>
              <p:cNvSpPr>
                <a:spLocks noChangeArrowheads="1"/>
              </p:cNvSpPr>
              <p:nvPr/>
            </p:nvSpPr>
            <p:spPr bwMode="auto">
              <a:xfrm>
                <a:off x="4377417" y="716100"/>
                <a:ext cx="892800" cy="892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32331" y="2260913"/>
              <a:ext cx="909100" cy="900326"/>
              <a:chOff x="2259186" y="721041"/>
              <a:chExt cx="909100" cy="900326"/>
            </a:xfrm>
          </p:grpSpPr>
          <p:pic>
            <p:nvPicPr>
              <p:cNvPr id="13" name="Picture 275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l="27945" t="35753" r="54950" b="16003"/>
              <a:stretch>
                <a:fillRect/>
              </a:stretch>
            </p:blipFill>
            <p:spPr bwMode="auto">
              <a:xfrm>
                <a:off x="2275486" y="721041"/>
                <a:ext cx="892800" cy="89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276"/>
              <p:cNvSpPr>
                <a:spLocks noChangeArrowheads="1"/>
              </p:cNvSpPr>
              <p:nvPr/>
            </p:nvSpPr>
            <p:spPr bwMode="auto">
              <a:xfrm>
                <a:off x="2259186" y="728567"/>
                <a:ext cx="892800" cy="892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172442" y="2260913"/>
              <a:ext cx="900475" cy="1024071"/>
              <a:chOff x="1172442" y="714318"/>
              <a:chExt cx="900475" cy="1024071"/>
            </a:xfrm>
          </p:grpSpPr>
          <p:sp>
            <p:nvSpPr>
              <p:cNvPr id="16" name="Line 267"/>
              <p:cNvSpPr>
                <a:spLocks noChangeShapeType="1"/>
              </p:cNvSpPr>
              <p:nvPr/>
            </p:nvSpPr>
            <p:spPr bwMode="auto">
              <a:xfrm flipH="1">
                <a:off x="1603763" y="714318"/>
                <a:ext cx="3070" cy="102407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14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278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l="5644" t="36603" r="77362" b="15663"/>
              <a:stretch>
                <a:fillRect/>
              </a:stretch>
            </p:blipFill>
            <p:spPr bwMode="auto">
              <a:xfrm>
                <a:off x="1180117" y="723224"/>
                <a:ext cx="892800" cy="894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279"/>
              <p:cNvSpPr>
                <a:spLocks noChangeArrowheads="1"/>
              </p:cNvSpPr>
              <p:nvPr/>
            </p:nvSpPr>
            <p:spPr bwMode="auto">
              <a:xfrm>
                <a:off x="1172442" y="714318"/>
                <a:ext cx="892800" cy="892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0782" y="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Cellular signalling (5)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800" y="2373594"/>
            <a:ext cx="165618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499992" y="2315925"/>
            <a:ext cx="136815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012160" y="2348880"/>
            <a:ext cx="165618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872965" y="6634831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latin typeface="+mj-lt"/>
                <a:cs typeface="Arial" pitchFamily="34" charset="0"/>
              </a:rPr>
              <a:t>Da Silva Xavier et al, 2012</a:t>
            </a:r>
            <a:endParaRPr lang="en-GB" sz="8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280"/>
          <p:cNvGrpSpPr/>
          <p:nvPr/>
        </p:nvGrpSpPr>
        <p:grpSpPr>
          <a:xfrm>
            <a:off x="224367" y="2107134"/>
            <a:ext cx="4044912" cy="3266826"/>
            <a:chOff x="224367" y="2107134"/>
            <a:chExt cx="4044912" cy="3266826"/>
          </a:xfrm>
        </p:grpSpPr>
        <p:sp>
          <p:nvSpPr>
            <p:cNvPr id="3" name="Freeform 9"/>
            <p:cNvSpPr>
              <a:spLocks noEditPoints="1"/>
            </p:cNvSpPr>
            <p:nvPr/>
          </p:nvSpPr>
          <p:spPr bwMode="auto">
            <a:xfrm>
              <a:off x="1002204" y="3059634"/>
              <a:ext cx="3076575" cy="1757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1107"/>
                </a:cxn>
                <a:cxn ang="0">
                  <a:pos x="0" y="1107"/>
                </a:cxn>
                <a:cxn ang="0">
                  <a:pos x="0" y="0"/>
                </a:cxn>
                <a:cxn ang="0">
                  <a:pos x="234" y="573"/>
                </a:cxn>
                <a:cxn ang="0">
                  <a:pos x="300" y="573"/>
                </a:cxn>
                <a:cxn ang="0">
                  <a:pos x="300" y="1107"/>
                </a:cxn>
                <a:cxn ang="0">
                  <a:pos x="234" y="1107"/>
                </a:cxn>
                <a:cxn ang="0">
                  <a:pos x="234" y="573"/>
                </a:cxn>
                <a:cxn ang="0">
                  <a:pos x="468" y="865"/>
                </a:cxn>
                <a:cxn ang="0">
                  <a:pos x="534" y="865"/>
                </a:cxn>
                <a:cxn ang="0">
                  <a:pos x="534" y="1107"/>
                </a:cxn>
                <a:cxn ang="0">
                  <a:pos x="468" y="1107"/>
                </a:cxn>
                <a:cxn ang="0">
                  <a:pos x="468" y="865"/>
                </a:cxn>
                <a:cxn ang="0">
                  <a:pos x="702" y="1008"/>
                </a:cxn>
                <a:cxn ang="0">
                  <a:pos x="768" y="1008"/>
                </a:cxn>
                <a:cxn ang="0">
                  <a:pos x="768" y="1107"/>
                </a:cxn>
                <a:cxn ang="0">
                  <a:pos x="702" y="1107"/>
                </a:cxn>
                <a:cxn ang="0">
                  <a:pos x="702" y="1008"/>
                </a:cxn>
                <a:cxn ang="0">
                  <a:pos x="936" y="1058"/>
                </a:cxn>
                <a:cxn ang="0">
                  <a:pos x="1002" y="1058"/>
                </a:cxn>
                <a:cxn ang="0">
                  <a:pos x="1002" y="1107"/>
                </a:cxn>
                <a:cxn ang="0">
                  <a:pos x="936" y="1107"/>
                </a:cxn>
                <a:cxn ang="0">
                  <a:pos x="936" y="1058"/>
                </a:cxn>
                <a:cxn ang="0">
                  <a:pos x="1170" y="1102"/>
                </a:cxn>
                <a:cxn ang="0">
                  <a:pos x="1236" y="1102"/>
                </a:cxn>
                <a:cxn ang="0">
                  <a:pos x="1236" y="1107"/>
                </a:cxn>
                <a:cxn ang="0">
                  <a:pos x="1170" y="1107"/>
                </a:cxn>
                <a:cxn ang="0">
                  <a:pos x="1170" y="1102"/>
                </a:cxn>
                <a:cxn ang="0">
                  <a:pos x="1404" y="1085"/>
                </a:cxn>
                <a:cxn ang="0">
                  <a:pos x="1470" y="1085"/>
                </a:cxn>
                <a:cxn ang="0">
                  <a:pos x="1470" y="1107"/>
                </a:cxn>
                <a:cxn ang="0">
                  <a:pos x="1404" y="1107"/>
                </a:cxn>
                <a:cxn ang="0">
                  <a:pos x="1404" y="1085"/>
                </a:cxn>
                <a:cxn ang="0">
                  <a:pos x="1638" y="1096"/>
                </a:cxn>
                <a:cxn ang="0">
                  <a:pos x="1704" y="1096"/>
                </a:cxn>
                <a:cxn ang="0">
                  <a:pos x="1704" y="1107"/>
                </a:cxn>
                <a:cxn ang="0">
                  <a:pos x="1638" y="1107"/>
                </a:cxn>
                <a:cxn ang="0">
                  <a:pos x="1638" y="1096"/>
                </a:cxn>
                <a:cxn ang="0">
                  <a:pos x="1866" y="1096"/>
                </a:cxn>
                <a:cxn ang="0">
                  <a:pos x="1938" y="1096"/>
                </a:cxn>
                <a:cxn ang="0">
                  <a:pos x="1938" y="1107"/>
                </a:cxn>
                <a:cxn ang="0">
                  <a:pos x="1866" y="1107"/>
                </a:cxn>
                <a:cxn ang="0">
                  <a:pos x="1866" y="1096"/>
                </a:cxn>
              </a:cxnLst>
              <a:rect l="0" t="0" r="r" b="b"/>
              <a:pathLst>
                <a:path w="1938" h="1107">
                  <a:moveTo>
                    <a:pt x="0" y="0"/>
                  </a:moveTo>
                  <a:lnTo>
                    <a:pt x="72" y="0"/>
                  </a:lnTo>
                  <a:lnTo>
                    <a:pt x="72" y="1107"/>
                  </a:lnTo>
                  <a:lnTo>
                    <a:pt x="0" y="1107"/>
                  </a:lnTo>
                  <a:lnTo>
                    <a:pt x="0" y="0"/>
                  </a:lnTo>
                  <a:close/>
                  <a:moveTo>
                    <a:pt x="234" y="573"/>
                  </a:moveTo>
                  <a:lnTo>
                    <a:pt x="300" y="573"/>
                  </a:lnTo>
                  <a:lnTo>
                    <a:pt x="300" y="1107"/>
                  </a:lnTo>
                  <a:lnTo>
                    <a:pt x="234" y="1107"/>
                  </a:lnTo>
                  <a:lnTo>
                    <a:pt x="234" y="573"/>
                  </a:lnTo>
                  <a:close/>
                  <a:moveTo>
                    <a:pt x="468" y="865"/>
                  </a:moveTo>
                  <a:lnTo>
                    <a:pt x="534" y="865"/>
                  </a:lnTo>
                  <a:lnTo>
                    <a:pt x="534" y="1107"/>
                  </a:lnTo>
                  <a:lnTo>
                    <a:pt x="468" y="1107"/>
                  </a:lnTo>
                  <a:lnTo>
                    <a:pt x="468" y="865"/>
                  </a:lnTo>
                  <a:close/>
                  <a:moveTo>
                    <a:pt x="702" y="1008"/>
                  </a:moveTo>
                  <a:lnTo>
                    <a:pt x="768" y="1008"/>
                  </a:lnTo>
                  <a:lnTo>
                    <a:pt x="768" y="1107"/>
                  </a:lnTo>
                  <a:lnTo>
                    <a:pt x="702" y="1107"/>
                  </a:lnTo>
                  <a:lnTo>
                    <a:pt x="702" y="1008"/>
                  </a:lnTo>
                  <a:close/>
                  <a:moveTo>
                    <a:pt x="936" y="1058"/>
                  </a:moveTo>
                  <a:lnTo>
                    <a:pt x="1002" y="1058"/>
                  </a:lnTo>
                  <a:lnTo>
                    <a:pt x="1002" y="1107"/>
                  </a:lnTo>
                  <a:lnTo>
                    <a:pt x="936" y="1107"/>
                  </a:lnTo>
                  <a:lnTo>
                    <a:pt x="936" y="1058"/>
                  </a:lnTo>
                  <a:close/>
                  <a:moveTo>
                    <a:pt x="1170" y="1102"/>
                  </a:moveTo>
                  <a:lnTo>
                    <a:pt x="1236" y="1102"/>
                  </a:lnTo>
                  <a:lnTo>
                    <a:pt x="1236" y="1107"/>
                  </a:lnTo>
                  <a:lnTo>
                    <a:pt x="1170" y="1107"/>
                  </a:lnTo>
                  <a:lnTo>
                    <a:pt x="1170" y="1102"/>
                  </a:lnTo>
                  <a:close/>
                  <a:moveTo>
                    <a:pt x="1404" y="1085"/>
                  </a:moveTo>
                  <a:lnTo>
                    <a:pt x="1470" y="1085"/>
                  </a:lnTo>
                  <a:lnTo>
                    <a:pt x="1470" y="1107"/>
                  </a:lnTo>
                  <a:lnTo>
                    <a:pt x="1404" y="1107"/>
                  </a:lnTo>
                  <a:lnTo>
                    <a:pt x="1404" y="1085"/>
                  </a:lnTo>
                  <a:close/>
                  <a:moveTo>
                    <a:pt x="1638" y="1096"/>
                  </a:moveTo>
                  <a:lnTo>
                    <a:pt x="1704" y="1096"/>
                  </a:lnTo>
                  <a:lnTo>
                    <a:pt x="1704" y="1107"/>
                  </a:lnTo>
                  <a:lnTo>
                    <a:pt x="1638" y="1107"/>
                  </a:lnTo>
                  <a:lnTo>
                    <a:pt x="1638" y="1096"/>
                  </a:lnTo>
                  <a:close/>
                  <a:moveTo>
                    <a:pt x="1866" y="1096"/>
                  </a:moveTo>
                  <a:lnTo>
                    <a:pt x="1938" y="1096"/>
                  </a:lnTo>
                  <a:lnTo>
                    <a:pt x="1938" y="1107"/>
                  </a:lnTo>
                  <a:lnTo>
                    <a:pt x="1866" y="1107"/>
                  </a:lnTo>
                  <a:lnTo>
                    <a:pt x="1866" y="1096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10"/>
            <p:cNvSpPr>
              <a:spLocks noEditPoints="1"/>
            </p:cNvSpPr>
            <p:nvPr/>
          </p:nvSpPr>
          <p:spPr bwMode="auto">
            <a:xfrm>
              <a:off x="1116504" y="2700859"/>
              <a:ext cx="3067050" cy="2116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1333"/>
                </a:cxn>
                <a:cxn ang="0">
                  <a:pos x="0" y="1333"/>
                </a:cxn>
                <a:cxn ang="0">
                  <a:pos x="0" y="0"/>
                </a:cxn>
                <a:cxn ang="0">
                  <a:pos x="228" y="1036"/>
                </a:cxn>
                <a:cxn ang="0">
                  <a:pos x="300" y="1036"/>
                </a:cxn>
                <a:cxn ang="0">
                  <a:pos x="300" y="1333"/>
                </a:cxn>
                <a:cxn ang="0">
                  <a:pos x="228" y="1333"/>
                </a:cxn>
                <a:cxn ang="0">
                  <a:pos x="228" y="1036"/>
                </a:cxn>
                <a:cxn ang="0">
                  <a:pos x="462" y="1041"/>
                </a:cxn>
                <a:cxn ang="0">
                  <a:pos x="528" y="1041"/>
                </a:cxn>
                <a:cxn ang="0">
                  <a:pos x="528" y="1333"/>
                </a:cxn>
                <a:cxn ang="0">
                  <a:pos x="462" y="1333"/>
                </a:cxn>
                <a:cxn ang="0">
                  <a:pos x="462" y="1041"/>
                </a:cxn>
                <a:cxn ang="0">
                  <a:pos x="696" y="1223"/>
                </a:cxn>
                <a:cxn ang="0">
                  <a:pos x="762" y="1223"/>
                </a:cxn>
                <a:cxn ang="0">
                  <a:pos x="762" y="1333"/>
                </a:cxn>
                <a:cxn ang="0">
                  <a:pos x="696" y="1333"/>
                </a:cxn>
                <a:cxn ang="0">
                  <a:pos x="696" y="1223"/>
                </a:cxn>
                <a:cxn ang="0">
                  <a:pos x="930" y="1311"/>
                </a:cxn>
                <a:cxn ang="0">
                  <a:pos x="996" y="1311"/>
                </a:cxn>
                <a:cxn ang="0">
                  <a:pos x="996" y="1333"/>
                </a:cxn>
                <a:cxn ang="0">
                  <a:pos x="930" y="1333"/>
                </a:cxn>
                <a:cxn ang="0">
                  <a:pos x="930" y="1311"/>
                </a:cxn>
                <a:cxn ang="0">
                  <a:pos x="1164" y="1322"/>
                </a:cxn>
                <a:cxn ang="0">
                  <a:pos x="1230" y="1322"/>
                </a:cxn>
                <a:cxn ang="0">
                  <a:pos x="1230" y="1333"/>
                </a:cxn>
                <a:cxn ang="0">
                  <a:pos x="1164" y="1333"/>
                </a:cxn>
                <a:cxn ang="0">
                  <a:pos x="1164" y="1322"/>
                </a:cxn>
                <a:cxn ang="0">
                  <a:pos x="1398" y="1322"/>
                </a:cxn>
                <a:cxn ang="0">
                  <a:pos x="1464" y="1322"/>
                </a:cxn>
                <a:cxn ang="0">
                  <a:pos x="1464" y="1333"/>
                </a:cxn>
                <a:cxn ang="0">
                  <a:pos x="1398" y="1333"/>
                </a:cxn>
                <a:cxn ang="0">
                  <a:pos x="1398" y="1322"/>
                </a:cxn>
                <a:cxn ang="0">
                  <a:pos x="1632" y="1322"/>
                </a:cxn>
                <a:cxn ang="0">
                  <a:pos x="1698" y="1322"/>
                </a:cxn>
                <a:cxn ang="0">
                  <a:pos x="1698" y="1333"/>
                </a:cxn>
                <a:cxn ang="0">
                  <a:pos x="1632" y="1333"/>
                </a:cxn>
                <a:cxn ang="0">
                  <a:pos x="1632" y="1322"/>
                </a:cxn>
                <a:cxn ang="0">
                  <a:pos x="1866" y="1306"/>
                </a:cxn>
                <a:cxn ang="0">
                  <a:pos x="1932" y="1306"/>
                </a:cxn>
                <a:cxn ang="0">
                  <a:pos x="1932" y="1333"/>
                </a:cxn>
                <a:cxn ang="0">
                  <a:pos x="1866" y="1333"/>
                </a:cxn>
                <a:cxn ang="0">
                  <a:pos x="1866" y="1306"/>
                </a:cxn>
              </a:cxnLst>
              <a:rect l="0" t="0" r="r" b="b"/>
              <a:pathLst>
                <a:path w="1932" h="1333">
                  <a:moveTo>
                    <a:pt x="0" y="0"/>
                  </a:moveTo>
                  <a:lnTo>
                    <a:pt x="66" y="0"/>
                  </a:lnTo>
                  <a:lnTo>
                    <a:pt x="66" y="1333"/>
                  </a:lnTo>
                  <a:lnTo>
                    <a:pt x="0" y="1333"/>
                  </a:lnTo>
                  <a:lnTo>
                    <a:pt x="0" y="0"/>
                  </a:lnTo>
                  <a:close/>
                  <a:moveTo>
                    <a:pt x="228" y="1036"/>
                  </a:moveTo>
                  <a:lnTo>
                    <a:pt x="300" y="1036"/>
                  </a:lnTo>
                  <a:lnTo>
                    <a:pt x="300" y="1333"/>
                  </a:lnTo>
                  <a:lnTo>
                    <a:pt x="228" y="1333"/>
                  </a:lnTo>
                  <a:lnTo>
                    <a:pt x="228" y="1036"/>
                  </a:lnTo>
                  <a:close/>
                  <a:moveTo>
                    <a:pt x="462" y="1041"/>
                  </a:moveTo>
                  <a:lnTo>
                    <a:pt x="528" y="1041"/>
                  </a:lnTo>
                  <a:lnTo>
                    <a:pt x="528" y="1333"/>
                  </a:lnTo>
                  <a:lnTo>
                    <a:pt x="462" y="1333"/>
                  </a:lnTo>
                  <a:lnTo>
                    <a:pt x="462" y="1041"/>
                  </a:lnTo>
                  <a:close/>
                  <a:moveTo>
                    <a:pt x="696" y="1223"/>
                  </a:moveTo>
                  <a:lnTo>
                    <a:pt x="762" y="1223"/>
                  </a:lnTo>
                  <a:lnTo>
                    <a:pt x="762" y="1333"/>
                  </a:lnTo>
                  <a:lnTo>
                    <a:pt x="696" y="1333"/>
                  </a:lnTo>
                  <a:lnTo>
                    <a:pt x="696" y="1223"/>
                  </a:lnTo>
                  <a:close/>
                  <a:moveTo>
                    <a:pt x="930" y="1311"/>
                  </a:moveTo>
                  <a:lnTo>
                    <a:pt x="996" y="1311"/>
                  </a:lnTo>
                  <a:lnTo>
                    <a:pt x="996" y="1333"/>
                  </a:lnTo>
                  <a:lnTo>
                    <a:pt x="930" y="1333"/>
                  </a:lnTo>
                  <a:lnTo>
                    <a:pt x="930" y="1311"/>
                  </a:lnTo>
                  <a:close/>
                  <a:moveTo>
                    <a:pt x="1164" y="1322"/>
                  </a:moveTo>
                  <a:lnTo>
                    <a:pt x="1230" y="1322"/>
                  </a:lnTo>
                  <a:lnTo>
                    <a:pt x="1230" y="1333"/>
                  </a:lnTo>
                  <a:lnTo>
                    <a:pt x="1164" y="1333"/>
                  </a:lnTo>
                  <a:lnTo>
                    <a:pt x="1164" y="1322"/>
                  </a:lnTo>
                  <a:close/>
                  <a:moveTo>
                    <a:pt x="1398" y="1322"/>
                  </a:moveTo>
                  <a:lnTo>
                    <a:pt x="1464" y="1322"/>
                  </a:lnTo>
                  <a:lnTo>
                    <a:pt x="1464" y="1333"/>
                  </a:lnTo>
                  <a:lnTo>
                    <a:pt x="1398" y="1333"/>
                  </a:lnTo>
                  <a:lnTo>
                    <a:pt x="1398" y="1322"/>
                  </a:lnTo>
                  <a:close/>
                  <a:moveTo>
                    <a:pt x="1632" y="1322"/>
                  </a:moveTo>
                  <a:lnTo>
                    <a:pt x="1698" y="1322"/>
                  </a:lnTo>
                  <a:lnTo>
                    <a:pt x="1698" y="1333"/>
                  </a:lnTo>
                  <a:lnTo>
                    <a:pt x="1632" y="1333"/>
                  </a:lnTo>
                  <a:lnTo>
                    <a:pt x="1632" y="1322"/>
                  </a:lnTo>
                  <a:close/>
                  <a:moveTo>
                    <a:pt x="1866" y="1306"/>
                  </a:moveTo>
                  <a:lnTo>
                    <a:pt x="1932" y="1306"/>
                  </a:lnTo>
                  <a:lnTo>
                    <a:pt x="1932" y="1333"/>
                  </a:lnTo>
                  <a:lnTo>
                    <a:pt x="1866" y="1333"/>
                  </a:lnTo>
                  <a:lnTo>
                    <a:pt x="1866" y="130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1032692" y="2810397"/>
              <a:ext cx="57150" cy="254000"/>
            </a:xfrm>
            <a:custGeom>
              <a:avLst/>
              <a:gdLst/>
              <a:ahLst/>
              <a:cxnLst>
                <a:cxn ang="0">
                  <a:pos x="18" y="160"/>
                </a:cxn>
                <a:cxn ang="0">
                  <a:pos x="18" y="160"/>
                </a:cxn>
                <a:cxn ang="0">
                  <a:pos x="18" y="0"/>
                </a:cxn>
                <a:cxn ang="0">
                  <a:pos x="18" y="160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160">
                  <a:moveTo>
                    <a:pt x="18" y="160"/>
                  </a:moveTo>
                  <a:lnTo>
                    <a:pt x="18" y="160"/>
                  </a:lnTo>
                  <a:lnTo>
                    <a:pt x="18" y="0"/>
                  </a:lnTo>
                  <a:lnTo>
                    <a:pt x="18" y="160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1032692" y="2805634"/>
              <a:ext cx="57150" cy="258763"/>
            </a:xfrm>
            <a:custGeom>
              <a:avLst/>
              <a:gdLst/>
              <a:ahLst/>
              <a:cxnLst>
                <a:cxn ang="0">
                  <a:pos x="15" y="163"/>
                </a:cxn>
                <a:cxn ang="0">
                  <a:pos x="15" y="3"/>
                </a:cxn>
                <a:cxn ang="0">
                  <a:pos x="21" y="3"/>
                </a:cxn>
                <a:cxn ang="0">
                  <a:pos x="21" y="163"/>
                </a:cxn>
                <a:cxn ang="0">
                  <a:pos x="15" y="163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163">
                  <a:moveTo>
                    <a:pt x="15" y="163"/>
                  </a:moveTo>
                  <a:lnTo>
                    <a:pt x="15" y="3"/>
                  </a:lnTo>
                  <a:lnTo>
                    <a:pt x="21" y="3"/>
                  </a:lnTo>
                  <a:lnTo>
                    <a:pt x="21" y="163"/>
                  </a:lnTo>
                  <a:lnTo>
                    <a:pt x="15" y="163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1395620" y="3764484"/>
              <a:ext cx="57150" cy="209550"/>
            </a:xfrm>
            <a:custGeom>
              <a:avLst/>
              <a:gdLst/>
              <a:ahLst/>
              <a:cxnLst>
                <a:cxn ang="0">
                  <a:pos x="18" y="132"/>
                </a:cxn>
                <a:cxn ang="0">
                  <a:pos x="18" y="132"/>
                </a:cxn>
                <a:cxn ang="0">
                  <a:pos x="18" y="0"/>
                </a:cxn>
                <a:cxn ang="0">
                  <a:pos x="18" y="132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18" y="132"/>
                  </a:moveTo>
                  <a:lnTo>
                    <a:pt x="18" y="132"/>
                  </a:lnTo>
                  <a:lnTo>
                    <a:pt x="18" y="0"/>
                  </a:lnTo>
                  <a:lnTo>
                    <a:pt x="18" y="132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1395620" y="3759722"/>
              <a:ext cx="57150" cy="214313"/>
            </a:xfrm>
            <a:custGeom>
              <a:avLst/>
              <a:gdLst/>
              <a:ahLst/>
              <a:cxnLst>
                <a:cxn ang="0">
                  <a:pos x="15" y="135"/>
                </a:cxn>
                <a:cxn ang="0">
                  <a:pos x="15" y="3"/>
                </a:cxn>
                <a:cxn ang="0">
                  <a:pos x="21" y="3"/>
                </a:cxn>
                <a:cxn ang="0">
                  <a:pos x="21" y="135"/>
                </a:cxn>
                <a:cxn ang="0">
                  <a:pos x="15" y="135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135">
                  <a:moveTo>
                    <a:pt x="15" y="135"/>
                  </a:moveTo>
                  <a:lnTo>
                    <a:pt x="15" y="3"/>
                  </a:lnTo>
                  <a:lnTo>
                    <a:pt x="21" y="3"/>
                  </a:lnTo>
                  <a:lnTo>
                    <a:pt x="21" y="135"/>
                  </a:lnTo>
                  <a:lnTo>
                    <a:pt x="15" y="135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767095" y="4420122"/>
              <a:ext cx="57150" cy="17463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8" y="11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11">
                  <a:moveTo>
                    <a:pt x="18" y="11"/>
                  </a:moveTo>
                  <a:lnTo>
                    <a:pt x="18" y="11"/>
                  </a:lnTo>
                  <a:lnTo>
                    <a:pt x="18" y="0"/>
                  </a:lnTo>
                  <a:lnTo>
                    <a:pt x="18" y="11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1767095" y="4415359"/>
              <a:ext cx="57150" cy="22225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5" y="3"/>
                </a:cxn>
                <a:cxn ang="0">
                  <a:pos x="21" y="3"/>
                </a:cxn>
                <a:cxn ang="0">
                  <a:pos x="21" y="14"/>
                </a:cxn>
                <a:cxn ang="0">
                  <a:pos x="15" y="1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14">
                  <a:moveTo>
                    <a:pt x="15" y="14"/>
                  </a:moveTo>
                  <a:lnTo>
                    <a:pt x="15" y="3"/>
                  </a:lnTo>
                  <a:lnTo>
                    <a:pt x="21" y="3"/>
                  </a:lnTo>
                  <a:lnTo>
                    <a:pt x="21" y="14"/>
                  </a:ln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2149966" y="4664597"/>
              <a:ext cx="57150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2511916" y="4734447"/>
              <a:ext cx="57150" cy="7938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5">
                  <a:moveTo>
                    <a:pt x="18" y="5"/>
                  </a:moveTo>
                  <a:lnTo>
                    <a:pt x="18" y="5"/>
                  </a:lnTo>
                  <a:lnTo>
                    <a:pt x="18" y="0"/>
                  </a:lnTo>
                  <a:lnTo>
                    <a:pt x="18" y="5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2511916" y="4729684"/>
              <a:ext cx="57150" cy="127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3"/>
                </a:cxn>
                <a:cxn ang="0">
                  <a:pos x="21" y="3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15" y="8"/>
                  </a:moveTo>
                  <a:lnTo>
                    <a:pt x="15" y="3"/>
                  </a:lnTo>
                  <a:lnTo>
                    <a:pt x="21" y="3"/>
                  </a:lnTo>
                  <a:lnTo>
                    <a:pt x="21" y="8"/>
                  </a:lnTo>
                  <a:lnTo>
                    <a:pt x="15" y="8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2883391" y="4812234"/>
              <a:ext cx="57150" cy="95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6">
                  <a:moveTo>
                    <a:pt x="18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18" y="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2883391" y="4809059"/>
              <a:ext cx="57150" cy="127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15" y="8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8"/>
                  </a:lnTo>
                  <a:lnTo>
                    <a:pt x="15" y="8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3254866" y="4777309"/>
              <a:ext cx="57150" cy="95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6">
                  <a:moveTo>
                    <a:pt x="18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18" y="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3254866" y="4774134"/>
              <a:ext cx="57150" cy="127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15" y="8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8"/>
                  </a:lnTo>
                  <a:lnTo>
                    <a:pt x="15" y="8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3626341" y="4804297"/>
              <a:ext cx="57150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1140316" y="2504009"/>
              <a:ext cx="57150" cy="201613"/>
            </a:xfrm>
            <a:custGeom>
              <a:avLst/>
              <a:gdLst/>
              <a:ahLst/>
              <a:cxnLst>
                <a:cxn ang="0">
                  <a:pos x="18" y="127"/>
                </a:cxn>
                <a:cxn ang="0">
                  <a:pos x="18" y="127"/>
                </a:cxn>
                <a:cxn ang="0">
                  <a:pos x="18" y="0"/>
                </a:cxn>
                <a:cxn ang="0">
                  <a:pos x="18" y="127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127">
                  <a:moveTo>
                    <a:pt x="18" y="127"/>
                  </a:moveTo>
                  <a:lnTo>
                    <a:pt x="18" y="127"/>
                  </a:lnTo>
                  <a:lnTo>
                    <a:pt x="18" y="0"/>
                  </a:lnTo>
                  <a:lnTo>
                    <a:pt x="18" y="127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1140316" y="2500834"/>
              <a:ext cx="57150" cy="204788"/>
            </a:xfrm>
            <a:custGeom>
              <a:avLst/>
              <a:gdLst/>
              <a:ahLst/>
              <a:cxnLst>
                <a:cxn ang="0">
                  <a:pos x="15" y="129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129"/>
                </a:cxn>
                <a:cxn ang="0">
                  <a:pos x="15" y="129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129">
                  <a:moveTo>
                    <a:pt x="15" y="129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129"/>
                  </a:lnTo>
                  <a:lnTo>
                    <a:pt x="15" y="129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1506093" y="4156597"/>
              <a:ext cx="57150" cy="193675"/>
            </a:xfrm>
            <a:custGeom>
              <a:avLst/>
              <a:gdLst/>
              <a:ahLst/>
              <a:cxnLst>
                <a:cxn ang="0">
                  <a:pos x="18" y="122"/>
                </a:cxn>
                <a:cxn ang="0">
                  <a:pos x="18" y="122"/>
                </a:cxn>
                <a:cxn ang="0">
                  <a:pos x="18" y="0"/>
                </a:cxn>
                <a:cxn ang="0">
                  <a:pos x="18" y="122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122">
                  <a:moveTo>
                    <a:pt x="18" y="122"/>
                  </a:moveTo>
                  <a:lnTo>
                    <a:pt x="18" y="122"/>
                  </a:lnTo>
                  <a:lnTo>
                    <a:pt x="18" y="0"/>
                  </a:lnTo>
                  <a:lnTo>
                    <a:pt x="18" y="122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1506093" y="4153422"/>
              <a:ext cx="57150" cy="196850"/>
            </a:xfrm>
            <a:custGeom>
              <a:avLst/>
              <a:gdLst/>
              <a:ahLst/>
              <a:cxnLst>
                <a:cxn ang="0">
                  <a:pos x="15" y="124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124"/>
                </a:cxn>
                <a:cxn ang="0">
                  <a:pos x="15" y="12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124">
                  <a:moveTo>
                    <a:pt x="15" y="124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124"/>
                  </a:lnTo>
                  <a:lnTo>
                    <a:pt x="15" y="124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1871870" y="4296297"/>
              <a:ext cx="57150" cy="61913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8" y="0"/>
                </a:cxn>
                <a:cxn ang="0">
                  <a:pos x="18" y="39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39">
                  <a:moveTo>
                    <a:pt x="18" y="39"/>
                  </a:moveTo>
                  <a:lnTo>
                    <a:pt x="18" y="39"/>
                  </a:lnTo>
                  <a:lnTo>
                    <a:pt x="18" y="0"/>
                  </a:lnTo>
                  <a:lnTo>
                    <a:pt x="18" y="39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1871870" y="4293122"/>
              <a:ext cx="57150" cy="65088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41"/>
                </a:cxn>
                <a:cxn ang="0">
                  <a:pos x="15" y="41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41">
                  <a:moveTo>
                    <a:pt x="15" y="41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41"/>
                  </a:lnTo>
                  <a:lnTo>
                    <a:pt x="15" y="41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254741" y="4647134"/>
              <a:ext cx="57150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2626216" y="4777309"/>
              <a:ext cx="57150" cy="95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6">
                  <a:moveTo>
                    <a:pt x="18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18" y="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2626216" y="4774134"/>
              <a:ext cx="57150" cy="127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15" y="8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8"/>
                  </a:lnTo>
                  <a:lnTo>
                    <a:pt x="15" y="8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988166" y="4794772"/>
              <a:ext cx="57150" cy="95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6">
                  <a:moveTo>
                    <a:pt x="18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18" y="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2988166" y="4791597"/>
              <a:ext cx="57150" cy="127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15" y="8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8"/>
                  </a:lnTo>
                  <a:lnTo>
                    <a:pt x="15" y="8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6"/>
            <p:cNvSpPr>
              <a:spLocks noEditPoints="1"/>
            </p:cNvSpPr>
            <p:nvPr/>
          </p:nvSpPr>
          <p:spPr bwMode="auto">
            <a:xfrm>
              <a:off x="3359641" y="4794772"/>
              <a:ext cx="57150" cy="95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6">
                  <a:moveTo>
                    <a:pt x="18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18" y="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3359641" y="4791597"/>
              <a:ext cx="57150" cy="127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15" y="8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8"/>
                  </a:lnTo>
                  <a:lnTo>
                    <a:pt x="15" y="8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3731116" y="4794772"/>
              <a:ext cx="57150" cy="952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6">
                  <a:moveTo>
                    <a:pt x="18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18" y="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3731116" y="4791597"/>
              <a:ext cx="57150" cy="127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15" y="8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8"/>
                  </a:lnTo>
                  <a:lnTo>
                    <a:pt x="15" y="8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0"/>
            <p:cNvSpPr>
              <a:spLocks noEditPoints="1"/>
            </p:cNvSpPr>
            <p:nvPr/>
          </p:nvSpPr>
          <p:spPr bwMode="auto">
            <a:xfrm>
              <a:off x="4102591" y="4769372"/>
              <a:ext cx="57150" cy="7938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5">
                  <a:moveTo>
                    <a:pt x="18" y="5"/>
                  </a:moveTo>
                  <a:lnTo>
                    <a:pt x="18" y="5"/>
                  </a:lnTo>
                  <a:lnTo>
                    <a:pt x="18" y="0"/>
                  </a:lnTo>
                  <a:lnTo>
                    <a:pt x="18" y="5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1"/>
            <p:cNvSpPr>
              <a:spLocks noEditPoints="1"/>
            </p:cNvSpPr>
            <p:nvPr/>
          </p:nvSpPr>
          <p:spPr bwMode="auto">
            <a:xfrm>
              <a:off x="4102591" y="4764609"/>
              <a:ext cx="57150" cy="127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3"/>
                </a:cxn>
                <a:cxn ang="0">
                  <a:pos x="21" y="3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6" h="8">
                  <a:moveTo>
                    <a:pt x="15" y="8"/>
                  </a:moveTo>
                  <a:lnTo>
                    <a:pt x="15" y="3"/>
                  </a:lnTo>
                  <a:lnTo>
                    <a:pt x="21" y="3"/>
                  </a:lnTo>
                  <a:lnTo>
                    <a:pt x="21" y="8"/>
                  </a:lnTo>
                  <a:lnTo>
                    <a:pt x="15" y="8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926004" y="2111897"/>
              <a:ext cx="9525" cy="2709863"/>
            </a:xfrm>
            <a:prstGeom prst="rect">
              <a:avLst/>
            </a:prstGeom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3"/>
            <p:cNvSpPr>
              <a:spLocks noEditPoints="1"/>
            </p:cNvSpPr>
            <p:nvPr/>
          </p:nvSpPr>
          <p:spPr bwMode="auto">
            <a:xfrm>
              <a:off x="883141" y="2107134"/>
              <a:ext cx="47625" cy="2719388"/>
            </a:xfrm>
            <a:custGeom>
              <a:avLst/>
              <a:gdLst/>
              <a:ahLst/>
              <a:cxnLst>
                <a:cxn ang="0">
                  <a:pos x="0" y="1707"/>
                </a:cxn>
                <a:cxn ang="0">
                  <a:pos x="30" y="1707"/>
                </a:cxn>
                <a:cxn ang="0">
                  <a:pos x="30" y="1713"/>
                </a:cxn>
                <a:cxn ang="0">
                  <a:pos x="0" y="1713"/>
                </a:cxn>
                <a:cxn ang="0">
                  <a:pos x="0" y="1707"/>
                </a:cxn>
                <a:cxn ang="0">
                  <a:pos x="0" y="1459"/>
                </a:cxn>
                <a:cxn ang="0">
                  <a:pos x="30" y="1459"/>
                </a:cxn>
                <a:cxn ang="0">
                  <a:pos x="30" y="1465"/>
                </a:cxn>
                <a:cxn ang="0">
                  <a:pos x="0" y="1465"/>
                </a:cxn>
                <a:cxn ang="0">
                  <a:pos x="0" y="1459"/>
                </a:cxn>
                <a:cxn ang="0">
                  <a:pos x="0" y="1217"/>
                </a:cxn>
                <a:cxn ang="0">
                  <a:pos x="30" y="1217"/>
                </a:cxn>
                <a:cxn ang="0">
                  <a:pos x="30" y="1223"/>
                </a:cxn>
                <a:cxn ang="0">
                  <a:pos x="0" y="1223"/>
                </a:cxn>
                <a:cxn ang="0">
                  <a:pos x="0" y="1217"/>
                </a:cxn>
                <a:cxn ang="0">
                  <a:pos x="0" y="975"/>
                </a:cxn>
                <a:cxn ang="0">
                  <a:pos x="30" y="975"/>
                </a:cxn>
                <a:cxn ang="0">
                  <a:pos x="30" y="980"/>
                </a:cxn>
                <a:cxn ang="0">
                  <a:pos x="0" y="980"/>
                </a:cxn>
                <a:cxn ang="0">
                  <a:pos x="0" y="975"/>
                </a:cxn>
                <a:cxn ang="0">
                  <a:pos x="0" y="732"/>
                </a:cxn>
                <a:cxn ang="0">
                  <a:pos x="30" y="732"/>
                </a:cxn>
                <a:cxn ang="0">
                  <a:pos x="30" y="738"/>
                </a:cxn>
                <a:cxn ang="0">
                  <a:pos x="0" y="738"/>
                </a:cxn>
                <a:cxn ang="0">
                  <a:pos x="0" y="732"/>
                </a:cxn>
                <a:cxn ang="0">
                  <a:pos x="0" y="490"/>
                </a:cxn>
                <a:cxn ang="0">
                  <a:pos x="30" y="490"/>
                </a:cxn>
                <a:cxn ang="0">
                  <a:pos x="30" y="496"/>
                </a:cxn>
                <a:cxn ang="0">
                  <a:pos x="0" y="496"/>
                </a:cxn>
                <a:cxn ang="0">
                  <a:pos x="0" y="490"/>
                </a:cxn>
                <a:cxn ang="0">
                  <a:pos x="0" y="242"/>
                </a:cxn>
                <a:cxn ang="0">
                  <a:pos x="30" y="242"/>
                </a:cxn>
                <a:cxn ang="0">
                  <a:pos x="30" y="248"/>
                </a:cxn>
                <a:cxn ang="0">
                  <a:pos x="0" y="248"/>
                </a:cxn>
                <a:cxn ang="0">
                  <a:pos x="0" y="242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0" h="1713">
                  <a:moveTo>
                    <a:pt x="0" y="1707"/>
                  </a:moveTo>
                  <a:lnTo>
                    <a:pt x="30" y="1707"/>
                  </a:lnTo>
                  <a:lnTo>
                    <a:pt x="30" y="1713"/>
                  </a:lnTo>
                  <a:lnTo>
                    <a:pt x="0" y="1713"/>
                  </a:lnTo>
                  <a:lnTo>
                    <a:pt x="0" y="1707"/>
                  </a:lnTo>
                  <a:close/>
                  <a:moveTo>
                    <a:pt x="0" y="1459"/>
                  </a:moveTo>
                  <a:lnTo>
                    <a:pt x="30" y="1459"/>
                  </a:lnTo>
                  <a:lnTo>
                    <a:pt x="30" y="1465"/>
                  </a:lnTo>
                  <a:lnTo>
                    <a:pt x="0" y="1465"/>
                  </a:lnTo>
                  <a:lnTo>
                    <a:pt x="0" y="1459"/>
                  </a:lnTo>
                  <a:close/>
                  <a:moveTo>
                    <a:pt x="0" y="1217"/>
                  </a:moveTo>
                  <a:lnTo>
                    <a:pt x="30" y="1217"/>
                  </a:lnTo>
                  <a:lnTo>
                    <a:pt x="30" y="1223"/>
                  </a:lnTo>
                  <a:lnTo>
                    <a:pt x="0" y="1223"/>
                  </a:lnTo>
                  <a:lnTo>
                    <a:pt x="0" y="1217"/>
                  </a:lnTo>
                  <a:close/>
                  <a:moveTo>
                    <a:pt x="0" y="975"/>
                  </a:moveTo>
                  <a:lnTo>
                    <a:pt x="30" y="975"/>
                  </a:lnTo>
                  <a:lnTo>
                    <a:pt x="30" y="980"/>
                  </a:lnTo>
                  <a:lnTo>
                    <a:pt x="0" y="980"/>
                  </a:lnTo>
                  <a:lnTo>
                    <a:pt x="0" y="975"/>
                  </a:lnTo>
                  <a:close/>
                  <a:moveTo>
                    <a:pt x="0" y="732"/>
                  </a:moveTo>
                  <a:lnTo>
                    <a:pt x="30" y="732"/>
                  </a:lnTo>
                  <a:lnTo>
                    <a:pt x="30" y="738"/>
                  </a:lnTo>
                  <a:lnTo>
                    <a:pt x="0" y="738"/>
                  </a:lnTo>
                  <a:lnTo>
                    <a:pt x="0" y="732"/>
                  </a:lnTo>
                  <a:close/>
                  <a:moveTo>
                    <a:pt x="0" y="490"/>
                  </a:moveTo>
                  <a:lnTo>
                    <a:pt x="30" y="490"/>
                  </a:lnTo>
                  <a:lnTo>
                    <a:pt x="30" y="496"/>
                  </a:lnTo>
                  <a:lnTo>
                    <a:pt x="0" y="496"/>
                  </a:lnTo>
                  <a:lnTo>
                    <a:pt x="0" y="490"/>
                  </a:lnTo>
                  <a:close/>
                  <a:moveTo>
                    <a:pt x="0" y="242"/>
                  </a:moveTo>
                  <a:lnTo>
                    <a:pt x="30" y="242"/>
                  </a:lnTo>
                  <a:lnTo>
                    <a:pt x="30" y="248"/>
                  </a:lnTo>
                  <a:lnTo>
                    <a:pt x="0" y="248"/>
                  </a:lnTo>
                  <a:lnTo>
                    <a:pt x="0" y="242"/>
                  </a:lnTo>
                  <a:close/>
                  <a:moveTo>
                    <a:pt x="0" y="0"/>
                  </a:moveTo>
                  <a:lnTo>
                    <a:pt x="30" y="0"/>
                  </a:lnTo>
                  <a:lnTo>
                    <a:pt x="3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930766" y="4816997"/>
              <a:ext cx="3333750" cy="9525"/>
            </a:xfrm>
            <a:prstGeom prst="rect">
              <a:avLst/>
            </a:prstGeom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26004" y="4821759"/>
              <a:ext cx="3343275" cy="349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34" y="0"/>
                </a:cxn>
                <a:cxn ang="0">
                  <a:pos x="234" y="22"/>
                </a:cxn>
                <a:cxn ang="0">
                  <a:pos x="228" y="22"/>
                </a:cxn>
                <a:cxn ang="0">
                  <a:pos x="228" y="0"/>
                </a:cxn>
                <a:cxn ang="0">
                  <a:pos x="234" y="0"/>
                </a:cxn>
                <a:cxn ang="0">
                  <a:pos x="468" y="0"/>
                </a:cxn>
                <a:cxn ang="0">
                  <a:pos x="468" y="22"/>
                </a:cxn>
                <a:cxn ang="0">
                  <a:pos x="462" y="22"/>
                </a:cxn>
                <a:cxn ang="0">
                  <a:pos x="462" y="0"/>
                </a:cxn>
                <a:cxn ang="0">
                  <a:pos x="468" y="0"/>
                </a:cxn>
                <a:cxn ang="0">
                  <a:pos x="702" y="0"/>
                </a:cxn>
                <a:cxn ang="0">
                  <a:pos x="702" y="22"/>
                </a:cxn>
                <a:cxn ang="0">
                  <a:pos x="696" y="22"/>
                </a:cxn>
                <a:cxn ang="0">
                  <a:pos x="696" y="0"/>
                </a:cxn>
                <a:cxn ang="0">
                  <a:pos x="702" y="0"/>
                </a:cxn>
                <a:cxn ang="0">
                  <a:pos x="936" y="0"/>
                </a:cxn>
                <a:cxn ang="0">
                  <a:pos x="936" y="22"/>
                </a:cxn>
                <a:cxn ang="0">
                  <a:pos x="930" y="22"/>
                </a:cxn>
                <a:cxn ang="0">
                  <a:pos x="930" y="0"/>
                </a:cxn>
                <a:cxn ang="0">
                  <a:pos x="936" y="0"/>
                </a:cxn>
                <a:cxn ang="0">
                  <a:pos x="1170" y="0"/>
                </a:cxn>
                <a:cxn ang="0">
                  <a:pos x="1170" y="22"/>
                </a:cxn>
                <a:cxn ang="0">
                  <a:pos x="1164" y="22"/>
                </a:cxn>
                <a:cxn ang="0">
                  <a:pos x="1164" y="0"/>
                </a:cxn>
                <a:cxn ang="0">
                  <a:pos x="1170" y="0"/>
                </a:cxn>
                <a:cxn ang="0">
                  <a:pos x="1404" y="0"/>
                </a:cxn>
                <a:cxn ang="0">
                  <a:pos x="1404" y="22"/>
                </a:cxn>
                <a:cxn ang="0">
                  <a:pos x="1398" y="22"/>
                </a:cxn>
                <a:cxn ang="0">
                  <a:pos x="1398" y="0"/>
                </a:cxn>
                <a:cxn ang="0">
                  <a:pos x="1404" y="0"/>
                </a:cxn>
                <a:cxn ang="0">
                  <a:pos x="1638" y="0"/>
                </a:cxn>
                <a:cxn ang="0">
                  <a:pos x="1638" y="22"/>
                </a:cxn>
                <a:cxn ang="0">
                  <a:pos x="1632" y="22"/>
                </a:cxn>
                <a:cxn ang="0">
                  <a:pos x="1632" y="0"/>
                </a:cxn>
                <a:cxn ang="0">
                  <a:pos x="1638" y="0"/>
                </a:cxn>
                <a:cxn ang="0">
                  <a:pos x="1872" y="0"/>
                </a:cxn>
                <a:cxn ang="0">
                  <a:pos x="1872" y="22"/>
                </a:cxn>
                <a:cxn ang="0">
                  <a:pos x="1866" y="22"/>
                </a:cxn>
                <a:cxn ang="0">
                  <a:pos x="1866" y="0"/>
                </a:cxn>
                <a:cxn ang="0">
                  <a:pos x="1872" y="0"/>
                </a:cxn>
                <a:cxn ang="0">
                  <a:pos x="2106" y="0"/>
                </a:cxn>
                <a:cxn ang="0">
                  <a:pos x="2106" y="22"/>
                </a:cxn>
                <a:cxn ang="0">
                  <a:pos x="2100" y="22"/>
                </a:cxn>
                <a:cxn ang="0">
                  <a:pos x="2100" y="0"/>
                </a:cxn>
                <a:cxn ang="0">
                  <a:pos x="2106" y="0"/>
                </a:cxn>
              </a:cxnLst>
              <a:rect l="0" t="0" r="r" b="b"/>
              <a:pathLst>
                <a:path w="2106" h="22">
                  <a:moveTo>
                    <a:pt x="6" y="0"/>
                  </a:moveTo>
                  <a:lnTo>
                    <a:pt x="6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234" y="0"/>
                  </a:moveTo>
                  <a:lnTo>
                    <a:pt x="234" y="22"/>
                  </a:lnTo>
                  <a:lnTo>
                    <a:pt x="228" y="22"/>
                  </a:lnTo>
                  <a:lnTo>
                    <a:pt x="228" y="0"/>
                  </a:lnTo>
                  <a:lnTo>
                    <a:pt x="234" y="0"/>
                  </a:lnTo>
                  <a:close/>
                  <a:moveTo>
                    <a:pt x="468" y="0"/>
                  </a:moveTo>
                  <a:lnTo>
                    <a:pt x="468" y="22"/>
                  </a:lnTo>
                  <a:lnTo>
                    <a:pt x="462" y="22"/>
                  </a:lnTo>
                  <a:lnTo>
                    <a:pt x="462" y="0"/>
                  </a:lnTo>
                  <a:lnTo>
                    <a:pt x="468" y="0"/>
                  </a:lnTo>
                  <a:close/>
                  <a:moveTo>
                    <a:pt x="702" y="0"/>
                  </a:moveTo>
                  <a:lnTo>
                    <a:pt x="702" y="22"/>
                  </a:lnTo>
                  <a:lnTo>
                    <a:pt x="696" y="22"/>
                  </a:lnTo>
                  <a:lnTo>
                    <a:pt x="696" y="0"/>
                  </a:lnTo>
                  <a:lnTo>
                    <a:pt x="702" y="0"/>
                  </a:lnTo>
                  <a:close/>
                  <a:moveTo>
                    <a:pt x="936" y="0"/>
                  </a:moveTo>
                  <a:lnTo>
                    <a:pt x="936" y="22"/>
                  </a:lnTo>
                  <a:lnTo>
                    <a:pt x="930" y="22"/>
                  </a:lnTo>
                  <a:lnTo>
                    <a:pt x="930" y="0"/>
                  </a:lnTo>
                  <a:lnTo>
                    <a:pt x="936" y="0"/>
                  </a:lnTo>
                  <a:close/>
                  <a:moveTo>
                    <a:pt x="1170" y="0"/>
                  </a:moveTo>
                  <a:lnTo>
                    <a:pt x="1170" y="22"/>
                  </a:lnTo>
                  <a:lnTo>
                    <a:pt x="1164" y="22"/>
                  </a:lnTo>
                  <a:lnTo>
                    <a:pt x="1164" y="0"/>
                  </a:lnTo>
                  <a:lnTo>
                    <a:pt x="1170" y="0"/>
                  </a:lnTo>
                  <a:close/>
                  <a:moveTo>
                    <a:pt x="1404" y="0"/>
                  </a:moveTo>
                  <a:lnTo>
                    <a:pt x="1404" y="22"/>
                  </a:lnTo>
                  <a:lnTo>
                    <a:pt x="1398" y="22"/>
                  </a:lnTo>
                  <a:lnTo>
                    <a:pt x="1398" y="0"/>
                  </a:lnTo>
                  <a:lnTo>
                    <a:pt x="1404" y="0"/>
                  </a:lnTo>
                  <a:close/>
                  <a:moveTo>
                    <a:pt x="1638" y="0"/>
                  </a:moveTo>
                  <a:lnTo>
                    <a:pt x="1638" y="22"/>
                  </a:lnTo>
                  <a:lnTo>
                    <a:pt x="1632" y="22"/>
                  </a:lnTo>
                  <a:lnTo>
                    <a:pt x="1632" y="0"/>
                  </a:lnTo>
                  <a:lnTo>
                    <a:pt x="1638" y="0"/>
                  </a:lnTo>
                  <a:close/>
                  <a:moveTo>
                    <a:pt x="1872" y="0"/>
                  </a:moveTo>
                  <a:lnTo>
                    <a:pt x="1872" y="22"/>
                  </a:lnTo>
                  <a:lnTo>
                    <a:pt x="1866" y="22"/>
                  </a:lnTo>
                  <a:lnTo>
                    <a:pt x="1866" y="0"/>
                  </a:lnTo>
                  <a:lnTo>
                    <a:pt x="1872" y="0"/>
                  </a:lnTo>
                  <a:close/>
                  <a:moveTo>
                    <a:pt x="2106" y="0"/>
                  </a:moveTo>
                  <a:lnTo>
                    <a:pt x="2106" y="22"/>
                  </a:lnTo>
                  <a:lnTo>
                    <a:pt x="2100" y="22"/>
                  </a:lnTo>
                  <a:lnTo>
                    <a:pt x="2100" y="0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516454" y="4738547"/>
              <a:ext cx="3173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516454" y="3961423"/>
              <a:ext cx="3173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400.0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516454" y="3193909"/>
              <a:ext cx="3173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800.0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516454" y="2416786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 rot="16200000">
              <a:off x="1008897" y="4917066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 rot="16200000">
              <a:off x="1375720" y="4917066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 rot="16200000">
              <a:off x="1710129" y="4952333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 rot="16200000">
              <a:off x="2083782" y="4952333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 rot="16200000">
              <a:off x="2452502" y="4952333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 rot="16200000">
              <a:off x="2819266" y="4952333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 rot="16200000">
              <a:off x="3159990" y="4987599"/>
              <a:ext cx="35266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 rot="16200000">
              <a:off x="3535744" y="4987599"/>
              <a:ext cx="35266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32000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 rot="16200000">
              <a:off x="3847312" y="5025270"/>
              <a:ext cx="42800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&gt;64000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15"/>
            <p:cNvSpPr>
              <a:spLocks noEditPoints="1"/>
            </p:cNvSpPr>
            <p:nvPr/>
          </p:nvSpPr>
          <p:spPr bwMode="auto">
            <a:xfrm>
              <a:off x="2253277" y="4622347"/>
              <a:ext cx="57150" cy="17463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8" y="11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11">
                  <a:moveTo>
                    <a:pt x="18" y="11"/>
                  </a:moveTo>
                  <a:lnTo>
                    <a:pt x="18" y="11"/>
                  </a:lnTo>
                  <a:lnTo>
                    <a:pt x="18" y="0"/>
                  </a:lnTo>
                  <a:lnTo>
                    <a:pt x="18" y="11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2253277" y="4617584"/>
              <a:ext cx="57150" cy="22225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5" y="3"/>
                </a:cxn>
                <a:cxn ang="0">
                  <a:pos x="21" y="3"/>
                </a:cxn>
                <a:cxn ang="0">
                  <a:pos x="21" y="14"/>
                </a:cxn>
                <a:cxn ang="0">
                  <a:pos x="15" y="1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14">
                  <a:moveTo>
                    <a:pt x="15" y="14"/>
                  </a:moveTo>
                  <a:lnTo>
                    <a:pt x="15" y="3"/>
                  </a:lnTo>
                  <a:lnTo>
                    <a:pt x="21" y="3"/>
                  </a:lnTo>
                  <a:lnTo>
                    <a:pt x="21" y="14"/>
                  </a:ln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2144264" y="4631708"/>
              <a:ext cx="57150" cy="61913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8" y="0"/>
                </a:cxn>
                <a:cxn ang="0">
                  <a:pos x="18" y="39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0" y="0"/>
                </a:cxn>
              </a:cxnLst>
              <a:rect l="0" t="0" r="r" b="b"/>
              <a:pathLst>
                <a:path w="36" h="39">
                  <a:moveTo>
                    <a:pt x="18" y="39"/>
                  </a:moveTo>
                  <a:lnTo>
                    <a:pt x="18" y="39"/>
                  </a:lnTo>
                  <a:lnTo>
                    <a:pt x="18" y="0"/>
                  </a:lnTo>
                  <a:lnTo>
                    <a:pt x="18" y="39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2144263" y="4628533"/>
              <a:ext cx="62033" cy="45719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5" y="2"/>
                </a:cxn>
                <a:cxn ang="0">
                  <a:pos x="21" y="2"/>
                </a:cxn>
                <a:cxn ang="0">
                  <a:pos x="21" y="41"/>
                </a:cxn>
                <a:cxn ang="0">
                  <a:pos x="15" y="41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6" h="41">
                  <a:moveTo>
                    <a:pt x="15" y="41"/>
                  </a:moveTo>
                  <a:lnTo>
                    <a:pt x="15" y="2"/>
                  </a:lnTo>
                  <a:lnTo>
                    <a:pt x="21" y="2"/>
                  </a:lnTo>
                  <a:lnTo>
                    <a:pt x="21" y="41"/>
                  </a:lnTo>
                  <a:lnTo>
                    <a:pt x="15" y="41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 rot="16200000" flipH="1">
              <a:off x="-81041" y="3555908"/>
              <a:ext cx="76470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Islet number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1846257" y="5220072"/>
              <a:ext cx="138820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Islet volume (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10</a:t>
              </a:r>
              <a:r>
                <a:rPr lang="en-US" sz="1000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m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en-US" sz="100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r>
                <a:rPr kumimoji="0" lang="en-US" sz="10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2"/>
          <p:cNvPicPr preferRelativeResize="0">
            <a:picLocks noChangeArrowheads="1"/>
          </p:cNvPicPr>
          <p:nvPr/>
        </p:nvPicPr>
        <p:blipFill>
          <a:blip r:embed="rId2" cstate="print"/>
          <a:srcRect l="3896" r="4165"/>
          <a:stretch>
            <a:fillRect/>
          </a:stretch>
        </p:blipFill>
        <p:spPr bwMode="auto">
          <a:xfrm>
            <a:off x="2580244" y="193068"/>
            <a:ext cx="1584000" cy="15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1403648" y="1756144"/>
            <a:ext cx="718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 smtClean="0">
                <a:latin typeface="Arial" pitchFamily="34" charset="0"/>
                <a:cs typeface="Arial" pitchFamily="34" charset="0"/>
              </a:rPr>
              <a:t>Wild-type</a:t>
            </a:r>
            <a:endParaRPr lang="en-GB" sz="1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59832" y="1756144"/>
            <a:ext cx="603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 smtClean="0">
                <a:latin typeface="Arial" pitchFamily="34" charset="0"/>
                <a:cs typeface="Arial" pitchFamily="34" charset="0"/>
              </a:rPr>
              <a:t>pTcf7l2</a:t>
            </a:r>
            <a:endParaRPr lang="en-GB" sz="10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2240154" y="1777068"/>
            <a:ext cx="27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76" t="37079" r="65049" b="35743"/>
          <a:stretch/>
        </p:blipFill>
        <p:spPr bwMode="auto">
          <a:xfrm>
            <a:off x="965870" y="193068"/>
            <a:ext cx="158400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4" name="Straight Connector 63"/>
          <p:cNvCxnSpPr/>
          <p:nvPr/>
        </p:nvCxnSpPr>
        <p:spPr>
          <a:xfrm>
            <a:off x="2228132" y="1678192"/>
            <a:ext cx="27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Group 279"/>
          <p:cNvGrpSpPr/>
          <p:nvPr/>
        </p:nvGrpSpPr>
        <p:grpSpPr>
          <a:xfrm>
            <a:off x="4592392" y="1592944"/>
            <a:ext cx="4228080" cy="3950344"/>
            <a:chOff x="4592392" y="1592944"/>
            <a:chExt cx="4228080" cy="3950344"/>
          </a:xfrm>
        </p:grpSpPr>
        <p:sp>
          <p:nvSpPr>
            <p:cNvPr id="65" name="Freeform 185"/>
            <p:cNvSpPr>
              <a:spLocks noEditPoints="1"/>
            </p:cNvSpPr>
            <p:nvPr/>
          </p:nvSpPr>
          <p:spPr bwMode="auto">
            <a:xfrm>
              <a:off x="8464170" y="3903086"/>
              <a:ext cx="39688" cy="17463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1">
                  <a:moveTo>
                    <a:pt x="11" y="11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5312097" y="2093007"/>
              <a:ext cx="82550" cy="2735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5307334" y="2089832"/>
              <a:ext cx="92075" cy="2743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5288"/>
                </a:cxn>
                <a:cxn ang="0">
                  <a:pos x="168" y="5296"/>
                </a:cxn>
                <a:cxn ang="0">
                  <a:pos x="8" y="5296"/>
                </a:cxn>
                <a:cxn ang="0">
                  <a:pos x="0" y="5288"/>
                </a:cxn>
                <a:cxn ang="0">
                  <a:pos x="0" y="8"/>
                </a:cxn>
                <a:cxn ang="0">
                  <a:pos x="16" y="5288"/>
                </a:cxn>
                <a:cxn ang="0">
                  <a:pos x="8" y="5280"/>
                </a:cxn>
                <a:cxn ang="0">
                  <a:pos x="168" y="5280"/>
                </a:cxn>
                <a:cxn ang="0">
                  <a:pos x="160" y="528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5288"/>
                </a:cxn>
              </a:cxnLst>
              <a:rect l="0" t="0" r="r" b="b"/>
              <a:pathLst>
                <a:path w="176" h="529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5288"/>
                  </a:lnTo>
                  <a:cubicBezTo>
                    <a:pt x="176" y="5293"/>
                    <a:pt x="173" y="5296"/>
                    <a:pt x="168" y="5296"/>
                  </a:cubicBezTo>
                  <a:lnTo>
                    <a:pt x="8" y="5296"/>
                  </a:lnTo>
                  <a:cubicBezTo>
                    <a:pt x="4" y="5296"/>
                    <a:pt x="0" y="5293"/>
                    <a:pt x="0" y="5288"/>
                  </a:cubicBezTo>
                  <a:lnTo>
                    <a:pt x="0" y="8"/>
                  </a:lnTo>
                  <a:close/>
                  <a:moveTo>
                    <a:pt x="16" y="5288"/>
                  </a:moveTo>
                  <a:lnTo>
                    <a:pt x="8" y="5280"/>
                  </a:lnTo>
                  <a:lnTo>
                    <a:pt x="168" y="5280"/>
                  </a:lnTo>
                  <a:lnTo>
                    <a:pt x="160" y="528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8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5610547" y="4820332"/>
              <a:ext cx="82550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5605784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5908997" y="4820332"/>
              <a:ext cx="82550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5904234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6197922" y="4820332"/>
              <a:ext cx="92075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6194747" y="4815569"/>
              <a:ext cx="9842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92" y="24"/>
                </a:cxn>
                <a:cxn ang="0">
                  <a:pos x="184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84" y="16"/>
                </a:cxn>
                <a:cxn ang="0">
                  <a:pos x="176" y="24"/>
                </a:cxn>
                <a:cxn ang="0">
                  <a:pos x="176" y="8"/>
                </a:cxn>
                <a:cxn ang="0">
                  <a:pos x="18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92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84" y="0"/>
                  </a:lnTo>
                  <a:cubicBezTo>
                    <a:pt x="189" y="0"/>
                    <a:pt x="192" y="4"/>
                    <a:pt x="192" y="8"/>
                  </a:cubicBezTo>
                  <a:lnTo>
                    <a:pt x="192" y="24"/>
                  </a:lnTo>
                  <a:cubicBezTo>
                    <a:pt x="192" y="29"/>
                    <a:pt x="189" y="32"/>
                    <a:pt x="184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84" y="16"/>
                  </a:lnTo>
                  <a:lnTo>
                    <a:pt x="176" y="24"/>
                  </a:lnTo>
                  <a:lnTo>
                    <a:pt x="176" y="8"/>
                  </a:lnTo>
                  <a:lnTo>
                    <a:pt x="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6496372" y="4820332"/>
              <a:ext cx="92075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6493197" y="4815569"/>
              <a:ext cx="9842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92" y="24"/>
                </a:cxn>
                <a:cxn ang="0">
                  <a:pos x="184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84" y="16"/>
                </a:cxn>
                <a:cxn ang="0">
                  <a:pos x="176" y="24"/>
                </a:cxn>
                <a:cxn ang="0">
                  <a:pos x="176" y="8"/>
                </a:cxn>
                <a:cxn ang="0">
                  <a:pos x="18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92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84" y="0"/>
                  </a:lnTo>
                  <a:cubicBezTo>
                    <a:pt x="189" y="0"/>
                    <a:pt x="192" y="4"/>
                    <a:pt x="192" y="8"/>
                  </a:cubicBezTo>
                  <a:lnTo>
                    <a:pt x="192" y="24"/>
                  </a:lnTo>
                  <a:cubicBezTo>
                    <a:pt x="192" y="29"/>
                    <a:pt x="189" y="32"/>
                    <a:pt x="184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84" y="16"/>
                  </a:lnTo>
                  <a:lnTo>
                    <a:pt x="176" y="24"/>
                  </a:lnTo>
                  <a:lnTo>
                    <a:pt x="176" y="8"/>
                  </a:lnTo>
                  <a:lnTo>
                    <a:pt x="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6794822" y="4820332"/>
              <a:ext cx="82550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6791647" y="4815569"/>
              <a:ext cx="90488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7093272" y="4820332"/>
              <a:ext cx="82550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7090097" y="4815569"/>
              <a:ext cx="90488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3"/>
            <p:cNvSpPr>
              <a:spLocks noChangeArrowheads="1"/>
            </p:cNvSpPr>
            <p:nvPr/>
          </p:nvSpPr>
          <p:spPr bwMode="auto">
            <a:xfrm>
              <a:off x="7391722" y="4820332"/>
              <a:ext cx="82550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7386959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7988622" y="4820332"/>
              <a:ext cx="82550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6"/>
            <p:cNvSpPr>
              <a:spLocks noEditPoints="1"/>
            </p:cNvSpPr>
            <p:nvPr/>
          </p:nvSpPr>
          <p:spPr bwMode="auto">
            <a:xfrm>
              <a:off x="7983859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8287072" y="4820332"/>
              <a:ext cx="82550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"/>
            <p:cNvSpPr>
              <a:spLocks noEditPoints="1"/>
            </p:cNvSpPr>
            <p:nvPr/>
          </p:nvSpPr>
          <p:spPr bwMode="auto">
            <a:xfrm>
              <a:off x="8282309" y="4815569"/>
              <a:ext cx="90488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9"/>
            <p:cNvSpPr>
              <a:spLocks noChangeArrowheads="1"/>
            </p:cNvSpPr>
            <p:nvPr/>
          </p:nvSpPr>
          <p:spPr bwMode="auto">
            <a:xfrm>
              <a:off x="5394647" y="4313919"/>
              <a:ext cx="82550" cy="51435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0"/>
            <p:cNvSpPr>
              <a:spLocks noEditPoints="1"/>
            </p:cNvSpPr>
            <p:nvPr/>
          </p:nvSpPr>
          <p:spPr bwMode="auto">
            <a:xfrm>
              <a:off x="5391472" y="4310744"/>
              <a:ext cx="90488" cy="522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000"/>
                </a:cxn>
                <a:cxn ang="0">
                  <a:pos x="168" y="1008"/>
                </a:cxn>
                <a:cxn ang="0">
                  <a:pos x="8" y="1008"/>
                </a:cxn>
                <a:cxn ang="0">
                  <a:pos x="0" y="1000"/>
                </a:cxn>
                <a:cxn ang="0">
                  <a:pos x="0" y="8"/>
                </a:cxn>
                <a:cxn ang="0">
                  <a:pos x="16" y="1000"/>
                </a:cxn>
                <a:cxn ang="0">
                  <a:pos x="8" y="992"/>
                </a:cxn>
                <a:cxn ang="0">
                  <a:pos x="168" y="992"/>
                </a:cxn>
                <a:cxn ang="0">
                  <a:pos x="160" y="1000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000"/>
                </a:cxn>
              </a:cxnLst>
              <a:rect l="0" t="0" r="r" b="b"/>
              <a:pathLst>
                <a:path w="176" h="10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000"/>
                  </a:lnTo>
                  <a:cubicBezTo>
                    <a:pt x="176" y="1005"/>
                    <a:pt x="173" y="1008"/>
                    <a:pt x="168" y="1008"/>
                  </a:cubicBezTo>
                  <a:lnTo>
                    <a:pt x="8" y="1008"/>
                  </a:lnTo>
                  <a:cubicBezTo>
                    <a:pt x="4" y="1008"/>
                    <a:pt x="0" y="1005"/>
                    <a:pt x="0" y="1000"/>
                  </a:cubicBezTo>
                  <a:lnTo>
                    <a:pt x="0" y="8"/>
                  </a:lnTo>
                  <a:close/>
                  <a:moveTo>
                    <a:pt x="16" y="1000"/>
                  </a:moveTo>
                  <a:lnTo>
                    <a:pt x="8" y="992"/>
                  </a:lnTo>
                  <a:lnTo>
                    <a:pt x="168" y="992"/>
                  </a:lnTo>
                  <a:lnTo>
                    <a:pt x="160" y="1000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0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31"/>
            <p:cNvSpPr>
              <a:spLocks noChangeArrowheads="1"/>
            </p:cNvSpPr>
            <p:nvPr/>
          </p:nvSpPr>
          <p:spPr bwMode="auto">
            <a:xfrm>
              <a:off x="5693097" y="4820332"/>
              <a:ext cx="82550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2"/>
            <p:cNvSpPr>
              <a:spLocks noEditPoints="1"/>
            </p:cNvSpPr>
            <p:nvPr/>
          </p:nvSpPr>
          <p:spPr bwMode="auto">
            <a:xfrm>
              <a:off x="5688334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5991547" y="4820332"/>
              <a:ext cx="82550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4"/>
            <p:cNvSpPr>
              <a:spLocks noEditPoints="1"/>
            </p:cNvSpPr>
            <p:nvPr/>
          </p:nvSpPr>
          <p:spPr bwMode="auto">
            <a:xfrm>
              <a:off x="5986784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6289997" y="4820332"/>
              <a:ext cx="82550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6"/>
            <p:cNvSpPr>
              <a:spLocks noEditPoints="1"/>
            </p:cNvSpPr>
            <p:nvPr/>
          </p:nvSpPr>
          <p:spPr bwMode="auto">
            <a:xfrm>
              <a:off x="6285234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7"/>
            <p:cNvSpPr>
              <a:spLocks noChangeArrowheads="1"/>
            </p:cNvSpPr>
            <p:nvPr/>
          </p:nvSpPr>
          <p:spPr bwMode="auto">
            <a:xfrm>
              <a:off x="6588447" y="4820332"/>
              <a:ext cx="82550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8"/>
            <p:cNvSpPr>
              <a:spLocks noEditPoints="1"/>
            </p:cNvSpPr>
            <p:nvPr/>
          </p:nvSpPr>
          <p:spPr bwMode="auto">
            <a:xfrm>
              <a:off x="6583684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9"/>
            <p:cNvSpPr>
              <a:spLocks noChangeArrowheads="1"/>
            </p:cNvSpPr>
            <p:nvPr/>
          </p:nvSpPr>
          <p:spPr bwMode="auto">
            <a:xfrm>
              <a:off x="6877372" y="4820332"/>
              <a:ext cx="92075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0"/>
            <p:cNvSpPr>
              <a:spLocks noEditPoints="1"/>
            </p:cNvSpPr>
            <p:nvPr/>
          </p:nvSpPr>
          <p:spPr bwMode="auto">
            <a:xfrm>
              <a:off x="6874197" y="4815569"/>
              <a:ext cx="9842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92" y="24"/>
                </a:cxn>
                <a:cxn ang="0">
                  <a:pos x="184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84" y="16"/>
                </a:cxn>
                <a:cxn ang="0">
                  <a:pos x="176" y="24"/>
                </a:cxn>
                <a:cxn ang="0">
                  <a:pos x="176" y="8"/>
                </a:cxn>
                <a:cxn ang="0">
                  <a:pos x="18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92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84" y="0"/>
                  </a:lnTo>
                  <a:cubicBezTo>
                    <a:pt x="189" y="0"/>
                    <a:pt x="192" y="4"/>
                    <a:pt x="192" y="8"/>
                  </a:cubicBezTo>
                  <a:lnTo>
                    <a:pt x="192" y="24"/>
                  </a:lnTo>
                  <a:cubicBezTo>
                    <a:pt x="192" y="29"/>
                    <a:pt x="189" y="32"/>
                    <a:pt x="184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84" y="16"/>
                  </a:lnTo>
                  <a:lnTo>
                    <a:pt x="176" y="24"/>
                  </a:lnTo>
                  <a:lnTo>
                    <a:pt x="176" y="8"/>
                  </a:lnTo>
                  <a:lnTo>
                    <a:pt x="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41"/>
            <p:cNvSpPr>
              <a:spLocks noChangeArrowheads="1"/>
            </p:cNvSpPr>
            <p:nvPr/>
          </p:nvSpPr>
          <p:spPr bwMode="auto">
            <a:xfrm>
              <a:off x="7175822" y="4820332"/>
              <a:ext cx="92075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2"/>
            <p:cNvSpPr>
              <a:spLocks noEditPoints="1"/>
            </p:cNvSpPr>
            <p:nvPr/>
          </p:nvSpPr>
          <p:spPr bwMode="auto">
            <a:xfrm>
              <a:off x="7172647" y="4815569"/>
              <a:ext cx="9842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92" y="24"/>
                </a:cxn>
                <a:cxn ang="0">
                  <a:pos x="184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84" y="16"/>
                </a:cxn>
                <a:cxn ang="0">
                  <a:pos x="176" y="24"/>
                </a:cxn>
                <a:cxn ang="0">
                  <a:pos x="176" y="8"/>
                </a:cxn>
                <a:cxn ang="0">
                  <a:pos x="18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92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84" y="0"/>
                  </a:lnTo>
                  <a:cubicBezTo>
                    <a:pt x="189" y="0"/>
                    <a:pt x="192" y="4"/>
                    <a:pt x="192" y="8"/>
                  </a:cubicBezTo>
                  <a:lnTo>
                    <a:pt x="192" y="24"/>
                  </a:lnTo>
                  <a:cubicBezTo>
                    <a:pt x="192" y="29"/>
                    <a:pt x="189" y="32"/>
                    <a:pt x="184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84" y="16"/>
                  </a:lnTo>
                  <a:lnTo>
                    <a:pt x="176" y="24"/>
                  </a:lnTo>
                  <a:lnTo>
                    <a:pt x="176" y="8"/>
                  </a:lnTo>
                  <a:lnTo>
                    <a:pt x="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3"/>
            <p:cNvSpPr>
              <a:spLocks noChangeArrowheads="1"/>
            </p:cNvSpPr>
            <p:nvPr/>
          </p:nvSpPr>
          <p:spPr bwMode="auto">
            <a:xfrm>
              <a:off x="7474272" y="4820332"/>
              <a:ext cx="82550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4"/>
            <p:cNvSpPr>
              <a:spLocks noEditPoints="1"/>
            </p:cNvSpPr>
            <p:nvPr/>
          </p:nvSpPr>
          <p:spPr bwMode="auto">
            <a:xfrm>
              <a:off x="7471097" y="4815569"/>
              <a:ext cx="90488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45"/>
            <p:cNvSpPr>
              <a:spLocks noChangeArrowheads="1"/>
            </p:cNvSpPr>
            <p:nvPr/>
          </p:nvSpPr>
          <p:spPr bwMode="auto">
            <a:xfrm>
              <a:off x="8071172" y="4820332"/>
              <a:ext cx="82550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8066409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47"/>
            <p:cNvSpPr>
              <a:spLocks noChangeArrowheads="1"/>
            </p:cNvSpPr>
            <p:nvPr/>
          </p:nvSpPr>
          <p:spPr bwMode="auto">
            <a:xfrm>
              <a:off x="8369622" y="4820332"/>
              <a:ext cx="82550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8364859" y="4815569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5327972" y="1927907"/>
              <a:ext cx="50800" cy="174625"/>
            </a:xfrm>
            <a:custGeom>
              <a:avLst/>
              <a:gdLst/>
              <a:ahLst/>
              <a:cxnLst>
                <a:cxn ang="0">
                  <a:pos x="16" y="110"/>
                </a:cxn>
                <a:cxn ang="0">
                  <a:pos x="16" y="110"/>
                </a:cxn>
                <a:cxn ang="0">
                  <a:pos x="16" y="0"/>
                </a:cxn>
                <a:cxn ang="0">
                  <a:pos x="16" y="11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110">
                  <a:moveTo>
                    <a:pt x="16" y="110"/>
                  </a:moveTo>
                  <a:lnTo>
                    <a:pt x="16" y="110"/>
                  </a:lnTo>
                  <a:lnTo>
                    <a:pt x="16" y="0"/>
                  </a:lnTo>
                  <a:lnTo>
                    <a:pt x="16" y="11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5327972" y="1923144"/>
              <a:ext cx="50800" cy="179388"/>
            </a:xfrm>
            <a:custGeom>
              <a:avLst/>
              <a:gdLst/>
              <a:ahLst/>
              <a:cxnLst>
                <a:cxn ang="0">
                  <a:pos x="13" y="113"/>
                </a:cxn>
                <a:cxn ang="0">
                  <a:pos x="13" y="3"/>
                </a:cxn>
                <a:cxn ang="0">
                  <a:pos x="19" y="3"/>
                </a:cxn>
                <a:cxn ang="0">
                  <a:pos x="19" y="113"/>
                </a:cxn>
                <a:cxn ang="0">
                  <a:pos x="13" y="113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32" h="113">
                  <a:moveTo>
                    <a:pt x="13" y="113"/>
                  </a:moveTo>
                  <a:lnTo>
                    <a:pt x="13" y="3"/>
                  </a:lnTo>
                  <a:lnTo>
                    <a:pt x="19" y="3"/>
                  </a:lnTo>
                  <a:lnTo>
                    <a:pt x="19" y="113"/>
                  </a:lnTo>
                  <a:lnTo>
                    <a:pt x="13" y="113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5626422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5924872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3"/>
            <p:cNvSpPr>
              <a:spLocks noEditPoints="1"/>
            </p:cNvSpPr>
            <p:nvPr/>
          </p:nvSpPr>
          <p:spPr bwMode="auto">
            <a:xfrm>
              <a:off x="6223322" y="4828269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4"/>
            <p:cNvSpPr>
              <a:spLocks noEditPoints="1"/>
            </p:cNvSpPr>
            <p:nvPr/>
          </p:nvSpPr>
          <p:spPr bwMode="auto">
            <a:xfrm>
              <a:off x="6521772" y="4828269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5"/>
            <p:cNvSpPr>
              <a:spLocks noEditPoints="1"/>
            </p:cNvSpPr>
            <p:nvPr/>
          </p:nvSpPr>
          <p:spPr bwMode="auto">
            <a:xfrm>
              <a:off x="6820222" y="4828269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6"/>
            <p:cNvSpPr>
              <a:spLocks noEditPoints="1"/>
            </p:cNvSpPr>
            <p:nvPr/>
          </p:nvSpPr>
          <p:spPr bwMode="auto">
            <a:xfrm>
              <a:off x="7118672" y="4828269"/>
              <a:ext cx="49213" cy="15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7"/>
            <p:cNvSpPr>
              <a:spLocks noEditPoints="1"/>
            </p:cNvSpPr>
            <p:nvPr/>
          </p:nvSpPr>
          <p:spPr bwMode="auto">
            <a:xfrm>
              <a:off x="7417122" y="4828269"/>
              <a:ext cx="49213" cy="15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8"/>
            <p:cNvSpPr>
              <a:spLocks noEditPoints="1"/>
            </p:cNvSpPr>
            <p:nvPr/>
          </p:nvSpPr>
          <p:spPr bwMode="auto">
            <a:xfrm>
              <a:off x="7706047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9"/>
            <p:cNvSpPr>
              <a:spLocks noEditPoints="1"/>
            </p:cNvSpPr>
            <p:nvPr/>
          </p:nvSpPr>
          <p:spPr bwMode="auto">
            <a:xfrm>
              <a:off x="8004497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0"/>
            <p:cNvSpPr>
              <a:spLocks noEditPoints="1"/>
            </p:cNvSpPr>
            <p:nvPr/>
          </p:nvSpPr>
          <p:spPr bwMode="auto">
            <a:xfrm>
              <a:off x="8302947" y="4828269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1"/>
            <p:cNvSpPr>
              <a:spLocks noEditPoints="1"/>
            </p:cNvSpPr>
            <p:nvPr/>
          </p:nvSpPr>
          <p:spPr bwMode="auto">
            <a:xfrm>
              <a:off x="8601397" y="4828269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2"/>
            <p:cNvSpPr>
              <a:spLocks noEditPoints="1"/>
            </p:cNvSpPr>
            <p:nvPr/>
          </p:nvSpPr>
          <p:spPr bwMode="auto">
            <a:xfrm>
              <a:off x="5412931" y="4208378"/>
              <a:ext cx="49213" cy="107950"/>
            </a:xfrm>
            <a:custGeom>
              <a:avLst/>
              <a:gdLst/>
              <a:ahLst/>
              <a:cxnLst>
                <a:cxn ang="0">
                  <a:pos x="16" y="68"/>
                </a:cxn>
                <a:cxn ang="0">
                  <a:pos x="16" y="68"/>
                </a:cxn>
                <a:cxn ang="0">
                  <a:pos x="16" y="0"/>
                </a:cxn>
                <a:cxn ang="0">
                  <a:pos x="16" y="68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31" h="68">
                  <a:moveTo>
                    <a:pt x="16" y="68"/>
                  </a:moveTo>
                  <a:lnTo>
                    <a:pt x="16" y="68"/>
                  </a:lnTo>
                  <a:lnTo>
                    <a:pt x="16" y="0"/>
                  </a:lnTo>
                  <a:lnTo>
                    <a:pt x="16" y="68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3"/>
            <p:cNvSpPr>
              <a:spLocks noEditPoints="1"/>
            </p:cNvSpPr>
            <p:nvPr/>
          </p:nvSpPr>
          <p:spPr bwMode="auto">
            <a:xfrm>
              <a:off x="5412931" y="4203616"/>
              <a:ext cx="49213" cy="112713"/>
            </a:xfrm>
            <a:custGeom>
              <a:avLst/>
              <a:gdLst/>
              <a:ahLst/>
              <a:cxnLst>
                <a:cxn ang="0">
                  <a:pos x="13" y="71"/>
                </a:cxn>
                <a:cxn ang="0">
                  <a:pos x="13" y="3"/>
                </a:cxn>
                <a:cxn ang="0">
                  <a:pos x="18" y="3"/>
                </a:cxn>
                <a:cxn ang="0">
                  <a:pos x="18" y="71"/>
                </a:cxn>
                <a:cxn ang="0">
                  <a:pos x="13" y="71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1" h="71">
                  <a:moveTo>
                    <a:pt x="13" y="71"/>
                  </a:moveTo>
                  <a:lnTo>
                    <a:pt x="13" y="3"/>
                  </a:lnTo>
                  <a:lnTo>
                    <a:pt x="18" y="3"/>
                  </a:lnTo>
                  <a:lnTo>
                    <a:pt x="18" y="71"/>
                  </a:lnTo>
                  <a:lnTo>
                    <a:pt x="13" y="71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4"/>
            <p:cNvSpPr>
              <a:spLocks noEditPoints="1"/>
            </p:cNvSpPr>
            <p:nvPr/>
          </p:nvSpPr>
          <p:spPr bwMode="auto">
            <a:xfrm>
              <a:off x="5718497" y="4828269"/>
              <a:ext cx="49213" cy="15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5"/>
            <p:cNvSpPr>
              <a:spLocks noEditPoints="1"/>
            </p:cNvSpPr>
            <p:nvPr/>
          </p:nvSpPr>
          <p:spPr bwMode="auto">
            <a:xfrm>
              <a:off x="6007422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6"/>
            <p:cNvSpPr>
              <a:spLocks noEditPoints="1"/>
            </p:cNvSpPr>
            <p:nvPr/>
          </p:nvSpPr>
          <p:spPr bwMode="auto">
            <a:xfrm>
              <a:off x="6305872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7"/>
            <p:cNvSpPr>
              <a:spLocks noEditPoints="1"/>
            </p:cNvSpPr>
            <p:nvPr/>
          </p:nvSpPr>
          <p:spPr bwMode="auto">
            <a:xfrm>
              <a:off x="6604322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8"/>
            <p:cNvSpPr>
              <a:spLocks noEditPoints="1"/>
            </p:cNvSpPr>
            <p:nvPr/>
          </p:nvSpPr>
          <p:spPr bwMode="auto">
            <a:xfrm>
              <a:off x="6902772" y="4828269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9"/>
            <p:cNvSpPr>
              <a:spLocks noEditPoints="1"/>
            </p:cNvSpPr>
            <p:nvPr/>
          </p:nvSpPr>
          <p:spPr bwMode="auto">
            <a:xfrm>
              <a:off x="7201222" y="4828269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0"/>
            <p:cNvSpPr>
              <a:spLocks noEditPoints="1"/>
            </p:cNvSpPr>
            <p:nvPr/>
          </p:nvSpPr>
          <p:spPr bwMode="auto">
            <a:xfrm>
              <a:off x="7499672" y="4828269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1"/>
            <p:cNvSpPr>
              <a:spLocks noEditPoints="1"/>
            </p:cNvSpPr>
            <p:nvPr/>
          </p:nvSpPr>
          <p:spPr bwMode="auto">
            <a:xfrm>
              <a:off x="7798122" y="4828269"/>
              <a:ext cx="49213" cy="15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2"/>
            <p:cNvSpPr>
              <a:spLocks noEditPoints="1"/>
            </p:cNvSpPr>
            <p:nvPr/>
          </p:nvSpPr>
          <p:spPr bwMode="auto">
            <a:xfrm>
              <a:off x="8096572" y="4828269"/>
              <a:ext cx="49213" cy="15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3"/>
            <p:cNvSpPr>
              <a:spLocks noEditPoints="1"/>
            </p:cNvSpPr>
            <p:nvPr/>
          </p:nvSpPr>
          <p:spPr bwMode="auto">
            <a:xfrm>
              <a:off x="8385497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4"/>
            <p:cNvSpPr>
              <a:spLocks noEditPoints="1"/>
            </p:cNvSpPr>
            <p:nvPr/>
          </p:nvSpPr>
          <p:spPr bwMode="auto">
            <a:xfrm>
              <a:off x="8683947" y="4828269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75"/>
            <p:cNvSpPr>
              <a:spLocks noChangeArrowheads="1"/>
            </p:cNvSpPr>
            <p:nvPr/>
          </p:nvSpPr>
          <p:spPr bwMode="auto">
            <a:xfrm>
              <a:off x="5242247" y="1596119"/>
              <a:ext cx="7938" cy="3232150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6"/>
            <p:cNvSpPr>
              <a:spLocks noEditPoints="1"/>
            </p:cNvSpPr>
            <p:nvPr/>
          </p:nvSpPr>
          <p:spPr bwMode="auto">
            <a:xfrm>
              <a:off x="5212084" y="1592944"/>
              <a:ext cx="33338" cy="3240088"/>
            </a:xfrm>
            <a:custGeom>
              <a:avLst/>
              <a:gdLst/>
              <a:ahLst/>
              <a:cxnLst>
                <a:cxn ang="0">
                  <a:pos x="0" y="2035"/>
                </a:cxn>
                <a:cxn ang="0">
                  <a:pos x="21" y="2035"/>
                </a:cxn>
                <a:cxn ang="0">
                  <a:pos x="21" y="2041"/>
                </a:cxn>
                <a:cxn ang="0">
                  <a:pos x="0" y="2041"/>
                </a:cxn>
                <a:cxn ang="0">
                  <a:pos x="0" y="2035"/>
                </a:cxn>
                <a:cxn ang="0">
                  <a:pos x="0" y="1806"/>
                </a:cxn>
                <a:cxn ang="0">
                  <a:pos x="21" y="1806"/>
                </a:cxn>
                <a:cxn ang="0">
                  <a:pos x="21" y="1811"/>
                </a:cxn>
                <a:cxn ang="0">
                  <a:pos x="0" y="1811"/>
                </a:cxn>
                <a:cxn ang="0">
                  <a:pos x="0" y="1806"/>
                </a:cxn>
                <a:cxn ang="0">
                  <a:pos x="0" y="1581"/>
                </a:cxn>
                <a:cxn ang="0">
                  <a:pos x="21" y="1581"/>
                </a:cxn>
                <a:cxn ang="0">
                  <a:pos x="21" y="1586"/>
                </a:cxn>
                <a:cxn ang="0">
                  <a:pos x="0" y="1586"/>
                </a:cxn>
                <a:cxn ang="0">
                  <a:pos x="0" y="1581"/>
                </a:cxn>
                <a:cxn ang="0">
                  <a:pos x="0" y="1357"/>
                </a:cxn>
                <a:cxn ang="0">
                  <a:pos x="21" y="1357"/>
                </a:cxn>
                <a:cxn ang="0">
                  <a:pos x="21" y="1362"/>
                </a:cxn>
                <a:cxn ang="0">
                  <a:pos x="0" y="1362"/>
                </a:cxn>
                <a:cxn ang="0">
                  <a:pos x="0" y="1357"/>
                </a:cxn>
                <a:cxn ang="0">
                  <a:pos x="0" y="1127"/>
                </a:cxn>
                <a:cxn ang="0">
                  <a:pos x="21" y="1127"/>
                </a:cxn>
                <a:cxn ang="0">
                  <a:pos x="21" y="1132"/>
                </a:cxn>
                <a:cxn ang="0">
                  <a:pos x="0" y="1132"/>
                </a:cxn>
                <a:cxn ang="0">
                  <a:pos x="0" y="1127"/>
                </a:cxn>
                <a:cxn ang="0">
                  <a:pos x="0" y="903"/>
                </a:cxn>
                <a:cxn ang="0">
                  <a:pos x="21" y="903"/>
                </a:cxn>
                <a:cxn ang="0">
                  <a:pos x="21" y="908"/>
                </a:cxn>
                <a:cxn ang="0">
                  <a:pos x="0" y="908"/>
                </a:cxn>
                <a:cxn ang="0">
                  <a:pos x="0" y="903"/>
                </a:cxn>
                <a:cxn ang="0">
                  <a:pos x="0" y="678"/>
                </a:cxn>
                <a:cxn ang="0">
                  <a:pos x="21" y="678"/>
                </a:cxn>
                <a:cxn ang="0">
                  <a:pos x="21" y="683"/>
                </a:cxn>
                <a:cxn ang="0">
                  <a:pos x="0" y="683"/>
                </a:cxn>
                <a:cxn ang="0">
                  <a:pos x="0" y="678"/>
                </a:cxn>
                <a:cxn ang="0">
                  <a:pos x="0" y="454"/>
                </a:cxn>
                <a:cxn ang="0">
                  <a:pos x="21" y="454"/>
                </a:cxn>
                <a:cxn ang="0">
                  <a:pos x="21" y="459"/>
                </a:cxn>
                <a:cxn ang="0">
                  <a:pos x="0" y="459"/>
                </a:cxn>
                <a:cxn ang="0">
                  <a:pos x="0" y="454"/>
                </a:cxn>
                <a:cxn ang="0">
                  <a:pos x="0" y="224"/>
                </a:cxn>
                <a:cxn ang="0">
                  <a:pos x="21" y="224"/>
                </a:cxn>
                <a:cxn ang="0">
                  <a:pos x="21" y="229"/>
                </a:cxn>
                <a:cxn ang="0">
                  <a:pos x="0" y="229"/>
                </a:cxn>
                <a:cxn ang="0">
                  <a:pos x="0" y="224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1" h="2041">
                  <a:moveTo>
                    <a:pt x="0" y="2035"/>
                  </a:moveTo>
                  <a:lnTo>
                    <a:pt x="21" y="2035"/>
                  </a:lnTo>
                  <a:lnTo>
                    <a:pt x="21" y="2041"/>
                  </a:lnTo>
                  <a:lnTo>
                    <a:pt x="0" y="2041"/>
                  </a:lnTo>
                  <a:lnTo>
                    <a:pt x="0" y="2035"/>
                  </a:lnTo>
                  <a:close/>
                  <a:moveTo>
                    <a:pt x="0" y="1806"/>
                  </a:moveTo>
                  <a:lnTo>
                    <a:pt x="21" y="1806"/>
                  </a:lnTo>
                  <a:lnTo>
                    <a:pt x="21" y="1811"/>
                  </a:lnTo>
                  <a:lnTo>
                    <a:pt x="0" y="1811"/>
                  </a:lnTo>
                  <a:lnTo>
                    <a:pt x="0" y="1806"/>
                  </a:lnTo>
                  <a:close/>
                  <a:moveTo>
                    <a:pt x="0" y="1581"/>
                  </a:moveTo>
                  <a:lnTo>
                    <a:pt x="21" y="1581"/>
                  </a:lnTo>
                  <a:lnTo>
                    <a:pt x="21" y="1586"/>
                  </a:lnTo>
                  <a:lnTo>
                    <a:pt x="0" y="1586"/>
                  </a:lnTo>
                  <a:lnTo>
                    <a:pt x="0" y="1581"/>
                  </a:lnTo>
                  <a:close/>
                  <a:moveTo>
                    <a:pt x="0" y="1357"/>
                  </a:moveTo>
                  <a:lnTo>
                    <a:pt x="21" y="1357"/>
                  </a:lnTo>
                  <a:lnTo>
                    <a:pt x="21" y="1362"/>
                  </a:lnTo>
                  <a:lnTo>
                    <a:pt x="0" y="1362"/>
                  </a:lnTo>
                  <a:lnTo>
                    <a:pt x="0" y="1357"/>
                  </a:lnTo>
                  <a:close/>
                  <a:moveTo>
                    <a:pt x="0" y="1127"/>
                  </a:moveTo>
                  <a:lnTo>
                    <a:pt x="21" y="1127"/>
                  </a:lnTo>
                  <a:lnTo>
                    <a:pt x="21" y="1132"/>
                  </a:lnTo>
                  <a:lnTo>
                    <a:pt x="0" y="1132"/>
                  </a:lnTo>
                  <a:lnTo>
                    <a:pt x="0" y="1127"/>
                  </a:lnTo>
                  <a:close/>
                  <a:moveTo>
                    <a:pt x="0" y="903"/>
                  </a:moveTo>
                  <a:lnTo>
                    <a:pt x="21" y="903"/>
                  </a:lnTo>
                  <a:lnTo>
                    <a:pt x="21" y="908"/>
                  </a:lnTo>
                  <a:lnTo>
                    <a:pt x="0" y="908"/>
                  </a:lnTo>
                  <a:lnTo>
                    <a:pt x="0" y="903"/>
                  </a:lnTo>
                  <a:close/>
                  <a:moveTo>
                    <a:pt x="0" y="678"/>
                  </a:moveTo>
                  <a:lnTo>
                    <a:pt x="21" y="678"/>
                  </a:lnTo>
                  <a:lnTo>
                    <a:pt x="21" y="683"/>
                  </a:lnTo>
                  <a:lnTo>
                    <a:pt x="0" y="683"/>
                  </a:lnTo>
                  <a:lnTo>
                    <a:pt x="0" y="678"/>
                  </a:lnTo>
                  <a:close/>
                  <a:moveTo>
                    <a:pt x="0" y="454"/>
                  </a:moveTo>
                  <a:lnTo>
                    <a:pt x="21" y="454"/>
                  </a:lnTo>
                  <a:lnTo>
                    <a:pt x="21" y="459"/>
                  </a:lnTo>
                  <a:lnTo>
                    <a:pt x="0" y="459"/>
                  </a:lnTo>
                  <a:lnTo>
                    <a:pt x="0" y="454"/>
                  </a:lnTo>
                  <a:close/>
                  <a:moveTo>
                    <a:pt x="0" y="224"/>
                  </a:moveTo>
                  <a:lnTo>
                    <a:pt x="21" y="224"/>
                  </a:lnTo>
                  <a:lnTo>
                    <a:pt x="21" y="229"/>
                  </a:lnTo>
                  <a:lnTo>
                    <a:pt x="0" y="229"/>
                  </a:lnTo>
                  <a:lnTo>
                    <a:pt x="0" y="224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77"/>
            <p:cNvSpPr>
              <a:spLocks noChangeArrowheads="1"/>
            </p:cNvSpPr>
            <p:nvPr/>
          </p:nvSpPr>
          <p:spPr bwMode="auto">
            <a:xfrm>
              <a:off x="5245422" y="4823507"/>
              <a:ext cx="3571875" cy="9525"/>
            </a:xfrm>
            <a:prstGeom prst="rect">
              <a:avLst/>
            </a:prstGeom>
            <a:solidFill>
              <a:schemeClr val="tx1"/>
            </a:solidFill>
            <a:ln w="793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8"/>
            <p:cNvSpPr>
              <a:spLocks noEditPoints="1"/>
            </p:cNvSpPr>
            <p:nvPr/>
          </p:nvSpPr>
          <p:spPr bwMode="auto">
            <a:xfrm>
              <a:off x="5242247" y="4828269"/>
              <a:ext cx="3578225" cy="33338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0" y="0"/>
                </a:cxn>
                <a:cxn ang="0">
                  <a:pos x="193" y="0"/>
                </a:cxn>
                <a:cxn ang="0">
                  <a:pos x="188" y="21"/>
                </a:cxn>
                <a:cxn ang="0">
                  <a:pos x="193" y="0"/>
                </a:cxn>
                <a:cxn ang="0">
                  <a:pos x="381" y="21"/>
                </a:cxn>
                <a:cxn ang="0">
                  <a:pos x="375" y="0"/>
                </a:cxn>
                <a:cxn ang="0">
                  <a:pos x="569" y="0"/>
                </a:cxn>
                <a:cxn ang="0">
                  <a:pos x="563" y="21"/>
                </a:cxn>
                <a:cxn ang="0">
                  <a:pos x="569" y="0"/>
                </a:cxn>
                <a:cxn ang="0">
                  <a:pos x="756" y="21"/>
                </a:cxn>
                <a:cxn ang="0">
                  <a:pos x="751" y="0"/>
                </a:cxn>
                <a:cxn ang="0">
                  <a:pos x="944" y="0"/>
                </a:cxn>
                <a:cxn ang="0">
                  <a:pos x="939" y="21"/>
                </a:cxn>
                <a:cxn ang="0">
                  <a:pos x="944" y="0"/>
                </a:cxn>
                <a:cxn ang="0">
                  <a:pos x="1127" y="21"/>
                </a:cxn>
                <a:cxn ang="0">
                  <a:pos x="1122" y="0"/>
                </a:cxn>
                <a:cxn ang="0">
                  <a:pos x="1315" y="0"/>
                </a:cxn>
                <a:cxn ang="0">
                  <a:pos x="1310" y="21"/>
                </a:cxn>
                <a:cxn ang="0">
                  <a:pos x="1315" y="0"/>
                </a:cxn>
                <a:cxn ang="0">
                  <a:pos x="1503" y="21"/>
                </a:cxn>
                <a:cxn ang="0">
                  <a:pos x="1498" y="0"/>
                </a:cxn>
                <a:cxn ang="0">
                  <a:pos x="1691" y="0"/>
                </a:cxn>
                <a:cxn ang="0">
                  <a:pos x="1685" y="21"/>
                </a:cxn>
                <a:cxn ang="0">
                  <a:pos x="1691" y="0"/>
                </a:cxn>
                <a:cxn ang="0">
                  <a:pos x="1879" y="21"/>
                </a:cxn>
                <a:cxn ang="0">
                  <a:pos x="1873" y="0"/>
                </a:cxn>
                <a:cxn ang="0">
                  <a:pos x="2066" y="0"/>
                </a:cxn>
                <a:cxn ang="0">
                  <a:pos x="2061" y="21"/>
                </a:cxn>
                <a:cxn ang="0">
                  <a:pos x="2066" y="0"/>
                </a:cxn>
                <a:cxn ang="0">
                  <a:pos x="2254" y="21"/>
                </a:cxn>
                <a:cxn ang="0">
                  <a:pos x="2249" y="0"/>
                </a:cxn>
              </a:cxnLst>
              <a:rect l="0" t="0" r="r" b="b"/>
              <a:pathLst>
                <a:path w="2254" h="21">
                  <a:moveTo>
                    <a:pt x="5" y="0"/>
                  </a:moveTo>
                  <a:lnTo>
                    <a:pt x="5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193" y="0"/>
                  </a:moveTo>
                  <a:lnTo>
                    <a:pt x="193" y="21"/>
                  </a:lnTo>
                  <a:lnTo>
                    <a:pt x="188" y="21"/>
                  </a:lnTo>
                  <a:lnTo>
                    <a:pt x="188" y="0"/>
                  </a:lnTo>
                  <a:lnTo>
                    <a:pt x="193" y="0"/>
                  </a:lnTo>
                  <a:close/>
                  <a:moveTo>
                    <a:pt x="381" y="0"/>
                  </a:moveTo>
                  <a:lnTo>
                    <a:pt x="381" y="21"/>
                  </a:lnTo>
                  <a:lnTo>
                    <a:pt x="375" y="21"/>
                  </a:lnTo>
                  <a:lnTo>
                    <a:pt x="375" y="0"/>
                  </a:lnTo>
                  <a:lnTo>
                    <a:pt x="381" y="0"/>
                  </a:lnTo>
                  <a:close/>
                  <a:moveTo>
                    <a:pt x="569" y="0"/>
                  </a:moveTo>
                  <a:lnTo>
                    <a:pt x="569" y="21"/>
                  </a:lnTo>
                  <a:lnTo>
                    <a:pt x="563" y="21"/>
                  </a:lnTo>
                  <a:lnTo>
                    <a:pt x="563" y="0"/>
                  </a:lnTo>
                  <a:lnTo>
                    <a:pt x="569" y="0"/>
                  </a:lnTo>
                  <a:close/>
                  <a:moveTo>
                    <a:pt x="756" y="0"/>
                  </a:moveTo>
                  <a:lnTo>
                    <a:pt x="756" y="21"/>
                  </a:lnTo>
                  <a:lnTo>
                    <a:pt x="751" y="21"/>
                  </a:lnTo>
                  <a:lnTo>
                    <a:pt x="751" y="0"/>
                  </a:lnTo>
                  <a:lnTo>
                    <a:pt x="756" y="0"/>
                  </a:lnTo>
                  <a:close/>
                  <a:moveTo>
                    <a:pt x="944" y="0"/>
                  </a:moveTo>
                  <a:lnTo>
                    <a:pt x="944" y="21"/>
                  </a:lnTo>
                  <a:lnTo>
                    <a:pt x="939" y="21"/>
                  </a:lnTo>
                  <a:lnTo>
                    <a:pt x="939" y="0"/>
                  </a:lnTo>
                  <a:lnTo>
                    <a:pt x="944" y="0"/>
                  </a:lnTo>
                  <a:close/>
                  <a:moveTo>
                    <a:pt x="1127" y="0"/>
                  </a:moveTo>
                  <a:lnTo>
                    <a:pt x="1127" y="21"/>
                  </a:lnTo>
                  <a:lnTo>
                    <a:pt x="1122" y="21"/>
                  </a:lnTo>
                  <a:lnTo>
                    <a:pt x="1122" y="0"/>
                  </a:lnTo>
                  <a:lnTo>
                    <a:pt x="1127" y="0"/>
                  </a:lnTo>
                  <a:close/>
                  <a:moveTo>
                    <a:pt x="1315" y="0"/>
                  </a:moveTo>
                  <a:lnTo>
                    <a:pt x="1315" y="21"/>
                  </a:lnTo>
                  <a:lnTo>
                    <a:pt x="1310" y="21"/>
                  </a:lnTo>
                  <a:lnTo>
                    <a:pt x="1310" y="0"/>
                  </a:lnTo>
                  <a:lnTo>
                    <a:pt x="1315" y="0"/>
                  </a:lnTo>
                  <a:close/>
                  <a:moveTo>
                    <a:pt x="1503" y="0"/>
                  </a:moveTo>
                  <a:lnTo>
                    <a:pt x="1503" y="21"/>
                  </a:lnTo>
                  <a:lnTo>
                    <a:pt x="1498" y="21"/>
                  </a:lnTo>
                  <a:lnTo>
                    <a:pt x="1498" y="0"/>
                  </a:lnTo>
                  <a:lnTo>
                    <a:pt x="1503" y="0"/>
                  </a:lnTo>
                  <a:close/>
                  <a:moveTo>
                    <a:pt x="1691" y="0"/>
                  </a:moveTo>
                  <a:lnTo>
                    <a:pt x="1691" y="21"/>
                  </a:lnTo>
                  <a:lnTo>
                    <a:pt x="1685" y="21"/>
                  </a:lnTo>
                  <a:lnTo>
                    <a:pt x="1685" y="0"/>
                  </a:lnTo>
                  <a:lnTo>
                    <a:pt x="1691" y="0"/>
                  </a:lnTo>
                  <a:close/>
                  <a:moveTo>
                    <a:pt x="1879" y="0"/>
                  </a:moveTo>
                  <a:lnTo>
                    <a:pt x="1879" y="21"/>
                  </a:lnTo>
                  <a:lnTo>
                    <a:pt x="1873" y="21"/>
                  </a:lnTo>
                  <a:lnTo>
                    <a:pt x="1873" y="0"/>
                  </a:lnTo>
                  <a:lnTo>
                    <a:pt x="1879" y="0"/>
                  </a:lnTo>
                  <a:close/>
                  <a:moveTo>
                    <a:pt x="2066" y="0"/>
                  </a:moveTo>
                  <a:lnTo>
                    <a:pt x="2066" y="21"/>
                  </a:lnTo>
                  <a:lnTo>
                    <a:pt x="2061" y="21"/>
                  </a:lnTo>
                  <a:lnTo>
                    <a:pt x="2061" y="0"/>
                  </a:lnTo>
                  <a:lnTo>
                    <a:pt x="2066" y="0"/>
                  </a:lnTo>
                  <a:close/>
                  <a:moveTo>
                    <a:pt x="2254" y="0"/>
                  </a:moveTo>
                  <a:lnTo>
                    <a:pt x="2254" y="21"/>
                  </a:lnTo>
                  <a:lnTo>
                    <a:pt x="2249" y="21"/>
                  </a:lnTo>
                  <a:lnTo>
                    <a:pt x="2249" y="0"/>
                  </a:lnTo>
                  <a:lnTo>
                    <a:pt x="2254" y="0"/>
                  </a:lnTo>
                  <a:close/>
                </a:path>
              </a:pathLst>
            </a:custGeom>
            <a:solidFill>
              <a:schemeClr val="tx1"/>
            </a:solidFill>
            <a:ln w="7938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79"/>
            <p:cNvSpPr>
              <a:spLocks noChangeArrowheads="1"/>
            </p:cNvSpPr>
            <p:nvPr/>
          </p:nvSpPr>
          <p:spPr bwMode="auto">
            <a:xfrm>
              <a:off x="5081841" y="4746255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81"/>
            <p:cNvSpPr>
              <a:spLocks noChangeArrowheads="1"/>
            </p:cNvSpPr>
            <p:nvPr/>
          </p:nvSpPr>
          <p:spPr bwMode="auto">
            <a:xfrm>
              <a:off x="4870244" y="4030292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1000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83"/>
            <p:cNvSpPr>
              <a:spLocks noChangeArrowheads="1"/>
            </p:cNvSpPr>
            <p:nvPr/>
          </p:nvSpPr>
          <p:spPr bwMode="auto">
            <a:xfrm>
              <a:off x="4870244" y="3312742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85"/>
            <p:cNvSpPr>
              <a:spLocks noChangeArrowheads="1"/>
            </p:cNvSpPr>
            <p:nvPr/>
          </p:nvSpPr>
          <p:spPr bwMode="auto">
            <a:xfrm>
              <a:off x="4870244" y="2595192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3000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87"/>
            <p:cNvSpPr>
              <a:spLocks noChangeArrowheads="1"/>
            </p:cNvSpPr>
            <p:nvPr/>
          </p:nvSpPr>
          <p:spPr bwMode="auto">
            <a:xfrm>
              <a:off x="4870244" y="1879230"/>
              <a:ext cx="2821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4000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111"/>
            <p:cNvSpPr>
              <a:spLocks noChangeArrowheads="1"/>
            </p:cNvSpPr>
            <p:nvPr/>
          </p:nvSpPr>
          <p:spPr bwMode="auto">
            <a:xfrm>
              <a:off x="6096867" y="3066740"/>
              <a:ext cx="66675" cy="9350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2"/>
            <p:cNvSpPr>
              <a:spLocks noEditPoints="1"/>
            </p:cNvSpPr>
            <p:nvPr/>
          </p:nvSpPr>
          <p:spPr bwMode="auto">
            <a:xfrm>
              <a:off x="6093692" y="3063565"/>
              <a:ext cx="73025" cy="9413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232"/>
                </a:cxn>
                <a:cxn ang="0">
                  <a:pos x="168" y="2240"/>
                </a:cxn>
                <a:cxn ang="0">
                  <a:pos x="8" y="2240"/>
                </a:cxn>
                <a:cxn ang="0">
                  <a:pos x="0" y="2232"/>
                </a:cxn>
                <a:cxn ang="0">
                  <a:pos x="0" y="8"/>
                </a:cxn>
                <a:cxn ang="0">
                  <a:pos x="16" y="2232"/>
                </a:cxn>
                <a:cxn ang="0">
                  <a:pos x="8" y="2224"/>
                </a:cxn>
                <a:cxn ang="0">
                  <a:pos x="168" y="2224"/>
                </a:cxn>
                <a:cxn ang="0">
                  <a:pos x="160" y="2232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232"/>
                </a:cxn>
              </a:cxnLst>
              <a:rect l="0" t="0" r="r" b="b"/>
              <a:pathLst>
                <a:path w="176" h="224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232"/>
                  </a:lnTo>
                  <a:cubicBezTo>
                    <a:pt x="176" y="2237"/>
                    <a:pt x="173" y="2240"/>
                    <a:pt x="168" y="2240"/>
                  </a:cubicBezTo>
                  <a:lnTo>
                    <a:pt x="8" y="2240"/>
                  </a:lnTo>
                  <a:cubicBezTo>
                    <a:pt x="4" y="2240"/>
                    <a:pt x="0" y="2237"/>
                    <a:pt x="0" y="2232"/>
                  </a:cubicBezTo>
                  <a:lnTo>
                    <a:pt x="0" y="8"/>
                  </a:lnTo>
                  <a:close/>
                  <a:moveTo>
                    <a:pt x="16" y="2232"/>
                  </a:moveTo>
                  <a:lnTo>
                    <a:pt x="8" y="2224"/>
                  </a:lnTo>
                  <a:lnTo>
                    <a:pt x="168" y="2224"/>
                  </a:lnTo>
                  <a:lnTo>
                    <a:pt x="160" y="2232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23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13"/>
            <p:cNvSpPr>
              <a:spLocks noChangeArrowheads="1"/>
            </p:cNvSpPr>
            <p:nvPr/>
          </p:nvSpPr>
          <p:spPr bwMode="auto">
            <a:xfrm>
              <a:off x="6325467" y="3423927"/>
              <a:ext cx="66675" cy="5778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4"/>
            <p:cNvSpPr>
              <a:spLocks noEditPoints="1"/>
            </p:cNvSpPr>
            <p:nvPr/>
          </p:nvSpPr>
          <p:spPr bwMode="auto">
            <a:xfrm>
              <a:off x="6322292" y="3420752"/>
              <a:ext cx="73025" cy="584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384"/>
                </a:cxn>
                <a:cxn ang="0">
                  <a:pos x="168" y="1392"/>
                </a:cxn>
                <a:cxn ang="0">
                  <a:pos x="8" y="1392"/>
                </a:cxn>
                <a:cxn ang="0">
                  <a:pos x="0" y="1384"/>
                </a:cxn>
                <a:cxn ang="0">
                  <a:pos x="0" y="8"/>
                </a:cxn>
                <a:cxn ang="0">
                  <a:pos x="16" y="1384"/>
                </a:cxn>
                <a:cxn ang="0">
                  <a:pos x="8" y="1376"/>
                </a:cxn>
                <a:cxn ang="0">
                  <a:pos x="168" y="1376"/>
                </a:cxn>
                <a:cxn ang="0">
                  <a:pos x="160" y="138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384"/>
                </a:cxn>
              </a:cxnLst>
              <a:rect l="0" t="0" r="r" b="b"/>
              <a:pathLst>
                <a:path w="176" h="139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384"/>
                  </a:lnTo>
                  <a:cubicBezTo>
                    <a:pt x="176" y="1389"/>
                    <a:pt x="173" y="1392"/>
                    <a:pt x="168" y="1392"/>
                  </a:cubicBezTo>
                  <a:lnTo>
                    <a:pt x="8" y="1392"/>
                  </a:lnTo>
                  <a:cubicBezTo>
                    <a:pt x="4" y="1392"/>
                    <a:pt x="0" y="1389"/>
                    <a:pt x="0" y="1384"/>
                  </a:cubicBezTo>
                  <a:lnTo>
                    <a:pt x="0" y="8"/>
                  </a:lnTo>
                  <a:close/>
                  <a:moveTo>
                    <a:pt x="16" y="1384"/>
                  </a:moveTo>
                  <a:lnTo>
                    <a:pt x="8" y="1376"/>
                  </a:lnTo>
                  <a:lnTo>
                    <a:pt x="168" y="1376"/>
                  </a:lnTo>
                  <a:lnTo>
                    <a:pt x="160" y="138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38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15"/>
            <p:cNvSpPr>
              <a:spLocks noChangeArrowheads="1"/>
            </p:cNvSpPr>
            <p:nvPr/>
          </p:nvSpPr>
          <p:spPr bwMode="auto">
            <a:xfrm>
              <a:off x="6554067" y="3800165"/>
              <a:ext cx="66675" cy="2016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6"/>
            <p:cNvSpPr>
              <a:spLocks noEditPoints="1"/>
            </p:cNvSpPr>
            <p:nvPr/>
          </p:nvSpPr>
          <p:spPr bwMode="auto">
            <a:xfrm>
              <a:off x="6550892" y="3796990"/>
              <a:ext cx="73025" cy="2079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488"/>
                </a:cxn>
                <a:cxn ang="0">
                  <a:pos x="168" y="496"/>
                </a:cxn>
                <a:cxn ang="0">
                  <a:pos x="8" y="496"/>
                </a:cxn>
                <a:cxn ang="0">
                  <a:pos x="0" y="488"/>
                </a:cxn>
                <a:cxn ang="0">
                  <a:pos x="0" y="8"/>
                </a:cxn>
                <a:cxn ang="0">
                  <a:pos x="16" y="488"/>
                </a:cxn>
                <a:cxn ang="0">
                  <a:pos x="8" y="480"/>
                </a:cxn>
                <a:cxn ang="0">
                  <a:pos x="168" y="480"/>
                </a:cxn>
                <a:cxn ang="0">
                  <a:pos x="160" y="48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88"/>
                </a:cxn>
              </a:cxnLst>
              <a:rect l="0" t="0" r="r" b="b"/>
              <a:pathLst>
                <a:path w="176" h="49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488"/>
                  </a:lnTo>
                  <a:cubicBezTo>
                    <a:pt x="176" y="493"/>
                    <a:pt x="173" y="496"/>
                    <a:pt x="168" y="496"/>
                  </a:cubicBezTo>
                  <a:lnTo>
                    <a:pt x="8" y="496"/>
                  </a:lnTo>
                  <a:cubicBezTo>
                    <a:pt x="4" y="496"/>
                    <a:pt x="0" y="493"/>
                    <a:pt x="0" y="488"/>
                  </a:cubicBezTo>
                  <a:lnTo>
                    <a:pt x="0" y="8"/>
                  </a:lnTo>
                  <a:close/>
                  <a:moveTo>
                    <a:pt x="16" y="488"/>
                  </a:moveTo>
                  <a:lnTo>
                    <a:pt x="8" y="480"/>
                  </a:lnTo>
                  <a:lnTo>
                    <a:pt x="168" y="480"/>
                  </a:lnTo>
                  <a:lnTo>
                    <a:pt x="160" y="48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8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17"/>
            <p:cNvSpPr>
              <a:spLocks noChangeArrowheads="1"/>
            </p:cNvSpPr>
            <p:nvPr/>
          </p:nvSpPr>
          <p:spPr bwMode="auto">
            <a:xfrm>
              <a:off x="6782667" y="3833502"/>
              <a:ext cx="66675" cy="1682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8"/>
            <p:cNvSpPr>
              <a:spLocks noEditPoints="1"/>
            </p:cNvSpPr>
            <p:nvPr/>
          </p:nvSpPr>
          <p:spPr bwMode="auto">
            <a:xfrm>
              <a:off x="6779492" y="3830327"/>
              <a:ext cx="73025" cy="174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408"/>
                </a:cxn>
                <a:cxn ang="0">
                  <a:pos x="168" y="416"/>
                </a:cxn>
                <a:cxn ang="0">
                  <a:pos x="8" y="416"/>
                </a:cxn>
                <a:cxn ang="0">
                  <a:pos x="0" y="408"/>
                </a:cxn>
                <a:cxn ang="0">
                  <a:pos x="0" y="8"/>
                </a:cxn>
                <a:cxn ang="0">
                  <a:pos x="16" y="408"/>
                </a:cxn>
                <a:cxn ang="0">
                  <a:pos x="8" y="400"/>
                </a:cxn>
                <a:cxn ang="0">
                  <a:pos x="168" y="400"/>
                </a:cxn>
                <a:cxn ang="0">
                  <a:pos x="160" y="40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8"/>
                </a:cxn>
              </a:cxnLst>
              <a:rect l="0" t="0" r="r" b="b"/>
              <a:pathLst>
                <a:path w="176" h="41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408"/>
                  </a:lnTo>
                  <a:cubicBezTo>
                    <a:pt x="176" y="413"/>
                    <a:pt x="173" y="416"/>
                    <a:pt x="168" y="416"/>
                  </a:cubicBezTo>
                  <a:lnTo>
                    <a:pt x="8" y="416"/>
                  </a:lnTo>
                  <a:cubicBezTo>
                    <a:pt x="4" y="416"/>
                    <a:pt x="0" y="413"/>
                    <a:pt x="0" y="408"/>
                  </a:cubicBezTo>
                  <a:lnTo>
                    <a:pt x="0" y="8"/>
                  </a:lnTo>
                  <a:close/>
                  <a:moveTo>
                    <a:pt x="16" y="408"/>
                  </a:moveTo>
                  <a:lnTo>
                    <a:pt x="8" y="400"/>
                  </a:lnTo>
                  <a:lnTo>
                    <a:pt x="168" y="400"/>
                  </a:lnTo>
                  <a:lnTo>
                    <a:pt x="160" y="40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19"/>
            <p:cNvSpPr>
              <a:spLocks noChangeArrowheads="1"/>
            </p:cNvSpPr>
            <p:nvPr/>
          </p:nvSpPr>
          <p:spPr bwMode="auto">
            <a:xfrm>
              <a:off x="7011267" y="3854140"/>
              <a:ext cx="60325" cy="1476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0"/>
            <p:cNvSpPr>
              <a:spLocks noEditPoints="1"/>
            </p:cNvSpPr>
            <p:nvPr/>
          </p:nvSpPr>
          <p:spPr bwMode="auto">
            <a:xfrm>
              <a:off x="7008092" y="3850965"/>
              <a:ext cx="66675" cy="153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60" y="8"/>
                </a:cxn>
                <a:cxn ang="0">
                  <a:pos x="160" y="360"/>
                </a:cxn>
                <a:cxn ang="0">
                  <a:pos x="152" y="368"/>
                </a:cxn>
                <a:cxn ang="0">
                  <a:pos x="8" y="368"/>
                </a:cxn>
                <a:cxn ang="0">
                  <a:pos x="0" y="360"/>
                </a:cxn>
                <a:cxn ang="0">
                  <a:pos x="0" y="8"/>
                </a:cxn>
                <a:cxn ang="0">
                  <a:pos x="16" y="360"/>
                </a:cxn>
                <a:cxn ang="0">
                  <a:pos x="8" y="352"/>
                </a:cxn>
                <a:cxn ang="0">
                  <a:pos x="152" y="352"/>
                </a:cxn>
                <a:cxn ang="0">
                  <a:pos x="144" y="360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360"/>
                </a:cxn>
              </a:cxnLst>
              <a:rect l="0" t="0" r="r" b="b"/>
              <a:pathLst>
                <a:path w="160" h="36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lnTo>
                    <a:pt x="160" y="360"/>
                  </a:lnTo>
                  <a:cubicBezTo>
                    <a:pt x="160" y="365"/>
                    <a:pt x="157" y="368"/>
                    <a:pt x="152" y="368"/>
                  </a:cubicBezTo>
                  <a:lnTo>
                    <a:pt x="8" y="368"/>
                  </a:lnTo>
                  <a:cubicBezTo>
                    <a:pt x="4" y="368"/>
                    <a:pt x="0" y="365"/>
                    <a:pt x="0" y="360"/>
                  </a:cubicBezTo>
                  <a:lnTo>
                    <a:pt x="0" y="8"/>
                  </a:lnTo>
                  <a:close/>
                  <a:moveTo>
                    <a:pt x="16" y="360"/>
                  </a:moveTo>
                  <a:lnTo>
                    <a:pt x="8" y="352"/>
                  </a:lnTo>
                  <a:lnTo>
                    <a:pt x="152" y="352"/>
                  </a:lnTo>
                  <a:lnTo>
                    <a:pt x="144" y="360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36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1"/>
            <p:cNvSpPr>
              <a:spLocks noChangeArrowheads="1"/>
            </p:cNvSpPr>
            <p:nvPr/>
          </p:nvSpPr>
          <p:spPr bwMode="auto">
            <a:xfrm>
              <a:off x="7239867" y="3881127"/>
              <a:ext cx="60325" cy="1206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2"/>
            <p:cNvSpPr>
              <a:spLocks noEditPoints="1"/>
            </p:cNvSpPr>
            <p:nvPr/>
          </p:nvSpPr>
          <p:spPr bwMode="auto">
            <a:xfrm>
              <a:off x="7236692" y="3877952"/>
              <a:ext cx="66675" cy="1270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60" y="8"/>
                </a:cxn>
                <a:cxn ang="0">
                  <a:pos x="160" y="296"/>
                </a:cxn>
                <a:cxn ang="0">
                  <a:pos x="152" y="304"/>
                </a:cxn>
                <a:cxn ang="0">
                  <a:pos x="8" y="304"/>
                </a:cxn>
                <a:cxn ang="0">
                  <a:pos x="0" y="296"/>
                </a:cxn>
                <a:cxn ang="0">
                  <a:pos x="0" y="8"/>
                </a:cxn>
                <a:cxn ang="0">
                  <a:pos x="16" y="296"/>
                </a:cxn>
                <a:cxn ang="0">
                  <a:pos x="8" y="288"/>
                </a:cxn>
                <a:cxn ang="0">
                  <a:pos x="152" y="288"/>
                </a:cxn>
                <a:cxn ang="0">
                  <a:pos x="144" y="296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96"/>
                </a:cxn>
              </a:cxnLst>
              <a:rect l="0" t="0" r="r" b="b"/>
              <a:pathLst>
                <a:path w="160" h="30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lnTo>
                    <a:pt x="160" y="296"/>
                  </a:lnTo>
                  <a:cubicBezTo>
                    <a:pt x="160" y="301"/>
                    <a:pt x="157" y="304"/>
                    <a:pt x="152" y="304"/>
                  </a:cubicBezTo>
                  <a:lnTo>
                    <a:pt x="8" y="304"/>
                  </a:lnTo>
                  <a:cubicBezTo>
                    <a:pt x="4" y="304"/>
                    <a:pt x="0" y="301"/>
                    <a:pt x="0" y="296"/>
                  </a:cubicBezTo>
                  <a:lnTo>
                    <a:pt x="0" y="8"/>
                  </a:lnTo>
                  <a:close/>
                  <a:moveTo>
                    <a:pt x="16" y="296"/>
                  </a:moveTo>
                  <a:lnTo>
                    <a:pt x="8" y="288"/>
                  </a:lnTo>
                  <a:lnTo>
                    <a:pt x="152" y="288"/>
                  </a:lnTo>
                  <a:lnTo>
                    <a:pt x="144" y="296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9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23"/>
            <p:cNvSpPr>
              <a:spLocks noChangeArrowheads="1"/>
            </p:cNvSpPr>
            <p:nvPr/>
          </p:nvSpPr>
          <p:spPr bwMode="auto">
            <a:xfrm>
              <a:off x="7462117" y="3893827"/>
              <a:ext cx="66675" cy="107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4"/>
            <p:cNvSpPr>
              <a:spLocks noEditPoints="1"/>
            </p:cNvSpPr>
            <p:nvPr/>
          </p:nvSpPr>
          <p:spPr bwMode="auto">
            <a:xfrm>
              <a:off x="7458942" y="3890652"/>
              <a:ext cx="73025" cy="114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64"/>
                </a:cxn>
                <a:cxn ang="0">
                  <a:pos x="168" y="272"/>
                </a:cxn>
                <a:cxn ang="0">
                  <a:pos x="8" y="272"/>
                </a:cxn>
                <a:cxn ang="0">
                  <a:pos x="0" y="264"/>
                </a:cxn>
                <a:cxn ang="0">
                  <a:pos x="0" y="8"/>
                </a:cxn>
                <a:cxn ang="0">
                  <a:pos x="16" y="264"/>
                </a:cxn>
                <a:cxn ang="0">
                  <a:pos x="8" y="256"/>
                </a:cxn>
                <a:cxn ang="0">
                  <a:pos x="168" y="256"/>
                </a:cxn>
                <a:cxn ang="0">
                  <a:pos x="160" y="26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64"/>
                </a:cxn>
              </a:cxnLst>
              <a:rect l="0" t="0" r="r" b="b"/>
              <a:pathLst>
                <a:path w="176" h="27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64"/>
                  </a:lnTo>
                  <a:cubicBezTo>
                    <a:pt x="176" y="269"/>
                    <a:pt x="173" y="272"/>
                    <a:pt x="168" y="272"/>
                  </a:cubicBezTo>
                  <a:lnTo>
                    <a:pt x="8" y="272"/>
                  </a:lnTo>
                  <a:cubicBezTo>
                    <a:pt x="4" y="272"/>
                    <a:pt x="0" y="269"/>
                    <a:pt x="0" y="264"/>
                  </a:cubicBezTo>
                  <a:lnTo>
                    <a:pt x="0" y="8"/>
                  </a:lnTo>
                  <a:close/>
                  <a:moveTo>
                    <a:pt x="16" y="264"/>
                  </a:moveTo>
                  <a:lnTo>
                    <a:pt x="8" y="256"/>
                  </a:lnTo>
                  <a:lnTo>
                    <a:pt x="168" y="256"/>
                  </a:lnTo>
                  <a:lnTo>
                    <a:pt x="160" y="26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6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25"/>
            <p:cNvSpPr>
              <a:spLocks noChangeArrowheads="1"/>
            </p:cNvSpPr>
            <p:nvPr/>
          </p:nvSpPr>
          <p:spPr bwMode="auto">
            <a:xfrm>
              <a:off x="7919317" y="3928752"/>
              <a:ext cx="66675" cy="730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6"/>
            <p:cNvSpPr>
              <a:spLocks noEditPoints="1"/>
            </p:cNvSpPr>
            <p:nvPr/>
          </p:nvSpPr>
          <p:spPr bwMode="auto">
            <a:xfrm>
              <a:off x="7916142" y="3923990"/>
              <a:ext cx="74613" cy="809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84"/>
                </a:cxn>
                <a:cxn ang="0">
                  <a:pos x="168" y="192"/>
                </a:cxn>
                <a:cxn ang="0">
                  <a:pos x="8" y="192"/>
                </a:cxn>
                <a:cxn ang="0">
                  <a:pos x="0" y="184"/>
                </a:cxn>
                <a:cxn ang="0">
                  <a:pos x="0" y="8"/>
                </a:cxn>
                <a:cxn ang="0">
                  <a:pos x="16" y="184"/>
                </a:cxn>
                <a:cxn ang="0">
                  <a:pos x="8" y="176"/>
                </a:cxn>
                <a:cxn ang="0">
                  <a:pos x="168" y="176"/>
                </a:cxn>
                <a:cxn ang="0">
                  <a:pos x="160" y="18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84"/>
                </a:cxn>
              </a:cxnLst>
              <a:rect l="0" t="0" r="r" b="b"/>
              <a:pathLst>
                <a:path w="176" h="19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84"/>
                  </a:lnTo>
                  <a:cubicBezTo>
                    <a:pt x="176" y="189"/>
                    <a:pt x="173" y="192"/>
                    <a:pt x="168" y="192"/>
                  </a:cubicBezTo>
                  <a:lnTo>
                    <a:pt x="8" y="192"/>
                  </a:lnTo>
                  <a:cubicBezTo>
                    <a:pt x="4" y="192"/>
                    <a:pt x="0" y="189"/>
                    <a:pt x="0" y="184"/>
                  </a:cubicBezTo>
                  <a:lnTo>
                    <a:pt x="0" y="8"/>
                  </a:lnTo>
                  <a:close/>
                  <a:moveTo>
                    <a:pt x="16" y="184"/>
                  </a:moveTo>
                  <a:lnTo>
                    <a:pt x="8" y="176"/>
                  </a:lnTo>
                  <a:lnTo>
                    <a:pt x="168" y="176"/>
                  </a:lnTo>
                  <a:lnTo>
                    <a:pt x="160" y="18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27"/>
            <p:cNvSpPr>
              <a:spLocks noChangeArrowheads="1"/>
            </p:cNvSpPr>
            <p:nvPr/>
          </p:nvSpPr>
          <p:spPr bwMode="auto">
            <a:xfrm>
              <a:off x="8147917" y="3928752"/>
              <a:ext cx="66675" cy="730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28"/>
            <p:cNvSpPr>
              <a:spLocks noEditPoints="1"/>
            </p:cNvSpPr>
            <p:nvPr/>
          </p:nvSpPr>
          <p:spPr bwMode="auto">
            <a:xfrm>
              <a:off x="8144742" y="3923990"/>
              <a:ext cx="74613" cy="809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84"/>
                </a:cxn>
                <a:cxn ang="0">
                  <a:pos x="168" y="192"/>
                </a:cxn>
                <a:cxn ang="0">
                  <a:pos x="8" y="192"/>
                </a:cxn>
                <a:cxn ang="0">
                  <a:pos x="0" y="184"/>
                </a:cxn>
                <a:cxn ang="0">
                  <a:pos x="0" y="8"/>
                </a:cxn>
                <a:cxn ang="0">
                  <a:pos x="16" y="184"/>
                </a:cxn>
                <a:cxn ang="0">
                  <a:pos x="8" y="176"/>
                </a:cxn>
                <a:cxn ang="0">
                  <a:pos x="168" y="176"/>
                </a:cxn>
                <a:cxn ang="0">
                  <a:pos x="160" y="18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84"/>
                </a:cxn>
              </a:cxnLst>
              <a:rect l="0" t="0" r="r" b="b"/>
              <a:pathLst>
                <a:path w="176" h="19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84"/>
                  </a:lnTo>
                  <a:cubicBezTo>
                    <a:pt x="176" y="189"/>
                    <a:pt x="173" y="192"/>
                    <a:pt x="168" y="192"/>
                  </a:cubicBezTo>
                  <a:lnTo>
                    <a:pt x="8" y="192"/>
                  </a:lnTo>
                  <a:cubicBezTo>
                    <a:pt x="4" y="192"/>
                    <a:pt x="0" y="189"/>
                    <a:pt x="0" y="184"/>
                  </a:cubicBezTo>
                  <a:lnTo>
                    <a:pt x="0" y="8"/>
                  </a:lnTo>
                  <a:close/>
                  <a:moveTo>
                    <a:pt x="16" y="184"/>
                  </a:moveTo>
                  <a:lnTo>
                    <a:pt x="8" y="176"/>
                  </a:lnTo>
                  <a:lnTo>
                    <a:pt x="168" y="176"/>
                  </a:lnTo>
                  <a:lnTo>
                    <a:pt x="160" y="18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29"/>
            <p:cNvSpPr>
              <a:spLocks noChangeArrowheads="1"/>
            </p:cNvSpPr>
            <p:nvPr/>
          </p:nvSpPr>
          <p:spPr bwMode="auto">
            <a:xfrm>
              <a:off x="6163542" y="3208027"/>
              <a:ext cx="68263" cy="79375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0"/>
            <p:cNvSpPr>
              <a:spLocks noEditPoints="1"/>
            </p:cNvSpPr>
            <p:nvPr/>
          </p:nvSpPr>
          <p:spPr bwMode="auto">
            <a:xfrm>
              <a:off x="6160367" y="3204852"/>
              <a:ext cx="74613" cy="8001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896"/>
                </a:cxn>
                <a:cxn ang="0">
                  <a:pos x="168" y="1904"/>
                </a:cxn>
                <a:cxn ang="0">
                  <a:pos x="8" y="1904"/>
                </a:cxn>
                <a:cxn ang="0">
                  <a:pos x="0" y="1896"/>
                </a:cxn>
                <a:cxn ang="0">
                  <a:pos x="0" y="8"/>
                </a:cxn>
                <a:cxn ang="0">
                  <a:pos x="16" y="1896"/>
                </a:cxn>
                <a:cxn ang="0">
                  <a:pos x="8" y="1888"/>
                </a:cxn>
                <a:cxn ang="0">
                  <a:pos x="168" y="1888"/>
                </a:cxn>
                <a:cxn ang="0">
                  <a:pos x="160" y="1896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896"/>
                </a:cxn>
              </a:cxnLst>
              <a:rect l="0" t="0" r="r" b="b"/>
              <a:pathLst>
                <a:path w="176" h="190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896"/>
                  </a:lnTo>
                  <a:cubicBezTo>
                    <a:pt x="176" y="1901"/>
                    <a:pt x="173" y="1904"/>
                    <a:pt x="168" y="1904"/>
                  </a:cubicBezTo>
                  <a:lnTo>
                    <a:pt x="8" y="1904"/>
                  </a:lnTo>
                  <a:cubicBezTo>
                    <a:pt x="4" y="1904"/>
                    <a:pt x="0" y="1901"/>
                    <a:pt x="0" y="1896"/>
                  </a:cubicBezTo>
                  <a:lnTo>
                    <a:pt x="0" y="8"/>
                  </a:lnTo>
                  <a:close/>
                  <a:moveTo>
                    <a:pt x="16" y="1896"/>
                  </a:moveTo>
                  <a:lnTo>
                    <a:pt x="8" y="1888"/>
                  </a:lnTo>
                  <a:lnTo>
                    <a:pt x="168" y="1888"/>
                  </a:lnTo>
                  <a:lnTo>
                    <a:pt x="160" y="1896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89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1"/>
            <p:cNvSpPr>
              <a:spLocks noChangeArrowheads="1"/>
            </p:cNvSpPr>
            <p:nvPr/>
          </p:nvSpPr>
          <p:spPr bwMode="auto">
            <a:xfrm>
              <a:off x="6392142" y="3496952"/>
              <a:ext cx="60325" cy="504825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32"/>
            <p:cNvSpPr>
              <a:spLocks noEditPoints="1"/>
            </p:cNvSpPr>
            <p:nvPr/>
          </p:nvSpPr>
          <p:spPr bwMode="auto">
            <a:xfrm>
              <a:off x="6388967" y="3493777"/>
              <a:ext cx="68263" cy="5111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60" y="8"/>
                </a:cxn>
                <a:cxn ang="0">
                  <a:pos x="160" y="1208"/>
                </a:cxn>
                <a:cxn ang="0">
                  <a:pos x="152" y="1216"/>
                </a:cxn>
                <a:cxn ang="0">
                  <a:pos x="8" y="1216"/>
                </a:cxn>
                <a:cxn ang="0">
                  <a:pos x="0" y="1208"/>
                </a:cxn>
                <a:cxn ang="0">
                  <a:pos x="0" y="8"/>
                </a:cxn>
                <a:cxn ang="0">
                  <a:pos x="16" y="1208"/>
                </a:cxn>
                <a:cxn ang="0">
                  <a:pos x="8" y="1200"/>
                </a:cxn>
                <a:cxn ang="0">
                  <a:pos x="152" y="1200"/>
                </a:cxn>
                <a:cxn ang="0">
                  <a:pos x="144" y="1208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08"/>
                </a:cxn>
              </a:cxnLst>
              <a:rect l="0" t="0" r="r" b="b"/>
              <a:pathLst>
                <a:path w="160" h="121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lnTo>
                    <a:pt x="160" y="1208"/>
                  </a:lnTo>
                  <a:cubicBezTo>
                    <a:pt x="160" y="1213"/>
                    <a:pt x="157" y="1216"/>
                    <a:pt x="152" y="1216"/>
                  </a:cubicBezTo>
                  <a:lnTo>
                    <a:pt x="8" y="1216"/>
                  </a:lnTo>
                  <a:cubicBezTo>
                    <a:pt x="4" y="1216"/>
                    <a:pt x="0" y="1213"/>
                    <a:pt x="0" y="1208"/>
                  </a:cubicBezTo>
                  <a:lnTo>
                    <a:pt x="0" y="8"/>
                  </a:lnTo>
                  <a:close/>
                  <a:moveTo>
                    <a:pt x="16" y="1208"/>
                  </a:moveTo>
                  <a:lnTo>
                    <a:pt x="8" y="1200"/>
                  </a:lnTo>
                  <a:lnTo>
                    <a:pt x="152" y="1200"/>
                  </a:lnTo>
                  <a:lnTo>
                    <a:pt x="144" y="1208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33"/>
            <p:cNvSpPr>
              <a:spLocks noChangeArrowheads="1"/>
            </p:cNvSpPr>
            <p:nvPr/>
          </p:nvSpPr>
          <p:spPr bwMode="auto">
            <a:xfrm>
              <a:off x="6620742" y="3806515"/>
              <a:ext cx="60325" cy="19526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4"/>
            <p:cNvSpPr>
              <a:spLocks noEditPoints="1"/>
            </p:cNvSpPr>
            <p:nvPr/>
          </p:nvSpPr>
          <p:spPr bwMode="auto">
            <a:xfrm>
              <a:off x="6617567" y="3803340"/>
              <a:ext cx="68263" cy="2016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60" y="8"/>
                </a:cxn>
                <a:cxn ang="0">
                  <a:pos x="160" y="472"/>
                </a:cxn>
                <a:cxn ang="0">
                  <a:pos x="152" y="480"/>
                </a:cxn>
                <a:cxn ang="0">
                  <a:pos x="8" y="480"/>
                </a:cxn>
                <a:cxn ang="0">
                  <a:pos x="0" y="472"/>
                </a:cxn>
                <a:cxn ang="0">
                  <a:pos x="0" y="8"/>
                </a:cxn>
                <a:cxn ang="0">
                  <a:pos x="16" y="472"/>
                </a:cxn>
                <a:cxn ang="0">
                  <a:pos x="8" y="464"/>
                </a:cxn>
                <a:cxn ang="0">
                  <a:pos x="152" y="464"/>
                </a:cxn>
                <a:cxn ang="0">
                  <a:pos x="144" y="472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72"/>
                </a:cxn>
              </a:cxnLst>
              <a:rect l="0" t="0" r="r" b="b"/>
              <a:pathLst>
                <a:path w="160" h="48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lnTo>
                    <a:pt x="160" y="472"/>
                  </a:lnTo>
                  <a:cubicBezTo>
                    <a:pt x="160" y="477"/>
                    <a:pt x="157" y="480"/>
                    <a:pt x="152" y="480"/>
                  </a:cubicBezTo>
                  <a:lnTo>
                    <a:pt x="8" y="480"/>
                  </a:lnTo>
                  <a:cubicBezTo>
                    <a:pt x="4" y="480"/>
                    <a:pt x="0" y="477"/>
                    <a:pt x="0" y="472"/>
                  </a:cubicBezTo>
                  <a:lnTo>
                    <a:pt x="0" y="8"/>
                  </a:lnTo>
                  <a:close/>
                  <a:moveTo>
                    <a:pt x="16" y="472"/>
                  </a:moveTo>
                  <a:lnTo>
                    <a:pt x="8" y="464"/>
                  </a:lnTo>
                  <a:lnTo>
                    <a:pt x="152" y="464"/>
                  </a:lnTo>
                  <a:lnTo>
                    <a:pt x="144" y="472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7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35"/>
            <p:cNvSpPr>
              <a:spLocks noChangeArrowheads="1"/>
            </p:cNvSpPr>
            <p:nvPr/>
          </p:nvSpPr>
          <p:spPr bwMode="auto">
            <a:xfrm>
              <a:off x="6849342" y="3839852"/>
              <a:ext cx="61913" cy="161925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6"/>
            <p:cNvSpPr>
              <a:spLocks noEditPoints="1"/>
            </p:cNvSpPr>
            <p:nvPr/>
          </p:nvSpPr>
          <p:spPr bwMode="auto">
            <a:xfrm>
              <a:off x="6846167" y="3836677"/>
              <a:ext cx="68263" cy="1682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60" y="8"/>
                </a:cxn>
                <a:cxn ang="0">
                  <a:pos x="160" y="392"/>
                </a:cxn>
                <a:cxn ang="0">
                  <a:pos x="152" y="400"/>
                </a:cxn>
                <a:cxn ang="0">
                  <a:pos x="8" y="400"/>
                </a:cxn>
                <a:cxn ang="0">
                  <a:pos x="0" y="392"/>
                </a:cxn>
                <a:cxn ang="0">
                  <a:pos x="0" y="8"/>
                </a:cxn>
                <a:cxn ang="0">
                  <a:pos x="16" y="392"/>
                </a:cxn>
                <a:cxn ang="0">
                  <a:pos x="8" y="384"/>
                </a:cxn>
                <a:cxn ang="0">
                  <a:pos x="152" y="384"/>
                </a:cxn>
                <a:cxn ang="0">
                  <a:pos x="144" y="392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392"/>
                </a:cxn>
              </a:cxnLst>
              <a:rect l="0" t="0" r="r" b="b"/>
              <a:pathLst>
                <a:path w="160" h="40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lnTo>
                    <a:pt x="160" y="392"/>
                  </a:lnTo>
                  <a:cubicBezTo>
                    <a:pt x="160" y="397"/>
                    <a:pt x="157" y="400"/>
                    <a:pt x="152" y="400"/>
                  </a:cubicBezTo>
                  <a:lnTo>
                    <a:pt x="8" y="400"/>
                  </a:lnTo>
                  <a:cubicBezTo>
                    <a:pt x="4" y="400"/>
                    <a:pt x="0" y="397"/>
                    <a:pt x="0" y="392"/>
                  </a:cubicBezTo>
                  <a:lnTo>
                    <a:pt x="0" y="8"/>
                  </a:lnTo>
                  <a:close/>
                  <a:moveTo>
                    <a:pt x="16" y="392"/>
                  </a:moveTo>
                  <a:lnTo>
                    <a:pt x="8" y="384"/>
                  </a:lnTo>
                  <a:lnTo>
                    <a:pt x="152" y="384"/>
                  </a:lnTo>
                  <a:lnTo>
                    <a:pt x="144" y="392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39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37"/>
            <p:cNvSpPr>
              <a:spLocks noChangeArrowheads="1"/>
            </p:cNvSpPr>
            <p:nvPr/>
          </p:nvSpPr>
          <p:spPr bwMode="auto">
            <a:xfrm>
              <a:off x="7071592" y="3887477"/>
              <a:ext cx="68263" cy="1143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8"/>
            <p:cNvSpPr>
              <a:spLocks noEditPoints="1"/>
            </p:cNvSpPr>
            <p:nvPr/>
          </p:nvSpPr>
          <p:spPr bwMode="auto">
            <a:xfrm>
              <a:off x="7068417" y="3884302"/>
              <a:ext cx="74613" cy="1206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80"/>
                </a:cxn>
                <a:cxn ang="0">
                  <a:pos x="168" y="288"/>
                </a:cxn>
                <a:cxn ang="0">
                  <a:pos x="8" y="288"/>
                </a:cxn>
                <a:cxn ang="0">
                  <a:pos x="0" y="280"/>
                </a:cxn>
                <a:cxn ang="0">
                  <a:pos x="0" y="8"/>
                </a:cxn>
                <a:cxn ang="0">
                  <a:pos x="16" y="280"/>
                </a:cxn>
                <a:cxn ang="0">
                  <a:pos x="8" y="272"/>
                </a:cxn>
                <a:cxn ang="0">
                  <a:pos x="168" y="272"/>
                </a:cxn>
                <a:cxn ang="0">
                  <a:pos x="160" y="280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80"/>
                </a:cxn>
              </a:cxnLst>
              <a:rect l="0" t="0" r="r" b="b"/>
              <a:pathLst>
                <a:path w="176" h="28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80"/>
                  </a:lnTo>
                  <a:cubicBezTo>
                    <a:pt x="176" y="285"/>
                    <a:pt x="173" y="288"/>
                    <a:pt x="168" y="288"/>
                  </a:cubicBezTo>
                  <a:lnTo>
                    <a:pt x="8" y="288"/>
                  </a:lnTo>
                  <a:cubicBezTo>
                    <a:pt x="4" y="288"/>
                    <a:pt x="0" y="285"/>
                    <a:pt x="0" y="280"/>
                  </a:cubicBezTo>
                  <a:lnTo>
                    <a:pt x="0" y="8"/>
                  </a:lnTo>
                  <a:close/>
                  <a:moveTo>
                    <a:pt x="16" y="280"/>
                  </a:moveTo>
                  <a:lnTo>
                    <a:pt x="8" y="272"/>
                  </a:lnTo>
                  <a:lnTo>
                    <a:pt x="168" y="272"/>
                  </a:lnTo>
                  <a:lnTo>
                    <a:pt x="160" y="280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8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39"/>
            <p:cNvSpPr>
              <a:spLocks noChangeArrowheads="1"/>
            </p:cNvSpPr>
            <p:nvPr/>
          </p:nvSpPr>
          <p:spPr bwMode="auto">
            <a:xfrm>
              <a:off x="7300192" y="3893827"/>
              <a:ext cx="68263" cy="10795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0"/>
            <p:cNvSpPr>
              <a:spLocks noEditPoints="1"/>
            </p:cNvSpPr>
            <p:nvPr/>
          </p:nvSpPr>
          <p:spPr bwMode="auto">
            <a:xfrm>
              <a:off x="7297017" y="3890652"/>
              <a:ext cx="74613" cy="114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64"/>
                </a:cxn>
                <a:cxn ang="0">
                  <a:pos x="168" y="272"/>
                </a:cxn>
                <a:cxn ang="0">
                  <a:pos x="8" y="272"/>
                </a:cxn>
                <a:cxn ang="0">
                  <a:pos x="0" y="264"/>
                </a:cxn>
                <a:cxn ang="0">
                  <a:pos x="0" y="8"/>
                </a:cxn>
                <a:cxn ang="0">
                  <a:pos x="16" y="264"/>
                </a:cxn>
                <a:cxn ang="0">
                  <a:pos x="8" y="256"/>
                </a:cxn>
                <a:cxn ang="0">
                  <a:pos x="168" y="256"/>
                </a:cxn>
                <a:cxn ang="0">
                  <a:pos x="160" y="26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64"/>
                </a:cxn>
              </a:cxnLst>
              <a:rect l="0" t="0" r="r" b="b"/>
              <a:pathLst>
                <a:path w="176" h="27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64"/>
                  </a:lnTo>
                  <a:cubicBezTo>
                    <a:pt x="176" y="269"/>
                    <a:pt x="173" y="272"/>
                    <a:pt x="168" y="272"/>
                  </a:cubicBezTo>
                  <a:lnTo>
                    <a:pt x="8" y="272"/>
                  </a:lnTo>
                  <a:cubicBezTo>
                    <a:pt x="4" y="272"/>
                    <a:pt x="0" y="269"/>
                    <a:pt x="0" y="264"/>
                  </a:cubicBezTo>
                  <a:lnTo>
                    <a:pt x="0" y="8"/>
                  </a:lnTo>
                  <a:close/>
                  <a:moveTo>
                    <a:pt x="16" y="264"/>
                  </a:moveTo>
                  <a:lnTo>
                    <a:pt x="8" y="256"/>
                  </a:lnTo>
                  <a:lnTo>
                    <a:pt x="168" y="256"/>
                  </a:lnTo>
                  <a:lnTo>
                    <a:pt x="160" y="26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6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1"/>
            <p:cNvSpPr>
              <a:spLocks noChangeArrowheads="1"/>
            </p:cNvSpPr>
            <p:nvPr/>
          </p:nvSpPr>
          <p:spPr bwMode="auto">
            <a:xfrm>
              <a:off x="7528792" y="3908115"/>
              <a:ext cx="68263" cy="9366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2"/>
            <p:cNvSpPr>
              <a:spLocks noEditPoints="1"/>
            </p:cNvSpPr>
            <p:nvPr/>
          </p:nvSpPr>
          <p:spPr bwMode="auto">
            <a:xfrm>
              <a:off x="7525617" y="3904940"/>
              <a:ext cx="74613" cy="1000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32"/>
                </a:cxn>
                <a:cxn ang="0">
                  <a:pos x="168" y="240"/>
                </a:cxn>
                <a:cxn ang="0">
                  <a:pos x="8" y="240"/>
                </a:cxn>
                <a:cxn ang="0">
                  <a:pos x="0" y="232"/>
                </a:cxn>
                <a:cxn ang="0">
                  <a:pos x="0" y="8"/>
                </a:cxn>
                <a:cxn ang="0">
                  <a:pos x="16" y="232"/>
                </a:cxn>
                <a:cxn ang="0">
                  <a:pos x="8" y="224"/>
                </a:cxn>
                <a:cxn ang="0">
                  <a:pos x="168" y="224"/>
                </a:cxn>
                <a:cxn ang="0">
                  <a:pos x="160" y="232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32"/>
                </a:cxn>
              </a:cxnLst>
              <a:rect l="0" t="0" r="r" b="b"/>
              <a:pathLst>
                <a:path w="176" h="24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32"/>
                  </a:lnTo>
                  <a:cubicBezTo>
                    <a:pt x="176" y="237"/>
                    <a:pt x="173" y="240"/>
                    <a:pt x="168" y="240"/>
                  </a:cubicBezTo>
                  <a:lnTo>
                    <a:pt x="8" y="240"/>
                  </a:lnTo>
                  <a:cubicBezTo>
                    <a:pt x="4" y="240"/>
                    <a:pt x="0" y="237"/>
                    <a:pt x="0" y="232"/>
                  </a:cubicBezTo>
                  <a:lnTo>
                    <a:pt x="0" y="8"/>
                  </a:lnTo>
                  <a:close/>
                  <a:moveTo>
                    <a:pt x="16" y="232"/>
                  </a:moveTo>
                  <a:lnTo>
                    <a:pt x="8" y="224"/>
                  </a:lnTo>
                  <a:lnTo>
                    <a:pt x="168" y="224"/>
                  </a:lnTo>
                  <a:lnTo>
                    <a:pt x="160" y="232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3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43"/>
            <p:cNvSpPr>
              <a:spLocks noChangeArrowheads="1"/>
            </p:cNvSpPr>
            <p:nvPr/>
          </p:nvSpPr>
          <p:spPr bwMode="auto">
            <a:xfrm>
              <a:off x="7985992" y="3914465"/>
              <a:ext cx="68263" cy="8731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44"/>
            <p:cNvSpPr>
              <a:spLocks noEditPoints="1"/>
            </p:cNvSpPr>
            <p:nvPr/>
          </p:nvSpPr>
          <p:spPr bwMode="auto">
            <a:xfrm>
              <a:off x="7982817" y="3911290"/>
              <a:ext cx="74613" cy="936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16"/>
                </a:cxn>
                <a:cxn ang="0">
                  <a:pos x="168" y="224"/>
                </a:cxn>
                <a:cxn ang="0">
                  <a:pos x="8" y="224"/>
                </a:cxn>
                <a:cxn ang="0">
                  <a:pos x="0" y="216"/>
                </a:cxn>
                <a:cxn ang="0">
                  <a:pos x="0" y="8"/>
                </a:cxn>
                <a:cxn ang="0">
                  <a:pos x="16" y="216"/>
                </a:cxn>
                <a:cxn ang="0">
                  <a:pos x="8" y="208"/>
                </a:cxn>
                <a:cxn ang="0">
                  <a:pos x="168" y="208"/>
                </a:cxn>
                <a:cxn ang="0">
                  <a:pos x="160" y="216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16"/>
                </a:cxn>
              </a:cxnLst>
              <a:rect l="0" t="0" r="r" b="b"/>
              <a:pathLst>
                <a:path w="176" h="22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16"/>
                  </a:lnTo>
                  <a:cubicBezTo>
                    <a:pt x="176" y="221"/>
                    <a:pt x="173" y="224"/>
                    <a:pt x="168" y="224"/>
                  </a:cubicBezTo>
                  <a:lnTo>
                    <a:pt x="8" y="224"/>
                  </a:lnTo>
                  <a:cubicBezTo>
                    <a:pt x="4" y="224"/>
                    <a:pt x="0" y="221"/>
                    <a:pt x="0" y="216"/>
                  </a:cubicBezTo>
                  <a:lnTo>
                    <a:pt x="0" y="8"/>
                  </a:lnTo>
                  <a:close/>
                  <a:moveTo>
                    <a:pt x="16" y="216"/>
                  </a:moveTo>
                  <a:lnTo>
                    <a:pt x="8" y="208"/>
                  </a:lnTo>
                  <a:lnTo>
                    <a:pt x="168" y="208"/>
                  </a:lnTo>
                  <a:lnTo>
                    <a:pt x="160" y="216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1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45"/>
            <p:cNvSpPr>
              <a:spLocks noChangeArrowheads="1"/>
            </p:cNvSpPr>
            <p:nvPr/>
          </p:nvSpPr>
          <p:spPr bwMode="auto">
            <a:xfrm>
              <a:off x="8214592" y="3920815"/>
              <a:ext cx="68263" cy="80963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6"/>
            <p:cNvSpPr>
              <a:spLocks noEditPoints="1"/>
            </p:cNvSpPr>
            <p:nvPr/>
          </p:nvSpPr>
          <p:spPr bwMode="auto">
            <a:xfrm>
              <a:off x="8211417" y="3917640"/>
              <a:ext cx="74613" cy="873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00"/>
                </a:cxn>
                <a:cxn ang="0">
                  <a:pos x="168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168" y="192"/>
                </a:cxn>
                <a:cxn ang="0">
                  <a:pos x="160" y="200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176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00"/>
                  </a:lnTo>
                  <a:cubicBezTo>
                    <a:pt x="176" y="205"/>
                    <a:pt x="173" y="208"/>
                    <a:pt x="168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168" y="192"/>
                  </a:lnTo>
                  <a:lnTo>
                    <a:pt x="160" y="200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7"/>
            <p:cNvSpPr>
              <a:spLocks noEditPoints="1"/>
            </p:cNvSpPr>
            <p:nvPr/>
          </p:nvSpPr>
          <p:spPr bwMode="auto">
            <a:xfrm>
              <a:off x="6109567" y="2831790"/>
              <a:ext cx="41275" cy="234950"/>
            </a:xfrm>
            <a:custGeom>
              <a:avLst/>
              <a:gdLst/>
              <a:ahLst/>
              <a:cxnLst>
                <a:cxn ang="0">
                  <a:pos x="13" y="148"/>
                </a:cxn>
                <a:cxn ang="0">
                  <a:pos x="13" y="148"/>
                </a:cxn>
                <a:cxn ang="0">
                  <a:pos x="13" y="0"/>
                </a:cxn>
                <a:cxn ang="0">
                  <a:pos x="13" y="14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148">
                  <a:moveTo>
                    <a:pt x="13" y="148"/>
                  </a:moveTo>
                  <a:lnTo>
                    <a:pt x="13" y="148"/>
                  </a:lnTo>
                  <a:lnTo>
                    <a:pt x="13" y="0"/>
                  </a:lnTo>
                  <a:lnTo>
                    <a:pt x="13" y="14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8"/>
            <p:cNvSpPr>
              <a:spLocks noEditPoints="1"/>
            </p:cNvSpPr>
            <p:nvPr/>
          </p:nvSpPr>
          <p:spPr bwMode="auto">
            <a:xfrm>
              <a:off x="6109567" y="2828615"/>
              <a:ext cx="41275" cy="238125"/>
            </a:xfrm>
            <a:custGeom>
              <a:avLst/>
              <a:gdLst/>
              <a:ahLst/>
              <a:cxnLst>
                <a:cxn ang="0">
                  <a:pos x="11" y="150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150"/>
                </a:cxn>
                <a:cxn ang="0">
                  <a:pos x="11" y="15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50">
                  <a:moveTo>
                    <a:pt x="11" y="150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150"/>
                  </a:lnTo>
                  <a:lnTo>
                    <a:pt x="11" y="15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9"/>
            <p:cNvSpPr>
              <a:spLocks noEditPoints="1"/>
            </p:cNvSpPr>
            <p:nvPr/>
          </p:nvSpPr>
          <p:spPr bwMode="auto">
            <a:xfrm>
              <a:off x="6338167" y="3295340"/>
              <a:ext cx="41275" cy="128588"/>
            </a:xfrm>
            <a:custGeom>
              <a:avLst/>
              <a:gdLst/>
              <a:ahLst/>
              <a:cxnLst>
                <a:cxn ang="0">
                  <a:pos x="13" y="81"/>
                </a:cxn>
                <a:cxn ang="0">
                  <a:pos x="13" y="81"/>
                </a:cxn>
                <a:cxn ang="0">
                  <a:pos x="13" y="0"/>
                </a:cxn>
                <a:cxn ang="0">
                  <a:pos x="13" y="81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81">
                  <a:moveTo>
                    <a:pt x="13" y="81"/>
                  </a:moveTo>
                  <a:lnTo>
                    <a:pt x="13" y="81"/>
                  </a:lnTo>
                  <a:lnTo>
                    <a:pt x="13" y="0"/>
                  </a:lnTo>
                  <a:lnTo>
                    <a:pt x="13" y="81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0"/>
            <p:cNvSpPr>
              <a:spLocks noEditPoints="1"/>
            </p:cNvSpPr>
            <p:nvPr/>
          </p:nvSpPr>
          <p:spPr bwMode="auto">
            <a:xfrm>
              <a:off x="6338167" y="3292165"/>
              <a:ext cx="41275" cy="131763"/>
            </a:xfrm>
            <a:custGeom>
              <a:avLst/>
              <a:gdLst/>
              <a:ahLst/>
              <a:cxnLst>
                <a:cxn ang="0">
                  <a:pos x="11" y="83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83"/>
                </a:cxn>
                <a:cxn ang="0">
                  <a:pos x="11" y="8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6" h="83">
                  <a:moveTo>
                    <a:pt x="11" y="83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83"/>
                  </a:lnTo>
                  <a:lnTo>
                    <a:pt x="11" y="8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1"/>
            <p:cNvSpPr>
              <a:spLocks noEditPoints="1"/>
            </p:cNvSpPr>
            <p:nvPr/>
          </p:nvSpPr>
          <p:spPr bwMode="auto">
            <a:xfrm>
              <a:off x="6566767" y="3752540"/>
              <a:ext cx="41275" cy="4762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3" y="30"/>
                </a:cxn>
                <a:cxn ang="0">
                  <a:pos x="13" y="0"/>
                </a:cxn>
                <a:cxn ang="0">
                  <a:pos x="13" y="3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30">
                  <a:moveTo>
                    <a:pt x="13" y="30"/>
                  </a:moveTo>
                  <a:lnTo>
                    <a:pt x="13" y="30"/>
                  </a:lnTo>
                  <a:lnTo>
                    <a:pt x="13" y="0"/>
                  </a:lnTo>
                  <a:lnTo>
                    <a:pt x="13" y="3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52"/>
            <p:cNvSpPr>
              <a:spLocks noEditPoints="1"/>
            </p:cNvSpPr>
            <p:nvPr/>
          </p:nvSpPr>
          <p:spPr bwMode="auto">
            <a:xfrm>
              <a:off x="6566767" y="3749365"/>
              <a:ext cx="41275" cy="50800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32"/>
                </a:cxn>
                <a:cxn ang="0">
                  <a:pos x="11" y="32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6" h="32">
                  <a:moveTo>
                    <a:pt x="11" y="32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32"/>
                  </a:lnTo>
                  <a:lnTo>
                    <a:pt x="11" y="32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53"/>
            <p:cNvSpPr>
              <a:spLocks noEditPoints="1"/>
            </p:cNvSpPr>
            <p:nvPr/>
          </p:nvSpPr>
          <p:spPr bwMode="auto">
            <a:xfrm>
              <a:off x="6795367" y="3793815"/>
              <a:ext cx="41275" cy="39688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lnTo>
                    <a:pt x="13" y="25"/>
                  </a:lnTo>
                  <a:lnTo>
                    <a:pt x="13" y="0"/>
                  </a:lnTo>
                  <a:lnTo>
                    <a:pt x="13" y="25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54"/>
            <p:cNvSpPr>
              <a:spLocks noEditPoints="1"/>
            </p:cNvSpPr>
            <p:nvPr/>
          </p:nvSpPr>
          <p:spPr bwMode="auto">
            <a:xfrm>
              <a:off x="6795367" y="3790640"/>
              <a:ext cx="41275" cy="42863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27"/>
                </a:cxn>
                <a:cxn ang="0">
                  <a:pos x="11" y="27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27">
                  <a:moveTo>
                    <a:pt x="11" y="27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27"/>
                  </a:lnTo>
                  <a:lnTo>
                    <a:pt x="11" y="27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5"/>
            <p:cNvSpPr>
              <a:spLocks noEditPoints="1"/>
            </p:cNvSpPr>
            <p:nvPr/>
          </p:nvSpPr>
          <p:spPr bwMode="auto">
            <a:xfrm>
              <a:off x="7025555" y="3827152"/>
              <a:ext cx="39688" cy="33338"/>
            </a:xfrm>
            <a:custGeom>
              <a:avLst/>
              <a:gdLst/>
              <a:ahLst/>
              <a:cxnLst>
                <a:cxn ang="0">
                  <a:pos x="12" y="21"/>
                </a:cxn>
                <a:cxn ang="0">
                  <a:pos x="12" y="21"/>
                </a:cxn>
                <a:cxn ang="0">
                  <a:pos x="12" y="0"/>
                </a:cxn>
                <a:cxn ang="0">
                  <a:pos x="12" y="21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21">
                  <a:moveTo>
                    <a:pt x="12" y="21"/>
                  </a:moveTo>
                  <a:lnTo>
                    <a:pt x="12" y="21"/>
                  </a:lnTo>
                  <a:lnTo>
                    <a:pt x="12" y="0"/>
                  </a:lnTo>
                  <a:lnTo>
                    <a:pt x="12" y="2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6"/>
            <p:cNvSpPr>
              <a:spLocks noEditPoints="1"/>
            </p:cNvSpPr>
            <p:nvPr/>
          </p:nvSpPr>
          <p:spPr bwMode="auto">
            <a:xfrm>
              <a:off x="7025555" y="3823977"/>
              <a:ext cx="39688" cy="36513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4" y="23"/>
                </a:cxn>
                <a:cxn ang="0">
                  <a:pos x="10" y="23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23">
                  <a:moveTo>
                    <a:pt x="10" y="23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14" y="23"/>
                  </a:lnTo>
                  <a:lnTo>
                    <a:pt x="10" y="23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57"/>
            <p:cNvSpPr>
              <a:spLocks noEditPoints="1"/>
            </p:cNvSpPr>
            <p:nvPr/>
          </p:nvSpPr>
          <p:spPr bwMode="auto">
            <a:xfrm>
              <a:off x="7254155" y="3860490"/>
              <a:ext cx="39688" cy="26988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12" y="17"/>
                </a:cxn>
                <a:cxn ang="0">
                  <a:pos x="12" y="0"/>
                </a:cxn>
                <a:cxn ang="0">
                  <a:pos x="12" y="17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17">
                  <a:moveTo>
                    <a:pt x="12" y="17"/>
                  </a:moveTo>
                  <a:lnTo>
                    <a:pt x="12" y="17"/>
                  </a:lnTo>
                  <a:lnTo>
                    <a:pt x="12" y="0"/>
                  </a:lnTo>
                  <a:lnTo>
                    <a:pt x="12" y="17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58"/>
            <p:cNvSpPr>
              <a:spLocks noEditPoints="1"/>
            </p:cNvSpPr>
            <p:nvPr/>
          </p:nvSpPr>
          <p:spPr bwMode="auto">
            <a:xfrm>
              <a:off x="7254155" y="3857315"/>
              <a:ext cx="39688" cy="30163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4" y="19"/>
                </a:cxn>
                <a:cxn ang="0">
                  <a:pos x="10" y="1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10" y="19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14" y="19"/>
                  </a:lnTo>
                  <a:lnTo>
                    <a:pt x="10" y="1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59"/>
            <p:cNvSpPr>
              <a:spLocks noEditPoints="1"/>
            </p:cNvSpPr>
            <p:nvPr/>
          </p:nvSpPr>
          <p:spPr bwMode="auto">
            <a:xfrm>
              <a:off x="7482755" y="3874777"/>
              <a:ext cx="39688" cy="19050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12" y="12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12" y="12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0"/>
            <p:cNvSpPr>
              <a:spLocks noEditPoints="1"/>
            </p:cNvSpPr>
            <p:nvPr/>
          </p:nvSpPr>
          <p:spPr bwMode="auto">
            <a:xfrm>
              <a:off x="7482755" y="3871602"/>
              <a:ext cx="39688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4" y="14"/>
                </a:cxn>
                <a:cxn ang="0">
                  <a:pos x="10" y="14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14" y="14"/>
                  </a:lnTo>
                  <a:lnTo>
                    <a:pt x="10" y="14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1"/>
            <p:cNvSpPr>
              <a:spLocks noEditPoints="1"/>
            </p:cNvSpPr>
            <p:nvPr/>
          </p:nvSpPr>
          <p:spPr bwMode="auto">
            <a:xfrm>
              <a:off x="7711355" y="4001777"/>
              <a:ext cx="39688" cy="15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62"/>
            <p:cNvSpPr>
              <a:spLocks noEditPoints="1"/>
            </p:cNvSpPr>
            <p:nvPr/>
          </p:nvSpPr>
          <p:spPr bwMode="auto">
            <a:xfrm>
              <a:off x="7939955" y="3908115"/>
              <a:ext cx="39688" cy="20638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3"/>
                </a:cxn>
                <a:cxn ang="0">
                  <a:pos x="12" y="0"/>
                </a:cxn>
                <a:cxn ang="0">
                  <a:pos x="12" y="13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13">
                  <a:moveTo>
                    <a:pt x="12" y="13"/>
                  </a:moveTo>
                  <a:lnTo>
                    <a:pt x="12" y="13"/>
                  </a:lnTo>
                  <a:lnTo>
                    <a:pt x="12" y="0"/>
                  </a:lnTo>
                  <a:lnTo>
                    <a:pt x="12" y="13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63"/>
            <p:cNvSpPr>
              <a:spLocks noEditPoints="1"/>
            </p:cNvSpPr>
            <p:nvPr/>
          </p:nvSpPr>
          <p:spPr bwMode="auto">
            <a:xfrm>
              <a:off x="7939955" y="3904940"/>
              <a:ext cx="39688" cy="23813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5" y="15"/>
                </a:cxn>
                <a:cxn ang="0">
                  <a:pos x="10" y="15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5">
                  <a:moveTo>
                    <a:pt x="10" y="15"/>
                  </a:moveTo>
                  <a:lnTo>
                    <a:pt x="10" y="2"/>
                  </a:lnTo>
                  <a:lnTo>
                    <a:pt x="15" y="2"/>
                  </a:lnTo>
                  <a:lnTo>
                    <a:pt x="15" y="15"/>
                  </a:lnTo>
                  <a:lnTo>
                    <a:pt x="10" y="15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64"/>
            <p:cNvSpPr>
              <a:spLocks noEditPoints="1"/>
            </p:cNvSpPr>
            <p:nvPr/>
          </p:nvSpPr>
          <p:spPr bwMode="auto">
            <a:xfrm>
              <a:off x="8160127" y="3920815"/>
              <a:ext cx="39688" cy="14288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9"/>
                </a:cxn>
                <a:cxn ang="0">
                  <a:pos x="13" y="0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13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5"/>
            <p:cNvSpPr>
              <a:spLocks noEditPoints="1"/>
            </p:cNvSpPr>
            <p:nvPr/>
          </p:nvSpPr>
          <p:spPr bwMode="auto">
            <a:xfrm>
              <a:off x="8160127" y="3917640"/>
              <a:ext cx="39688" cy="17463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5" y="11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1">
                  <a:moveTo>
                    <a:pt x="10" y="11"/>
                  </a:moveTo>
                  <a:lnTo>
                    <a:pt x="10" y="2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10" y="1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6"/>
            <p:cNvSpPr>
              <a:spLocks noEditPoints="1"/>
            </p:cNvSpPr>
            <p:nvPr/>
          </p:nvSpPr>
          <p:spPr bwMode="auto">
            <a:xfrm>
              <a:off x="8390805" y="3944377"/>
              <a:ext cx="39688" cy="15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7"/>
            <p:cNvSpPr>
              <a:spLocks noEditPoints="1"/>
            </p:cNvSpPr>
            <p:nvPr/>
          </p:nvSpPr>
          <p:spPr bwMode="auto">
            <a:xfrm>
              <a:off x="6177830" y="3054040"/>
              <a:ext cx="39688" cy="161925"/>
            </a:xfrm>
            <a:custGeom>
              <a:avLst/>
              <a:gdLst/>
              <a:ahLst/>
              <a:cxnLst>
                <a:cxn ang="0">
                  <a:pos x="12" y="102"/>
                </a:cxn>
                <a:cxn ang="0">
                  <a:pos x="12" y="102"/>
                </a:cxn>
                <a:cxn ang="0">
                  <a:pos x="12" y="0"/>
                </a:cxn>
                <a:cxn ang="0">
                  <a:pos x="12" y="102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102">
                  <a:moveTo>
                    <a:pt x="12" y="102"/>
                  </a:moveTo>
                  <a:lnTo>
                    <a:pt x="12" y="102"/>
                  </a:lnTo>
                  <a:lnTo>
                    <a:pt x="12" y="0"/>
                  </a:lnTo>
                  <a:lnTo>
                    <a:pt x="12" y="102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68"/>
            <p:cNvSpPr>
              <a:spLocks noEditPoints="1"/>
            </p:cNvSpPr>
            <p:nvPr/>
          </p:nvSpPr>
          <p:spPr bwMode="auto">
            <a:xfrm>
              <a:off x="6177830" y="3050865"/>
              <a:ext cx="39688" cy="165100"/>
            </a:xfrm>
            <a:custGeom>
              <a:avLst/>
              <a:gdLst/>
              <a:ahLst/>
              <a:cxnLst>
                <a:cxn ang="0">
                  <a:pos x="10" y="104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5" y="104"/>
                </a:cxn>
                <a:cxn ang="0">
                  <a:pos x="10" y="104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04">
                  <a:moveTo>
                    <a:pt x="10" y="104"/>
                  </a:moveTo>
                  <a:lnTo>
                    <a:pt x="10" y="2"/>
                  </a:lnTo>
                  <a:lnTo>
                    <a:pt x="15" y="2"/>
                  </a:lnTo>
                  <a:lnTo>
                    <a:pt x="15" y="104"/>
                  </a:lnTo>
                  <a:lnTo>
                    <a:pt x="10" y="104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69"/>
            <p:cNvSpPr>
              <a:spLocks noEditPoints="1"/>
            </p:cNvSpPr>
            <p:nvPr/>
          </p:nvSpPr>
          <p:spPr bwMode="auto">
            <a:xfrm>
              <a:off x="6406430" y="3403290"/>
              <a:ext cx="39688" cy="93663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12" y="59"/>
                </a:cxn>
                <a:cxn ang="0">
                  <a:pos x="12" y="0"/>
                </a:cxn>
                <a:cxn ang="0">
                  <a:pos x="12" y="5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59">
                  <a:moveTo>
                    <a:pt x="12" y="59"/>
                  </a:moveTo>
                  <a:lnTo>
                    <a:pt x="12" y="59"/>
                  </a:lnTo>
                  <a:lnTo>
                    <a:pt x="12" y="0"/>
                  </a:lnTo>
                  <a:lnTo>
                    <a:pt x="12" y="5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0"/>
            <p:cNvSpPr>
              <a:spLocks noEditPoints="1"/>
            </p:cNvSpPr>
            <p:nvPr/>
          </p:nvSpPr>
          <p:spPr bwMode="auto">
            <a:xfrm>
              <a:off x="6406430" y="3400115"/>
              <a:ext cx="39688" cy="96838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5" y="61"/>
                </a:cxn>
                <a:cxn ang="0">
                  <a:pos x="10" y="61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61">
                  <a:moveTo>
                    <a:pt x="10" y="61"/>
                  </a:moveTo>
                  <a:lnTo>
                    <a:pt x="10" y="2"/>
                  </a:lnTo>
                  <a:lnTo>
                    <a:pt x="15" y="2"/>
                  </a:lnTo>
                  <a:lnTo>
                    <a:pt x="15" y="61"/>
                  </a:lnTo>
                  <a:lnTo>
                    <a:pt x="10" y="6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1"/>
            <p:cNvSpPr>
              <a:spLocks noEditPoints="1"/>
            </p:cNvSpPr>
            <p:nvPr/>
          </p:nvSpPr>
          <p:spPr bwMode="auto">
            <a:xfrm>
              <a:off x="6635030" y="3766827"/>
              <a:ext cx="39688" cy="39688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13" y="0"/>
                  </a:lnTo>
                  <a:lnTo>
                    <a:pt x="13" y="25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72"/>
            <p:cNvSpPr>
              <a:spLocks noEditPoints="1"/>
            </p:cNvSpPr>
            <p:nvPr/>
          </p:nvSpPr>
          <p:spPr bwMode="auto">
            <a:xfrm>
              <a:off x="6635030" y="3763652"/>
              <a:ext cx="39688" cy="42863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5" y="27"/>
                </a:cxn>
                <a:cxn ang="0">
                  <a:pos x="10" y="27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27">
                  <a:moveTo>
                    <a:pt x="10" y="27"/>
                  </a:moveTo>
                  <a:lnTo>
                    <a:pt x="10" y="2"/>
                  </a:lnTo>
                  <a:lnTo>
                    <a:pt x="15" y="2"/>
                  </a:lnTo>
                  <a:lnTo>
                    <a:pt x="15" y="27"/>
                  </a:lnTo>
                  <a:lnTo>
                    <a:pt x="10" y="27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73"/>
            <p:cNvSpPr>
              <a:spLocks noEditPoints="1"/>
            </p:cNvSpPr>
            <p:nvPr/>
          </p:nvSpPr>
          <p:spPr bwMode="auto">
            <a:xfrm>
              <a:off x="6863630" y="3814452"/>
              <a:ext cx="39688" cy="33338"/>
            </a:xfrm>
            <a:custGeom>
              <a:avLst/>
              <a:gdLst/>
              <a:ahLst/>
              <a:cxnLst>
                <a:cxn ang="0">
                  <a:pos x="13" y="21"/>
                </a:cxn>
                <a:cxn ang="0">
                  <a:pos x="13" y="21"/>
                </a:cxn>
                <a:cxn ang="0">
                  <a:pos x="13" y="0"/>
                </a:cxn>
                <a:cxn ang="0">
                  <a:pos x="13" y="21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21">
                  <a:moveTo>
                    <a:pt x="13" y="21"/>
                  </a:moveTo>
                  <a:lnTo>
                    <a:pt x="13" y="21"/>
                  </a:lnTo>
                  <a:lnTo>
                    <a:pt x="13" y="0"/>
                  </a:lnTo>
                  <a:lnTo>
                    <a:pt x="13" y="2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74"/>
            <p:cNvSpPr>
              <a:spLocks noEditPoints="1"/>
            </p:cNvSpPr>
            <p:nvPr/>
          </p:nvSpPr>
          <p:spPr bwMode="auto">
            <a:xfrm>
              <a:off x="6863630" y="3809690"/>
              <a:ext cx="39688" cy="38100"/>
            </a:xfrm>
            <a:custGeom>
              <a:avLst/>
              <a:gdLst/>
              <a:ahLst/>
              <a:cxnLst>
                <a:cxn ang="0">
                  <a:pos x="10" y="24"/>
                </a:cxn>
                <a:cxn ang="0">
                  <a:pos x="10" y="3"/>
                </a:cxn>
                <a:cxn ang="0">
                  <a:pos x="15" y="3"/>
                </a:cxn>
                <a:cxn ang="0">
                  <a:pos x="15" y="24"/>
                </a:cxn>
                <a:cxn ang="0">
                  <a:pos x="10" y="24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10" y="24"/>
                  </a:moveTo>
                  <a:lnTo>
                    <a:pt x="10" y="3"/>
                  </a:lnTo>
                  <a:lnTo>
                    <a:pt x="15" y="3"/>
                  </a:lnTo>
                  <a:lnTo>
                    <a:pt x="15" y="24"/>
                  </a:lnTo>
                  <a:lnTo>
                    <a:pt x="10" y="24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5"/>
            <p:cNvSpPr>
              <a:spLocks noEditPoints="1"/>
            </p:cNvSpPr>
            <p:nvPr/>
          </p:nvSpPr>
          <p:spPr bwMode="auto">
            <a:xfrm>
              <a:off x="7092230" y="3866840"/>
              <a:ext cx="39688" cy="26988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13" y="17"/>
                </a:cxn>
                <a:cxn ang="0">
                  <a:pos x="13" y="0"/>
                </a:cxn>
                <a:cxn ang="0">
                  <a:pos x="13" y="17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17">
                  <a:moveTo>
                    <a:pt x="13" y="17"/>
                  </a:moveTo>
                  <a:lnTo>
                    <a:pt x="13" y="17"/>
                  </a:lnTo>
                  <a:lnTo>
                    <a:pt x="13" y="0"/>
                  </a:lnTo>
                  <a:lnTo>
                    <a:pt x="13" y="17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6"/>
            <p:cNvSpPr>
              <a:spLocks noEditPoints="1"/>
            </p:cNvSpPr>
            <p:nvPr/>
          </p:nvSpPr>
          <p:spPr bwMode="auto">
            <a:xfrm>
              <a:off x="7092230" y="3863665"/>
              <a:ext cx="39688" cy="30163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19"/>
                </a:cxn>
                <a:cxn ang="0">
                  <a:pos x="11" y="1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5" h="19">
                  <a:moveTo>
                    <a:pt x="11" y="19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19"/>
                  </a:lnTo>
                  <a:lnTo>
                    <a:pt x="11" y="1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7"/>
            <p:cNvSpPr>
              <a:spLocks noEditPoints="1"/>
            </p:cNvSpPr>
            <p:nvPr/>
          </p:nvSpPr>
          <p:spPr bwMode="auto">
            <a:xfrm>
              <a:off x="7320830" y="3874777"/>
              <a:ext cx="39688" cy="19050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3" y="12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13" y="12"/>
                  </a:moveTo>
                  <a:lnTo>
                    <a:pt x="13" y="12"/>
                  </a:lnTo>
                  <a:lnTo>
                    <a:pt x="13" y="0"/>
                  </a:lnTo>
                  <a:lnTo>
                    <a:pt x="13" y="12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78"/>
            <p:cNvSpPr>
              <a:spLocks noEditPoints="1"/>
            </p:cNvSpPr>
            <p:nvPr/>
          </p:nvSpPr>
          <p:spPr bwMode="auto">
            <a:xfrm>
              <a:off x="7320830" y="3871602"/>
              <a:ext cx="39688" cy="22225"/>
            </a:xfrm>
            <a:custGeom>
              <a:avLst/>
              <a:gdLst/>
              <a:ahLst/>
              <a:cxnLst>
                <a:cxn ang="0">
                  <a:pos x="11" y="14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14"/>
                </a:cxn>
                <a:cxn ang="0">
                  <a:pos x="11" y="14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4">
                  <a:moveTo>
                    <a:pt x="11" y="14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14"/>
                  </a:lnTo>
                  <a:lnTo>
                    <a:pt x="11" y="14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79"/>
            <p:cNvSpPr>
              <a:spLocks noEditPoints="1"/>
            </p:cNvSpPr>
            <p:nvPr/>
          </p:nvSpPr>
          <p:spPr bwMode="auto">
            <a:xfrm>
              <a:off x="7549430" y="3893827"/>
              <a:ext cx="39688" cy="14288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9"/>
                </a:cxn>
                <a:cxn ang="0">
                  <a:pos x="13" y="0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13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0"/>
            <p:cNvSpPr>
              <a:spLocks noEditPoints="1"/>
            </p:cNvSpPr>
            <p:nvPr/>
          </p:nvSpPr>
          <p:spPr bwMode="auto">
            <a:xfrm>
              <a:off x="7549430" y="3890652"/>
              <a:ext cx="39688" cy="17463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5" h="11">
                  <a:moveTo>
                    <a:pt x="11" y="11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1"/>
            <p:cNvSpPr>
              <a:spLocks noEditPoints="1"/>
            </p:cNvSpPr>
            <p:nvPr/>
          </p:nvSpPr>
          <p:spPr bwMode="auto">
            <a:xfrm>
              <a:off x="7771680" y="4001777"/>
              <a:ext cx="39688" cy="15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82"/>
            <p:cNvSpPr>
              <a:spLocks noEditPoints="1"/>
            </p:cNvSpPr>
            <p:nvPr/>
          </p:nvSpPr>
          <p:spPr bwMode="auto">
            <a:xfrm>
              <a:off x="8000280" y="3901765"/>
              <a:ext cx="39688" cy="19050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3" y="12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12">
                  <a:moveTo>
                    <a:pt x="13" y="12"/>
                  </a:moveTo>
                  <a:lnTo>
                    <a:pt x="13" y="12"/>
                  </a:lnTo>
                  <a:lnTo>
                    <a:pt x="13" y="0"/>
                  </a:lnTo>
                  <a:lnTo>
                    <a:pt x="13" y="12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83"/>
            <p:cNvSpPr>
              <a:spLocks noEditPoints="1"/>
            </p:cNvSpPr>
            <p:nvPr/>
          </p:nvSpPr>
          <p:spPr bwMode="auto">
            <a:xfrm>
              <a:off x="8000280" y="3898590"/>
              <a:ext cx="39688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5" y="14"/>
                </a:cxn>
                <a:cxn ang="0">
                  <a:pos x="10" y="14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lnTo>
                    <a:pt x="10" y="2"/>
                  </a:lnTo>
                  <a:lnTo>
                    <a:pt x="15" y="2"/>
                  </a:lnTo>
                  <a:lnTo>
                    <a:pt x="15" y="14"/>
                  </a:lnTo>
                  <a:lnTo>
                    <a:pt x="10" y="14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84"/>
            <p:cNvSpPr>
              <a:spLocks noEditPoints="1"/>
            </p:cNvSpPr>
            <p:nvPr/>
          </p:nvSpPr>
          <p:spPr bwMode="auto">
            <a:xfrm>
              <a:off x="8228880" y="3906037"/>
              <a:ext cx="39688" cy="14288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9"/>
                </a:cxn>
                <a:cxn ang="0">
                  <a:pos x="13" y="0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13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85"/>
            <p:cNvSpPr>
              <a:spLocks noEditPoints="1"/>
            </p:cNvSpPr>
            <p:nvPr/>
          </p:nvSpPr>
          <p:spPr bwMode="auto">
            <a:xfrm>
              <a:off x="8228880" y="3902862"/>
              <a:ext cx="39688" cy="17463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1">
                  <a:moveTo>
                    <a:pt x="11" y="11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6"/>
            <p:cNvSpPr>
              <a:spLocks noEditPoints="1"/>
            </p:cNvSpPr>
            <p:nvPr/>
          </p:nvSpPr>
          <p:spPr bwMode="auto">
            <a:xfrm>
              <a:off x="8457480" y="3993577"/>
              <a:ext cx="39688" cy="15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87"/>
            <p:cNvSpPr>
              <a:spLocks noChangeArrowheads="1"/>
            </p:cNvSpPr>
            <p:nvPr/>
          </p:nvSpPr>
          <p:spPr bwMode="auto">
            <a:xfrm>
              <a:off x="6046067" y="2557152"/>
              <a:ext cx="6350" cy="1444625"/>
            </a:xfrm>
            <a:prstGeom prst="rect">
              <a:avLst/>
            </a:prstGeom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8"/>
            <p:cNvSpPr>
              <a:spLocks noEditPoints="1"/>
            </p:cNvSpPr>
            <p:nvPr/>
          </p:nvSpPr>
          <p:spPr bwMode="auto">
            <a:xfrm>
              <a:off x="6022255" y="2552390"/>
              <a:ext cx="26988" cy="1452563"/>
            </a:xfrm>
            <a:custGeom>
              <a:avLst/>
              <a:gdLst/>
              <a:ahLst/>
              <a:cxnLst>
                <a:cxn ang="0">
                  <a:pos x="0" y="911"/>
                </a:cxn>
                <a:cxn ang="0">
                  <a:pos x="17" y="911"/>
                </a:cxn>
                <a:cxn ang="0">
                  <a:pos x="17" y="915"/>
                </a:cxn>
                <a:cxn ang="0">
                  <a:pos x="0" y="915"/>
                </a:cxn>
                <a:cxn ang="0">
                  <a:pos x="0" y="911"/>
                </a:cxn>
                <a:cxn ang="0">
                  <a:pos x="0" y="759"/>
                </a:cxn>
                <a:cxn ang="0">
                  <a:pos x="17" y="759"/>
                </a:cxn>
                <a:cxn ang="0">
                  <a:pos x="17" y="763"/>
                </a:cxn>
                <a:cxn ang="0">
                  <a:pos x="0" y="763"/>
                </a:cxn>
                <a:cxn ang="0">
                  <a:pos x="0" y="759"/>
                </a:cxn>
                <a:cxn ang="0">
                  <a:pos x="0" y="606"/>
                </a:cxn>
                <a:cxn ang="0">
                  <a:pos x="17" y="606"/>
                </a:cxn>
                <a:cxn ang="0">
                  <a:pos x="17" y="610"/>
                </a:cxn>
                <a:cxn ang="0">
                  <a:pos x="0" y="610"/>
                </a:cxn>
                <a:cxn ang="0">
                  <a:pos x="0" y="606"/>
                </a:cxn>
                <a:cxn ang="0">
                  <a:pos x="0" y="454"/>
                </a:cxn>
                <a:cxn ang="0">
                  <a:pos x="17" y="454"/>
                </a:cxn>
                <a:cxn ang="0">
                  <a:pos x="17" y="458"/>
                </a:cxn>
                <a:cxn ang="0">
                  <a:pos x="0" y="458"/>
                </a:cxn>
                <a:cxn ang="0">
                  <a:pos x="0" y="454"/>
                </a:cxn>
                <a:cxn ang="0">
                  <a:pos x="0" y="305"/>
                </a:cxn>
                <a:cxn ang="0">
                  <a:pos x="17" y="305"/>
                </a:cxn>
                <a:cxn ang="0">
                  <a:pos x="17" y="310"/>
                </a:cxn>
                <a:cxn ang="0">
                  <a:pos x="0" y="310"/>
                </a:cxn>
                <a:cxn ang="0">
                  <a:pos x="0" y="305"/>
                </a:cxn>
                <a:cxn ang="0">
                  <a:pos x="0" y="153"/>
                </a:cxn>
                <a:cxn ang="0">
                  <a:pos x="17" y="153"/>
                </a:cxn>
                <a:cxn ang="0">
                  <a:pos x="17" y="157"/>
                </a:cxn>
                <a:cxn ang="0">
                  <a:pos x="0" y="157"/>
                </a:cxn>
                <a:cxn ang="0">
                  <a:pos x="0" y="153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7" h="915">
                  <a:moveTo>
                    <a:pt x="0" y="911"/>
                  </a:moveTo>
                  <a:lnTo>
                    <a:pt x="17" y="911"/>
                  </a:lnTo>
                  <a:lnTo>
                    <a:pt x="17" y="915"/>
                  </a:lnTo>
                  <a:lnTo>
                    <a:pt x="0" y="915"/>
                  </a:lnTo>
                  <a:lnTo>
                    <a:pt x="0" y="911"/>
                  </a:lnTo>
                  <a:close/>
                  <a:moveTo>
                    <a:pt x="0" y="759"/>
                  </a:moveTo>
                  <a:lnTo>
                    <a:pt x="17" y="759"/>
                  </a:lnTo>
                  <a:lnTo>
                    <a:pt x="17" y="763"/>
                  </a:lnTo>
                  <a:lnTo>
                    <a:pt x="0" y="763"/>
                  </a:lnTo>
                  <a:lnTo>
                    <a:pt x="0" y="759"/>
                  </a:lnTo>
                  <a:close/>
                  <a:moveTo>
                    <a:pt x="0" y="606"/>
                  </a:moveTo>
                  <a:lnTo>
                    <a:pt x="17" y="606"/>
                  </a:lnTo>
                  <a:lnTo>
                    <a:pt x="17" y="610"/>
                  </a:lnTo>
                  <a:lnTo>
                    <a:pt x="0" y="610"/>
                  </a:lnTo>
                  <a:lnTo>
                    <a:pt x="0" y="606"/>
                  </a:lnTo>
                  <a:close/>
                  <a:moveTo>
                    <a:pt x="0" y="454"/>
                  </a:moveTo>
                  <a:lnTo>
                    <a:pt x="17" y="454"/>
                  </a:lnTo>
                  <a:lnTo>
                    <a:pt x="17" y="458"/>
                  </a:lnTo>
                  <a:lnTo>
                    <a:pt x="0" y="458"/>
                  </a:lnTo>
                  <a:lnTo>
                    <a:pt x="0" y="454"/>
                  </a:lnTo>
                  <a:close/>
                  <a:moveTo>
                    <a:pt x="0" y="305"/>
                  </a:moveTo>
                  <a:lnTo>
                    <a:pt x="17" y="305"/>
                  </a:lnTo>
                  <a:lnTo>
                    <a:pt x="17" y="310"/>
                  </a:lnTo>
                  <a:lnTo>
                    <a:pt x="0" y="310"/>
                  </a:lnTo>
                  <a:lnTo>
                    <a:pt x="0" y="305"/>
                  </a:lnTo>
                  <a:close/>
                  <a:moveTo>
                    <a:pt x="0" y="153"/>
                  </a:moveTo>
                  <a:lnTo>
                    <a:pt x="17" y="153"/>
                  </a:lnTo>
                  <a:lnTo>
                    <a:pt x="17" y="157"/>
                  </a:lnTo>
                  <a:lnTo>
                    <a:pt x="0" y="157"/>
                  </a:lnTo>
                  <a:lnTo>
                    <a:pt x="0" y="153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89"/>
            <p:cNvSpPr>
              <a:spLocks noChangeArrowheads="1"/>
            </p:cNvSpPr>
            <p:nvPr/>
          </p:nvSpPr>
          <p:spPr bwMode="auto">
            <a:xfrm>
              <a:off x="6049242" y="3998602"/>
              <a:ext cx="2509838" cy="6350"/>
            </a:xfrm>
            <a:prstGeom prst="rect">
              <a:avLst/>
            </a:prstGeom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0"/>
            <p:cNvSpPr>
              <a:spLocks noEditPoints="1"/>
            </p:cNvSpPr>
            <p:nvPr/>
          </p:nvSpPr>
          <p:spPr bwMode="auto">
            <a:xfrm>
              <a:off x="6046067" y="4001777"/>
              <a:ext cx="2516188" cy="269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8" y="0"/>
                </a:cxn>
                <a:cxn ang="0">
                  <a:pos x="148" y="17"/>
                </a:cxn>
                <a:cxn ang="0">
                  <a:pos x="144" y="17"/>
                </a:cxn>
                <a:cxn ang="0">
                  <a:pos x="144" y="0"/>
                </a:cxn>
                <a:cxn ang="0">
                  <a:pos x="148" y="0"/>
                </a:cxn>
                <a:cxn ang="0">
                  <a:pos x="292" y="0"/>
                </a:cxn>
                <a:cxn ang="0">
                  <a:pos x="292" y="17"/>
                </a:cxn>
                <a:cxn ang="0">
                  <a:pos x="288" y="17"/>
                </a:cxn>
                <a:cxn ang="0">
                  <a:pos x="288" y="0"/>
                </a:cxn>
                <a:cxn ang="0">
                  <a:pos x="292" y="0"/>
                </a:cxn>
                <a:cxn ang="0">
                  <a:pos x="436" y="0"/>
                </a:cxn>
                <a:cxn ang="0">
                  <a:pos x="436" y="17"/>
                </a:cxn>
                <a:cxn ang="0">
                  <a:pos x="432" y="17"/>
                </a:cxn>
                <a:cxn ang="0">
                  <a:pos x="432" y="0"/>
                </a:cxn>
                <a:cxn ang="0">
                  <a:pos x="436" y="0"/>
                </a:cxn>
                <a:cxn ang="0">
                  <a:pos x="576" y="0"/>
                </a:cxn>
                <a:cxn ang="0">
                  <a:pos x="576" y="17"/>
                </a:cxn>
                <a:cxn ang="0">
                  <a:pos x="572" y="17"/>
                </a:cxn>
                <a:cxn ang="0">
                  <a:pos x="572" y="0"/>
                </a:cxn>
                <a:cxn ang="0">
                  <a:pos x="576" y="0"/>
                </a:cxn>
                <a:cxn ang="0">
                  <a:pos x="720" y="0"/>
                </a:cxn>
                <a:cxn ang="0">
                  <a:pos x="720" y="17"/>
                </a:cxn>
                <a:cxn ang="0">
                  <a:pos x="716" y="17"/>
                </a:cxn>
                <a:cxn ang="0">
                  <a:pos x="716" y="0"/>
                </a:cxn>
                <a:cxn ang="0">
                  <a:pos x="720" y="0"/>
                </a:cxn>
                <a:cxn ang="0">
                  <a:pos x="864" y="0"/>
                </a:cxn>
                <a:cxn ang="0">
                  <a:pos x="864" y="17"/>
                </a:cxn>
                <a:cxn ang="0">
                  <a:pos x="860" y="17"/>
                </a:cxn>
                <a:cxn ang="0">
                  <a:pos x="860" y="0"/>
                </a:cxn>
                <a:cxn ang="0">
                  <a:pos x="864" y="0"/>
                </a:cxn>
                <a:cxn ang="0">
                  <a:pos x="1008" y="0"/>
                </a:cxn>
                <a:cxn ang="0">
                  <a:pos x="1008" y="17"/>
                </a:cxn>
                <a:cxn ang="0">
                  <a:pos x="1004" y="17"/>
                </a:cxn>
                <a:cxn ang="0">
                  <a:pos x="1004" y="0"/>
                </a:cxn>
                <a:cxn ang="0">
                  <a:pos x="1008" y="0"/>
                </a:cxn>
                <a:cxn ang="0">
                  <a:pos x="1153" y="0"/>
                </a:cxn>
                <a:cxn ang="0">
                  <a:pos x="1153" y="17"/>
                </a:cxn>
                <a:cxn ang="0">
                  <a:pos x="1148" y="17"/>
                </a:cxn>
                <a:cxn ang="0">
                  <a:pos x="1148" y="0"/>
                </a:cxn>
                <a:cxn ang="0">
                  <a:pos x="1153" y="0"/>
                </a:cxn>
                <a:cxn ang="0">
                  <a:pos x="1297" y="0"/>
                </a:cxn>
                <a:cxn ang="0">
                  <a:pos x="1297" y="17"/>
                </a:cxn>
                <a:cxn ang="0">
                  <a:pos x="1292" y="17"/>
                </a:cxn>
                <a:cxn ang="0">
                  <a:pos x="1292" y="0"/>
                </a:cxn>
                <a:cxn ang="0">
                  <a:pos x="1297" y="0"/>
                </a:cxn>
                <a:cxn ang="0">
                  <a:pos x="1441" y="0"/>
                </a:cxn>
                <a:cxn ang="0">
                  <a:pos x="1441" y="17"/>
                </a:cxn>
                <a:cxn ang="0">
                  <a:pos x="1436" y="17"/>
                </a:cxn>
                <a:cxn ang="0">
                  <a:pos x="1436" y="0"/>
                </a:cxn>
                <a:cxn ang="0">
                  <a:pos x="1441" y="0"/>
                </a:cxn>
                <a:cxn ang="0">
                  <a:pos x="1585" y="0"/>
                </a:cxn>
                <a:cxn ang="0">
                  <a:pos x="1585" y="17"/>
                </a:cxn>
                <a:cxn ang="0">
                  <a:pos x="1580" y="17"/>
                </a:cxn>
                <a:cxn ang="0">
                  <a:pos x="1580" y="0"/>
                </a:cxn>
                <a:cxn ang="0">
                  <a:pos x="1585" y="0"/>
                </a:cxn>
              </a:cxnLst>
              <a:rect l="0" t="0" r="r" b="b"/>
              <a:pathLst>
                <a:path w="1585" h="17">
                  <a:moveTo>
                    <a:pt x="4" y="0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148" y="0"/>
                  </a:moveTo>
                  <a:lnTo>
                    <a:pt x="148" y="17"/>
                  </a:lnTo>
                  <a:lnTo>
                    <a:pt x="144" y="17"/>
                  </a:lnTo>
                  <a:lnTo>
                    <a:pt x="144" y="0"/>
                  </a:lnTo>
                  <a:lnTo>
                    <a:pt x="148" y="0"/>
                  </a:lnTo>
                  <a:close/>
                  <a:moveTo>
                    <a:pt x="292" y="0"/>
                  </a:moveTo>
                  <a:lnTo>
                    <a:pt x="292" y="17"/>
                  </a:lnTo>
                  <a:lnTo>
                    <a:pt x="288" y="17"/>
                  </a:lnTo>
                  <a:lnTo>
                    <a:pt x="288" y="0"/>
                  </a:lnTo>
                  <a:lnTo>
                    <a:pt x="292" y="0"/>
                  </a:lnTo>
                  <a:close/>
                  <a:moveTo>
                    <a:pt x="436" y="0"/>
                  </a:moveTo>
                  <a:lnTo>
                    <a:pt x="436" y="17"/>
                  </a:lnTo>
                  <a:lnTo>
                    <a:pt x="432" y="17"/>
                  </a:lnTo>
                  <a:lnTo>
                    <a:pt x="432" y="0"/>
                  </a:lnTo>
                  <a:lnTo>
                    <a:pt x="436" y="0"/>
                  </a:lnTo>
                  <a:close/>
                  <a:moveTo>
                    <a:pt x="576" y="0"/>
                  </a:moveTo>
                  <a:lnTo>
                    <a:pt x="576" y="17"/>
                  </a:lnTo>
                  <a:lnTo>
                    <a:pt x="572" y="17"/>
                  </a:lnTo>
                  <a:lnTo>
                    <a:pt x="572" y="0"/>
                  </a:lnTo>
                  <a:lnTo>
                    <a:pt x="576" y="0"/>
                  </a:lnTo>
                  <a:close/>
                  <a:moveTo>
                    <a:pt x="720" y="0"/>
                  </a:moveTo>
                  <a:lnTo>
                    <a:pt x="720" y="17"/>
                  </a:lnTo>
                  <a:lnTo>
                    <a:pt x="716" y="17"/>
                  </a:lnTo>
                  <a:lnTo>
                    <a:pt x="716" y="0"/>
                  </a:lnTo>
                  <a:lnTo>
                    <a:pt x="720" y="0"/>
                  </a:lnTo>
                  <a:close/>
                  <a:moveTo>
                    <a:pt x="864" y="0"/>
                  </a:moveTo>
                  <a:lnTo>
                    <a:pt x="864" y="17"/>
                  </a:lnTo>
                  <a:lnTo>
                    <a:pt x="860" y="17"/>
                  </a:lnTo>
                  <a:lnTo>
                    <a:pt x="860" y="0"/>
                  </a:lnTo>
                  <a:lnTo>
                    <a:pt x="864" y="0"/>
                  </a:lnTo>
                  <a:close/>
                  <a:moveTo>
                    <a:pt x="1008" y="0"/>
                  </a:moveTo>
                  <a:lnTo>
                    <a:pt x="1008" y="17"/>
                  </a:lnTo>
                  <a:lnTo>
                    <a:pt x="1004" y="17"/>
                  </a:lnTo>
                  <a:lnTo>
                    <a:pt x="1004" y="0"/>
                  </a:lnTo>
                  <a:lnTo>
                    <a:pt x="1008" y="0"/>
                  </a:lnTo>
                  <a:close/>
                  <a:moveTo>
                    <a:pt x="1153" y="0"/>
                  </a:moveTo>
                  <a:lnTo>
                    <a:pt x="1153" y="17"/>
                  </a:lnTo>
                  <a:lnTo>
                    <a:pt x="1148" y="17"/>
                  </a:lnTo>
                  <a:lnTo>
                    <a:pt x="1148" y="0"/>
                  </a:lnTo>
                  <a:lnTo>
                    <a:pt x="1153" y="0"/>
                  </a:lnTo>
                  <a:close/>
                  <a:moveTo>
                    <a:pt x="1297" y="0"/>
                  </a:moveTo>
                  <a:lnTo>
                    <a:pt x="1297" y="17"/>
                  </a:lnTo>
                  <a:lnTo>
                    <a:pt x="1292" y="17"/>
                  </a:lnTo>
                  <a:lnTo>
                    <a:pt x="1292" y="0"/>
                  </a:lnTo>
                  <a:lnTo>
                    <a:pt x="1297" y="0"/>
                  </a:lnTo>
                  <a:close/>
                  <a:moveTo>
                    <a:pt x="1441" y="0"/>
                  </a:moveTo>
                  <a:lnTo>
                    <a:pt x="1441" y="17"/>
                  </a:lnTo>
                  <a:lnTo>
                    <a:pt x="1436" y="17"/>
                  </a:lnTo>
                  <a:lnTo>
                    <a:pt x="1436" y="0"/>
                  </a:lnTo>
                  <a:lnTo>
                    <a:pt x="1441" y="0"/>
                  </a:lnTo>
                  <a:close/>
                  <a:moveTo>
                    <a:pt x="1585" y="0"/>
                  </a:moveTo>
                  <a:lnTo>
                    <a:pt x="1585" y="17"/>
                  </a:lnTo>
                  <a:lnTo>
                    <a:pt x="1580" y="17"/>
                  </a:lnTo>
                  <a:lnTo>
                    <a:pt x="1580" y="0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91"/>
            <p:cNvSpPr>
              <a:spLocks noChangeArrowheads="1"/>
            </p:cNvSpPr>
            <p:nvPr/>
          </p:nvSpPr>
          <p:spPr bwMode="auto">
            <a:xfrm>
              <a:off x="5944146" y="3937527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Rectangle 192"/>
            <p:cNvSpPr>
              <a:spLocks noChangeArrowheads="1"/>
            </p:cNvSpPr>
            <p:nvPr/>
          </p:nvSpPr>
          <p:spPr bwMode="auto">
            <a:xfrm>
              <a:off x="5886438" y="3697815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193"/>
            <p:cNvSpPr>
              <a:spLocks noChangeArrowheads="1"/>
            </p:cNvSpPr>
            <p:nvPr/>
          </p:nvSpPr>
          <p:spPr bwMode="auto">
            <a:xfrm>
              <a:off x="5886438" y="345969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Rectangle 194"/>
            <p:cNvSpPr>
              <a:spLocks noChangeArrowheads="1"/>
            </p:cNvSpPr>
            <p:nvPr/>
          </p:nvSpPr>
          <p:spPr bwMode="auto">
            <a:xfrm>
              <a:off x="5886438" y="3216802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Rectangle 195"/>
            <p:cNvSpPr>
              <a:spLocks noChangeArrowheads="1"/>
            </p:cNvSpPr>
            <p:nvPr/>
          </p:nvSpPr>
          <p:spPr bwMode="auto">
            <a:xfrm>
              <a:off x="5886438" y="297709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Rectangle 196"/>
            <p:cNvSpPr>
              <a:spLocks noChangeArrowheads="1"/>
            </p:cNvSpPr>
            <p:nvPr/>
          </p:nvSpPr>
          <p:spPr bwMode="auto">
            <a:xfrm>
              <a:off x="5886438" y="2738965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Rectangle 197"/>
            <p:cNvSpPr>
              <a:spLocks noChangeArrowheads="1"/>
            </p:cNvSpPr>
            <p:nvPr/>
          </p:nvSpPr>
          <p:spPr bwMode="auto">
            <a:xfrm>
              <a:off x="5886438" y="2496077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 rot="16200000">
              <a:off x="5125769" y="4978433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≤5000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 rot="16200000">
              <a:off x="5427517" y="4978433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10000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 rot="16200000">
              <a:off x="5724753" y="4978433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15000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 rot="16200000">
              <a:off x="6021989" y="4978433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20000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 rot="16200000">
              <a:off x="6319225" y="497843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25000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 rot="16200000">
              <a:off x="6616461" y="497843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30000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 rot="16200000">
              <a:off x="6910629" y="497843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35000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 rot="16200000">
              <a:off x="7206241" y="497843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40000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 rot="16200000">
              <a:off x="7503477" y="497843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45000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 rot="16200000">
              <a:off x="7806849" y="497843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50000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 rot="16200000">
              <a:off x="8104085" y="497843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55000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 rot="16200000">
              <a:off x="8369123" y="5013700"/>
              <a:ext cx="6078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≥60000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16200000">
              <a:off x="5925661" y="4136804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10000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 rot="16200000">
              <a:off x="6152333" y="4136804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15000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 rot="16200000">
              <a:off x="6382073" y="4136804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20000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 rot="16200000">
              <a:off x="6605677" y="4136804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25000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6832349" y="4136804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30000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 rot="16200000">
              <a:off x="7062089" y="4136805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35000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 rot="16200000">
              <a:off x="7290205" y="4136805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40000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 rot="16200000">
              <a:off x="7516877" y="4136805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45000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 rot="16200000">
              <a:off x="7746617" y="4136805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50000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 rot="16200000">
              <a:off x="7976357" y="4136805"/>
              <a:ext cx="473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55000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 rot="16200000">
              <a:off x="8178044" y="4164858"/>
              <a:ext cx="5293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≥60000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ectangle 50"/>
            <p:cNvSpPr>
              <a:spLocks noChangeArrowheads="1"/>
            </p:cNvSpPr>
            <p:nvPr/>
          </p:nvSpPr>
          <p:spPr bwMode="auto">
            <a:xfrm rot="16200000" flipH="1">
              <a:off x="4286984" y="3174528"/>
              <a:ext cx="76470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Islet number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Rectangle 50"/>
            <p:cNvSpPr>
              <a:spLocks noChangeArrowheads="1"/>
            </p:cNvSpPr>
            <p:nvPr/>
          </p:nvSpPr>
          <p:spPr bwMode="auto">
            <a:xfrm>
              <a:off x="6407546" y="5389400"/>
              <a:ext cx="13449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Islet volume (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10</a:t>
              </a:r>
              <a:r>
                <a:rPr lang="en-US" sz="1000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m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en-US" sz="100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r>
                <a:rPr kumimoji="0" lang="en-US" sz="10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ectangle 50"/>
            <p:cNvSpPr>
              <a:spLocks noChangeArrowheads="1"/>
            </p:cNvSpPr>
            <p:nvPr/>
          </p:nvSpPr>
          <p:spPr bwMode="auto">
            <a:xfrm rot="16200000" flipH="1">
              <a:off x="5391583" y="3205488"/>
              <a:ext cx="76470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Islet number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ectangle 50"/>
            <p:cNvSpPr>
              <a:spLocks noChangeArrowheads="1"/>
            </p:cNvSpPr>
            <p:nvPr/>
          </p:nvSpPr>
          <p:spPr bwMode="auto">
            <a:xfrm>
              <a:off x="6742437" y="4474201"/>
              <a:ext cx="1082027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Islet volume (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10</a:t>
              </a:r>
              <a:r>
                <a:rPr lang="en-US" sz="800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m</a:t>
              </a:r>
              <a:r>
                <a:rPr kumimoji="0" lang="en-US" sz="8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en-US" sz="80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r>
                <a:rPr kumimoji="0" lang="en-US" sz="8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Rectangle 127"/>
            <p:cNvSpPr>
              <a:spLocks noChangeArrowheads="1"/>
            </p:cNvSpPr>
            <p:nvPr/>
          </p:nvSpPr>
          <p:spPr bwMode="auto">
            <a:xfrm>
              <a:off x="8378557" y="3853913"/>
              <a:ext cx="66675" cy="1440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145"/>
            <p:cNvSpPr>
              <a:spLocks noChangeArrowheads="1"/>
            </p:cNvSpPr>
            <p:nvPr/>
          </p:nvSpPr>
          <p:spPr bwMode="auto">
            <a:xfrm>
              <a:off x="8444862" y="3924674"/>
              <a:ext cx="68263" cy="6840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84"/>
            <p:cNvSpPr>
              <a:spLocks noEditPoints="1"/>
            </p:cNvSpPr>
            <p:nvPr/>
          </p:nvSpPr>
          <p:spPr bwMode="auto">
            <a:xfrm>
              <a:off x="8464170" y="3906261"/>
              <a:ext cx="39688" cy="14288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9"/>
                </a:cxn>
                <a:cxn ang="0">
                  <a:pos x="13" y="0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13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84"/>
            <p:cNvSpPr>
              <a:spLocks noEditPoints="1"/>
            </p:cNvSpPr>
            <p:nvPr/>
          </p:nvSpPr>
          <p:spPr bwMode="auto">
            <a:xfrm>
              <a:off x="8389708" y="3844077"/>
              <a:ext cx="39688" cy="14288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3" y="9"/>
                </a:cxn>
                <a:cxn ang="0">
                  <a:pos x="13" y="0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13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85"/>
            <p:cNvSpPr>
              <a:spLocks noEditPoints="1"/>
            </p:cNvSpPr>
            <p:nvPr/>
          </p:nvSpPr>
          <p:spPr bwMode="auto">
            <a:xfrm>
              <a:off x="8389708" y="3840902"/>
              <a:ext cx="39688" cy="17463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11">
                  <a:moveTo>
                    <a:pt x="11" y="11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5190629" y="1624793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***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2" name="Group 102"/>
            <p:cNvGrpSpPr/>
            <p:nvPr/>
          </p:nvGrpSpPr>
          <p:grpSpPr>
            <a:xfrm>
              <a:off x="5349187" y="1817575"/>
              <a:ext cx="86735" cy="62382"/>
              <a:chOff x="2056135" y="3481248"/>
              <a:chExt cx="216024" cy="72008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 rot="5400000">
                <a:off x="2027502" y="3517252"/>
                <a:ext cx="720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2233062" y="3517252"/>
                <a:ext cx="720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2056135" y="3486553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TextBox 265"/>
            <p:cNvSpPr txBox="1"/>
            <p:nvPr/>
          </p:nvSpPr>
          <p:spPr>
            <a:xfrm>
              <a:off x="8328932" y="3570116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*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7" name="Group 102"/>
            <p:cNvGrpSpPr/>
            <p:nvPr/>
          </p:nvGrpSpPr>
          <p:grpSpPr>
            <a:xfrm>
              <a:off x="8409954" y="3749364"/>
              <a:ext cx="85905" cy="61684"/>
              <a:chOff x="2056135" y="3481248"/>
              <a:chExt cx="216024" cy="72008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 rot="5400000">
                <a:off x="2027502" y="3517252"/>
                <a:ext cx="720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5400000">
                <a:off x="2233062" y="3517252"/>
                <a:ext cx="720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2056135" y="3486553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Rectangle 27"/>
            <p:cNvSpPr>
              <a:spLocks noChangeArrowheads="1"/>
            </p:cNvSpPr>
            <p:nvPr/>
          </p:nvSpPr>
          <p:spPr bwMode="auto">
            <a:xfrm>
              <a:off x="8587400" y="4806607"/>
              <a:ext cx="82550" cy="79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8"/>
            <p:cNvSpPr>
              <a:spLocks noEditPoints="1"/>
            </p:cNvSpPr>
            <p:nvPr/>
          </p:nvSpPr>
          <p:spPr bwMode="auto">
            <a:xfrm>
              <a:off x="8582637" y="4801844"/>
              <a:ext cx="90488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47"/>
            <p:cNvSpPr>
              <a:spLocks noChangeArrowheads="1"/>
            </p:cNvSpPr>
            <p:nvPr/>
          </p:nvSpPr>
          <p:spPr bwMode="auto">
            <a:xfrm>
              <a:off x="8669950" y="4806607"/>
              <a:ext cx="82550" cy="793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48"/>
            <p:cNvSpPr>
              <a:spLocks noEditPoints="1"/>
            </p:cNvSpPr>
            <p:nvPr/>
          </p:nvSpPr>
          <p:spPr bwMode="auto">
            <a:xfrm>
              <a:off x="8665187" y="4801844"/>
              <a:ext cx="92075" cy="174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24"/>
                </a:cxn>
                <a:cxn ang="0">
                  <a:pos x="16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8" y="16"/>
                </a:cxn>
                <a:cxn ang="0">
                  <a:pos x="160" y="24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4"/>
                </a:cxn>
              </a:cxnLst>
              <a:rect l="0" t="0" r="r" b="b"/>
              <a:pathLst>
                <a:path w="176" h="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24"/>
                  </a:lnTo>
                  <a:cubicBezTo>
                    <a:pt x="176" y="29"/>
                    <a:pt x="173" y="32"/>
                    <a:pt x="168" y="32"/>
                  </a:cubicBezTo>
                  <a:lnTo>
                    <a:pt x="8" y="32"/>
                  </a:lnTo>
                  <a:cubicBezTo>
                    <a:pt x="4" y="32"/>
                    <a:pt x="0" y="29"/>
                    <a:pt x="0" y="24"/>
                  </a:cubicBezTo>
                  <a:lnTo>
                    <a:pt x="0" y="8"/>
                  </a:lnTo>
                  <a:close/>
                  <a:moveTo>
                    <a:pt x="16" y="24"/>
                  </a:moveTo>
                  <a:lnTo>
                    <a:pt x="8" y="16"/>
                  </a:lnTo>
                  <a:lnTo>
                    <a:pt x="168" y="16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60"/>
            <p:cNvSpPr>
              <a:spLocks noEditPoints="1"/>
            </p:cNvSpPr>
            <p:nvPr/>
          </p:nvSpPr>
          <p:spPr bwMode="auto">
            <a:xfrm>
              <a:off x="8603275" y="4814544"/>
              <a:ext cx="49213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3"/>
            <p:cNvSpPr>
              <a:spLocks noEditPoints="1"/>
            </p:cNvSpPr>
            <p:nvPr/>
          </p:nvSpPr>
          <p:spPr bwMode="auto">
            <a:xfrm>
              <a:off x="8685825" y="4814544"/>
              <a:ext cx="50800" cy="15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7" name="Straight Connector 276"/>
            <p:cNvCxnSpPr/>
            <p:nvPr/>
          </p:nvCxnSpPr>
          <p:spPr>
            <a:xfrm flipH="1">
              <a:off x="5573070" y="3997913"/>
              <a:ext cx="459751" cy="82559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endCxn id="134" idx="3"/>
            </p:cNvCxnSpPr>
            <p:nvPr/>
          </p:nvCxnSpPr>
          <p:spPr>
            <a:xfrm>
              <a:off x="8543381" y="4007923"/>
              <a:ext cx="273916" cy="82034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TextBox 278"/>
            <p:cNvSpPr txBox="1"/>
            <p:nvPr/>
          </p:nvSpPr>
          <p:spPr>
            <a:xfrm>
              <a:off x="6871383" y="1627997"/>
              <a:ext cx="1335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High fat diet</a:t>
              </a:r>
              <a:endParaRPr lang="en-GB" dirty="0"/>
            </a:p>
          </p:txBody>
        </p:sp>
      </p:grpSp>
      <p:sp>
        <p:nvSpPr>
          <p:cNvPr id="282" name="TextBox 281"/>
          <p:cNvSpPr txBox="1"/>
          <p:nvPr/>
        </p:nvSpPr>
        <p:spPr>
          <a:xfrm>
            <a:off x="7872965" y="6634831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latin typeface="+mj-lt"/>
                <a:cs typeface="Arial" pitchFamily="34" charset="0"/>
              </a:rPr>
              <a:t>Da Silva Xavier et al, 2012</a:t>
            </a:r>
            <a:endParaRPr lang="en-GB" sz="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13154" y="1071563"/>
            <a:ext cx="3317693" cy="4714875"/>
            <a:chOff x="3002145" y="1071563"/>
            <a:chExt cx="3317693" cy="47148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"/>
            <a:stretch/>
          </p:blipFill>
          <p:spPr bwMode="auto">
            <a:xfrm>
              <a:off x="3002145" y="1071563"/>
              <a:ext cx="3317693" cy="471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355976" y="3861048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35843" y="6634831"/>
            <a:ext cx="805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latin typeface="+mj-lt"/>
                <a:cs typeface="Arial" pitchFamily="34" charset="0"/>
              </a:rPr>
              <a:t>Shu</a:t>
            </a:r>
            <a:r>
              <a:rPr lang="en-GB" sz="800" b="1" dirty="0" smtClean="0">
                <a:latin typeface="+mj-lt"/>
                <a:cs typeface="Arial" pitchFamily="34" charset="0"/>
              </a:rPr>
              <a:t> et al, 2012</a:t>
            </a:r>
            <a:endParaRPr lang="en-GB" sz="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397" y="2350778"/>
            <a:ext cx="4571206" cy="2156445"/>
            <a:chOff x="2267744" y="2348880"/>
            <a:chExt cx="4571206" cy="215644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050" y="2352675"/>
              <a:ext cx="4533900" cy="215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499992" y="23488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5652120" y="23569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267744" y="234888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35843" y="6634831"/>
            <a:ext cx="805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latin typeface="+mj-lt"/>
                <a:cs typeface="Arial" pitchFamily="34" charset="0"/>
              </a:rPr>
              <a:t>Shu</a:t>
            </a:r>
            <a:r>
              <a:rPr lang="en-GB" sz="800" b="1" dirty="0" smtClean="0">
                <a:latin typeface="+mj-lt"/>
                <a:cs typeface="Arial" pitchFamily="34" charset="0"/>
              </a:rPr>
              <a:t> et al, 2012</a:t>
            </a:r>
            <a:endParaRPr lang="en-GB" sz="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577" y="3244334"/>
            <a:ext cx="159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Pancreatic islet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"/>
          <a:stretch/>
        </p:blipFill>
        <p:spPr bwMode="auto">
          <a:xfrm>
            <a:off x="2401866" y="2132856"/>
            <a:ext cx="4098500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457677" y="21740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451116" y="2165933"/>
            <a:ext cx="2281124" cy="2559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35843" y="6634831"/>
            <a:ext cx="805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latin typeface="+mj-lt"/>
                <a:cs typeface="Arial" pitchFamily="34" charset="0"/>
              </a:rPr>
              <a:t>Shu</a:t>
            </a:r>
            <a:r>
              <a:rPr lang="en-GB" sz="800" b="1" dirty="0" smtClean="0">
                <a:latin typeface="+mj-lt"/>
                <a:cs typeface="Arial" pitchFamily="34" charset="0"/>
              </a:rPr>
              <a:t> et al, 2012</a:t>
            </a:r>
            <a:endParaRPr lang="en-GB" sz="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041571"/>
            <a:ext cx="454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Talk about gene silencers and cell specification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7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552" y="324433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Nutrient status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375" y="3244334"/>
            <a:ext cx="545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Maternal fuel environment and pancreatic development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7282" y="313097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• The maternal diet is thought to be important to foetal islet development and glucose tolerance.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9" y="162880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Evidence that nutrients are involved in the development of the endocrine pancreas comes from a number of sources: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07282" y="4633147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• Glucose is the principal energy substrate for the developing foetus.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82" y="0"/>
            <a:ext cx="401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Role of nutrients in cell differentiation (1)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4990" y="324433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Fuel sensing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085" y="4437112"/>
            <a:ext cx="1067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Guillemain et al 2008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642910" y="5229067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• Showed that the number of insulin- and glucagon-positive cells in embryonic pancreatic explants was directly related to the glucose concentration in the culture media, possibly via its effects on the expression of the transcription factor, NeuroD1.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 b="45379"/>
          <a:stretch>
            <a:fillRect/>
          </a:stretch>
        </p:blipFill>
        <p:spPr bwMode="auto">
          <a:xfrm>
            <a:off x="2857488" y="1000132"/>
            <a:ext cx="29289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82" y="0"/>
            <a:ext cx="401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Role of nutrients in cell differentiation (2)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1916832"/>
            <a:ext cx="3096344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1233488"/>
            <a:ext cx="62293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917414" y="6643216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/>
              <a:t>Servitja and Ferrer, 2004</a:t>
            </a:r>
            <a:endParaRPr lang="en-GB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82" y="0"/>
            <a:ext cx="457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Transcription factors and cell differentiation (3)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8833" y="3244334"/>
            <a:ext cx="112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Stem cells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73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From ES cells to insulin producing cells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680" y="773376"/>
            <a:ext cx="86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Has been shown that ES cells can give rise to cells expressing markers of the endocrine pancreas.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4680" y="1420501"/>
            <a:ext cx="8643600" cy="1196269"/>
            <a:chOff x="214680" y="1420501"/>
            <a:chExt cx="8643600" cy="1196269"/>
          </a:xfrm>
        </p:grpSpPr>
        <p:sp>
          <p:nvSpPr>
            <p:cNvPr id="4" name="TextBox 3"/>
            <p:cNvSpPr txBox="1"/>
            <p:nvPr/>
          </p:nvSpPr>
          <p:spPr>
            <a:xfrm>
              <a:off x="214680" y="1970439"/>
              <a:ext cx="86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 Insulin expressing cells have been derived but yield low and cellular properties do not mirror those of mature pancreatic  </a:t>
              </a:r>
              <a:r>
                <a:rPr lang="en-GB" dirty="0" smtClean="0">
                  <a:latin typeface="Symbol" pitchFamily="18" charset="2"/>
                </a:rPr>
                <a:t>b</a:t>
              </a:r>
              <a:r>
                <a:rPr lang="en-GB" dirty="0" smtClean="0"/>
                <a:t>-cells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4376146" y="1615561"/>
              <a:ext cx="3917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14680" y="2646912"/>
            <a:ext cx="8643600" cy="1087409"/>
            <a:chOff x="214680" y="2646912"/>
            <a:chExt cx="8643600" cy="1087409"/>
          </a:xfrm>
        </p:grpSpPr>
        <p:sp>
          <p:nvSpPr>
            <p:cNvPr id="6" name="TextBox 5"/>
            <p:cNvSpPr txBox="1"/>
            <p:nvPr/>
          </p:nvSpPr>
          <p:spPr>
            <a:xfrm>
              <a:off x="214680" y="3087990"/>
              <a:ext cx="86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Adjust culture conditions e.g. addition of activin A, serum/growth factor deprivation, to optimise culture conditions.  </a:t>
              </a:r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4376940" y="2841972"/>
              <a:ext cx="3917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14680" y="3763476"/>
            <a:ext cx="8643600" cy="1345517"/>
            <a:chOff x="214680" y="3763476"/>
            <a:chExt cx="8643600" cy="1345517"/>
          </a:xfrm>
        </p:grpSpPr>
        <p:sp>
          <p:nvSpPr>
            <p:cNvPr id="7" name="TextBox 6"/>
            <p:cNvSpPr txBox="1"/>
            <p:nvPr/>
          </p:nvSpPr>
          <p:spPr>
            <a:xfrm>
              <a:off x="214680" y="4185663"/>
              <a:ext cx="864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ES cells that develop along a developmental pathway similar to </a:t>
              </a:r>
              <a:r>
                <a:rPr lang="en-GB" i="1" dirty="0" smtClean="0"/>
                <a:t>in vivo</a:t>
              </a:r>
              <a:r>
                <a:rPr lang="en-GB" dirty="0" smtClean="0"/>
                <a:t>- definitive endoderm, posterior foregut, pancreatic endoderm, progenitors of endocrine pancreas, hormone producing endocrine cells.</a:t>
              </a:r>
              <a:endParaRPr lang="en-GB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4305502" y="3958536"/>
              <a:ext cx="3917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14680" y="5108994"/>
            <a:ext cx="8643600" cy="1177526"/>
            <a:chOff x="214680" y="5108994"/>
            <a:chExt cx="8643600" cy="1177526"/>
          </a:xfrm>
        </p:grpSpPr>
        <p:sp>
          <p:nvSpPr>
            <p:cNvPr id="8" name="TextBox 7"/>
            <p:cNvSpPr txBox="1"/>
            <p:nvPr/>
          </p:nvSpPr>
          <p:spPr>
            <a:xfrm>
              <a:off x="214680" y="5640189"/>
              <a:ext cx="86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Can prevent streptozotocin induced diabetes in mice when implanted but cells still have a somewhat immature phenotype.  </a:t>
              </a:r>
              <a:endParaRPr lang="en-GB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4305502" y="5304054"/>
              <a:ext cx="3917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214422"/>
            <a:ext cx="667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Insulin is made in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-cells in micro-organs called islets of Langerhans.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143404" y="609679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 smtClean="0"/>
              <a:t>http://cache-media.britannica.com/eb-media/17/74317-004-9B143D52.jpg</a:t>
            </a:r>
            <a:endParaRPr lang="en-GB" sz="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320" y="1883246"/>
            <a:ext cx="56483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231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The pancreatic islet (1)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894" y="724568"/>
            <a:ext cx="1993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Stem cells- iPS cells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8619" y="1124744"/>
            <a:ext cx="665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Adult cells (skin, blood) reprogrammed to induced pluripotent state.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8619" y="1696248"/>
            <a:ext cx="546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Evidence that iPS cells can be programmed into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894" y="2466139"/>
            <a:ext cx="282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Stem cells- adult stem cells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8619" y="2852936"/>
            <a:ext cx="550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Mesenchymal stem cells from e.g. bone marrow source.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894" y="5949280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Artifical pancreas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51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From adult stem cells to insulin producing cells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894" y="4207710"/>
            <a:ext cx="774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Proliferation and differentiation of endogenous adult pancreatic progenitor cells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8619" y="4571836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Duct cells.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s.els-cdn.com/content/image/1-s2.0-S0303720709006248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071687"/>
            <a:ext cx="46577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85028" y="6654741"/>
            <a:ext cx="1214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err="1" smtClean="0"/>
              <a:t>Kordowich</a:t>
            </a:r>
            <a:r>
              <a:rPr lang="en-GB" sz="800" b="1" dirty="0" smtClean="0"/>
              <a:t>, et al 2010</a:t>
            </a:r>
            <a:endParaRPr lang="en-GB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Plasticity and reprogramming?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802" y="3244334"/>
            <a:ext cx="285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 it enough to make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Glucagon (1).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803232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Hormone secreted by pancreatic </a:t>
            </a:r>
            <a:r>
              <a:rPr lang="en-GB" dirty="0" smtClean="0">
                <a:latin typeface="Symbol" pitchFamily="18" charset="2"/>
              </a:rPr>
              <a:t>a</a:t>
            </a:r>
            <a:r>
              <a:rPr lang="en-GB" dirty="0" smtClean="0"/>
              <a:t>-cells.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Where insulin is the hormone of the fed state, glucagon is the hormone of the fasted state.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Regulation of glucagon secretion has been reported to be regulated by glucose, insulin and zinc.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Regulation of glucagon secretion is dependent on ion channels that allow the flux of sodium, calcium and potassium 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2809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2636912"/>
            <a:ext cx="82809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3717032"/>
            <a:ext cx="82809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5663"/>
            <a:ext cx="74523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defRPr/>
            </a:pPr>
            <a:r>
              <a:rPr lang="en-GB" b="1" dirty="0">
                <a:ln w="50800"/>
                <a:latin typeface="Arial" pitchFamily="34" charset="0"/>
                <a:cs typeface="Arial" pitchFamily="34" charset="0"/>
              </a:rPr>
              <a:t>Regulation of hormone secretion in pancreatic alpha &amp; beta cells</a:t>
            </a:r>
          </a:p>
        </p:txBody>
      </p:sp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4068763" y="1111250"/>
            <a:ext cx="841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  <a:cs typeface="Arial" charset="0"/>
              </a:rPr>
              <a:t>Glucose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341144" y="1670844"/>
            <a:ext cx="8175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>
            <a:spLocks noChangeAspect="1"/>
          </p:cNvSpPr>
          <p:nvPr/>
        </p:nvSpPr>
        <p:spPr>
          <a:xfrm>
            <a:off x="4703763" y="1824038"/>
            <a:ext cx="2595562" cy="24304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1746250" y="1824038"/>
            <a:ext cx="2484438" cy="243046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839244" y="1672432"/>
            <a:ext cx="82708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124200" y="1728788"/>
            <a:ext cx="255588" cy="1809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5621338" y="1739900"/>
            <a:ext cx="255587" cy="1809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618" name="TextBox 48"/>
          <p:cNvSpPr txBox="1">
            <a:spLocks noChangeArrowheads="1"/>
          </p:cNvSpPr>
          <p:nvPr/>
        </p:nvSpPr>
        <p:spPr bwMode="auto">
          <a:xfrm>
            <a:off x="2751138" y="2041525"/>
            <a:ext cx="842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  <a:cs typeface="Arial" charset="0"/>
              </a:rPr>
              <a:t>Glucose</a:t>
            </a:r>
          </a:p>
        </p:txBody>
      </p:sp>
      <p:sp>
        <p:nvSpPr>
          <p:cNvPr id="68619" name="TextBox 49"/>
          <p:cNvSpPr txBox="1">
            <a:spLocks noChangeArrowheads="1"/>
          </p:cNvSpPr>
          <p:nvPr/>
        </p:nvSpPr>
        <p:spPr bwMode="auto">
          <a:xfrm>
            <a:off x="5326063" y="2022475"/>
            <a:ext cx="841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  <a:cs typeface="Arial" charset="0"/>
              </a:rPr>
              <a:t>Glucose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243263" y="1263650"/>
            <a:ext cx="8651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87913" y="1265238"/>
            <a:ext cx="8651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2" name="TextBox 54"/>
          <p:cNvSpPr txBox="1">
            <a:spLocks noChangeArrowheads="1"/>
          </p:cNvSpPr>
          <p:nvPr/>
        </p:nvSpPr>
        <p:spPr bwMode="auto">
          <a:xfrm>
            <a:off x="6364288" y="1944688"/>
            <a:ext cx="736600" cy="2460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algn="ctr" eaLnBrk="1" hangingPunct="1"/>
            <a:r>
              <a:rPr lang="en-GB" sz="1000">
                <a:solidFill>
                  <a:srgbClr val="FF0000"/>
                </a:solidFill>
                <a:latin typeface="Arial" charset="0"/>
                <a:cs typeface="Arial" charset="0"/>
              </a:rPr>
              <a:t>Alpha cell</a:t>
            </a:r>
          </a:p>
        </p:txBody>
      </p:sp>
      <p:sp>
        <p:nvSpPr>
          <p:cNvPr id="68623" name="TextBox 61"/>
          <p:cNvSpPr txBox="1">
            <a:spLocks noChangeArrowheads="1"/>
          </p:cNvSpPr>
          <p:nvPr/>
        </p:nvSpPr>
        <p:spPr bwMode="auto">
          <a:xfrm>
            <a:off x="1939925" y="1944688"/>
            <a:ext cx="673100" cy="24606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  <a:latin typeface="Arial" charset="0"/>
                <a:cs typeface="Arial" charset="0"/>
              </a:rPr>
              <a:t>Beta cell</a:t>
            </a:r>
          </a:p>
        </p:txBody>
      </p: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278063" y="3603625"/>
            <a:ext cx="1447800" cy="1104900"/>
            <a:chOff x="2277986" y="3602914"/>
            <a:chExt cx="1447348" cy="1105175"/>
          </a:xfrm>
        </p:grpSpPr>
        <p:grpSp>
          <p:nvGrpSpPr>
            <p:cNvPr id="68702" name="Group 131"/>
            <p:cNvGrpSpPr>
              <a:grpSpLocks/>
            </p:cNvGrpSpPr>
            <p:nvPr/>
          </p:nvGrpSpPr>
          <p:grpSpPr bwMode="auto">
            <a:xfrm>
              <a:off x="2277986" y="4123220"/>
              <a:ext cx="1447348" cy="584869"/>
              <a:chOff x="2277986" y="4123220"/>
              <a:chExt cx="1447348" cy="58486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347627" y="4123743"/>
                <a:ext cx="357075" cy="255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41279" y="4280945"/>
                <a:ext cx="384055" cy="1524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309539" y="4280945"/>
                <a:ext cx="384055" cy="1524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04759" y="4330170"/>
                <a:ext cx="50784" cy="5081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57112" y="4533420"/>
                <a:ext cx="52371" cy="5081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55543" y="4533420"/>
                <a:ext cx="50784" cy="5081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06327" y="4226957"/>
                <a:ext cx="50784" cy="5081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609482" y="4380982"/>
                <a:ext cx="49198" cy="5081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8712" name="TextBox 55"/>
              <p:cNvSpPr txBox="1">
                <a:spLocks noChangeArrowheads="1"/>
              </p:cNvSpPr>
              <p:nvPr/>
            </p:nvSpPr>
            <p:spPr bwMode="auto">
              <a:xfrm>
                <a:off x="2277986" y="4307979"/>
                <a:ext cx="1015008" cy="400110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1pPr>
                <a:lvl2pPr marL="742950" indent="-28575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2pPr>
                <a:lvl3pPr marL="11430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3pPr>
                <a:lvl4pPr marL="16002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4pPr>
                <a:lvl5pPr marL="20574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9pPr>
              </a:lstStyle>
              <a:p>
                <a:pPr algn="ctr" eaLnBrk="1" hangingPunct="1"/>
                <a:r>
                  <a:rPr lang="en-GB" sz="100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Insulin, other factors</a:t>
                </a:r>
              </a:p>
            </p:txBody>
          </p:sp>
        </p:grpSp>
        <p:cxnSp>
          <p:nvCxnSpPr>
            <p:cNvPr id="68" name="Straight Arrow Connector 67"/>
            <p:cNvCxnSpPr>
              <a:stCxn id="68674" idx="2"/>
            </p:cNvCxnSpPr>
            <p:nvPr/>
          </p:nvCxnSpPr>
          <p:spPr>
            <a:xfrm rot="16200000" flipH="1">
              <a:off x="3430854" y="3762499"/>
              <a:ext cx="322343" cy="317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>
            <a:grpSpLocks/>
          </p:cNvGrpSpPr>
          <p:nvPr/>
        </p:nvGrpSpPr>
        <p:grpSpPr bwMode="auto">
          <a:xfrm>
            <a:off x="127000" y="2439988"/>
            <a:ext cx="3286125" cy="1479550"/>
            <a:chOff x="127187" y="2440569"/>
            <a:chExt cx="3286497" cy="1478189"/>
          </a:xfrm>
        </p:grpSpPr>
        <p:grpSp>
          <p:nvGrpSpPr>
            <p:cNvPr id="68695" name="Group 132"/>
            <p:cNvGrpSpPr>
              <a:grpSpLocks/>
            </p:cNvGrpSpPr>
            <p:nvPr/>
          </p:nvGrpSpPr>
          <p:grpSpPr bwMode="auto">
            <a:xfrm>
              <a:off x="127187" y="2440569"/>
              <a:ext cx="1808077" cy="1148459"/>
              <a:chOff x="127187" y="2440569"/>
              <a:chExt cx="1808077" cy="1148459"/>
            </a:xfrm>
          </p:grpSpPr>
          <p:sp>
            <p:nvSpPr>
              <p:cNvPr id="69" name="Rounded Rectangle 68"/>
              <p:cNvSpPr/>
              <p:nvPr/>
            </p:nvSpPr>
            <p:spPr>
              <a:xfrm rot="16200000">
                <a:off x="1654641" y="2843239"/>
                <a:ext cx="204599" cy="35722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8698" name="TextBox 69"/>
              <p:cNvSpPr txBox="1">
                <a:spLocks noChangeArrowheads="1"/>
              </p:cNvSpPr>
              <p:nvPr/>
            </p:nvSpPr>
            <p:spPr bwMode="auto">
              <a:xfrm>
                <a:off x="935073" y="2440569"/>
                <a:ext cx="748006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1pPr>
                <a:lvl2pPr marL="742950" indent="-28575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2pPr>
                <a:lvl3pPr marL="11430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3pPr>
                <a:lvl4pPr marL="16002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4pPr>
                <a:lvl5pPr marL="20574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9pPr>
              </a:lstStyle>
              <a:p>
                <a:pPr algn="ctr" eaLnBrk="1" hangingPunct="1"/>
                <a:r>
                  <a:rPr lang="en-GB" sz="1000">
                    <a:latin typeface="Arial" charset="0"/>
                    <a:cs typeface="Arial" charset="0"/>
                  </a:rPr>
                  <a:t>GLP-1 receptor</a:t>
                </a: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 rot="16200000">
                <a:off x="327220" y="2837055"/>
                <a:ext cx="254903" cy="357154"/>
                <a:chOff x="971600" y="3140968"/>
                <a:chExt cx="254903" cy="357154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71" name="Oval 70"/>
                <p:cNvSpPr/>
                <p:nvPr/>
              </p:nvSpPr>
              <p:spPr>
                <a:xfrm>
                  <a:off x="971600" y="3243219"/>
                  <a:ext cx="51126" cy="50400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124977" y="3447722"/>
                  <a:ext cx="51126" cy="50400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022726" y="3447722"/>
                  <a:ext cx="51126" cy="50400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073851" y="3140968"/>
                  <a:ext cx="51126" cy="50400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176103" y="3294345"/>
                  <a:ext cx="50400" cy="50400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cxnSp>
            <p:nvCxnSpPr>
              <p:cNvPr id="77" name="Straight Arrow Connector 76"/>
              <p:cNvCxnSpPr/>
              <p:nvPr/>
            </p:nvCxnSpPr>
            <p:spPr>
              <a:xfrm>
                <a:off x="709866" y="3016301"/>
                <a:ext cx="8287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127187" y="3343025"/>
                <a:ext cx="655712" cy="245837"/>
              </a:xfrm>
              <a:prstGeom prst="rect">
                <a:avLst/>
              </a:prstGeom>
              <a:noFill/>
              <a:ln w="19050">
                <a:solidFill>
                  <a:schemeClr val="accent3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000" dirty="0">
                    <a:solidFill>
                      <a:schemeClr val="accent3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GLP-1</a:t>
                </a:r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>
              <a:off x="2045104" y="3054366"/>
              <a:ext cx="1368580" cy="8643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3590925" y="2441575"/>
            <a:ext cx="1093788" cy="438150"/>
            <a:chOff x="3590848" y="2441713"/>
            <a:chExt cx="1094556" cy="438616"/>
          </a:xfrm>
        </p:grpSpPr>
        <p:sp>
          <p:nvSpPr>
            <p:cNvPr id="86" name="Oval 85"/>
            <p:cNvSpPr/>
            <p:nvPr/>
          </p:nvSpPr>
          <p:spPr>
            <a:xfrm>
              <a:off x="4080141" y="2664199"/>
              <a:ext cx="298660" cy="2161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8693" name="TextBox 93"/>
            <p:cNvSpPr txBox="1">
              <a:spLocks noChangeArrowheads="1"/>
            </p:cNvSpPr>
            <p:nvPr/>
          </p:nvSpPr>
          <p:spPr bwMode="auto">
            <a:xfrm>
              <a:off x="4247464" y="2441713"/>
              <a:ext cx="437940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9pPr>
            </a:lstStyle>
            <a:p>
              <a:pPr eaLnBrk="1" hangingPunct="1"/>
              <a:r>
                <a:rPr lang="en-GB" sz="1000">
                  <a:latin typeface="Arial" charset="0"/>
                  <a:cs typeface="Arial" charset="0"/>
                </a:rPr>
                <a:t>K</a:t>
              </a:r>
              <a:r>
                <a:rPr lang="en-GB" sz="1000" baseline="-25000">
                  <a:latin typeface="Arial" charset="0"/>
                  <a:cs typeface="Arial" charset="0"/>
                </a:rPr>
                <a:t>ATP</a:t>
              </a: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3590848" y="2778621"/>
              <a:ext cx="39556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>
            <a:grpSpLocks/>
          </p:cNvGrpSpPr>
          <p:nvPr/>
        </p:nvGrpSpPr>
        <p:grpSpPr bwMode="auto">
          <a:xfrm>
            <a:off x="4276725" y="2662238"/>
            <a:ext cx="1119188" cy="893762"/>
            <a:chOff x="4276040" y="2662075"/>
            <a:chExt cx="1120248" cy="894153"/>
          </a:xfrm>
        </p:grpSpPr>
        <p:sp>
          <p:nvSpPr>
            <p:cNvPr id="91" name="Oval 90"/>
            <p:cNvSpPr/>
            <p:nvPr/>
          </p:nvSpPr>
          <p:spPr>
            <a:xfrm>
              <a:off x="4546171" y="2662075"/>
              <a:ext cx="298733" cy="2159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4557294" y="3340234"/>
              <a:ext cx="298733" cy="2159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4552527" y="2998772"/>
              <a:ext cx="300322" cy="2159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8690" name="TextBox 99"/>
            <p:cNvSpPr txBox="1">
              <a:spLocks noChangeArrowheads="1"/>
            </p:cNvSpPr>
            <p:nvPr/>
          </p:nvSpPr>
          <p:spPr bwMode="auto">
            <a:xfrm>
              <a:off x="4276040" y="2814412"/>
              <a:ext cx="3914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9pPr>
            </a:lstStyle>
            <a:p>
              <a:pPr eaLnBrk="1" hangingPunct="1"/>
              <a:r>
                <a:rPr lang="en-GB" sz="1000">
                  <a:latin typeface="Arial" charset="0"/>
                  <a:cs typeface="Arial" charset="0"/>
                </a:rPr>
                <a:t>Na</a:t>
              </a:r>
              <a:r>
                <a:rPr lang="en-GB" sz="1000" baseline="-25000">
                  <a:latin typeface="Arial" charset="0"/>
                  <a:cs typeface="Arial" charset="0"/>
                </a:rPr>
                <a:t>v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H="1">
              <a:off x="5000626" y="2779601"/>
              <a:ext cx="3956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5056188" y="3441700"/>
            <a:ext cx="2606675" cy="1219200"/>
            <a:chOff x="5056420" y="3441776"/>
            <a:chExt cx="2605736" cy="1219764"/>
          </a:xfrm>
        </p:grpSpPr>
        <p:sp>
          <p:nvSpPr>
            <p:cNvPr id="14" name="Oval 13"/>
            <p:cNvSpPr/>
            <p:nvPr/>
          </p:nvSpPr>
          <p:spPr>
            <a:xfrm>
              <a:off x="6511633" y="4123129"/>
              <a:ext cx="358646" cy="2557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97351" y="4280364"/>
              <a:ext cx="384037" cy="152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6564002" y="4329600"/>
              <a:ext cx="50782" cy="508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6716347" y="4534481"/>
              <a:ext cx="52368" cy="4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614783" y="4534481"/>
              <a:ext cx="50782" cy="4923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6665565" y="4227953"/>
              <a:ext cx="50782" cy="49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768715" y="4380423"/>
              <a:ext cx="50782" cy="508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8683" name="TextBox 56"/>
            <p:cNvSpPr txBox="1">
              <a:spLocks noChangeArrowheads="1"/>
            </p:cNvSpPr>
            <p:nvPr/>
          </p:nvSpPr>
          <p:spPr bwMode="auto">
            <a:xfrm>
              <a:off x="6932469" y="4415319"/>
              <a:ext cx="729687" cy="2462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9pPr>
            </a:lstStyle>
            <a:p>
              <a:pPr algn="ctr" eaLnBrk="1" hangingPunct="1"/>
              <a:r>
                <a:rPr lang="en-GB" sz="1000">
                  <a:solidFill>
                    <a:srgbClr val="FF0000"/>
                  </a:solidFill>
                  <a:latin typeface="Arial" charset="0"/>
                  <a:cs typeface="Arial" charset="0"/>
                </a:rPr>
                <a:t>Glucagon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2530800">
              <a:off x="5913361" y="3586306"/>
              <a:ext cx="43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7930800" flipH="1">
              <a:off x="6205288" y="3726070"/>
              <a:ext cx="165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056420" y="3441776"/>
              <a:ext cx="9204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3265488" y="3157538"/>
            <a:ext cx="1495425" cy="446087"/>
            <a:chOff x="3264944" y="3158213"/>
            <a:chExt cx="1495463" cy="444693"/>
          </a:xfrm>
        </p:grpSpPr>
        <p:sp>
          <p:nvSpPr>
            <p:cNvPr id="87" name="Oval 86"/>
            <p:cNvSpPr/>
            <p:nvPr/>
          </p:nvSpPr>
          <p:spPr>
            <a:xfrm>
              <a:off x="4076177" y="3341788"/>
              <a:ext cx="300046" cy="2168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rot="10800000">
              <a:off x="3871384" y="3450982"/>
              <a:ext cx="574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73" name="TextBox 96"/>
            <p:cNvSpPr txBox="1">
              <a:spLocks noChangeArrowheads="1"/>
            </p:cNvSpPr>
            <p:nvPr/>
          </p:nvSpPr>
          <p:spPr bwMode="auto">
            <a:xfrm>
              <a:off x="4200638" y="3158213"/>
              <a:ext cx="559769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9pPr>
            </a:lstStyle>
            <a:p>
              <a:pPr eaLnBrk="1" hangingPunct="1"/>
              <a:r>
                <a:rPr lang="en-GB" sz="1000">
                  <a:latin typeface="Arial" charset="0"/>
                  <a:cs typeface="Arial" charset="0"/>
                </a:rPr>
                <a:t>L-Ca</a:t>
              </a:r>
              <a:r>
                <a:rPr lang="en-GB" sz="1000" baseline="30000">
                  <a:latin typeface="Arial" charset="0"/>
                  <a:cs typeface="Arial" charset="0"/>
                </a:rPr>
                <a:t>2+</a:t>
              </a:r>
            </a:p>
          </p:txBody>
        </p:sp>
        <p:sp>
          <p:nvSpPr>
            <p:cNvPr id="68674" name="TextBox 109"/>
            <p:cNvSpPr txBox="1">
              <a:spLocks noChangeArrowheads="1"/>
            </p:cNvSpPr>
            <p:nvPr/>
          </p:nvSpPr>
          <p:spPr bwMode="auto">
            <a:xfrm>
              <a:off x="3264944" y="3295130"/>
              <a:ext cx="65114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1pPr>
              <a:lvl2pPr marL="742950" indent="-28575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2pPr>
              <a:lvl3pPr marL="11430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3pPr>
              <a:lvl4pPr marL="16002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4pPr>
              <a:lvl5pPr marL="2057400" indent="-228600" eaLnBrk="0" hangingPunct="0"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1" charset="0"/>
                  <a:cs typeface="Times New Roman" pitchFamily="1" charset="0"/>
                </a:defRPr>
              </a:lvl9pPr>
            </a:lstStyle>
            <a:p>
              <a:pPr eaLnBrk="1" hangingPunct="1"/>
              <a:r>
                <a:rPr lang="en-GB" sz="1400">
                  <a:latin typeface="Arial" charset="0"/>
                  <a:cs typeface="Arial" charset="0"/>
                </a:rPr>
                <a:t>[Ca</a:t>
              </a:r>
              <a:r>
                <a:rPr lang="en-GB" sz="1400" baseline="30000">
                  <a:latin typeface="Arial" charset="0"/>
                  <a:cs typeface="Arial" charset="0"/>
                </a:rPr>
                <a:t>2+</a:t>
              </a:r>
              <a:r>
                <a:rPr lang="en-GB" sz="1400">
                  <a:latin typeface="Arial" charset="0"/>
                  <a:cs typeface="Arial" charset="0"/>
                </a:rPr>
                <a:t>]</a:t>
              </a: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rot="16200000" flipV="1">
              <a:off x="3201726" y="3449400"/>
              <a:ext cx="18040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2970213" y="2297113"/>
            <a:ext cx="3108325" cy="638175"/>
            <a:chOff x="2970370" y="2296629"/>
            <a:chExt cx="3107460" cy="638363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3099627" y="2449868"/>
              <a:ext cx="3064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>
              <a:off x="5605592" y="2460983"/>
              <a:ext cx="3064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66" name="Group 112"/>
            <p:cNvGrpSpPr>
              <a:grpSpLocks/>
            </p:cNvGrpSpPr>
            <p:nvPr/>
          </p:nvGrpSpPr>
          <p:grpSpPr bwMode="auto">
            <a:xfrm>
              <a:off x="2970370" y="2622726"/>
              <a:ext cx="3107460" cy="312266"/>
              <a:chOff x="2970370" y="2622726"/>
              <a:chExt cx="3107460" cy="312266"/>
            </a:xfrm>
          </p:grpSpPr>
          <p:sp>
            <p:nvSpPr>
              <p:cNvPr id="68667" name="TextBox 65"/>
              <p:cNvSpPr txBox="1">
                <a:spLocks noChangeArrowheads="1"/>
              </p:cNvSpPr>
              <p:nvPr/>
            </p:nvSpPr>
            <p:spPr bwMode="auto">
              <a:xfrm>
                <a:off x="2970370" y="2622726"/>
                <a:ext cx="62017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1pPr>
                <a:lvl2pPr marL="742950" indent="-28575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2pPr>
                <a:lvl3pPr marL="11430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3pPr>
                <a:lvl4pPr marL="16002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4pPr>
                <a:lvl5pPr marL="20574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9pPr>
              </a:lstStyle>
              <a:p>
                <a:pPr eaLnBrk="1" hangingPunct="1"/>
                <a:r>
                  <a:rPr lang="en-GB" sz="1400">
                    <a:latin typeface="Arial" charset="0"/>
                    <a:cs typeface="Arial" charset="0"/>
                  </a:rPr>
                  <a:t>[ATP]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rot="16200000" flipV="1">
                <a:off x="2913977" y="2764286"/>
                <a:ext cx="1794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69" name="TextBox 82"/>
              <p:cNvSpPr txBox="1">
                <a:spLocks noChangeArrowheads="1"/>
              </p:cNvSpPr>
              <p:nvPr/>
            </p:nvSpPr>
            <p:spPr bwMode="auto">
              <a:xfrm>
                <a:off x="5457660" y="2627215"/>
                <a:ext cx="62017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1pPr>
                <a:lvl2pPr marL="742950" indent="-28575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2pPr>
                <a:lvl3pPr marL="11430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3pPr>
                <a:lvl4pPr marL="16002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4pPr>
                <a:lvl5pPr marL="20574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9pPr>
              </a:lstStyle>
              <a:p>
                <a:pPr eaLnBrk="1" hangingPunct="1"/>
                <a:r>
                  <a:rPr lang="en-GB" sz="1400">
                    <a:latin typeface="Arial" charset="0"/>
                    <a:cs typeface="Arial" charset="0"/>
                  </a:rPr>
                  <a:t>[ATP]</a:t>
                </a:r>
              </a:p>
            </p:txBody>
          </p:sp>
          <p:cxnSp>
            <p:nvCxnSpPr>
              <p:cNvPr id="112" name="Straight Arrow Connector 111"/>
              <p:cNvCxnSpPr/>
              <p:nvPr/>
            </p:nvCxnSpPr>
            <p:spPr>
              <a:xfrm rot="16200000" flipV="1">
                <a:off x="5390581" y="2780960"/>
                <a:ext cx="1810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632" name="TextBox 157"/>
          <p:cNvSpPr txBox="1">
            <a:spLocks noChangeArrowheads="1"/>
          </p:cNvSpPr>
          <p:nvPr/>
        </p:nvSpPr>
        <p:spPr bwMode="auto">
          <a:xfrm>
            <a:off x="7273027" y="6140450"/>
            <a:ext cx="1861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algn="just" eaLnBrk="1" hangingPunct="1"/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Ashcroft, </a:t>
            </a:r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Biochem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Soc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Trans, 2006</a:t>
            </a:r>
          </a:p>
          <a:p>
            <a:pPr algn="just" eaLnBrk="1" hangingPunct="1"/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Rutter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et al, </a:t>
            </a:r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Biochem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Soc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Trans 2006</a:t>
            </a:r>
          </a:p>
          <a:p>
            <a:pPr algn="just" eaLnBrk="1" hangingPunct="1"/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Braun and </a:t>
            </a:r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Rorsman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, </a:t>
            </a:r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Diabetologia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2010</a:t>
            </a:r>
          </a:p>
          <a:p>
            <a:pPr algn="just" eaLnBrk="1" hangingPunct="1"/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Kawamori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et al, Cell Metabolism, 2009</a:t>
            </a:r>
          </a:p>
          <a:p>
            <a:pPr algn="just" eaLnBrk="1" hangingPunct="1"/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Gromada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et al, </a:t>
            </a:r>
            <a:r>
              <a:rPr lang="en-GB" sz="800" b="1" i="0" dirty="0" err="1">
                <a:solidFill>
                  <a:schemeClr val="tx1"/>
                </a:solidFill>
                <a:latin typeface="+mn-lt"/>
                <a:cs typeface="Arial" charset="0"/>
              </a:rPr>
              <a:t>Endocr</a:t>
            </a:r>
            <a:r>
              <a:rPr lang="en-GB" sz="800" b="1" i="0" dirty="0">
                <a:solidFill>
                  <a:schemeClr val="tx1"/>
                </a:solidFill>
                <a:latin typeface="+mn-lt"/>
                <a:cs typeface="Arial" charset="0"/>
              </a:rPr>
              <a:t> Rev, 2007</a:t>
            </a:r>
          </a:p>
        </p:txBody>
      </p:sp>
      <p:pic>
        <p:nvPicPr>
          <p:cNvPr id="68633" name="Picture 78" descr="IMP_ML_2CS_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738"/>
            <a:ext cx="1495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1325" y="2432050"/>
            <a:ext cx="8575675" cy="3314700"/>
            <a:chOff x="441325" y="2432050"/>
            <a:chExt cx="8575675" cy="3314700"/>
          </a:xfrm>
        </p:grpSpPr>
        <p:grpSp>
          <p:nvGrpSpPr>
            <p:cNvPr id="154" name="Group 153"/>
            <p:cNvGrpSpPr>
              <a:grpSpLocks/>
            </p:cNvGrpSpPr>
            <p:nvPr/>
          </p:nvGrpSpPr>
          <p:grpSpPr bwMode="auto">
            <a:xfrm>
              <a:off x="6732588" y="2432050"/>
              <a:ext cx="2284412" cy="1419225"/>
              <a:chOff x="6732240" y="2432463"/>
              <a:chExt cx="2284574" cy="1418538"/>
            </a:xfrm>
          </p:grpSpPr>
          <p:sp>
            <p:nvSpPr>
              <p:cNvPr id="138" name="Rounded Rectangle 137"/>
              <p:cNvSpPr/>
              <p:nvPr/>
            </p:nvSpPr>
            <p:spPr>
              <a:xfrm rot="16200000">
                <a:off x="7199849" y="2842534"/>
                <a:ext cx="204688" cy="3588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8658" name="TextBox 138"/>
              <p:cNvSpPr txBox="1">
                <a:spLocks noChangeArrowheads="1"/>
              </p:cNvSpPr>
              <p:nvPr/>
            </p:nvSpPr>
            <p:spPr bwMode="auto">
              <a:xfrm>
                <a:off x="7356312" y="2432463"/>
                <a:ext cx="1117834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1pPr>
                <a:lvl2pPr marL="742950" indent="-28575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2pPr>
                <a:lvl3pPr marL="11430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3pPr>
                <a:lvl4pPr marL="16002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4pPr>
                <a:lvl5pPr marL="2057400" indent="-228600" eaLnBrk="0" hangingPunct="0"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>
                    <a:solidFill>
                      <a:srgbClr val="6E6E6F"/>
                    </a:solidFill>
                    <a:latin typeface="Verdana" pitchFamily="1" charset="0"/>
                    <a:cs typeface="Times New Roman" pitchFamily="1" charset="0"/>
                  </a:defRPr>
                </a:lvl9pPr>
              </a:lstStyle>
              <a:p>
                <a:pPr algn="ctr" eaLnBrk="1" hangingPunct="1"/>
                <a:r>
                  <a:rPr lang="en-GB" sz="1000">
                    <a:latin typeface="Arial" charset="0"/>
                    <a:cs typeface="Arial" charset="0"/>
                  </a:rPr>
                  <a:t>Catecholamines receptor</a:t>
                </a: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 rot="16200000">
                <a:off x="8527404" y="2836536"/>
                <a:ext cx="254903" cy="357154"/>
                <a:chOff x="971600" y="3140968"/>
                <a:chExt cx="254903" cy="357154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971600" y="3243219"/>
                  <a:ext cx="51126" cy="50400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1124977" y="3447722"/>
                  <a:ext cx="51126" cy="50400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022726" y="3447722"/>
                  <a:ext cx="51126" cy="50400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073851" y="3140968"/>
                  <a:ext cx="51126" cy="50400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176103" y="3294345"/>
                  <a:ext cx="50400" cy="50400"/>
                </a:xfrm>
                <a:prstGeom prst="ellipse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cxnSp>
            <p:nvCxnSpPr>
              <p:cNvPr id="147" name="Straight Arrow Connector 146"/>
              <p:cNvCxnSpPr/>
              <p:nvPr/>
            </p:nvCxnSpPr>
            <p:spPr>
              <a:xfrm flipH="1">
                <a:off x="7551448" y="3019554"/>
                <a:ext cx="82873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7857857" y="3213135"/>
                <a:ext cx="1158957" cy="245944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000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Catecholamines</a:t>
                </a:r>
              </a:p>
            </p:txBody>
          </p:sp>
          <p:cxnSp>
            <p:nvCxnSpPr>
              <p:cNvPr id="151" name="Straight Arrow Connector 150"/>
              <p:cNvCxnSpPr/>
              <p:nvPr/>
            </p:nvCxnSpPr>
            <p:spPr>
              <a:xfrm rot="5400000">
                <a:off x="6401451" y="3359863"/>
                <a:ext cx="821927" cy="1603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886238" y="3033835"/>
                <a:ext cx="1794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>
              <a:grpSpLocks/>
            </p:cNvGrpSpPr>
            <p:nvPr/>
          </p:nvGrpSpPr>
          <p:grpSpPr bwMode="auto">
            <a:xfrm>
              <a:off x="441325" y="3640138"/>
              <a:ext cx="6081713" cy="2106612"/>
              <a:chOff x="442032" y="3640460"/>
              <a:chExt cx="6081713" cy="2106983"/>
            </a:xfrm>
          </p:grpSpPr>
          <p:grpSp>
            <p:nvGrpSpPr>
              <p:cNvPr id="68635" name="Group 152"/>
              <p:cNvGrpSpPr>
                <a:grpSpLocks/>
              </p:cNvGrpSpPr>
              <p:nvPr/>
            </p:nvGrpSpPr>
            <p:grpSpPr bwMode="auto">
              <a:xfrm>
                <a:off x="3497529" y="3818264"/>
                <a:ext cx="3026216" cy="1929179"/>
                <a:chOff x="3497529" y="3818264"/>
                <a:chExt cx="3026216" cy="1929180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rot="2530800">
                  <a:off x="5904620" y="3965954"/>
                  <a:ext cx="434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7930800" flipH="1">
                  <a:off x="6196705" y="4105679"/>
                  <a:ext cx="1651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V="1">
                  <a:off x="4978299" y="3895299"/>
                  <a:ext cx="15401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048957" y="3821467"/>
                  <a:ext cx="91916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644" name="Group 151"/>
                <p:cNvGrpSpPr>
                  <a:grpSpLocks/>
                </p:cNvGrpSpPr>
                <p:nvPr/>
              </p:nvGrpSpPr>
              <p:grpSpPr bwMode="auto">
                <a:xfrm>
                  <a:off x="3497529" y="4073876"/>
                  <a:ext cx="3026216" cy="1673568"/>
                  <a:chOff x="3497529" y="4073876"/>
                  <a:chExt cx="3026216" cy="1673568"/>
                </a:xfrm>
              </p:grpSpPr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4960057" y="4073923"/>
                    <a:ext cx="203200" cy="357251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cxnSp>
                <p:nvCxnSpPr>
                  <p:cNvPr id="43" name="Straight Arrow Connector 42"/>
                  <p:cNvCxnSpPr/>
                  <p:nvPr/>
                </p:nvCxnSpPr>
                <p:spPr>
                  <a:xfrm rot="5400000" flipH="1" flipV="1">
                    <a:off x="4885431" y="4575662"/>
                    <a:ext cx="154015" cy="1587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3637670" y="4643937"/>
                    <a:ext cx="133191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648" name="Text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05596" y="4307978"/>
                    <a:ext cx="1024868" cy="40011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1pPr>
                    <a:lvl2pPr marL="742950" indent="-285750"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2pPr>
                    <a:lvl3pPr marL="1143000" indent="-228600"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3pPr>
                    <a:lvl4pPr marL="1600200" indent="-228600"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4pPr>
                    <a:lvl5pPr marL="2057400" indent="-228600"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9pPr>
                  </a:lstStyle>
                  <a:p>
                    <a:pPr algn="ctr" eaLnBrk="1" hangingPunct="1"/>
                    <a:r>
                      <a:rPr lang="en-GB" sz="1000">
                        <a:latin typeface="Arial" charset="0"/>
                        <a:cs typeface="Arial" charset="0"/>
                      </a:rPr>
                      <a:t>Insulin, other receptors</a:t>
                    </a:r>
                  </a:p>
                </p:txBody>
              </p:sp>
              <p:grpSp>
                <p:nvGrpSpPr>
                  <p:cNvPr id="116" name="Group 115"/>
                  <p:cNvGrpSpPr/>
                  <p:nvPr/>
                </p:nvGrpSpPr>
                <p:grpSpPr>
                  <a:xfrm rot="16200000">
                    <a:off x="4410620" y="5141969"/>
                    <a:ext cx="254903" cy="357154"/>
                    <a:chOff x="971600" y="3140968"/>
                    <a:chExt cx="254903" cy="357154"/>
                  </a:xfrm>
                  <a:solidFill>
                    <a:srgbClr val="7030A0"/>
                  </a:solidFill>
                </p:grpSpPr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971600" y="3243219"/>
                      <a:ext cx="51126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1124977" y="3447722"/>
                      <a:ext cx="51126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1022726" y="3447722"/>
                      <a:ext cx="51126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1073851" y="3140968"/>
                      <a:ext cx="51126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1176103" y="3294345"/>
                      <a:ext cx="50400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</p:grpSp>
              <p:grpSp>
                <p:nvGrpSpPr>
                  <p:cNvPr id="122" name="Group 121"/>
                  <p:cNvGrpSpPr/>
                  <p:nvPr/>
                </p:nvGrpSpPr>
                <p:grpSpPr>
                  <a:xfrm rot="16200000">
                    <a:off x="5490740" y="5141969"/>
                    <a:ext cx="254903" cy="357154"/>
                    <a:chOff x="971600" y="3140968"/>
                    <a:chExt cx="254903" cy="357154"/>
                  </a:xfrm>
                  <a:solidFill>
                    <a:schemeClr val="accent6">
                      <a:lumMod val="75000"/>
                    </a:schemeClr>
                  </a:solidFill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971600" y="3243219"/>
                      <a:ext cx="51126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1124977" y="3447722"/>
                      <a:ext cx="51126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1022726" y="3447722"/>
                      <a:ext cx="51126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26" name="Oval 125"/>
                    <p:cNvSpPr/>
                    <p:nvPr/>
                  </p:nvSpPr>
                  <p:spPr>
                    <a:xfrm>
                      <a:off x="1073851" y="3140968"/>
                      <a:ext cx="51126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1176103" y="3294345"/>
                      <a:ext cx="50400" cy="50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</p:grpSp>
              <p:sp>
                <p:nvSpPr>
                  <p:cNvPr id="68651" name="Text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7529" y="5501222"/>
                    <a:ext cx="936104" cy="246221"/>
                  </a:xfrm>
                  <a:prstGeom prst="rect">
                    <a:avLst/>
                  </a:prstGeom>
                  <a:noFill/>
                  <a:ln w="19050">
                    <a:solidFill>
                      <a:srgbClr val="703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1pPr>
                    <a:lvl2pPr marL="742950" indent="-285750"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2pPr>
                    <a:lvl3pPr marL="1143000" indent="-228600"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3pPr>
                    <a:lvl4pPr marL="1600200" indent="-228600"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4pPr>
                    <a:lvl5pPr marL="2057400" indent="-228600" eaLnBrk="0" hangingPunct="0"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 i="1">
                        <a:solidFill>
                          <a:srgbClr val="6E6E6F"/>
                        </a:solidFill>
                        <a:latin typeface="Verdana" pitchFamily="1" charset="0"/>
                        <a:cs typeface="Times New Roman" pitchFamily="1" charset="0"/>
                      </a:defRPr>
                    </a:lvl9pPr>
                  </a:lstStyle>
                  <a:p>
                    <a:pPr algn="ctr" eaLnBrk="1" hangingPunct="1"/>
                    <a:r>
                      <a:rPr lang="en-GB" sz="1000">
                        <a:solidFill>
                          <a:srgbClr val="7030A0"/>
                        </a:solidFill>
                        <a:latin typeface="Arial" charset="0"/>
                        <a:cs typeface="Arial" charset="0"/>
                      </a:rPr>
                      <a:t>Somatostatin</a:t>
                    </a: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5868107" y="5501338"/>
                    <a:ext cx="655638" cy="246106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GABA</a:t>
                    </a:r>
                  </a:p>
                </p:txBody>
              </p:sp>
              <p:cxnSp>
                <p:nvCxnSpPr>
                  <p:cNvPr id="130" name="Straight Arrow Connector 129"/>
                  <p:cNvCxnSpPr/>
                  <p:nvPr/>
                </p:nvCxnSpPr>
                <p:spPr>
                  <a:xfrm rot="5400000" flipH="1" flipV="1">
                    <a:off x="4650424" y="4878929"/>
                    <a:ext cx="792303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Arrow Connector 133"/>
                  <p:cNvCxnSpPr/>
                  <p:nvPr/>
                </p:nvCxnSpPr>
                <p:spPr>
                  <a:xfrm rot="5400000" flipH="1" flipV="1">
                    <a:off x="4731388" y="4877340"/>
                    <a:ext cx="792302" cy="1587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4796545" y="5264759"/>
                    <a:ext cx="25241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5131507" y="5264759"/>
                    <a:ext cx="25241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8636" name="Group 163"/>
              <p:cNvGrpSpPr>
                <a:grpSpLocks/>
              </p:cNvGrpSpPr>
              <p:nvPr/>
            </p:nvGrpSpPr>
            <p:grpSpPr bwMode="auto">
              <a:xfrm>
                <a:off x="442032" y="3640460"/>
                <a:ext cx="4521859" cy="1300708"/>
                <a:chOff x="442032" y="3640460"/>
                <a:chExt cx="4521859" cy="1300708"/>
              </a:xfrm>
            </p:grpSpPr>
            <p:cxnSp>
              <p:nvCxnSpPr>
                <p:cNvPr id="159" name="Straight Arrow Connector 158"/>
                <p:cNvCxnSpPr/>
                <p:nvPr/>
              </p:nvCxnSpPr>
              <p:spPr>
                <a:xfrm rot="5400000" flipH="1" flipV="1">
                  <a:off x="4885431" y="4863050"/>
                  <a:ext cx="154014" cy="158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442032" y="4931324"/>
                  <a:ext cx="45180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>
                  <a:off x="-202607" y="4288274"/>
                  <a:ext cx="12956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762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231" y="1474906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Glucagon is important in protection against hypoglycaemia.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Major site of action is liver where glucagon stimulates gluconeogenesis and glycogenolysis.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Bihormonal hypothesis for pathophysiology of diabetes (Unger and Orci, 1975): insulin deficiency and relative excess of glucagon leads to increased hepatic output of glucose and, thus, hyperglycaemia.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1171" y="2168815"/>
            <a:ext cx="82809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1171" y="3380594"/>
            <a:ext cx="828092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4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Glucagon (4).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264318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Understanding the developmental pathways of the endocrine pancreas gives insight into how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 therapy could be possible.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57161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 therapy is a potential method for treating diabetes.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33374" y="2810765"/>
            <a:ext cx="3077253" cy="1236471"/>
            <a:chOff x="3213550" y="2071678"/>
            <a:chExt cx="3077253" cy="1236471"/>
          </a:xfrm>
        </p:grpSpPr>
        <p:sp>
          <p:nvSpPr>
            <p:cNvPr id="5" name="TextBox 4"/>
            <p:cNvSpPr txBox="1"/>
            <p:nvPr/>
          </p:nvSpPr>
          <p:spPr>
            <a:xfrm>
              <a:off x="3279376" y="2071678"/>
              <a:ext cx="2945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Thank you for your attention!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13550" y="3000372"/>
              <a:ext cx="3077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E- mail: g.dasilva-xavier@imperial.ac.uk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76500"/>
            <a:ext cx="27241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60332" y="4403414"/>
            <a:ext cx="857256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Yun et al, 2005</a:t>
            </a:r>
            <a:endParaRPr lang="en-GB" sz="800" dirty="0"/>
          </a:p>
        </p:txBody>
      </p:sp>
      <p:grpSp>
        <p:nvGrpSpPr>
          <p:cNvPr id="2" name="Group 9"/>
          <p:cNvGrpSpPr/>
          <p:nvPr/>
        </p:nvGrpSpPr>
        <p:grpSpPr>
          <a:xfrm>
            <a:off x="4429092" y="785794"/>
            <a:ext cx="4714908" cy="4374866"/>
            <a:chOff x="4429092" y="785794"/>
            <a:chExt cx="4714908" cy="437486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5148247" y="1833549"/>
              <a:ext cx="3219450" cy="3143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29092" y="785794"/>
              <a:ext cx="471490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da-DK" dirty="0"/>
                <a:t>An islet of Langerhans, stained for </a:t>
              </a:r>
              <a:r>
                <a:rPr lang="da-DK" dirty="0">
                  <a:solidFill>
                    <a:srgbClr val="FF0000"/>
                  </a:solidFill>
                </a:rPr>
                <a:t>glucagon</a:t>
              </a:r>
              <a:r>
                <a:rPr lang="da-DK" dirty="0"/>
                <a:t>, </a:t>
              </a:r>
              <a:r>
                <a:rPr lang="da-DK" dirty="0">
                  <a:solidFill>
                    <a:srgbClr val="00B050"/>
                  </a:solidFill>
                </a:rPr>
                <a:t>insulin</a:t>
              </a:r>
              <a:r>
                <a:rPr lang="da-DK" dirty="0"/>
                <a:t>, and  </a:t>
              </a:r>
              <a:r>
                <a:rPr lang="da-DK" dirty="0">
                  <a:solidFill>
                    <a:srgbClr val="0079FE"/>
                  </a:solidFill>
                </a:rPr>
                <a:t>somatostatin and pancreatic polypeptide</a:t>
              </a:r>
              <a:r>
                <a:rPr lang="da-DK" dirty="0"/>
                <a:t>.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483522" y="4945216"/>
              <a:ext cx="19960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 dirty="0"/>
                <a:t>http://seungkimlab.stanford.edu/islet.html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2976" y="3500438"/>
            <a:ext cx="1428760" cy="1655216"/>
            <a:chOff x="1142976" y="3500438"/>
            <a:chExt cx="1428760" cy="165521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42976" y="3500438"/>
              <a:ext cx="1285884" cy="1588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80008" y="4786322"/>
              <a:ext cx="1391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100-500 </a:t>
              </a:r>
              <a:r>
                <a:rPr lang="en-GB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ymbol" pitchFamily="18" charset="2"/>
                </a:rPr>
                <a:t>m</a:t>
              </a:r>
              <a:r>
                <a:rPr lang="en-GB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</a:t>
              </a:r>
              <a:endParaRPr lang="en-GB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0"/>
            <a:ext cx="231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The pancreatic islet (2)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7" y="1564"/>
            <a:ext cx="7202443" cy="685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44408" y="6643685"/>
            <a:ext cx="12641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Steiner et al, 2010</a:t>
            </a:r>
            <a:endParaRPr lang="en-GB" sz="800" dirty="0"/>
          </a:p>
        </p:txBody>
      </p:sp>
      <p:sp>
        <p:nvSpPr>
          <p:cNvPr id="2" name="Rectangle 1"/>
          <p:cNvSpPr/>
          <p:nvPr/>
        </p:nvSpPr>
        <p:spPr>
          <a:xfrm>
            <a:off x="808117" y="364204"/>
            <a:ext cx="7490475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8117" y="556772"/>
            <a:ext cx="7490475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642" r="1055" b="2062"/>
          <a:stretch/>
        </p:blipFill>
        <p:spPr bwMode="auto">
          <a:xfrm>
            <a:off x="333633" y="44624"/>
            <a:ext cx="8601596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44408" y="6643685"/>
            <a:ext cx="12641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Steiner et al, 2010</a:t>
            </a:r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6059892" y="5245384"/>
            <a:ext cx="1296144" cy="710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59892" y="6093296"/>
            <a:ext cx="1296144" cy="710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808" y="3244334"/>
            <a:ext cx="449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are the hallmarks of a pancreatic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-cell?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1418</Words>
  <Application>Microsoft Office PowerPoint</Application>
  <PresentationFormat>On-screen Show (4:3)</PresentationFormat>
  <Paragraphs>346</Paragraphs>
  <Slides>57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 da silva xavier</dc:creator>
  <cp:lastModifiedBy>Shiel, Nuala</cp:lastModifiedBy>
  <cp:revision>226</cp:revision>
  <dcterms:created xsi:type="dcterms:W3CDTF">2009-09-29T10:07:48Z</dcterms:created>
  <dcterms:modified xsi:type="dcterms:W3CDTF">2012-11-13T11:36:42Z</dcterms:modified>
</cp:coreProperties>
</file>