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0"/>
  </p:notesMasterIdLst>
  <p:sldIdLst>
    <p:sldId id="256" r:id="rId2"/>
    <p:sldId id="322" r:id="rId3"/>
    <p:sldId id="313" r:id="rId4"/>
    <p:sldId id="316" r:id="rId5"/>
    <p:sldId id="318" r:id="rId6"/>
    <p:sldId id="362" r:id="rId7"/>
    <p:sldId id="356" r:id="rId8"/>
    <p:sldId id="317" r:id="rId9"/>
    <p:sldId id="315" r:id="rId10"/>
    <p:sldId id="323" r:id="rId11"/>
    <p:sldId id="325" r:id="rId12"/>
    <p:sldId id="326" r:id="rId13"/>
    <p:sldId id="355" r:id="rId14"/>
    <p:sldId id="347" r:id="rId15"/>
    <p:sldId id="332" r:id="rId16"/>
    <p:sldId id="331" r:id="rId17"/>
    <p:sldId id="327" r:id="rId18"/>
    <p:sldId id="354" r:id="rId19"/>
    <p:sldId id="357" r:id="rId20"/>
    <p:sldId id="314" r:id="rId21"/>
    <p:sldId id="319" r:id="rId22"/>
    <p:sldId id="320" r:id="rId23"/>
    <p:sldId id="329" r:id="rId24"/>
    <p:sldId id="358" r:id="rId25"/>
    <p:sldId id="333" r:id="rId26"/>
    <p:sldId id="353" r:id="rId27"/>
    <p:sldId id="334" r:id="rId28"/>
    <p:sldId id="335" r:id="rId29"/>
    <p:sldId id="328" r:id="rId30"/>
    <p:sldId id="330" r:id="rId31"/>
    <p:sldId id="344" r:id="rId32"/>
    <p:sldId id="359" r:id="rId33"/>
    <p:sldId id="321" r:id="rId34"/>
    <p:sldId id="336" r:id="rId35"/>
    <p:sldId id="345" r:id="rId36"/>
    <p:sldId id="360" r:id="rId37"/>
    <p:sldId id="337" r:id="rId38"/>
    <p:sldId id="342" r:id="rId39"/>
    <p:sldId id="341" r:id="rId40"/>
    <p:sldId id="340" r:id="rId41"/>
    <p:sldId id="348" r:id="rId42"/>
    <p:sldId id="343" r:id="rId43"/>
    <p:sldId id="349" r:id="rId44"/>
    <p:sldId id="351" r:id="rId45"/>
    <p:sldId id="350" r:id="rId46"/>
    <p:sldId id="361" r:id="rId47"/>
    <p:sldId id="324" r:id="rId48"/>
    <p:sldId id="352" r:id="rId4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6600"/>
    <a:srgbClr val="FF9900"/>
    <a:srgbClr val="FF9933"/>
    <a:srgbClr val="FF9966"/>
    <a:srgbClr val="FFCC99"/>
    <a:srgbClr val="173C55"/>
    <a:srgbClr val="1941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422" y="-348"/>
      </p:cViewPr>
      <p:guideLst>
        <p:guide orient="horz" pos="431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197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8143778-6B2A-499D-956B-E6DF9D23A252}" type="datetimeFigureOut">
              <a:rPr lang="en-US"/>
              <a:pPr>
                <a:defRPr/>
              </a:pPr>
              <a:t>11/5/2012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82CD58A-3406-4178-BF17-05DBB8474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793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F7ABDEB-819D-485E-A036-5F3F22FA5C21}" type="slidenum">
              <a:rPr lang="en-US" sz="1200"/>
              <a:pPr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Triglycerides are the most concentrated form of biological fuel available, making them ideal for energy storage</a:t>
            </a:r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06A1922-F190-4493-8784-504B768423C8}" type="slidenum">
              <a:rPr lang="en-US" sz="1200"/>
              <a:pPr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89D9590-EE9B-42A7-B301-01B6CAAC79F5}" type="slidenum">
              <a:rPr lang="en-US" sz="1200"/>
              <a:pPr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in the short term, fatty acid oxidation makes  only relatively minor contribution to adipocyte fatty acid metabolism</a:t>
            </a: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1DD74E6-C567-40E0-B0BE-299CDC265C50}" type="slidenum">
              <a:rPr lang="en-US" sz="1200"/>
              <a:pPr/>
              <a:t>9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apolipoprotein CIII on VLDL inhibits LPL acivity, therefore  suppression of apoCIII expression by insulin stimulates LPL activity.</a:t>
            </a: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1E653A7-51A7-40B4-BA78-FA0B773EABF3}" type="slidenum">
              <a:rPr lang="en-US" sz="1200"/>
              <a:pPr/>
              <a:t>21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Promotion of fat synthesis and storage by insulin is relatively unaffected in states of insulin resistance due to: 1) the differential sensitivities of FoxA2 and Foxo1 to insulin - nuclear exclusion of FoxA2 is unaffected whereas nuclear exclusion of Foxo1 is impaired - Foxo1 promotes transcription of genes for gluconeogenesis and glycogenolysis - compensatory hyperinsulinaemia overcomes this but at the expense of even more effective exclusion of FoxA2 and consequent lipid synthesis and storage; 2) stimulation of SREBP-1c via sustained MAP kinase signalling.</a:t>
            </a: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B720E4D-B4DA-4CCD-B524-0D04D1C7B8A9}" type="slidenum">
              <a:rPr lang="en-US" sz="1200"/>
              <a:pPr/>
              <a:t>25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ABAD42E-BB97-4468-ABBD-5952CED81CFD}" type="slidenum">
              <a:rPr lang="en-US" sz="1200"/>
              <a:pPr/>
              <a:t>28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57413-B8E0-4675-B3ED-58817D157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261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ED959-3938-4D96-9132-D0A8A2137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47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98598-A0F4-4D5F-89CF-6853898E0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780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B27B7-53B1-4BF5-8194-7C32C3288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050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74A79-D08D-4FD3-8BF4-959B70DA41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52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73195-062D-4267-B5EF-06B28AD03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318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249C4-8772-4E7B-B000-91216468A6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399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2B91B-0F97-4D06-BDC4-5FE7A32CBF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536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A08A3-D43D-40AF-8D1C-44ED995CAD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08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3EEEC-8998-4821-A305-0F1FD97DDB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220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45A8B-AA67-4A39-BE24-1C7349AFAA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601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01232"/>
            </a:gs>
            <a:gs pos="100000">
              <a:srgbClr val="1E518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45DDEF8-947F-474F-ACFB-62CA02E17E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88925" y="195263"/>
            <a:ext cx="37147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>
                <a:solidFill>
                  <a:srgbClr val="387EC4"/>
                </a:solidFill>
                <a:latin typeface="Arial" charset="0"/>
              </a:rPr>
              <a:t>Imperial College</a:t>
            </a:r>
          </a:p>
          <a:p>
            <a:r>
              <a:rPr lang="en-US" sz="3600" b="1">
                <a:solidFill>
                  <a:srgbClr val="387EC4"/>
                </a:solidFill>
                <a:latin typeface="Arial" charset="0"/>
              </a:rPr>
              <a:t>London</a:t>
            </a:r>
          </a:p>
        </p:txBody>
      </p: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1751013" y="1771650"/>
            <a:ext cx="6491287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Metabolism in obesity and type 2 diabetes mellitus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1768475" y="4624388"/>
            <a:ext cx="430212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dirty="0">
                <a:solidFill>
                  <a:srgbClr val="FF9933"/>
                </a:solidFill>
                <a:latin typeface="Arial" charset="0"/>
              </a:rPr>
              <a:t>Ian F. </a:t>
            </a:r>
            <a:r>
              <a:rPr lang="en-US" sz="2800" dirty="0" err="1">
                <a:solidFill>
                  <a:srgbClr val="FF9933"/>
                </a:solidFill>
                <a:latin typeface="Arial" charset="0"/>
              </a:rPr>
              <a:t>Godsland</a:t>
            </a:r>
            <a:r>
              <a:rPr lang="en-US" sz="2800" dirty="0">
                <a:solidFill>
                  <a:srgbClr val="FF9933"/>
                </a:solidFill>
                <a:latin typeface="Arial" charset="0"/>
              </a:rPr>
              <a:t>, PhD</a:t>
            </a:r>
          </a:p>
          <a:p>
            <a:r>
              <a:rPr lang="en-GB" sz="2000" dirty="0">
                <a:solidFill>
                  <a:srgbClr val="FF9933"/>
                </a:solidFill>
                <a:latin typeface="Arial" charset="0"/>
              </a:rPr>
              <a:t>BSc Endocrinology, Module 2</a:t>
            </a:r>
          </a:p>
          <a:p>
            <a:endParaRPr lang="en-GB" sz="2000" dirty="0">
              <a:solidFill>
                <a:srgbClr val="FF9933"/>
              </a:solidFill>
              <a:latin typeface="Arial" charset="0"/>
            </a:endParaRPr>
          </a:p>
          <a:p>
            <a:r>
              <a:rPr lang="en-GB" sz="2000" dirty="0" err="1">
                <a:solidFill>
                  <a:srgbClr val="FF9933"/>
                </a:solidFill>
                <a:latin typeface="Arial" charset="0"/>
              </a:rPr>
              <a:t>i.godsland</a:t>
            </a:r>
            <a:r>
              <a:rPr lang="en-GB" sz="2000" dirty="0">
                <a:solidFill>
                  <a:srgbClr val="FF9933"/>
                </a:solidFill>
                <a:latin typeface="Arial" charset="0"/>
              </a:rPr>
              <a:t> @ imperial.ac.uk</a:t>
            </a:r>
            <a:endParaRPr lang="en-US" sz="2000" dirty="0">
              <a:solidFill>
                <a:srgbClr val="FF9933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682625" y="344488"/>
            <a:ext cx="5984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2800">
                <a:solidFill>
                  <a:srgbClr val="FF9933"/>
                </a:solidFill>
                <a:latin typeface="Arial" charset="0"/>
              </a:rPr>
              <a:t>Lipogenesis – triglycerides and SCD</a:t>
            </a:r>
          </a:p>
        </p:txBody>
      </p:sp>
      <p:sp>
        <p:nvSpPr>
          <p:cNvPr id="11267" name="TextBox 90"/>
          <p:cNvSpPr txBox="1">
            <a:spLocks noChangeArrowheads="1"/>
          </p:cNvSpPr>
          <p:nvPr/>
        </p:nvSpPr>
        <p:spPr bwMode="auto">
          <a:xfrm>
            <a:off x="1103313" y="1192213"/>
            <a:ext cx="603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800">
                <a:solidFill>
                  <a:srgbClr val="66FFFF"/>
                </a:solidFill>
                <a:latin typeface="Arial" charset="0"/>
                <a:cs typeface="Arial" charset="0"/>
              </a:rPr>
              <a:t>H</a:t>
            </a:r>
            <a:r>
              <a:rPr lang="en-GB" sz="1800" baseline="-25000">
                <a:solidFill>
                  <a:srgbClr val="66FFFF"/>
                </a:solidFill>
                <a:latin typeface="Arial" charset="0"/>
                <a:cs typeface="Arial" charset="0"/>
              </a:rPr>
              <a:t>3</a:t>
            </a:r>
            <a:r>
              <a:rPr lang="en-GB" sz="1800">
                <a:solidFill>
                  <a:srgbClr val="66FFFF"/>
                </a:solidFill>
                <a:latin typeface="Arial" charset="0"/>
                <a:cs typeface="Arial" charset="0"/>
              </a:rPr>
              <a:t>C</a:t>
            </a:r>
            <a:endParaRPr lang="en-US" sz="1800">
              <a:solidFill>
                <a:srgbClr val="66FFFF"/>
              </a:solidFill>
              <a:latin typeface="Arial" charset="0"/>
              <a:cs typeface="Arial" charset="0"/>
            </a:endParaRPr>
          </a:p>
        </p:txBody>
      </p:sp>
      <p:grpSp>
        <p:nvGrpSpPr>
          <p:cNvPr id="11268" name="Group 91"/>
          <p:cNvGrpSpPr>
            <a:grpSpLocks/>
          </p:cNvGrpSpPr>
          <p:nvPr/>
        </p:nvGrpSpPr>
        <p:grpSpPr bwMode="auto">
          <a:xfrm>
            <a:off x="1657350" y="1285875"/>
            <a:ext cx="163513" cy="169863"/>
            <a:chOff x="977660" y="871266"/>
            <a:chExt cx="163902" cy="169655"/>
          </a:xfrm>
        </p:grpSpPr>
        <p:cxnSp>
          <p:nvCxnSpPr>
            <p:cNvPr id="5" name="Straight Connector 4"/>
            <p:cNvCxnSpPr/>
            <p:nvPr/>
          </p:nvCxnSpPr>
          <p:spPr>
            <a:xfrm rot="16200000" flipH="1">
              <a:off x="934996" y="917101"/>
              <a:ext cx="166484" cy="81156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>
              <a:off x="1017743" y="913930"/>
              <a:ext cx="166484" cy="81156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69" name="Group 94"/>
          <p:cNvGrpSpPr>
            <a:grpSpLocks/>
          </p:cNvGrpSpPr>
          <p:nvPr/>
        </p:nvGrpSpPr>
        <p:grpSpPr bwMode="auto">
          <a:xfrm>
            <a:off x="1816100" y="1289050"/>
            <a:ext cx="163513" cy="169863"/>
            <a:chOff x="977660" y="871266"/>
            <a:chExt cx="163902" cy="169655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934996" y="917101"/>
              <a:ext cx="166484" cy="81156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1017743" y="913930"/>
              <a:ext cx="166484" cy="81156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70" name="Group 97"/>
          <p:cNvGrpSpPr>
            <a:grpSpLocks/>
          </p:cNvGrpSpPr>
          <p:nvPr/>
        </p:nvGrpSpPr>
        <p:grpSpPr bwMode="auto">
          <a:xfrm>
            <a:off x="1979613" y="1285875"/>
            <a:ext cx="163512" cy="169863"/>
            <a:chOff x="977660" y="871266"/>
            <a:chExt cx="163902" cy="169655"/>
          </a:xfrm>
        </p:grpSpPr>
        <p:cxnSp>
          <p:nvCxnSpPr>
            <p:cNvPr id="11" name="Straight Connector 10"/>
            <p:cNvCxnSpPr/>
            <p:nvPr/>
          </p:nvCxnSpPr>
          <p:spPr>
            <a:xfrm rot="16200000" flipH="1">
              <a:off x="934996" y="917102"/>
              <a:ext cx="166484" cy="8115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1017743" y="913930"/>
              <a:ext cx="166484" cy="8115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71" name="Group 100"/>
          <p:cNvGrpSpPr>
            <a:grpSpLocks/>
          </p:cNvGrpSpPr>
          <p:nvPr/>
        </p:nvGrpSpPr>
        <p:grpSpPr bwMode="auto">
          <a:xfrm>
            <a:off x="2136775" y="1282700"/>
            <a:ext cx="165100" cy="169863"/>
            <a:chOff x="977660" y="871266"/>
            <a:chExt cx="163902" cy="169655"/>
          </a:xfrm>
        </p:grpSpPr>
        <p:cxnSp>
          <p:nvCxnSpPr>
            <p:cNvPr id="14" name="Straight Connector 13"/>
            <p:cNvCxnSpPr/>
            <p:nvPr/>
          </p:nvCxnSpPr>
          <p:spPr>
            <a:xfrm rot="16200000" flipH="1">
              <a:off x="934606" y="917491"/>
              <a:ext cx="166484" cy="80376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1018133" y="914321"/>
              <a:ext cx="166484" cy="8037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72" name="Group 103"/>
          <p:cNvGrpSpPr>
            <a:grpSpLocks/>
          </p:cNvGrpSpPr>
          <p:nvPr/>
        </p:nvGrpSpPr>
        <p:grpSpPr bwMode="auto">
          <a:xfrm>
            <a:off x="2301875" y="1279525"/>
            <a:ext cx="163513" cy="169863"/>
            <a:chOff x="977660" y="871266"/>
            <a:chExt cx="163902" cy="169655"/>
          </a:xfrm>
        </p:grpSpPr>
        <p:cxnSp>
          <p:nvCxnSpPr>
            <p:cNvPr id="17" name="Straight Connector 16"/>
            <p:cNvCxnSpPr/>
            <p:nvPr/>
          </p:nvCxnSpPr>
          <p:spPr>
            <a:xfrm rot="16200000" flipH="1">
              <a:off x="934996" y="917101"/>
              <a:ext cx="166484" cy="81156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1017743" y="913930"/>
              <a:ext cx="166484" cy="81156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73" name="Group 106"/>
          <p:cNvGrpSpPr>
            <a:grpSpLocks/>
          </p:cNvGrpSpPr>
          <p:nvPr/>
        </p:nvGrpSpPr>
        <p:grpSpPr bwMode="auto">
          <a:xfrm>
            <a:off x="2459038" y="1277938"/>
            <a:ext cx="163512" cy="169862"/>
            <a:chOff x="977660" y="871266"/>
            <a:chExt cx="163902" cy="169655"/>
          </a:xfrm>
        </p:grpSpPr>
        <p:cxnSp>
          <p:nvCxnSpPr>
            <p:cNvPr id="20" name="Straight Connector 19"/>
            <p:cNvCxnSpPr/>
            <p:nvPr/>
          </p:nvCxnSpPr>
          <p:spPr>
            <a:xfrm rot="16200000" flipH="1">
              <a:off x="934995" y="917102"/>
              <a:ext cx="166484" cy="8115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1017742" y="913931"/>
              <a:ext cx="166484" cy="8115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74" name="Group 109"/>
          <p:cNvGrpSpPr>
            <a:grpSpLocks/>
          </p:cNvGrpSpPr>
          <p:nvPr/>
        </p:nvGrpSpPr>
        <p:grpSpPr bwMode="auto">
          <a:xfrm>
            <a:off x="2622550" y="1285875"/>
            <a:ext cx="165100" cy="169863"/>
            <a:chOff x="977660" y="871266"/>
            <a:chExt cx="163902" cy="169655"/>
          </a:xfrm>
        </p:grpSpPr>
        <p:cxnSp>
          <p:nvCxnSpPr>
            <p:cNvPr id="23" name="Straight Connector 22"/>
            <p:cNvCxnSpPr/>
            <p:nvPr/>
          </p:nvCxnSpPr>
          <p:spPr>
            <a:xfrm rot="16200000" flipH="1">
              <a:off x="934606" y="917491"/>
              <a:ext cx="166484" cy="80376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1018133" y="914321"/>
              <a:ext cx="166484" cy="8037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Straight Connector 24"/>
          <p:cNvCxnSpPr/>
          <p:nvPr/>
        </p:nvCxnSpPr>
        <p:spPr>
          <a:xfrm rot="16200000" flipH="1">
            <a:off x="2905125" y="1328738"/>
            <a:ext cx="166688" cy="80962"/>
          </a:xfrm>
          <a:prstGeom prst="line">
            <a:avLst/>
          </a:prstGeom>
          <a:ln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6" name="TextBox 113"/>
          <p:cNvSpPr txBox="1">
            <a:spLocks noChangeArrowheads="1"/>
          </p:cNvSpPr>
          <p:nvPr/>
        </p:nvSpPr>
        <p:spPr bwMode="auto">
          <a:xfrm>
            <a:off x="2949575" y="1192213"/>
            <a:ext cx="877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800">
                <a:solidFill>
                  <a:srgbClr val="66FFFF"/>
                </a:solidFill>
                <a:latin typeface="Arial" charset="0"/>
                <a:cs typeface="Arial" charset="0"/>
              </a:rPr>
              <a:t>COOH</a:t>
            </a:r>
            <a:endParaRPr lang="en-US" sz="1800">
              <a:solidFill>
                <a:srgbClr val="66FFFF"/>
              </a:solidFill>
              <a:latin typeface="Arial" charset="0"/>
              <a:cs typeface="Arial" charset="0"/>
            </a:endParaRPr>
          </a:p>
        </p:txBody>
      </p:sp>
      <p:grpSp>
        <p:nvGrpSpPr>
          <p:cNvPr id="11277" name="Group 114"/>
          <p:cNvGrpSpPr>
            <a:grpSpLocks/>
          </p:cNvGrpSpPr>
          <p:nvPr/>
        </p:nvGrpSpPr>
        <p:grpSpPr bwMode="auto">
          <a:xfrm>
            <a:off x="2781300" y="1282700"/>
            <a:ext cx="163513" cy="169863"/>
            <a:chOff x="977660" y="871266"/>
            <a:chExt cx="163902" cy="169655"/>
          </a:xfrm>
        </p:grpSpPr>
        <p:cxnSp>
          <p:nvCxnSpPr>
            <p:cNvPr id="28" name="Straight Connector 27"/>
            <p:cNvCxnSpPr/>
            <p:nvPr/>
          </p:nvCxnSpPr>
          <p:spPr>
            <a:xfrm rot="16200000" flipH="1">
              <a:off x="934996" y="917101"/>
              <a:ext cx="166484" cy="81156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1017743" y="913930"/>
              <a:ext cx="166484" cy="81156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78" name="Right Arrow 30"/>
          <p:cNvSpPr>
            <a:spLocks noChangeArrowheads="1"/>
          </p:cNvSpPr>
          <p:nvPr/>
        </p:nvSpPr>
        <p:spPr bwMode="auto">
          <a:xfrm>
            <a:off x="3981450" y="1162050"/>
            <a:ext cx="485775" cy="438150"/>
          </a:xfrm>
          <a:prstGeom prst="rightArrow">
            <a:avLst>
              <a:gd name="adj1" fmla="val 50000"/>
              <a:gd name="adj2" fmla="val 49999"/>
            </a:avLst>
          </a:prstGeom>
          <a:solidFill>
            <a:srgbClr val="FF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9" name="TextBox 146"/>
          <p:cNvSpPr txBox="1">
            <a:spLocks noChangeArrowheads="1"/>
          </p:cNvSpPr>
          <p:nvPr/>
        </p:nvSpPr>
        <p:spPr bwMode="auto">
          <a:xfrm>
            <a:off x="4627563" y="1190625"/>
            <a:ext cx="603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800">
                <a:solidFill>
                  <a:srgbClr val="66FFFF"/>
                </a:solidFill>
                <a:latin typeface="Arial" charset="0"/>
                <a:cs typeface="Arial" charset="0"/>
              </a:rPr>
              <a:t>H</a:t>
            </a:r>
            <a:r>
              <a:rPr lang="en-GB" sz="1800" baseline="-25000">
                <a:solidFill>
                  <a:srgbClr val="66FFFF"/>
                </a:solidFill>
                <a:latin typeface="Arial" charset="0"/>
                <a:cs typeface="Arial" charset="0"/>
              </a:rPr>
              <a:t>3</a:t>
            </a:r>
            <a:r>
              <a:rPr lang="en-GB" sz="1800">
                <a:solidFill>
                  <a:srgbClr val="66FFFF"/>
                </a:solidFill>
                <a:latin typeface="Arial" charset="0"/>
                <a:cs typeface="Arial" charset="0"/>
              </a:rPr>
              <a:t>C</a:t>
            </a:r>
            <a:endParaRPr lang="en-US" sz="1800">
              <a:solidFill>
                <a:srgbClr val="66FFFF"/>
              </a:solidFill>
              <a:latin typeface="Arial" charset="0"/>
              <a:cs typeface="Arial" charset="0"/>
            </a:endParaRPr>
          </a:p>
        </p:txBody>
      </p:sp>
      <p:grpSp>
        <p:nvGrpSpPr>
          <p:cNvPr id="11280" name="Group 147"/>
          <p:cNvGrpSpPr>
            <a:grpSpLocks/>
          </p:cNvGrpSpPr>
          <p:nvPr/>
        </p:nvGrpSpPr>
        <p:grpSpPr bwMode="auto">
          <a:xfrm>
            <a:off x="5181600" y="1284288"/>
            <a:ext cx="163513" cy="168275"/>
            <a:chOff x="977660" y="871266"/>
            <a:chExt cx="163902" cy="169655"/>
          </a:xfrm>
        </p:grpSpPr>
        <p:cxnSp>
          <p:nvCxnSpPr>
            <p:cNvPr id="11312" name="Straight Connector 62"/>
            <p:cNvCxnSpPr>
              <a:cxnSpLocks noChangeShapeType="1"/>
            </p:cNvCxnSpPr>
            <p:nvPr/>
          </p:nvCxnSpPr>
          <p:spPr bwMode="auto">
            <a:xfrm rot="16200000" flipH="1">
              <a:off x="935011" y="917116"/>
              <a:ext cx="166454" cy="81156"/>
            </a:xfrm>
            <a:prstGeom prst="line">
              <a:avLst/>
            </a:prstGeom>
            <a:noFill/>
            <a:ln w="9525" algn="ctr">
              <a:solidFill>
                <a:srgbClr val="66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13" name="Straight Connector 63"/>
            <p:cNvCxnSpPr>
              <a:cxnSpLocks noChangeShapeType="1"/>
            </p:cNvCxnSpPr>
            <p:nvPr/>
          </p:nvCxnSpPr>
          <p:spPr bwMode="auto">
            <a:xfrm rot="5400000">
              <a:off x="1017758" y="913915"/>
              <a:ext cx="166454" cy="81156"/>
            </a:xfrm>
            <a:prstGeom prst="line">
              <a:avLst/>
            </a:prstGeom>
            <a:noFill/>
            <a:ln w="9525" algn="ctr">
              <a:solidFill>
                <a:srgbClr val="66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281" name="Group 150"/>
          <p:cNvGrpSpPr>
            <a:grpSpLocks/>
          </p:cNvGrpSpPr>
          <p:nvPr/>
        </p:nvGrpSpPr>
        <p:grpSpPr bwMode="auto">
          <a:xfrm>
            <a:off x="5340350" y="1285875"/>
            <a:ext cx="163513" cy="169863"/>
            <a:chOff x="977660" y="871266"/>
            <a:chExt cx="163902" cy="169655"/>
          </a:xfrm>
        </p:grpSpPr>
        <p:cxnSp>
          <p:nvCxnSpPr>
            <p:cNvPr id="11310" name="Straight Connector 65"/>
            <p:cNvCxnSpPr>
              <a:cxnSpLocks noChangeShapeType="1"/>
            </p:cNvCxnSpPr>
            <p:nvPr/>
          </p:nvCxnSpPr>
          <p:spPr bwMode="auto">
            <a:xfrm rot="16200000" flipH="1">
              <a:off x="934996" y="917101"/>
              <a:ext cx="166484" cy="81156"/>
            </a:xfrm>
            <a:prstGeom prst="line">
              <a:avLst/>
            </a:prstGeom>
            <a:noFill/>
            <a:ln w="9525" algn="ctr">
              <a:solidFill>
                <a:srgbClr val="66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11" name="Straight Connector 66"/>
            <p:cNvCxnSpPr>
              <a:cxnSpLocks noChangeShapeType="1"/>
            </p:cNvCxnSpPr>
            <p:nvPr/>
          </p:nvCxnSpPr>
          <p:spPr bwMode="auto">
            <a:xfrm rot="5400000">
              <a:off x="1017743" y="913930"/>
              <a:ext cx="166484" cy="81156"/>
            </a:xfrm>
            <a:prstGeom prst="line">
              <a:avLst/>
            </a:prstGeom>
            <a:noFill/>
            <a:ln w="9525" algn="ctr">
              <a:solidFill>
                <a:srgbClr val="66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282" name="Group 153"/>
          <p:cNvGrpSpPr>
            <a:grpSpLocks/>
          </p:cNvGrpSpPr>
          <p:nvPr/>
        </p:nvGrpSpPr>
        <p:grpSpPr bwMode="auto">
          <a:xfrm>
            <a:off x="5503863" y="1284288"/>
            <a:ext cx="163512" cy="168275"/>
            <a:chOff x="977660" y="871266"/>
            <a:chExt cx="163902" cy="169655"/>
          </a:xfrm>
        </p:grpSpPr>
        <p:cxnSp>
          <p:nvCxnSpPr>
            <p:cNvPr id="11308" name="Straight Connector 68"/>
            <p:cNvCxnSpPr>
              <a:cxnSpLocks noChangeShapeType="1"/>
            </p:cNvCxnSpPr>
            <p:nvPr/>
          </p:nvCxnSpPr>
          <p:spPr bwMode="auto">
            <a:xfrm rot="16200000" flipH="1">
              <a:off x="935011" y="917116"/>
              <a:ext cx="166454" cy="81155"/>
            </a:xfrm>
            <a:prstGeom prst="line">
              <a:avLst/>
            </a:prstGeom>
            <a:noFill/>
            <a:ln w="9525" algn="ctr">
              <a:solidFill>
                <a:srgbClr val="66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09" name="Straight Connector 69"/>
            <p:cNvCxnSpPr>
              <a:cxnSpLocks noChangeShapeType="1"/>
            </p:cNvCxnSpPr>
            <p:nvPr/>
          </p:nvCxnSpPr>
          <p:spPr bwMode="auto">
            <a:xfrm rot="5400000">
              <a:off x="1017757" y="913915"/>
              <a:ext cx="166454" cy="81155"/>
            </a:xfrm>
            <a:prstGeom prst="line">
              <a:avLst/>
            </a:prstGeom>
            <a:noFill/>
            <a:ln w="9525" algn="ctr">
              <a:solidFill>
                <a:srgbClr val="66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283" name="Group 156"/>
          <p:cNvGrpSpPr>
            <a:grpSpLocks/>
          </p:cNvGrpSpPr>
          <p:nvPr/>
        </p:nvGrpSpPr>
        <p:grpSpPr bwMode="auto">
          <a:xfrm>
            <a:off x="5661025" y="1281113"/>
            <a:ext cx="165100" cy="169862"/>
            <a:chOff x="977660" y="871266"/>
            <a:chExt cx="163902" cy="169655"/>
          </a:xfrm>
        </p:grpSpPr>
        <p:cxnSp>
          <p:nvCxnSpPr>
            <p:cNvPr id="11306" name="Straight Connector 71"/>
            <p:cNvCxnSpPr>
              <a:cxnSpLocks noChangeShapeType="1"/>
            </p:cNvCxnSpPr>
            <p:nvPr/>
          </p:nvCxnSpPr>
          <p:spPr bwMode="auto">
            <a:xfrm rot="16200000" flipH="1">
              <a:off x="934606" y="917491"/>
              <a:ext cx="166484" cy="80376"/>
            </a:xfrm>
            <a:prstGeom prst="line">
              <a:avLst/>
            </a:prstGeom>
            <a:noFill/>
            <a:ln w="9525" algn="ctr">
              <a:solidFill>
                <a:srgbClr val="66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07" name="Straight Connector 72"/>
            <p:cNvCxnSpPr>
              <a:cxnSpLocks noChangeShapeType="1"/>
            </p:cNvCxnSpPr>
            <p:nvPr/>
          </p:nvCxnSpPr>
          <p:spPr bwMode="auto">
            <a:xfrm rot="5400000">
              <a:off x="1018132" y="914321"/>
              <a:ext cx="166484" cy="80375"/>
            </a:xfrm>
            <a:prstGeom prst="line">
              <a:avLst/>
            </a:prstGeom>
            <a:noFill/>
            <a:ln w="9525" algn="ctr">
              <a:solidFill>
                <a:srgbClr val="66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284" name="Group 159"/>
          <p:cNvGrpSpPr>
            <a:grpSpLocks/>
          </p:cNvGrpSpPr>
          <p:nvPr/>
        </p:nvGrpSpPr>
        <p:grpSpPr bwMode="auto">
          <a:xfrm>
            <a:off x="5830888" y="1268413"/>
            <a:ext cx="198437" cy="31750"/>
            <a:chOff x="1621766" y="1943819"/>
            <a:chExt cx="198406" cy="31629"/>
          </a:xfrm>
        </p:grpSpPr>
        <p:cxnSp>
          <p:nvCxnSpPr>
            <p:cNvPr id="11304" name="Straight Connector 74"/>
            <p:cNvCxnSpPr>
              <a:cxnSpLocks noChangeShapeType="1"/>
            </p:cNvCxnSpPr>
            <p:nvPr/>
          </p:nvCxnSpPr>
          <p:spPr bwMode="auto">
            <a:xfrm>
              <a:off x="1621766" y="1943819"/>
              <a:ext cx="195231" cy="0"/>
            </a:xfrm>
            <a:prstGeom prst="line">
              <a:avLst/>
            </a:prstGeom>
            <a:noFill/>
            <a:ln w="9525" algn="ctr">
              <a:solidFill>
                <a:srgbClr val="66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05" name="Straight Connector 75"/>
            <p:cNvCxnSpPr>
              <a:cxnSpLocks noChangeShapeType="1"/>
            </p:cNvCxnSpPr>
            <p:nvPr/>
          </p:nvCxnSpPr>
          <p:spPr bwMode="auto">
            <a:xfrm>
              <a:off x="1624941" y="1975448"/>
              <a:ext cx="195231" cy="0"/>
            </a:xfrm>
            <a:prstGeom prst="line">
              <a:avLst/>
            </a:prstGeom>
            <a:noFill/>
            <a:ln w="9525" algn="ctr">
              <a:solidFill>
                <a:srgbClr val="66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285" name="Group 162"/>
          <p:cNvGrpSpPr>
            <a:grpSpLocks/>
          </p:cNvGrpSpPr>
          <p:nvPr/>
        </p:nvGrpSpPr>
        <p:grpSpPr bwMode="auto">
          <a:xfrm>
            <a:off x="6035675" y="1281113"/>
            <a:ext cx="163513" cy="169862"/>
            <a:chOff x="977660" y="871266"/>
            <a:chExt cx="163902" cy="169655"/>
          </a:xfrm>
        </p:grpSpPr>
        <p:cxnSp>
          <p:nvCxnSpPr>
            <p:cNvPr id="11302" name="Straight Connector 77"/>
            <p:cNvCxnSpPr>
              <a:cxnSpLocks noChangeShapeType="1"/>
            </p:cNvCxnSpPr>
            <p:nvPr/>
          </p:nvCxnSpPr>
          <p:spPr bwMode="auto">
            <a:xfrm rot="16200000" flipH="1">
              <a:off x="934996" y="917101"/>
              <a:ext cx="166484" cy="81156"/>
            </a:xfrm>
            <a:prstGeom prst="line">
              <a:avLst/>
            </a:prstGeom>
            <a:noFill/>
            <a:ln w="9525" algn="ctr">
              <a:solidFill>
                <a:srgbClr val="66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03" name="Straight Connector 78"/>
            <p:cNvCxnSpPr>
              <a:cxnSpLocks noChangeShapeType="1"/>
            </p:cNvCxnSpPr>
            <p:nvPr/>
          </p:nvCxnSpPr>
          <p:spPr bwMode="auto">
            <a:xfrm rot="5400000">
              <a:off x="1017742" y="913930"/>
              <a:ext cx="166484" cy="81156"/>
            </a:xfrm>
            <a:prstGeom prst="line">
              <a:avLst/>
            </a:prstGeom>
            <a:noFill/>
            <a:ln w="9525" algn="ctr">
              <a:solidFill>
                <a:srgbClr val="66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286" name="Group 165"/>
          <p:cNvGrpSpPr>
            <a:grpSpLocks/>
          </p:cNvGrpSpPr>
          <p:nvPr/>
        </p:nvGrpSpPr>
        <p:grpSpPr bwMode="auto">
          <a:xfrm>
            <a:off x="6199188" y="1289050"/>
            <a:ext cx="163512" cy="169863"/>
            <a:chOff x="977660" y="871266"/>
            <a:chExt cx="163902" cy="169655"/>
          </a:xfrm>
        </p:grpSpPr>
        <p:cxnSp>
          <p:nvCxnSpPr>
            <p:cNvPr id="11300" name="Straight Connector 80"/>
            <p:cNvCxnSpPr>
              <a:cxnSpLocks noChangeShapeType="1"/>
            </p:cNvCxnSpPr>
            <p:nvPr/>
          </p:nvCxnSpPr>
          <p:spPr bwMode="auto">
            <a:xfrm rot="16200000" flipH="1">
              <a:off x="934996" y="917102"/>
              <a:ext cx="166484" cy="81155"/>
            </a:xfrm>
            <a:prstGeom prst="line">
              <a:avLst/>
            </a:prstGeom>
            <a:noFill/>
            <a:ln w="9525" algn="ctr">
              <a:solidFill>
                <a:srgbClr val="66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01" name="Straight Connector 81"/>
            <p:cNvCxnSpPr>
              <a:cxnSpLocks noChangeShapeType="1"/>
            </p:cNvCxnSpPr>
            <p:nvPr/>
          </p:nvCxnSpPr>
          <p:spPr bwMode="auto">
            <a:xfrm rot="5400000">
              <a:off x="1017743" y="913930"/>
              <a:ext cx="166484" cy="81155"/>
            </a:xfrm>
            <a:prstGeom prst="line">
              <a:avLst/>
            </a:prstGeom>
            <a:noFill/>
            <a:ln w="9525" algn="ctr">
              <a:solidFill>
                <a:srgbClr val="66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287" name="Group 168"/>
          <p:cNvGrpSpPr>
            <a:grpSpLocks/>
          </p:cNvGrpSpPr>
          <p:nvPr/>
        </p:nvGrpSpPr>
        <p:grpSpPr bwMode="auto">
          <a:xfrm>
            <a:off x="6357938" y="1285875"/>
            <a:ext cx="163512" cy="169863"/>
            <a:chOff x="977660" y="871266"/>
            <a:chExt cx="163902" cy="169655"/>
          </a:xfrm>
        </p:grpSpPr>
        <p:cxnSp>
          <p:nvCxnSpPr>
            <p:cNvPr id="11298" name="Straight Connector 83"/>
            <p:cNvCxnSpPr>
              <a:cxnSpLocks noChangeShapeType="1"/>
            </p:cNvCxnSpPr>
            <p:nvPr/>
          </p:nvCxnSpPr>
          <p:spPr bwMode="auto">
            <a:xfrm rot="16200000" flipH="1">
              <a:off x="934996" y="917102"/>
              <a:ext cx="166484" cy="81155"/>
            </a:xfrm>
            <a:prstGeom prst="line">
              <a:avLst/>
            </a:prstGeom>
            <a:noFill/>
            <a:ln w="9525" algn="ctr">
              <a:solidFill>
                <a:srgbClr val="66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99" name="Straight Connector 84"/>
            <p:cNvCxnSpPr>
              <a:cxnSpLocks noChangeShapeType="1"/>
            </p:cNvCxnSpPr>
            <p:nvPr/>
          </p:nvCxnSpPr>
          <p:spPr bwMode="auto">
            <a:xfrm rot="5400000">
              <a:off x="1017743" y="913930"/>
              <a:ext cx="166484" cy="81155"/>
            </a:xfrm>
            <a:prstGeom prst="line">
              <a:avLst/>
            </a:prstGeom>
            <a:noFill/>
            <a:ln w="9525" algn="ctr">
              <a:solidFill>
                <a:srgbClr val="66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1288" name="TextBox 171"/>
          <p:cNvSpPr txBox="1">
            <a:spLocks noChangeArrowheads="1"/>
          </p:cNvSpPr>
          <p:nvPr/>
        </p:nvSpPr>
        <p:spPr bwMode="auto">
          <a:xfrm>
            <a:off x="6600825" y="1195388"/>
            <a:ext cx="877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800">
                <a:solidFill>
                  <a:srgbClr val="66FFFF"/>
                </a:solidFill>
                <a:latin typeface="Arial" charset="0"/>
                <a:cs typeface="Arial" charset="0"/>
              </a:rPr>
              <a:t>COOH</a:t>
            </a:r>
            <a:endParaRPr lang="en-US" sz="1800">
              <a:solidFill>
                <a:srgbClr val="66FFFF"/>
              </a:solidFill>
              <a:latin typeface="Arial" charset="0"/>
              <a:cs typeface="Arial" charset="0"/>
            </a:endParaRPr>
          </a:p>
        </p:txBody>
      </p:sp>
      <p:grpSp>
        <p:nvGrpSpPr>
          <p:cNvPr id="11289" name="Group 172"/>
          <p:cNvGrpSpPr>
            <a:grpSpLocks/>
          </p:cNvGrpSpPr>
          <p:nvPr/>
        </p:nvGrpSpPr>
        <p:grpSpPr bwMode="auto">
          <a:xfrm>
            <a:off x="6515100" y="1284288"/>
            <a:ext cx="165100" cy="168275"/>
            <a:chOff x="977660" y="871266"/>
            <a:chExt cx="163902" cy="169655"/>
          </a:xfrm>
        </p:grpSpPr>
        <p:cxnSp>
          <p:nvCxnSpPr>
            <p:cNvPr id="11296" name="Straight Connector 87"/>
            <p:cNvCxnSpPr>
              <a:cxnSpLocks noChangeShapeType="1"/>
            </p:cNvCxnSpPr>
            <p:nvPr/>
          </p:nvCxnSpPr>
          <p:spPr bwMode="auto">
            <a:xfrm rot="16200000" flipH="1">
              <a:off x="934621" y="917506"/>
              <a:ext cx="166454" cy="80376"/>
            </a:xfrm>
            <a:prstGeom prst="line">
              <a:avLst/>
            </a:prstGeom>
            <a:noFill/>
            <a:ln w="9525" algn="ctr">
              <a:solidFill>
                <a:srgbClr val="66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97" name="Straight Connector 88"/>
            <p:cNvCxnSpPr>
              <a:cxnSpLocks noChangeShapeType="1"/>
            </p:cNvCxnSpPr>
            <p:nvPr/>
          </p:nvCxnSpPr>
          <p:spPr bwMode="auto">
            <a:xfrm rot="5400000">
              <a:off x="1018148" y="914306"/>
              <a:ext cx="166454" cy="80375"/>
            </a:xfrm>
            <a:prstGeom prst="line">
              <a:avLst/>
            </a:prstGeom>
            <a:noFill/>
            <a:ln w="9525" algn="ctr">
              <a:solidFill>
                <a:srgbClr val="66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1290" name="TextBox 89"/>
          <p:cNvSpPr txBox="1">
            <a:spLocks noChangeArrowheads="1"/>
          </p:cNvSpPr>
          <p:nvPr/>
        </p:nvSpPr>
        <p:spPr bwMode="auto">
          <a:xfrm>
            <a:off x="768350" y="1628775"/>
            <a:ext cx="2017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800">
                <a:solidFill>
                  <a:srgbClr val="66FFFF"/>
                </a:solidFill>
                <a:latin typeface="Arial" charset="0"/>
              </a:rPr>
              <a:t>stearic acid (18:0)</a:t>
            </a:r>
            <a:endParaRPr lang="en-US">
              <a:solidFill>
                <a:srgbClr val="66FFFF"/>
              </a:solidFill>
            </a:endParaRPr>
          </a:p>
        </p:txBody>
      </p:sp>
      <p:sp>
        <p:nvSpPr>
          <p:cNvPr id="11291" name="TextBox 91"/>
          <p:cNvSpPr txBox="1">
            <a:spLocks noChangeArrowheads="1"/>
          </p:cNvSpPr>
          <p:nvPr/>
        </p:nvSpPr>
        <p:spPr bwMode="auto">
          <a:xfrm>
            <a:off x="6343650" y="1628775"/>
            <a:ext cx="1812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800">
                <a:solidFill>
                  <a:srgbClr val="66FFFF"/>
                </a:solidFill>
                <a:latin typeface="Arial" charset="0"/>
              </a:rPr>
              <a:t>oleic acid (18:1)</a:t>
            </a:r>
            <a:endParaRPr lang="en-US">
              <a:solidFill>
                <a:srgbClr val="66FFFF"/>
              </a:solidFill>
            </a:endParaRPr>
          </a:p>
        </p:txBody>
      </p:sp>
      <p:sp>
        <p:nvSpPr>
          <p:cNvPr id="11292" name="TextBox 92"/>
          <p:cNvSpPr txBox="1">
            <a:spLocks noChangeArrowheads="1"/>
          </p:cNvSpPr>
          <p:nvPr/>
        </p:nvSpPr>
        <p:spPr bwMode="auto">
          <a:xfrm>
            <a:off x="2686050" y="1704975"/>
            <a:ext cx="3289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sz="2000">
                <a:solidFill>
                  <a:srgbClr val="FF9966"/>
                </a:solidFill>
                <a:latin typeface="Arial" charset="0"/>
              </a:rPr>
              <a:t>stearoyl-CoA desaturase </a:t>
            </a:r>
          </a:p>
          <a:p>
            <a:pPr algn="ctr" eaLnBrk="1" hangingPunct="1"/>
            <a:r>
              <a:rPr lang="en-GB" sz="2000">
                <a:solidFill>
                  <a:srgbClr val="FF9966"/>
                </a:solidFill>
                <a:latin typeface="Arial" charset="0"/>
              </a:rPr>
              <a:t>(SCD – delta 9 desaturase)</a:t>
            </a:r>
            <a:endParaRPr lang="en-US" sz="2000">
              <a:solidFill>
                <a:srgbClr val="FF9966"/>
              </a:solidFill>
            </a:endParaRPr>
          </a:p>
        </p:txBody>
      </p:sp>
      <p:pic>
        <p:nvPicPr>
          <p:cNvPr id="11293" name="Picture 93" descr="SCAN002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2952750"/>
            <a:ext cx="3500438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94" name="TextBox 94"/>
          <p:cNvSpPr txBox="1">
            <a:spLocks noChangeArrowheads="1"/>
          </p:cNvSpPr>
          <p:nvPr/>
        </p:nvSpPr>
        <p:spPr bwMode="auto">
          <a:xfrm>
            <a:off x="647700" y="6181725"/>
            <a:ext cx="3479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66FFFF"/>
                </a:solidFill>
                <a:latin typeface="Arial" charset="0"/>
              </a:rPr>
              <a:t>Attie et al. J Lipid Res 2002;43:1899</a:t>
            </a:r>
            <a:endParaRPr lang="en-US" sz="1600">
              <a:solidFill>
                <a:srgbClr val="66FFFF"/>
              </a:solidFill>
            </a:endParaRPr>
          </a:p>
        </p:txBody>
      </p:sp>
      <p:sp>
        <p:nvSpPr>
          <p:cNvPr id="11295" name="TextBox 95"/>
          <p:cNvSpPr txBox="1">
            <a:spLocks noChangeArrowheads="1"/>
          </p:cNvSpPr>
          <p:nvPr/>
        </p:nvSpPr>
        <p:spPr bwMode="auto">
          <a:xfrm>
            <a:off x="4352925" y="2781300"/>
            <a:ext cx="439102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1200"/>
              </a:spcAft>
              <a:buClr>
                <a:srgbClr val="FF9900"/>
              </a:buClr>
              <a:buFont typeface="Arial" charset="0"/>
              <a:buChar char="•"/>
            </a:pPr>
            <a:r>
              <a:rPr lang="en-GB" sz="2000">
                <a:solidFill>
                  <a:schemeClr val="bg1"/>
                </a:solidFill>
                <a:latin typeface="Arial" charset="0"/>
                <a:cs typeface="Arial" charset="0"/>
              </a:rPr>
              <a:t>SCD gene expression is rate-limiting for triglyceride synthesis in adipocytes and hepatocytes</a:t>
            </a:r>
          </a:p>
          <a:p>
            <a:pPr>
              <a:spcAft>
                <a:spcPts val="1200"/>
              </a:spcAft>
              <a:buClr>
                <a:srgbClr val="FF9900"/>
              </a:buClr>
              <a:buFont typeface="Arial" charset="0"/>
              <a:buChar char="•"/>
            </a:pPr>
            <a:r>
              <a:rPr lang="en-GB" sz="2000">
                <a:solidFill>
                  <a:schemeClr val="bg1"/>
                </a:solidFill>
                <a:latin typeface="Arial" charset="0"/>
                <a:cs typeface="Arial" charset="0"/>
              </a:rPr>
              <a:t>SCD over-expression in mice is associated with a 4-fold increase in SCD activity, a 1.8-fold increase in the 18:1/18:0 ratio and a 2-fold increase in triglyceride levels</a:t>
            </a:r>
          </a:p>
          <a:p>
            <a:pPr>
              <a:spcAft>
                <a:spcPts val="1200"/>
              </a:spcAft>
              <a:buClr>
                <a:srgbClr val="FF9900"/>
              </a:buClr>
              <a:buFont typeface="Arial" charset="0"/>
              <a:buChar char="•"/>
            </a:pPr>
            <a:r>
              <a:rPr lang="en-GB" sz="2000">
                <a:solidFill>
                  <a:schemeClr val="bg1"/>
                </a:solidFill>
                <a:latin typeface="Arial" charset="0"/>
                <a:cs typeface="Arial" charset="0"/>
              </a:rPr>
              <a:t>in humans triglyceride levels correlate positively with the 18:1/18:0 ratio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682625" y="344488"/>
            <a:ext cx="5541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2800">
                <a:solidFill>
                  <a:srgbClr val="FF9933"/>
                </a:solidFill>
                <a:latin typeface="Arial" charset="0"/>
              </a:rPr>
              <a:t>Lipogenesis – fatty acid synthesis</a:t>
            </a:r>
          </a:p>
        </p:txBody>
      </p:sp>
      <p:sp>
        <p:nvSpPr>
          <p:cNvPr id="12291" name="Rectangle 8"/>
          <p:cNvSpPr>
            <a:spLocks noChangeArrowheads="1"/>
          </p:cNvSpPr>
          <p:nvPr/>
        </p:nvSpPr>
        <p:spPr bwMode="auto">
          <a:xfrm flipH="1">
            <a:off x="1895475" y="1276350"/>
            <a:ext cx="5000625" cy="5105400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2" name="Freeform 12"/>
          <p:cNvSpPr>
            <a:spLocks/>
          </p:cNvSpPr>
          <p:nvPr/>
        </p:nvSpPr>
        <p:spPr bwMode="auto">
          <a:xfrm flipH="1">
            <a:off x="6864350" y="1257300"/>
            <a:ext cx="803275" cy="5143500"/>
          </a:xfrm>
          <a:custGeom>
            <a:avLst/>
            <a:gdLst>
              <a:gd name="T0" fmla="*/ 8964 w 1184275"/>
              <a:gd name="T1" fmla="*/ 0 h 5143500"/>
              <a:gd name="T2" fmla="*/ 24 w 1184275"/>
              <a:gd name="T3" fmla="*/ 2714624 h 5143500"/>
              <a:gd name="T4" fmla="*/ 9110 w 1184275"/>
              <a:gd name="T5" fmla="*/ 5143500 h 5143500"/>
              <a:gd name="T6" fmla="*/ 9110 w 1184275"/>
              <a:gd name="T7" fmla="*/ 5143500 h 5143500"/>
              <a:gd name="T8" fmla="*/ 9110 w 1184275"/>
              <a:gd name="T9" fmla="*/ 5143500 h 51435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84275"/>
              <a:gd name="T16" fmla="*/ 0 h 5143500"/>
              <a:gd name="T17" fmla="*/ 1184275 w 1184275"/>
              <a:gd name="T18" fmla="*/ 5143500 h 51435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84275" h="5143500">
                <a:moveTo>
                  <a:pt x="1165225" y="0"/>
                </a:moveTo>
                <a:cubicBezTo>
                  <a:pt x="582612" y="928687"/>
                  <a:pt x="0" y="1857375"/>
                  <a:pt x="3175" y="2714625"/>
                </a:cubicBezTo>
                <a:cubicBezTo>
                  <a:pt x="6350" y="3571875"/>
                  <a:pt x="1184275" y="5143500"/>
                  <a:pt x="1184275" y="5143500"/>
                </a:cubicBezTo>
              </a:path>
            </a:pathLst>
          </a:cu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293" name="Freeform 13"/>
          <p:cNvSpPr>
            <a:spLocks/>
          </p:cNvSpPr>
          <p:nvPr/>
        </p:nvSpPr>
        <p:spPr bwMode="auto">
          <a:xfrm flipH="1">
            <a:off x="4645025" y="1266825"/>
            <a:ext cx="831850" cy="5124450"/>
          </a:xfrm>
          <a:custGeom>
            <a:avLst/>
            <a:gdLst>
              <a:gd name="T0" fmla="*/ 11806 w 1184275"/>
              <a:gd name="T1" fmla="*/ 0 h 5143500"/>
              <a:gd name="T2" fmla="*/ 32 w 1184275"/>
              <a:gd name="T3" fmla="*/ 2577201 h 5143500"/>
              <a:gd name="T4" fmla="*/ 11999 w 1184275"/>
              <a:gd name="T5" fmla="*/ 4883111 h 5143500"/>
              <a:gd name="T6" fmla="*/ 11999 w 1184275"/>
              <a:gd name="T7" fmla="*/ 4883111 h 5143500"/>
              <a:gd name="T8" fmla="*/ 11999 w 1184275"/>
              <a:gd name="T9" fmla="*/ 4883111 h 51435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84275"/>
              <a:gd name="T16" fmla="*/ 0 h 5143500"/>
              <a:gd name="T17" fmla="*/ 1184275 w 1184275"/>
              <a:gd name="T18" fmla="*/ 5143500 h 51435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84275" h="5143500">
                <a:moveTo>
                  <a:pt x="1165225" y="0"/>
                </a:moveTo>
                <a:cubicBezTo>
                  <a:pt x="582612" y="928687"/>
                  <a:pt x="0" y="1857375"/>
                  <a:pt x="3175" y="2714625"/>
                </a:cubicBezTo>
                <a:cubicBezTo>
                  <a:pt x="6350" y="3571875"/>
                  <a:pt x="1184275" y="5143500"/>
                  <a:pt x="1184275" y="5143500"/>
                </a:cubicBezTo>
              </a:path>
            </a:pathLst>
          </a:cu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1895475" y="1266825"/>
            <a:ext cx="2790825" cy="510540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295" name="Group 67"/>
          <p:cNvGrpSpPr>
            <a:grpSpLocks/>
          </p:cNvGrpSpPr>
          <p:nvPr/>
        </p:nvGrpSpPr>
        <p:grpSpPr bwMode="auto">
          <a:xfrm>
            <a:off x="3752850" y="3989388"/>
            <a:ext cx="892175" cy="112712"/>
            <a:chOff x="4032" y="2241"/>
            <a:chExt cx="753" cy="47"/>
          </a:xfrm>
        </p:grpSpPr>
        <p:grpSp>
          <p:nvGrpSpPr>
            <p:cNvPr id="12322" name="Group 68"/>
            <p:cNvGrpSpPr>
              <a:grpSpLocks/>
            </p:cNvGrpSpPr>
            <p:nvPr/>
          </p:nvGrpSpPr>
          <p:grpSpPr bwMode="auto">
            <a:xfrm>
              <a:off x="4032" y="2241"/>
              <a:ext cx="249" cy="47"/>
              <a:chOff x="4032" y="2241"/>
              <a:chExt cx="249" cy="56"/>
            </a:xfrm>
          </p:grpSpPr>
          <p:sp>
            <p:nvSpPr>
              <p:cNvPr id="12329" name="Oval 69"/>
              <p:cNvSpPr>
                <a:spLocks noChangeArrowheads="1"/>
              </p:cNvSpPr>
              <p:nvPr/>
            </p:nvSpPr>
            <p:spPr bwMode="auto">
              <a:xfrm>
                <a:off x="4032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2330" name="Oval 70"/>
              <p:cNvSpPr>
                <a:spLocks noChangeArrowheads="1"/>
              </p:cNvSpPr>
              <p:nvPr/>
            </p:nvSpPr>
            <p:spPr bwMode="auto">
              <a:xfrm>
                <a:off x="4158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2323" name="Group 71"/>
            <p:cNvGrpSpPr>
              <a:grpSpLocks/>
            </p:cNvGrpSpPr>
            <p:nvPr/>
          </p:nvGrpSpPr>
          <p:grpSpPr bwMode="auto">
            <a:xfrm>
              <a:off x="4284" y="2241"/>
              <a:ext cx="249" cy="47"/>
              <a:chOff x="4032" y="2241"/>
              <a:chExt cx="249" cy="56"/>
            </a:xfrm>
          </p:grpSpPr>
          <p:sp>
            <p:nvSpPr>
              <p:cNvPr id="12327" name="Oval 72"/>
              <p:cNvSpPr>
                <a:spLocks noChangeArrowheads="1"/>
              </p:cNvSpPr>
              <p:nvPr/>
            </p:nvSpPr>
            <p:spPr bwMode="auto">
              <a:xfrm>
                <a:off x="4032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2328" name="Oval 73"/>
              <p:cNvSpPr>
                <a:spLocks noChangeArrowheads="1"/>
              </p:cNvSpPr>
              <p:nvPr/>
            </p:nvSpPr>
            <p:spPr bwMode="auto">
              <a:xfrm>
                <a:off x="4158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2324" name="Group 74"/>
            <p:cNvGrpSpPr>
              <a:grpSpLocks/>
            </p:cNvGrpSpPr>
            <p:nvPr/>
          </p:nvGrpSpPr>
          <p:grpSpPr bwMode="auto">
            <a:xfrm>
              <a:off x="4536" y="2241"/>
              <a:ext cx="249" cy="47"/>
              <a:chOff x="4032" y="2241"/>
              <a:chExt cx="249" cy="56"/>
            </a:xfrm>
          </p:grpSpPr>
          <p:sp>
            <p:nvSpPr>
              <p:cNvPr id="12325" name="Oval 75"/>
              <p:cNvSpPr>
                <a:spLocks noChangeArrowheads="1"/>
              </p:cNvSpPr>
              <p:nvPr/>
            </p:nvSpPr>
            <p:spPr bwMode="auto">
              <a:xfrm>
                <a:off x="4032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2326" name="Oval 76"/>
              <p:cNvSpPr>
                <a:spLocks noChangeArrowheads="1"/>
              </p:cNvSpPr>
              <p:nvPr/>
            </p:nvSpPr>
            <p:spPr bwMode="auto">
              <a:xfrm>
                <a:off x="4158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12296" name="Group 77"/>
          <p:cNvGrpSpPr>
            <a:grpSpLocks/>
          </p:cNvGrpSpPr>
          <p:nvPr/>
        </p:nvGrpSpPr>
        <p:grpSpPr bwMode="auto">
          <a:xfrm>
            <a:off x="2111375" y="3614738"/>
            <a:ext cx="892175" cy="112712"/>
            <a:chOff x="4032" y="2241"/>
            <a:chExt cx="753" cy="47"/>
          </a:xfrm>
        </p:grpSpPr>
        <p:grpSp>
          <p:nvGrpSpPr>
            <p:cNvPr id="12313" name="Group 78"/>
            <p:cNvGrpSpPr>
              <a:grpSpLocks/>
            </p:cNvGrpSpPr>
            <p:nvPr/>
          </p:nvGrpSpPr>
          <p:grpSpPr bwMode="auto">
            <a:xfrm>
              <a:off x="4032" y="2241"/>
              <a:ext cx="249" cy="47"/>
              <a:chOff x="4032" y="2241"/>
              <a:chExt cx="249" cy="56"/>
            </a:xfrm>
          </p:grpSpPr>
          <p:sp>
            <p:nvSpPr>
              <p:cNvPr id="12320" name="Oval 79"/>
              <p:cNvSpPr>
                <a:spLocks noChangeArrowheads="1"/>
              </p:cNvSpPr>
              <p:nvPr/>
            </p:nvSpPr>
            <p:spPr bwMode="auto">
              <a:xfrm>
                <a:off x="4032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2321" name="Oval 80"/>
              <p:cNvSpPr>
                <a:spLocks noChangeArrowheads="1"/>
              </p:cNvSpPr>
              <p:nvPr/>
            </p:nvSpPr>
            <p:spPr bwMode="auto">
              <a:xfrm>
                <a:off x="4158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2314" name="Group 81"/>
            <p:cNvGrpSpPr>
              <a:grpSpLocks/>
            </p:cNvGrpSpPr>
            <p:nvPr/>
          </p:nvGrpSpPr>
          <p:grpSpPr bwMode="auto">
            <a:xfrm>
              <a:off x="4284" y="2241"/>
              <a:ext cx="249" cy="47"/>
              <a:chOff x="4032" y="2241"/>
              <a:chExt cx="249" cy="56"/>
            </a:xfrm>
          </p:grpSpPr>
          <p:sp>
            <p:nvSpPr>
              <p:cNvPr id="12318" name="Oval 82"/>
              <p:cNvSpPr>
                <a:spLocks noChangeArrowheads="1"/>
              </p:cNvSpPr>
              <p:nvPr/>
            </p:nvSpPr>
            <p:spPr bwMode="auto">
              <a:xfrm>
                <a:off x="4032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2319" name="Oval 83"/>
              <p:cNvSpPr>
                <a:spLocks noChangeArrowheads="1"/>
              </p:cNvSpPr>
              <p:nvPr/>
            </p:nvSpPr>
            <p:spPr bwMode="auto">
              <a:xfrm>
                <a:off x="4158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2315" name="Group 84"/>
            <p:cNvGrpSpPr>
              <a:grpSpLocks/>
            </p:cNvGrpSpPr>
            <p:nvPr/>
          </p:nvGrpSpPr>
          <p:grpSpPr bwMode="auto">
            <a:xfrm>
              <a:off x="4536" y="2241"/>
              <a:ext cx="249" cy="47"/>
              <a:chOff x="4032" y="2241"/>
              <a:chExt cx="249" cy="56"/>
            </a:xfrm>
          </p:grpSpPr>
          <p:sp>
            <p:nvSpPr>
              <p:cNvPr id="12316" name="Oval 85"/>
              <p:cNvSpPr>
                <a:spLocks noChangeArrowheads="1"/>
              </p:cNvSpPr>
              <p:nvPr/>
            </p:nvSpPr>
            <p:spPr bwMode="auto">
              <a:xfrm>
                <a:off x="4032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2317" name="Oval 86"/>
              <p:cNvSpPr>
                <a:spLocks noChangeArrowheads="1"/>
              </p:cNvSpPr>
              <p:nvPr/>
            </p:nvSpPr>
            <p:spPr bwMode="auto">
              <a:xfrm>
                <a:off x="4158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12297" name="Line 90"/>
          <p:cNvSpPr>
            <a:spLocks noChangeShapeType="1"/>
          </p:cNvSpPr>
          <p:nvPr/>
        </p:nvSpPr>
        <p:spPr bwMode="auto">
          <a:xfrm>
            <a:off x="3905250" y="2133600"/>
            <a:ext cx="0" cy="124777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298" name="Line 91"/>
          <p:cNvSpPr>
            <a:spLocks noChangeShapeType="1"/>
          </p:cNvSpPr>
          <p:nvPr/>
        </p:nvSpPr>
        <p:spPr bwMode="auto">
          <a:xfrm flipV="1">
            <a:off x="3889375" y="2152650"/>
            <a:ext cx="663575" cy="317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299" name="Text Box 92"/>
          <p:cNvSpPr txBox="1">
            <a:spLocks noChangeArrowheads="1"/>
          </p:cNvSpPr>
          <p:nvPr/>
        </p:nvSpPr>
        <p:spPr bwMode="auto">
          <a:xfrm>
            <a:off x="1944688" y="1744663"/>
            <a:ext cx="182721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1400" b="1">
                <a:latin typeface="Arial" charset="0"/>
                <a:cs typeface="Arial" charset="0"/>
              </a:rPr>
              <a:t>transcription of genes promoting glycolysis, fatty acid synthesis and triglyceride synthesis</a:t>
            </a:r>
          </a:p>
        </p:txBody>
      </p:sp>
      <p:sp>
        <p:nvSpPr>
          <p:cNvPr id="12300" name="Oval 118"/>
          <p:cNvSpPr>
            <a:spLocks noChangeArrowheads="1"/>
          </p:cNvSpPr>
          <p:nvPr/>
        </p:nvSpPr>
        <p:spPr bwMode="auto">
          <a:xfrm>
            <a:off x="2695575" y="3457575"/>
            <a:ext cx="1038225" cy="465138"/>
          </a:xfrm>
          <a:prstGeom prst="ellipse">
            <a:avLst/>
          </a:prstGeom>
          <a:gradFill rotWithShape="1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GB" sz="1400" b="1">
                <a:latin typeface="Arial" charset="0"/>
                <a:cs typeface="Arial" charset="0"/>
              </a:rPr>
              <a:t>ChREBP</a:t>
            </a:r>
          </a:p>
        </p:txBody>
      </p:sp>
      <p:sp>
        <p:nvSpPr>
          <p:cNvPr id="12301" name="Oval 122"/>
          <p:cNvSpPr>
            <a:spLocks noChangeArrowheads="1"/>
          </p:cNvSpPr>
          <p:nvPr/>
        </p:nvSpPr>
        <p:spPr bwMode="auto">
          <a:xfrm>
            <a:off x="2714625" y="3825875"/>
            <a:ext cx="1031875" cy="465138"/>
          </a:xfrm>
          <a:prstGeom prst="ellipse">
            <a:avLst/>
          </a:prstGeom>
          <a:gradFill rotWithShape="1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GB" sz="1400" b="1">
                <a:latin typeface="Arial" charset="0"/>
                <a:cs typeface="Arial" charset="0"/>
              </a:rPr>
              <a:t>SREBP-1c</a:t>
            </a:r>
          </a:p>
        </p:txBody>
      </p:sp>
      <p:sp>
        <p:nvSpPr>
          <p:cNvPr id="12302" name="Text Box 129"/>
          <p:cNvSpPr txBox="1">
            <a:spLocks noChangeArrowheads="1"/>
          </p:cNvSpPr>
          <p:nvPr/>
        </p:nvSpPr>
        <p:spPr bwMode="auto">
          <a:xfrm>
            <a:off x="3714750" y="3363913"/>
            <a:ext cx="10763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000">
                <a:solidFill>
                  <a:srgbClr val="FF0000"/>
                </a:solidFill>
                <a:latin typeface="Arial" charset="0"/>
                <a:cs typeface="Arial" charset="0"/>
              </a:rPr>
              <a:t>PROMOTER RESPONSE ELEMENTS</a:t>
            </a:r>
          </a:p>
        </p:txBody>
      </p:sp>
      <p:sp>
        <p:nvSpPr>
          <p:cNvPr id="40" name="Oval 118"/>
          <p:cNvSpPr>
            <a:spLocks noChangeArrowheads="1"/>
          </p:cNvSpPr>
          <p:nvPr/>
        </p:nvSpPr>
        <p:spPr bwMode="auto">
          <a:xfrm>
            <a:off x="5210175" y="1866900"/>
            <a:ext cx="1038225" cy="465138"/>
          </a:xfrm>
          <a:prstGeom prst="ellipse">
            <a:avLst/>
          </a:prstGeom>
          <a:gradFill flip="none" rotWithShape="1">
            <a:gsLst>
              <a:gs pos="100000">
                <a:schemeClr val="tx1">
                  <a:alpha val="72000"/>
                </a:schemeClr>
              </a:gs>
              <a:gs pos="50000">
                <a:srgbClr val="FF9933"/>
              </a:gs>
              <a:gs pos="0">
                <a:schemeClr val="tx1">
                  <a:alpha val="54000"/>
                </a:schemeClr>
              </a:gs>
            </a:gsLst>
            <a:lin ang="5400000" scaled="0"/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1400" b="1">
                <a:latin typeface="Arial" pitchFamily="34" charset="0"/>
                <a:cs typeface="Arial" pitchFamily="34" charset="0"/>
              </a:rPr>
              <a:t>ChREBP</a:t>
            </a:r>
          </a:p>
        </p:txBody>
      </p:sp>
      <p:sp>
        <p:nvSpPr>
          <p:cNvPr id="12306" name="TextBox 41"/>
          <p:cNvSpPr txBox="1">
            <a:spLocks noChangeArrowheads="1"/>
          </p:cNvSpPr>
          <p:nvPr/>
        </p:nvSpPr>
        <p:spPr bwMode="auto">
          <a:xfrm>
            <a:off x="5276850" y="4448175"/>
            <a:ext cx="2038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1800">
                <a:latin typeface="Arial" charset="0"/>
                <a:cs typeface="Arial" charset="0"/>
              </a:rPr>
              <a:t>sterol regulatory element binding protein 1c</a:t>
            </a:r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12307" name="TextBox 42"/>
          <p:cNvSpPr txBox="1">
            <a:spLocks noChangeArrowheads="1"/>
          </p:cNvSpPr>
          <p:nvPr/>
        </p:nvSpPr>
        <p:spPr bwMode="auto">
          <a:xfrm>
            <a:off x="5362575" y="2362200"/>
            <a:ext cx="2038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1800">
                <a:latin typeface="Arial" charset="0"/>
                <a:cs typeface="Arial" charset="0"/>
              </a:rPr>
              <a:t>carbohydrate response element binding protein</a:t>
            </a:r>
            <a:endParaRPr lang="en-US" sz="1800">
              <a:latin typeface="Arial" charset="0"/>
              <a:cs typeface="Arial" charset="0"/>
            </a:endParaRPr>
          </a:p>
        </p:txBody>
      </p:sp>
      <p:cxnSp>
        <p:nvCxnSpPr>
          <p:cNvPr id="12308" name="Straight Arrow Connector 44"/>
          <p:cNvCxnSpPr>
            <a:cxnSpLocks noChangeShapeType="1"/>
          </p:cNvCxnSpPr>
          <p:nvPr/>
        </p:nvCxnSpPr>
        <p:spPr bwMode="auto">
          <a:xfrm rot="10800000" flipV="1">
            <a:off x="3200400" y="2162175"/>
            <a:ext cx="1971675" cy="12001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9" name="Straight Arrow Connector 46"/>
          <p:cNvCxnSpPr>
            <a:cxnSpLocks noChangeShapeType="1"/>
          </p:cNvCxnSpPr>
          <p:nvPr/>
        </p:nvCxnSpPr>
        <p:spPr bwMode="auto">
          <a:xfrm rot="10800000">
            <a:off x="3152775" y="4400550"/>
            <a:ext cx="1971675" cy="12001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" name="Oval 118"/>
          <p:cNvSpPr>
            <a:spLocks noChangeArrowheads="1"/>
          </p:cNvSpPr>
          <p:nvPr/>
        </p:nvSpPr>
        <p:spPr bwMode="auto">
          <a:xfrm>
            <a:off x="5200650" y="5476875"/>
            <a:ext cx="1038225" cy="465138"/>
          </a:xfrm>
          <a:prstGeom prst="ellipse">
            <a:avLst/>
          </a:prstGeom>
          <a:gradFill flip="none" rotWithShape="1">
            <a:gsLst>
              <a:gs pos="100000">
                <a:schemeClr val="tx1">
                  <a:alpha val="72000"/>
                </a:schemeClr>
              </a:gs>
              <a:gs pos="50000">
                <a:srgbClr val="FF9933"/>
              </a:gs>
              <a:gs pos="0">
                <a:schemeClr val="tx1">
                  <a:alpha val="54000"/>
                </a:schemeClr>
              </a:gs>
            </a:gsLst>
            <a:lin ang="5400000" scaled="0"/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1400" b="1">
                <a:latin typeface="Arial" pitchFamily="34" charset="0"/>
                <a:cs typeface="Arial" pitchFamily="34" charset="0"/>
              </a:rPr>
              <a:t>SREBP-1c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SCAN002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093788"/>
            <a:ext cx="4676775" cy="541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682625" y="344488"/>
            <a:ext cx="5541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2800">
                <a:solidFill>
                  <a:srgbClr val="FF9933"/>
                </a:solidFill>
                <a:latin typeface="Arial" charset="0"/>
              </a:rPr>
              <a:t>Lipogenesis – fatty acid synthesis</a:t>
            </a: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6210300" y="1390650"/>
            <a:ext cx="20383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>
                <a:solidFill>
                  <a:srgbClr val="66FFFF"/>
                </a:solidFill>
                <a:latin typeface="Arial" charset="0"/>
                <a:cs typeface="Arial" charset="0"/>
              </a:rPr>
              <a:t>genes induced by SREBP-1c</a:t>
            </a:r>
            <a:endParaRPr lang="en-US">
              <a:solidFill>
                <a:srgbClr val="66FFFF"/>
              </a:solidFill>
              <a:latin typeface="Arial" charset="0"/>
              <a:cs typeface="Arial" charset="0"/>
            </a:endParaRPr>
          </a:p>
        </p:txBody>
      </p:sp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5619750" y="5791200"/>
            <a:ext cx="3019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800">
                <a:solidFill>
                  <a:srgbClr val="66FFFF"/>
                </a:solidFill>
                <a:latin typeface="Arial" charset="0"/>
                <a:cs typeface="Arial" charset="0"/>
              </a:rPr>
              <a:t>Foufelle and Ferré</a:t>
            </a:r>
          </a:p>
          <a:p>
            <a:r>
              <a:rPr lang="en-GB" sz="1800">
                <a:solidFill>
                  <a:srgbClr val="66FFFF"/>
                </a:solidFill>
                <a:latin typeface="Arial" charset="0"/>
                <a:cs typeface="Arial" charset="0"/>
              </a:rPr>
              <a:t>Biochem J 2002;366:377</a:t>
            </a:r>
            <a:endParaRPr lang="en-US" sz="1800">
              <a:solidFill>
                <a:srgbClr val="66FFFF"/>
              </a:solidFill>
              <a:latin typeface="Arial" charset="0"/>
              <a:cs typeface="Arial" charset="0"/>
            </a:endParaRPr>
          </a:p>
        </p:txBody>
      </p:sp>
      <p:sp>
        <p:nvSpPr>
          <p:cNvPr id="13318" name="TextBox 3"/>
          <p:cNvSpPr txBox="1">
            <a:spLocks noChangeArrowheads="1"/>
          </p:cNvSpPr>
          <p:nvPr/>
        </p:nvSpPr>
        <p:spPr bwMode="auto">
          <a:xfrm>
            <a:off x="5915025" y="3257550"/>
            <a:ext cx="28956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1800">
                <a:solidFill>
                  <a:srgbClr val="FF9900"/>
                </a:solidFill>
                <a:latin typeface="Arial" charset="0"/>
                <a:cs typeface="Arial" charset="0"/>
              </a:rPr>
              <a:t>SREBP-1c is the principal transcription factor controling fatty acid synthase (FAS) and acetyl-CoA carboxylase (ACC) transcription</a:t>
            </a:r>
            <a:endParaRPr lang="en-US" sz="1800">
              <a:solidFill>
                <a:srgbClr val="FF99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82"/>
          <p:cNvSpPr txBox="1">
            <a:spLocks noChangeArrowheads="1"/>
          </p:cNvSpPr>
          <p:nvPr/>
        </p:nvSpPr>
        <p:spPr bwMode="auto">
          <a:xfrm>
            <a:off x="990600" y="758825"/>
            <a:ext cx="7315200" cy="541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23900" indent="-723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3000"/>
              </a:spcAft>
              <a:buClr>
                <a:srgbClr val="FF6600"/>
              </a:buClr>
              <a:buFont typeface="Arial" charset="0"/>
              <a:buChar char="•"/>
            </a:pPr>
            <a:r>
              <a:rPr lang="en-GB" sz="2800">
                <a:solidFill>
                  <a:srgbClr val="0070C0"/>
                </a:solidFill>
                <a:latin typeface="Arial" charset="0"/>
                <a:cs typeface="Arial" charset="0"/>
              </a:rPr>
              <a:t>lipogenesis</a:t>
            </a:r>
          </a:p>
          <a:p>
            <a:pPr>
              <a:spcAft>
                <a:spcPts val="3000"/>
              </a:spcAft>
              <a:buClr>
                <a:srgbClr val="FF6600"/>
              </a:buClr>
              <a:buFont typeface="Arial" charset="0"/>
              <a:buChar char="•"/>
            </a:pPr>
            <a:r>
              <a:rPr lang="en-GB" sz="2800">
                <a:solidFill>
                  <a:srgbClr val="66FFFF"/>
                </a:solidFill>
                <a:latin typeface="Arial" charset="0"/>
                <a:cs typeface="Arial" charset="0"/>
              </a:rPr>
              <a:t>hormonal control of lipogenesis</a:t>
            </a:r>
          </a:p>
          <a:p>
            <a:pPr>
              <a:spcAft>
                <a:spcPts val="3000"/>
              </a:spcAft>
              <a:buClr>
                <a:srgbClr val="FF6600"/>
              </a:buClr>
              <a:buFont typeface="Arial" charset="0"/>
              <a:buChar char="•"/>
            </a:pPr>
            <a:r>
              <a:rPr lang="en-GB" sz="2800">
                <a:solidFill>
                  <a:srgbClr val="0070C0"/>
                </a:solidFill>
                <a:latin typeface="Arial" charset="0"/>
                <a:cs typeface="Arial" charset="0"/>
              </a:rPr>
              <a:t>lipolysis</a:t>
            </a:r>
          </a:p>
          <a:p>
            <a:pPr>
              <a:spcAft>
                <a:spcPts val="3000"/>
              </a:spcAft>
              <a:buClr>
                <a:srgbClr val="FF6600"/>
              </a:buClr>
              <a:buFont typeface="Arial" charset="0"/>
              <a:buChar char="•"/>
            </a:pPr>
            <a:r>
              <a:rPr lang="en-GB" sz="2800">
                <a:solidFill>
                  <a:srgbClr val="0070C0"/>
                </a:solidFill>
                <a:latin typeface="Arial" charset="0"/>
                <a:cs typeface="Arial" charset="0"/>
              </a:rPr>
              <a:t>hormonal control of lipolysis</a:t>
            </a:r>
          </a:p>
          <a:p>
            <a:pPr>
              <a:spcAft>
                <a:spcPts val="3000"/>
              </a:spcAft>
              <a:buClr>
                <a:srgbClr val="FF6600"/>
              </a:buClr>
              <a:buFont typeface="Arial" charset="0"/>
              <a:buChar char="•"/>
            </a:pPr>
            <a:r>
              <a:rPr lang="en-GB" sz="2800">
                <a:solidFill>
                  <a:srgbClr val="0070C0"/>
                </a:solidFill>
                <a:latin typeface="Arial" charset="0"/>
                <a:cs typeface="Arial" charset="0"/>
              </a:rPr>
              <a:t>lipogenesis and insulin resistance</a:t>
            </a:r>
            <a:endParaRPr lang="en-US" sz="280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>
              <a:spcAft>
                <a:spcPts val="3000"/>
              </a:spcAft>
              <a:buClr>
                <a:srgbClr val="FF6600"/>
              </a:buClr>
              <a:buFont typeface="Arial" charset="0"/>
              <a:buChar char="•"/>
            </a:pPr>
            <a:r>
              <a:rPr lang="en-GB" sz="2800">
                <a:solidFill>
                  <a:srgbClr val="0070C0"/>
                </a:solidFill>
                <a:latin typeface="Arial" charset="0"/>
                <a:cs typeface="Arial" charset="0"/>
              </a:rPr>
              <a:t>lipolysis and insulin resistance</a:t>
            </a:r>
            <a:endParaRPr lang="en-US" sz="280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>
              <a:spcAft>
                <a:spcPts val="3000"/>
              </a:spcAft>
              <a:buClr>
                <a:srgbClr val="FF6600"/>
              </a:buClr>
              <a:buFont typeface="Arial" charset="0"/>
              <a:buChar char="•"/>
            </a:pPr>
            <a:r>
              <a:rPr lang="en-GB" sz="2800">
                <a:solidFill>
                  <a:srgbClr val="0070C0"/>
                </a:solidFill>
                <a:latin typeface="Arial" charset="0"/>
                <a:cs typeface="Arial" charset="0"/>
              </a:rPr>
              <a:t>metabolic effects of adipose tissue</a:t>
            </a:r>
            <a:endParaRPr lang="en-US" sz="280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682625" y="344488"/>
            <a:ext cx="6480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2800">
                <a:solidFill>
                  <a:srgbClr val="FF9933"/>
                </a:solidFill>
                <a:latin typeface="Arial" charset="0"/>
              </a:rPr>
              <a:t>Control of fatty acid synthesis by insulin</a:t>
            </a:r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 flipV="1">
            <a:off x="3870325" y="1249363"/>
            <a:ext cx="0" cy="184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 flipV="1">
            <a:off x="3563938" y="1249363"/>
            <a:ext cx="12700" cy="184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3908425" y="2735263"/>
            <a:ext cx="46038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 flipH="1">
            <a:off x="3990975" y="2500313"/>
            <a:ext cx="0" cy="75088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3940175" y="2863850"/>
            <a:ext cx="96838" cy="315913"/>
          </a:xfrm>
          <a:prstGeom prst="rect">
            <a:avLst/>
          </a:prstGeom>
          <a:gradFill rotWithShape="1">
            <a:gsLst>
              <a:gs pos="0">
                <a:srgbClr val="761800"/>
              </a:gs>
              <a:gs pos="50000">
                <a:srgbClr val="FF3300"/>
              </a:gs>
              <a:gs pos="100000">
                <a:srgbClr val="761800"/>
              </a:gs>
            </a:gsLst>
            <a:lin ang="5400000" scaled="1"/>
          </a:gra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5368" name="Rectangle 8" descr="Dark upward diagonal"/>
          <p:cNvSpPr>
            <a:spLocks noChangeArrowheads="1"/>
          </p:cNvSpPr>
          <p:nvPr/>
        </p:nvSpPr>
        <p:spPr bwMode="auto">
          <a:xfrm>
            <a:off x="3952875" y="2638425"/>
            <a:ext cx="73025" cy="125413"/>
          </a:xfrm>
          <a:prstGeom prst="rect">
            <a:avLst/>
          </a:prstGeom>
          <a:pattFill prst="dkUpDiag">
            <a:fgClr>
              <a:schemeClr val="accent1"/>
            </a:fgClr>
            <a:bgClr>
              <a:srgbClr val="FFFFFF"/>
            </a:bgClr>
          </a:patt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5369" name="Rectangle 9" descr="Dark upward diagonal"/>
          <p:cNvSpPr>
            <a:spLocks noChangeArrowheads="1"/>
          </p:cNvSpPr>
          <p:nvPr/>
        </p:nvSpPr>
        <p:spPr bwMode="auto">
          <a:xfrm>
            <a:off x="3951288" y="2500313"/>
            <a:ext cx="73025" cy="66675"/>
          </a:xfrm>
          <a:prstGeom prst="rect">
            <a:avLst/>
          </a:prstGeom>
          <a:pattFill prst="dkUpDiag">
            <a:fgClr>
              <a:schemeClr val="accent1"/>
            </a:fgClr>
            <a:bgClr>
              <a:srgbClr val="FFFFFF"/>
            </a:bgClr>
          </a:patt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5370" name="Rectangle 10" descr="Dark upward diagonal"/>
          <p:cNvSpPr>
            <a:spLocks noChangeArrowheads="1"/>
          </p:cNvSpPr>
          <p:nvPr/>
        </p:nvSpPr>
        <p:spPr bwMode="auto">
          <a:xfrm flipV="1">
            <a:off x="3832225" y="2439988"/>
            <a:ext cx="73025" cy="127000"/>
          </a:xfrm>
          <a:prstGeom prst="rect">
            <a:avLst/>
          </a:prstGeom>
          <a:pattFill prst="dkUpDiag">
            <a:fgClr>
              <a:schemeClr val="accent1"/>
            </a:fgClr>
            <a:bgClr>
              <a:srgbClr val="FFFFFF"/>
            </a:bgClr>
          </a:patt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5371" name="Rectangle 11" descr="Dark upward diagonal"/>
          <p:cNvSpPr>
            <a:spLocks noChangeArrowheads="1"/>
          </p:cNvSpPr>
          <p:nvPr/>
        </p:nvSpPr>
        <p:spPr bwMode="auto">
          <a:xfrm flipV="1">
            <a:off x="3830638" y="2638425"/>
            <a:ext cx="73025" cy="66675"/>
          </a:xfrm>
          <a:prstGeom prst="rect">
            <a:avLst/>
          </a:prstGeom>
          <a:pattFill prst="dkUpDiag">
            <a:fgClr>
              <a:schemeClr val="accent1"/>
            </a:fgClr>
            <a:bgClr>
              <a:srgbClr val="FFFFFF"/>
            </a:bgClr>
          </a:patt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3571875" y="2576513"/>
            <a:ext cx="3048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>
            <a:off x="3487738" y="2655888"/>
            <a:ext cx="46037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>
            <a:off x="3457575" y="2500313"/>
            <a:ext cx="0" cy="74453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75" name="Rectangle 17" descr="Dark upward diagonal"/>
          <p:cNvSpPr>
            <a:spLocks noChangeArrowheads="1"/>
          </p:cNvSpPr>
          <p:nvPr/>
        </p:nvSpPr>
        <p:spPr bwMode="auto">
          <a:xfrm>
            <a:off x="3417888" y="2500313"/>
            <a:ext cx="73025" cy="66675"/>
          </a:xfrm>
          <a:prstGeom prst="rect">
            <a:avLst/>
          </a:prstGeom>
          <a:pattFill prst="dkUpDiag">
            <a:fgClr>
              <a:schemeClr val="accent1"/>
            </a:fgClr>
            <a:bgClr>
              <a:srgbClr val="FFFFFF"/>
            </a:bgClr>
          </a:patt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5376" name="Rectangle 18" descr="Dark upward diagonal"/>
          <p:cNvSpPr>
            <a:spLocks noChangeArrowheads="1"/>
          </p:cNvSpPr>
          <p:nvPr/>
        </p:nvSpPr>
        <p:spPr bwMode="auto">
          <a:xfrm flipV="1">
            <a:off x="3538538" y="2439988"/>
            <a:ext cx="73025" cy="127000"/>
          </a:xfrm>
          <a:prstGeom prst="rect">
            <a:avLst/>
          </a:prstGeom>
          <a:pattFill prst="dkUpDiag">
            <a:fgClr>
              <a:schemeClr val="accent1"/>
            </a:fgClr>
            <a:bgClr>
              <a:srgbClr val="FFFFFF"/>
            </a:bgClr>
          </a:patt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5377" name="Rectangle 19" descr="Dark upward diagonal"/>
          <p:cNvSpPr>
            <a:spLocks noChangeArrowheads="1"/>
          </p:cNvSpPr>
          <p:nvPr/>
        </p:nvSpPr>
        <p:spPr bwMode="auto">
          <a:xfrm flipV="1">
            <a:off x="3536950" y="2638425"/>
            <a:ext cx="73025" cy="66675"/>
          </a:xfrm>
          <a:prstGeom prst="rect">
            <a:avLst/>
          </a:prstGeom>
          <a:pattFill prst="dkUpDiag">
            <a:fgClr>
              <a:schemeClr val="accent1"/>
            </a:fgClr>
            <a:bgClr>
              <a:srgbClr val="FFFFFF"/>
            </a:bgClr>
          </a:patt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5378" name="Arc 21"/>
          <p:cNvSpPr>
            <a:spLocks/>
          </p:cNvSpPr>
          <p:nvPr/>
        </p:nvSpPr>
        <p:spPr bwMode="auto">
          <a:xfrm flipH="1">
            <a:off x="542925" y="2070100"/>
            <a:ext cx="4924425" cy="10668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FF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379" name="AutoShape 22"/>
          <p:cNvSpPr>
            <a:spLocks noChangeArrowheads="1"/>
          </p:cNvSpPr>
          <p:nvPr/>
        </p:nvSpPr>
        <p:spPr bwMode="auto">
          <a:xfrm flipH="1" flipV="1">
            <a:off x="3519488" y="1025525"/>
            <a:ext cx="401637" cy="401638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9900"/>
              </a:gs>
              <a:gs pos="100000">
                <a:srgbClr val="FFB34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5380" name="Text Box 23"/>
          <p:cNvSpPr txBox="1">
            <a:spLocks noChangeArrowheads="1"/>
          </p:cNvSpPr>
          <p:nvPr/>
        </p:nvSpPr>
        <p:spPr bwMode="auto">
          <a:xfrm>
            <a:off x="3944938" y="1012825"/>
            <a:ext cx="8397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9933"/>
                </a:solidFill>
                <a:latin typeface="Arial" charset="0"/>
                <a:cs typeface="Arial" charset="0"/>
              </a:rPr>
              <a:t>insulin</a:t>
            </a:r>
          </a:p>
        </p:txBody>
      </p:sp>
      <p:sp>
        <p:nvSpPr>
          <p:cNvPr id="15381" name="AutoShape 24" descr="75%"/>
          <p:cNvSpPr>
            <a:spLocks noChangeArrowheads="1"/>
          </p:cNvSpPr>
          <p:nvPr/>
        </p:nvSpPr>
        <p:spPr bwMode="auto">
          <a:xfrm>
            <a:off x="3800475" y="1308100"/>
            <a:ext cx="152400" cy="533400"/>
          </a:xfrm>
          <a:prstGeom prst="roundRect">
            <a:avLst>
              <a:gd name="adj" fmla="val 16667"/>
            </a:avLst>
          </a:prstGeom>
          <a:pattFill prst="pct75">
            <a:fgClr>
              <a:srgbClr val="FF9966"/>
            </a:fgClr>
            <a:bgClr>
              <a:schemeClr val="bg1"/>
            </a:bgClr>
          </a:patt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5382" name="AutoShape 25" descr="75%"/>
          <p:cNvSpPr>
            <a:spLocks noChangeArrowheads="1"/>
          </p:cNvSpPr>
          <p:nvPr/>
        </p:nvSpPr>
        <p:spPr bwMode="auto">
          <a:xfrm>
            <a:off x="3503613" y="1308100"/>
            <a:ext cx="152400" cy="533400"/>
          </a:xfrm>
          <a:prstGeom prst="roundRect">
            <a:avLst>
              <a:gd name="adj" fmla="val 16667"/>
            </a:avLst>
          </a:prstGeom>
          <a:pattFill prst="pct75">
            <a:fgClr>
              <a:srgbClr val="FF9966"/>
            </a:fgClr>
            <a:bgClr>
              <a:schemeClr val="bg1"/>
            </a:bgClr>
          </a:patt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5383" name="Arc 27"/>
          <p:cNvSpPr>
            <a:spLocks/>
          </p:cNvSpPr>
          <p:nvPr/>
        </p:nvSpPr>
        <p:spPr bwMode="auto">
          <a:xfrm>
            <a:off x="5414963" y="2070100"/>
            <a:ext cx="3376612" cy="10668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FF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384" name="Text Box 30"/>
          <p:cNvSpPr txBox="1">
            <a:spLocks noChangeArrowheads="1"/>
          </p:cNvSpPr>
          <p:nvPr/>
        </p:nvSpPr>
        <p:spPr bwMode="auto">
          <a:xfrm>
            <a:off x="3944938" y="1419225"/>
            <a:ext cx="387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9933"/>
                </a:solidFill>
                <a:latin typeface="Arial" charset="0"/>
                <a:cs typeface="Arial" charset="0"/>
              </a:rPr>
              <a:t>IR</a:t>
            </a:r>
          </a:p>
        </p:txBody>
      </p:sp>
      <p:grpSp>
        <p:nvGrpSpPr>
          <p:cNvPr id="15385" name="Group 53"/>
          <p:cNvGrpSpPr>
            <a:grpSpLocks/>
          </p:cNvGrpSpPr>
          <p:nvPr/>
        </p:nvGrpSpPr>
        <p:grpSpPr bwMode="auto">
          <a:xfrm>
            <a:off x="3190875" y="2757488"/>
            <a:ext cx="285750" cy="274637"/>
            <a:chOff x="1693" y="3032"/>
            <a:chExt cx="180" cy="173"/>
          </a:xfrm>
        </p:grpSpPr>
        <p:sp>
          <p:nvSpPr>
            <p:cNvPr id="15458" name="Oval 54"/>
            <p:cNvSpPr>
              <a:spLocks noChangeArrowheads="1"/>
            </p:cNvSpPr>
            <p:nvPr/>
          </p:nvSpPr>
          <p:spPr bwMode="auto">
            <a:xfrm>
              <a:off x="1728" y="3072"/>
              <a:ext cx="96" cy="9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459" name="Text Box 55"/>
            <p:cNvSpPr txBox="1">
              <a:spLocks noChangeArrowheads="1"/>
            </p:cNvSpPr>
            <p:nvPr/>
          </p:nvSpPr>
          <p:spPr bwMode="auto">
            <a:xfrm>
              <a:off x="1693" y="3032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  <a:cs typeface="Arial" charset="0"/>
                </a:rPr>
                <a:t>P</a:t>
              </a:r>
            </a:p>
          </p:txBody>
        </p:sp>
      </p:grpSp>
      <p:grpSp>
        <p:nvGrpSpPr>
          <p:cNvPr id="15386" name="Group 56"/>
          <p:cNvGrpSpPr>
            <a:grpSpLocks/>
          </p:cNvGrpSpPr>
          <p:nvPr/>
        </p:nvGrpSpPr>
        <p:grpSpPr bwMode="auto">
          <a:xfrm>
            <a:off x="3990975" y="2757488"/>
            <a:ext cx="285750" cy="274637"/>
            <a:chOff x="1693" y="3032"/>
            <a:chExt cx="180" cy="173"/>
          </a:xfrm>
        </p:grpSpPr>
        <p:sp>
          <p:nvSpPr>
            <p:cNvPr id="15456" name="Oval 57"/>
            <p:cNvSpPr>
              <a:spLocks noChangeArrowheads="1"/>
            </p:cNvSpPr>
            <p:nvPr/>
          </p:nvSpPr>
          <p:spPr bwMode="auto">
            <a:xfrm>
              <a:off x="1728" y="3072"/>
              <a:ext cx="96" cy="9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457" name="Text Box 58"/>
            <p:cNvSpPr txBox="1">
              <a:spLocks noChangeArrowheads="1"/>
            </p:cNvSpPr>
            <p:nvPr/>
          </p:nvSpPr>
          <p:spPr bwMode="auto">
            <a:xfrm>
              <a:off x="1693" y="3032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  <a:cs typeface="Arial" charset="0"/>
                </a:rPr>
                <a:t>P</a:t>
              </a:r>
            </a:p>
          </p:txBody>
        </p:sp>
      </p:grpSp>
      <p:sp>
        <p:nvSpPr>
          <p:cNvPr id="15387" name="Arc 21"/>
          <p:cNvSpPr>
            <a:spLocks/>
          </p:cNvSpPr>
          <p:nvPr/>
        </p:nvSpPr>
        <p:spPr bwMode="auto">
          <a:xfrm flipH="1">
            <a:off x="2228850" y="4222750"/>
            <a:ext cx="3476625" cy="10668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FF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388" name="TextBox 103"/>
          <p:cNvSpPr txBox="1">
            <a:spLocks noChangeArrowheads="1"/>
          </p:cNvSpPr>
          <p:nvPr/>
        </p:nvSpPr>
        <p:spPr bwMode="auto">
          <a:xfrm>
            <a:off x="260350" y="4276725"/>
            <a:ext cx="1438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1800">
                <a:solidFill>
                  <a:srgbClr val="66FFFF"/>
                </a:solidFill>
                <a:latin typeface="Arial" charset="0"/>
                <a:cs typeface="Arial" charset="0"/>
              </a:rPr>
              <a:t>cytoplasm</a:t>
            </a:r>
            <a:endParaRPr lang="en-US" sz="1800">
              <a:solidFill>
                <a:srgbClr val="66FFFF"/>
              </a:solidFill>
              <a:latin typeface="Arial" charset="0"/>
              <a:cs typeface="Arial" charset="0"/>
            </a:endParaRPr>
          </a:p>
        </p:txBody>
      </p:sp>
      <p:sp>
        <p:nvSpPr>
          <p:cNvPr id="15389" name="TextBox 104"/>
          <p:cNvSpPr txBox="1">
            <a:spLocks noChangeArrowheads="1"/>
          </p:cNvSpPr>
          <p:nvPr/>
        </p:nvSpPr>
        <p:spPr bwMode="auto">
          <a:xfrm>
            <a:off x="847725" y="5876925"/>
            <a:ext cx="1609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1800">
                <a:solidFill>
                  <a:srgbClr val="66FFFF"/>
                </a:solidFill>
                <a:latin typeface="Arial" charset="0"/>
                <a:cs typeface="Arial" charset="0"/>
              </a:rPr>
              <a:t>nucleus</a:t>
            </a:r>
            <a:endParaRPr lang="en-US" sz="1800">
              <a:solidFill>
                <a:srgbClr val="66FFFF"/>
              </a:solidFill>
              <a:latin typeface="Arial" charset="0"/>
              <a:cs typeface="Arial" charset="0"/>
            </a:endParaRPr>
          </a:p>
        </p:txBody>
      </p:sp>
      <p:grpSp>
        <p:nvGrpSpPr>
          <p:cNvPr id="15390" name="Group 121"/>
          <p:cNvGrpSpPr>
            <a:grpSpLocks/>
          </p:cNvGrpSpPr>
          <p:nvPr/>
        </p:nvGrpSpPr>
        <p:grpSpPr bwMode="auto">
          <a:xfrm>
            <a:off x="2439988" y="2678113"/>
            <a:ext cx="547687" cy="411162"/>
            <a:chOff x="2249" y="2127"/>
            <a:chExt cx="345" cy="259"/>
          </a:xfrm>
        </p:grpSpPr>
        <p:sp>
          <p:nvSpPr>
            <p:cNvPr id="15454" name="Oval 122"/>
            <p:cNvSpPr>
              <a:spLocks noChangeArrowheads="1"/>
            </p:cNvSpPr>
            <p:nvPr/>
          </p:nvSpPr>
          <p:spPr bwMode="auto">
            <a:xfrm>
              <a:off x="2249" y="2127"/>
              <a:ext cx="345" cy="259"/>
            </a:xfrm>
            <a:prstGeom prst="ellipse">
              <a:avLst/>
            </a:prstGeom>
            <a:gradFill rotWithShape="1">
              <a:gsLst>
                <a:gs pos="0">
                  <a:srgbClr val="007676"/>
                </a:gs>
                <a:gs pos="50000">
                  <a:srgbClr val="00FFFF"/>
                </a:gs>
                <a:gs pos="100000">
                  <a:srgbClr val="00767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455" name="Text Box 123"/>
            <p:cNvSpPr txBox="1">
              <a:spLocks noChangeArrowheads="1"/>
            </p:cNvSpPr>
            <p:nvPr/>
          </p:nvSpPr>
          <p:spPr bwMode="auto">
            <a:xfrm>
              <a:off x="2276" y="2162"/>
              <a:ext cx="29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  <a:cs typeface="Arial" charset="0"/>
                </a:rPr>
                <a:t>Shc</a:t>
              </a:r>
            </a:p>
          </p:txBody>
        </p:sp>
      </p:grpSp>
      <p:grpSp>
        <p:nvGrpSpPr>
          <p:cNvPr id="15391" name="Group 125"/>
          <p:cNvGrpSpPr>
            <a:grpSpLocks/>
          </p:cNvGrpSpPr>
          <p:nvPr/>
        </p:nvGrpSpPr>
        <p:grpSpPr bwMode="auto">
          <a:xfrm>
            <a:off x="1792288" y="2881313"/>
            <a:ext cx="547687" cy="411162"/>
            <a:chOff x="1475" y="874"/>
            <a:chExt cx="345" cy="259"/>
          </a:xfrm>
        </p:grpSpPr>
        <p:sp>
          <p:nvSpPr>
            <p:cNvPr id="15452" name="Oval 126"/>
            <p:cNvSpPr>
              <a:spLocks noChangeArrowheads="1"/>
            </p:cNvSpPr>
            <p:nvPr/>
          </p:nvSpPr>
          <p:spPr bwMode="auto">
            <a:xfrm>
              <a:off x="1475" y="874"/>
              <a:ext cx="345" cy="259"/>
            </a:xfrm>
            <a:prstGeom prst="ellipse">
              <a:avLst/>
            </a:prstGeom>
            <a:gradFill rotWithShape="0">
              <a:gsLst>
                <a:gs pos="0">
                  <a:srgbClr val="FFA892"/>
                </a:gs>
                <a:gs pos="50000">
                  <a:srgbClr val="FF3300"/>
                </a:gs>
                <a:gs pos="100000">
                  <a:srgbClr val="FFA89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453" name="Text Box 127"/>
            <p:cNvSpPr txBox="1">
              <a:spLocks noChangeArrowheads="1"/>
            </p:cNvSpPr>
            <p:nvPr/>
          </p:nvSpPr>
          <p:spPr bwMode="auto">
            <a:xfrm>
              <a:off x="1502" y="909"/>
              <a:ext cx="31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  <a:cs typeface="Arial" charset="0"/>
                </a:rPr>
                <a:t>RAS</a:t>
              </a:r>
            </a:p>
          </p:txBody>
        </p:sp>
      </p:grpSp>
      <p:sp>
        <p:nvSpPr>
          <p:cNvPr id="15392" name="Line 143"/>
          <p:cNvSpPr>
            <a:spLocks noChangeShapeType="1"/>
          </p:cNvSpPr>
          <p:nvPr/>
        </p:nvSpPr>
        <p:spPr bwMode="auto">
          <a:xfrm>
            <a:off x="3467100" y="2668588"/>
            <a:ext cx="0" cy="584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5393" name="Group 160"/>
          <p:cNvGrpSpPr>
            <a:grpSpLocks/>
          </p:cNvGrpSpPr>
          <p:nvPr/>
        </p:nvGrpSpPr>
        <p:grpSpPr bwMode="auto">
          <a:xfrm>
            <a:off x="2271713" y="2393950"/>
            <a:ext cx="539750" cy="304800"/>
            <a:chOff x="2256" y="1320"/>
            <a:chExt cx="340" cy="192"/>
          </a:xfrm>
        </p:grpSpPr>
        <p:sp>
          <p:nvSpPr>
            <p:cNvPr id="15450" name="Oval 161"/>
            <p:cNvSpPr>
              <a:spLocks noChangeArrowheads="1"/>
            </p:cNvSpPr>
            <p:nvPr/>
          </p:nvSpPr>
          <p:spPr bwMode="auto">
            <a:xfrm>
              <a:off x="2271" y="1320"/>
              <a:ext cx="288" cy="192"/>
            </a:xfrm>
            <a:prstGeom prst="ellipse">
              <a:avLst/>
            </a:prstGeom>
            <a:gradFill rotWithShape="0">
              <a:gsLst>
                <a:gs pos="0">
                  <a:srgbClr val="5E6D76"/>
                </a:gs>
                <a:gs pos="50000">
                  <a:srgbClr val="CCECFF"/>
                </a:gs>
                <a:gs pos="100000">
                  <a:srgbClr val="5E6D7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451" name="Text Box 162"/>
            <p:cNvSpPr txBox="1">
              <a:spLocks noChangeArrowheads="1"/>
            </p:cNvSpPr>
            <p:nvPr/>
          </p:nvSpPr>
          <p:spPr bwMode="auto">
            <a:xfrm>
              <a:off x="2256" y="1321"/>
              <a:ext cx="3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  <a:cs typeface="Arial" charset="0"/>
                </a:rPr>
                <a:t>Grb2</a:t>
              </a:r>
            </a:p>
          </p:txBody>
        </p:sp>
      </p:grpSp>
      <p:grpSp>
        <p:nvGrpSpPr>
          <p:cNvPr id="15394" name="Group 163"/>
          <p:cNvGrpSpPr>
            <a:grpSpLocks/>
          </p:cNvGrpSpPr>
          <p:nvPr/>
        </p:nvGrpSpPr>
        <p:grpSpPr bwMode="auto">
          <a:xfrm>
            <a:off x="1733550" y="2578100"/>
            <a:ext cx="685800" cy="304800"/>
            <a:chOff x="1834" y="1320"/>
            <a:chExt cx="432" cy="192"/>
          </a:xfrm>
        </p:grpSpPr>
        <p:sp>
          <p:nvSpPr>
            <p:cNvPr id="15448" name="Oval 164"/>
            <p:cNvSpPr>
              <a:spLocks noChangeArrowheads="1"/>
            </p:cNvSpPr>
            <p:nvPr/>
          </p:nvSpPr>
          <p:spPr bwMode="auto">
            <a:xfrm>
              <a:off x="1834" y="1320"/>
              <a:ext cx="432" cy="192"/>
            </a:xfrm>
            <a:prstGeom prst="ellipse">
              <a:avLst/>
            </a:prstGeom>
            <a:gradFill rotWithShape="0">
              <a:gsLst>
                <a:gs pos="0">
                  <a:srgbClr val="383963"/>
                </a:gs>
                <a:gs pos="50000">
                  <a:srgbClr val="7A7CD6"/>
                </a:gs>
                <a:gs pos="100000">
                  <a:srgbClr val="383963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449" name="Text Box 165"/>
            <p:cNvSpPr txBox="1">
              <a:spLocks noChangeArrowheads="1"/>
            </p:cNvSpPr>
            <p:nvPr/>
          </p:nvSpPr>
          <p:spPr bwMode="auto">
            <a:xfrm>
              <a:off x="1894" y="1323"/>
              <a:ext cx="31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  <a:cs typeface="Arial" charset="0"/>
                </a:rPr>
                <a:t>SOS</a:t>
              </a:r>
            </a:p>
          </p:txBody>
        </p:sp>
      </p:grpSp>
      <p:sp>
        <p:nvSpPr>
          <p:cNvPr id="15395" name="Oval 251"/>
          <p:cNvSpPr>
            <a:spLocks noChangeArrowheads="1"/>
          </p:cNvSpPr>
          <p:nvPr/>
        </p:nvSpPr>
        <p:spPr bwMode="auto">
          <a:xfrm>
            <a:off x="1801813" y="3436938"/>
            <a:ext cx="533400" cy="381000"/>
          </a:xfrm>
          <a:prstGeom prst="ellipse">
            <a:avLst/>
          </a:prstGeom>
          <a:gradFill rotWithShape="0">
            <a:gsLst>
              <a:gs pos="0">
                <a:srgbClr val="2F4776"/>
              </a:gs>
              <a:gs pos="50000">
                <a:srgbClr val="6699FF"/>
              </a:gs>
              <a:gs pos="100000">
                <a:srgbClr val="2F47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5396" name="AutoShape 253"/>
          <p:cNvSpPr>
            <a:spLocks noChangeArrowheads="1"/>
          </p:cNvSpPr>
          <p:nvPr/>
        </p:nvSpPr>
        <p:spPr bwMode="auto">
          <a:xfrm>
            <a:off x="1749425" y="3979863"/>
            <a:ext cx="6096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7676"/>
              </a:gs>
              <a:gs pos="50000">
                <a:srgbClr val="00FFFF"/>
              </a:gs>
              <a:gs pos="100000">
                <a:srgbClr val="0076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5397" name="Text Box 254"/>
          <p:cNvSpPr txBox="1">
            <a:spLocks noChangeArrowheads="1"/>
          </p:cNvSpPr>
          <p:nvPr/>
        </p:nvSpPr>
        <p:spPr bwMode="auto">
          <a:xfrm>
            <a:off x="1847850" y="3484563"/>
            <a:ext cx="4286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b="1">
                <a:latin typeface="Arial" charset="0"/>
                <a:cs typeface="Arial" charset="0"/>
              </a:rPr>
              <a:t>Raf</a:t>
            </a:r>
          </a:p>
        </p:txBody>
      </p:sp>
      <p:sp>
        <p:nvSpPr>
          <p:cNvPr id="15398" name="Text Box 255"/>
          <p:cNvSpPr txBox="1">
            <a:spLocks noChangeArrowheads="1"/>
          </p:cNvSpPr>
          <p:nvPr/>
        </p:nvSpPr>
        <p:spPr bwMode="auto">
          <a:xfrm>
            <a:off x="1785938" y="3987800"/>
            <a:ext cx="522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b="1">
                <a:latin typeface="Arial" charset="0"/>
                <a:cs typeface="Arial" charset="0"/>
              </a:rPr>
              <a:t>MEK</a:t>
            </a:r>
          </a:p>
        </p:txBody>
      </p:sp>
      <p:grpSp>
        <p:nvGrpSpPr>
          <p:cNvPr id="15399" name="Group 256"/>
          <p:cNvGrpSpPr>
            <a:grpSpLocks/>
          </p:cNvGrpSpPr>
          <p:nvPr/>
        </p:nvGrpSpPr>
        <p:grpSpPr bwMode="auto">
          <a:xfrm>
            <a:off x="2130425" y="3757613"/>
            <a:ext cx="285750" cy="274637"/>
            <a:chOff x="1693" y="3032"/>
            <a:chExt cx="180" cy="173"/>
          </a:xfrm>
        </p:grpSpPr>
        <p:sp>
          <p:nvSpPr>
            <p:cNvPr id="15446" name="Oval 257"/>
            <p:cNvSpPr>
              <a:spLocks noChangeArrowheads="1"/>
            </p:cNvSpPr>
            <p:nvPr/>
          </p:nvSpPr>
          <p:spPr bwMode="auto">
            <a:xfrm>
              <a:off x="1728" y="3072"/>
              <a:ext cx="96" cy="9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447" name="Text Box 258"/>
            <p:cNvSpPr txBox="1">
              <a:spLocks noChangeArrowheads="1"/>
            </p:cNvSpPr>
            <p:nvPr/>
          </p:nvSpPr>
          <p:spPr bwMode="auto">
            <a:xfrm>
              <a:off x="1693" y="3032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  <a:cs typeface="Arial" charset="0"/>
                </a:rPr>
                <a:t>P</a:t>
              </a:r>
            </a:p>
          </p:txBody>
        </p:sp>
      </p:grpSp>
      <p:grpSp>
        <p:nvGrpSpPr>
          <p:cNvPr id="15400" name="Group 259"/>
          <p:cNvGrpSpPr>
            <a:grpSpLocks/>
          </p:cNvGrpSpPr>
          <p:nvPr/>
        </p:nvGrpSpPr>
        <p:grpSpPr bwMode="auto">
          <a:xfrm>
            <a:off x="2143125" y="4286250"/>
            <a:ext cx="285750" cy="274638"/>
            <a:chOff x="1693" y="3032"/>
            <a:chExt cx="180" cy="173"/>
          </a:xfrm>
        </p:grpSpPr>
        <p:sp>
          <p:nvSpPr>
            <p:cNvPr id="15444" name="Oval 260"/>
            <p:cNvSpPr>
              <a:spLocks noChangeArrowheads="1"/>
            </p:cNvSpPr>
            <p:nvPr/>
          </p:nvSpPr>
          <p:spPr bwMode="auto">
            <a:xfrm>
              <a:off x="1728" y="3072"/>
              <a:ext cx="96" cy="9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445" name="Text Box 261"/>
            <p:cNvSpPr txBox="1">
              <a:spLocks noChangeArrowheads="1"/>
            </p:cNvSpPr>
            <p:nvPr/>
          </p:nvSpPr>
          <p:spPr bwMode="auto">
            <a:xfrm>
              <a:off x="1693" y="3032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  <a:cs typeface="Arial" charset="0"/>
                </a:rPr>
                <a:t>P</a:t>
              </a:r>
            </a:p>
          </p:txBody>
        </p:sp>
      </p:grpSp>
      <p:sp>
        <p:nvSpPr>
          <p:cNvPr id="15401" name="AutoShape 263"/>
          <p:cNvSpPr>
            <a:spLocks noChangeArrowheads="1"/>
          </p:cNvSpPr>
          <p:nvPr/>
        </p:nvSpPr>
        <p:spPr bwMode="auto">
          <a:xfrm>
            <a:off x="1762125" y="4510088"/>
            <a:ext cx="6096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63254"/>
              </a:gs>
              <a:gs pos="50000">
                <a:srgbClr val="FF6BB5"/>
              </a:gs>
              <a:gs pos="100000">
                <a:srgbClr val="763254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5402" name="Text Box 264"/>
          <p:cNvSpPr txBox="1">
            <a:spLocks noChangeArrowheads="1"/>
          </p:cNvSpPr>
          <p:nvPr/>
        </p:nvSpPr>
        <p:spPr bwMode="auto">
          <a:xfrm>
            <a:off x="1817688" y="4513263"/>
            <a:ext cx="5048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b="1">
                <a:latin typeface="Arial" charset="0"/>
                <a:cs typeface="Arial" charset="0"/>
              </a:rPr>
              <a:t>ERK</a:t>
            </a:r>
          </a:p>
        </p:txBody>
      </p:sp>
      <p:grpSp>
        <p:nvGrpSpPr>
          <p:cNvPr id="15403" name="Group 271"/>
          <p:cNvGrpSpPr>
            <a:grpSpLocks/>
          </p:cNvGrpSpPr>
          <p:nvPr/>
        </p:nvGrpSpPr>
        <p:grpSpPr bwMode="auto">
          <a:xfrm>
            <a:off x="3187700" y="2763838"/>
            <a:ext cx="285750" cy="274637"/>
            <a:chOff x="1693" y="3032"/>
            <a:chExt cx="180" cy="173"/>
          </a:xfrm>
        </p:grpSpPr>
        <p:sp>
          <p:nvSpPr>
            <p:cNvPr id="15442" name="Oval 272"/>
            <p:cNvSpPr>
              <a:spLocks noChangeArrowheads="1"/>
            </p:cNvSpPr>
            <p:nvPr/>
          </p:nvSpPr>
          <p:spPr bwMode="auto">
            <a:xfrm>
              <a:off x="1728" y="3072"/>
              <a:ext cx="96" cy="9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443" name="Text Box 273"/>
            <p:cNvSpPr txBox="1">
              <a:spLocks noChangeArrowheads="1"/>
            </p:cNvSpPr>
            <p:nvPr/>
          </p:nvSpPr>
          <p:spPr bwMode="auto">
            <a:xfrm>
              <a:off x="1693" y="3032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  <a:cs typeface="Arial" charset="0"/>
                </a:rPr>
                <a:t>P</a:t>
              </a:r>
            </a:p>
          </p:txBody>
        </p:sp>
      </p:grpSp>
      <p:sp>
        <p:nvSpPr>
          <p:cNvPr id="15404" name="AutoShape 50"/>
          <p:cNvSpPr>
            <a:spLocks noChangeArrowheads="1"/>
          </p:cNvSpPr>
          <p:nvPr/>
        </p:nvSpPr>
        <p:spPr bwMode="auto">
          <a:xfrm rot="10800000" flipV="1">
            <a:off x="2930525" y="2552700"/>
            <a:ext cx="417513" cy="228600"/>
          </a:xfrm>
          <a:prstGeom prst="rightArrow">
            <a:avLst>
              <a:gd name="adj1" fmla="val 50000"/>
              <a:gd name="adj2" fmla="val 313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cxnSp>
        <p:nvCxnSpPr>
          <p:cNvPr id="15405" name="Straight Arrow Connector 144"/>
          <p:cNvCxnSpPr>
            <a:cxnSpLocks noChangeShapeType="1"/>
          </p:cNvCxnSpPr>
          <p:nvPr/>
        </p:nvCxnSpPr>
        <p:spPr bwMode="auto">
          <a:xfrm rot="5400000">
            <a:off x="1981201" y="3381375"/>
            <a:ext cx="171450" cy="3175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06" name="Straight Arrow Connector 145"/>
          <p:cNvCxnSpPr>
            <a:cxnSpLocks noChangeShapeType="1"/>
          </p:cNvCxnSpPr>
          <p:nvPr/>
        </p:nvCxnSpPr>
        <p:spPr bwMode="auto">
          <a:xfrm rot="5400000">
            <a:off x="1971676" y="3905250"/>
            <a:ext cx="171450" cy="3175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07" name="Straight Arrow Connector 146"/>
          <p:cNvCxnSpPr>
            <a:cxnSpLocks noChangeShapeType="1"/>
          </p:cNvCxnSpPr>
          <p:nvPr/>
        </p:nvCxnSpPr>
        <p:spPr bwMode="auto">
          <a:xfrm rot="5400000">
            <a:off x="1971676" y="4371975"/>
            <a:ext cx="171450" cy="3175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5" name="Oval 118"/>
          <p:cNvSpPr>
            <a:spLocks noChangeArrowheads="1"/>
          </p:cNvSpPr>
          <p:nvPr/>
        </p:nvSpPr>
        <p:spPr bwMode="auto">
          <a:xfrm>
            <a:off x="3238501" y="3505200"/>
            <a:ext cx="819150" cy="428625"/>
          </a:xfrm>
          <a:prstGeom prst="ellipse">
            <a:avLst/>
          </a:prstGeom>
          <a:gradFill flip="none" rotWithShape="1">
            <a:gsLst>
              <a:gs pos="100000">
                <a:schemeClr val="tx1">
                  <a:alpha val="72000"/>
                </a:schemeClr>
              </a:gs>
              <a:gs pos="50000">
                <a:srgbClr val="FF9933"/>
              </a:gs>
              <a:gs pos="0">
                <a:schemeClr val="tx1">
                  <a:alpha val="54000"/>
                </a:schemeClr>
              </a:gs>
            </a:gsLst>
            <a:lin ang="5400000" scaled="0"/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1200" b="1">
                <a:latin typeface="Arial" pitchFamily="34" charset="0"/>
                <a:cs typeface="Arial" pitchFamily="34" charset="0"/>
              </a:rPr>
              <a:t>SREBP-1c</a:t>
            </a:r>
          </a:p>
        </p:txBody>
      </p:sp>
      <p:cxnSp>
        <p:nvCxnSpPr>
          <p:cNvPr id="15411" name="Straight Arrow Connector 153"/>
          <p:cNvCxnSpPr>
            <a:cxnSpLocks noChangeShapeType="1"/>
          </p:cNvCxnSpPr>
          <p:nvPr/>
        </p:nvCxnSpPr>
        <p:spPr bwMode="auto">
          <a:xfrm flipV="1">
            <a:off x="2428875" y="3962400"/>
            <a:ext cx="790575" cy="704850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5412" name="Group 67"/>
          <p:cNvGrpSpPr>
            <a:grpSpLocks/>
          </p:cNvGrpSpPr>
          <p:nvPr/>
        </p:nvGrpSpPr>
        <p:grpSpPr bwMode="auto">
          <a:xfrm>
            <a:off x="4019550" y="5265738"/>
            <a:ext cx="892175" cy="112712"/>
            <a:chOff x="4032" y="2241"/>
            <a:chExt cx="753" cy="47"/>
          </a:xfrm>
        </p:grpSpPr>
        <p:grpSp>
          <p:nvGrpSpPr>
            <p:cNvPr id="15433" name="Group 68"/>
            <p:cNvGrpSpPr>
              <a:grpSpLocks/>
            </p:cNvGrpSpPr>
            <p:nvPr/>
          </p:nvGrpSpPr>
          <p:grpSpPr bwMode="auto">
            <a:xfrm>
              <a:off x="4032" y="2241"/>
              <a:ext cx="249" cy="47"/>
              <a:chOff x="4032" y="2241"/>
              <a:chExt cx="249" cy="56"/>
            </a:xfrm>
          </p:grpSpPr>
          <p:sp>
            <p:nvSpPr>
              <p:cNvPr id="15440" name="Oval 69"/>
              <p:cNvSpPr>
                <a:spLocks noChangeArrowheads="1"/>
              </p:cNvSpPr>
              <p:nvPr/>
            </p:nvSpPr>
            <p:spPr bwMode="auto">
              <a:xfrm>
                <a:off x="4032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5441" name="Oval 70"/>
              <p:cNvSpPr>
                <a:spLocks noChangeArrowheads="1"/>
              </p:cNvSpPr>
              <p:nvPr/>
            </p:nvSpPr>
            <p:spPr bwMode="auto">
              <a:xfrm>
                <a:off x="4158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5434" name="Group 71"/>
            <p:cNvGrpSpPr>
              <a:grpSpLocks/>
            </p:cNvGrpSpPr>
            <p:nvPr/>
          </p:nvGrpSpPr>
          <p:grpSpPr bwMode="auto">
            <a:xfrm>
              <a:off x="4284" y="2241"/>
              <a:ext cx="249" cy="47"/>
              <a:chOff x="4032" y="2241"/>
              <a:chExt cx="249" cy="56"/>
            </a:xfrm>
          </p:grpSpPr>
          <p:sp>
            <p:nvSpPr>
              <p:cNvPr id="15438" name="Oval 72"/>
              <p:cNvSpPr>
                <a:spLocks noChangeArrowheads="1"/>
              </p:cNvSpPr>
              <p:nvPr/>
            </p:nvSpPr>
            <p:spPr bwMode="auto">
              <a:xfrm>
                <a:off x="4032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5439" name="Oval 73"/>
              <p:cNvSpPr>
                <a:spLocks noChangeArrowheads="1"/>
              </p:cNvSpPr>
              <p:nvPr/>
            </p:nvSpPr>
            <p:spPr bwMode="auto">
              <a:xfrm>
                <a:off x="4158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5435" name="Group 74"/>
            <p:cNvGrpSpPr>
              <a:grpSpLocks/>
            </p:cNvGrpSpPr>
            <p:nvPr/>
          </p:nvGrpSpPr>
          <p:grpSpPr bwMode="auto">
            <a:xfrm>
              <a:off x="4536" y="2241"/>
              <a:ext cx="249" cy="47"/>
              <a:chOff x="4032" y="2241"/>
              <a:chExt cx="249" cy="56"/>
            </a:xfrm>
          </p:grpSpPr>
          <p:sp>
            <p:nvSpPr>
              <p:cNvPr id="15436" name="Oval 75"/>
              <p:cNvSpPr>
                <a:spLocks noChangeArrowheads="1"/>
              </p:cNvSpPr>
              <p:nvPr/>
            </p:nvSpPr>
            <p:spPr bwMode="auto">
              <a:xfrm>
                <a:off x="4032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5437" name="Oval 76"/>
              <p:cNvSpPr>
                <a:spLocks noChangeArrowheads="1"/>
              </p:cNvSpPr>
              <p:nvPr/>
            </p:nvSpPr>
            <p:spPr bwMode="auto">
              <a:xfrm>
                <a:off x="4158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15413" name="Group 77"/>
          <p:cNvGrpSpPr>
            <a:grpSpLocks/>
          </p:cNvGrpSpPr>
          <p:nvPr/>
        </p:nvGrpSpPr>
        <p:grpSpPr bwMode="auto">
          <a:xfrm>
            <a:off x="2359025" y="5272088"/>
            <a:ext cx="892175" cy="112712"/>
            <a:chOff x="4032" y="2241"/>
            <a:chExt cx="753" cy="47"/>
          </a:xfrm>
        </p:grpSpPr>
        <p:grpSp>
          <p:nvGrpSpPr>
            <p:cNvPr id="15424" name="Group 78"/>
            <p:cNvGrpSpPr>
              <a:grpSpLocks/>
            </p:cNvGrpSpPr>
            <p:nvPr/>
          </p:nvGrpSpPr>
          <p:grpSpPr bwMode="auto">
            <a:xfrm>
              <a:off x="4032" y="2241"/>
              <a:ext cx="249" cy="47"/>
              <a:chOff x="4032" y="2241"/>
              <a:chExt cx="249" cy="56"/>
            </a:xfrm>
          </p:grpSpPr>
          <p:sp>
            <p:nvSpPr>
              <p:cNvPr id="15431" name="Oval 79"/>
              <p:cNvSpPr>
                <a:spLocks noChangeArrowheads="1"/>
              </p:cNvSpPr>
              <p:nvPr/>
            </p:nvSpPr>
            <p:spPr bwMode="auto">
              <a:xfrm>
                <a:off x="4032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5432" name="Oval 80"/>
              <p:cNvSpPr>
                <a:spLocks noChangeArrowheads="1"/>
              </p:cNvSpPr>
              <p:nvPr/>
            </p:nvSpPr>
            <p:spPr bwMode="auto">
              <a:xfrm>
                <a:off x="4158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5425" name="Group 81"/>
            <p:cNvGrpSpPr>
              <a:grpSpLocks/>
            </p:cNvGrpSpPr>
            <p:nvPr/>
          </p:nvGrpSpPr>
          <p:grpSpPr bwMode="auto">
            <a:xfrm>
              <a:off x="4284" y="2241"/>
              <a:ext cx="249" cy="47"/>
              <a:chOff x="4032" y="2241"/>
              <a:chExt cx="249" cy="56"/>
            </a:xfrm>
          </p:grpSpPr>
          <p:sp>
            <p:nvSpPr>
              <p:cNvPr id="15429" name="Oval 82"/>
              <p:cNvSpPr>
                <a:spLocks noChangeArrowheads="1"/>
              </p:cNvSpPr>
              <p:nvPr/>
            </p:nvSpPr>
            <p:spPr bwMode="auto">
              <a:xfrm>
                <a:off x="4032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5430" name="Oval 83"/>
              <p:cNvSpPr>
                <a:spLocks noChangeArrowheads="1"/>
              </p:cNvSpPr>
              <p:nvPr/>
            </p:nvSpPr>
            <p:spPr bwMode="auto">
              <a:xfrm>
                <a:off x="4158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5426" name="Group 84"/>
            <p:cNvGrpSpPr>
              <a:grpSpLocks/>
            </p:cNvGrpSpPr>
            <p:nvPr/>
          </p:nvGrpSpPr>
          <p:grpSpPr bwMode="auto">
            <a:xfrm>
              <a:off x="4536" y="2241"/>
              <a:ext cx="249" cy="47"/>
              <a:chOff x="4032" y="2241"/>
              <a:chExt cx="249" cy="56"/>
            </a:xfrm>
          </p:grpSpPr>
          <p:sp>
            <p:nvSpPr>
              <p:cNvPr id="15427" name="Oval 85"/>
              <p:cNvSpPr>
                <a:spLocks noChangeArrowheads="1"/>
              </p:cNvSpPr>
              <p:nvPr/>
            </p:nvSpPr>
            <p:spPr bwMode="auto">
              <a:xfrm>
                <a:off x="4032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5428" name="Oval 86"/>
              <p:cNvSpPr>
                <a:spLocks noChangeArrowheads="1"/>
              </p:cNvSpPr>
              <p:nvPr/>
            </p:nvSpPr>
            <p:spPr bwMode="auto">
              <a:xfrm>
                <a:off x="4158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15414" name="Text Box 129"/>
          <p:cNvSpPr txBox="1">
            <a:spLocks noChangeArrowheads="1"/>
          </p:cNvSpPr>
          <p:nvPr/>
        </p:nvSpPr>
        <p:spPr bwMode="auto">
          <a:xfrm>
            <a:off x="2609850" y="4906963"/>
            <a:ext cx="24479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000">
                <a:solidFill>
                  <a:srgbClr val="FF0000"/>
                </a:solidFill>
                <a:latin typeface="Arial" charset="0"/>
                <a:cs typeface="Arial" charset="0"/>
              </a:rPr>
              <a:t>SREBP-1c RESPONSE ELEMENTS</a:t>
            </a:r>
          </a:p>
        </p:txBody>
      </p:sp>
      <p:sp>
        <p:nvSpPr>
          <p:cNvPr id="159" name="Oval 118"/>
          <p:cNvSpPr>
            <a:spLocks noChangeArrowheads="1"/>
          </p:cNvSpPr>
          <p:nvPr/>
        </p:nvSpPr>
        <p:spPr bwMode="auto">
          <a:xfrm>
            <a:off x="3209926" y="5114925"/>
            <a:ext cx="819150" cy="428625"/>
          </a:xfrm>
          <a:prstGeom prst="ellipse">
            <a:avLst/>
          </a:prstGeom>
          <a:gradFill flip="none" rotWithShape="1">
            <a:gsLst>
              <a:gs pos="100000">
                <a:schemeClr val="tx1">
                  <a:alpha val="72000"/>
                </a:schemeClr>
              </a:gs>
              <a:gs pos="50000">
                <a:srgbClr val="FF9933"/>
              </a:gs>
              <a:gs pos="0">
                <a:schemeClr val="tx1">
                  <a:alpha val="54000"/>
                </a:schemeClr>
              </a:gs>
            </a:gsLst>
            <a:lin ang="5400000" scaled="0"/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1200" b="1">
                <a:latin typeface="Arial" pitchFamily="34" charset="0"/>
                <a:cs typeface="Arial" pitchFamily="34" charset="0"/>
              </a:rPr>
              <a:t>SREBP-1c</a:t>
            </a:r>
          </a:p>
        </p:txBody>
      </p:sp>
      <p:cxnSp>
        <p:nvCxnSpPr>
          <p:cNvPr id="15418" name="Straight Arrow Connector 180"/>
          <p:cNvCxnSpPr>
            <a:cxnSpLocks noChangeShapeType="1"/>
          </p:cNvCxnSpPr>
          <p:nvPr/>
        </p:nvCxnSpPr>
        <p:spPr bwMode="auto">
          <a:xfrm rot="16200000" flipH="1">
            <a:off x="3190875" y="4410075"/>
            <a:ext cx="866775" cy="9525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419" name="TextBox 182"/>
          <p:cNvSpPr txBox="1">
            <a:spLocks noChangeArrowheads="1"/>
          </p:cNvSpPr>
          <p:nvPr/>
        </p:nvSpPr>
        <p:spPr bwMode="auto">
          <a:xfrm>
            <a:off x="2286000" y="5495925"/>
            <a:ext cx="27908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1800">
                <a:solidFill>
                  <a:srgbClr val="66FFFF"/>
                </a:solidFill>
                <a:latin typeface="Arial" charset="0"/>
                <a:cs typeface="Arial" charset="0"/>
              </a:rPr>
              <a:t>increased enzymes of fatty acid and triglyceride synthesis</a:t>
            </a:r>
            <a:endParaRPr lang="en-US" sz="1800">
              <a:solidFill>
                <a:srgbClr val="66FFFF"/>
              </a:solidFill>
              <a:latin typeface="Arial" charset="0"/>
              <a:cs typeface="Arial" charset="0"/>
            </a:endParaRPr>
          </a:p>
        </p:txBody>
      </p:sp>
      <p:sp>
        <p:nvSpPr>
          <p:cNvPr id="15420" name="Rectangle 15"/>
          <p:cNvSpPr>
            <a:spLocks noChangeArrowheads="1"/>
          </p:cNvSpPr>
          <p:nvPr/>
        </p:nvSpPr>
        <p:spPr bwMode="auto">
          <a:xfrm>
            <a:off x="3406775" y="2859088"/>
            <a:ext cx="96838" cy="315912"/>
          </a:xfrm>
          <a:prstGeom prst="rect">
            <a:avLst/>
          </a:prstGeom>
          <a:gradFill rotWithShape="1">
            <a:gsLst>
              <a:gs pos="0">
                <a:srgbClr val="761800"/>
              </a:gs>
              <a:gs pos="50000">
                <a:srgbClr val="FF3300"/>
              </a:gs>
              <a:gs pos="100000">
                <a:srgbClr val="761800"/>
              </a:gs>
            </a:gsLst>
            <a:lin ang="5400000" scaled="1"/>
          </a:gra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5421" name="Rectangle 16" descr="Dark upward diagonal"/>
          <p:cNvSpPr>
            <a:spLocks noChangeArrowheads="1"/>
          </p:cNvSpPr>
          <p:nvPr/>
        </p:nvSpPr>
        <p:spPr bwMode="auto">
          <a:xfrm>
            <a:off x="3419475" y="2638425"/>
            <a:ext cx="73025" cy="125413"/>
          </a:xfrm>
          <a:prstGeom prst="rect">
            <a:avLst/>
          </a:prstGeom>
          <a:pattFill prst="dkUpDiag">
            <a:fgClr>
              <a:schemeClr val="accent1"/>
            </a:fgClr>
            <a:bgClr>
              <a:srgbClr val="FFFFFF"/>
            </a:bgClr>
          </a:patt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5422" name="TextBox 105"/>
          <p:cNvSpPr txBox="1">
            <a:spLocks noChangeArrowheads="1"/>
          </p:cNvSpPr>
          <p:nvPr/>
        </p:nvSpPr>
        <p:spPr bwMode="auto">
          <a:xfrm>
            <a:off x="457200" y="1485900"/>
            <a:ext cx="1990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1800" b="1">
                <a:solidFill>
                  <a:srgbClr val="FF9900"/>
                </a:solidFill>
                <a:latin typeface="Arial" charset="0"/>
                <a:cs typeface="Arial" charset="0"/>
              </a:rPr>
              <a:t>ADIPOCYTE /</a:t>
            </a:r>
          </a:p>
          <a:p>
            <a:pPr algn="ctr"/>
            <a:r>
              <a:rPr lang="en-GB" sz="1800" b="1">
                <a:solidFill>
                  <a:srgbClr val="FF9900"/>
                </a:solidFill>
                <a:latin typeface="Arial" charset="0"/>
                <a:cs typeface="Arial" charset="0"/>
              </a:rPr>
              <a:t>HEPATOCYTE</a:t>
            </a:r>
            <a:endParaRPr lang="en-US" sz="1800" b="1">
              <a:solidFill>
                <a:srgbClr val="FF9900"/>
              </a:solidFill>
              <a:latin typeface="Arial" charset="0"/>
              <a:cs typeface="Arial" charset="0"/>
            </a:endParaRPr>
          </a:p>
        </p:txBody>
      </p:sp>
      <p:sp>
        <p:nvSpPr>
          <p:cNvPr id="15423" name="TextBox 170"/>
          <p:cNvSpPr txBox="1">
            <a:spLocks noChangeArrowheads="1"/>
          </p:cNvSpPr>
          <p:nvPr/>
        </p:nvSpPr>
        <p:spPr bwMode="auto">
          <a:xfrm>
            <a:off x="4619625" y="2390775"/>
            <a:ext cx="380047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800">
                <a:solidFill>
                  <a:srgbClr val="FF9900"/>
                </a:solidFill>
                <a:latin typeface="Arial" charset="0"/>
                <a:cs typeface="Arial" charset="0"/>
              </a:rPr>
              <a:t>“...in normal humans, adipose tissue lipogenesis, although active, is quantitatively a minor pathway and is less responsive than hepatic lipogensis to acute or prolonged carbohydrate overfeeding.”</a:t>
            </a:r>
          </a:p>
          <a:p>
            <a:endParaRPr lang="en-GB" sz="1800">
              <a:solidFill>
                <a:srgbClr val="FF9900"/>
              </a:solidFill>
              <a:latin typeface="Arial" charset="0"/>
              <a:cs typeface="Arial" charset="0"/>
            </a:endParaRPr>
          </a:p>
          <a:p>
            <a:r>
              <a:rPr lang="en-GB" sz="1400">
                <a:solidFill>
                  <a:srgbClr val="FF9900"/>
                </a:solidFill>
                <a:latin typeface="Arial" charset="0"/>
                <a:cs typeface="Arial" charset="0"/>
              </a:rPr>
              <a:t>Diraison et al. J Lipid Res 2002;44:846</a:t>
            </a:r>
            <a:endParaRPr lang="en-US" sz="1400">
              <a:solidFill>
                <a:srgbClr val="FF99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682625" y="344488"/>
            <a:ext cx="7739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2800">
                <a:solidFill>
                  <a:srgbClr val="FF9933"/>
                </a:solidFill>
                <a:latin typeface="Arial" charset="0"/>
              </a:rPr>
              <a:t>Control of hepatic fatty acid synthesis by insulin</a:t>
            </a:r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 flipV="1">
            <a:off x="3870325" y="1249363"/>
            <a:ext cx="0" cy="184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 flipV="1">
            <a:off x="3563938" y="1249363"/>
            <a:ext cx="12700" cy="184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3908425" y="2735263"/>
            <a:ext cx="46038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 flipH="1">
            <a:off x="3990975" y="2500313"/>
            <a:ext cx="0" cy="75088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3940175" y="2863850"/>
            <a:ext cx="96838" cy="315913"/>
          </a:xfrm>
          <a:prstGeom prst="rect">
            <a:avLst/>
          </a:prstGeom>
          <a:gradFill rotWithShape="1">
            <a:gsLst>
              <a:gs pos="0">
                <a:srgbClr val="761800"/>
              </a:gs>
              <a:gs pos="50000">
                <a:srgbClr val="FF3300"/>
              </a:gs>
              <a:gs pos="100000">
                <a:srgbClr val="761800"/>
              </a:gs>
            </a:gsLst>
            <a:lin ang="5400000" scaled="1"/>
          </a:gra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392" name="Rectangle 8" descr="Dark upward diagonal"/>
          <p:cNvSpPr>
            <a:spLocks noChangeArrowheads="1"/>
          </p:cNvSpPr>
          <p:nvPr/>
        </p:nvSpPr>
        <p:spPr bwMode="auto">
          <a:xfrm>
            <a:off x="3952875" y="2638425"/>
            <a:ext cx="73025" cy="125413"/>
          </a:xfrm>
          <a:prstGeom prst="rect">
            <a:avLst/>
          </a:prstGeom>
          <a:pattFill prst="dkUpDiag">
            <a:fgClr>
              <a:schemeClr val="accent1"/>
            </a:fgClr>
            <a:bgClr>
              <a:srgbClr val="FFFFFF"/>
            </a:bgClr>
          </a:patt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393" name="Rectangle 9" descr="Dark upward diagonal"/>
          <p:cNvSpPr>
            <a:spLocks noChangeArrowheads="1"/>
          </p:cNvSpPr>
          <p:nvPr/>
        </p:nvSpPr>
        <p:spPr bwMode="auto">
          <a:xfrm>
            <a:off x="3951288" y="2500313"/>
            <a:ext cx="73025" cy="66675"/>
          </a:xfrm>
          <a:prstGeom prst="rect">
            <a:avLst/>
          </a:prstGeom>
          <a:pattFill prst="dkUpDiag">
            <a:fgClr>
              <a:schemeClr val="accent1"/>
            </a:fgClr>
            <a:bgClr>
              <a:srgbClr val="FFFFFF"/>
            </a:bgClr>
          </a:patt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394" name="Rectangle 10" descr="Dark upward diagonal"/>
          <p:cNvSpPr>
            <a:spLocks noChangeArrowheads="1"/>
          </p:cNvSpPr>
          <p:nvPr/>
        </p:nvSpPr>
        <p:spPr bwMode="auto">
          <a:xfrm flipV="1">
            <a:off x="3832225" y="2439988"/>
            <a:ext cx="73025" cy="127000"/>
          </a:xfrm>
          <a:prstGeom prst="rect">
            <a:avLst/>
          </a:prstGeom>
          <a:pattFill prst="dkUpDiag">
            <a:fgClr>
              <a:schemeClr val="accent1"/>
            </a:fgClr>
            <a:bgClr>
              <a:srgbClr val="FFFFFF"/>
            </a:bgClr>
          </a:patt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395" name="Rectangle 11" descr="Dark upward diagonal"/>
          <p:cNvSpPr>
            <a:spLocks noChangeArrowheads="1"/>
          </p:cNvSpPr>
          <p:nvPr/>
        </p:nvSpPr>
        <p:spPr bwMode="auto">
          <a:xfrm flipV="1">
            <a:off x="3830638" y="2638425"/>
            <a:ext cx="73025" cy="66675"/>
          </a:xfrm>
          <a:prstGeom prst="rect">
            <a:avLst/>
          </a:prstGeom>
          <a:pattFill prst="dkUpDiag">
            <a:fgClr>
              <a:schemeClr val="accent1"/>
            </a:fgClr>
            <a:bgClr>
              <a:srgbClr val="FFFFFF"/>
            </a:bgClr>
          </a:patt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>
            <a:off x="3571875" y="2576513"/>
            <a:ext cx="3048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>
            <a:off x="3487738" y="2655888"/>
            <a:ext cx="46037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>
            <a:off x="3457575" y="2500313"/>
            <a:ext cx="0" cy="74453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399" name="Rectangle 17" descr="Dark upward diagonal"/>
          <p:cNvSpPr>
            <a:spLocks noChangeArrowheads="1"/>
          </p:cNvSpPr>
          <p:nvPr/>
        </p:nvSpPr>
        <p:spPr bwMode="auto">
          <a:xfrm>
            <a:off x="3417888" y="2500313"/>
            <a:ext cx="73025" cy="66675"/>
          </a:xfrm>
          <a:prstGeom prst="rect">
            <a:avLst/>
          </a:prstGeom>
          <a:pattFill prst="dkUpDiag">
            <a:fgClr>
              <a:schemeClr val="accent1"/>
            </a:fgClr>
            <a:bgClr>
              <a:srgbClr val="FFFFFF"/>
            </a:bgClr>
          </a:patt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400" name="Rectangle 18" descr="Dark upward diagonal"/>
          <p:cNvSpPr>
            <a:spLocks noChangeArrowheads="1"/>
          </p:cNvSpPr>
          <p:nvPr/>
        </p:nvSpPr>
        <p:spPr bwMode="auto">
          <a:xfrm flipV="1">
            <a:off x="3538538" y="2439988"/>
            <a:ext cx="73025" cy="127000"/>
          </a:xfrm>
          <a:prstGeom prst="rect">
            <a:avLst/>
          </a:prstGeom>
          <a:pattFill prst="dkUpDiag">
            <a:fgClr>
              <a:schemeClr val="accent1"/>
            </a:fgClr>
            <a:bgClr>
              <a:srgbClr val="FFFFFF"/>
            </a:bgClr>
          </a:patt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401" name="Rectangle 19" descr="Dark upward diagonal"/>
          <p:cNvSpPr>
            <a:spLocks noChangeArrowheads="1"/>
          </p:cNvSpPr>
          <p:nvPr/>
        </p:nvSpPr>
        <p:spPr bwMode="auto">
          <a:xfrm flipV="1">
            <a:off x="3536950" y="2638425"/>
            <a:ext cx="73025" cy="66675"/>
          </a:xfrm>
          <a:prstGeom prst="rect">
            <a:avLst/>
          </a:prstGeom>
          <a:pattFill prst="dkUpDiag">
            <a:fgClr>
              <a:schemeClr val="accent1"/>
            </a:fgClr>
            <a:bgClr>
              <a:srgbClr val="FFFFFF"/>
            </a:bgClr>
          </a:patt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402" name="Arc 21"/>
          <p:cNvSpPr>
            <a:spLocks/>
          </p:cNvSpPr>
          <p:nvPr/>
        </p:nvSpPr>
        <p:spPr bwMode="auto">
          <a:xfrm flipH="1">
            <a:off x="542925" y="2070100"/>
            <a:ext cx="4924425" cy="10668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FF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403" name="AutoShape 22"/>
          <p:cNvSpPr>
            <a:spLocks noChangeArrowheads="1"/>
          </p:cNvSpPr>
          <p:nvPr/>
        </p:nvSpPr>
        <p:spPr bwMode="auto">
          <a:xfrm flipH="1" flipV="1">
            <a:off x="3519488" y="1025525"/>
            <a:ext cx="401637" cy="401638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9900"/>
              </a:gs>
              <a:gs pos="100000">
                <a:srgbClr val="FFB34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404" name="Text Box 23"/>
          <p:cNvSpPr txBox="1">
            <a:spLocks noChangeArrowheads="1"/>
          </p:cNvSpPr>
          <p:nvPr/>
        </p:nvSpPr>
        <p:spPr bwMode="auto">
          <a:xfrm>
            <a:off x="3944938" y="1012825"/>
            <a:ext cx="8397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9933"/>
                </a:solidFill>
                <a:latin typeface="Arial" charset="0"/>
                <a:cs typeface="Arial" charset="0"/>
              </a:rPr>
              <a:t>insulin</a:t>
            </a:r>
          </a:p>
        </p:txBody>
      </p:sp>
      <p:sp>
        <p:nvSpPr>
          <p:cNvPr id="16405" name="AutoShape 24" descr="75%"/>
          <p:cNvSpPr>
            <a:spLocks noChangeArrowheads="1"/>
          </p:cNvSpPr>
          <p:nvPr/>
        </p:nvSpPr>
        <p:spPr bwMode="auto">
          <a:xfrm>
            <a:off x="3800475" y="1308100"/>
            <a:ext cx="152400" cy="533400"/>
          </a:xfrm>
          <a:prstGeom prst="roundRect">
            <a:avLst>
              <a:gd name="adj" fmla="val 16667"/>
            </a:avLst>
          </a:prstGeom>
          <a:pattFill prst="pct75">
            <a:fgClr>
              <a:srgbClr val="FF9966"/>
            </a:fgClr>
            <a:bgClr>
              <a:schemeClr val="bg1"/>
            </a:bgClr>
          </a:patt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406" name="AutoShape 25" descr="75%"/>
          <p:cNvSpPr>
            <a:spLocks noChangeArrowheads="1"/>
          </p:cNvSpPr>
          <p:nvPr/>
        </p:nvSpPr>
        <p:spPr bwMode="auto">
          <a:xfrm>
            <a:off x="3503613" y="1308100"/>
            <a:ext cx="152400" cy="533400"/>
          </a:xfrm>
          <a:prstGeom prst="roundRect">
            <a:avLst>
              <a:gd name="adj" fmla="val 16667"/>
            </a:avLst>
          </a:prstGeom>
          <a:pattFill prst="pct75">
            <a:fgClr>
              <a:srgbClr val="FF9966"/>
            </a:fgClr>
            <a:bgClr>
              <a:schemeClr val="bg1"/>
            </a:bgClr>
          </a:patt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407" name="Line 26"/>
          <p:cNvSpPr>
            <a:spLocks noChangeShapeType="1"/>
          </p:cNvSpPr>
          <p:nvPr/>
        </p:nvSpPr>
        <p:spPr bwMode="auto">
          <a:xfrm flipV="1">
            <a:off x="5995988" y="2312988"/>
            <a:ext cx="622300" cy="3048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408" name="Arc 27"/>
          <p:cNvSpPr>
            <a:spLocks/>
          </p:cNvSpPr>
          <p:nvPr/>
        </p:nvSpPr>
        <p:spPr bwMode="auto">
          <a:xfrm>
            <a:off x="5414963" y="2070100"/>
            <a:ext cx="3376612" cy="10668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FF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409" name="Oval 28"/>
          <p:cNvSpPr>
            <a:spLocks noChangeArrowheads="1"/>
          </p:cNvSpPr>
          <p:nvPr/>
        </p:nvSpPr>
        <p:spPr bwMode="auto">
          <a:xfrm>
            <a:off x="4584700" y="2413000"/>
            <a:ext cx="673100" cy="406400"/>
          </a:xfrm>
          <a:prstGeom prst="ellipse">
            <a:avLst/>
          </a:prstGeom>
          <a:gradFill rotWithShape="1">
            <a:gsLst>
              <a:gs pos="0">
                <a:srgbClr val="760076"/>
              </a:gs>
              <a:gs pos="50000">
                <a:srgbClr val="FF00FF"/>
              </a:gs>
              <a:gs pos="100000">
                <a:srgbClr val="7600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410" name="Text Box 29"/>
          <p:cNvSpPr txBox="1">
            <a:spLocks noChangeArrowheads="1"/>
          </p:cNvSpPr>
          <p:nvPr/>
        </p:nvSpPr>
        <p:spPr bwMode="auto">
          <a:xfrm>
            <a:off x="4625975" y="2479675"/>
            <a:ext cx="577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b="1">
                <a:latin typeface="Arial" charset="0"/>
                <a:cs typeface="Arial" charset="0"/>
              </a:rPr>
              <a:t>IRS-2</a:t>
            </a:r>
          </a:p>
        </p:txBody>
      </p:sp>
      <p:sp>
        <p:nvSpPr>
          <p:cNvPr id="16411" name="Text Box 30"/>
          <p:cNvSpPr txBox="1">
            <a:spLocks noChangeArrowheads="1"/>
          </p:cNvSpPr>
          <p:nvPr/>
        </p:nvSpPr>
        <p:spPr bwMode="auto">
          <a:xfrm>
            <a:off x="3944938" y="1419225"/>
            <a:ext cx="387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9933"/>
                </a:solidFill>
                <a:latin typeface="Arial" charset="0"/>
                <a:cs typeface="Arial" charset="0"/>
              </a:rPr>
              <a:t>IR</a:t>
            </a:r>
          </a:p>
        </p:txBody>
      </p:sp>
      <p:grpSp>
        <p:nvGrpSpPr>
          <p:cNvPr id="16412" name="Group 31"/>
          <p:cNvGrpSpPr>
            <a:grpSpLocks/>
          </p:cNvGrpSpPr>
          <p:nvPr/>
        </p:nvGrpSpPr>
        <p:grpSpPr bwMode="auto">
          <a:xfrm>
            <a:off x="6016625" y="2290763"/>
            <a:ext cx="547688" cy="411162"/>
            <a:chOff x="3456" y="803"/>
            <a:chExt cx="345" cy="259"/>
          </a:xfrm>
        </p:grpSpPr>
        <p:sp>
          <p:nvSpPr>
            <p:cNvPr id="16556" name="Oval 32"/>
            <p:cNvSpPr>
              <a:spLocks noChangeArrowheads="1"/>
            </p:cNvSpPr>
            <p:nvPr/>
          </p:nvSpPr>
          <p:spPr bwMode="auto">
            <a:xfrm>
              <a:off x="3456" y="803"/>
              <a:ext cx="345" cy="259"/>
            </a:xfrm>
            <a:prstGeom prst="ellipse">
              <a:avLst/>
            </a:prstGeom>
            <a:gradFill rotWithShape="0">
              <a:gsLst>
                <a:gs pos="0">
                  <a:srgbClr val="FFA892"/>
                </a:gs>
                <a:gs pos="50000">
                  <a:srgbClr val="FF3300"/>
                </a:gs>
                <a:gs pos="100000">
                  <a:srgbClr val="FFA89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6557" name="Text Box 33"/>
            <p:cNvSpPr txBox="1">
              <a:spLocks noChangeArrowheads="1"/>
            </p:cNvSpPr>
            <p:nvPr/>
          </p:nvSpPr>
          <p:spPr bwMode="auto">
            <a:xfrm>
              <a:off x="3478" y="838"/>
              <a:ext cx="31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  <a:cs typeface="Arial" charset="0"/>
                </a:rPr>
                <a:t>RAS</a:t>
              </a:r>
            </a:p>
          </p:txBody>
        </p:sp>
      </p:grpSp>
      <p:grpSp>
        <p:nvGrpSpPr>
          <p:cNvPr id="16413" name="Group 34"/>
          <p:cNvGrpSpPr>
            <a:grpSpLocks/>
          </p:cNvGrpSpPr>
          <p:nvPr/>
        </p:nvGrpSpPr>
        <p:grpSpPr bwMode="auto">
          <a:xfrm>
            <a:off x="5915025" y="2651125"/>
            <a:ext cx="817563" cy="495300"/>
            <a:chOff x="2912" y="1030"/>
            <a:chExt cx="515" cy="312"/>
          </a:xfrm>
        </p:grpSpPr>
        <p:sp>
          <p:nvSpPr>
            <p:cNvPr id="35" name="AutoShape 35"/>
            <p:cNvSpPr>
              <a:spLocks noChangeArrowheads="1"/>
            </p:cNvSpPr>
            <p:nvPr/>
          </p:nvSpPr>
          <p:spPr bwMode="auto">
            <a:xfrm>
              <a:off x="2956" y="1036"/>
              <a:ext cx="240" cy="14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6" name="AutoShape 36"/>
            <p:cNvSpPr>
              <a:spLocks noChangeArrowheads="1"/>
            </p:cNvSpPr>
            <p:nvPr/>
          </p:nvSpPr>
          <p:spPr bwMode="auto">
            <a:xfrm>
              <a:off x="2948" y="1185"/>
              <a:ext cx="432" cy="14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6553" name="Text Box 37"/>
            <p:cNvSpPr txBox="1">
              <a:spLocks noChangeArrowheads="1"/>
            </p:cNvSpPr>
            <p:nvPr/>
          </p:nvSpPr>
          <p:spPr bwMode="auto">
            <a:xfrm>
              <a:off x="3098" y="1169"/>
              <a:ext cx="32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  <a:cs typeface="Arial" charset="0"/>
                </a:rPr>
                <a:t>PI3K</a:t>
              </a:r>
            </a:p>
          </p:txBody>
        </p:sp>
        <p:sp>
          <p:nvSpPr>
            <p:cNvPr id="16554" name="Text Box 38"/>
            <p:cNvSpPr txBox="1">
              <a:spLocks noChangeArrowheads="1"/>
            </p:cNvSpPr>
            <p:nvPr/>
          </p:nvSpPr>
          <p:spPr bwMode="auto">
            <a:xfrm>
              <a:off x="2916" y="1030"/>
              <a:ext cx="25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000" b="1">
                  <a:latin typeface="Arial" charset="0"/>
                  <a:cs typeface="Arial" charset="0"/>
                </a:rPr>
                <a:t>p85</a:t>
              </a:r>
            </a:p>
          </p:txBody>
        </p:sp>
        <p:sp>
          <p:nvSpPr>
            <p:cNvPr id="16555" name="Text Box 39"/>
            <p:cNvSpPr txBox="1">
              <a:spLocks noChangeArrowheads="1"/>
            </p:cNvSpPr>
            <p:nvPr/>
          </p:nvSpPr>
          <p:spPr bwMode="auto">
            <a:xfrm>
              <a:off x="2912" y="1174"/>
              <a:ext cx="29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000" b="1">
                  <a:latin typeface="Arial" charset="0"/>
                  <a:cs typeface="Arial" charset="0"/>
                </a:rPr>
                <a:t>p110</a:t>
              </a:r>
            </a:p>
          </p:txBody>
        </p:sp>
      </p:grpSp>
      <p:sp>
        <p:nvSpPr>
          <p:cNvPr id="16414" name="Line 40"/>
          <p:cNvSpPr>
            <a:spLocks noChangeShapeType="1"/>
          </p:cNvSpPr>
          <p:nvPr/>
        </p:nvSpPr>
        <p:spPr bwMode="auto">
          <a:xfrm flipV="1">
            <a:off x="6300788" y="2465388"/>
            <a:ext cx="622300" cy="3048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6415" name="Group 41"/>
          <p:cNvGrpSpPr>
            <a:grpSpLocks/>
          </p:cNvGrpSpPr>
          <p:nvPr/>
        </p:nvGrpSpPr>
        <p:grpSpPr bwMode="auto">
          <a:xfrm>
            <a:off x="5113338" y="2724150"/>
            <a:ext cx="539750" cy="304800"/>
            <a:chOff x="2256" y="1320"/>
            <a:chExt cx="340" cy="192"/>
          </a:xfrm>
        </p:grpSpPr>
        <p:sp>
          <p:nvSpPr>
            <p:cNvPr id="16549" name="Oval 42"/>
            <p:cNvSpPr>
              <a:spLocks noChangeArrowheads="1"/>
            </p:cNvSpPr>
            <p:nvPr/>
          </p:nvSpPr>
          <p:spPr bwMode="auto">
            <a:xfrm>
              <a:off x="2271" y="1320"/>
              <a:ext cx="288" cy="192"/>
            </a:xfrm>
            <a:prstGeom prst="ellipse">
              <a:avLst/>
            </a:prstGeom>
            <a:gradFill rotWithShape="0">
              <a:gsLst>
                <a:gs pos="0">
                  <a:srgbClr val="5E6D76"/>
                </a:gs>
                <a:gs pos="50000">
                  <a:srgbClr val="CCECFF"/>
                </a:gs>
                <a:gs pos="100000">
                  <a:srgbClr val="5E6D7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6550" name="Text Box 43"/>
            <p:cNvSpPr txBox="1">
              <a:spLocks noChangeArrowheads="1"/>
            </p:cNvSpPr>
            <p:nvPr/>
          </p:nvSpPr>
          <p:spPr bwMode="auto">
            <a:xfrm>
              <a:off x="2256" y="1321"/>
              <a:ext cx="3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  <a:cs typeface="Arial" charset="0"/>
                </a:rPr>
                <a:t>Grb2</a:t>
              </a:r>
            </a:p>
          </p:txBody>
        </p:sp>
      </p:grpSp>
      <p:grpSp>
        <p:nvGrpSpPr>
          <p:cNvPr id="16416" name="Group 44"/>
          <p:cNvGrpSpPr>
            <a:grpSpLocks/>
          </p:cNvGrpSpPr>
          <p:nvPr/>
        </p:nvGrpSpPr>
        <p:grpSpPr bwMode="auto">
          <a:xfrm>
            <a:off x="5334000" y="2470150"/>
            <a:ext cx="685800" cy="304800"/>
            <a:chOff x="1834" y="1320"/>
            <a:chExt cx="432" cy="192"/>
          </a:xfrm>
        </p:grpSpPr>
        <p:sp>
          <p:nvSpPr>
            <p:cNvPr id="16547" name="Oval 45"/>
            <p:cNvSpPr>
              <a:spLocks noChangeArrowheads="1"/>
            </p:cNvSpPr>
            <p:nvPr/>
          </p:nvSpPr>
          <p:spPr bwMode="auto">
            <a:xfrm>
              <a:off x="1834" y="1320"/>
              <a:ext cx="432" cy="192"/>
            </a:xfrm>
            <a:prstGeom prst="ellipse">
              <a:avLst/>
            </a:prstGeom>
            <a:gradFill rotWithShape="0">
              <a:gsLst>
                <a:gs pos="0">
                  <a:srgbClr val="383963"/>
                </a:gs>
                <a:gs pos="50000">
                  <a:srgbClr val="7A7CD6"/>
                </a:gs>
                <a:gs pos="100000">
                  <a:srgbClr val="383963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6548" name="Text Box 46"/>
            <p:cNvSpPr txBox="1">
              <a:spLocks noChangeArrowheads="1"/>
            </p:cNvSpPr>
            <p:nvPr/>
          </p:nvSpPr>
          <p:spPr bwMode="auto">
            <a:xfrm>
              <a:off x="1894" y="1323"/>
              <a:ext cx="31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  <a:cs typeface="Arial" charset="0"/>
                </a:rPr>
                <a:t>SOS</a:t>
              </a:r>
            </a:p>
          </p:txBody>
        </p:sp>
      </p:grpSp>
      <p:grpSp>
        <p:nvGrpSpPr>
          <p:cNvPr id="16417" name="Group 47"/>
          <p:cNvGrpSpPr>
            <a:grpSpLocks/>
          </p:cNvGrpSpPr>
          <p:nvPr/>
        </p:nvGrpSpPr>
        <p:grpSpPr bwMode="auto">
          <a:xfrm>
            <a:off x="5780088" y="2549525"/>
            <a:ext cx="285750" cy="274638"/>
            <a:chOff x="1693" y="3032"/>
            <a:chExt cx="180" cy="173"/>
          </a:xfrm>
        </p:grpSpPr>
        <p:sp>
          <p:nvSpPr>
            <p:cNvPr id="16545" name="Oval 48"/>
            <p:cNvSpPr>
              <a:spLocks noChangeArrowheads="1"/>
            </p:cNvSpPr>
            <p:nvPr/>
          </p:nvSpPr>
          <p:spPr bwMode="auto">
            <a:xfrm>
              <a:off x="1728" y="3072"/>
              <a:ext cx="96" cy="9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6546" name="Text Box 49"/>
            <p:cNvSpPr txBox="1">
              <a:spLocks noChangeArrowheads="1"/>
            </p:cNvSpPr>
            <p:nvPr/>
          </p:nvSpPr>
          <p:spPr bwMode="auto">
            <a:xfrm>
              <a:off x="1693" y="3032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  <a:cs typeface="Arial" charset="0"/>
                </a:rPr>
                <a:t>P</a:t>
              </a:r>
            </a:p>
          </p:txBody>
        </p:sp>
      </p:grpSp>
      <p:grpSp>
        <p:nvGrpSpPr>
          <p:cNvPr id="16418" name="Group 53"/>
          <p:cNvGrpSpPr>
            <a:grpSpLocks/>
          </p:cNvGrpSpPr>
          <p:nvPr/>
        </p:nvGrpSpPr>
        <p:grpSpPr bwMode="auto">
          <a:xfrm>
            <a:off x="3190875" y="2757488"/>
            <a:ext cx="285750" cy="274637"/>
            <a:chOff x="1693" y="3032"/>
            <a:chExt cx="180" cy="173"/>
          </a:xfrm>
        </p:grpSpPr>
        <p:sp>
          <p:nvSpPr>
            <p:cNvPr id="16543" name="Oval 54"/>
            <p:cNvSpPr>
              <a:spLocks noChangeArrowheads="1"/>
            </p:cNvSpPr>
            <p:nvPr/>
          </p:nvSpPr>
          <p:spPr bwMode="auto">
            <a:xfrm>
              <a:off x="1728" y="3072"/>
              <a:ext cx="96" cy="9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6544" name="Text Box 55"/>
            <p:cNvSpPr txBox="1">
              <a:spLocks noChangeArrowheads="1"/>
            </p:cNvSpPr>
            <p:nvPr/>
          </p:nvSpPr>
          <p:spPr bwMode="auto">
            <a:xfrm>
              <a:off x="1693" y="3032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  <a:cs typeface="Arial" charset="0"/>
                </a:rPr>
                <a:t>P</a:t>
              </a:r>
            </a:p>
          </p:txBody>
        </p:sp>
      </p:grpSp>
      <p:grpSp>
        <p:nvGrpSpPr>
          <p:cNvPr id="16419" name="Group 56"/>
          <p:cNvGrpSpPr>
            <a:grpSpLocks/>
          </p:cNvGrpSpPr>
          <p:nvPr/>
        </p:nvGrpSpPr>
        <p:grpSpPr bwMode="auto">
          <a:xfrm>
            <a:off x="3990975" y="2757488"/>
            <a:ext cx="285750" cy="274637"/>
            <a:chOff x="1693" y="3032"/>
            <a:chExt cx="180" cy="173"/>
          </a:xfrm>
        </p:grpSpPr>
        <p:sp>
          <p:nvSpPr>
            <p:cNvPr id="16541" name="Oval 57"/>
            <p:cNvSpPr>
              <a:spLocks noChangeArrowheads="1"/>
            </p:cNvSpPr>
            <p:nvPr/>
          </p:nvSpPr>
          <p:spPr bwMode="auto">
            <a:xfrm>
              <a:off x="1728" y="3072"/>
              <a:ext cx="96" cy="9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6542" name="Text Box 58"/>
            <p:cNvSpPr txBox="1">
              <a:spLocks noChangeArrowheads="1"/>
            </p:cNvSpPr>
            <p:nvPr/>
          </p:nvSpPr>
          <p:spPr bwMode="auto">
            <a:xfrm>
              <a:off x="1693" y="3032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  <a:cs typeface="Arial" charset="0"/>
                </a:rPr>
                <a:t>P</a:t>
              </a:r>
            </a:p>
          </p:txBody>
        </p:sp>
      </p:grpSp>
      <p:grpSp>
        <p:nvGrpSpPr>
          <p:cNvPr id="16420" name="Group 60"/>
          <p:cNvGrpSpPr>
            <a:grpSpLocks/>
          </p:cNvGrpSpPr>
          <p:nvPr/>
        </p:nvGrpSpPr>
        <p:grpSpPr bwMode="auto">
          <a:xfrm>
            <a:off x="7035800" y="2105025"/>
            <a:ext cx="712788" cy="246063"/>
            <a:chOff x="4504" y="1998"/>
            <a:chExt cx="449" cy="155"/>
          </a:xfrm>
        </p:grpSpPr>
        <p:sp>
          <p:nvSpPr>
            <p:cNvPr id="16539" name="AutoShape 61"/>
            <p:cNvSpPr>
              <a:spLocks noChangeArrowheads="1"/>
            </p:cNvSpPr>
            <p:nvPr/>
          </p:nvSpPr>
          <p:spPr bwMode="auto">
            <a:xfrm>
              <a:off x="4516" y="2009"/>
              <a:ext cx="432" cy="14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760000"/>
                </a:gs>
                <a:gs pos="50000">
                  <a:srgbClr val="FF0000"/>
                </a:gs>
                <a:gs pos="100000">
                  <a:srgbClr val="760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6540" name="Text Box 62"/>
            <p:cNvSpPr txBox="1">
              <a:spLocks noChangeArrowheads="1"/>
            </p:cNvSpPr>
            <p:nvPr/>
          </p:nvSpPr>
          <p:spPr bwMode="auto">
            <a:xfrm>
              <a:off x="4504" y="1998"/>
              <a:ext cx="44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000" b="1">
                  <a:latin typeface="Arial" charset="0"/>
                  <a:cs typeface="Arial" charset="0"/>
                </a:rPr>
                <a:t>GLUT - 4</a:t>
              </a:r>
            </a:p>
          </p:txBody>
        </p:sp>
      </p:grpSp>
      <p:sp>
        <p:nvSpPr>
          <p:cNvPr id="16421" name="Oval 182"/>
          <p:cNvSpPr>
            <a:spLocks noChangeArrowheads="1"/>
          </p:cNvSpPr>
          <p:nvPr/>
        </p:nvSpPr>
        <p:spPr bwMode="auto">
          <a:xfrm>
            <a:off x="6653213" y="2613025"/>
            <a:ext cx="533400" cy="381000"/>
          </a:xfrm>
          <a:prstGeom prst="ellipse">
            <a:avLst/>
          </a:prstGeom>
          <a:gradFill rotWithShape="0">
            <a:gsLst>
              <a:gs pos="0">
                <a:srgbClr val="FF9900"/>
              </a:gs>
              <a:gs pos="50000">
                <a:srgbClr val="FFFF00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grpSp>
        <p:nvGrpSpPr>
          <p:cNvPr id="16422" name="Group 183"/>
          <p:cNvGrpSpPr>
            <a:grpSpLocks/>
          </p:cNvGrpSpPr>
          <p:nvPr/>
        </p:nvGrpSpPr>
        <p:grpSpPr bwMode="auto">
          <a:xfrm>
            <a:off x="7129463" y="2543175"/>
            <a:ext cx="285750" cy="274638"/>
            <a:chOff x="1693" y="3032"/>
            <a:chExt cx="180" cy="173"/>
          </a:xfrm>
        </p:grpSpPr>
        <p:sp>
          <p:nvSpPr>
            <p:cNvPr id="16537" name="Oval 184"/>
            <p:cNvSpPr>
              <a:spLocks noChangeArrowheads="1"/>
            </p:cNvSpPr>
            <p:nvPr/>
          </p:nvSpPr>
          <p:spPr bwMode="auto">
            <a:xfrm>
              <a:off x="1728" y="3072"/>
              <a:ext cx="96" cy="9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6538" name="Text Box 185"/>
            <p:cNvSpPr txBox="1">
              <a:spLocks noChangeArrowheads="1"/>
            </p:cNvSpPr>
            <p:nvPr/>
          </p:nvSpPr>
          <p:spPr bwMode="auto">
            <a:xfrm>
              <a:off x="1693" y="3032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  <a:cs typeface="Arial" charset="0"/>
                </a:rPr>
                <a:t>P</a:t>
              </a:r>
            </a:p>
          </p:txBody>
        </p:sp>
      </p:grpSp>
      <p:sp>
        <p:nvSpPr>
          <p:cNvPr id="16423" name="Text Box 186"/>
          <p:cNvSpPr txBox="1">
            <a:spLocks noChangeArrowheads="1"/>
          </p:cNvSpPr>
          <p:nvPr/>
        </p:nvSpPr>
        <p:spPr bwMode="auto">
          <a:xfrm>
            <a:off x="6715125" y="2657475"/>
            <a:ext cx="4286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b="1">
                <a:latin typeface="Arial" charset="0"/>
                <a:cs typeface="Arial" charset="0"/>
              </a:rPr>
              <a:t>Akt</a:t>
            </a:r>
          </a:p>
        </p:txBody>
      </p:sp>
      <p:sp>
        <p:nvSpPr>
          <p:cNvPr id="16424" name="Rectangle 187"/>
          <p:cNvSpPr>
            <a:spLocks noChangeArrowheads="1"/>
          </p:cNvSpPr>
          <p:nvPr/>
        </p:nvSpPr>
        <p:spPr bwMode="auto">
          <a:xfrm>
            <a:off x="7599363" y="2660650"/>
            <a:ext cx="458787" cy="254000"/>
          </a:xfrm>
          <a:prstGeom prst="rect">
            <a:avLst/>
          </a:prstGeom>
          <a:gradFill rotWithShape="0">
            <a:gsLst>
              <a:gs pos="0">
                <a:srgbClr val="666666"/>
              </a:gs>
              <a:gs pos="50000">
                <a:srgbClr val="DDDDDD"/>
              </a:gs>
              <a:gs pos="100000">
                <a:srgbClr val="6666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425" name="Text Box 188"/>
          <p:cNvSpPr txBox="1">
            <a:spLocks noChangeArrowheads="1"/>
          </p:cNvSpPr>
          <p:nvPr/>
        </p:nvSpPr>
        <p:spPr bwMode="auto">
          <a:xfrm>
            <a:off x="7532688" y="2660650"/>
            <a:ext cx="6016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b="1">
                <a:latin typeface="Arial" charset="0"/>
                <a:cs typeface="Arial" charset="0"/>
              </a:rPr>
              <a:t>PDK1</a:t>
            </a:r>
          </a:p>
        </p:txBody>
      </p:sp>
      <p:sp>
        <p:nvSpPr>
          <p:cNvPr id="16426" name="Line 189"/>
          <p:cNvSpPr>
            <a:spLocks noChangeShapeType="1"/>
          </p:cNvSpPr>
          <p:nvPr/>
        </p:nvSpPr>
        <p:spPr bwMode="auto">
          <a:xfrm flipH="1">
            <a:off x="7197725" y="2736850"/>
            <a:ext cx="381000" cy="762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6427" name="Group 68"/>
          <p:cNvGrpSpPr>
            <a:grpSpLocks/>
          </p:cNvGrpSpPr>
          <p:nvPr/>
        </p:nvGrpSpPr>
        <p:grpSpPr bwMode="auto">
          <a:xfrm>
            <a:off x="6343650" y="3032125"/>
            <a:ext cx="501650" cy="349250"/>
            <a:chOff x="5064125" y="3489325"/>
            <a:chExt cx="676274" cy="609600"/>
          </a:xfrm>
        </p:grpSpPr>
        <p:sp>
          <p:nvSpPr>
            <p:cNvPr id="16535" name="Line 204"/>
            <p:cNvSpPr>
              <a:spLocks noChangeShapeType="1"/>
            </p:cNvSpPr>
            <p:nvPr/>
          </p:nvSpPr>
          <p:spPr bwMode="auto">
            <a:xfrm flipH="1">
              <a:off x="5153024" y="3489325"/>
              <a:ext cx="587375" cy="596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536" name="Line 249"/>
            <p:cNvSpPr>
              <a:spLocks noChangeShapeType="1"/>
            </p:cNvSpPr>
            <p:nvPr/>
          </p:nvSpPr>
          <p:spPr bwMode="auto">
            <a:xfrm>
              <a:off x="5064125" y="4098925"/>
              <a:ext cx="1524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6428" name="AutoShape 220"/>
          <p:cNvSpPr>
            <a:spLocks noChangeArrowheads="1"/>
          </p:cNvSpPr>
          <p:nvPr/>
        </p:nvSpPr>
        <p:spPr bwMode="auto">
          <a:xfrm>
            <a:off x="5768975" y="3429000"/>
            <a:ext cx="622300" cy="3476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65E47"/>
              </a:gs>
              <a:gs pos="50000">
                <a:srgbClr val="FFCC99"/>
              </a:gs>
              <a:gs pos="100000">
                <a:srgbClr val="765E47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429" name="Text Box 221"/>
          <p:cNvSpPr txBox="1">
            <a:spLocks noChangeArrowheads="1"/>
          </p:cNvSpPr>
          <p:nvPr/>
        </p:nvSpPr>
        <p:spPr bwMode="auto">
          <a:xfrm>
            <a:off x="5699125" y="3462338"/>
            <a:ext cx="711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1">
                <a:latin typeface="Arial" charset="0"/>
                <a:cs typeface="Arial" charset="0"/>
              </a:rPr>
              <a:t>Foxo1</a:t>
            </a:r>
          </a:p>
        </p:txBody>
      </p:sp>
      <p:grpSp>
        <p:nvGrpSpPr>
          <p:cNvPr id="16430" name="Group 222"/>
          <p:cNvGrpSpPr>
            <a:grpSpLocks/>
          </p:cNvGrpSpPr>
          <p:nvPr/>
        </p:nvGrpSpPr>
        <p:grpSpPr bwMode="auto">
          <a:xfrm>
            <a:off x="6357938" y="3384550"/>
            <a:ext cx="285750" cy="274638"/>
            <a:chOff x="1693" y="3032"/>
            <a:chExt cx="180" cy="173"/>
          </a:xfrm>
        </p:grpSpPr>
        <p:sp>
          <p:nvSpPr>
            <p:cNvPr id="16533" name="Oval 223"/>
            <p:cNvSpPr>
              <a:spLocks noChangeArrowheads="1"/>
            </p:cNvSpPr>
            <p:nvPr/>
          </p:nvSpPr>
          <p:spPr bwMode="auto">
            <a:xfrm>
              <a:off x="1728" y="3072"/>
              <a:ext cx="96" cy="9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6534" name="Text Box 224"/>
            <p:cNvSpPr txBox="1">
              <a:spLocks noChangeArrowheads="1"/>
            </p:cNvSpPr>
            <p:nvPr/>
          </p:nvSpPr>
          <p:spPr bwMode="auto">
            <a:xfrm>
              <a:off x="1693" y="3032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  <a:cs typeface="Arial" charset="0"/>
                </a:rPr>
                <a:t>P</a:t>
              </a:r>
            </a:p>
          </p:txBody>
        </p:sp>
      </p:grpSp>
      <p:sp>
        <p:nvSpPr>
          <p:cNvPr id="16431" name="Arc 21"/>
          <p:cNvSpPr>
            <a:spLocks/>
          </p:cNvSpPr>
          <p:nvPr/>
        </p:nvSpPr>
        <p:spPr bwMode="auto">
          <a:xfrm flipH="1">
            <a:off x="2228850" y="4222750"/>
            <a:ext cx="3476625" cy="10668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FF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432" name="Arc 27"/>
          <p:cNvSpPr>
            <a:spLocks/>
          </p:cNvSpPr>
          <p:nvPr/>
        </p:nvSpPr>
        <p:spPr bwMode="auto">
          <a:xfrm>
            <a:off x="5676900" y="4222750"/>
            <a:ext cx="2571750" cy="10668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FF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6433" name="Group 67"/>
          <p:cNvGrpSpPr>
            <a:grpSpLocks/>
          </p:cNvGrpSpPr>
          <p:nvPr/>
        </p:nvGrpSpPr>
        <p:grpSpPr bwMode="auto">
          <a:xfrm>
            <a:off x="6200775" y="4751388"/>
            <a:ext cx="892175" cy="112712"/>
            <a:chOff x="4032" y="2241"/>
            <a:chExt cx="753" cy="47"/>
          </a:xfrm>
        </p:grpSpPr>
        <p:grpSp>
          <p:nvGrpSpPr>
            <p:cNvPr id="16524" name="Group 68"/>
            <p:cNvGrpSpPr>
              <a:grpSpLocks/>
            </p:cNvGrpSpPr>
            <p:nvPr/>
          </p:nvGrpSpPr>
          <p:grpSpPr bwMode="auto">
            <a:xfrm>
              <a:off x="4032" y="2241"/>
              <a:ext cx="249" cy="47"/>
              <a:chOff x="4032" y="2241"/>
              <a:chExt cx="249" cy="56"/>
            </a:xfrm>
          </p:grpSpPr>
          <p:sp>
            <p:nvSpPr>
              <p:cNvPr id="16531" name="Oval 69"/>
              <p:cNvSpPr>
                <a:spLocks noChangeArrowheads="1"/>
              </p:cNvSpPr>
              <p:nvPr/>
            </p:nvSpPr>
            <p:spPr bwMode="auto">
              <a:xfrm>
                <a:off x="4032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6532" name="Oval 70"/>
              <p:cNvSpPr>
                <a:spLocks noChangeArrowheads="1"/>
              </p:cNvSpPr>
              <p:nvPr/>
            </p:nvSpPr>
            <p:spPr bwMode="auto">
              <a:xfrm>
                <a:off x="4158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6525" name="Group 71"/>
            <p:cNvGrpSpPr>
              <a:grpSpLocks/>
            </p:cNvGrpSpPr>
            <p:nvPr/>
          </p:nvGrpSpPr>
          <p:grpSpPr bwMode="auto">
            <a:xfrm>
              <a:off x="4284" y="2241"/>
              <a:ext cx="249" cy="47"/>
              <a:chOff x="4032" y="2241"/>
              <a:chExt cx="249" cy="56"/>
            </a:xfrm>
          </p:grpSpPr>
          <p:sp>
            <p:nvSpPr>
              <p:cNvPr id="16529" name="Oval 72"/>
              <p:cNvSpPr>
                <a:spLocks noChangeArrowheads="1"/>
              </p:cNvSpPr>
              <p:nvPr/>
            </p:nvSpPr>
            <p:spPr bwMode="auto">
              <a:xfrm>
                <a:off x="4032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6530" name="Oval 73"/>
              <p:cNvSpPr>
                <a:spLocks noChangeArrowheads="1"/>
              </p:cNvSpPr>
              <p:nvPr/>
            </p:nvSpPr>
            <p:spPr bwMode="auto">
              <a:xfrm>
                <a:off x="4158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6526" name="Group 74"/>
            <p:cNvGrpSpPr>
              <a:grpSpLocks/>
            </p:cNvGrpSpPr>
            <p:nvPr/>
          </p:nvGrpSpPr>
          <p:grpSpPr bwMode="auto">
            <a:xfrm>
              <a:off x="4536" y="2241"/>
              <a:ext cx="249" cy="47"/>
              <a:chOff x="4032" y="2241"/>
              <a:chExt cx="249" cy="56"/>
            </a:xfrm>
          </p:grpSpPr>
          <p:sp>
            <p:nvSpPr>
              <p:cNvPr id="16527" name="Oval 75"/>
              <p:cNvSpPr>
                <a:spLocks noChangeArrowheads="1"/>
              </p:cNvSpPr>
              <p:nvPr/>
            </p:nvSpPr>
            <p:spPr bwMode="auto">
              <a:xfrm>
                <a:off x="4032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6528" name="Oval 76"/>
              <p:cNvSpPr>
                <a:spLocks noChangeArrowheads="1"/>
              </p:cNvSpPr>
              <p:nvPr/>
            </p:nvSpPr>
            <p:spPr bwMode="auto">
              <a:xfrm>
                <a:off x="4158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16434" name="Group 77"/>
          <p:cNvGrpSpPr>
            <a:grpSpLocks/>
          </p:cNvGrpSpPr>
          <p:nvPr/>
        </p:nvGrpSpPr>
        <p:grpSpPr bwMode="auto">
          <a:xfrm>
            <a:off x="5302250" y="4757738"/>
            <a:ext cx="892175" cy="112712"/>
            <a:chOff x="4032" y="2241"/>
            <a:chExt cx="753" cy="47"/>
          </a:xfrm>
        </p:grpSpPr>
        <p:grpSp>
          <p:nvGrpSpPr>
            <p:cNvPr id="16515" name="Group 78"/>
            <p:cNvGrpSpPr>
              <a:grpSpLocks/>
            </p:cNvGrpSpPr>
            <p:nvPr/>
          </p:nvGrpSpPr>
          <p:grpSpPr bwMode="auto">
            <a:xfrm>
              <a:off x="4032" y="2241"/>
              <a:ext cx="249" cy="47"/>
              <a:chOff x="4032" y="2241"/>
              <a:chExt cx="249" cy="56"/>
            </a:xfrm>
          </p:grpSpPr>
          <p:sp>
            <p:nvSpPr>
              <p:cNvPr id="16522" name="Oval 79"/>
              <p:cNvSpPr>
                <a:spLocks noChangeArrowheads="1"/>
              </p:cNvSpPr>
              <p:nvPr/>
            </p:nvSpPr>
            <p:spPr bwMode="auto">
              <a:xfrm>
                <a:off x="4032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6523" name="Oval 80"/>
              <p:cNvSpPr>
                <a:spLocks noChangeArrowheads="1"/>
              </p:cNvSpPr>
              <p:nvPr/>
            </p:nvSpPr>
            <p:spPr bwMode="auto">
              <a:xfrm>
                <a:off x="4158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6516" name="Group 81"/>
            <p:cNvGrpSpPr>
              <a:grpSpLocks/>
            </p:cNvGrpSpPr>
            <p:nvPr/>
          </p:nvGrpSpPr>
          <p:grpSpPr bwMode="auto">
            <a:xfrm>
              <a:off x="4284" y="2241"/>
              <a:ext cx="249" cy="47"/>
              <a:chOff x="4032" y="2241"/>
              <a:chExt cx="249" cy="56"/>
            </a:xfrm>
          </p:grpSpPr>
          <p:sp>
            <p:nvSpPr>
              <p:cNvPr id="16520" name="Oval 82"/>
              <p:cNvSpPr>
                <a:spLocks noChangeArrowheads="1"/>
              </p:cNvSpPr>
              <p:nvPr/>
            </p:nvSpPr>
            <p:spPr bwMode="auto">
              <a:xfrm>
                <a:off x="4032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6521" name="Oval 83"/>
              <p:cNvSpPr>
                <a:spLocks noChangeArrowheads="1"/>
              </p:cNvSpPr>
              <p:nvPr/>
            </p:nvSpPr>
            <p:spPr bwMode="auto">
              <a:xfrm>
                <a:off x="4158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6517" name="Group 84"/>
            <p:cNvGrpSpPr>
              <a:grpSpLocks/>
            </p:cNvGrpSpPr>
            <p:nvPr/>
          </p:nvGrpSpPr>
          <p:grpSpPr bwMode="auto">
            <a:xfrm>
              <a:off x="4536" y="2241"/>
              <a:ext cx="249" cy="47"/>
              <a:chOff x="4032" y="2241"/>
              <a:chExt cx="249" cy="56"/>
            </a:xfrm>
          </p:grpSpPr>
          <p:sp>
            <p:nvSpPr>
              <p:cNvPr id="16518" name="Oval 85"/>
              <p:cNvSpPr>
                <a:spLocks noChangeArrowheads="1"/>
              </p:cNvSpPr>
              <p:nvPr/>
            </p:nvSpPr>
            <p:spPr bwMode="auto">
              <a:xfrm>
                <a:off x="4032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6519" name="Oval 86"/>
              <p:cNvSpPr>
                <a:spLocks noChangeArrowheads="1"/>
              </p:cNvSpPr>
              <p:nvPr/>
            </p:nvSpPr>
            <p:spPr bwMode="auto">
              <a:xfrm>
                <a:off x="4158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16435" name="Text Box 129"/>
          <p:cNvSpPr txBox="1">
            <a:spLocks noChangeArrowheads="1"/>
          </p:cNvSpPr>
          <p:nvPr/>
        </p:nvSpPr>
        <p:spPr bwMode="auto">
          <a:xfrm>
            <a:off x="5153025" y="4506913"/>
            <a:ext cx="2133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1000">
                <a:solidFill>
                  <a:srgbClr val="FF0000"/>
                </a:solidFill>
                <a:latin typeface="Arial" charset="0"/>
                <a:cs typeface="Arial" charset="0"/>
              </a:rPr>
              <a:t>Foxo1 RESPONSE ELEMENTS</a:t>
            </a:r>
          </a:p>
        </p:txBody>
      </p:sp>
      <p:cxnSp>
        <p:nvCxnSpPr>
          <p:cNvPr id="16436" name="Straight Arrow Connector 99"/>
          <p:cNvCxnSpPr>
            <a:cxnSpLocks noChangeShapeType="1"/>
          </p:cNvCxnSpPr>
          <p:nvPr/>
        </p:nvCxnSpPr>
        <p:spPr bwMode="auto">
          <a:xfrm rot="5400000">
            <a:off x="5724525" y="4162425"/>
            <a:ext cx="666750" cy="0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1" name="Multiply 100"/>
          <p:cNvSpPr/>
          <p:nvPr/>
        </p:nvSpPr>
        <p:spPr bwMode="auto">
          <a:xfrm>
            <a:off x="5743575" y="3819525"/>
            <a:ext cx="628650" cy="342900"/>
          </a:xfrm>
          <a:prstGeom prst="mathMultiply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438" name="TextBox 101"/>
          <p:cNvSpPr txBox="1">
            <a:spLocks noChangeArrowheads="1"/>
          </p:cNvSpPr>
          <p:nvPr/>
        </p:nvSpPr>
        <p:spPr bwMode="auto">
          <a:xfrm>
            <a:off x="4791075" y="4876800"/>
            <a:ext cx="29908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1800">
                <a:solidFill>
                  <a:srgbClr val="66FFFF"/>
                </a:solidFill>
                <a:latin typeface="Arial" charset="0"/>
                <a:cs typeface="Arial" charset="0"/>
              </a:rPr>
              <a:t>decreased enzymes of glycogenolysis and gluconeogenesis</a:t>
            </a:r>
            <a:endParaRPr lang="en-US" sz="1800">
              <a:solidFill>
                <a:srgbClr val="66FFFF"/>
              </a:solidFill>
              <a:latin typeface="Arial" charset="0"/>
              <a:cs typeface="Arial" charset="0"/>
            </a:endParaRPr>
          </a:p>
        </p:txBody>
      </p:sp>
      <p:sp>
        <p:nvSpPr>
          <p:cNvPr id="16439" name="TextBox 103"/>
          <p:cNvSpPr txBox="1">
            <a:spLocks noChangeArrowheads="1"/>
          </p:cNvSpPr>
          <p:nvPr/>
        </p:nvSpPr>
        <p:spPr bwMode="auto">
          <a:xfrm>
            <a:off x="323850" y="3629025"/>
            <a:ext cx="1438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1800">
                <a:solidFill>
                  <a:srgbClr val="66FFFF"/>
                </a:solidFill>
                <a:latin typeface="Arial" charset="0"/>
                <a:cs typeface="Arial" charset="0"/>
              </a:rPr>
              <a:t>cytoplasm</a:t>
            </a:r>
            <a:endParaRPr lang="en-US" sz="1800">
              <a:solidFill>
                <a:srgbClr val="66FFFF"/>
              </a:solidFill>
              <a:latin typeface="Arial" charset="0"/>
              <a:cs typeface="Arial" charset="0"/>
            </a:endParaRPr>
          </a:p>
        </p:txBody>
      </p:sp>
      <p:sp>
        <p:nvSpPr>
          <p:cNvPr id="16440" name="TextBox 104"/>
          <p:cNvSpPr txBox="1">
            <a:spLocks noChangeArrowheads="1"/>
          </p:cNvSpPr>
          <p:nvPr/>
        </p:nvSpPr>
        <p:spPr bwMode="auto">
          <a:xfrm>
            <a:off x="847725" y="5876925"/>
            <a:ext cx="1609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1800">
                <a:solidFill>
                  <a:srgbClr val="66FFFF"/>
                </a:solidFill>
                <a:latin typeface="Arial" charset="0"/>
                <a:cs typeface="Arial" charset="0"/>
              </a:rPr>
              <a:t>nucleus</a:t>
            </a:r>
            <a:endParaRPr lang="en-US" sz="1800">
              <a:solidFill>
                <a:srgbClr val="66FFFF"/>
              </a:solidFill>
              <a:latin typeface="Arial" charset="0"/>
              <a:cs typeface="Arial" charset="0"/>
            </a:endParaRPr>
          </a:p>
        </p:txBody>
      </p:sp>
      <p:sp>
        <p:nvSpPr>
          <p:cNvPr id="16441" name="Oval 28"/>
          <p:cNvSpPr>
            <a:spLocks noChangeArrowheads="1"/>
          </p:cNvSpPr>
          <p:nvPr/>
        </p:nvSpPr>
        <p:spPr bwMode="auto">
          <a:xfrm>
            <a:off x="4575175" y="2946400"/>
            <a:ext cx="673100" cy="406400"/>
          </a:xfrm>
          <a:prstGeom prst="ellipse">
            <a:avLst/>
          </a:prstGeom>
          <a:gradFill rotWithShape="1">
            <a:gsLst>
              <a:gs pos="0">
                <a:srgbClr val="760076"/>
              </a:gs>
              <a:gs pos="50000">
                <a:srgbClr val="FF00FF"/>
              </a:gs>
              <a:gs pos="100000">
                <a:srgbClr val="7600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442" name="Text Box 29"/>
          <p:cNvSpPr txBox="1">
            <a:spLocks noChangeArrowheads="1"/>
          </p:cNvSpPr>
          <p:nvPr/>
        </p:nvSpPr>
        <p:spPr bwMode="auto">
          <a:xfrm>
            <a:off x="4635500" y="3022600"/>
            <a:ext cx="577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b="1">
                <a:latin typeface="Arial" charset="0"/>
                <a:cs typeface="Arial" charset="0"/>
              </a:rPr>
              <a:t>IRS-1</a:t>
            </a:r>
          </a:p>
        </p:txBody>
      </p:sp>
      <p:sp>
        <p:nvSpPr>
          <p:cNvPr id="16443" name="AutoShape 50"/>
          <p:cNvSpPr>
            <a:spLocks noChangeArrowheads="1"/>
          </p:cNvSpPr>
          <p:nvPr/>
        </p:nvSpPr>
        <p:spPr bwMode="auto">
          <a:xfrm rot="20076636" flipV="1">
            <a:off x="4092575" y="2543175"/>
            <a:ext cx="417513" cy="219075"/>
          </a:xfrm>
          <a:prstGeom prst="rightArrow">
            <a:avLst>
              <a:gd name="adj1" fmla="val 50000"/>
              <a:gd name="adj2" fmla="val 3131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grpSp>
        <p:nvGrpSpPr>
          <p:cNvPr id="16444" name="Group 121"/>
          <p:cNvGrpSpPr>
            <a:grpSpLocks/>
          </p:cNvGrpSpPr>
          <p:nvPr/>
        </p:nvGrpSpPr>
        <p:grpSpPr bwMode="auto">
          <a:xfrm>
            <a:off x="2439988" y="2678113"/>
            <a:ext cx="547687" cy="411162"/>
            <a:chOff x="2249" y="2127"/>
            <a:chExt cx="345" cy="259"/>
          </a:xfrm>
        </p:grpSpPr>
        <p:sp>
          <p:nvSpPr>
            <p:cNvPr id="16513" name="Oval 122"/>
            <p:cNvSpPr>
              <a:spLocks noChangeArrowheads="1"/>
            </p:cNvSpPr>
            <p:nvPr/>
          </p:nvSpPr>
          <p:spPr bwMode="auto">
            <a:xfrm>
              <a:off x="2249" y="2127"/>
              <a:ext cx="345" cy="259"/>
            </a:xfrm>
            <a:prstGeom prst="ellipse">
              <a:avLst/>
            </a:prstGeom>
            <a:gradFill rotWithShape="1">
              <a:gsLst>
                <a:gs pos="0">
                  <a:srgbClr val="007676"/>
                </a:gs>
                <a:gs pos="50000">
                  <a:srgbClr val="00FFFF"/>
                </a:gs>
                <a:gs pos="100000">
                  <a:srgbClr val="00767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6514" name="Text Box 123"/>
            <p:cNvSpPr txBox="1">
              <a:spLocks noChangeArrowheads="1"/>
            </p:cNvSpPr>
            <p:nvPr/>
          </p:nvSpPr>
          <p:spPr bwMode="auto">
            <a:xfrm>
              <a:off x="2276" y="2162"/>
              <a:ext cx="29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  <a:cs typeface="Arial" charset="0"/>
                </a:rPr>
                <a:t>Shc</a:t>
              </a:r>
            </a:p>
          </p:txBody>
        </p:sp>
      </p:grpSp>
      <p:grpSp>
        <p:nvGrpSpPr>
          <p:cNvPr id="16445" name="Group 125"/>
          <p:cNvGrpSpPr>
            <a:grpSpLocks/>
          </p:cNvGrpSpPr>
          <p:nvPr/>
        </p:nvGrpSpPr>
        <p:grpSpPr bwMode="auto">
          <a:xfrm>
            <a:off x="1792288" y="2881313"/>
            <a:ext cx="547687" cy="411162"/>
            <a:chOff x="1475" y="874"/>
            <a:chExt cx="345" cy="259"/>
          </a:xfrm>
        </p:grpSpPr>
        <p:sp>
          <p:nvSpPr>
            <p:cNvPr id="16511" name="Oval 126"/>
            <p:cNvSpPr>
              <a:spLocks noChangeArrowheads="1"/>
            </p:cNvSpPr>
            <p:nvPr/>
          </p:nvSpPr>
          <p:spPr bwMode="auto">
            <a:xfrm>
              <a:off x="1475" y="874"/>
              <a:ext cx="345" cy="259"/>
            </a:xfrm>
            <a:prstGeom prst="ellipse">
              <a:avLst/>
            </a:prstGeom>
            <a:gradFill rotWithShape="0">
              <a:gsLst>
                <a:gs pos="0">
                  <a:srgbClr val="FFA892"/>
                </a:gs>
                <a:gs pos="50000">
                  <a:srgbClr val="FF3300"/>
                </a:gs>
                <a:gs pos="100000">
                  <a:srgbClr val="FFA89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6512" name="Text Box 127"/>
            <p:cNvSpPr txBox="1">
              <a:spLocks noChangeArrowheads="1"/>
            </p:cNvSpPr>
            <p:nvPr/>
          </p:nvSpPr>
          <p:spPr bwMode="auto">
            <a:xfrm>
              <a:off x="1502" y="909"/>
              <a:ext cx="31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  <a:cs typeface="Arial" charset="0"/>
                </a:rPr>
                <a:t>RAS</a:t>
              </a:r>
            </a:p>
          </p:txBody>
        </p:sp>
      </p:grpSp>
      <p:sp>
        <p:nvSpPr>
          <p:cNvPr id="16446" name="Line 143"/>
          <p:cNvSpPr>
            <a:spLocks noChangeShapeType="1"/>
          </p:cNvSpPr>
          <p:nvPr/>
        </p:nvSpPr>
        <p:spPr bwMode="auto">
          <a:xfrm>
            <a:off x="3467100" y="2668588"/>
            <a:ext cx="0" cy="584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6447" name="Group 160"/>
          <p:cNvGrpSpPr>
            <a:grpSpLocks/>
          </p:cNvGrpSpPr>
          <p:nvPr/>
        </p:nvGrpSpPr>
        <p:grpSpPr bwMode="auto">
          <a:xfrm>
            <a:off x="2271713" y="2393950"/>
            <a:ext cx="539750" cy="304800"/>
            <a:chOff x="2256" y="1320"/>
            <a:chExt cx="340" cy="192"/>
          </a:xfrm>
        </p:grpSpPr>
        <p:sp>
          <p:nvSpPr>
            <p:cNvPr id="16509" name="Oval 161"/>
            <p:cNvSpPr>
              <a:spLocks noChangeArrowheads="1"/>
            </p:cNvSpPr>
            <p:nvPr/>
          </p:nvSpPr>
          <p:spPr bwMode="auto">
            <a:xfrm>
              <a:off x="2271" y="1320"/>
              <a:ext cx="288" cy="192"/>
            </a:xfrm>
            <a:prstGeom prst="ellipse">
              <a:avLst/>
            </a:prstGeom>
            <a:gradFill rotWithShape="0">
              <a:gsLst>
                <a:gs pos="0">
                  <a:srgbClr val="5E6D76"/>
                </a:gs>
                <a:gs pos="50000">
                  <a:srgbClr val="CCECFF"/>
                </a:gs>
                <a:gs pos="100000">
                  <a:srgbClr val="5E6D7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6510" name="Text Box 162"/>
            <p:cNvSpPr txBox="1">
              <a:spLocks noChangeArrowheads="1"/>
            </p:cNvSpPr>
            <p:nvPr/>
          </p:nvSpPr>
          <p:spPr bwMode="auto">
            <a:xfrm>
              <a:off x="2256" y="1321"/>
              <a:ext cx="3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  <a:cs typeface="Arial" charset="0"/>
                </a:rPr>
                <a:t>Grb2</a:t>
              </a:r>
            </a:p>
          </p:txBody>
        </p:sp>
      </p:grpSp>
      <p:grpSp>
        <p:nvGrpSpPr>
          <p:cNvPr id="16448" name="Group 163"/>
          <p:cNvGrpSpPr>
            <a:grpSpLocks/>
          </p:cNvGrpSpPr>
          <p:nvPr/>
        </p:nvGrpSpPr>
        <p:grpSpPr bwMode="auto">
          <a:xfrm>
            <a:off x="1733550" y="2578100"/>
            <a:ext cx="685800" cy="304800"/>
            <a:chOff x="1834" y="1320"/>
            <a:chExt cx="432" cy="192"/>
          </a:xfrm>
        </p:grpSpPr>
        <p:sp>
          <p:nvSpPr>
            <p:cNvPr id="16507" name="Oval 164"/>
            <p:cNvSpPr>
              <a:spLocks noChangeArrowheads="1"/>
            </p:cNvSpPr>
            <p:nvPr/>
          </p:nvSpPr>
          <p:spPr bwMode="auto">
            <a:xfrm>
              <a:off x="1834" y="1320"/>
              <a:ext cx="432" cy="192"/>
            </a:xfrm>
            <a:prstGeom prst="ellipse">
              <a:avLst/>
            </a:prstGeom>
            <a:gradFill rotWithShape="0">
              <a:gsLst>
                <a:gs pos="0">
                  <a:srgbClr val="383963"/>
                </a:gs>
                <a:gs pos="50000">
                  <a:srgbClr val="7A7CD6"/>
                </a:gs>
                <a:gs pos="100000">
                  <a:srgbClr val="383963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6508" name="Text Box 165"/>
            <p:cNvSpPr txBox="1">
              <a:spLocks noChangeArrowheads="1"/>
            </p:cNvSpPr>
            <p:nvPr/>
          </p:nvSpPr>
          <p:spPr bwMode="auto">
            <a:xfrm>
              <a:off x="1894" y="1323"/>
              <a:ext cx="31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  <a:cs typeface="Arial" charset="0"/>
                </a:rPr>
                <a:t>SOS</a:t>
              </a:r>
            </a:p>
          </p:txBody>
        </p:sp>
      </p:grpSp>
      <p:sp>
        <p:nvSpPr>
          <p:cNvPr id="16449" name="Oval 251"/>
          <p:cNvSpPr>
            <a:spLocks noChangeArrowheads="1"/>
          </p:cNvSpPr>
          <p:nvPr/>
        </p:nvSpPr>
        <p:spPr bwMode="auto">
          <a:xfrm>
            <a:off x="1801813" y="3436938"/>
            <a:ext cx="533400" cy="381000"/>
          </a:xfrm>
          <a:prstGeom prst="ellipse">
            <a:avLst/>
          </a:prstGeom>
          <a:gradFill rotWithShape="0">
            <a:gsLst>
              <a:gs pos="0">
                <a:srgbClr val="2F4776"/>
              </a:gs>
              <a:gs pos="50000">
                <a:srgbClr val="6699FF"/>
              </a:gs>
              <a:gs pos="100000">
                <a:srgbClr val="2F47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450" name="AutoShape 253"/>
          <p:cNvSpPr>
            <a:spLocks noChangeArrowheads="1"/>
          </p:cNvSpPr>
          <p:nvPr/>
        </p:nvSpPr>
        <p:spPr bwMode="auto">
          <a:xfrm>
            <a:off x="1749425" y="3979863"/>
            <a:ext cx="6096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7676"/>
              </a:gs>
              <a:gs pos="50000">
                <a:srgbClr val="00FFFF"/>
              </a:gs>
              <a:gs pos="100000">
                <a:srgbClr val="0076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451" name="Text Box 254"/>
          <p:cNvSpPr txBox="1">
            <a:spLocks noChangeArrowheads="1"/>
          </p:cNvSpPr>
          <p:nvPr/>
        </p:nvSpPr>
        <p:spPr bwMode="auto">
          <a:xfrm>
            <a:off x="1847850" y="3484563"/>
            <a:ext cx="4286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b="1">
                <a:latin typeface="Arial" charset="0"/>
                <a:cs typeface="Arial" charset="0"/>
              </a:rPr>
              <a:t>Raf</a:t>
            </a:r>
          </a:p>
        </p:txBody>
      </p:sp>
      <p:sp>
        <p:nvSpPr>
          <p:cNvPr id="16452" name="Text Box 255"/>
          <p:cNvSpPr txBox="1">
            <a:spLocks noChangeArrowheads="1"/>
          </p:cNvSpPr>
          <p:nvPr/>
        </p:nvSpPr>
        <p:spPr bwMode="auto">
          <a:xfrm>
            <a:off x="1785938" y="3987800"/>
            <a:ext cx="522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b="1">
                <a:latin typeface="Arial" charset="0"/>
                <a:cs typeface="Arial" charset="0"/>
              </a:rPr>
              <a:t>MEK</a:t>
            </a:r>
          </a:p>
        </p:txBody>
      </p:sp>
      <p:grpSp>
        <p:nvGrpSpPr>
          <p:cNvPr id="16453" name="Group 256"/>
          <p:cNvGrpSpPr>
            <a:grpSpLocks/>
          </p:cNvGrpSpPr>
          <p:nvPr/>
        </p:nvGrpSpPr>
        <p:grpSpPr bwMode="auto">
          <a:xfrm>
            <a:off x="2130425" y="3757613"/>
            <a:ext cx="285750" cy="274637"/>
            <a:chOff x="1693" y="3032"/>
            <a:chExt cx="180" cy="173"/>
          </a:xfrm>
        </p:grpSpPr>
        <p:sp>
          <p:nvSpPr>
            <p:cNvPr id="16505" name="Oval 257"/>
            <p:cNvSpPr>
              <a:spLocks noChangeArrowheads="1"/>
            </p:cNvSpPr>
            <p:nvPr/>
          </p:nvSpPr>
          <p:spPr bwMode="auto">
            <a:xfrm>
              <a:off x="1728" y="3072"/>
              <a:ext cx="96" cy="9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6506" name="Text Box 258"/>
            <p:cNvSpPr txBox="1">
              <a:spLocks noChangeArrowheads="1"/>
            </p:cNvSpPr>
            <p:nvPr/>
          </p:nvSpPr>
          <p:spPr bwMode="auto">
            <a:xfrm>
              <a:off x="1693" y="3032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  <a:cs typeface="Arial" charset="0"/>
                </a:rPr>
                <a:t>P</a:t>
              </a:r>
            </a:p>
          </p:txBody>
        </p:sp>
      </p:grpSp>
      <p:grpSp>
        <p:nvGrpSpPr>
          <p:cNvPr id="16454" name="Group 259"/>
          <p:cNvGrpSpPr>
            <a:grpSpLocks/>
          </p:cNvGrpSpPr>
          <p:nvPr/>
        </p:nvGrpSpPr>
        <p:grpSpPr bwMode="auto">
          <a:xfrm>
            <a:off x="2143125" y="4286250"/>
            <a:ext cx="285750" cy="274638"/>
            <a:chOff x="1693" y="3032"/>
            <a:chExt cx="180" cy="173"/>
          </a:xfrm>
        </p:grpSpPr>
        <p:sp>
          <p:nvSpPr>
            <p:cNvPr id="16503" name="Oval 260"/>
            <p:cNvSpPr>
              <a:spLocks noChangeArrowheads="1"/>
            </p:cNvSpPr>
            <p:nvPr/>
          </p:nvSpPr>
          <p:spPr bwMode="auto">
            <a:xfrm>
              <a:off x="1728" y="3072"/>
              <a:ext cx="96" cy="9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6504" name="Text Box 261"/>
            <p:cNvSpPr txBox="1">
              <a:spLocks noChangeArrowheads="1"/>
            </p:cNvSpPr>
            <p:nvPr/>
          </p:nvSpPr>
          <p:spPr bwMode="auto">
            <a:xfrm>
              <a:off x="1693" y="3032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  <a:cs typeface="Arial" charset="0"/>
                </a:rPr>
                <a:t>P</a:t>
              </a:r>
            </a:p>
          </p:txBody>
        </p:sp>
      </p:grpSp>
      <p:sp>
        <p:nvSpPr>
          <p:cNvPr id="16455" name="AutoShape 263"/>
          <p:cNvSpPr>
            <a:spLocks noChangeArrowheads="1"/>
          </p:cNvSpPr>
          <p:nvPr/>
        </p:nvSpPr>
        <p:spPr bwMode="auto">
          <a:xfrm>
            <a:off x="1762125" y="4510088"/>
            <a:ext cx="6096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63254"/>
              </a:gs>
              <a:gs pos="50000">
                <a:srgbClr val="FF6BB5"/>
              </a:gs>
              <a:gs pos="100000">
                <a:srgbClr val="763254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456" name="Text Box 264"/>
          <p:cNvSpPr txBox="1">
            <a:spLocks noChangeArrowheads="1"/>
          </p:cNvSpPr>
          <p:nvPr/>
        </p:nvSpPr>
        <p:spPr bwMode="auto">
          <a:xfrm>
            <a:off x="1817688" y="4513263"/>
            <a:ext cx="5048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b="1">
                <a:latin typeface="Arial" charset="0"/>
                <a:cs typeface="Arial" charset="0"/>
              </a:rPr>
              <a:t>ERK</a:t>
            </a:r>
          </a:p>
        </p:txBody>
      </p:sp>
      <p:grpSp>
        <p:nvGrpSpPr>
          <p:cNvPr id="16457" name="Group 271"/>
          <p:cNvGrpSpPr>
            <a:grpSpLocks/>
          </p:cNvGrpSpPr>
          <p:nvPr/>
        </p:nvGrpSpPr>
        <p:grpSpPr bwMode="auto">
          <a:xfrm>
            <a:off x="3187700" y="2763838"/>
            <a:ext cx="285750" cy="274637"/>
            <a:chOff x="1693" y="3032"/>
            <a:chExt cx="180" cy="173"/>
          </a:xfrm>
        </p:grpSpPr>
        <p:sp>
          <p:nvSpPr>
            <p:cNvPr id="16501" name="Oval 272"/>
            <p:cNvSpPr>
              <a:spLocks noChangeArrowheads="1"/>
            </p:cNvSpPr>
            <p:nvPr/>
          </p:nvSpPr>
          <p:spPr bwMode="auto">
            <a:xfrm>
              <a:off x="1728" y="3072"/>
              <a:ext cx="96" cy="9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6502" name="Text Box 273"/>
            <p:cNvSpPr txBox="1">
              <a:spLocks noChangeArrowheads="1"/>
            </p:cNvSpPr>
            <p:nvPr/>
          </p:nvSpPr>
          <p:spPr bwMode="auto">
            <a:xfrm>
              <a:off x="1693" y="3032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  <a:cs typeface="Arial" charset="0"/>
                </a:rPr>
                <a:t>P</a:t>
              </a:r>
            </a:p>
          </p:txBody>
        </p:sp>
      </p:grpSp>
      <p:sp>
        <p:nvSpPr>
          <p:cNvPr id="16458" name="AutoShape 50"/>
          <p:cNvSpPr>
            <a:spLocks noChangeArrowheads="1"/>
          </p:cNvSpPr>
          <p:nvPr/>
        </p:nvSpPr>
        <p:spPr bwMode="auto">
          <a:xfrm rot="10800000" flipV="1">
            <a:off x="2930525" y="2552700"/>
            <a:ext cx="417513" cy="228600"/>
          </a:xfrm>
          <a:prstGeom prst="rightArrow">
            <a:avLst>
              <a:gd name="adj1" fmla="val 50000"/>
              <a:gd name="adj2" fmla="val 313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cxnSp>
        <p:nvCxnSpPr>
          <p:cNvPr id="16459" name="Straight Arrow Connector 144"/>
          <p:cNvCxnSpPr>
            <a:cxnSpLocks noChangeShapeType="1"/>
          </p:cNvCxnSpPr>
          <p:nvPr/>
        </p:nvCxnSpPr>
        <p:spPr bwMode="auto">
          <a:xfrm rot="5400000">
            <a:off x="1981201" y="3381375"/>
            <a:ext cx="171450" cy="3175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60" name="Straight Arrow Connector 145"/>
          <p:cNvCxnSpPr>
            <a:cxnSpLocks noChangeShapeType="1"/>
          </p:cNvCxnSpPr>
          <p:nvPr/>
        </p:nvCxnSpPr>
        <p:spPr bwMode="auto">
          <a:xfrm rot="5400000">
            <a:off x="1971676" y="3905250"/>
            <a:ext cx="171450" cy="3175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61" name="Straight Arrow Connector 146"/>
          <p:cNvCxnSpPr>
            <a:cxnSpLocks noChangeShapeType="1"/>
          </p:cNvCxnSpPr>
          <p:nvPr/>
        </p:nvCxnSpPr>
        <p:spPr bwMode="auto">
          <a:xfrm rot="5400000">
            <a:off x="1971676" y="4371975"/>
            <a:ext cx="171450" cy="3175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8" name="Oval 118"/>
          <p:cNvSpPr>
            <a:spLocks noChangeArrowheads="1"/>
          </p:cNvSpPr>
          <p:nvPr/>
        </p:nvSpPr>
        <p:spPr bwMode="auto">
          <a:xfrm>
            <a:off x="3238501" y="3505200"/>
            <a:ext cx="819150" cy="428625"/>
          </a:xfrm>
          <a:prstGeom prst="ellipse">
            <a:avLst/>
          </a:prstGeom>
          <a:gradFill flip="none" rotWithShape="1">
            <a:gsLst>
              <a:gs pos="100000">
                <a:schemeClr val="tx1">
                  <a:alpha val="72000"/>
                </a:schemeClr>
              </a:gs>
              <a:gs pos="50000">
                <a:srgbClr val="FF9933"/>
              </a:gs>
              <a:gs pos="0">
                <a:schemeClr val="tx1">
                  <a:alpha val="54000"/>
                </a:schemeClr>
              </a:gs>
            </a:gsLst>
            <a:lin ang="5400000" scaled="0"/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1200" b="1">
                <a:latin typeface="Arial" pitchFamily="34" charset="0"/>
                <a:cs typeface="Arial" pitchFamily="34" charset="0"/>
              </a:rPr>
              <a:t>SREBP-1c</a:t>
            </a:r>
          </a:p>
        </p:txBody>
      </p:sp>
      <p:cxnSp>
        <p:nvCxnSpPr>
          <p:cNvPr id="16465" name="Straight Arrow Connector 151"/>
          <p:cNvCxnSpPr>
            <a:cxnSpLocks noChangeShapeType="1"/>
          </p:cNvCxnSpPr>
          <p:nvPr/>
        </p:nvCxnSpPr>
        <p:spPr bwMode="auto">
          <a:xfrm rot="10800000" flipV="1">
            <a:off x="4162425" y="3600450"/>
            <a:ext cx="1466850" cy="28575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66" name="Straight Arrow Connector 153"/>
          <p:cNvCxnSpPr>
            <a:cxnSpLocks noChangeShapeType="1"/>
          </p:cNvCxnSpPr>
          <p:nvPr/>
        </p:nvCxnSpPr>
        <p:spPr bwMode="auto">
          <a:xfrm flipV="1">
            <a:off x="2428875" y="3962400"/>
            <a:ext cx="790575" cy="704850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6467" name="Group 67"/>
          <p:cNvGrpSpPr>
            <a:grpSpLocks/>
          </p:cNvGrpSpPr>
          <p:nvPr/>
        </p:nvGrpSpPr>
        <p:grpSpPr bwMode="auto">
          <a:xfrm>
            <a:off x="4019550" y="5265738"/>
            <a:ext cx="892175" cy="112712"/>
            <a:chOff x="4032" y="2241"/>
            <a:chExt cx="753" cy="47"/>
          </a:xfrm>
        </p:grpSpPr>
        <p:grpSp>
          <p:nvGrpSpPr>
            <p:cNvPr id="16492" name="Group 68"/>
            <p:cNvGrpSpPr>
              <a:grpSpLocks/>
            </p:cNvGrpSpPr>
            <p:nvPr/>
          </p:nvGrpSpPr>
          <p:grpSpPr bwMode="auto">
            <a:xfrm>
              <a:off x="4032" y="2241"/>
              <a:ext cx="249" cy="47"/>
              <a:chOff x="4032" y="2241"/>
              <a:chExt cx="249" cy="56"/>
            </a:xfrm>
          </p:grpSpPr>
          <p:sp>
            <p:nvSpPr>
              <p:cNvPr id="16499" name="Oval 69"/>
              <p:cNvSpPr>
                <a:spLocks noChangeArrowheads="1"/>
              </p:cNvSpPr>
              <p:nvPr/>
            </p:nvSpPr>
            <p:spPr bwMode="auto">
              <a:xfrm>
                <a:off x="4032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6500" name="Oval 70"/>
              <p:cNvSpPr>
                <a:spLocks noChangeArrowheads="1"/>
              </p:cNvSpPr>
              <p:nvPr/>
            </p:nvSpPr>
            <p:spPr bwMode="auto">
              <a:xfrm>
                <a:off x="4158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6493" name="Group 71"/>
            <p:cNvGrpSpPr>
              <a:grpSpLocks/>
            </p:cNvGrpSpPr>
            <p:nvPr/>
          </p:nvGrpSpPr>
          <p:grpSpPr bwMode="auto">
            <a:xfrm>
              <a:off x="4284" y="2241"/>
              <a:ext cx="249" cy="47"/>
              <a:chOff x="4032" y="2241"/>
              <a:chExt cx="249" cy="56"/>
            </a:xfrm>
          </p:grpSpPr>
          <p:sp>
            <p:nvSpPr>
              <p:cNvPr id="16497" name="Oval 72"/>
              <p:cNvSpPr>
                <a:spLocks noChangeArrowheads="1"/>
              </p:cNvSpPr>
              <p:nvPr/>
            </p:nvSpPr>
            <p:spPr bwMode="auto">
              <a:xfrm>
                <a:off x="4032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6498" name="Oval 73"/>
              <p:cNvSpPr>
                <a:spLocks noChangeArrowheads="1"/>
              </p:cNvSpPr>
              <p:nvPr/>
            </p:nvSpPr>
            <p:spPr bwMode="auto">
              <a:xfrm>
                <a:off x="4158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6494" name="Group 74"/>
            <p:cNvGrpSpPr>
              <a:grpSpLocks/>
            </p:cNvGrpSpPr>
            <p:nvPr/>
          </p:nvGrpSpPr>
          <p:grpSpPr bwMode="auto">
            <a:xfrm>
              <a:off x="4536" y="2241"/>
              <a:ext cx="249" cy="47"/>
              <a:chOff x="4032" y="2241"/>
              <a:chExt cx="249" cy="56"/>
            </a:xfrm>
          </p:grpSpPr>
          <p:sp>
            <p:nvSpPr>
              <p:cNvPr id="16495" name="Oval 75"/>
              <p:cNvSpPr>
                <a:spLocks noChangeArrowheads="1"/>
              </p:cNvSpPr>
              <p:nvPr/>
            </p:nvSpPr>
            <p:spPr bwMode="auto">
              <a:xfrm>
                <a:off x="4032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6496" name="Oval 76"/>
              <p:cNvSpPr>
                <a:spLocks noChangeArrowheads="1"/>
              </p:cNvSpPr>
              <p:nvPr/>
            </p:nvSpPr>
            <p:spPr bwMode="auto">
              <a:xfrm>
                <a:off x="4158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16468" name="Group 77"/>
          <p:cNvGrpSpPr>
            <a:grpSpLocks/>
          </p:cNvGrpSpPr>
          <p:nvPr/>
        </p:nvGrpSpPr>
        <p:grpSpPr bwMode="auto">
          <a:xfrm>
            <a:off x="2359025" y="5272088"/>
            <a:ext cx="892175" cy="112712"/>
            <a:chOff x="4032" y="2241"/>
            <a:chExt cx="753" cy="47"/>
          </a:xfrm>
        </p:grpSpPr>
        <p:grpSp>
          <p:nvGrpSpPr>
            <p:cNvPr id="16483" name="Group 78"/>
            <p:cNvGrpSpPr>
              <a:grpSpLocks/>
            </p:cNvGrpSpPr>
            <p:nvPr/>
          </p:nvGrpSpPr>
          <p:grpSpPr bwMode="auto">
            <a:xfrm>
              <a:off x="4032" y="2241"/>
              <a:ext cx="249" cy="47"/>
              <a:chOff x="4032" y="2241"/>
              <a:chExt cx="249" cy="56"/>
            </a:xfrm>
          </p:grpSpPr>
          <p:sp>
            <p:nvSpPr>
              <p:cNvPr id="16490" name="Oval 79"/>
              <p:cNvSpPr>
                <a:spLocks noChangeArrowheads="1"/>
              </p:cNvSpPr>
              <p:nvPr/>
            </p:nvSpPr>
            <p:spPr bwMode="auto">
              <a:xfrm>
                <a:off x="4032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6491" name="Oval 80"/>
              <p:cNvSpPr>
                <a:spLocks noChangeArrowheads="1"/>
              </p:cNvSpPr>
              <p:nvPr/>
            </p:nvSpPr>
            <p:spPr bwMode="auto">
              <a:xfrm>
                <a:off x="4158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6484" name="Group 81"/>
            <p:cNvGrpSpPr>
              <a:grpSpLocks/>
            </p:cNvGrpSpPr>
            <p:nvPr/>
          </p:nvGrpSpPr>
          <p:grpSpPr bwMode="auto">
            <a:xfrm>
              <a:off x="4284" y="2241"/>
              <a:ext cx="249" cy="47"/>
              <a:chOff x="4032" y="2241"/>
              <a:chExt cx="249" cy="56"/>
            </a:xfrm>
          </p:grpSpPr>
          <p:sp>
            <p:nvSpPr>
              <p:cNvPr id="16488" name="Oval 82"/>
              <p:cNvSpPr>
                <a:spLocks noChangeArrowheads="1"/>
              </p:cNvSpPr>
              <p:nvPr/>
            </p:nvSpPr>
            <p:spPr bwMode="auto">
              <a:xfrm>
                <a:off x="4032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6489" name="Oval 83"/>
              <p:cNvSpPr>
                <a:spLocks noChangeArrowheads="1"/>
              </p:cNvSpPr>
              <p:nvPr/>
            </p:nvSpPr>
            <p:spPr bwMode="auto">
              <a:xfrm>
                <a:off x="4158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6485" name="Group 84"/>
            <p:cNvGrpSpPr>
              <a:grpSpLocks/>
            </p:cNvGrpSpPr>
            <p:nvPr/>
          </p:nvGrpSpPr>
          <p:grpSpPr bwMode="auto">
            <a:xfrm>
              <a:off x="4536" y="2241"/>
              <a:ext cx="249" cy="47"/>
              <a:chOff x="4032" y="2241"/>
              <a:chExt cx="249" cy="56"/>
            </a:xfrm>
          </p:grpSpPr>
          <p:sp>
            <p:nvSpPr>
              <p:cNvPr id="16486" name="Oval 85"/>
              <p:cNvSpPr>
                <a:spLocks noChangeArrowheads="1"/>
              </p:cNvSpPr>
              <p:nvPr/>
            </p:nvSpPr>
            <p:spPr bwMode="auto">
              <a:xfrm>
                <a:off x="4032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6487" name="Oval 86"/>
              <p:cNvSpPr>
                <a:spLocks noChangeArrowheads="1"/>
              </p:cNvSpPr>
              <p:nvPr/>
            </p:nvSpPr>
            <p:spPr bwMode="auto">
              <a:xfrm>
                <a:off x="4158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16469" name="Text Box 129"/>
          <p:cNvSpPr txBox="1">
            <a:spLocks noChangeArrowheads="1"/>
          </p:cNvSpPr>
          <p:nvPr/>
        </p:nvSpPr>
        <p:spPr bwMode="auto">
          <a:xfrm>
            <a:off x="2609850" y="4906963"/>
            <a:ext cx="24479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000">
                <a:solidFill>
                  <a:srgbClr val="FF0000"/>
                </a:solidFill>
                <a:latin typeface="Arial" charset="0"/>
                <a:cs typeface="Arial" charset="0"/>
              </a:rPr>
              <a:t>SREBP-1c RESPONSE ELEMENTS</a:t>
            </a:r>
          </a:p>
        </p:txBody>
      </p:sp>
      <p:sp>
        <p:nvSpPr>
          <p:cNvPr id="179" name="Oval 118"/>
          <p:cNvSpPr>
            <a:spLocks noChangeArrowheads="1"/>
          </p:cNvSpPr>
          <p:nvPr/>
        </p:nvSpPr>
        <p:spPr bwMode="auto">
          <a:xfrm>
            <a:off x="3209926" y="5114925"/>
            <a:ext cx="819150" cy="428625"/>
          </a:xfrm>
          <a:prstGeom prst="ellipse">
            <a:avLst/>
          </a:prstGeom>
          <a:gradFill flip="none" rotWithShape="1">
            <a:gsLst>
              <a:gs pos="100000">
                <a:schemeClr val="tx1">
                  <a:alpha val="72000"/>
                </a:schemeClr>
              </a:gs>
              <a:gs pos="50000">
                <a:srgbClr val="FF9933"/>
              </a:gs>
              <a:gs pos="0">
                <a:schemeClr val="tx1">
                  <a:alpha val="54000"/>
                </a:schemeClr>
              </a:gs>
            </a:gsLst>
            <a:lin ang="5400000" scaled="0"/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1200" b="1">
                <a:latin typeface="Arial" pitchFamily="34" charset="0"/>
                <a:cs typeface="Arial" pitchFamily="34" charset="0"/>
              </a:rPr>
              <a:t>SREBP-1c</a:t>
            </a:r>
          </a:p>
        </p:txBody>
      </p:sp>
      <p:cxnSp>
        <p:nvCxnSpPr>
          <p:cNvPr id="16473" name="Straight Arrow Connector 180"/>
          <p:cNvCxnSpPr>
            <a:cxnSpLocks noChangeShapeType="1"/>
          </p:cNvCxnSpPr>
          <p:nvPr/>
        </p:nvCxnSpPr>
        <p:spPr bwMode="auto">
          <a:xfrm rot="16200000" flipH="1">
            <a:off x="3190875" y="4410075"/>
            <a:ext cx="866775" cy="9525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74" name="TextBox 182"/>
          <p:cNvSpPr txBox="1">
            <a:spLocks noChangeArrowheads="1"/>
          </p:cNvSpPr>
          <p:nvPr/>
        </p:nvSpPr>
        <p:spPr bwMode="auto">
          <a:xfrm>
            <a:off x="2286000" y="5495925"/>
            <a:ext cx="27908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1800">
                <a:solidFill>
                  <a:srgbClr val="66FFFF"/>
                </a:solidFill>
                <a:latin typeface="Arial" charset="0"/>
                <a:cs typeface="Arial" charset="0"/>
              </a:rPr>
              <a:t>increased enzymes of fatty acid and triglyceride synthesis</a:t>
            </a:r>
            <a:endParaRPr lang="en-US" sz="1800">
              <a:solidFill>
                <a:srgbClr val="66FFFF"/>
              </a:solidFill>
              <a:latin typeface="Arial" charset="0"/>
              <a:cs typeface="Arial" charset="0"/>
            </a:endParaRPr>
          </a:p>
        </p:txBody>
      </p:sp>
      <p:sp>
        <p:nvSpPr>
          <p:cNvPr id="16475" name="Rectangle 15"/>
          <p:cNvSpPr>
            <a:spLocks noChangeArrowheads="1"/>
          </p:cNvSpPr>
          <p:nvPr/>
        </p:nvSpPr>
        <p:spPr bwMode="auto">
          <a:xfrm>
            <a:off x="3406775" y="2859088"/>
            <a:ext cx="96838" cy="315912"/>
          </a:xfrm>
          <a:prstGeom prst="rect">
            <a:avLst/>
          </a:prstGeom>
          <a:gradFill rotWithShape="1">
            <a:gsLst>
              <a:gs pos="0">
                <a:srgbClr val="761800"/>
              </a:gs>
              <a:gs pos="50000">
                <a:srgbClr val="FF3300"/>
              </a:gs>
              <a:gs pos="100000">
                <a:srgbClr val="761800"/>
              </a:gs>
            </a:gsLst>
            <a:lin ang="5400000" scaled="1"/>
          </a:gra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476" name="Rectangle 16" descr="Dark upward diagonal"/>
          <p:cNvSpPr>
            <a:spLocks noChangeArrowheads="1"/>
          </p:cNvSpPr>
          <p:nvPr/>
        </p:nvSpPr>
        <p:spPr bwMode="auto">
          <a:xfrm>
            <a:off x="3419475" y="2638425"/>
            <a:ext cx="73025" cy="125413"/>
          </a:xfrm>
          <a:prstGeom prst="rect">
            <a:avLst/>
          </a:prstGeom>
          <a:pattFill prst="dkUpDiag">
            <a:fgClr>
              <a:schemeClr val="accent1"/>
            </a:fgClr>
            <a:bgClr>
              <a:srgbClr val="FFFFFF"/>
            </a:bgClr>
          </a:patt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grpSp>
        <p:nvGrpSpPr>
          <p:cNvPr id="16477" name="Group 28"/>
          <p:cNvGrpSpPr>
            <a:grpSpLocks/>
          </p:cNvGrpSpPr>
          <p:nvPr/>
        </p:nvGrpSpPr>
        <p:grpSpPr bwMode="auto">
          <a:xfrm>
            <a:off x="6627813" y="1955800"/>
            <a:ext cx="315912" cy="539750"/>
            <a:chOff x="3648" y="672"/>
            <a:chExt cx="144" cy="308"/>
          </a:xfrm>
        </p:grpSpPr>
        <p:sp>
          <p:nvSpPr>
            <p:cNvPr id="16481" name="AutoShape 29"/>
            <p:cNvSpPr>
              <a:spLocks noChangeArrowheads="1"/>
            </p:cNvSpPr>
            <p:nvPr/>
          </p:nvSpPr>
          <p:spPr bwMode="auto">
            <a:xfrm>
              <a:off x="3696" y="672"/>
              <a:ext cx="48" cy="26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00765E"/>
                </a:gs>
                <a:gs pos="50000">
                  <a:srgbClr val="00FFCC"/>
                </a:gs>
                <a:gs pos="100000">
                  <a:srgbClr val="00765E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2" name="AutoShape 30"/>
            <p:cNvSpPr>
              <a:spLocks noChangeArrowheads="1"/>
            </p:cNvSpPr>
            <p:nvPr/>
          </p:nvSpPr>
          <p:spPr bwMode="auto">
            <a:xfrm>
              <a:off x="3648" y="836"/>
              <a:ext cx="144" cy="144"/>
            </a:xfrm>
            <a:prstGeom prst="star8">
              <a:avLst>
                <a:gd name="adj" fmla="val 38250"/>
              </a:avLst>
            </a:prstGeom>
            <a:gradFill rotWithShape="0">
              <a:gsLst>
                <a:gs pos="0">
                  <a:srgbClr val="00765E"/>
                </a:gs>
                <a:gs pos="50000">
                  <a:srgbClr val="00FFCC"/>
                </a:gs>
                <a:gs pos="100000">
                  <a:srgbClr val="00765E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478" name="Text Box 31"/>
          <p:cNvSpPr txBox="1">
            <a:spLocks noChangeArrowheads="1"/>
          </p:cNvSpPr>
          <p:nvPr/>
        </p:nvSpPr>
        <p:spPr bwMode="auto">
          <a:xfrm>
            <a:off x="6219825" y="2089150"/>
            <a:ext cx="514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00FFCC"/>
                </a:solidFill>
                <a:latin typeface="Arial" charset="0"/>
              </a:rPr>
              <a:t>PIP3</a:t>
            </a:r>
          </a:p>
        </p:txBody>
      </p:sp>
      <p:sp>
        <p:nvSpPr>
          <p:cNvPr id="16479" name="TextBox 105"/>
          <p:cNvSpPr txBox="1">
            <a:spLocks noChangeArrowheads="1"/>
          </p:cNvSpPr>
          <p:nvPr/>
        </p:nvSpPr>
        <p:spPr bwMode="auto">
          <a:xfrm>
            <a:off x="447675" y="1304925"/>
            <a:ext cx="1990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1800" b="1">
                <a:solidFill>
                  <a:srgbClr val="FF9900"/>
                </a:solidFill>
                <a:latin typeface="Arial" charset="0"/>
                <a:cs typeface="Arial" charset="0"/>
              </a:rPr>
              <a:t>HEPATOCYTE</a:t>
            </a:r>
            <a:endParaRPr lang="en-US" sz="1800" b="1">
              <a:solidFill>
                <a:srgbClr val="FF9900"/>
              </a:solidFill>
              <a:latin typeface="Arial" charset="0"/>
              <a:cs typeface="Arial" charset="0"/>
            </a:endParaRPr>
          </a:p>
        </p:txBody>
      </p:sp>
      <p:sp>
        <p:nvSpPr>
          <p:cNvPr id="16480" name="TextBox 102"/>
          <p:cNvSpPr txBox="1">
            <a:spLocks noChangeArrowheads="1"/>
          </p:cNvSpPr>
          <p:nvPr/>
        </p:nvSpPr>
        <p:spPr bwMode="auto">
          <a:xfrm>
            <a:off x="4419600" y="904875"/>
            <a:ext cx="4000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1800">
                <a:solidFill>
                  <a:srgbClr val="66FFFF"/>
                </a:solidFill>
                <a:latin typeface="Arial" charset="0"/>
                <a:cs typeface="Arial" charset="0"/>
              </a:rPr>
              <a:t>via IRS-2, insulin promotes phosphorylation and nuclear exclusion of Foxo1</a:t>
            </a:r>
            <a:endParaRPr lang="en-US" sz="1800">
              <a:solidFill>
                <a:srgbClr val="66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682625" y="344488"/>
            <a:ext cx="8080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2800">
                <a:solidFill>
                  <a:srgbClr val="FF9933"/>
                </a:solidFill>
                <a:latin typeface="Arial" charset="0"/>
              </a:rPr>
              <a:t>Control of hepatic fatty acid metabolism by insulin</a:t>
            </a:r>
          </a:p>
        </p:txBody>
      </p:sp>
      <p:grpSp>
        <p:nvGrpSpPr>
          <p:cNvPr id="17411" name="Group 2"/>
          <p:cNvGrpSpPr>
            <a:grpSpLocks/>
          </p:cNvGrpSpPr>
          <p:nvPr/>
        </p:nvGrpSpPr>
        <p:grpSpPr bwMode="auto">
          <a:xfrm>
            <a:off x="2301875" y="1401763"/>
            <a:ext cx="630238" cy="2001837"/>
            <a:chOff x="2068" y="979"/>
            <a:chExt cx="397" cy="989"/>
          </a:xfrm>
        </p:grpSpPr>
        <p:sp>
          <p:nvSpPr>
            <p:cNvPr id="17504" name="Line 3"/>
            <p:cNvSpPr>
              <a:spLocks noChangeShapeType="1"/>
            </p:cNvSpPr>
            <p:nvPr/>
          </p:nvSpPr>
          <p:spPr bwMode="auto">
            <a:xfrm flipV="1">
              <a:off x="2360" y="979"/>
              <a:ext cx="0" cy="91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505" name="Line 4"/>
            <p:cNvSpPr>
              <a:spLocks noChangeShapeType="1"/>
            </p:cNvSpPr>
            <p:nvPr/>
          </p:nvSpPr>
          <p:spPr bwMode="auto">
            <a:xfrm flipV="1">
              <a:off x="2167" y="979"/>
              <a:ext cx="8" cy="91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506" name="Line 5"/>
            <p:cNvSpPr>
              <a:spLocks noChangeShapeType="1"/>
            </p:cNvSpPr>
            <p:nvPr/>
          </p:nvSpPr>
          <p:spPr bwMode="auto">
            <a:xfrm>
              <a:off x="2384" y="1713"/>
              <a:ext cx="29" cy="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507" name="Line 6"/>
            <p:cNvSpPr>
              <a:spLocks noChangeShapeType="1"/>
            </p:cNvSpPr>
            <p:nvPr/>
          </p:nvSpPr>
          <p:spPr bwMode="auto">
            <a:xfrm flipH="1">
              <a:off x="2436" y="1597"/>
              <a:ext cx="0" cy="371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508" name="Rectangle 7"/>
            <p:cNvSpPr>
              <a:spLocks noChangeArrowheads="1"/>
            </p:cNvSpPr>
            <p:nvPr/>
          </p:nvSpPr>
          <p:spPr bwMode="auto">
            <a:xfrm>
              <a:off x="2404" y="1777"/>
              <a:ext cx="61" cy="156"/>
            </a:xfrm>
            <a:prstGeom prst="rect">
              <a:avLst/>
            </a:prstGeom>
            <a:gradFill rotWithShape="1">
              <a:gsLst>
                <a:gs pos="0">
                  <a:srgbClr val="761800"/>
                </a:gs>
                <a:gs pos="50000">
                  <a:srgbClr val="FF3300"/>
                </a:gs>
                <a:gs pos="100000">
                  <a:srgbClr val="761800"/>
                </a:gs>
              </a:gsLst>
              <a:lin ang="5400000" scaled="1"/>
            </a:gra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7509" name="Rectangle 8" descr="Dark upward diagonal"/>
            <p:cNvSpPr>
              <a:spLocks noChangeArrowheads="1"/>
            </p:cNvSpPr>
            <p:nvPr/>
          </p:nvSpPr>
          <p:spPr bwMode="auto">
            <a:xfrm>
              <a:off x="2412" y="1665"/>
              <a:ext cx="46" cy="62"/>
            </a:xfrm>
            <a:prstGeom prst="rect">
              <a:avLst/>
            </a:prstGeom>
            <a:pattFill prst="dkUpDiag">
              <a:fgClr>
                <a:schemeClr val="accent1"/>
              </a:fgClr>
              <a:bgClr>
                <a:srgbClr val="FFFFFF"/>
              </a:bgClr>
            </a:patt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7510" name="Rectangle 9" descr="Dark upward diagonal"/>
            <p:cNvSpPr>
              <a:spLocks noChangeArrowheads="1"/>
            </p:cNvSpPr>
            <p:nvPr/>
          </p:nvSpPr>
          <p:spPr bwMode="auto">
            <a:xfrm>
              <a:off x="2411" y="1597"/>
              <a:ext cx="46" cy="33"/>
            </a:xfrm>
            <a:prstGeom prst="rect">
              <a:avLst/>
            </a:prstGeom>
            <a:pattFill prst="dkUpDiag">
              <a:fgClr>
                <a:schemeClr val="accent1"/>
              </a:fgClr>
              <a:bgClr>
                <a:srgbClr val="FFFFFF"/>
              </a:bgClr>
            </a:patt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7511" name="Rectangle 10" descr="Dark upward diagonal"/>
            <p:cNvSpPr>
              <a:spLocks noChangeArrowheads="1"/>
            </p:cNvSpPr>
            <p:nvPr/>
          </p:nvSpPr>
          <p:spPr bwMode="auto">
            <a:xfrm flipV="1">
              <a:off x="2336" y="1567"/>
              <a:ext cx="46" cy="63"/>
            </a:xfrm>
            <a:prstGeom prst="rect">
              <a:avLst/>
            </a:prstGeom>
            <a:pattFill prst="dkUpDiag">
              <a:fgClr>
                <a:schemeClr val="accent1"/>
              </a:fgClr>
              <a:bgClr>
                <a:srgbClr val="FFFFFF"/>
              </a:bgClr>
            </a:patt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7512" name="Rectangle 11" descr="Dark upward diagonal"/>
            <p:cNvSpPr>
              <a:spLocks noChangeArrowheads="1"/>
            </p:cNvSpPr>
            <p:nvPr/>
          </p:nvSpPr>
          <p:spPr bwMode="auto">
            <a:xfrm flipV="1">
              <a:off x="2335" y="1665"/>
              <a:ext cx="46" cy="33"/>
            </a:xfrm>
            <a:prstGeom prst="rect">
              <a:avLst/>
            </a:prstGeom>
            <a:pattFill prst="dkUpDiag">
              <a:fgClr>
                <a:schemeClr val="accent1"/>
              </a:fgClr>
              <a:bgClr>
                <a:srgbClr val="FFFFFF"/>
              </a:bgClr>
            </a:patt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7513" name="Line 12"/>
            <p:cNvSpPr>
              <a:spLocks noChangeShapeType="1"/>
            </p:cNvSpPr>
            <p:nvPr/>
          </p:nvSpPr>
          <p:spPr bwMode="auto">
            <a:xfrm>
              <a:off x="2172" y="1635"/>
              <a:ext cx="192" cy="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514" name="Line 13"/>
            <p:cNvSpPr>
              <a:spLocks noChangeShapeType="1"/>
            </p:cNvSpPr>
            <p:nvPr/>
          </p:nvSpPr>
          <p:spPr bwMode="auto">
            <a:xfrm>
              <a:off x="2119" y="1674"/>
              <a:ext cx="29" cy="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515" name="Line 14"/>
            <p:cNvSpPr>
              <a:spLocks noChangeShapeType="1"/>
            </p:cNvSpPr>
            <p:nvPr/>
          </p:nvSpPr>
          <p:spPr bwMode="auto">
            <a:xfrm>
              <a:off x="2100" y="1597"/>
              <a:ext cx="0" cy="36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516" name="Rectangle 15"/>
            <p:cNvSpPr>
              <a:spLocks noChangeArrowheads="1"/>
            </p:cNvSpPr>
            <p:nvPr/>
          </p:nvSpPr>
          <p:spPr bwMode="auto">
            <a:xfrm>
              <a:off x="2068" y="1774"/>
              <a:ext cx="61" cy="156"/>
            </a:xfrm>
            <a:prstGeom prst="rect">
              <a:avLst/>
            </a:prstGeom>
            <a:gradFill rotWithShape="1">
              <a:gsLst>
                <a:gs pos="0">
                  <a:srgbClr val="761800"/>
                </a:gs>
                <a:gs pos="50000">
                  <a:srgbClr val="FF3300"/>
                </a:gs>
                <a:gs pos="100000">
                  <a:srgbClr val="761800"/>
                </a:gs>
              </a:gsLst>
              <a:lin ang="5400000" scaled="1"/>
            </a:gra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7517" name="Rectangle 16" descr="Dark upward diagonal"/>
            <p:cNvSpPr>
              <a:spLocks noChangeArrowheads="1"/>
            </p:cNvSpPr>
            <p:nvPr/>
          </p:nvSpPr>
          <p:spPr bwMode="auto">
            <a:xfrm>
              <a:off x="2076" y="1665"/>
              <a:ext cx="46" cy="62"/>
            </a:xfrm>
            <a:prstGeom prst="rect">
              <a:avLst/>
            </a:prstGeom>
            <a:pattFill prst="dkUpDiag">
              <a:fgClr>
                <a:schemeClr val="accent1"/>
              </a:fgClr>
              <a:bgClr>
                <a:srgbClr val="FFFFFF"/>
              </a:bgClr>
            </a:patt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7518" name="Rectangle 17" descr="Dark upward diagonal"/>
            <p:cNvSpPr>
              <a:spLocks noChangeArrowheads="1"/>
            </p:cNvSpPr>
            <p:nvPr/>
          </p:nvSpPr>
          <p:spPr bwMode="auto">
            <a:xfrm>
              <a:off x="2075" y="1597"/>
              <a:ext cx="46" cy="33"/>
            </a:xfrm>
            <a:prstGeom prst="rect">
              <a:avLst/>
            </a:prstGeom>
            <a:pattFill prst="dkUpDiag">
              <a:fgClr>
                <a:schemeClr val="accent1"/>
              </a:fgClr>
              <a:bgClr>
                <a:srgbClr val="FFFFFF"/>
              </a:bgClr>
            </a:patt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7519" name="Rectangle 18" descr="Dark upward diagonal"/>
            <p:cNvSpPr>
              <a:spLocks noChangeArrowheads="1"/>
            </p:cNvSpPr>
            <p:nvPr/>
          </p:nvSpPr>
          <p:spPr bwMode="auto">
            <a:xfrm flipV="1">
              <a:off x="2151" y="1567"/>
              <a:ext cx="46" cy="63"/>
            </a:xfrm>
            <a:prstGeom prst="rect">
              <a:avLst/>
            </a:prstGeom>
            <a:pattFill prst="dkUpDiag">
              <a:fgClr>
                <a:schemeClr val="accent1"/>
              </a:fgClr>
              <a:bgClr>
                <a:srgbClr val="FFFFFF"/>
              </a:bgClr>
            </a:patt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7520" name="Rectangle 19" descr="Dark upward diagonal"/>
            <p:cNvSpPr>
              <a:spLocks noChangeArrowheads="1"/>
            </p:cNvSpPr>
            <p:nvPr/>
          </p:nvSpPr>
          <p:spPr bwMode="auto">
            <a:xfrm flipV="1">
              <a:off x="2150" y="1665"/>
              <a:ext cx="46" cy="33"/>
            </a:xfrm>
            <a:prstGeom prst="rect">
              <a:avLst/>
            </a:prstGeom>
            <a:pattFill prst="dkUpDiag">
              <a:fgClr>
                <a:schemeClr val="accent1"/>
              </a:fgClr>
              <a:bgClr>
                <a:srgbClr val="FFFFFF"/>
              </a:bgClr>
            </a:patt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</p:grpSp>
      <p:sp>
        <p:nvSpPr>
          <p:cNvPr id="17412" name="Arc 21"/>
          <p:cNvSpPr>
            <a:spLocks/>
          </p:cNvSpPr>
          <p:nvPr/>
        </p:nvSpPr>
        <p:spPr bwMode="auto">
          <a:xfrm flipH="1">
            <a:off x="814388" y="2222500"/>
            <a:ext cx="3833812" cy="10668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FF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13" name="AutoShape 22"/>
          <p:cNvSpPr>
            <a:spLocks noChangeArrowheads="1"/>
          </p:cNvSpPr>
          <p:nvPr/>
        </p:nvSpPr>
        <p:spPr bwMode="auto">
          <a:xfrm flipH="1" flipV="1">
            <a:off x="2414588" y="1177925"/>
            <a:ext cx="401637" cy="401638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9900"/>
              </a:gs>
              <a:gs pos="100000">
                <a:srgbClr val="FFB34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7414" name="Text Box 23"/>
          <p:cNvSpPr txBox="1">
            <a:spLocks noChangeArrowheads="1"/>
          </p:cNvSpPr>
          <p:nvPr/>
        </p:nvSpPr>
        <p:spPr bwMode="auto">
          <a:xfrm>
            <a:off x="2840038" y="1165225"/>
            <a:ext cx="8397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9933"/>
                </a:solidFill>
                <a:latin typeface="Arial" charset="0"/>
                <a:cs typeface="Arial" charset="0"/>
              </a:rPr>
              <a:t>insulin</a:t>
            </a:r>
          </a:p>
        </p:txBody>
      </p:sp>
      <p:sp>
        <p:nvSpPr>
          <p:cNvPr id="17415" name="AutoShape 24" descr="75%"/>
          <p:cNvSpPr>
            <a:spLocks noChangeArrowheads="1"/>
          </p:cNvSpPr>
          <p:nvPr/>
        </p:nvSpPr>
        <p:spPr bwMode="auto">
          <a:xfrm>
            <a:off x="2695575" y="1460500"/>
            <a:ext cx="152400" cy="533400"/>
          </a:xfrm>
          <a:prstGeom prst="roundRect">
            <a:avLst>
              <a:gd name="adj" fmla="val 16667"/>
            </a:avLst>
          </a:prstGeom>
          <a:pattFill prst="pct75">
            <a:fgClr>
              <a:srgbClr val="FF9966"/>
            </a:fgClr>
            <a:bgClr>
              <a:schemeClr val="bg1"/>
            </a:bgClr>
          </a:patt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7416" name="AutoShape 25" descr="75%"/>
          <p:cNvSpPr>
            <a:spLocks noChangeArrowheads="1"/>
          </p:cNvSpPr>
          <p:nvPr/>
        </p:nvSpPr>
        <p:spPr bwMode="auto">
          <a:xfrm>
            <a:off x="2398713" y="1460500"/>
            <a:ext cx="152400" cy="533400"/>
          </a:xfrm>
          <a:prstGeom prst="roundRect">
            <a:avLst>
              <a:gd name="adj" fmla="val 16667"/>
            </a:avLst>
          </a:prstGeom>
          <a:pattFill prst="pct75">
            <a:fgClr>
              <a:srgbClr val="FF9966"/>
            </a:fgClr>
            <a:bgClr>
              <a:schemeClr val="bg1"/>
            </a:bgClr>
          </a:patt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7417" name="Line 26"/>
          <p:cNvSpPr>
            <a:spLocks noChangeShapeType="1"/>
          </p:cNvSpPr>
          <p:nvPr/>
        </p:nvSpPr>
        <p:spPr bwMode="auto">
          <a:xfrm flipV="1">
            <a:off x="4891088" y="2465388"/>
            <a:ext cx="622300" cy="3048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18" name="Arc 27"/>
          <p:cNvSpPr>
            <a:spLocks/>
          </p:cNvSpPr>
          <p:nvPr/>
        </p:nvSpPr>
        <p:spPr bwMode="auto">
          <a:xfrm>
            <a:off x="4595813" y="2222500"/>
            <a:ext cx="3582987" cy="10668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FF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19" name="Oval 28"/>
          <p:cNvSpPr>
            <a:spLocks noChangeArrowheads="1"/>
          </p:cNvSpPr>
          <p:nvPr/>
        </p:nvSpPr>
        <p:spPr bwMode="auto">
          <a:xfrm>
            <a:off x="3479800" y="2565400"/>
            <a:ext cx="673100" cy="406400"/>
          </a:xfrm>
          <a:prstGeom prst="ellipse">
            <a:avLst/>
          </a:prstGeom>
          <a:gradFill rotWithShape="1">
            <a:gsLst>
              <a:gs pos="0">
                <a:srgbClr val="760076"/>
              </a:gs>
              <a:gs pos="50000">
                <a:srgbClr val="FF00FF"/>
              </a:gs>
              <a:gs pos="100000">
                <a:srgbClr val="7600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7420" name="Text Box 29"/>
          <p:cNvSpPr txBox="1">
            <a:spLocks noChangeArrowheads="1"/>
          </p:cNvSpPr>
          <p:nvPr/>
        </p:nvSpPr>
        <p:spPr bwMode="auto">
          <a:xfrm>
            <a:off x="3521075" y="2632075"/>
            <a:ext cx="577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b="1">
                <a:latin typeface="Arial" charset="0"/>
                <a:cs typeface="Arial" charset="0"/>
              </a:rPr>
              <a:t>IRS-2</a:t>
            </a:r>
          </a:p>
        </p:txBody>
      </p:sp>
      <p:sp>
        <p:nvSpPr>
          <p:cNvPr id="17421" name="Text Box 30"/>
          <p:cNvSpPr txBox="1">
            <a:spLocks noChangeArrowheads="1"/>
          </p:cNvSpPr>
          <p:nvPr/>
        </p:nvSpPr>
        <p:spPr bwMode="auto">
          <a:xfrm>
            <a:off x="2840038" y="1571625"/>
            <a:ext cx="387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9933"/>
                </a:solidFill>
                <a:latin typeface="Arial" charset="0"/>
                <a:cs typeface="Arial" charset="0"/>
              </a:rPr>
              <a:t>IR</a:t>
            </a:r>
          </a:p>
        </p:txBody>
      </p:sp>
      <p:grpSp>
        <p:nvGrpSpPr>
          <p:cNvPr id="17422" name="Group 31"/>
          <p:cNvGrpSpPr>
            <a:grpSpLocks/>
          </p:cNvGrpSpPr>
          <p:nvPr/>
        </p:nvGrpSpPr>
        <p:grpSpPr bwMode="auto">
          <a:xfrm>
            <a:off x="4911725" y="2443163"/>
            <a:ext cx="547688" cy="411162"/>
            <a:chOff x="3456" y="803"/>
            <a:chExt cx="345" cy="259"/>
          </a:xfrm>
        </p:grpSpPr>
        <p:sp>
          <p:nvSpPr>
            <p:cNvPr id="17502" name="Oval 32"/>
            <p:cNvSpPr>
              <a:spLocks noChangeArrowheads="1"/>
            </p:cNvSpPr>
            <p:nvPr/>
          </p:nvSpPr>
          <p:spPr bwMode="auto">
            <a:xfrm>
              <a:off x="3456" y="803"/>
              <a:ext cx="345" cy="259"/>
            </a:xfrm>
            <a:prstGeom prst="ellipse">
              <a:avLst/>
            </a:prstGeom>
            <a:gradFill rotWithShape="0">
              <a:gsLst>
                <a:gs pos="0">
                  <a:srgbClr val="FFA892"/>
                </a:gs>
                <a:gs pos="50000">
                  <a:srgbClr val="FF3300"/>
                </a:gs>
                <a:gs pos="100000">
                  <a:srgbClr val="FFA89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7503" name="Text Box 33"/>
            <p:cNvSpPr txBox="1">
              <a:spLocks noChangeArrowheads="1"/>
            </p:cNvSpPr>
            <p:nvPr/>
          </p:nvSpPr>
          <p:spPr bwMode="auto">
            <a:xfrm>
              <a:off x="3478" y="838"/>
              <a:ext cx="31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  <a:cs typeface="Arial" charset="0"/>
                </a:rPr>
                <a:t>RAS</a:t>
              </a:r>
            </a:p>
          </p:txBody>
        </p:sp>
      </p:grpSp>
      <p:grpSp>
        <p:nvGrpSpPr>
          <p:cNvPr id="17423" name="Group 34"/>
          <p:cNvGrpSpPr>
            <a:grpSpLocks/>
          </p:cNvGrpSpPr>
          <p:nvPr/>
        </p:nvGrpSpPr>
        <p:grpSpPr bwMode="auto">
          <a:xfrm>
            <a:off x="4810125" y="2803525"/>
            <a:ext cx="817563" cy="495300"/>
            <a:chOff x="2912" y="1030"/>
            <a:chExt cx="515" cy="312"/>
          </a:xfrm>
        </p:grpSpPr>
        <p:sp>
          <p:nvSpPr>
            <p:cNvPr id="35" name="AutoShape 35"/>
            <p:cNvSpPr>
              <a:spLocks noChangeArrowheads="1"/>
            </p:cNvSpPr>
            <p:nvPr/>
          </p:nvSpPr>
          <p:spPr bwMode="auto">
            <a:xfrm>
              <a:off x="2956" y="1036"/>
              <a:ext cx="240" cy="14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6" name="AutoShape 36"/>
            <p:cNvSpPr>
              <a:spLocks noChangeArrowheads="1"/>
            </p:cNvSpPr>
            <p:nvPr/>
          </p:nvSpPr>
          <p:spPr bwMode="auto">
            <a:xfrm>
              <a:off x="2948" y="1185"/>
              <a:ext cx="432" cy="14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7499" name="Text Box 37"/>
            <p:cNvSpPr txBox="1">
              <a:spLocks noChangeArrowheads="1"/>
            </p:cNvSpPr>
            <p:nvPr/>
          </p:nvSpPr>
          <p:spPr bwMode="auto">
            <a:xfrm>
              <a:off x="3098" y="1169"/>
              <a:ext cx="32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  <a:cs typeface="Arial" charset="0"/>
                </a:rPr>
                <a:t>PI3K</a:t>
              </a:r>
            </a:p>
          </p:txBody>
        </p:sp>
        <p:sp>
          <p:nvSpPr>
            <p:cNvPr id="17500" name="Text Box 38"/>
            <p:cNvSpPr txBox="1">
              <a:spLocks noChangeArrowheads="1"/>
            </p:cNvSpPr>
            <p:nvPr/>
          </p:nvSpPr>
          <p:spPr bwMode="auto">
            <a:xfrm>
              <a:off x="2916" y="1030"/>
              <a:ext cx="25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000" b="1">
                  <a:latin typeface="Arial" charset="0"/>
                  <a:cs typeface="Arial" charset="0"/>
                </a:rPr>
                <a:t>p85</a:t>
              </a:r>
            </a:p>
          </p:txBody>
        </p:sp>
        <p:sp>
          <p:nvSpPr>
            <p:cNvPr id="17501" name="Text Box 39"/>
            <p:cNvSpPr txBox="1">
              <a:spLocks noChangeArrowheads="1"/>
            </p:cNvSpPr>
            <p:nvPr/>
          </p:nvSpPr>
          <p:spPr bwMode="auto">
            <a:xfrm>
              <a:off x="2912" y="1174"/>
              <a:ext cx="29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000" b="1">
                  <a:latin typeface="Arial" charset="0"/>
                  <a:cs typeface="Arial" charset="0"/>
                </a:rPr>
                <a:t>p110</a:t>
              </a:r>
            </a:p>
          </p:txBody>
        </p:sp>
      </p:grpSp>
      <p:sp>
        <p:nvSpPr>
          <p:cNvPr id="17424" name="Line 40"/>
          <p:cNvSpPr>
            <a:spLocks noChangeShapeType="1"/>
          </p:cNvSpPr>
          <p:nvPr/>
        </p:nvSpPr>
        <p:spPr bwMode="auto">
          <a:xfrm flipV="1">
            <a:off x="5195888" y="2617788"/>
            <a:ext cx="622300" cy="3048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7425" name="Group 41"/>
          <p:cNvGrpSpPr>
            <a:grpSpLocks/>
          </p:cNvGrpSpPr>
          <p:nvPr/>
        </p:nvGrpSpPr>
        <p:grpSpPr bwMode="auto">
          <a:xfrm>
            <a:off x="4008438" y="2876550"/>
            <a:ext cx="539750" cy="304800"/>
            <a:chOff x="2256" y="1320"/>
            <a:chExt cx="340" cy="192"/>
          </a:xfrm>
        </p:grpSpPr>
        <p:sp>
          <p:nvSpPr>
            <p:cNvPr id="17495" name="Oval 42"/>
            <p:cNvSpPr>
              <a:spLocks noChangeArrowheads="1"/>
            </p:cNvSpPr>
            <p:nvPr/>
          </p:nvSpPr>
          <p:spPr bwMode="auto">
            <a:xfrm>
              <a:off x="2271" y="1320"/>
              <a:ext cx="288" cy="192"/>
            </a:xfrm>
            <a:prstGeom prst="ellipse">
              <a:avLst/>
            </a:prstGeom>
            <a:gradFill rotWithShape="0">
              <a:gsLst>
                <a:gs pos="0">
                  <a:srgbClr val="5E6D76"/>
                </a:gs>
                <a:gs pos="50000">
                  <a:srgbClr val="CCECFF"/>
                </a:gs>
                <a:gs pos="100000">
                  <a:srgbClr val="5E6D7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7496" name="Text Box 43"/>
            <p:cNvSpPr txBox="1">
              <a:spLocks noChangeArrowheads="1"/>
            </p:cNvSpPr>
            <p:nvPr/>
          </p:nvSpPr>
          <p:spPr bwMode="auto">
            <a:xfrm>
              <a:off x="2256" y="1321"/>
              <a:ext cx="3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  <a:cs typeface="Arial" charset="0"/>
                </a:rPr>
                <a:t>Grb2</a:t>
              </a:r>
            </a:p>
          </p:txBody>
        </p:sp>
      </p:grpSp>
      <p:grpSp>
        <p:nvGrpSpPr>
          <p:cNvPr id="17426" name="Group 44"/>
          <p:cNvGrpSpPr>
            <a:grpSpLocks/>
          </p:cNvGrpSpPr>
          <p:nvPr/>
        </p:nvGrpSpPr>
        <p:grpSpPr bwMode="auto">
          <a:xfrm>
            <a:off x="4229100" y="2622550"/>
            <a:ext cx="685800" cy="304800"/>
            <a:chOff x="1834" y="1320"/>
            <a:chExt cx="432" cy="192"/>
          </a:xfrm>
        </p:grpSpPr>
        <p:sp>
          <p:nvSpPr>
            <p:cNvPr id="17493" name="Oval 45"/>
            <p:cNvSpPr>
              <a:spLocks noChangeArrowheads="1"/>
            </p:cNvSpPr>
            <p:nvPr/>
          </p:nvSpPr>
          <p:spPr bwMode="auto">
            <a:xfrm>
              <a:off x="1834" y="1320"/>
              <a:ext cx="432" cy="192"/>
            </a:xfrm>
            <a:prstGeom prst="ellipse">
              <a:avLst/>
            </a:prstGeom>
            <a:gradFill rotWithShape="0">
              <a:gsLst>
                <a:gs pos="0">
                  <a:srgbClr val="383963"/>
                </a:gs>
                <a:gs pos="50000">
                  <a:srgbClr val="7A7CD6"/>
                </a:gs>
                <a:gs pos="100000">
                  <a:srgbClr val="383963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7494" name="Text Box 46"/>
            <p:cNvSpPr txBox="1">
              <a:spLocks noChangeArrowheads="1"/>
            </p:cNvSpPr>
            <p:nvPr/>
          </p:nvSpPr>
          <p:spPr bwMode="auto">
            <a:xfrm>
              <a:off x="1894" y="1323"/>
              <a:ext cx="31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  <a:cs typeface="Arial" charset="0"/>
                </a:rPr>
                <a:t>SOS</a:t>
              </a:r>
            </a:p>
          </p:txBody>
        </p:sp>
      </p:grpSp>
      <p:grpSp>
        <p:nvGrpSpPr>
          <p:cNvPr id="17427" name="Group 47"/>
          <p:cNvGrpSpPr>
            <a:grpSpLocks/>
          </p:cNvGrpSpPr>
          <p:nvPr/>
        </p:nvGrpSpPr>
        <p:grpSpPr bwMode="auto">
          <a:xfrm>
            <a:off x="4675188" y="2701925"/>
            <a:ext cx="285750" cy="274638"/>
            <a:chOff x="1693" y="3032"/>
            <a:chExt cx="180" cy="173"/>
          </a:xfrm>
        </p:grpSpPr>
        <p:sp>
          <p:nvSpPr>
            <p:cNvPr id="17491" name="Oval 48"/>
            <p:cNvSpPr>
              <a:spLocks noChangeArrowheads="1"/>
            </p:cNvSpPr>
            <p:nvPr/>
          </p:nvSpPr>
          <p:spPr bwMode="auto">
            <a:xfrm>
              <a:off x="1728" y="3072"/>
              <a:ext cx="96" cy="9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7492" name="Text Box 49"/>
            <p:cNvSpPr txBox="1">
              <a:spLocks noChangeArrowheads="1"/>
            </p:cNvSpPr>
            <p:nvPr/>
          </p:nvSpPr>
          <p:spPr bwMode="auto">
            <a:xfrm>
              <a:off x="1693" y="3032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  <a:cs typeface="Arial" charset="0"/>
                </a:rPr>
                <a:t>P</a:t>
              </a:r>
            </a:p>
          </p:txBody>
        </p:sp>
      </p:grpSp>
      <p:sp>
        <p:nvSpPr>
          <p:cNvPr id="17428" name="AutoShape 50"/>
          <p:cNvSpPr>
            <a:spLocks noChangeArrowheads="1"/>
          </p:cNvSpPr>
          <p:nvPr/>
        </p:nvSpPr>
        <p:spPr bwMode="auto">
          <a:xfrm rot="1523364">
            <a:off x="2987675" y="3200400"/>
            <a:ext cx="417513" cy="219075"/>
          </a:xfrm>
          <a:prstGeom prst="rightArrow">
            <a:avLst>
              <a:gd name="adj1" fmla="val 50000"/>
              <a:gd name="adj2" fmla="val 3131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grpSp>
        <p:nvGrpSpPr>
          <p:cNvPr id="17429" name="Group 53"/>
          <p:cNvGrpSpPr>
            <a:grpSpLocks/>
          </p:cNvGrpSpPr>
          <p:nvPr/>
        </p:nvGrpSpPr>
        <p:grpSpPr bwMode="auto">
          <a:xfrm>
            <a:off x="2085975" y="2909888"/>
            <a:ext cx="285750" cy="274637"/>
            <a:chOff x="1693" y="3032"/>
            <a:chExt cx="180" cy="173"/>
          </a:xfrm>
        </p:grpSpPr>
        <p:sp>
          <p:nvSpPr>
            <p:cNvPr id="17489" name="Oval 54"/>
            <p:cNvSpPr>
              <a:spLocks noChangeArrowheads="1"/>
            </p:cNvSpPr>
            <p:nvPr/>
          </p:nvSpPr>
          <p:spPr bwMode="auto">
            <a:xfrm>
              <a:off x="1728" y="3072"/>
              <a:ext cx="96" cy="9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7490" name="Text Box 55"/>
            <p:cNvSpPr txBox="1">
              <a:spLocks noChangeArrowheads="1"/>
            </p:cNvSpPr>
            <p:nvPr/>
          </p:nvSpPr>
          <p:spPr bwMode="auto">
            <a:xfrm>
              <a:off x="1693" y="3032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  <a:cs typeface="Arial" charset="0"/>
                </a:rPr>
                <a:t>P</a:t>
              </a:r>
            </a:p>
          </p:txBody>
        </p:sp>
      </p:grpSp>
      <p:grpSp>
        <p:nvGrpSpPr>
          <p:cNvPr id="17430" name="Group 56"/>
          <p:cNvGrpSpPr>
            <a:grpSpLocks/>
          </p:cNvGrpSpPr>
          <p:nvPr/>
        </p:nvGrpSpPr>
        <p:grpSpPr bwMode="auto">
          <a:xfrm>
            <a:off x="2886075" y="2909888"/>
            <a:ext cx="285750" cy="274637"/>
            <a:chOff x="1693" y="3032"/>
            <a:chExt cx="180" cy="173"/>
          </a:xfrm>
        </p:grpSpPr>
        <p:sp>
          <p:nvSpPr>
            <p:cNvPr id="17487" name="Oval 57"/>
            <p:cNvSpPr>
              <a:spLocks noChangeArrowheads="1"/>
            </p:cNvSpPr>
            <p:nvPr/>
          </p:nvSpPr>
          <p:spPr bwMode="auto">
            <a:xfrm>
              <a:off x="1728" y="3072"/>
              <a:ext cx="96" cy="9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7488" name="Text Box 58"/>
            <p:cNvSpPr txBox="1">
              <a:spLocks noChangeArrowheads="1"/>
            </p:cNvSpPr>
            <p:nvPr/>
          </p:nvSpPr>
          <p:spPr bwMode="auto">
            <a:xfrm>
              <a:off x="1693" y="3032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  <a:cs typeface="Arial" charset="0"/>
                </a:rPr>
                <a:t>P</a:t>
              </a:r>
            </a:p>
          </p:txBody>
        </p:sp>
      </p:grpSp>
      <p:grpSp>
        <p:nvGrpSpPr>
          <p:cNvPr id="17431" name="Group 60"/>
          <p:cNvGrpSpPr>
            <a:grpSpLocks/>
          </p:cNvGrpSpPr>
          <p:nvPr/>
        </p:nvGrpSpPr>
        <p:grpSpPr bwMode="auto">
          <a:xfrm>
            <a:off x="5930900" y="2257425"/>
            <a:ext cx="712788" cy="246063"/>
            <a:chOff x="4504" y="1998"/>
            <a:chExt cx="449" cy="155"/>
          </a:xfrm>
        </p:grpSpPr>
        <p:sp>
          <p:nvSpPr>
            <p:cNvPr id="17485" name="AutoShape 61"/>
            <p:cNvSpPr>
              <a:spLocks noChangeArrowheads="1"/>
            </p:cNvSpPr>
            <p:nvPr/>
          </p:nvSpPr>
          <p:spPr bwMode="auto">
            <a:xfrm>
              <a:off x="4516" y="2009"/>
              <a:ext cx="432" cy="14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760000"/>
                </a:gs>
                <a:gs pos="50000">
                  <a:srgbClr val="FF0000"/>
                </a:gs>
                <a:gs pos="100000">
                  <a:srgbClr val="760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7486" name="Text Box 62"/>
            <p:cNvSpPr txBox="1">
              <a:spLocks noChangeArrowheads="1"/>
            </p:cNvSpPr>
            <p:nvPr/>
          </p:nvSpPr>
          <p:spPr bwMode="auto">
            <a:xfrm>
              <a:off x="4504" y="1998"/>
              <a:ext cx="44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000" b="1">
                  <a:latin typeface="Arial" charset="0"/>
                  <a:cs typeface="Arial" charset="0"/>
                </a:rPr>
                <a:t>GLUT - 4</a:t>
              </a:r>
            </a:p>
          </p:txBody>
        </p:sp>
      </p:grpSp>
      <p:sp>
        <p:nvSpPr>
          <p:cNvPr id="17432" name="Oval 182"/>
          <p:cNvSpPr>
            <a:spLocks noChangeArrowheads="1"/>
          </p:cNvSpPr>
          <p:nvPr/>
        </p:nvSpPr>
        <p:spPr bwMode="auto">
          <a:xfrm>
            <a:off x="5548313" y="2765425"/>
            <a:ext cx="533400" cy="381000"/>
          </a:xfrm>
          <a:prstGeom prst="ellipse">
            <a:avLst/>
          </a:prstGeom>
          <a:gradFill rotWithShape="0">
            <a:gsLst>
              <a:gs pos="0">
                <a:srgbClr val="FF9900"/>
              </a:gs>
              <a:gs pos="50000">
                <a:srgbClr val="FFFF00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grpSp>
        <p:nvGrpSpPr>
          <p:cNvPr id="17433" name="Group 183"/>
          <p:cNvGrpSpPr>
            <a:grpSpLocks/>
          </p:cNvGrpSpPr>
          <p:nvPr/>
        </p:nvGrpSpPr>
        <p:grpSpPr bwMode="auto">
          <a:xfrm>
            <a:off x="6024563" y="2695575"/>
            <a:ext cx="285750" cy="274638"/>
            <a:chOff x="1693" y="3032"/>
            <a:chExt cx="180" cy="173"/>
          </a:xfrm>
        </p:grpSpPr>
        <p:sp>
          <p:nvSpPr>
            <p:cNvPr id="17483" name="Oval 184"/>
            <p:cNvSpPr>
              <a:spLocks noChangeArrowheads="1"/>
            </p:cNvSpPr>
            <p:nvPr/>
          </p:nvSpPr>
          <p:spPr bwMode="auto">
            <a:xfrm>
              <a:off x="1728" y="3072"/>
              <a:ext cx="96" cy="9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7484" name="Text Box 185"/>
            <p:cNvSpPr txBox="1">
              <a:spLocks noChangeArrowheads="1"/>
            </p:cNvSpPr>
            <p:nvPr/>
          </p:nvSpPr>
          <p:spPr bwMode="auto">
            <a:xfrm>
              <a:off x="1693" y="3032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  <a:cs typeface="Arial" charset="0"/>
                </a:rPr>
                <a:t>P</a:t>
              </a:r>
            </a:p>
          </p:txBody>
        </p:sp>
      </p:grpSp>
      <p:sp>
        <p:nvSpPr>
          <p:cNvPr id="17434" name="Text Box 186"/>
          <p:cNvSpPr txBox="1">
            <a:spLocks noChangeArrowheads="1"/>
          </p:cNvSpPr>
          <p:nvPr/>
        </p:nvSpPr>
        <p:spPr bwMode="auto">
          <a:xfrm>
            <a:off x="5610225" y="2809875"/>
            <a:ext cx="4286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b="1">
                <a:latin typeface="Arial" charset="0"/>
                <a:cs typeface="Arial" charset="0"/>
              </a:rPr>
              <a:t>Akt</a:t>
            </a:r>
          </a:p>
        </p:txBody>
      </p:sp>
      <p:sp>
        <p:nvSpPr>
          <p:cNvPr id="17435" name="Rectangle 187"/>
          <p:cNvSpPr>
            <a:spLocks noChangeArrowheads="1"/>
          </p:cNvSpPr>
          <p:nvPr/>
        </p:nvSpPr>
        <p:spPr bwMode="auto">
          <a:xfrm>
            <a:off x="6494463" y="2813050"/>
            <a:ext cx="458787" cy="254000"/>
          </a:xfrm>
          <a:prstGeom prst="rect">
            <a:avLst/>
          </a:prstGeom>
          <a:gradFill rotWithShape="0">
            <a:gsLst>
              <a:gs pos="0">
                <a:srgbClr val="666666"/>
              </a:gs>
              <a:gs pos="50000">
                <a:srgbClr val="DDDDDD"/>
              </a:gs>
              <a:gs pos="100000">
                <a:srgbClr val="6666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7436" name="Text Box 188"/>
          <p:cNvSpPr txBox="1">
            <a:spLocks noChangeArrowheads="1"/>
          </p:cNvSpPr>
          <p:nvPr/>
        </p:nvSpPr>
        <p:spPr bwMode="auto">
          <a:xfrm>
            <a:off x="6427788" y="2813050"/>
            <a:ext cx="6016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b="1">
                <a:latin typeface="Arial" charset="0"/>
                <a:cs typeface="Arial" charset="0"/>
              </a:rPr>
              <a:t>PDK1</a:t>
            </a:r>
          </a:p>
        </p:txBody>
      </p:sp>
      <p:sp>
        <p:nvSpPr>
          <p:cNvPr id="17437" name="Line 189"/>
          <p:cNvSpPr>
            <a:spLocks noChangeShapeType="1"/>
          </p:cNvSpPr>
          <p:nvPr/>
        </p:nvSpPr>
        <p:spPr bwMode="auto">
          <a:xfrm flipH="1">
            <a:off x="6092825" y="2889250"/>
            <a:ext cx="381000" cy="762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7438" name="Group 104"/>
          <p:cNvGrpSpPr>
            <a:grpSpLocks/>
          </p:cNvGrpSpPr>
          <p:nvPr/>
        </p:nvGrpSpPr>
        <p:grpSpPr bwMode="auto">
          <a:xfrm>
            <a:off x="5238750" y="3184525"/>
            <a:ext cx="501650" cy="349250"/>
            <a:chOff x="5064125" y="3489325"/>
            <a:chExt cx="676274" cy="609600"/>
          </a:xfrm>
        </p:grpSpPr>
        <p:sp>
          <p:nvSpPr>
            <p:cNvPr id="17481" name="Line 204"/>
            <p:cNvSpPr>
              <a:spLocks noChangeShapeType="1"/>
            </p:cNvSpPr>
            <p:nvPr/>
          </p:nvSpPr>
          <p:spPr bwMode="auto">
            <a:xfrm flipH="1">
              <a:off x="5153024" y="3489325"/>
              <a:ext cx="587375" cy="596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82" name="Line 249"/>
            <p:cNvSpPr>
              <a:spLocks noChangeShapeType="1"/>
            </p:cNvSpPr>
            <p:nvPr/>
          </p:nvSpPr>
          <p:spPr bwMode="auto">
            <a:xfrm>
              <a:off x="5064125" y="4098925"/>
              <a:ext cx="1524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7439" name="AutoShape 220"/>
          <p:cNvSpPr>
            <a:spLocks noChangeArrowheads="1"/>
          </p:cNvSpPr>
          <p:nvPr/>
        </p:nvSpPr>
        <p:spPr bwMode="auto">
          <a:xfrm>
            <a:off x="4664075" y="3581400"/>
            <a:ext cx="622300" cy="3476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65E47"/>
              </a:gs>
              <a:gs pos="50000">
                <a:srgbClr val="FFCC99"/>
              </a:gs>
              <a:gs pos="100000">
                <a:srgbClr val="765E47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7440" name="Text Box 221"/>
          <p:cNvSpPr txBox="1">
            <a:spLocks noChangeArrowheads="1"/>
          </p:cNvSpPr>
          <p:nvPr/>
        </p:nvSpPr>
        <p:spPr bwMode="auto">
          <a:xfrm>
            <a:off x="4594225" y="3614738"/>
            <a:ext cx="7000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1">
                <a:latin typeface="Arial" charset="0"/>
                <a:cs typeface="Arial" charset="0"/>
              </a:rPr>
              <a:t>Foxa2</a:t>
            </a:r>
          </a:p>
        </p:txBody>
      </p:sp>
      <p:grpSp>
        <p:nvGrpSpPr>
          <p:cNvPr id="17441" name="Group 222"/>
          <p:cNvGrpSpPr>
            <a:grpSpLocks/>
          </p:cNvGrpSpPr>
          <p:nvPr/>
        </p:nvGrpSpPr>
        <p:grpSpPr bwMode="auto">
          <a:xfrm>
            <a:off x="5253038" y="3536950"/>
            <a:ext cx="285750" cy="274638"/>
            <a:chOff x="1693" y="3032"/>
            <a:chExt cx="180" cy="173"/>
          </a:xfrm>
        </p:grpSpPr>
        <p:sp>
          <p:nvSpPr>
            <p:cNvPr id="17479" name="Oval 223"/>
            <p:cNvSpPr>
              <a:spLocks noChangeArrowheads="1"/>
            </p:cNvSpPr>
            <p:nvPr/>
          </p:nvSpPr>
          <p:spPr bwMode="auto">
            <a:xfrm>
              <a:off x="1728" y="3072"/>
              <a:ext cx="96" cy="9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7480" name="Text Box 224"/>
            <p:cNvSpPr txBox="1">
              <a:spLocks noChangeArrowheads="1"/>
            </p:cNvSpPr>
            <p:nvPr/>
          </p:nvSpPr>
          <p:spPr bwMode="auto">
            <a:xfrm>
              <a:off x="1693" y="3032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  <a:cs typeface="Arial" charset="0"/>
                </a:rPr>
                <a:t>P</a:t>
              </a:r>
            </a:p>
          </p:txBody>
        </p:sp>
      </p:grpSp>
      <p:sp>
        <p:nvSpPr>
          <p:cNvPr id="17442" name="Arc 21"/>
          <p:cNvSpPr>
            <a:spLocks/>
          </p:cNvSpPr>
          <p:nvPr/>
        </p:nvSpPr>
        <p:spPr bwMode="auto">
          <a:xfrm flipH="1">
            <a:off x="2243138" y="4375150"/>
            <a:ext cx="2643187" cy="10668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FF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43" name="Arc 27"/>
          <p:cNvSpPr>
            <a:spLocks/>
          </p:cNvSpPr>
          <p:nvPr/>
        </p:nvSpPr>
        <p:spPr bwMode="auto">
          <a:xfrm>
            <a:off x="4857750" y="4375150"/>
            <a:ext cx="2571750" cy="10668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FF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7444" name="Group 67"/>
          <p:cNvGrpSpPr>
            <a:grpSpLocks/>
          </p:cNvGrpSpPr>
          <p:nvPr/>
        </p:nvGrpSpPr>
        <p:grpSpPr bwMode="auto">
          <a:xfrm>
            <a:off x="5019675" y="4903788"/>
            <a:ext cx="892175" cy="112712"/>
            <a:chOff x="4032" y="2241"/>
            <a:chExt cx="753" cy="47"/>
          </a:xfrm>
        </p:grpSpPr>
        <p:grpSp>
          <p:nvGrpSpPr>
            <p:cNvPr id="17470" name="Group 68"/>
            <p:cNvGrpSpPr>
              <a:grpSpLocks/>
            </p:cNvGrpSpPr>
            <p:nvPr/>
          </p:nvGrpSpPr>
          <p:grpSpPr bwMode="auto">
            <a:xfrm>
              <a:off x="4032" y="2241"/>
              <a:ext cx="249" cy="47"/>
              <a:chOff x="4032" y="2241"/>
              <a:chExt cx="249" cy="56"/>
            </a:xfrm>
          </p:grpSpPr>
          <p:sp>
            <p:nvSpPr>
              <p:cNvPr id="17477" name="Oval 69"/>
              <p:cNvSpPr>
                <a:spLocks noChangeArrowheads="1"/>
              </p:cNvSpPr>
              <p:nvPr/>
            </p:nvSpPr>
            <p:spPr bwMode="auto">
              <a:xfrm>
                <a:off x="4032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478" name="Oval 70"/>
              <p:cNvSpPr>
                <a:spLocks noChangeArrowheads="1"/>
              </p:cNvSpPr>
              <p:nvPr/>
            </p:nvSpPr>
            <p:spPr bwMode="auto">
              <a:xfrm>
                <a:off x="4158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7471" name="Group 71"/>
            <p:cNvGrpSpPr>
              <a:grpSpLocks/>
            </p:cNvGrpSpPr>
            <p:nvPr/>
          </p:nvGrpSpPr>
          <p:grpSpPr bwMode="auto">
            <a:xfrm>
              <a:off x="4284" y="2241"/>
              <a:ext cx="249" cy="47"/>
              <a:chOff x="4032" y="2241"/>
              <a:chExt cx="249" cy="56"/>
            </a:xfrm>
          </p:grpSpPr>
          <p:sp>
            <p:nvSpPr>
              <p:cNvPr id="17475" name="Oval 72"/>
              <p:cNvSpPr>
                <a:spLocks noChangeArrowheads="1"/>
              </p:cNvSpPr>
              <p:nvPr/>
            </p:nvSpPr>
            <p:spPr bwMode="auto">
              <a:xfrm>
                <a:off x="4032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476" name="Oval 73"/>
              <p:cNvSpPr>
                <a:spLocks noChangeArrowheads="1"/>
              </p:cNvSpPr>
              <p:nvPr/>
            </p:nvSpPr>
            <p:spPr bwMode="auto">
              <a:xfrm>
                <a:off x="4158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7472" name="Group 74"/>
            <p:cNvGrpSpPr>
              <a:grpSpLocks/>
            </p:cNvGrpSpPr>
            <p:nvPr/>
          </p:nvGrpSpPr>
          <p:grpSpPr bwMode="auto">
            <a:xfrm>
              <a:off x="4536" y="2241"/>
              <a:ext cx="249" cy="47"/>
              <a:chOff x="4032" y="2241"/>
              <a:chExt cx="249" cy="56"/>
            </a:xfrm>
          </p:grpSpPr>
          <p:sp>
            <p:nvSpPr>
              <p:cNvPr id="17473" name="Oval 75"/>
              <p:cNvSpPr>
                <a:spLocks noChangeArrowheads="1"/>
              </p:cNvSpPr>
              <p:nvPr/>
            </p:nvSpPr>
            <p:spPr bwMode="auto">
              <a:xfrm>
                <a:off x="4032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474" name="Oval 76"/>
              <p:cNvSpPr>
                <a:spLocks noChangeArrowheads="1"/>
              </p:cNvSpPr>
              <p:nvPr/>
            </p:nvSpPr>
            <p:spPr bwMode="auto">
              <a:xfrm>
                <a:off x="4158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17445" name="Group 77"/>
          <p:cNvGrpSpPr>
            <a:grpSpLocks/>
          </p:cNvGrpSpPr>
          <p:nvPr/>
        </p:nvGrpSpPr>
        <p:grpSpPr bwMode="auto">
          <a:xfrm>
            <a:off x="4121150" y="4910138"/>
            <a:ext cx="892175" cy="112712"/>
            <a:chOff x="4032" y="2241"/>
            <a:chExt cx="753" cy="47"/>
          </a:xfrm>
        </p:grpSpPr>
        <p:grpSp>
          <p:nvGrpSpPr>
            <p:cNvPr id="17461" name="Group 78"/>
            <p:cNvGrpSpPr>
              <a:grpSpLocks/>
            </p:cNvGrpSpPr>
            <p:nvPr/>
          </p:nvGrpSpPr>
          <p:grpSpPr bwMode="auto">
            <a:xfrm>
              <a:off x="4032" y="2241"/>
              <a:ext cx="249" cy="47"/>
              <a:chOff x="4032" y="2241"/>
              <a:chExt cx="249" cy="56"/>
            </a:xfrm>
          </p:grpSpPr>
          <p:sp>
            <p:nvSpPr>
              <p:cNvPr id="17468" name="Oval 79"/>
              <p:cNvSpPr>
                <a:spLocks noChangeArrowheads="1"/>
              </p:cNvSpPr>
              <p:nvPr/>
            </p:nvSpPr>
            <p:spPr bwMode="auto">
              <a:xfrm>
                <a:off x="4032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469" name="Oval 80"/>
              <p:cNvSpPr>
                <a:spLocks noChangeArrowheads="1"/>
              </p:cNvSpPr>
              <p:nvPr/>
            </p:nvSpPr>
            <p:spPr bwMode="auto">
              <a:xfrm>
                <a:off x="4158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7462" name="Group 81"/>
            <p:cNvGrpSpPr>
              <a:grpSpLocks/>
            </p:cNvGrpSpPr>
            <p:nvPr/>
          </p:nvGrpSpPr>
          <p:grpSpPr bwMode="auto">
            <a:xfrm>
              <a:off x="4284" y="2241"/>
              <a:ext cx="249" cy="47"/>
              <a:chOff x="4032" y="2241"/>
              <a:chExt cx="249" cy="56"/>
            </a:xfrm>
          </p:grpSpPr>
          <p:sp>
            <p:nvSpPr>
              <p:cNvPr id="17466" name="Oval 82"/>
              <p:cNvSpPr>
                <a:spLocks noChangeArrowheads="1"/>
              </p:cNvSpPr>
              <p:nvPr/>
            </p:nvSpPr>
            <p:spPr bwMode="auto">
              <a:xfrm>
                <a:off x="4032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467" name="Oval 83"/>
              <p:cNvSpPr>
                <a:spLocks noChangeArrowheads="1"/>
              </p:cNvSpPr>
              <p:nvPr/>
            </p:nvSpPr>
            <p:spPr bwMode="auto">
              <a:xfrm>
                <a:off x="4158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7463" name="Group 84"/>
            <p:cNvGrpSpPr>
              <a:grpSpLocks/>
            </p:cNvGrpSpPr>
            <p:nvPr/>
          </p:nvGrpSpPr>
          <p:grpSpPr bwMode="auto">
            <a:xfrm>
              <a:off x="4536" y="2241"/>
              <a:ext cx="249" cy="47"/>
              <a:chOff x="4032" y="2241"/>
              <a:chExt cx="249" cy="56"/>
            </a:xfrm>
          </p:grpSpPr>
          <p:sp>
            <p:nvSpPr>
              <p:cNvPr id="17464" name="Oval 85"/>
              <p:cNvSpPr>
                <a:spLocks noChangeArrowheads="1"/>
              </p:cNvSpPr>
              <p:nvPr/>
            </p:nvSpPr>
            <p:spPr bwMode="auto">
              <a:xfrm>
                <a:off x="4032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465" name="Oval 86"/>
              <p:cNvSpPr>
                <a:spLocks noChangeArrowheads="1"/>
              </p:cNvSpPr>
              <p:nvPr/>
            </p:nvSpPr>
            <p:spPr bwMode="auto">
              <a:xfrm>
                <a:off x="4158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17446" name="Text Box 129"/>
          <p:cNvSpPr txBox="1">
            <a:spLocks noChangeArrowheads="1"/>
          </p:cNvSpPr>
          <p:nvPr/>
        </p:nvSpPr>
        <p:spPr bwMode="auto">
          <a:xfrm>
            <a:off x="3971925" y="4659313"/>
            <a:ext cx="2133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1000">
                <a:solidFill>
                  <a:srgbClr val="FF0000"/>
                </a:solidFill>
                <a:latin typeface="Arial" charset="0"/>
                <a:cs typeface="Arial" charset="0"/>
              </a:rPr>
              <a:t>FoxA2 RESPONSE ELEMENTS</a:t>
            </a:r>
          </a:p>
        </p:txBody>
      </p:sp>
      <p:cxnSp>
        <p:nvCxnSpPr>
          <p:cNvPr id="17447" name="Straight Arrow Connector 99"/>
          <p:cNvCxnSpPr>
            <a:cxnSpLocks noChangeShapeType="1"/>
          </p:cNvCxnSpPr>
          <p:nvPr/>
        </p:nvCxnSpPr>
        <p:spPr bwMode="auto">
          <a:xfrm rot="5400000">
            <a:off x="4619625" y="4314825"/>
            <a:ext cx="666750" cy="0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1" name="Multiply 100"/>
          <p:cNvSpPr/>
          <p:nvPr/>
        </p:nvSpPr>
        <p:spPr bwMode="auto">
          <a:xfrm>
            <a:off x="4638675" y="3971925"/>
            <a:ext cx="628650" cy="342900"/>
          </a:xfrm>
          <a:prstGeom prst="mathMultiply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449" name="TextBox 102"/>
          <p:cNvSpPr txBox="1">
            <a:spLocks noChangeArrowheads="1"/>
          </p:cNvSpPr>
          <p:nvPr/>
        </p:nvSpPr>
        <p:spPr bwMode="auto">
          <a:xfrm>
            <a:off x="2924175" y="5105400"/>
            <a:ext cx="4057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1800">
                <a:solidFill>
                  <a:srgbClr val="66FFFF"/>
                </a:solidFill>
                <a:latin typeface="Arial" charset="0"/>
                <a:cs typeface="Arial" charset="0"/>
              </a:rPr>
              <a:t>decreased transcription of enzymes of fatty acid oxidation, ketogenesis and VLDL export / increased enzymes of fatty acid synthesis</a:t>
            </a:r>
            <a:endParaRPr lang="en-US" sz="1800">
              <a:solidFill>
                <a:srgbClr val="66FFFF"/>
              </a:solidFill>
              <a:latin typeface="Arial" charset="0"/>
              <a:cs typeface="Arial" charset="0"/>
            </a:endParaRPr>
          </a:p>
        </p:txBody>
      </p:sp>
      <p:sp>
        <p:nvSpPr>
          <p:cNvPr id="17450" name="TextBox 105"/>
          <p:cNvSpPr txBox="1">
            <a:spLocks noChangeArrowheads="1"/>
          </p:cNvSpPr>
          <p:nvPr/>
        </p:nvSpPr>
        <p:spPr bwMode="auto">
          <a:xfrm>
            <a:off x="209550" y="1752600"/>
            <a:ext cx="1990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1800">
                <a:solidFill>
                  <a:srgbClr val="66FFFF"/>
                </a:solidFill>
                <a:latin typeface="Arial" charset="0"/>
                <a:cs typeface="Arial" charset="0"/>
              </a:rPr>
              <a:t>HEPATOCYTE</a:t>
            </a:r>
            <a:endParaRPr lang="en-US" sz="1800">
              <a:solidFill>
                <a:srgbClr val="66FFFF"/>
              </a:solidFill>
              <a:latin typeface="Arial" charset="0"/>
              <a:cs typeface="Arial" charset="0"/>
            </a:endParaRPr>
          </a:p>
        </p:txBody>
      </p:sp>
      <p:sp>
        <p:nvSpPr>
          <p:cNvPr id="17451" name="TextBox 106"/>
          <p:cNvSpPr txBox="1">
            <a:spLocks noChangeArrowheads="1"/>
          </p:cNvSpPr>
          <p:nvPr/>
        </p:nvSpPr>
        <p:spPr bwMode="auto">
          <a:xfrm>
            <a:off x="352425" y="3933825"/>
            <a:ext cx="1990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1800">
                <a:solidFill>
                  <a:srgbClr val="66FFFF"/>
                </a:solidFill>
                <a:latin typeface="Arial" charset="0"/>
                <a:cs typeface="Arial" charset="0"/>
              </a:rPr>
              <a:t>cytoplasm</a:t>
            </a:r>
            <a:endParaRPr lang="en-US" sz="1800">
              <a:solidFill>
                <a:srgbClr val="66FFFF"/>
              </a:solidFill>
              <a:latin typeface="Arial" charset="0"/>
              <a:cs typeface="Arial" charset="0"/>
            </a:endParaRPr>
          </a:p>
        </p:txBody>
      </p:sp>
      <p:sp>
        <p:nvSpPr>
          <p:cNvPr id="17452" name="TextBox 107"/>
          <p:cNvSpPr txBox="1">
            <a:spLocks noChangeArrowheads="1"/>
          </p:cNvSpPr>
          <p:nvPr/>
        </p:nvSpPr>
        <p:spPr bwMode="auto">
          <a:xfrm>
            <a:off x="1000125" y="5838825"/>
            <a:ext cx="1609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1800">
                <a:solidFill>
                  <a:srgbClr val="66FFFF"/>
                </a:solidFill>
                <a:latin typeface="Arial" charset="0"/>
                <a:cs typeface="Arial" charset="0"/>
              </a:rPr>
              <a:t>nucleus</a:t>
            </a:r>
            <a:endParaRPr lang="en-US" sz="1800">
              <a:solidFill>
                <a:srgbClr val="66FFFF"/>
              </a:solidFill>
              <a:latin typeface="Arial" charset="0"/>
              <a:cs typeface="Arial" charset="0"/>
            </a:endParaRPr>
          </a:p>
        </p:txBody>
      </p:sp>
      <p:sp>
        <p:nvSpPr>
          <p:cNvPr id="17453" name="Oval 28"/>
          <p:cNvSpPr>
            <a:spLocks noChangeArrowheads="1"/>
          </p:cNvSpPr>
          <p:nvPr/>
        </p:nvSpPr>
        <p:spPr bwMode="auto">
          <a:xfrm>
            <a:off x="3470275" y="3098800"/>
            <a:ext cx="673100" cy="406400"/>
          </a:xfrm>
          <a:prstGeom prst="ellipse">
            <a:avLst/>
          </a:prstGeom>
          <a:gradFill rotWithShape="1">
            <a:gsLst>
              <a:gs pos="0">
                <a:srgbClr val="760076"/>
              </a:gs>
              <a:gs pos="50000">
                <a:srgbClr val="FF00FF"/>
              </a:gs>
              <a:gs pos="100000">
                <a:srgbClr val="7600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7454" name="Text Box 29"/>
          <p:cNvSpPr txBox="1">
            <a:spLocks noChangeArrowheads="1"/>
          </p:cNvSpPr>
          <p:nvPr/>
        </p:nvSpPr>
        <p:spPr bwMode="auto">
          <a:xfrm>
            <a:off x="3530600" y="3175000"/>
            <a:ext cx="577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b="1">
                <a:latin typeface="Arial" charset="0"/>
                <a:cs typeface="Arial" charset="0"/>
              </a:rPr>
              <a:t>IRS-1</a:t>
            </a:r>
          </a:p>
        </p:txBody>
      </p:sp>
      <p:sp>
        <p:nvSpPr>
          <p:cNvPr id="17455" name="AutoShape 50"/>
          <p:cNvSpPr>
            <a:spLocks noChangeArrowheads="1"/>
          </p:cNvSpPr>
          <p:nvPr/>
        </p:nvSpPr>
        <p:spPr bwMode="auto">
          <a:xfrm rot="20076636" flipV="1">
            <a:off x="2987675" y="2695575"/>
            <a:ext cx="417513" cy="219075"/>
          </a:xfrm>
          <a:prstGeom prst="rightArrow">
            <a:avLst>
              <a:gd name="adj1" fmla="val 50000"/>
              <a:gd name="adj2" fmla="val 3131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grpSp>
        <p:nvGrpSpPr>
          <p:cNvPr id="17456" name="Group 28"/>
          <p:cNvGrpSpPr>
            <a:grpSpLocks/>
          </p:cNvGrpSpPr>
          <p:nvPr/>
        </p:nvGrpSpPr>
        <p:grpSpPr bwMode="auto">
          <a:xfrm>
            <a:off x="5513388" y="2079625"/>
            <a:ext cx="315912" cy="539750"/>
            <a:chOff x="3648" y="672"/>
            <a:chExt cx="144" cy="308"/>
          </a:xfrm>
        </p:grpSpPr>
        <p:sp>
          <p:nvSpPr>
            <p:cNvPr id="17459" name="AutoShape 29"/>
            <p:cNvSpPr>
              <a:spLocks noChangeArrowheads="1"/>
            </p:cNvSpPr>
            <p:nvPr/>
          </p:nvSpPr>
          <p:spPr bwMode="auto">
            <a:xfrm>
              <a:off x="3696" y="672"/>
              <a:ext cx="48" cy="26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00765E"/>
                </a:gs>
                <a:gs pos="50000">
                  <a:srgbClr val="00FFCC"/>
                </a:gs>
                <a:gs pos="100000">
                  <a:srgbClr val="00765E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0" name="AutoShape 30"/>
            <p:cNvSpPr>
              <a:spLocks noChangeArrowheads="1"/>
            </p:cNvSpPr>
            <p:nvPr/>
          </p:nvSpPr>
          <p:spPr bwMode="auto">
            <a:xfrm>
              <a:off x="3648" y="836"/>
              <a:ext cx="144" cy="144"/>
            </a:xfrm>
            <a:prstGeom prst="star8">
              <a:avLst>
                <a:gd name="adj" fmla="val 38250"/>
              </a:avLst>
            </a:prstGeom>
            <a:gradFill rotWithShape="0">
              <a:gsLst>
                <a:gs pos="0">
                  <a:srgbClr val="00765E"/>
                </a:gs>
                <a:gs pos="50000">
                  <a:srgbClr val="00FFCC"/>
                </a:gs>
                <a:gs pos="100000">
                  <a:srgbClr val="00765E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57" name="Text Box 31"/>
          <p:cNvSpPr txBox="1">
            <a:spLocks noChangeArrowheads="1"/>
          </p:cNvSpPr>
          <p:nvPr/>
        </p:nvSpPr>
        <p:spPr bwMode="auto">
          <a:xfrm>
            <a:off x="5105400" y="2212975"/>
            <a:ext cx="514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00FFCC"/>
                </a:solidFill>
                <a:latin typeface="Arial" charset="0"/>
              </a:rPr>
              <a:t>PIP3</a:t>
            </a:r>
          </a:p>
        </p:txBody>
      </p:sp>
      <p:sp>
        <p:nvSpPr>
          <p:cNvPr id="17458" name="TextBox 102"/>
          <p:cNvSpPr txBox="1">
            <a:spLocks noChangeArrowheads="1"/>
          </p:cNvSpPr>
          <p:nvPr/>
        </p:nvSpPr>
        <p:spPr bwMode="auto">
          <a:xfrm>
            <a:off x="3419475" y="914400"/>
            <a:ext cx="4000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1800">
                <a:solidFill>
                  <a:srgbClr val="66FFFF"/>
                </a:solidFill>
                <a:latin typeface="Arial" charset="0"/>
                <a:cs typeface="Arial" charset="0"/>
              </a:rPr>
              <a:t>via IRS-1 and IRS-2, insulin promotes phosphorylation and nuclear exclusion of Foxa2</a:t>
            </a:r>
            <a:endParaRPr lang="en-US" sz="1800">
              <a:solidFill>
                <a:srgbClr val="66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682625" y="344488"/>
            <a:ext cx="6826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2800">
                <a:solidFill>
                  <a:srgbClr val="FF9933"/>
                </a:solidFill>
                <a:latin typeface="Arial" charset="0"/>
              </a:rPr>
              <a:t>Hormonal control of lipogenesis by insulin</a:t>
            </a: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927100" y="1311275"/>
            <a:ext cx="69723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2400"/>
              </a:spcAft>
              <a:buClr>
                <a:srgbClr val="FF9900"/>
              </a:buClr>
              <a:buFont typeface="Arial" charset="0"/>
              <a:buChar char="•"/>
            </a:pPr>
            <a:r>
              <a:rPr lang="en-GB" sz="2000">
                <a:solidFill>
                  <a:schemeClr val="bg1"/>
                </a:solidFill>
                <a:latin typeface="Arial" charset="0"/>
                <a:cs typeface="Arial" charset="0"/>
              </a:rPr>
              <a:t>insulin stimulates SREBP-1c action via the ras/MAPK pathway</a:t>
            </a:r>
          </a:p>
          <a:p>
            <a:pPr>
              <a:spcAft>
                <a:spcPts val="2400"/>
              </a:spcAft>
              <a:buClr>
                <a:srgbClr val="FF9900"/>
              </a:buClr>
              <a:buFont typeface="Arial" charset="0"/>
              <a:buChar char="•"/>
            </a:pPr>
            <a:r>
              <a:rPr lang="en-GB" sz="2000">
                <a:solidFill>
                  <a:schemeClr val="bg1"/>
                </a:solidFill>
                <a:latin typeface="Arial" charset="0"/>
                <a:cs typeface="Arial" charset="0"/>
              </a:rPr>
              <a:t>insulin stimulates SREBP-1c action via nuclear exclusion of Foxo1</a:t>
            </a:r>
          </a:p>
          <a:p>
            <a:pPr>
              <a:spcAft>
                <a:spcPts val="2400"/>
              </a:spcAft>
              <a:buClr>
                <a:srgbClr val="FF9900"/>
              </a:buClr>
              <a:buFont typeface="Arial" charset="0"/>
              <a:buChar char="•"/>
            </a:pPr>
            <a:r>
              <a:rPr lang="en-GB" sz="2000">
                <a:solidFill>
                  <a:schemeClr val="bg1"/>
                </a:solidFill>
                <a:latin typeface="Arial" charset="0"/>
                <a:cs typeface="Arial" charset="0"/>
              </a:rPr>
              <a:t>stimulation of SREBP-1c increases heptocyte and adipocyte lipogenesis</a:t>
            </a:r>
            <a:endParaRPr lang="en-US" sz="200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>
              <a:spcAft>
                <a:spcPts val="2400"/>
              </a:spcAft>
              <a:buClr>
                <a:srgbClr val="FF9900"/>
              </a:buClr>
              <a:buFont typeface="Arial" charset="0"/>
              <a:buChar char="•"/>
            </a:pPr>
            <a:r>
              <a:rPr lang="en-GB" sz="2000">
                <a:solidFill>
                  <a:schemeClr val="bg1"/>
                </a:solidFill>
                <a:latin typeface="Arial" charset="0"/>
                <a:cs typeface="Arial" charset="0"/>
              </a:rPr>
              <a:t>insulin suppresses hepatic fatty acid oxidation and VLDL export via Foxa2 </a:t>
            </a:r>
          </a:p>
          <a:p>
            <a:pPr>
              <a:spcAft>
                <a:spcPts val="2400"/>
              </a:spcAft>
              <a:buClr>
                <a:srgbClr val="FF9900"/>
              </a:buClr>
              <a:buFont typeface="Arial" charset="0"/>
              <a:buChar char="•"/>
            </a:pPr>
            <a:r>
              <a:rPr lang="en-GB" sz="2000">
                <a:solidFill>
                  <a:schemeClr val="bg1"/>
                </a:solidFill>
                <a:latin typeface="Arial" charset="0"/>
                <a:cs typeface="Arial" charset="0"/>
              </a:rPr>
              <a:t>suppression of hepatic fatty acid oxidation and VLDL export increases hepatic fatty acid storage</a:t>
            </a:r>
          </a:p>
        </p:txBody>
      </p:sp>
      <p:sp>
        <p:nvSpPr>
          <p:cNvPr id="18436" name="TextBox 382"/>
          <p:cNvSpPr txBox="1">
            <a:spLocks noChangeArrowheads="1"/>
          </p:cNvSpPr>
          <p:nvPr/>
        </p:nvSpPr>
        <p:spPr bwMode="auto">
          <a:xfrm>
            <a:off x="6400800" y="5842000"/>
            <a:ext cx="2006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>
                <a:solidFill>
                  <a:srgbClr val="00FFFF"/>
                </a:solidFill>
                <a:latin typeface="Arial" charset="0"/>
                <a:cs typeface="Arial" charset="0"/>
              </a:rPr>
              <a:t>also &gt;&gt;</a:t>
            </a:r>
            <a:endParaRPr lang="en-US">
              <a:solidFill>
                <a:srgbClr val="00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682625" y="344488"/>
            <a:ext cx="6826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2800">
                <a:solidFill>
                  <a:srgbClr val="FF9933"/>
                </a:solidFill>
                <a:latin typeface="Arial" charset="0"/>
              </a:rPr>
              <a:t>Hormonal control of lipogenesis by insulin</a:t>
            </a:r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914400" y="1209675"/>
            <a:ext cx="6972300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1800"/>
              </a:spcAft>
              <a:buClr>
                <a:srgbClr val="FF9900"/>
              </a:buClr>
              <a:buFont typeface="Arial" charset="0"/>
              <a:buChar char="•"/>
            </a:pPr>
            <a:r>
              <a:rPr lang="en-GB" sz="2000">
                <a:solidFill>
                  <a:schemeClr val="bg1"/>
                </a:solidFill>
                <a:latin typeface="Arial" charset="0"/>
                <a:cs typeface="Arial" charset="0"/>
              </a:rPr>
              <a:t>insulin stimulates LPL activity</a:t>
            </a:r>
          </a:p>
          <a:p>
            <a:pPr>
              <a:spcAft>
                <a:spcPts val="1800"/>
              </a:spcAft>
              <a:buClr>
                <a:srgbClr val="FF9900"/>
              </a:buClr>
              <a:buFont typeface="Arial" charset="0"/>
              <a:buChar char="•"/>
            </a:pPr>
            <a:r>
              <a:rPr lang="en-GB" sz="2000">
                <a:solidFill>
                  <a:schemeClr val="bg1"/>
                </a:solidFill>
                <a:latin typeface="Arial" charset="0"/>
                <a:cs typeface="Arial" charset="0"/>
              </a:rPr>
              <a:t>stimulation of LPL activity increases VLDL lipolysis and adipocyte lipogenesis</a:t>
            </a:r>
          </a:p>
          <a:p>
            <a:pPr>
              <a:spcAft>
                <a:spcPts val="1800"/>
              </a:spcAft>
              <a:buClr>
                <a:srgbClr val="FF9900"/>
              </a:buClr>
              <a:buFont typeface="Arial" charset="0"/>
              <a:buChar char="•"/>
            </a:pPr>
            <a:r>
              <a:rPr lang="en-GB" sz="2000">
                <a:solidFill>
                  <a:schemeClr val="bg1"/>
                </a:solidFill>
                <a:latin typeface="Arial" charset="0"/>
                <a:cs typeface="Arial" charset="0"/>
              </a:rPr>
              <a:t>insulin stimulates provision of glycerol phosphate </a:t>
            </a:r>
          </a:p>
          <a:p>
            <a:pPr>
              <a:spcAft>
                <a:spcPts val="1800"/>
              </a:spcAft>
              <a:buClr>
                <a:srgbClr val="FF9900"/>
              </a:buClr>
              <a:buFont typeface="Arial" charset="0"/>
              <a:buChar char="•"/>
            </a:pPr>
            <a:r>
              <a:rPr lang="en-GB" sz="2000">
                <a:solidFill>
                  <a:schemeClr val="bg1"/>
                </a:solidFill>
                <a:latin typeface="Arial" charset="0"/>
                <a:cs typeface="Arial" charset="0"/>
              </a:rPr>
              <a:t>increased provision of glycerol phosphate increases adipocyte lipogenesis</a:t>
            </a:r>
          </a:p>
          <a:p>
            <a:pPr>
              <a:spcAft>
                <a:spcPts val="1800"/>
              </a:spcAft>
              <a:buClr>
                <a:srgbClr val="FF9900"/>
              </a:buClr>
              <a:buFont typeface="Arial" charset="0"/>
              <a:buChar char="•"/>
            </a:pPr>
            <a:r>
              <a:rPr lang="en-GB" sz="2000">
                <a:solidFill>
                  <a:schemeClr val="bg1"/>
                </a:solidFill>
                <a:latin typeface="Arial" charset="0"/>
                <a:cs typeface="Arial" charset="0"/>
              </a:rPr>
              <a:t>insulin suppresses expression of  VLDL apoCIII</a:t>
            </a:r>
          </a:p>
          <a:p>
            <a:pPr>
              <a:spcAft>
                <a:spcPts val="1800"/>
              </a:spcAft>
              <a:buClr>
                <a:srgbClr val="FF9900"/>
              </a:buClr>
              <a:buFont typeface="Arial" charset="0"/>
              <a:buChar char="•"/>
            </a:pPr>
            <a:r>
              <a:rPr lang="en-GB" sz="2000">
                <a:solidFill>
                  <a:schemeClr val="bg1"/>
                </a:solidFill>
                <a:latin typeface="Arial" charset="0"/>
                <a:cs typeface="Arial" charset="0"/>
              </a:rPr>
              <a:t>suppression of apoCIII expression increases VLDL lipolysis and adipocyte lipogenesis</a:t>
            </a:r>
          </a:p>
        </p:txBody>
      </p:sp>
      <p:sp>
        <p:nvSpPr>
          <p:cNvPr id="19460" name="TextBox 382"/>
          <p:cNvSpPr txBox="1">
            <a:spLocks noChangeArrowheads="1"/>
          </p:cNvSpPr>
          <p:nvPr/>
        </p:nvSpPr>
        <p:spPr bwMode="auto">
          <a:xfrm>
            <a:off x="3981450" y="5334000"/>
            <a:ext cx="4629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>
                <a:solidFill>
                  <a:srgbClr val="00FFFF"/>
                </a:solidFill>
                <a:latin typeface="Arial" charset="0"/>
                <a:cs typeface="Arial" charset="0"/>
              </a:rPr>
              <a:t>insulin promotes the synthesis and storage of fatty acids in insulin-sensitive tissues</a:t>
            </a:r>
            <a:endParaRPr lang="en-US">
              <a:solidFill>
                <a:srgbClr val="00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82"/>
          <p:cNvSpPr txBox="1">
            <a:spLocks noChangeArrowheads="1"/>
          </p:cNvSpPr>
          <p:nvPr/>
        </p:nvSpPr>
        <p:spPr bwMode="auto">
          <a:xfrm>
            <a:off x="990600" y="758825"/>
            <a:ext cx="7315200" cy="541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23900" indent="-723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3000"/>
              </a:spcAft>
              <a:buClr>
                <a:srgbClr val="FF6600"/>
              </a:buClr>
              <a:buFont typeface="Arial" charset="0"/>
              <a:buChar char="•"/>
            </a:pPr>
            <a:r>
              <a:rPr lang="en-GB" sz="2800">
                <a:solidFill>
                  <a:srgbClr val="0070C0"/>
                </a:solidFill>
                <a:latin typeface="Arial" charset="0"/>
                <a:cs typeface="Arial" charset="0"/>
              </a:rPr>
              <a:t>lipogenesis</a:t>
            </a:r>
          </a:p>
          <a:p>
            <a:pPr>
              <a:spcAft>
                <a:spcPts val="3000"/>
              </a:spcAft>
              <a:buClr>
                <a:srgbClr val="FF6600"/>
              </a:buClr>
              <a:buFont typeface="Arial" charset="0"/>
              <a:buChar char="•"/>
            </a:pPr>
            <a:r>
              <a:rPr lang="en-GB" sz="2800">
                <a:solidFill>
                  <a:srgbClr val="0070C0"/>
                </a:solidFill>
                <a:latin typeface="Arial" charset="0"/>
                <a:cs typeface="Arial" charset="0"/>
              </a:rPr>
              <a:t>hormonal control of lipogenesis</a:t>
            </a:r>
          </a:p>
          <a:p>
            <a:pPr>
              <a:spcAft>
                <a:spcPts val="3000"/>
              </a:spcAft>
              <a:buClr>
                <a:srgbClr val="FF6600"/>
              </a:buClr>
              <a:buFont typeface="Arial" charset="0"/>
              <a:buChar char="•"/>
            </a:pPr>
            <a:r>
              <a:rPr lang="en-GB" sz="2800">
                <a:solidFill>
                  <a:srgbClr val="66FFFF"/>
                </a:solidFill>
                <a:latin typeface="Arial" charset="0"/>
                <a:cs typeface="Arial" charset="0"/>
              </a:rPr>
              <a:t>lipolysis</a:t>
            </a:r>
          </a:p>
          <a:p>
            <a:pPr>
              <a:spcAft>
                <a:spcPts val="3000"/>
              </a:spcAft>
              <a:buClr>
                <a:srgbClr val="FF6600"/>
              </a:buClr>
              <a:buFont typeface="Arial" charset="0"/>
              <a:buChar char="•"/>
            </a:pPr>
            <a:r>
              <a:rPr lang="en-GB" sz="2800">
                <a:solidFill>
                  <a:srgbClr val="66FFFF"/>
                </a:solidFill>
                <a:latin typeface="Arial" charset="0"/>
                <a:cs typeface="Arial" charset="0"/>
              </a:rPr>
              <a:t>hormonal control of lipolysis</a:t>
            </a:r>
          </a:p>
          <a:p>
            <a:pPr>
              <a:spcAft>
                <a:spcPts val="3000"/>
              </a:spcAft>
              <a:buClr>
                <a:srgbClr val="FF6600"/>
              </a:buClr>
              <a:buFont typeface="Arial" charset="0"/>
              <a:buChar char="•"/>
            </a:pPr>
            <a:r>
              <a:rPr lang="en-GB" sz="2800">
                <a:solidFill>
                  <a:srgbClr val="0070C0"/>
                </a:solidFill>
                <a:latin typeface="Arial" charset="0"/>
                <a:cs typeface="Arial" charset="0"/>
              </a:rPr>
              <a:t>lipogenesis and insulin resistance</a:t>
            </a:r>
            <a:endParaRPr lang="en-US" sz="280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>
              <a:spcAft>
                <a:spcPts val="3000"/>
              </a:spcAft>
              <a:buClr>
                <a:srgbClr val="FF6600"/>
              </a:buClr>
              <a:buFont typeface="Arial" charset="0"/>
              <a:buChar char="•"/>
            </a:pPr>
            <a:r>
              <a:rPr lang="en-GB" sz="2800">
                <a:solidFill>
                  <a:srgbClr val="0070C0"/>
                </a:solidFill>
                <a:latin typeface="Arial" charset="0"/>
                <a:cs typeface="Arial" charset="0"/>
              </a:rPr>
              <a:t>lipolysis and insulin resistance</a:t>
            </a:r>
            <a:endParaRPr lang="en-US" sz="280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>
              <a:spcAft>
                <a:spcPts val="3000"/>
              </a:spcAft>
              <a:buClr>
                <a:srgbClr val="FF6600"/>
              </a:buClr>
              <a:buFont typeface="Arial" charset="0"/>
              <a:buChar char="•"/>
            </a:pPr>
            <a:r>
              <a:rPr lang="en-GB" sz="2800">
                <a:solidFill>
                  <a:srgbClr val="0070C0"/>
                </a:solidFill>
                <a:latin typeface="Arial" charset="0"/>
                <a:cs typeface="Arial" charset="0"/>
              </a:rPr>
              <a:t>metabolic effects of adipose tissue</a:t>
            </a:r>
            <a:endParaRPr lang="en-US" sz="280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val 11"/>
          <p:cNvSpPr>
            <a:spLocks noChangeArrowheads="1"/>
          </p:cNvSpPr>
          <p:nvPr/>
        </p:nvSpPr>
        <p:spPr bwMode="auto">
          <a:xfrm>
            <a:off x="5857875" y="2390775"/>
            <a:ext cx="2409825" cy="2257425"/>
          </a:xfrm>
          <a:prstGeom prst="ellipse">
            <a:avLst/>
          </a:prstGeom>
          <a:solidFill>
            <a:srgbClr val="143A5C"/>
          </a:solidFill>
          <a:ln w="5715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682625" y="344488"/>
            <a:ext cx="6108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2800">
                <a:solidFill>
                  <a:srgbClr val="FF9933"/>
                </a:solidFill>
                <a:latin typeface="Arial" charset="0"/>
              </a:rPr>
              <a:t>Obesity, T2DM and insulin resistance</a:t>
            </a:r>
          </a:p>
        </p:txBody>
      </p:sp>
      <p:sp>
        <p:nvSpPr>
          <p:cNvPr id="4100" name="TextBox 2"/>
          <p:cNvSpPr txBox="1">
            <a:spLocks noChangeArrowheads="1"/>
          </p:cNvSpPr>
          <p:nvPr/>
        </p:nvSpPr>
        <p:spPr bwMode="auto">
          <a:xfrm>
            <a:off x="714375" y="1333500"/>
            <a:ext cx="4391025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1200"/>
              </a:spcAft>
              <a:buClr>
                <a:srgbClr val="FF9900"/>
              </a:buClr>
              <a:buFont typeface="Arial" charset="0"/>
              <a:buChar char="•"/>
            </a:pPr>
            <a:r>
              <a:rPr lang="en-GB">
                <a:solidFill>
                  <a:schemeClr val="bg1"/>
                </a:solidFill>
                <a:latin typeface="Arial" charset="0"/>
                <a:cs typeface="Arial" charset="0"/>
              </a:rPr>
              <a:t>obesity is a major risk factor for T2DM</a:t>
            </a:r>
          </a:p>
          <a:p>
            <a:pPr>
              <a:spcAft>
                <a:spcPts val="1200"/>
              </a:spcAft>
              <a:buClr>
                <a:srgbClr val="FF9900"/>
              </a:buClr>
              <a:buFont typeface="Arial" charset="0"/>
              <a:buChar char="•"/>
            </a:pPr>
            <a:r>
              <a:rPr lang="en-GB">
                <a:solidFill>
                  <a:schemeClr val="bg1"/>
                </a:solidFill>
                <a:latin typeface="Arial" charset="0"/>
                <a:cs typeface="Arial" charset="0"/>
              </a:rPr>
              <a:t>obesity is a major cause of insulin resistance</a:t>
            </a:r>
          </a:p>
          <a:p>
            <a:pPr>
              <a:spcAft>
                <a:spcPts val="1200"/>
              </a:spcAft>
              <a:buClr>
                <a:srgbClr val="FF9900"/>
              </a:buClr>
              <a:buFont typeface="Arial" charset="0"/>
              <a:buChar char="•"/>
            </a:pPr>
            <a:r>
              <a:rPr lang="en-GB">
                <a:solidFill>
                  <a:schemeClr val="bg1"/>
                </a:solidFill>
                <a:latin typeface="Arial" charset="0"/>
                <a:cs typeface="Arial" charset="0"/>
              </a:rPr>
              <a:t>insulin resistance is a major risk factor for T2DM</a:t>
            </a:r>
          </a:p>
          <a:p>
            <a:pPr>
              <a:spcAft>
                <a:spcPts val="1200"/>
              </a:spcAft>
              <a:buClr>
                <a:srgbClr val="FF9900"/>
              </a:buClr>
              <a:buFont typeface="Arial" charset="0"/>
              <a:buChar char="•"/>
            </a:pPr>
            <a:r>
              <a:rPr lang="en-GB">
                <a:solidFill>
                  <a:schemeClr val="bg1"/>
                </a:solidFill>
                <a:latin typeface="Arial" charset="0"/>
                <a:cs typeface="Arial" charset="0"/>
              </a:rPr>
              <a:t>weight reduction can reduce glucose levels</a:t>
            </a:r>
          </a:p>
          <a:p>
            <a:pPr>
              <a:spcAft>
                <a:spcPts val="1200"/>
              </a:spcAft>
              <a:buClr>
                <a:srgbClr val="FF9900"/>
              </a:buClr>
              <a:buFont typeface="Arial" charset="0"/>
              <a:buChar char="•"/>
            </a:pPr>
            <a:r>
              <a:rPr lang="en-GB">
                <a:solidFill>
                  <a:schemeClr val="bg1"/>
                </a:solidFill>
                <a:latin typeface="Arial" charset="0"/>
                <a:cs typeface="Arial" charset="0"/>
              </a:rPr>
              <a:t>in these relationships, what is happening at the metabolic level?</a:t>
            </a:r>
            <a:endParaRPr lang="en-US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101" name="TextBox 8"/>
          <p:cNvSpPr txBox="1">
            <a:spLocks noChangeArrowheads="1"/>
          </p:cNvSpPr>
          <p:nvPr/>
        </p:nvSpPr>
        <p:spPr bwMode="auto">
          <a:xfrm>
            <a:off x="7600950" y="2771775"/>
            <a:ext cx="1022350" cy="461963"/>
          </a:xfrm>
          <a:prstGeom prst="rect">
            <a:avLst/>
          </a:prstGeom>
          <a:solidFill>
            <a:srgbClr val="143A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>
                <a:solidFill>
                  <a:srgbClr val="FF9933"/>
                </a:solidFill>
                <a:latin typeface="Arial" charset="0"/>
                <a:cs typeface="Arial" charset="0"/>
              </a:rPr>
              <a:t>T2DM</a:t>
            </a:r>
            <a:endParaRPr lang="en-US">
              <a:solidFill>
                <a:srgbClr val="FF9933"/>
              </a:solidFill>
            </a:endParaRPr>
          </a:p>
        </p:txBody>
      </p:sp>
      <p:sp>
        <p:nvSpPr>
          <p:cNvPr id="4102" name="TextBox 9"/>
          <p:cNvSpPr txBox="1">
            <a:spLocks noChangeArrowheads="1"/>
          </p:cNvSpPr>
          <p:nvPr/>
        </p:nvSpPr>
        <p:spPr bwMode="auto">
          <a:xfrm>
            <a:off x="5448300" y="2743200"/>
            <a:ext cx="1160463" cy="461963"/>
          </a:xfrm>
          <a:prstGeom prst="rect">
            <a:avLst/>
          </a:prstGeom>
          <a:solidFill>
            <a:srgbClr val="143A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>
                <a:solidFill>
                  <a:srgbClr val="FF9933"/>
                </a:solidFill>
                <a:latin typeface="Arial" charset="0"/>
                <a:cs typeface="Arial" charset="0"/>
              </a:rPr>
              <a:t>obesity</a:t>
            </a:r>
            <a:endParaRPr lang="en-US">
              <a:solidFill>
                <a:srgbClr val="FF9933"/>
              </a:solidFill>
            </a:endParaRPr>
          </a:p>
        </p:txBody>
      </p:sp>
      <p:sp>
        <p:nvSpPr>
          <p:cNvPr id="4103" name="TextBox 10"/>
          <p:cNvSpPr txBox="1">
            <a:spLocks noChangeArrowheads="1"/>
          </p:cNvSpPr>
          <p:nvPr/>
        </p:nvSpPr>
        <p:spPr bwMode="auto">
          <a:xfrm>
            <a:off x="6219825" y="4010025"/>
            <a:ext cx="1657350" cy="830263"/>
          </a:xfrm>
          <a:prstGeom prst="rect">
            <a:avLst/>
          </a:prstGeom>
          <a:gradFill rotWithShape="0">
            <a:gsLst>
              <a:gs pos="0">
                <a:srgbClr val="1B4D7B"/>
              </a:gs>
              <a:gs pos="100000">
                <a:srgbClr val="173C55"/>
              </a:gs>
            </a:gsLst>
            <a:lin ang="162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>
                <a:solidFill>
                  <a:srgbClr val="FF9933"/>
                </a:solidFill>
                <a:latin typeface="Arial" charset="0"/>
                <a:cs typeface="Arial" charset="0"/>
              </a:rPr>
              <a:t>insulin resistance</a:t>
            </a:r>
            <a:endParaRPr lang="en-US">
              <a:solidFill>
                <a:srgbClr val="FF9933"/>
              </a:solidFill>
            </a:endParaRPr>
          </a:p>
        </p:txBody>
      </p:sp>
      <p:grpSp>
        <p:nvGrpSpPr>
          <p:cNvPr id="4104" name="Group 23"/>
          <p:cNvGrpSpPr>
            <a:grpSpLocks/>
          </p:cNvGrpSpPr>
          <p:nvPr/>
        </p:nvGrpSpPr>
        <p:grpSpPr bwMode="auto">
          <a:xfrm rot="-2163554">
            <a:off x="5991225" y="4162425"/>
            <a:ext cx="342900" cy="200025"/>
            <a:chOff x="5934076" y="5467349"/>
            <a:chExt cx="342900" cy="200026"/>
          </a:xfrm>
        </p:grpSpPr>
        <p:cxnSp>
          <p:nvCxnSpPr>
            <p:cNvPr id="4111" name="Straight Connector 24"/>
            <p:cNvCxnSpPr>
              <a:cxnSpLocks noChangeShapeType="1"/>
            </p:cNvCxnSpPr>
            <p:nvPr/>
          </p:nvCxnSpPr>
          <p:spPr bwMode="auto">
            <a:xfrm rot="16200000" flipH="1">
              <a:off x="5929313" y="5472112"/>
              <a:ext cx="200025" cy="190500"/>
            </a:xfrm>
            <a:prstGeom prst="line">
              <a:avLst/>
            </a:prstGeom>
            <a:noFill/>
            <a:ln w="57150" algn="ctr">
              <a:solidFill>
                <a:srgbClr val="66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12" name="Straight Connector 25"/>
            <p:cNvCxnSpPr>
              <a:cxnSpLocks noChangeShapeType="1"/>
            </p:cNvCxnSpPr>
            <p:nvPr/>
          </p:nvCxnSpPr>
          <p:spPr bwMode="auto">
            <a:xfrm rot="5400000">
              <a:off x="6081713" y="5472113"/>
              <a:ext cx="200025" cy="190500"/>
            </a:xfrm>
            <a:prstGeom prst="line">
              <a:avLst/>
            </a:prstGeom>
            <a:noFill/>
            <a:ln w="57150" algn="ctr">
              <a:solidFill>
                <a:srgbClr val="66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105" name="Group 26"/>
          <p:cNvGrpSpPr>
            <a:grpSpLocks/>
          </p:cNvGrpSpPr>
          <p:nvPr/>
        </p:nvGrpSpPr>
        <p:grpSpPr bwMode="auto">
          <a:xfrm rot="-3083452">
            <a:off x="7734301" y="2619375"/>
            <a:ext cx="342900" cy="200025"/>
            <a:chOff x="5934076" y="5467349"/>
            <a:chExt cx="342900" cy="200026"/>
          </a:xfrm>
        </p:grpSpPr>
        <p:cxnSp>
          <p:nvCxnSpPr>
            <p:cNvPr id="4109" name="Straight Connector 27"/>
            <p:cNvCxnSpPr>
              <a:cxnSpLocks noChangeShapeType="1"/>
            </p:cNvCxnSpPr>
            <p:nvPr/>
          </p:nvCxnSpPr>
          <p:spPr bwMode="auto">
            <a:xfrm rot="16200000" flipH="1">
              <a:off x="5929313" y="5472112"/>
              <a:ext cx="200025" cy="190500"/>
            </a:xfrm>
            <a:prstGeom prst="line">
              <a:avLst/>
            </a:prstGeom>
            <a:noFill/>
            <a:ln w="57150" algn="ctr">
              <a:solidFill>
                <a:srgbClr val="66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10" name="Straight Connector 28"/>
            <p:cNvCxnSpPr>
              <a:cxnSpLocks noChangeShapeType="1"/>
            </p:cNvCxnSpPr>
            <p:nvPr/>
          </p:nvCxnSpPr>
          <p:spPr bwMode="auto">
            <a:xfrm rot="5400000">
              <a:off x="6081713" y="5472113"/>
              <a:ext cx="200025" cy="190500"/>
            </a:xfrm>
            <a:prstGeom prst="line">
              <a:avLst/>
            </a:prstGeom>
            <a:noFill/>
            <a:ln w="57150" algn="ctr">
              <a:solidFill>
                <a:srgbClr val="66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106" name="Group 32"/>
          <p:cNvGrpSpPr>
            <a:grpSpLocks/>
          </p:cNvGrpSpPr>
          <p:nvPr/>
        </p:nvGrpSpPr>
        <p:grpSpPr bwMode="auto">
          <a:xfrm rot="10395187">
            <a:off x="8058150" y="3200400"/>
            <a:ext cx="342900" cy="200025"/>
            <a:chOff x="5934076" y="5467349"/>
            <a:chExt cx="342900" cy="200026"/>
          </a:xfrm>
        </p:grpSpPr>
        <p:cxnSp>
          <p:nvCxnSpPr>
            <p:cNvPr id="4107" name="Straight Connector 33"/>
            <p:cNvCxnSpPr>
              <a:cxnSpLocks noChangeShapeType="1"/>
            </p:cNvCxnSpPr>
            <p:nvPr/>
          </p:nvCxnSpPr>
          <p:spPr bwMode="auto">
            <a:xfrm rot="16200000" flipH="1">
              <a:off x="5929313" y="5472112"/>
              <a:ext cx="200025" cy="190500"/>
            </a:xfrm>
            <a:prstGeom prst="line">
              <a:avLst/>
            </a:prstGeom>
            <a:noFill/>
            <a:ln w="57150" algn="ctr">
              <a:solidFill>
                <a:srgbClr val="66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8" name="Straight Connector 34"/>
            <p:cNvCxnSpPr>
              <a:cxnSpLocks noChangeShapeType="1"/>
            </p:cNvCxnSpPr>
            <p:nvPr/>
          </p:nvCxnSpPr>
          <p:spPr bwMode="auto">
            <a:xfrm rot="5400000">
              <a:off x="6081713" y="5472113"/>
              <a:ext cx="200025" cy="190500"/>
            </a:xfrm>
            <a:prstGeom prst="line">
              <a:avLst/>
            </a:prstGeom>
            <a:noFill/>
            <a:ln w="57150" algn="ctr">
              <a:solidFill>
                <a:srgbClr val="66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682625" y="344488"/>
            <a:ext cx="312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2800">
                <a:solidFill>
                  <a:srgbClr val="FF9933"/>
                </a:solidFill>
                <a:latin typeface="Arial" charset="0"/>
              </a:rPr>
              <a:t>Adipocyte lipolysis</a:t>
            </a:r>
          </a:p>
        </p:txBody>
      </p:sp>
      <p:sp>
        <p:nvSpPr>
          <p:cNvPr id="21507" name="Rectangle 8"/>
          <p:cNvSpPr>
            <a:spLocks noChangeArrowheads="1"/>
          </p:cNvSpPr>
          <p:nvPr/>
        </p:nvSpPr>
        <p:spPr bwMode="auto">
          <a:xfrm>
            <a:off x="2828925" y="1238250"/>
            <a:ext cx="5581650" cy="5105400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8" name="Freeform 12"/>
          <p:cNvSpPr>
            <a:spLocks/>
          </p:cNvSpPr>
          <p:nvPr/>
        </p:nvSpPr>
        <p:spPr bwMode="auto">
          <a:xfrm>
            <a:off x="1444625" y="1219200"/>
            <a:ext cx="1416050" cy="5143500"/>
          </a:xfrm>
          <a:custGeom>
            <a:avLst/>
            <a:gdLst>
              <a:gd name="T0" fmla="*/ 14232052 w 1184275"/>
              <a:gd name="T1" fmla="*/ 0 h 5143500"/>
              <a:gd name="T2" fmla="*/ 38784 w 1184275"/>
              <a:gd name="T3" fmla="*/ 2714624 h 5143500"/>
              <a:gd name="T4" fmla="*/ 14464728 w 1184275"/>
              <a:gd name="T5" fmla="*/ 5143500 h 5143500"/>
              <a:gd name="T6" fmla="*/ 14464728 w 1184275"/>
              <a:gd name="T7" fmla="*/ 5143500 h 5143500"/>
              <a:gd name="T8" fmla="*/ 14464728 w 1184275"/>
              <a:gd name="T9" fmla="*/ 5143500 h 51435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84275"/>
              <a:gd name="T16" fmla="*/ 0 h 5143500"/>
              <a:gd name="T17" fmla="*/ 1184275 w 1184275"/>
              <a:gd name="T18" fmla="*/ 5143500 h 51435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84275" h="5143500">
                <a:moveTo>
                  <a:pt x="1165225" y="0"/>
                </a:moveTo>
                <a:cubicBezTo>
                  <a:pt x="582612" y="928687"/>
                  <a:pt x="0" y="1857375"/>
                  <a:pt x="3175" y="2714625"/>
                </a:cubicBezTo>
                <a:cubicBezTo>
                  <a:pt x="6350" y="3571875"/>
                  <a:pt x="1184275" y="5143500"/>
                  <a:pt x="1184275" y="5143500"/>
                </a:cubicBezTo>
              </a:path>
            </a:pathLst>
          </a:cu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09" name="Freeform 13"/>
          <p:cNvSpPr>
            <a:spLocks/>
          </p:cNvSpPr>
          <p:nvPr/>
        </p:nvSpPr>
        <p:spPr bwMode="auto">
          <a:xfrm>
            <a:off x="7245350" y="1238250"/>
            <a:ext cx="1184275" cy="5124450"/>
          </a:xfrm>
          <a:custGeom>
            <a:avLst/>
            <a:gdLst>
              <a:gd name="T0" fmla="*/ 1165225 w 1184275"/>
              <a:gd name="T1" fmla="*/ 0 h 5143500"/>
              <a:gd name="T2" fmla="*/ 3175 w 1184275"/>
              <a:gd name="T3" fmla="*/ 2577201 h 5143500"/>
              <a:gd name="T4" fmla="*/ 1184275 w 1184275"/>
              <a:gd name="T5" fmla="*/ 4883111 h 5143500"/>
              <a:gd name="T6" fmla="*/ 1184275 w 1184275"/>
              <a:gd name="T7" fmla="*/ 4883111 h 5143500"/>
              <a:gd name="T8" fmla="*/ 1184275 w 1184275"/>
              <a:gd name="T9" fmla="*/ 4883111 h 51435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84275"/>
              <a:gd name="T16" fmla="*/ 0 h 5143500"/>
              <a:gd name="T17" fmla="*/ 1184275 w 1184275"/>
              <a:gd name="T18" fmla="*/ 5143500 h 51435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84275" h="5143500">
                <a:moveTo>
                  <a:pt x="1165225" y="0"/>
                </a:moveTo>
                <a:cubicBezTo>
                  <a:pt x="582612" y="928687"/>
                  <a:pt x="0" y="1857375"/>
                  <a:pt x="3175" y="2714625"/>
                </a:cubicBezTo>
                <a:cubicBezTo>
                  <a:pt x="6350" y="3571875"/>
                  <a:pt x="1184275" y="5143500"/>
                  <a:pt x="1184275" y="5143500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10" name="TextBox 14"/>
          <p:cNvSpPr txBox="1">
            <a:spLocks noChangeArrowheads="1"/>
          </p:cNvSpPr>
          <p:nvPr/>
        </p:nvSpPr>
        <p:spPr bwMode="auto">
          <a:xfrm>
            <a:off x="476250" y="4972050"/>
            <a:ext cx="765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b="1">
                <a:solidFill>
                  <a:srgbClr val="FF9999"/>
                </a:solidFill>
                <a:latin typeface="Arial" charset="0"/>
                <a:cs typeface="Arial" charset="0"/>
              </a:rPr>
              <a:t>FFA</a:t>
            </a:r>
            <a:endParaRPr lang="en-US" b="1">
              <a:solidFill>
                <a:srgbClr val="FF9999"/>
              </a:solidFill>
              <a:latin typeface="Arial" charset="0"/>
              <a:cs typeface="Arial" charset="0"/>
            </a:endParaRPr>
          </a:p>
        </p:txBody>
      </p:sp>
      <p:sp>
        <p:nvSpPr>
          <p:cNvPr id="21511" name="Right Arrow 15"/>
          <p:cNvSpPr>
            <a:spLocks noChangeArrowheads="1"/>
          </p:cNvSpPr>
          <p:nvPr/>
        </p:nvSpPr>
        <p:spPr bwMode="auto">
          <a:xfrm rot="10800000">
            <a:off x="1343025" y="4933950"/>
            <a:ext cx="1047750" cy="571500"/>
          </a:xfrm>
          <a:prstGeom prst="rightArrow">
            <a:avLst>
              <a:gd name="adj1" fmla="val 50000"/>
              <a:gd name="adj2" fmla="val 50001"/>
            </a:avLst>
          </a:pr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2" name="Oval 18"/>
          <p:cNvSpPr>
            <a:spLocks noChangeArrowheads="1"/>
          </p:cNvSpPr>
          <p:nvPr/>
        </p:nvSpPr>
        <p:spPr bwMode="auto">
          <a:xfrm>
            <a:off x="2486025" y="4800600"/>
            <a:ext cx="3267075" cy="838200"/>
          </a:xfrm>
          <a:prstGeom prst="ellipse">
            <a:avLst/>
          </a:pr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TextBox 21"/>
          <p:cNvSpPr txBox="1">
            <a:spLocks noChangeArrowheads="1"/>
          </p:cNvSpPr>
          <p:nvPr/>
        </p:nvSpPr>
        <p:spPr bwMode="auto">
          <a:xfrm>
            <a:off x="2752725" y="4000500"/>
            <a:ext cx="608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800">
                <a:latin typeface="Arial" charset="0"/>
                <a:cs typeface="Arial" charset="0"/>
              </a:rPr>
              <a:t>FFA</a:t>
            </a:r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21514" name="TextBox 22"/>
          <p:cNvSpPr txBox="1">
            <a:spLocks noChangeArrowheads="1"/>
          </p:cNvSpPr>
          <p:nvPr/>
        </p:nvSpPr>
        <p:spPr bwMode="auto">
          <a:xfrm>
            <a:off x="4000500" y="4000500"/>
            <a:ext cx="608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800">
                <a:latin typeface="Arial" charset="0"/>
                <a:cs typeface="Arial" charset="0"/>
              </a:rPr>
              <a:t>FFA</a:t>
            </a:r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21515" name="TextBox 23"/>
          <p:cNvSpPr txBox="1">
            <a:spLocks noChangeArrowheads="1"/>
          </p:cNvSpPr>
          <p:nvPr/>
        </p:nvSpPr>
        <p:spPr bwMode="auto">
          <a:xfrm>
            <a:off x="4962525" y="4000500"/>
            <a:ext cx="608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800">
                <a:latin typeface="Arial" charset="0"/>
                <a:cs typeface="Arial" charset="0"/>
              </a:rPr>
              <a:t>FFA</a:t>
            </a:r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21516" name="TextBox 24"/>
          <p:cNvSpPr txBox="1">
            <a:spLocks noChangeArrowheads="1"/>
          </p:cNvSpPr>
          <p:nvPr/>
        </p:nvSpPr>
        <p:spPr bwMode="auto">
          <a:xfrm>
            <a:off x="1762125" y="2914650"/>
            <a:ext cx="1362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1800">
                <a:latin typeface="Arial" charset="0"/>
                <a:cs typeface="Arial" charset="0"/>
              </a:rPr>
              <a:t>glycerol</a:t>
            </a:r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21517" name="TextBox 25"/>
          <p:cNvSpPr txBox="1">
            <a:spLocks noChangeArrowheads="1"/>
          </p:cNvSpPr>
          <p:nvPr/>
        </p:nvSpPr>
        <p:spPr bwMode="auto">
          <a:xfrm>
            <a:off x="3371850" y="2743200"/>
            <a:ext cx="1571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1800">
                <a:latin typeface="Arial" charset="0"/>
                <a:cs typeface="Arial" charset="0"/>
              </a:rPr>
              <a:t>mono</a:t>
            </a:r>
          </a:p>
          <a:p>
            <a:pPr algn="ctr"/>
            <a:r>
              <a:rPr lang="en-GB" sz="1800">
                <a:latin typeface="Arial" charset="0"/>
                <a:cs typeface="Arial" charset="0"/>
              </a:rPr>
              <a:t>glyceride</a:t>
            </a:r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21518" name="TextBox 26"/>
          <p:cNvSpPr txBox="1">
            <a:spLocks noChangeArrowheads="1"/>
          </p:cNvSpPr>
          <p:nvPr/>
        </p:nvSpPr>
        <p:spPr bwMode="auto">
          <a:xfrm>
            <a:off x="4724400" y="2724150"/>
            <a:ext cx="1362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1800">
                <a:latin typeface="Arial" charset="0"/>
                <a:cs typeface="Arial" charset="0"/>
              </a:rPr>
              <a:t>diacyl</a:t>
            </a:r>
          </a:p>
          <a:p>
            <a:pPr algn="ctr"/>
            <a:r>
              <a:rPr lang="en-GB" sz="1800">
                <a:latin typeface="Arial" charset="0"/>
                <a:cs typeface="Arial" charset="0"/>
              </a:rPr>
              <a:t>glyceride</a:t>
            </a:r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21519" name="TextBox 27"/>
          <p:cNvSpPr txBox="1">
            <a:spLocks noChangeArrowheads="1"/>
          </p:cNvSpPr>
          <p:nvPr/>
        </p:nvSpPr>
        <p:spPr bwMode="auto">
          <a:xfrm>
            <a:off x="5943600" y="2724150"/>
            <a:ext cx="1362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1800">
                <a:latin typeface="Arial" charset="0"/>
                <a:cs typeface="Arial" charset="0"/>
              </a:rPr>
              <a:t>triacyl</a:t>
            </a:r>
          </a:p>
          <a:p>
            <a:pPr algn="ctr"/>
            <a:r>
              <a:rPr lang="en-GB" sz="1800">
                <a:latin typeface="Arial" charset="0"/>
                <a:cs typeface="Arial" charset="0"/>
              </a:rPr>
              <a:t>glyceride</a:t>
            </a:r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21520" name="Right Arrow 33"/>
          <p:cNvSpPr>
            <a:spLocks noChangeArrowheads="1"/>
          </p:cNvSpPr>
          <p:nvPr/>
        </p:nvSpPr>
        <p:spPr bwMode="auto">
          <a:xfrm flipH="1">
            <a:off x="4638675" y="2819400"/>
            <a:ext cx="228600" cy="48418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1" name="Right Arrow 34"/>
          <p:cNvSpPr>
            <a:spLocks noChangeArrowheads="1"/>
          </p:cNvSpPr>
          <p:nvPr/>
        </p:nvSpPr>
        <p:spPr bwMode="auto">
          <a:xfrm flipH="1">
            <a:off x="5895975" y="2828925"/>
            <a:ext cx="228600" cy="48418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21522" name="Straight Arrow Connector 36"/>
          <p:cNvCxnSpPr>
            <a:cxnSpLocks noChangeShapeType="1"/>
          </p:cNvCxnSpPr>
          <p:nvPr/>
        </p:nvCxnSpPr>
        <p:spPr bwMode="auto">
          <a:xfrm rot="10800000" flipV="1">
            <a:off x="3008313" y="3419475"/>
            <a:ext cx="773112" cy="5905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23" name="Right Arrow 42"/>
          <p:cNvSpPr>
            <a:spLocks noChangeArrowheads="1"/>
          </p:cNvSpPr>
          <p:nvPr/>
        </p:nvSpPr>
        <p:spPr bwMode="auto">
          <a:xfrm flipH="1">
            <a:off x="7105650" y="2809875"/>
            <a:ext cx="228600" cy="48418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4" name="Right Arrow 43"/>
          <p:cNvSpPr>
            <a:spLocks noChangeArrowheads="1"/>
          </p:cNvSpPr>
          <p:nvPr/>
        </p:nvSpPr>
        <p:spPr bwMode="auto">
          <a:xfrm rot="10800000">
            <a:off x="1285875" y="3000375"/>
            <a:ext cx="714375" cy="2381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1525" name="Straight Arrow Connector 47"/>
          <p:cNvCxnSpPr>
            <a:cxnSpLocks noChangeShapeType="1"/>
          </p:cNvCxnSpPr>
          <p:nvPr/>
        </p:nvCxnSpPr>
        <p:spPr bwMode="auto">
          <a:xfrm rot="10800000">
            <a:off x="2914650" y="3114675"/>
            <a:ext cx="771525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26" name="TextBox 5"/>
          <p:cNvSpPr txBox="1">
            <a:spLocks noChangeArrowheads="1"/>
          </p:cNvSpPr>
          <p:nvPr/>
        </p:nvSpPr>
        <p:spPr bwMode="auto">
          <a:xfrm>
            <a:off x="7734300" y="3648075"/>
            <a:ext cx="539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2000" b="1">
                <a:latin typeface="Arial" charset="0"/>
                <a:cs typeface="Arial" charset="0"/>
              </a:rPr>
              <a:t>TG</a:t>
            </a:r>
            <a:endParaRPr lang="en-US" sz="2000" b="1">
              <a:latin typeface="Arial" charset="0"/>
              <a:cs typeface="Arial" charset="0"/>
            </a:endParaRPr>
          </a:p>
        </p:txBody>
      </p:sp>
      <p:sp>
        <p:nvSpPr>
          <p:cNvPr id="21527" name="TextBox 20"/>
          <p:cNvSpPr txBox="1">
            <a:spLocks noChangeArrowheads="1"/>
          </p:cNvSpPr>
          <p:nvPr/>
        </p:nvSpPr>
        <p:spPr bwMode="auto">
          <a:xfrm>
            <a:off x="2771775" y="5038725"/>
            <a:ext cx="2659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800">
                <a:latin typeface="Arial" charset="0"/>
                <a:cs typeface="Arial" charset="0"/>
              </a:rPr>
              <a:t>adipocyte fatty acid pool</a:t>
            </a:r>
            <a:endParaRPr lang="en-US" sz="1800">
              <a:latin typeface="Arial" charset="0"/>
              <a:cs typeface="Arial" charset="0"/>
            </a:endParaRPr>
          </a:p>
        </p:txBody>
      </p:sp>
      <p:cxnSp>
        <p:nvCxnSpPr>
          <p:cNvPr id="21528" name="Straight Arrow Connector 37"/>
          <p:cNvCxnSpPr>
            <a:cxnSpLocks noChangeShapeType="1"/>
          </p:cNvCxnSpPr>
          <p:nvPr/>
        </p:nvCxnSpPr>
        <p:spPr bwMode="auto">
          <a:xfrm rot="16200000" flipH="1">
            <a:off x="6359525" y="4540251"/>
            <a:ext cx="420687" cy="47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29" name="Oval 44"/>
          <p:cNvSpPr>
            <a:spLocks noChangeArrowheads="1"/>
          </p:cNvSpPr>
          <p:nvPr/>
        </p:nvSpPr>
        <p:spPr bwMode="auto">
          <a:xfrm>
            <a:off x="5981700" y="4819650"/>
            <a:ext cx="1285875" cy="742950"/>
          </a:xfrm>
          <a:prstGeom prst="ellipse">
            <a:avLst/>
          </a:prstGeom>
          <a:solidFill>
            <a:srgbClr val="FF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0" name="TextBox 45"/>
          <p:cNvSpPr txBox="1">
            <a:spLocks noChangeArrowheads="1"/>
          </p:cNvSpPr>
          <p:nvPr/>
        </p:nvSpPr>
        <p:spPr bwMode="auto">
          <a:xfrm>
            <a:off x="6076950" y="4857750"/>
            <a:ext cx="1123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800">
                <a:latin typeface="Arial" charset="0"/>
                <a:cs typeface="Arial" charset="0"/>
              </a:rPr>
              <a:t>fatty acid oxidation</a:t>
            </a:r>
            <a:endParaRPr lang="en-US" sz="1800">
              <a:latin typeface="Arial" charset="0"/>
              <a:cs typeface="Arial" charset="0"/>
            </a:endParaRPr>
          </a:p>
        </p:txBody>
      </p:sp>
      <p:cxnSp>
        <p:nvCxnSpPr>
          <p:cNvPr id="21531" name="Straight Arrow Connector 36"/>
          <p:cNvCxnSpPr>
            <a:cxnSpLocks noChangeShapeType="1"/>
          </p:cNvCxnSpPr>
          <p:nvPr/>
        </p:nvCxnSpPr>
        <p:spPr bwMode="auto">
          <a:xfrm rot="10800000" flipV="1">
            <a:off x="4284663" y="3419475"/>
            <a:ext cx="773112" cy="5905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32" name="Straight Arrow Connector 36"/>
          <p:cNvCxnSpPr>
            <a:cxnSpLocks noChangeShapeType="1"/>
          </p:cNvCxnSpPr>
          <p:nvPr/>
        </p:nvCxnSpPr>
        <p:spPr bwMode="auto">
          <a:xfrm rot="10800000" flipV="1">
            <a:off x="5256213" y="3429000"/>
            <a:ext cx="773112" cy="5905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33" name="TextBox 23"/>
          <p:cNvSpPr txBox="1">
            <a:spLocks noChangeArrowheads="1"/>
          </p:cNvSpPr>
          <p:nvPr/>
        </p:nvSpPr>
        <p:spPr bwMode="auto">
          <a:xfrm>
            <a:off x="6000750" y="4000500"/>
            <a:ext cx="1133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800">
                <a:latin typeface="Arial" charset="0"/>
                <a:cs typeface="Arial" charset="0"/>
              </a:rPr>
              <a:t>FFA-CoA</a:t>
            </a:r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21534" name="Right Arrow 28"/>
          <p:cNvSpPr>
            <a:spLocks noChangeArrowheads="1"/>
          </p:cNvSpPr>
          <p:nvPr/>
        </p:nvSpPr>
        <p:spPr bwMode="auto">
          <a:xfrm rot="5400000" flipV="1">
            <a:off x="4069557" y="4450556"/>
            <a:ext cx="457200" cy="185737"/>
          </a:xfrm>
          <a:prstGeom prst="rightArrow">
            <a:avLst>
              <a:gd name="adj1" fmla="val 50000"/>
              <a:gd name="adj2" fmla="val 50006"/>
            </a:avLst>
          </a:pr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5" name="Right Arrow 28"/>
          <p:cNvSpPr>
            <a:spLocks noChangeArrowheads="1"/>
          </p:cNvSpPr>
          <p:nvPr/>
        </p:nvSpPr>
        <p:spPr bwMode="auto">
          <a:xfrm rot="5400000" flipV="1">
            <a:off x="5022057" y="4450556"/>
            <a:ext cx="457200" cy="185737"/>
          </a:xfrm>
          <a:prstGeom prst="rightArrow">
            <a:avLst>
              <a:gd name="adj1" fmla="val 50000"/>
              <a:gd name="adj2" fmla="val 50006"/>
            </a:avLst>
          </a:pr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6" name="Right Arrow 28"/>
          <p:cNvSpPr>
            <a:spLocks noChangeArrowheads="1"/>
          </p:cNvSpPr>
          <p:nvPr/>
        </p:nvSpPr>
        <p:spPr bwMode="auto">
          <a:xfrm rot="5400000" flipV="1">
            <a:off x="2802732" y="4450556"/>
            <a:ext cx="457200" cy="185737"/>
          </a:xfrm>
          <a:prstGeom prst="rightArrow">
            <a:avLst>
              <a:gd name="adj1" fmla="val 50000"/>
              <a:gd name="adj2" fmla="val 50006"/>
            </a:avLst>
          </a:pr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1537" name="Straight Arrow Connector 69"/>
          <p:cNvCxnSpPr>
            <a:cxnSpLocks noChangeShapeType="1"/>
            <a:stCxn id="21515" idx="3"/>
            <a:endCxn id="21533" idx="1"/>
          </p:cNvCxnSpPr>
          <p:nvPr/>
        </p:nvCxnSpPr>
        <p:spPr bwMode="auto">
          <a:xfrm>
            <a:off x="5570538" y="4184650"/>
            <a:ext cx="430212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38" name="TextBox 70"/>
          <p:cNvSpPr txBox="1">
            <a:spLocks noChangeArrowheads="1"/>
          </p:cNvSpPr>
          <p:nvPr/>
        </p:nvSpPr>
        <p:spPr bwMode="auto">
          <a:xfrm>
            <a:off x="3190875" y="3467100"/>
            <a:ext cx="300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2000">
                <a:solidFill>
                  <a:srgbClr val="A50021"/>
                </a:solidFill>
                <a:latin typeface="Arial" charset="0"/>
                <a:cs typeface="Arial" charset="0"/>
              </a:rPr>
              <a:t>hormone sensitive lipase</a:t>
            </a:r>
            <a:endParaRPr lang="en-US" sz="2000">
              <a:solidFill>
                <a:srgbClr val="A5002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682625" y="344488"/>
            <a:ext cx="6924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2800">
                <a:solidFill>
                  <a:srgbClr val="FF9933"/>
                </a:solidFill>
                <a:latin typeface="Arial" charset="0"/>
              </a:rPr>
              <a:t>Hormonal control of lipolysis and oxidation</a:t>
            </a:r>
          </a:p>
        </p:txBody>
      </p:sp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923925" y="2038350"/>
            <a:ext cx="748665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2400"/>
              </a:spcAft>
              <a:buClr>
                <a:srgbClr val="FF9900"/>
              </a:buClr>
              <a:buFont typeface="Arial" charset="0"/>
              <a:buChar char="•"/>
            </a:pPr>
            <a:r>
              <a:rPr lang="en-GB">
                <a:solidFill>
                  <a:schemeClr val="bg1"/>
                </a:solidFill>
                <a:latin typeface="Arial" charset="0"/>
                <a:cs typeface="Arial" charset="0"/>
              </a:rPr>
              <a:t>glucagon and catecholamines stimulate  HSL activity (lipolysis increased)</a:t>
            </a:r>
          </a:p>
          <a:p>
            <a:pPr>
              <a:spcAft>
                <a:spcPts val="2400"/>
              </a:spcAft>
              <a:buClr>
                <a:srgbClr val="FF9900"/>
              </a:buClr>
              <a:buFont typeface="Arial" charset="0"/>
              <a:buChar char="•"/>
            </a:pPr>
            <a:r>
              <a:rPr lang="en-GB">
                <a:solidFill>
                  <a:schemeClr val="bg1"/>
                </a:solidFill>
                <a:latin typeface="Arial" charset="0"/>
                <a:cs typeface="Arial" charset="0"/>
              </a:rPr>
              <a:t>glucagon stimulates fatty acid oxidation</a:t>
            </a:r>
          </a:p>
          <a:p>
            <a:pPr>
              <a:spcAft>
                <a:spcPts val="2400"/>
              </a:spcAft>
              <a:buClr>
                <a:srgbClr val="FF9900"/>
              </a:buClr>
              <a:buFont typeface="Arial" charset="0"/>
              <a:buChar char="•"/>
            </a:pPr>
            <a:r>
              <a:rPr lang="en-GB">
                <a:solidFill>
                  <a:schemeClr val="bg1"/>
                </a:solidFill>
                <a:latin typeface="Arial" charset="0"/>
                <a:cs typeface="Arial" charset="0"/>
              </a:rPr>
              <a:t>insulin suppresses HSL activity (lipolysis reduced)</a:t>
            </a:r>
          </a:p>
          <a:p>
            <a:pPr>
              <a:spcAft>
                <a:spcPts val="2400"/>
              </a:spcAft>
              <a:buClr>
                <a:srgbClr val="FF9900"/>
              </a:buClr>
              <a:buFont typeface="Arial" charset="0"/>
              <a:buChar char="•"/>
            </a:pPr>
            <a:r>
              <a:rPr lang="en-GB">
                <a:solidFill>
                  <a:schemeClr val="bg1"/>
                </a:solidFill>
                <a:latin typeface="Arial" charset="0"/>
                <a:cs typeface="Arial" charset="0"/>
              </a:rPr>
              <a:t>insulin suppresses fatty acid oxidation</a:t>
            </a:r>
          </a:p>
        </p:txBody>
      </p:sp>
      <p:sp>
        <p:nvSpPr>
          <p:cNvPr id="22532" name="TextBox 382"/>
          <p:cNvSpPr txBox="1">
            <a:spLocks noChangeArrowheads="1"/>
          </p:cNvSpPr>
          <p:nvPr/>
        </p:nvSpPr>
        <p:spPr bwMode="auto">
          <a:xfrm>
            <a:off x="2940050" y="5362575"/>
            <a:ext cx="515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>
                <a:solidFill>
                  <a:srgbClr val="00FFFF"/>
                </a:solidFill>
                <a:latin typeface="Arial" charset="0"/>
                <a:cs typeface="Arial" charset="0"/>
              </a:rPr>
              <a:t>insulin promotes lipid storage</a:t>
            </a:r>
            <a:endParaRPr lang="en-US">
              <a:solidFill>
                <a:srgbClr val="00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682625" y="344488"/>
            <a:ext cx="70850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2800">
                <a:solidFill>
                  <a:srgbClr val="FF9933"/>
                </a:solidFill>
                <a:latin typeface="Arial" charset="0"/>
              </a:rPr>
              <a:t>Lipogenesis, lipolysis and insulin deficiency</a:t>
            </a:r>
          </a:p>
        </p:txBody>
      </p:sp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1190625" y="1104900"/>
            <a:ext cx="6076950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1200"/>
              </a:spcAft>
              <a:buClr>
                <a:srgbClr val="FF9900"/>
              </a:buClr>
              <a:buFont typeface="Arial" charset="0"/>
              <a:buChar char="•"/>
            </a:pPr>
            <a:r>
              <a:rPr lang="en-GB" sz="2000">
                <a:solidFill>
                  <a:schemeClr val="bg1"/>
                </a:solidFill>
                <a:latin typeface="Arial" charset="0"/>
                <a:cs typeface="Arial" charset="0"/>
              </a:rPr>
              <a:t>glucagon and catecholamines stimulate lipolysis</a:t>
            </a:r>
          </a:p>
          <a:p>
            <a:pPr>
              <a:spcAft>
                <a:spcPts val="1200"/>
              </a:spcAft>
              <a:buClr>
                <a:srgbClr val="FF9900"/>
              </a:buClr>
              <a:buFont typeface="Arial" charset="0"/>
              <a:buChar char="•"/>
            </a:pPr>
            <a:r>
              <a:rPr lang="en-GB" sz="2000">
                <a:solidFill>
                  <a:schemeClr val="bg1"/>
                </a:solidFill>
                <a:latin typeface="Arial" charset="0"/>
                <a:cs typeface="Arial" charset="0"/>
              </a:rPr>
              <a:t>lack of insulin lifts suppression of lipolysis</a:t>
            </a:r>
          </a:p>
          <a:p>
            <a:pPr>
              <a:spcAft>
                <a:spcPts val="1200"/>
              </a:spcAft>
              <a:buClr>
                <a:srgbClr val="FF9900"/>
              </a:buClr>
              <a:buFont typeface="Arial" charset="0"/>
              <a:buChar char="•"/>
            </a:pPr>
            <a:r>
              <a:rPr lang="en-GB" sz="2000">
                <a:solidFill>
                  <a:schemeClr val="bg1"/>
                </a:solidFill>
                <a:latin typeface="Arial" charset="0"/>
                <a:cs typeface="Arial" charset="0"/>
              </a:rPr>
              <a:t>lack of insulin diminishes provision of glycerol phosphate and triglyceride synthesis</a:t>
            </a:r>
          </a:p>
          <a:p>
            <a:pPr>
              <a:spcAft>
                <a:spcPts val="1200"/>
              </a:spcAft>
              <a:buClr>
                <a:srgbClr val="FF9900"/>
              </a:buClr>
              <a:buFont typeface="Arial" charset="0"/>
              <a:buChar char="•"/>
            </a:pPr>
            <a:r>
              <a:rPr lang="en-GB" sz="2000">
                <a:solidFill>
                  <a:schemeClr val="bg1"/>
                </a:solidFill>
                <a:latin typeface="Arial" charset="0"/>
                <a:cs typeface="Arial" charset="0"/>
              </a:rPr>
              <a:t>lack of insulin diminishes LPL activity</a:t>
            </a:r>
          </a:p>
          <a:p>
            <a:pPr>
              <a:spcAft>
                <a:spcPts val="1200"/>
              </a:spcAft>
              <a:buClr>
                <a:srgbClr val="FF9900"/>
              </a:buClr>
              <a:buFont typeface="Arial" charset="0"/>
              <a:buChar char="•"/>
            </a:pPr>
            <a:r>
              <a:rPr lang="en-GB" sz="2000">
                <a:solidFill>
                  <a:schemeClr val="bg1"/>
                </a:solidFill>
                <a:latin typeface="Arial" charset="0"/>
                <a:cs typeface="Arial" charset="0"/>
              </a:rPr>
              <a:t>glucagon stimulates hepatic fatty acid oxidation</a:t>
            </a:r>
          </a:p>
          <a:p>
            <a:pPr>
              <a:spcAft>
                <a:spcPts val="1200"/>
              </a:spcAft>
              <a:buClr>
                <a:srgbClr val="FF9900"/>
              </a:buClr>
              <a:buFont typeface="Arial" charset="0"/>
              <a:buChar char="•"/>
            </a:pPr>
            <a:r>
              <a:rPr lang="en-GB" sz="2000">
                <a:solidFill>
                  <a:schemeClr val="bg1"/>
                </a:solidFill>
                <a:latin typeface="Arial" charset="0"/>
                <a:cs typeface="Arial" charset="0"/>
              </a:rPr>
              <a:t>lack of insulin lifts suppression of hepatic fatty acid oxidation</a:t>
            </a:r>
          </a:p>
          <a:p>
            <a:pPr>
              <a:spcAft>
                <a:spcPts val="1200"/>
              </a:spcAft>
              <a:buClr>
                <a:srgbClr val="FF9900"/>
              </a:buClr>
              <a:buFont typeface="Arial" charset="0"/>
              <a:buChar char="•"/>
            </a:pPr>
            <a:r>
              <a:rPr lang="en-GB" sz="2000">
                <a:solidFill>
                  <a:schemeClr val="bg1"/>
                </a:solidFill>
                <a:latin typeface="Arial" charset="0"/>
                <a:cs typeface="Arial" charset="0"/>
              </a:rPr>
              <a:t>ketone bodies, acetoacetate and beta-hydroxybutyrate, accumulate</a:t>
            </a:r>
            <a:endParaRPr lang="en-US" sz="20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3556" name="TextBox 382"/>
          <p:cNvSpPr txBox="1">
            <a:spLocks noChangeArrowheads="1"/>
          </p:cNvSpPr>
          <p:nvPr/>
        </p:nvSpPr>
        <p:spPr bwMode="auto">
          <a:xfrm>
            <a:off x="3597275" y="5334000"/>
            <a:ext cx="5156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>
                <a:solidFill>
                  <a:srgbClr val="00FFFF"/>
                </a:solidFill>
                <a:latin typeface="Arial" charset="0"/>
                <a:cs typeface="Arial" charset="0"/>
              </a:rPr>
              <a:t>insulin deficiency leads to mobilisation of fatty acids, fatty acid oxidation and ketosis</a:t>
            </a:r>
            <a:endParaRPr lang="en-US">
              <a:solidFill>
                <a:srgbClr val="00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682625" y="344488"/>
            <a:ext cx="7126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2800">
                <a:solidFill>
                  <a:srgbClr val="FF9933"/>
                </a:solidFill>
                <a:latin typeface="Arial" charset="0"/>
              </a:rPr>
              <a:t>Lipogenesis, lipolysis and insulin resistance</a:t>
            </a:r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1504950" y="1714500"/>
            <a:ext cx="607695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2400"/>
              </a:spcAft>
              <a:buClr>
                <a:srgbClr val="FF9900"/>
              </a:buClr>
              <a:buFont typeface="Arial" charset="0"/>
              <a:buChar char="•"/>
            </a:pPr>
            <a:r>
              <a:rPr lang="en-GB" sz="2000">
                <a:solidFill>
                  <a:schemeClr val="bg1"/>
                </a:solidFill>
                <a:latin typeface="Arial" charset="0"/>
                <a:cs typeface="Arial" charset="0"/>
              </a:rPr>
              <a:t>in contrast to absolute insulin deficiency, insulin resistance combines elevated insulin concentrations with loss of insulin action</a:t>
            </a:r>
          </a:p>
          <a:p>
            <a:pPr>
              <a:spcAft>
                <a:spcPts val="2400"/>
              </a:spcAft>
              <a:buClr>
                <a:srgbClr val="FF9900"/>
              </a:buClr>
              <a:buFont typeface="Arial" charset="0"/>
              <a:buChar char="•"/>
            </a:pPr>
            <a:r>
              <a:rPr lang="en-GB" sz="2000">
                <a:solidFill>
                  <a:schemeClr val="bg1"/>
                </a:solidFill>
                <a:latin typeface="Arial" charset="0"/>
                <a:cs typeface="Arial" charset="0"/>
              </a:rPr>
              <a:t>with regard to glucose metabolism, the increase in insulin concentrations normalises insulin action to maintain euglycaemia</a:t>
            </a:r>
          </a:p>
          <a:p>
            <a:pPr>
              <a:spcAft>
                <a:spcPts val="2400"/>
              </a:spcAft>
              <a:buClr>
                <a:srgbClr val="FF9900"/>
              </a:buClr>
              <a:buFont typeface="Arial" charset="0"/>
              <a:buChar char="•"/>
            </a:pPr>
            <a:r>
              <a:rPr lang="en-GB" sz="2000">
                <a:solidFill>
                  <a:srgbClr val="FF9933"/>
                </a:solidFill>
                <a:latin typeface="Arial" charset="0"/>
                <a:cs typeface="Arial" charset="0"/>
              </a:rPr>
              <a:t>how does the combination of the two opposing  influences  of insulin resistance and hyperinsulinaemia affect lipid metabolism?</a:t>
            </a:r>
            <a:endParaRPr lang="en-US" sz="2000">
              <a:solidFill>
                <a:srgbClr val="FF9933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82"/>
          <p:cNvSpPr txBox="1">
            <a:spLocks noChangeArrowheads="1"/>
          </p:cNvSpPr>
          <p:nvPr/>
        </p:nvSpPr>
        <p:spPr bwMode="auto">
          <a:xfrm>
            <a:off x="990600" y="758825"/>
            <a:ext cx="7315200" cy="541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23900" indent="-723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3000"/>
              </a:spcAft>
              <a:buClr>
                <a:srgbClr val="FF6600"/>
              </a:buClr>
              <a:buFont typeface="Arial" charset="0"/>
              <a:buChar char="•"/>
            </a:pPr>
            <a:r>
              <a:rPr lang="en-GB" sz="2800">
                <a:solidFill>
                  <a:srgbClr val="0070C0"/>
                </a:solidFill>
                <a:latin typeface="Arial" charset="0"/>
                <a:cs typeface="Arial" charset="0"/>
              </a:rPr>
              <a:t>lipogenesis</a:t>
            </a:r>
          </a:p>
          <a:p>
            <a:pPr>
              <a:spcAft>
                <a:spcPts val="3000"/>
              </a:spcAft>
              <a:buClr>
                <a:srgbClr val="FF6600"/>
              </a:buClr>
              <a:buFont typeface="Arial" charset="0"/>
              <a:buChar char="•"/>
            </a:pPr>
            <a:r>
              <a:rPr lang="en-GB" sz="2800">
                <a:solidFill>
                  <a:srgbClr val="0070C0"/>
                </a:solidFill>
                <a:latin typeface="Arial" charset="0"/>
                <a:cs typeface="Arial" charset="0"/>
              </a:rPr>
              <a:t>hormonal control of lipogenesis</a:t>
            </a:r>
          </a:p>
          <a:p>
            <a:pPr>
              <a:spcAft>
                <a:spcPts val="3000"/>
              </a:spcAft>
              <a:buClr>
                <a:srgbClr val="FF6600"/>
              </a:buClr>
              <a:buFont typeface="Arial" charset="0"/>
              <a:buChar char="•"/>
            </a:pPr>
            <a:r>
              <a:rPr lang="en-GB" sz="2800">
                <a:solidFill>
                  <a:srgbClr val="0070C0"/>
                </a:solidFill>
                <a:latin typeface="Arial" charset="0"/>
                <a:cs typeface="Arial" charset="0"/>
              </a:rPr>
              <a:t>lipolysis</a:t>
            </a:r>
          </a:p>
          <a:p>
            <a:pPr>
              <a:spcAft>
                <a:spcPts val="3000"/>
              </a:spcAft>
              <a:buClr>
                <a:srgbClr val="FF6600"/>
              </a:buClr>
              <a:buFont typeface="Arial" charset="0"/>
              <a:buChar char="•"/>
            </a:pPr>
            <a:r>
              <a:rPr lang="en-GB" sz="2800">
                <a:solidFill>
                  <a:srgbClr val="0070C0"/>
                </a:solidFill>
                <a:latin typeface="Arial" charset="0"/>
                <a:cs typeface="Arial" charset="0"/>
              </a:rPr>
              <a:t>hormonal control of lipolysis</a:t>
            </a:r>
          </a:p>
          <a:p>
            <a:pPr>
              <a:spcAft>
                <a:spcPts val="3000"/>
              </a:spcAft>
              <a:buClr>
                <a:srgbClr val="FF6600"/>
              </a:buClr>
              <a:buFont typeface="Arial" charset="0"/>
              <a:buChar char="•"/>
            </a:pPr>
            <a:r>
              <a:rPr lang="en-GB" sz="2800">
                <a:solidFill>
                  <a:srgbClr val="66FFFF"/>
                </a:solidFill>
                <a:latin typeface="Arial" charset="0"/>
                <a:cs typeface="Arial" charset="0"/>
              </a:rPr>
              <a:t>lipogenesis and insulin resistance</a:t>
            </a:r>
            <a:endParaRPr lang="en-US" sz="2800">
              <a:solidFill>
                <a:srgbClr val="66FFFF"/>
              </a:solidFill>
              <a:latin typeface="Arial" charset="0"/>
              <a:cs typeface="Arial" charset="0"/>
            </a:endParaRPr>
          </a:p>
          <a:p>
            <a:pPr>
              <a:spcAft>
                <a:spcPts val="3000"/>
              </a:spcAft>
              <a:buClr>
                <a:srgbClr val="FF6600"/>
              </a:buClr>
              <a:buFont typeface="Arial" charset="0"/>
              <a:buChar char="•"/>
            </a:pPr>
            <a:r>
              <a:rPr lang="en-GB" sz="2800">
                <a:solidFill>
                  <a:srgbClr val="0070C0"/>
                </a:solidFill>
                <a:latin typeface="Arial" charset="0"/>
                <a:cs typeface="Arial" charset="0"/>
              </a:rPr>
              <a:t>lipolysis and insulin resistance</a:t>
            </a:r>
            <a:endParaRPr lang="en-US" sz="280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>
              <a:spcAft>
                <a:spcPts val="3000"/>
              </a:spcAft>
              <a:buClr>
                <a:srgbClr val="FF6600"/>
              </a:buClr>
              <a:buFont typeface="Arial" charset="0"/>
              <a:buChar char="•"/>
            </a:pPr>
            <a:r>
              <a:rPr lang="en-GB" sz="2800">
                <a:solidFill>
                  <a:srgbClr val="0070C0"/>
                </a:solidFill>
                <a:latin typeface="Arial" charset="0"/>
                <a:cs typeface="Arial" charset="0"/>
              </a:rPr>
              <a:t>metabolic effects of adipose tissue</a:t>
            </a:r>
            <a:endParaRPr lang="en-US" sz="280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463550" y="344488"/>
            <a:ext cx="736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2800">
                <a:solidFill>
                  <a:srgbClr val="FF9933"/>
                </a:solidFill>
                <a:latin typeface="Arial" charset="0"/>
              </a:rPr>
              <a:t>Hepatic lipogenesis and insulin resistance 1a</a:t>
            </a:r>
          </a:p>
        </p:txBody>
      </p:sp>
      <p:sp>
        <p:nvSpPr>
          <p:cNvPr id="26627" name="Line 3"/>
          <p:cNvSpPr>
            <a:spLocks noChangeShapeType="1"/>
          </p:cNvSpPr>
          <p:nvPr/>
        </p:nvSpPr>
        <p:spPr bwMode="auto">
          <a:xfrm flipV="1">
            <a:off x="3870325" y="1249363"/>
            <a:ext cx="0" cy="184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 flipV="1">
            <a:off x="3563938" y="1249363"/>
            <a:ext cx="12700" cy="184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>
            <a:off x="3908425" y="2735263"/>
            <a:ext cx="46038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 flipH="1">
            <a:off x="3990975" y="2500313"/>
            <a:ext cx="0" cy="75088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31" name="Rectangle 6"/>
          <p:cNvSpPr>
            <a:spLocks noChangeArrowheads="1"/>
          </p:cNvSpPr>
          <p:nvPr/>
        </p:nvSpPr>
        <p:spPr bwMode="auto">
          <a:xfrm>
            <a:off x="3940175" y="2863850"/>
            <a:ext cx="96838" cy="315913"/>
          </a:xfrm>
          <a:prstGeom prst="rect">
            <a:avLst/>
          </a:prstGeom>
          <a:gradFill rotWithShape="1">
            <a:gsLst>
              <a:gs pos="0">
                <a:srgbClr val="761800"/>
              </a:gs>
              <a:gs pos="50000">
                <a:srgbClr val="FF3300"/>
              </a:gs>
              <a:gs pos="100000">
                <a:srgbClr val="761800"/>
              </a:gs>
            </a:gsLst>
            <a:lin ang="5400000" scaled="1"/>
          </a:gra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6632" name="Rectangle 7" descr="Dark upward diagonal"/>
          <p:cNvSpPr>
            <a:spLocks noChangeArrowheads="1"/>
          </p:cNvSpPr>
          <p:nvPr/>
        </p:nvSpPr>
        <p:spPr bwMode="auto">
          <a:xfrm>
            <a:off x="3952875" y="2638425"/>
            <a:ext cx="73025" cy="125413"/>
          </a:xfrm>
          <a:prstGeom prst="rect">
            <a:avLst/>
          </a:prstGeom>
          <a:pattFill prst="dkUpDiag">
            <a:fgClr>
              <a:schemeClr val="accent1"/>
            </a:fgClr>
            <a:bgClr>
              <a:srgbClr val="FFFFFF"/>
            </a:bgClr>
          </a:patt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6633" name="Rectangle 8" descr="Dark upward diagonal"/>
          <p:cNvSpPr>
            <a:spLocks noChangeArrowheads="1"/>
          </p:cNvSpPr>
          <p:nvPr/>
        </p:nvSpPr>
        <p:spPr bwMode="auto">
          <a:xfrm>
            <a:off x="3951288" y="2500313"/>
            <a:ext cx="73025" cy="66675"/>
          </a:xfrm>
          <a:prstGeom prst="rect">
            <a:avLst/>
          </a:prstGeom>
          <a:pattFill prst="dkUpDiag">
            <a:fgClr>
              <a:schemeClr val="accent1"/>
            </a:fgClr>
            <a:bgClr>
              <a:srgbClr val="FFFFFF"/>
            </a:bgClr>
          </a:patt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6634" name="Rectangle 9" descr="Dark upward diagonal"/>
          <p:cNvSpPr>
            <a:spLocks noChangeArrowheads="1"/>
          </p:cNvSpPr>
          <p:nvPr/>
        </p:nvSpPr>
        <p:spPr bwMode="auto">
          <a:xfrm flipV="1">
            <a:off x="3832225" y="2439988"/>
            <a:ext cx="73025" cy="127000"/>
          </a:xfrm>
          <a:prstGeom prst="rect">
            <a:avLst/>
          </a:prstGeom>
          <a:pattFill prst="dkUpDiag">
            <a:fgClr>
              <a:schemeClr val="accent1"/>
            </a:fgClr>
            <a:bgClr>
              <a:srgbClr val="FFFFFF"/>
            </a:bgClr>
          </a:patt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6635" name="Rectangle 10" descr="Dark upward diagonal"/>
          <p:cNvSpPr>
            <a:spLocks noChangeArrowheads="1"/>
          </p:cNvSpPr>
          <p:nvPr/>
        </p:nvSpPr>
        <p:spPr bwMode="auto">
          <a:xfrm flipV="1">
            <a:off x="3830638" y="2638425"/>
            <a:ext cx="73025" cy="66675"/>
          </a:xfrm>
          <a:prstGeom prst="rect">
            <a:avLst/>
          </a:prstGeom>
          <a:pattFill prst="dkUpDiag">
            <a:fgClr>
              <a:schemeClr val="accent1"/>
            </a:fgClr>
            <a:bgClr>
              <a:srgbClr val="FFFFFF"/>
            </a:bgClr>
          </a:patt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3571875" y="2576513"/>
            <a:ext cx="3048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>
            <a:off x="3487738" y="2655888"/>
            <a:ext cx="46037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>
            <a:off x="3457575" y="2500313"/>
            <a:ext cx="0" cy="74453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39" name="Rectangle 14" descr="Dark upward diagonal"/>
          <p:cNvSpPr>
            <a:spLocks noChangeArrowheads="1"/>
          </p:cNvSpPr>
          <p:nvPr/>
        </p:nvSpPr>
        <p:spPr bwMode="auto">
          <a:xfrm>
            <a:off x="3417888" y="2500313"/>
            <a:ext cx="73025" cy="66675"/>
          </a:xfrm>
          <a:prstGeom prst="rect">
            <a:avLst/>
          </a:prstGeom>
          <a:pattFill prst="dkUpDiag">
            <a:fgClr>
              <a:schemeClr val="accent1"/>
            </a:fgClr>
            <a:bgClr>
              <a:srgbClr val="FFFFFF"/>
            </a:bgClr>
          </a:patt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6640" name="Rectangle 15" descr="Dark upward diagonal"/>
          <p:cNvSpPr>
            <a:spLocks noChangeArrowheads="1"/>
          </p:cNvSpPr>
          <p:nvPr/>
        </p:nvSpPr>
        <p:spPr bwMode="auto">
          <a:xfrm flipV="1">
            <a:off x="3538538" y="2439988"/>
            <a:ext cx="73025" cy="127000"/>
          </a:xfrm>
          <a:prstGeom prst="rect">
            <a:avLst/>
          </a:prstGeom>
          <a:pattFill prst="dkUpDiag">
            <a:fgClr>
              <a:schemeClr val="accent1"/>
            </a:fgClr>
            <a:bgClr>
              <a:srgbClr val="FFFFFF"/>
            </a:bgClr>
          </a:patt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6641" name="Rectangle 16" descr="Dark upward diagonal"/>
          <p:cNvSpPr>
            <a:spLocks noChangeArrowheads="1"/>
          </p:cNvSpPr>
          <p:nvPr/>
        </p:nvSpPr>
        <p:spPr bwMode="auto">
          <a:xfrm flipV="1">
            <a:off x="3536950" y="2638425"/>
            <a:ext cx="73025" cy="66675"/>
          </a:xfrm>
          <a:prstGeom prst="rect">
            <a:avLst/>
          </a:prstGeom>
          <a:pattFill prst="dkUpDiag">
            <a:fgClr>
              <a:schemeClr val="accent1"/>
            </a:fgClr>
            <a:bgClr>
              <a:srgbClr val="FFFFFF"/>
            </a:bgClr>
          </a:patt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6642" name="Arc 21"/>
          <p:cNvSpPr>
            <a:spLocks/>
          </p:cNvSpPr>
          <p:nvPr/>
        </p:nvSpPr>
        <p:spPr bwMode="auto">
          <a:xfrm flipH="1">
            <a:off x="542925" y="2070100"/>
            <a:ext cx="4924425" cy="10668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FF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643" name="AutoShape 22"/>
          <p:cNvSpPr>
            <a:spLocks noChangeArrowheads="1"/>
          </p:cNvSpPr>
          <p:nvPr/>
        </p:nvSpPr>
        <p:spPr bwMode="auto">
          <a:xfrm flipH="1" flipV="1">
            <a:off x="3519488" y="1025525"/>
            <a:ext cx="401637" cy="401638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9900"/>
              </a:gs>
              <a:gs pos="100000">
                <a:srgbClr val="FFB34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6644" name="Text Box 23"/>
          <p:cNvSpPr txBox="1">
            <a:spLocks noChangeArrowheads="1"/>
          </p:cNvSpPr>
          <p:nvPr/>
        </p:nvSpPr>
        <p:spPr bwMode="auto">
          <a:xfrm>
            <a:off x="3944938" y="1012825"/>
            <a:ext cx="8397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9933"/>
                </a:solidFill>
                <a:latin typeface="Arial" charset="0"/>
                <a:cs typeface="Arial" charset="0"/>
              </a:rPr>
              <a:t>insulin</a:t>
            </a:r>
          </a:p>
        </p:txBody>
      </p:sp>
      <p:sp>
        <p:nvSpPr>
          <p:cNvPr id="26645" name="AutoShape 24" descr="75%"/>
          <p:cNvSpPr>
            <a:spLocks noChangeArrowheads="1"/>
          </p:cNvSpPr>
          <p:nvPr/>
        </p:nvSpPr>
        <p:spPr bwMode="auto">
          <a:xfrm>
            <a:off x="3800475" y="1308100"/>
            <a:ext cx="152400" cy="533400"/>
          </a:xfrm>
          <a:prstGeom prst="roundRect">
            <a:avLst>
              <a:gd name="adj" fmla="val 16667"/>
            </a:avLst>
          </a:prstGeom>
          <a:pattFill prst="pct75">
            <a:fgClr>
              <a:srgbClr val="FF9966"/>
            </a:fgClr>
            <a:bgClr>
              <a:schemeClr val="bg1"/>
            </a:bgClr>
          </a:patt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6646" name="AutoShape 25" descr="75%"/>
          <p:cNvSpPr>
            <a:spLocks noChangeArrowheads="1"/>
          </p:cNvSpPr>
          <p:nvPr/>
        </p:nvSpPr>
        <p:spPr bwMode="auto">
          <a:xfrm>
            <a:off x="3503613" y="1308100"/>
            <a:ext cx="152400" cy="533400"/>
          </a:xfrm>
          <a:prstGeom prst="roundRect">
            <a:avLst>
              <a:gd name="adj" fmla="val 16667"/>
            </a:avLst>
          </a:prstGeom>
          <a:pattFill prst="pct75">
            <a:fgClr>
              <a:srgbClr val="FF9966"/>
            </a:fgClr>
            <a:bgClr>
              <a:schemeClr val="bg1"/>
            </a:bgClr>
          </a:patt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6647" name="Line 26"/>
          <p:cNvSpPr>
            <a:spLocks noChangeShapeType="1"/>
          </p:cNvSpPr>
          <p:nvPr/>
        </p:nvSpPr>
        <p:spPr bwMode="auto">
          <a:xfrm flipV="1">
            <a:off x="5995988" y="2312988"/>
            <a:ext cx="622300" cy="3048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48" name="Arc 27"/>
          <p:cNvSpPr>
            <a:spLocks/>
          </p:cNvSpPr>
          <p:nvPr/>
        </p:nvSpPr>
        <p:spPr bwMode="auto">
          <a:xfrm>
            <a:off x="5414963" y="2070100"/>
            <a:ext cx="3376612" cy="10668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FF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649" name="Oval 28"/>
          <p:cNvSpPr>
            <a:spLocks noChangeArrowheads="1"/>
          </p:cNvSpPr>
          <p:nvPr/>
        </p:nvSpPr>
        <p:spPr bwMode="auto">
          <a:xfrm>
            <a:off x="4584700" y="2413000"/>
            <a:ext cx="673100" cy="406400"/>
          </a:xfrm>
          <a:prstGeom prst="ellipse">
            <a:avLst/>
          </a:prstGeom>
          <a:gradFill rotWithShape="1">
            <a:gsLst>
              <a:gs pos="0">
                <a:srgbClr val="760076"/>
              </a:gs>
              <a:gs pos="50000">
                <a:srgbClr val="FF00FF"/>
              </a:gs>
              <a:gs pos="100000">
                <a:srgbClr val="7600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6650" name="Text Box 29"/>
          <p:cNvSpPr txBox="1">
            <a:spLocks noChangeArrowheads="1"/>
          </p:cNvSpPr>
          <p:nvPr/>
        </p:nvSpPr>
        <p:spPr bwMode="auto">
          <a:xfrm>
            <a:off x="4625975" y="2479675"/>
            <a:ext cx="577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b="1">
                <a:latin typeface="Arial" charset="0"/>
                <a:cs typeface="Arial" charset="0"/>
              </a:rPr>
              <a:t>IRS-2</a:t>
            </a:r>
          </a:p>
        </p:txBody>
      </p:sp>
      <p:sp>
        <p:nvSpPr>
          <p:cNvPr id="26651" name="Text Box 30"/>
          <p:cNvSpPr txBox="1">
            <a:spLocks noChangeArrowheads="1"/>
          </p:cNvSpPr>
          <p:nvPr/>
        </p:nvSpPr>
        <p:spPr bwMode="auto">
          <a:xfrm>
            <a:off x="3944938" y="1419225"/>
            <a:ext cx="387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9933"/>
                </a:solidFill>
                <a:latin typeface="Arial" charset="0"/>
                <a:cs typeface="Arial" charset="0"/>
              </a:rPr>
              <a:t>IR</a:t>
            </a:r>
          </a:p>
        </p:txBody>
      </p:sp>
      <p:grpSp>
        <p:nvGrpSpPr>
          <p:cNvPr id="26652" name="Group 31"/>
          <p:cNvGrpSpPr>
            <a:grpSpLocks/>
          </p:cNvGrpSpPr>
          <p:nvPr/>
        </p:nvGrpSpPr>
        <p:grpSpPr bwMode="auto">
          <a:xfrm>
            <a:off x="6016625" y="2290763"/>
            <a:ext cx="547688" cy="411162"/>
            <a:chOff x="3456" y="803"/>
            <a:chExt cx="345" cy="259"/>
          </a:xfrm>
        </p:grpSpPr>
        <p:sp>
          <p:nvSpPr>
            <p:cNvPr id="26737" name="Oval 32"/>
            <p:cNvSpPr>
              <a:spLocks noChangeArrowheads="1"/>
            </p:cNvSpPr>
            <p:nvPr/>
          </p:nvSpPr>
          <p:spPr bwMode="auto">
            <a:xfrm>
              <a:off x="3456" y="803"/>
              <a:ext cx="345" cy="259"/>
            </a:xfrm>
            <a:prstGeom prst="ellipse">
              <a:avLst/>
            </a:prstGeom>
            <a:gradFill rotWithShape="0">
              <a:gsLst>
                <a:gs pos="0">
                  <a:srgbClr val="FFA892"/>
                </a:gs>
                <a:gs pos="50000">
                  <a:srgbClr val="FF3300"/>
                </a:gs>
                <a:gs pos="100000">
                  <a:srgbClr val="FFA89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6738" name="Text Box 33"/>
            <p:cNvSpPr txBox="1">
              <a:spLocks noChangeArrowheads="1"/>
            </p:cNvSpPr>
            <p:nvPr/>
          </p:nvSpPr>
          <p:spPr bwMode="auto">
            <a:xfrm>
              <a:off x="3478" y="838"/>
              <a:ext cx="31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  <a:cs typeface="Arial" charset="0"/>
                </a:rPr>
                <a:t>RAS</a:t>
              </a:r>
            </a:p>
          </p:txBody>
        </p:sp>
      </p:grpSp>
      <p:grpSp>
        <p:nvGrpSpPr>
          <p:cNvPr id="26653" name="Group 34"/>
          <p:cNvGrpSpPr>
            <a:grpSpLocks/>
          </p:cNvGrpSpPr>
          <p:nvPr/>
        </p:nvGrpSpPr>
        <p:grpSpPr bwMode="auto">
          <a:xfrm>
            <a:off x="5915025" y="2651125"/>
            <a:ext cx="817563" cy="495300"/>
            <a:chOff x="2912" y="1030"/>
            <a:chExt cx="515" cy="312"/>
          </a:xfrm>
        </p:grpSpPr>
        <p:sp>
          <p:nvSpPr>
            <p:cNvPr id="32" name="AutoShape 35"/>
            <p:cNvSpPr>
              <a:spLocks noChangeArrowheads="1"/>
            </p:cNvSpPr>
            <p:nvPr/>
          </p:nvSpPr>
          <p:spPr bwMode="auto">
            <a:xfrm>
              <a:off x="2956" y="1036"/>
              <a:ext cx="240" cy="14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3" name="AutoShape 36"/>
            <p:cNvSpPr>
              <a:spLocks noChangeArrowheads="1"/>
            </p:cNvSpPr>
            <p:nvPr/>
          </p:nvSpPr>
          <p:spPr bwMode="auto">
            <a:xfrm>
              <a:off x="2948" y="1185"/>
              <a:ext cx="432" cy="14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6734" name="Text Box 37"/>
            <p:cNvSpPr txBox="1">
              <a:spLocks noChangeArrowheads="1"/>
            </p:cNvSpPr>
            <p:nvPr/>
          </p:nvSpPr>
          <p:spPr bwMode="auto">
            <a:xfrm>
              <a:off x="3098" y="1169"/>
              <a:ext cx="32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  <a:cs typeface="Arial" charset="0"/>
                </a:rPr>
                <a:t>PI3K</a:t>
              </a:r>
            </a:p>
          </p:txBody>
        </p:sp>
        <p:sp>
          <p:nvSpPr>
            <p:cNvPr id="26735" name="Text Box 38"/>
            <p:cNvSpPr txBox="1">
              <a:spLocks noChangeArrowheads="1"/>
            </p:cNvSpPr>
            <p:nvPr/>
          </p:nvSpPr>
          <p:spPr bwMode="auto">
            <a:xfrm>
              <a:off x="2916" y="1030"/>
              <a:ext cx="25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000" b="1">
                  <a:latin typeface="Arial" charset="0"/>
                  <a:cs typeface="Arial" charset="0"/>
                </a:rPr>
                <a:t>p85</a:t>
              </a:r>
            </a:p>
          </p:txBody>
        </p:sp>
        <p:sp>
          <p:nvSpPr>
            <p:cNvPr id="26736" name="Text Box 39"/>
            <p:cNvSpPr txBox="1">
              <a:spLocks noChangeArrowheads="1"/>
            </p:cNvSpPr>
            <p:nvPr/>
          </p:nvSpPr>
          <p:spPr bwMode="auto">
            <a:xfrm>
              <a:off x="2912" y="1174"/>
              <a:ext cx="29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000" b="1">
                  <a:latin typeface="Arial" charset="0"/>
                  <a:cs typeface="Arial" charset="0"/>
                </a:rPr>
                <a:t>p110</a:t>
              </a:r>
            </a:p>
          </p:txBody>
        </p:sp>
      </p:grpSp>
      <p:sp>
        <p:nvSpPr>
          <p:cNvPr id="26654" name="Line 40"/>
          <p:cNvSpPr>
            <a:spLocks noChangeShapeType="1"/>
          </p:cNvSpPr>
          <p:nvPr/>
        </p:nvSpPr>
        <p:spPr bwMode="auto">
          <a:xfrm flipV="1">
            <a:off x="6300788" y="2465388"/>
            <a:ext cx="622300" cy="3048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26655" name="Group 41"/>
          <p:cNvGrpSpPr>
            <a:grpSpLocks/>
          </p:cNvGrpSpPr>
          <p:nvPr/>
        </p:nvGrpSpPr>
        <p:grpSpPr bwMode="auto">
          <a:xfrm>
            <a:off x="5113338" y="2724150"/>
            <a:ext cx="539750" cy="304800"/>
            <a:chOff x="2256" y="1320"/>
            <a:chExt cx="340" cy="192"/>
          </a:xfrm>
        </p:grpSpPr>
        <p:sp>
          <p:nvSpPr>
            <p:cNvPr id="26730" name="Oval 42"/>
            <p:cNvSpPr>
              <a:spLocks noChangeArrowheads="1"/>
            </p:cNvSpPr>
            <p:nvPr/>
          </p:nvSpPr>
          <p:spPr bwMode="auto">
            <a:xfrm>
              <a:off x="2271" y="1320"/>
              <a:ext cx="288" cy="192"/>
            </a:xfrm>
            <a:prstGeom prst="ellipse">
              <a:avLst/>
            </a:prstGeom>
            <a:gradFill rotWithShape="0">
              <a:gsLst>
                <a:gs pos="0">
                  <a:srgbClr val="5E6D76"/>
                </a:gs>
                <a:gs pos="50000">
                  <a:srgbClr val="CCECFF"/>
                </a:gs>
                <a:gs pos="100000">
                  <a:srgbClr val="5E6D7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6731" name="Text Box 43"/>
            <p:cNvSpPr txBox="1">
              <a:spLocks noChangeArrowheads="1"/>
            </p:cNvSpPr>
            <p:nvPr/>
          </p:nvSpPr>
          <p:spPr bwMode="auto">
            <a:xfrm>
              <a:off x="2256" y="1321"/>
              <a:ext cx="3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  <a:cs typeface="Arial" charset="0"/>
                </a:rPr>
                <a:t>Grb2</a:t>
              </a:r>
            </a:p>
          </p:txBody>
        </p:sp>
      </p:grpSp>
      <p:grpSp>
        <p:nvGrpSpPr>
          <p:cNvPr id="26656" name="Group 44"/>
          <p:cNvGrpSpPr>
            <a:grpSpLocks/>
          </p:cNvGrpSpPr>
          <p:nvPr/>
        </p:nvGrpSpPr>
        <p:grpSpPr bwMode="auto">
          <a:xfrm>
            <a:off x="5334000" y="2470150"/>
            <a:ext cx="685800" cy="304800"/>
            <a:chOff x="1834" y="1320"/>
            <a:chExt cx="432" cy="192"/>
          </a:xfrm>
        </p:grpSpPr>
        <p:sp>
          <p:nvSpPr>
            <p:cNvPr id="26728" name="Oval 45"/>
            <p:cNvSpPr>
              <a:spLocks noChangeArrowheads="1"/>
            </p:cNvSpPr>
            <p:nvPr/>
          </p:nvSpPr>
          <p:spPr bwMode="auto">
            <a:xfrm>
              <a:off x="1834" y="1320"/>
              <a:ext cx="432" cy="192"/>
            </a:xfrm>
            <a:prstGeom prst="ellipse">
              <a:avLst/>
            </a:prstGeom>
            <a:gradFill rotWithShape="0">
              <a:gsLst>
                <a:gs pos="0">
                  <a:srgbClr val="383963"/>
                </a:gs>
                <a:gs pos="50000">
                  <a:srgbClr val="7A7CD6"/>
                </a:gs>
                <a:gs pos="100000">
                  <a:srgbClr val="383963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6729" name="Text Box 46"/>
            <p:cNvSpPr txBox="1">
              <a:spLocks noChangeArrowheads="1"/>
            </p:cNvSpPr>
            <p:nvPr/>
          </p:nvSpPr>
          <p:spPr bwMode="auto">
            <a:xfrm>
              <a:off x="1894" y="1323"/>
              <a:ext cx="31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  <a:cs typeface="Arial" charset="0"/>
                </a:rPr>
                <a:t>SOS</a:t>
              </a:r>
            </a:p>
          </p:txBody>
        </p:sp>
      </p:grpSp>
      <p:grpSp>
        <p:nvGrpSpPr>
          <p:cNvPr id="26657" name="Group 47"/>
          <p:cNvGrpSpPr>
            <a:grpSpLocks/>
          </p:cNvGrpSpPr>
          <p:nvPr/>
        </p:nvGrpSpPr>
        <p:grpSpPr bwMode="auto">
          <a:xfrm>
            <a:off x="5780088" y="2549525"/>
            <a:ext cx="285750" cy="274638"/>
            <a:chOff x="1693" y="3032"/>
            <a:chExt cx="180" cy="173"/>
          </a:xfrm>
        </p:grpSpPr>
        <p:sp>
          <p:nvSpPr>
            <p:cNvPr id="26726" name="Oval 48"/>
            <p:cNvSpPr>
              <a:spLocks noChangeArrowheads="1"/>
            </p:cNvSpPr>
            <p:nvPr/>
          </p:nvSpPr>
          <p:spPr bwMode="auto">
            <a:xfrm>
              <a:off x="1728" y="3072"/>
              <a:ext cx="96" cy="9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6727" name="Text Box 49"/>
            <p:cNvSpPr txBox="1">
              <a:spLocks noChangeArrowheads="1"/>
            </p:cNvSpPr>
            <p:nvPr/>
          </p:nvSpPr>
          <p:spPr bwMode="auto">
            <a:xfrm>
              <a:off x="1693" y="3032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  <a:cs typeface="Arial" charset="0"/>
                </a:rPr>
                <a:t>P</a:t>
              </a:r>
            </a:p>
          </p:txBody>
        </p:sp>
      </p:grpSp>
      <p:grpSp>
        <p:nvGrpSpPr>
          <p:cNvPr id="26658" name="Group 53"/>
          <p:cNvGrpSpPr>
            <a:grpSpLocks/>
          </p:cNvGrpSpPr>
          <p:nvPr/>
        </p:nvGrpSpPr>
        <p:grpSpPr bwMode="auto">
          <a:xfrm>
            <a:off x="3190875" y="2757488"/>
            <a:ext cx="285750" cy="274637"/>
            <a:chOff x="1693" y="3032"/>
            <a:chExt cx="180" cy="173"/>
          </a:xfrm>
        </p:grpSpPr>
        <p:sp>
          <p:nvSpPr>
            <p:cNvPr id="26724" name="Oval 54"/>
            <p:cNvSpPr>
              <a:spLocks noChangeArrowheads="1"/>
            </p:cNvSpPr>
            <p:nvPr/>
          </p:nvSpPr>
          <p:spPr bwMode="auto">
            <a:xfrm>
              <a:off x="1728" y="3072"/>
              <a:ext cx="96" cy="9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6725" name="Text Box 55"/>
            <p:cNvSpPr txBox="1">
              <a:spLocks noChangeArrowheads="1"/>
            </p:cNvSpPr>
            <p:nvPr/>
          </p:nvSpPr>
          <p:spPr bwMode="auto">
            <a:xfrm>
              <a:off x="1693" y="3032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  <a:cs typeface="Arial" charset="0"/>
                </a:rPr>
                <a:t>P</a:t>
              </a:r>
            </a:p>
          </p:txBody>
        </p:sp>
      </p:grpSp>
      <p:grpSp>
        <p:nvGrpSpPr>
          <p:cNvPr id="26659" name="Group 56"/>
          <p:cNvGrpSpPr>
            <a:grpSpLocks/>
          </p:cNvGrpSpPr>
          <p:nvPr/>
        </p:nvGrpSpPr>
        <p:grpSpPr bwMode="auto">
          <a:xfrm>
            <a:off x="3990975" y="2757488"/>
            <a:ext cx="285750" cy="274637"/>
            <a:chOff x="1693" y="3032"/>
            <a:chExt cx="180" cy="173"/>
          </a:xfrm>
        </p:grpSpPr>
        <p:sp>
          <p:nvSpPr>
            <p:cNvPr id="26722" name="Oval 57"/>
            <p:cNvSpPr>
              <a:spLocks noChangeArrowheads="1"/>
            </p:cNvSpPr>
            <p:nvPr/>
          </p:nvSpPr>
          <p:spPr bwMode="auto">
            <a:xfrm>
              <a:off x="1728" y="3072"/>
              <a:ext cx="96" cy="9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6723" name="Text Box 58"/>
            <p:cNvSpPr txBox="1">
              <a:spLocks noChangeArrowheads="1"/>
            </p:cNvSpPr>
            <p:nvPr/>
          </p:nvSpPr>
          <p:spPr bwMode="auto">
            <a:xfrm>
              <a:off x="1693" y="3032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  <a:cs typeface="Arial" charset="0"/>
                </a:rPr>
                <a:t>P</a:t>
              </a:r>
            </a:p>
          </p:txBody>
        </p:sp>
      </p:grpSp>
      <p:grpSp>
        <p:nvGrpSpPr>
          <p:cNvPr id="26660" name="Group 60"/>
          <p:cNvGrpSpPr>
            <a:grpSpLocks/>
          </p:cNvGrpSpPr>
          <p:nvPr/>
        </p:nvGrpSpPr>
        <p:grpSpPr bwMode="auto">
          <a:xfrm>
            <a:off x="7035800" y="2105025"/>
            <a:ext cx="712788" cy="246063"/>
            <a:chOff x="4504" y="1998"/>
            <a:chExt cx="449" cy="155"/>
          </a:xfrm>
        </p:grpSpPr>
        <p:sp>
          <p:nvSpPr>
            <p:cNvPr id="26720" name="AutoShape 61"/>
            <p:cNvSpPr>
              <a:spLocks noChangeArrowheads="1"/>
            </p:cNvSpPr>
            <p:nvPr/>
          </p:nvSpPr>
          <p:spPr bwMode="auto">
            <a:xfrm>
              <a:off x="4516" y="2009"/>
              <a:ext cx="432" cy="14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760000"/>
                </a:gs>
                <a:gs pos="50000">
                  <a:srgbClr val="FF0000"/>
                </a:gs>
                <a:gs pos="100000">
                  <a:srgbClr val="760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6721" name="Text Box 62"/>
            <p:cNvSpPr txBox="1">
              <a:spLocks noChangeArrowheads="1"/>
            </p:cNvSpPr>
            <p:nvPr/>
          </p:nvSpPr>
          <p:spPr bwMode="auto">
            <a:xfrm>
              <a:off x="4504" y="1998"/>
              <a:ext cx="44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000" b="1">
                  <a:latin typeface="Arial" charset="0"/>
                  <a:cs typeface="Arial" charset="0"/>
                </a:rPr>
                <a:t>GLUT - 4</a:t>
              </a:r>
            </a:p>
          </p:txBody>
        </p:sp>
      </p:grpSp>
      <p:sp>
        <p:nvSpPr>
          <p:cNvPr id="26661" name="Oval 182"/>
          <p:cNvSpPr>
            <a:spLocks noChangeArrowheads="1"/>
          </p:cNvSpPr>
          <p:nvPr/>
        </p:nvSpPr>
        <p:spPr bwMode="auto">
          <a:xfrm>
            <a:off x="6653213" y="2613025"/>
            <a:ext cx="533400" cy="381000"/>
          </a:xfrm>
          <a:prstGeom prst="ellipse">
            <a:avLst/>
          </a:prstGeom>
          <a:gradFill rotWithShape="0">
            <a:gsLst>
              <a:gs pos="0">
                <a:srgbClr val="FF9900"/>
              </a:gs>
              <a:gs pos="50000">
                <a:srgbClr val="FFFF00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grpSp>
        <p:nvGrpSpPr>
          <p:cNvPr id="26662" name="Group 183"/>
          <p:cNvGrpSpPr>
            <a:grpSpLocks/>
          </p:cNvGrpSpPr>
          <p:nvPr/>
        </p:nvGrpSpPr>
        <p:grpSpPr bwMode="auto">
          <a:xfrm>
            <a:off x="7129463" y="2543175"/>
            <a:ext cx="285750" cy="274638"/>
            <a:chOff x="1693" y="3032"/>
            <a:chExt cx="180" cy="173"/>
          </a:xfrm>
        </p:grpSpPr>
        <p:sp>
          <p:nvSpPr>
            <p:cNvPr id="26718" name="Oval 184"/>
            <p:cNvSpPr>
              <a:spLocks noChangeArrowheads="1"/>
            </p:cNvSpPr>
            <p:nvPr/>
          </p:nvSpPr>
          <p:spPr bwMode="auto">
            <a:xfrm>
              <a:off x="1728" y="3072"/>
              <a:ext cx="96" cy="9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6719" name="Text Box 185"/>
            <p:cNvSpPr txBox="1">
              <a:spLocks noChangeArrowheads="1"/>
            </p:cNvSpPr>
            <p:nvPr/>
          </p:nvSpPr>
          <p:spPr bwMode="auto">
            <a:xfrm>
              <a:off x="1693" y="3032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  <a:cs typeface="Arial" charset="0"/>
                </a:rPr>
                <a:t>P</a:t>
              </a:r>
            </a:p>
          </p:txBody>
        </p:sp>
      </p:grpSp>
      <p:sp>
        <p:nvSpPr>
          <p:cNvPr id="26663" name="Text Box 186"/>
          <p:cNvSpPr txBox="1">
            <a:spLocks noChangeArrowheads="1"/>
          </p:cNvSpPr>
          <p:nvPr/>
        </p:nvSpPr>
        <p:spPr bwMode="auto">
          <a:xfrm>
            <a:off x="6715125" y="2657475"/>
            <a:ext cx="4286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b="1">
                <a:latin typeface="Arial" charset="0"/>
                <a:cs typeface="Arial" charset="0"/>
              </a:rPr>
              <a:t>Akt</a:t>
            </a:r>
          </a:p>
        </p:txBody>
      </p:sp>
      <p:sp>
        <p:nvSpPr>
          <p:cNvPr id="26664" name="Rectangle 187"/>
          <p:cNvSpPr>
            <a:spLocks noChangeArrowheads="1"/>
          </p:cNvSpPr>
          <p:nvPr/>
        </p:nvSpPr>
        <p:spPr bwMode="auto">
          <a:xfrm>
            <a:off x="7599363" y="2660650"/>
            <a:ext cx="458787" cy="254000"/>
          </a:xfrm>
          <a:prstGeom prst="rect">
            <a:avLst/>
          </a:prstGeom>
          <a:gradFill rotWithShape="0">
            <a:gsLst>
              <a:gs pos="0">
                <a:srgbClr val="666666"/>
              </a:gs>
              <a:gs pos="50000">
                <a:srgbClr val="DDDDDD"/>
              </a:gs>
              <a:gs pos="100000">
                <a:srgbClr val="6666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6665" name="Text Box 188"/>
          <p:cNvSpPr txBox="1">
            <a:spLocks noChangeArrowheads="1"/>
          </p:cNvSpPr>
          <p:nvPr/>
        </p:nvSpPr>
        <p:spPr bwMode="auto">
          <a:xfrm>
            <a:off x="7532688" y="2660650"/>
            <a:ext cx="6016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b="1">
                <a:latin typeface="Arial" charset="0"/>
                <a:cs typeface="Arial" charset="0"/>
              </a:rPr>
              <a:t>PDK1</a:t>
            </a:r>
          </a:p>
        </p:txBody>
      </p:sp>
      <p:sp>
        <p:nvSpPr>
          <p:cNvPr id="26666" name="Line 189"/>
          <p:cNvSpPr>
            <a:spLocks noChangeShapeType="1"/>
          </p:cNvSpPr>
          <p:nvPr/>
        </p:nvSpPr>
        <p:spPr bwMode="auto">
          <a:xfrm flipH="1">
            <a:off x="7197725" y="2736850"/>
            <a:ext cx="381000" cy="762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67" name="Arc 21"/>
          <p:cNvSpPr>
            <a:spLocks/>
          </p:cNvSpPr>
          <p:nvPr/>
        </p:nvSpPr>
        <p:spPr bwMode="auto">
          <a:xfrm flipH="1">
            <a:off x="2181225" y="3860800"/>
            <a:ext cx="3524250" cy="10668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FF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668" name="Arc 27"/>
          <p:cNvSpPr>
            <a:spLocks/>
          </p:cNvSpPr>
          <p:nvPr/>
        </p:nvSpPr>
        <p:spPr bwMode="auto">
          <a:xfrm>
            <a:off x="5676900" y="3860800"/>
            <a:ext cx="3171825" cy="10668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FF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6669" name="Group 67"/>
          <p:cNvGrpSpPr>
            <a:grpSpLocks/>
          </p:cNvGrpSpPr>
          <p:nvPr/>
        </p:nvGrpSpPr>
        <p:grpSpPr bwMode="auto">
          <a:xfrm>
            <a:off x="7486650" y="5208588"/>
            <a:ext cx="892175" cy="112712"/>
            <a:chOff x="4032" y="2241"/>
            <a:chExt cx="753" cy="47"/>
          </a:xfrm>
        </p:grpSpPr>
        <p:grpSp>
          <p:nvGrpSpPr>
            <p:cNvPr id="26709" name="Group 68"/>
            <p:cNvGrpSpPr>
              <a:grpSpLocks/>
            </p:cNvGrpSpPr>
            <p:nvPr/>
          </p:nvGrpSpPr>
          <p:grpSpPr bwMode="auto">
            <a:xfrm>
              <a:off x="4032" y="2241"/>
              <a:ext cx="249" cy="47"/>
              <a:chOff x="4032" y="2241"/>
              <a:chExt cx="249" cy="56"/>
            </a:xfrm>
          </p:grpSpPr>
          <p:sp>
            <p:nvSpPr>
              <p:cNvPr id="26716" name="Oval 69"/>
              <p:cNvSpPr>
                <a:spLocks noChangeArrowheads="1"/>
              </p:cNvSpPr>
              <p:nvPr/>
            </p:nvSpPr>
            <p:spPr bwMode="auto">
              <a:xfrm>
                <a:off x="4032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6717" name="Oval 70"/>
              <p:cNvSpPr>
                <a:spLocks noChangeArrowheads="1"/>
              </p:cNvSpPr>
              <p:nvPr/>
            </p:nvSpPr>
            <p:spPr bwMode="auto">
              <a:xfrm>
                <a:off x="4158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6710" name="Group 71"/>
            <p:cNvGrpSpPr>
              <a:grpSpLocks/>
            </p:cNvGrpSpPr>
            <p:nvPr/>
          </p:nvGrpSpPr>
          <p:grpSpPr bwMode="auto">
            <a:xfrm>
              <a:off x="4284" y="2241"/>
              <a:ext cx="249" cy="47"/>
              <a:chOff x="4032" y="2241"/>
              <a:chExt cx="249" cy="56"/>
            </a:xfrm>
          </p:grpSpPr>
          <p:sp>
            <p:nvSpPr>
              <p:cNvPr id="26714" name="Oval 72"/>
              <p:cNvSpPr>
                <a:spLocks noChangeArrowheads="1"/>
              </p:cNvSpPr>
              <p:nvPr/>
            </p:nvSpPr>
            <p:spPr bwMode="auto">
              <a:xfrm>
                <a:off x="4032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6715" name="Oval 73"/>
              <p:cNvSpPr>
                <a:spLocks noChangeArrowheads="1"/>
              </p:cNvSpPr>
              <p:nvPr/>
            </p:nvSpPr>
            <p:spPr bwMode="auto">
              <a:xfrm>
                <a:off x="4158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6711" name="Group 74"/>
            <p:cNvGrpSpPr>
              <a:grpSpLocks/>
            </p:cNvGrpSpPr>
            <p:nvPr/>
          </p:nvGrpSpPr>
          <p:grpSpPr bwMode="auto">
            <a:xfrm>
              <a:off x="4536" y="2241"/>
              <a:ext cx="249" cy="47"/>
              <a:chOff x="4032" y="2241"/>
              <a:chExt cx="249" cy="56"/>
            </a:xfrm>
          </p:grpSpPr>
          <p:sp>
            <p:nvSpPr>
              <p:cNvPr id="26712" name="Oval 75"/>
              <p:cNvSpPr>
                <a:spLocks noChangeArrowheads="1"/>
              </p:cNvSpPr>
              <p:nvPr/>
            </p:nvSpPr>
            <p:spPr bwMode="auto">
              <a:xfrm>
                <a:off x="4032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6713" name="Oval 76"/>
              <p:cNvSpPr>
                <a:spLocks noChangeArrowheads="1"/>
              </p:cNvSpPr>
              <p:nvPr/>
            </p:nvSpPr>
            <p:spPr bwMode="auto">
              <a:xfrm>
                <a:off x="4158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26670" name="Group 77"/>
          <p:cNvGrpSpPr>
            <a:grpSpLocks/>
          </p:cNvGrpSpPr>
          <p:nvPr/>
        </p:nvGrpSpPr>
        <p:grpSpPr bwMode="auto">
          <a:xfrm>
            <a:off x="6588125" y="5214938"/>
            <a:ext cx="892175" cy="112712"/>
            <a:chOff x="4032" y="2241"/>
            <a:chExt cx="753" cy="47"/>
          </a:xfrm>
        </p:grpSpPr>
        <p:grpSp>
          <p:nvGrpSpPr>
            <p:cNvPr id="26700" name="Group 78"/>
            <p:cNvGrpSpPr>
              <a:grpSpLocks/>
            </p:cNvGrpSpPr>
            <p:nvPr/>
          </p:nvGrpSpPr>
          <p:grpSpPr bwMode="auto">
            <a:xfrm>
              <a:off x="4032" y="2241"/>
              <a:ext cx="249" cy="47"/>
              <a:chOff x="4032" y="2241"/>
              <a:chExt cx="249" cy="56"/>
            </a:xfrm>
          </p:grpSpPr>
          <p:sp>
            <p:nvSpPr>
              <p:cNvPr id="26707" name="Oval 79"/>
              <p:cNvSpPr>
                <a:spLocks noChangeArrowheads="1"/>
              </p:cNvSpPr>
              <p:nvPr/>
            </p:nvSpPr>
            <p:spPr bwMode="auto">
              <a:xfrm>
                <a:off x="4032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6708" name="Oval 80"/>
              <p:cNvSpPr>
                <a:spLocks noChangeArrowheads="1"/>
              </p:cNvSpPr>
              <p:nvPr/>
            </p:nvSpPr>
            <p:spPr bwMode="auto">
              <a:xfrm>
                <a:off x="4158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6701" name="Group 81"/>
            <p:cNvGrpSpPr>
              <a:grpSpLocks/>
            </p:cNvGrpSpPr>
            <p:nvPr/>
          </p:nvGrpSpPr>
          <p:grpSpPr bwMode="auto">
            <a:xfrm>
              <a:off x="4284" y="2241"/>
              <a:ext cx="249" cy="47"/>
              <a:chOff x="4032" y="2241"/>
              <a:chExt cx="249" cy="56"/>
            </a:xfrm>
          </p:grpSpPr>
          <p:sp>
            <p:nvSpPr>
              <p:cNvPr id="26705" name="Oval 82"/>
              <p:cNvSpPr>
                <a:spLocks noChangeArrowheads="1"/>
              </p:cNvSpPr>
              <p:nvPr/>
            </p:nvSpPr>
            <p:spPr bwMode="auto">
              <a:xfrm>
                <a:off x="4032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6706" name="Oval 83"/>
              <p:cNvSpPr>
                <a:spLocks noChangeArrowheads="1"/>
              </p:cNvSpPr>
              <p:nvPr/>
            </p:nvSpPr>
            <p:spPr bwMode="auto">
              <a:xfrm>
                <a:off x="4158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6702" name="Group 84"/>
            <p:cNvGrpSpPr>
              <a:grpSpLocks/>
            </p:cNvGrpSpPr>
            <p:nvPr/>
          </p:nvGrpSpPr>
          <p:grpSpPr bwMode="auto">
            <a:xfrm>
              <a:off x="4536" y="2241"/>
              <a:ext cx="249" cy="47"/>
              <a:chOff x="4032" y="2241"/>
              <a:chExt cx="249" cy="56"/>
            </a:xfrm>
          </p:grpSpPr>
          <p:sp>
            <p:nvSpPr>
              <p:cNvPr id="26703" name="Oval 85"/>
              <p:cNvSpPr>
                <a:spLocks noChangeArrowheads="1"/>
              </p:cNvSpPr>
              <p:nvPr/>
            </p:nvSpPr>
            <p:spPr bwMode="auto">
              <a:xfrm>
                <a:off x="4032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6704" name="Oval 86"/>
              <p:cNvSpPr>
                <a:spLocks noChangeArrowheads="1"/>
              </p:cNvSpPr>
              <p:nvPr/>
            </p:nvSpPr>
            <p:spPr bwMode="auto">
              <a:xfrm>
                <a:off x="4158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26671" name="Text Box 129"/>
          <p:cNvSpPr txBox="1">
            <a:spLocks noChangeArrowheads="1"/>
          </p:cNvSpPr>
          <p:nvPr/>
        </p:nvSpPr>
        <p:spPr bwMode="auto">
          <a:xfrm>
            <a:off x="6400800" y="4868863"/>
            <a:ext cx="2133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1000">
                <a:solidFill>
                  <a:srgbClr val="FF0000"/>
                </a:solidFill>
                <a:latin typeface="Arial" charset="0"/>
                <a:cs typeface="Arial" charset="0"/>
              </a:rPr>
              <a:t>Foxo1 RESPONSE ELEMENTS</a:t>
            </a:r>
          </a:p>
        </p:txBody>
      </p:sp>
      <p:sp>
        <p:nvSpPr>
          <p:cNvPr id="26672" name="TextBox 89"/>
          <p:cNvSpPr txBox="1">
            <a:spLocks noChangeArrowheads="1"/>
          </p:cNvSpPr>
          <p:nvPr/>
        </p:nvSpPr>
        <p:spPr bwMode="auto">
          <a:xfrm>
            <a:off x="6038850" y="5381625"/>
            <a:ext cx="29908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1400">
                <a:solidFill>
                  <a:srgbClr val="66FFFF"/>
                </a:solidFill>
                <a:latin typeface="Arial" charset="0"/>
                <a:cs typeface="Arial" charset="0"/>
              </a:rPr>
              <a:t>increased enzymes of glycogenolysis and gluconeogenesis</a:t>
            </a:r>
            <a:endParaRPr lang="en-US" sz="1400">
              <a:solidFill>
                <a:srgbClr val="66FFFF"/>
              </a:solidFill>
              <a:latin typeface="Arial" charset="0"/>
              <a:cs typeface="Arial" charset="0"/>
            </a:endParaRPr>
          </a:p>
        </p:txBody>
      </p:sp>
      <p:sp>
        <p:nvSpPr>
          <p:cNvPr id="26673" name="TextBox 90"/>
          <p:cNvSpPr txBox="1">
            <a:spLocks noChangeArrowheads="1"/>
          </p:cNvSpPr>
          <p:nvPr/>
        </p:nvSpPr>
        <p:spPr bwMode="auto">
          <a:xfrm>
            <a:off x="323850" y="1447800"/>
            <a:ext cx="1990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1800">
                <a:solidFill>
                  <a:srgbClr val="66FFFF"/>
                </a:solidFill>
                <a:latin typeface="Arial" charset="0"/>
                <a:cs typeface="Arial" charset="0"/>
              </a:rPr>
              <a:t>HEPATOCYTE</a:t>
            </a:r>
            <a:endParaRPr lang="en-US" sz="1800">
              <a:solidFill>
                <a:srgbClr val="66FFFF"/>
              </a:solidFill>
              <a:latin typeface="Arial" charset="0"/>
              <a:cs typeface="Arial" charset="0"/>
            </a:endParaRPr>
          </a:p>
        </p:txBody>
      </p:sp>
      <p:sp>
        <p:nvSpPr>
          <p:cNvPr id="26674" name="TextBox 91"/>
          <p:cNvSpPr txBox="1">
            <a:spLocks noChangeArrowheads="1"/>
          </p:cNvSpPr>
          <p:nvPr/>
        </p:nvSpPr>
        <p:spPr bwMode="auto">
          <a:xfrm>
            <a:off x="323850" y="3629025"/>
            <a:ext cx="1438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1800">
                <a:solidFill>
                  <a:srgbClr val="66FFFF"/>
                </a:solidFill>
                <a:latin typeface="Arial" charset="0"/>
                <a:cs typeface="Arial" charset="0"/>
              </a:rPr>
              <a:t>cytoplasm</a:t>
            </a:r>
            <a:endParaRPr lang="en-US" sz="1800">
              <a:solidFill>
                <a:srgbClr val="66FFFF"/>
              </a:solidFill>
              <a:latin typeface="Arial" charset="0"/>
              <a:cs typeface="Arial" charset="0"/>
            </a:endParaRPr>
          </a:p>
        </p:txBody>
      </p:sp>
      <p:sp>
        <p:nvSpPr>
          <p:cNvPr id="26675" name="TextBox 92"/>
          <p:cNvSpPr txBox="1">
            <a:spLocks noChangeArrowheads="1"/>
          </p:cNvSpPr>
          <p:nvPr/>
        </p:nvSpPr>
        <p:spPr bwMode="auto">
          <a:xfrm>
            <a:off x="0" y="5924550"/>
            <a:ext cx="1609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1800">
                <a:solidFill>
                  <a:srgbClr val="66FFFF"/>
                </a:solidFill>
                <a:latin typeface="Arial" charset="0"/>
                <a:cs typeface="Arial" charset="0"/>
              </a:rPr>
              <a:t>nucleus</a:t>
            </a:r>
            <a:endParaRPr lang="en-US" sz="1800">
              <a:solidFill>
                <a:srgbClr val="66FFFF"/>
              </a:solidFill>
              <a:latin typeface="Arial" charset="0"/>
              <a:cs typeface="Arial" charset="0"/>
            </a:endParaRPr>
          </a:p>
        </p:txBody>
      </p:sp>
      <p:sp>
        <p:nvSpPr>
          <p:cNvPr id="26676" name="Oval 28"/>
          <p:cNvSpPr>
            <a:spLocks noChangeArrowheads="1"/>
          </p:cNvSpPr>
          <p:nvPr/>
        </p:nvSpPr>
        <p:spPr bwMode="auto">
          <a:xfrm>
            <a:off x="4575175" y="2946400"/>
            <a:ext cx="673100" cy="406400"/>
          </a:xfrm>
          <a:prstGeom prst="ellipse">
            <a:avLst/>
          </a:prstGeom>
          <a:gradFill rotWithShape="1">
            <a:gsLst>
              <a:gs pos="0">
                <a:srgbClr val="760076"/>
              </a:gs>
              <a:gs pos="50000">
                <a:srgbClr val="FF00FF"/>
              </a:gs>
              <a:gs pos="100000">
                <a:srgbClr val="7600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6677" name="Text Box 29"/>
          <p:cNvSpPr txBox="1">
            <a:spLocks noChangeArrowheads="1"/>
          </p:cNvSpPr>
          <p:nvPr/>
        </p:nvSpPr>
        <p:spPr bwMode="auto">
          <a:xfrm>
            <a:off x="4635500" y="3022600"/>
            <a:ext cx="577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b="1">
                <a:latin typeface="Arial" charset="0"/>
                <a:cs typeface="Arial" charset="0"/>
              </a:rPr>
              <a:t>IRS-1</a:t>
            </a:r>
          </a:p>
        </p:txBody>
      </p:sp>
      <p:sp>
        <p:nvSpPr>
          <p:cNvPr id="26678" name="AutoShape 50"/>
          <p:cNvSpPr>
            <a:spLocks noChangeArrowheads="1"/>
          </p:cNvSpPr>
          <p:nvPr/>
        </p:nvSpPr>
        <p:spPr bwMode="auto">
          <a:xfrm rot="20076636" flipV="1">
            <a:off x="4092575" y="2543175"/>
            <a:ext cx="417513" cy="219075"/>
          </a:xfrm>
          <a:prstGeom prst="rightArrow">
            <a:avLst>
              <a:gd name="adj1" fmla="val 50000"/>
              <a:gd name="adj2" fmla="val 3131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6679" name="Line 143"/>
          <p:cNvSpPr>
            <a:spLocks noChangeShapeType="1"/>
          </p:cNvSpPr>
          <p:nvPr/>
        </p:nvSpPr>
        <p:spPr bwMode="auto">
          <a:xfrm>
            <a:off x="3467100" y="2668588"/>
            <a:ext cx="0" cy="584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26680" name="Group 271"/>
          <p:cNvGrpSpPr>
            <a:grpSpLocks/>
          </p:cNvGrpSpPr>
          <p:nvPr/>
        </p:nvGrpSpPr>
        <p:grpSpPr bwMode="auto">
          <a:xfrm>
            <a:off x="3187700" y="2763838"/>
            <a:ext cx="285750" cy="274637"/>
            <a:chOff x="1693" y="3032"/>
            <a:chExt cx="180" cy="173"/>
          </a:xfrm>
        </p:grpSpPr>
        <p:sp>
          <p:nvSpPr>
            <p:cNvPr id="26698" name="Oval 272"/>
            <p:cNvSpPr>
              <a:spLocks noChangeArrowheads="1"/>
            </p:cNvSpPr>
            <p:nvPr/>
          </p:nvSpPr>
          <p:spPr bwMode="auto">
            <a:xfrm>
              <a:off x="1728" y="3072"/>
              <a:ext cx="96" cy="9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6699" name="Text Box 273"/>
            <p:cNvSpPr txBox="1">
              <a:spLocks noChangeArrowheads="1"/>
            </p:cNvSpPr>
            <p:nvPr/>
          </p:nvSpPr>
          <p:spPr bwMode="auto">
            <a:xfrm>
              <a:off x="1693" y="3032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  <a:cs typeface="Arial" charset="0"/>
                </a:rPr>
                <a:t>P</a:t>
              </a:r>
            </a:p>
          </p:txBody>
        </p:sp>
      </p:grpSp>
      <p:sp>
        <p:nvSpPr>
          <p:cNvPr id="26681" name="Rectangle 154"/>
          <p:cNvSpPr>
            <a:spLocks noChangeArrowheads="1"/>
          </p:cNvSpPr>
          <p:nvPr/>
        </p:nvSpPr>
        <p:spPr bwMode="auto">
          <a:xfrm>
            <a:off x="3406775" y="2859088"/>
            <a:ext cx="96838" cy="315912"/>
          </a:xfrm>
          <a:prstGeom prst="rect">
            <a:avLst/>
          </a:prstGeom>
          <a:gradFill rotWithShape="1">
            <a:gsLst>
              <a:gs pos="0">
                <a:srgbClr val="761800"/>
              </a:gs>
              <a:gs pos="50000">
                <a:srgbClr val="FF3300"/>
              </a:gs>
              <a:gs pos="100000">
                <a:srgbClr val="761800"/>
              </a:gs>
            </a:gsLst>
            <a:lin ang="5400000" scaled="1"/>
          </a:gra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6682" name="Rectangle 155" descr="Dark upward diagonal"/>
          <p:cNvSpPr>
            <a:spLocks noChangeArrowheads="1"/>
          </p:cNvSpPr>
          <p:nvPr/>
        </p:nvSpPr>
        <p:spPr bwMode="auto">
          <a:xfrm>
            <a:off x="3419475" y="2638425"/>
            <a:ext cx="73025" cy="125413"/>
          </a:xfrm>
          <a:prstGeom prst="rect">
            <a:avLst/>
          </a:prstGeom>
          <a:pattFill prst="dkUpDiag">
            <a:fgClr>
              <a:schemeClr val="accent1"/>
            </a:fgClr>
            <a:bgClr>
              <a:srgbClr val="FFFFFF"/>
            </a:bgClr>
          </a:patt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6683" name="AutoShape 50"/>
          <p:cNvSpPr>
            <a:spLocks noChangeArrowheads="1"/>
          </p:cNvSpPr>
          <p:nvPr/>
        </p:nvSpPr>
        <p:spPr bwMode="auto">
          <a:xfrm rot="1523364">
            <a:off x="4092575" y="3038475"/>
            <a:ext cx="417513" cy="219075"/>
          </a:xfrm>
          <a:prstGeom prst="rightArrow">
            <a:avLst>
              <a:gd name="adj1" fmla="val 50000"/>
              <a:gd name="adj2" fmla="val 3131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6684" name="Line 51"/>
          <p:cNvSpPr>
            <a:spLocks noChangeShapeType="1"/>
          </p:cNvSpPr>
          <p:nvPr/>
        </p:nvSpPr>
        <p:spPr bwMode="auto">
          <a:xfrm flipH="1">
            <a:off x="4295775" y="2476500"/>
            <a:ext cx="9525" cy="441325"/>
          </a:xfrm>
          <a:prstGeom prst="line">
            <a:avLst/>
          </a:prstGeom>
          <a:noFill/>
          <a:ln w="635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85" name="AutoShape 220"/>
          <p:cNvSpPr>
            <a:spLocks noChangeArrowheads="1"/>
          </p:cNvSpPr>
          <p:nvPr/>
        </p:nvSpPr>
        <p:spPr bwMode="auto">
          <a:xfrm>
            <a:off x="7159625" y="5095875"/>
            <a:ext cx="622300" cy="3476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65E47"/>
              </a:gs>
              <a:gs pos="50000">
                <a:srgbClr val="FFCC99"/>
              </a:gs>
              <a:gs pos="100000">
                <a:srgbClr val="765E47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6686" name="Text Box 221"/>
          <p:cNvSpPr txBox="1">
            <a:spLocks noChangeArrowheads="1"/>
          </p:cNvSpPr>
          <p:nvPr/>
        </p:nvSpPr>
        <p:spPr bwMode="auto">
          <a:xfrm>
            <a:off x="7089775" y="5129213"/>
            <a:ext cx="711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1">
                <a:latin typeface="Arial" charset="0"/>
                <a:cs typeface="Arial" charset="0"/>
              </a:rPr>
              <a:t>Foxo1</a:t>
            </a:r>
          </a:p>
        </p:txBody>
      </p:sp>
      <p:sp>
        <p:nvSpPr>
          <p:cNvPr id="26687" name="Line 65"/>
          <p:cNvSpPr>
            <a:spLocks noChangeShapeType="1"/>
          </p:cNvSpPr>
          <p:nvPr/>
        </p:nvSpPr>
        <p:spPr bwMode="auto">
          <a:xfrm flipH="1" flipV="1">
            <a:off x="7931150" y="1181100"/>
            <a:ext cx="3175" cy="42862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88" name="Text Box 64"/>
          <p:cNvSpPr txBox="1">
            <a:spLocks noChangeArrowheads="1"/>
          </p:cNvSpPr>
          <p:nvPr/>
        </p:nvSpPr>
        <p:spPr bwMode="auto">
          <a:xfrm>
            <a:off x="6837363" y="1270000"/>
            <a:ext cx="9509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9933"/>
                </a:solidFill>
                <a:latin typeface="Arial" charset="0"/>
                <a:cs typeface="Arial" charset="0"/>
              </a:rPr>
              <a:t>glucose</a:t>
            </a:r>
          </a:p>
        </p:txBody>
      </p:sp>
      <p:sp>
        <p:nvSpPr>
          <p:cNvPr id="26689" name="Line 65"/>
          <p:cNvSpPr>
            <a:spLocks noChangeShapeType="1"/>
          </p:cNvSpPr>
          <p:nvPr/>
        </p:nvSpPr>
        <p:spPr bwMode="auto">
          <a:xfrm flipH="1">
            <a:off x="7940675" y="1952625"/>
            <a:ext cx="3175" cy="42862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cxnSp>
        <p:nvCxnSpPr>
          <p:cNvPr id="26690" name="Straight Connector 197"/>
          <p:cNvCxnSpPr>
            <a:cxnSpLocks noChangeShapeType="1"/>
          </p:cNvCxnSpPr>
          <p:nvPr/>
        </p:nvCxnSpPr>
        <p:spPr bwMode="auto">
          <a:xfrm rot="16200000" flipH="1">
            <a:off x="6477000" y="3562350"/>
            <a:ext cx="4314825" cy="47625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91" name="Straight Connector 198"/>
          <p:cNvCxnSpPr>
            <a:cxnSpLocks noChangeShapeType="1"/>
          </p:cNvCxnSpPr>
          <p:nvPr/>
        </p:nvCxnSpPr>
        <p:spPr bwMode="auto">
          <a:xfrm rot="10800000">
            <a:off x="8362950" y="5753100"/>
            <a:ext cx="295275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92" name="Straight Arrow Connector 199"/>
          <p:cNvCxnSpPr>
            <a:cxnSpLocks noChangeShapeType="1"/>
          </p:cNvCxnSpPr>
          <p:nvPr/>
        </p:nvCxnSpPr>
        <p:spPr bwMode="auto">
          <a:xfrm rot="10800000">
            <a:off x="8096250" y="1428750"/>
            <a:ext cx="514350" cy="0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6693" name="Group 28"/>
          <p:cNvGrpSpPr>
            <a:grpSpLocks/>
          </p:cNvGrpSpPr>
          <p:nvPr/>
        </p:nvGrpSpPr>
        <p:grpSpPr bwMode="auto">
          <a:xfrm>
            <a:off x="6627813" y="1955800"/>
            <a:ext cx="315912" cy="539750"/>
            <a:chOff x="3648" y="672"/>
            <a:chExt cx="144" cy="308"/>
          </a:xfrm>
        </p:grpSpPr>
        <p:sp>
          <p:nvSpPr>
            <p:cNvPr id="26696" name="AutoShape 29"/>
            <p:cNvSpPr>
              <a:spLocks noChangeArrowheads="1"/>
            </p:cNvSpPr>
            <p:nvPr/>
          </p:nvSpPr>
          <p:spPr bwMode="auto">
            <a:xfrm>
              <a:off x="3696" y="672"/>
              <a:ext cx="48" cy="26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00765E"/>
                </a:gs>
                <a:gs pos="50000">
                  <a:srgbClr val="00FFCC"/>
                </a:gs>
                <a:gs pos="100000">
                  <a:srgbClr val="00765E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7" name="AutoShape 30"/>
            <p:cNvSpPr>
              <a:spLocks noChangeArrowheads="1"/>
            </p:cNvSpPr>
            <p:nvPr/>
          </p:nvSpPr>
          <p:spPr bwMode="auto">
            <a:xfrm>
              <a:off x="3648" y="836"/>
              <a:ext cx="144" cy="144"/>
            </a:xfrm>
            <a:prstGeom prst="star8">
              <a:avLst>
                <a:gd name="adj" fmla="val 38250"/>
              </a:avLst>
            </a:prstGeom>
            <a:gradFill rotWithShape="0">
              <a:gsLst>
                <a:gs pos="0">
                  <a:srgbClr val="00765E"/>
                </a:gs>
                <a:gs pos="50000">
                  <a:srgbClr val="00FFCC"/>
                </a:gs>
                <a:gs pos="100000">
                  <a:srgbClr val="00765E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94" name="Text Box 31"/>
          <p:cNvSpPr txBox="1">
            <a:spLocks noChangeArrowheads="1"/>
          </p:cNvSpPr>
          <p:nvPr/>
        </p:nvSpPr>
        <p:spPr bwMode="auto">
          <a:xfrm>
            <a:off x="6219825" y="2089150"/>
            <a:ext cx="514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00FFCC"/>
                </a:solidFill>
                <a:latin typeface="Arial" charset="0"/>
              </a:rPr>
              <a:t>PIP3</a:t>
            </a:r>
          </a:p>
        </p:txBody>
      </p:sp>
      <p:sp>
        <p:nvSpPr>
          <p:cNvPr id="26695" name="TextBox 102"/>
          <p:cNvSpPr txBox="1">
            <a:spLocks noChangeArrowheads="1"/>
          </p:cNvSpPr>
          <p:nvPr/>
        </p:nvSpPr>
        <p:spPr bwMode="auto">
          <a:xfrm>
            <a:off x="2533650" y="4833938"/>
            <a:ext cx="40005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1800" i="1">
                <a:solidFill>
                  <a:srgbClr val="FF9900"/>
                </a:solidFill>
                <a:latin typeface="Arial" charset="0"/>
                <a:cs typeface="Arial" charset="0"/>
              </a:rPr>
              <a:t>IRS-2 signalling is inhibited in insulin resistance; this promotes de-phosphorylation and nuclear translocation of Foxo1, increased hepatic gluconeogensis</a:t>
            </a:r>
            <a:endParaRPr lang="en-US" sz="1800" i="1">
              <a:solidFill>
                <a:srgbClr val="FF99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463550" y="344488"/>
            <a:ext cx="736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2800">
                <a:solidFill>
                  <a:srgbClr val="FF9933"/>
                </a:solidFill>
                <a:latin typeface="Arial" charset="0"/>
              </a:rPr>
              <a:t>Hepatic lipogenesis and insulin resistance 1b</a:t>
            </a:r>
          </a:p>
        </p:txBody>
      </p:sp>
      <p:sp>
        <p:nvSpPr>
          <p:cNvPr id="27651" name="Line 3"/>
          <p:cNvSpPr>
            <a:spLocks noChangeShapeType="1"/>
          </p:cNvSpPr>
          <p:nvPr/>
        </p:nvSpPr>
        <p:spPr bwMode="auto">
          <a:xfrm flipV="1">
            <a:off x="3870325" y="1249363"/>
            <a:ext cx="0" cy="184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 flipV="1">
            <a:off x="3563938" y="1249363"/>
            <a:ext cx="12700" cy="184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3908425" y="2735263"/>
            <a:ext cx="46038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 flipH="1">
            <a:off x="3990975" y="2500313"/>
            <a:ext cx="0" cy="75088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55" name="Rectangle 6"/>
          <p:cNvSpPr>
            <a:spLocks noChangeArrowheads="1"/>
          </p:cNvSpPr>
          <p:nvPr/>
        </p:nvSpPr>
        <p:spPr bwMode="auto">
          <a:xfrm>
            <a:off x="3940175" y="2863850"/>
            <a:ext cx="96838" cy="315913"/>
          </a:xfrm>
          <a:prstGeom prst="rect">
            <a:avLst/>
          </a:prstGeom>
          <a:gradFill rotWithShape="1">
            <a:gsLst>
              <a:gs pos="0">
                <a:srgbClr val="761800"/>
              </a:gs>
              <a:gs pos="50000">
                <a:srgbClr val="FF3300"/>
              </a:gs>
              <a:gs pos="100000">
                <a:srgbClr val="761800"/>
              </a:gs>
            </a:gsLst>
            <a:lin ang="5400000" scaled="1"/>
          </a:gra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7656" name="Rectangle 7" descr="Dark upward diagonal"/>
          <p:cNvSpPr>
            <a:spLocks noChangeArrowheads="1"/>
          </p:cNvSpPr>
          <p:nvPr/>
        </p:nvSpPr>
        <p:spPr bwMode="auto">
          <a:xfrm>
            <a:off x="3952875" y="2638425"/>
            <a:ext cx="73025" cy="125413"/>
          </a:xfrm>
          <a:prstGeom prst="rect">
            <a:avLst/>
          </a:prstGeom>
          <a:pattFill prst="dkUpDiag">
            <a:fgClr>
              <a:schemeClr val="accent1"/>
            </a:fgClr>
            <a:bgClr>
              <a:srgbClr val="FFFFFF"/>
            </a:bgClr>
          </a:patt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7657" name="Rectangle 8" descr="Dark upward diagonal"/>
          <p:cNvSpPr>
            <a:spLocks noChangeArrowheads="1"/>
          </p:cNvSpPr>
          <p:nvPr/>
        </p:nvSpPr>
        <p:spPr bwMode="auto">
          <a:xfrm>
            <a:off x="3951288" y="2500313"/>
            <a:ext cx="73025" cy="66675"/>
          </a:xfrm>
          <a:prstGeom prst="rect">
            <a:avLst/>
          </a:prstGeom>
          <a:pattFill prst="dkUpDiag">
            <a:fgClr>
              <a:schemeClr val="accent1"/>
            </a:fgClr>
            <a:bgClr>
              <a:srgbClr val="FFFFFF"/>
            </a:bgClr>
          </a:patt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7658" name="Rectangle 9" descr="Dark upward diagonal"/>
          <p:cNvSpPr>
            <a:spLocks noChangeArrowheads="1"/>
          </p:cNvSpPr>
          <p:nvPr/>
        </p:nvSpPr>
        <p:spPr bwMode="auto">
          <a:xfrm flipV="1">
            <a:off x="3832225" y="2439988"/>
            <a:ext cx="73025" cy="127000"/>
          </a:xfrm>
          <a:prstGeom prst="rect">
            <a:avLst/>
          </a:prstGeom>
          <a:pattFill prst="dkUpDiag">
            <a:fgClr>
              <a:schemeClr val="accent1"/>
            </a:fgClr>
            <a:bgClr>
              <a:srgbClr val="FFFFFF"/>
            </a:bgClr>
          </a:patt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7659" name="Rectangle 10" descr="Dark upward diagonal"/>
          <p:cNvSpPr>
            <a:spLocks noChangeArrowheads="1"/>
          </p:cNvSpPr>
          <p:nvPr/>
        </p:nvSpPr>
        <p:spPr bwMode="auto">
          <a:xfrm flipV="1">
            <a:off x="3830638" y="2638425"/>
            <a:ext cx="73025" cy="66675"/>
          </a:xfrm>
          <a:prstGeom prst="rect">
            <a:avLst/>
          </a:prstGeom>
          <a:pattFill prst="dkUpDiag">
            <a:fgClr>
              <a:schemeClr val="accent1"/>
            </a:fgClr>
            <a:bgClr>
              <a:srgbClr val="FFFFFF"/>
            </a:bgClr>
          </a:patt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>
            <a:off x="3571875" y="2576513"/>
            <a:ext cx="3048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>
            <a:off x="3487738" y="2655888"/>
            <a:ext cx="46037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>
            <a:off x="3457575" y="2500313"/>
            <a:ext cx="0" cy="74453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63" name="Rectangle 14" descr="Dark upward diagonal"/>
          <p:cNvSpPr>
            <a:spLocks noChangeArrowheads="1"/>
          </p:cNvSpPr>
          <p:nvPr/>
        </p:nvSpPr>
        <p:spPr bwMode="auto">
          <a:xfrm>
            <a:off x="3417888" y="2500313"/>
            <a:ext cx="73025" cy="66675"/>
          </a:xfrm>
          <a:prstGeom prst="rect">
            <a:avLst/>
          </a:prstGeom>
          <a:pattFill prst="dkUpDiag">
            <a:fgClr>
              <a:schemeClr val="accent1"/>
            </a:fgClr>
            <a:bgClr>
              <a:srgbClr val="FFFFFF"/>
            </a:bgClr>
          </a:patt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7664" name="Rectangle 15" descr="Dark upward diagonal"/>
          <p:cNvSpPr>
            <a:spLocks noChangeArrowheads="1"/>
          </p:cNvSpPr>
          <p:nvPr/>
        </p:nvSpPr>
        <p:spPr bwMode="auto">
          <a:xfrm flipV="1">
            <a:off x="3538538" y="2439988"/>
            <a:ext cx="73025" cy="127000"/>
          </a:xfrm>
          <a:prstGeom prst="rect">
            <a:avLst/>
          </a:prstGeom>
          <a:pattFill prst="dkUpDiag">
            <a:fgClr>
              <a:schemeClr val="accent1"/>
            </a:fgClr>
            <a:bgClr>
              <a:srgbClr val="FFFFFF"/>
            </a:bgClr>
          </a:patt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7665" name="Rectangle 16" descr="Dark upward diagonal"/>
          <p:cNvSpPr>
            <a:spLocks noChangeArrowheads="1"/>
          </p:cNvSpPr>
          <p:nvPr/>
        </p:nvSpPr>
        <p:spPr bwMode="auto">
          <a:xfrm flipV="1">
            <a:off x="3536950" y="2638425"/>
            <a:ext cx="73025" cy="66675"/>
          </a:xfrm>
          <a:prstGeom prst="rect">
            <a:avLst/>
          </a:prstGeom>
          <a:pattFill prst="dkUpDiag">
            <a:fgClr>
              <a:schemeClr val="accent1"/>
            </a:fgClr>
            <a:bgClr>
              <a:srgbClr val="FFFFFF"/>
            </a:bgClr>
          </a:patt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7666" name="Arc 21"/>
          <p:cNvSpPr>
            <a:spLocks/>
          </p:cNvSpPr>
          <p:nvPr/>
        </p:nvSpPr>
        <p:spPr bwMode="auto">
          <a:xfrm flipH="1">
            <a:off x="542925" y="2070100"/>
            <a:ext cx="4924425" cy="10668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FF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667" name="AutoShape 22"/>
          <p:cNvSpPr>
            <a:spLocks noChangeArrowheads="1"/>
          </p:cNvSpPr>
          <p:nvPr/>
        </p:nvSpPr>
        <p:spPr bwMode="auto">
          <a:xfrm flipH="1" flipV="1">
            <a:off x="3519488" y="1025525"/>
            <a:ext cx="401637" cy="401638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9900"/>
              </a:gs>
              <a:gs pos="100000">
                <a:srgbClr val="FFB34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7668" name="Text Box 23"/>
          <p:cNvSpPr txBox="1">
            <a:spLocks noChangeArrowheads="1"/>
          </p:cNvSpPr>
          <p:nvPr/>
        </p:nvSpPr>
        <p:spPr bwMode="auto">
          <a:xfrm>
            <a:off x="3944938" y="1012825"/>
            <a:ext cx="8397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9933"/>
                </a:solidFill>
                <a:latin typeface="Arial" charset="0"/>
                <a:cs typeface="Arial" charset="0"/>
              </a:rPr>
              <a:t>insulin</a:t>
            </a:r>
          </a:p>
        </p:txBody>
      </p:sp>
      <p:sp>
        <p:nvSpPr>
          <p:cNvPr id="27669" name="AutoShape 24" descr="75%"/>
          <p:cNvSpPr>
            <a:spLocks noChangeArrowheads="1"/>
          </p:cNvSpPr>
          <p:nvPr/>
        </p:nvSpPr>
        <p:spPr bwMode="auto">
          <a:xfrm>
            <a:off x="3800475" y="1308100"/>
            <a:ext cx="152400" cy="533400"/>
          </a:xfrm>
          <a:prstGeom prst="roundRect">
            <a:avLst>
              <a:gd name="adj" fmla="val 16667"/>
            </a:avLst>
          </a:prstGeom>
          <a:pattFill prst="pct75">
            <a:fgClr>
              <a:srgbClr val="FF9966"/>
            </a:fgClr>
            <a:bgClr>
              <a:schemeClr val="bg1"/>
            </a:bgClr>
          </a:patt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7670" name="AutoShape 25" descr="75%"/>
          <p:cNvSpPr>
            <a:spLocks noChangeArrowheads="1"/>
          </p:cNvSpPr>
          <p:nvPr/>
        </p:nvSpPr>
        <p:spPr bwMode="auto">
          <a:xfrm>
            <a:off x="3503613" y="1308100"/>
            <a:ext cx="152400" cy="533400"/>
          </a:xfrm>
          <a:prstGeom prst="roundRect">
            <a:avLst>
              <a:gd name="adj" fmla="val 16667"/>
            </a:avLst>
          </a:prstGeom>
          <a:pattFill prst="pct75">
            <a:fgClr>
              <a:srgbClr val="FF9966"/>
            </a:fgClr>
            <a:bgClr>
              <a:schemeClr val="bg1"/>
            </a:bgClr>
          </a:patt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7671" name="Line 26"/>
          <p:cNvSpPr>
            <a:spLocks noChangeShapeType="1"/>
          </p:cNvSpPr>
          <p:nvPr/>
        </p:nvSpPr>
        <p:spPr bwMode="auto">
          <a:xfrm flipV="1">
            <a:off x="5995988" y="2312988"/>
            <a:ext cx="622300" cy="3048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72" name="Arc 27"/>
          <p:cNvSpPr>
            <a:spLocks/>
          </p:cNvSpPr>
          <p:nvPr/>
        </p:nvSpPr>
        <p:spPr bwMode="auto">
          <a:xfrm>
            <a:off x="5414963" y="2070100"/>
            <a:ext cx="3376612" cy="10668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FF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673" name="Oval 28"/>
          <p:cNvSpPr>
            <a:spLocks noChangeArrowheads="1"/>
          </p:cNvSpPr>
          <p:nvPr/>
        </p:nvSpPr>
        <p:spPr bwMode="auto">
          <a:xfrm>
            <a:off x="4584700" y="2413000"/>
            <a:ext cx="673100" cy="406400"/>
          </a:xfrm>
          <a:prstGeom prst="ellipse">
            <a:avLst/>
          </a:prstGeom>
          <a:gradFill rotWithShape="1">
            <a:gsLst>
              <a:gs pos="0">
                <a:srgbClr val="760076"/>
              </a:gs>
              <a:gs pos="50000">
                <a:srgbClr val="FF00FF"/>
              </a:gs>
              <a:gs pos="100000">
                <a:srgbClr val="7600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7674" name="Text Box 29"/>
          <p:cNvSpPr txBox="1">
            <a:spLocks noChangeArrowheads="1"/>
          </p:cNvSpPr>
          <p:nvPr/>
        </p:nvSpPr>
        <p:spPr bwMode="auto">
          <a:xfrm>
            <a:off x="4625975" y="2479675"/>
            <a:ext cx="577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b="1">
                <a:latin typeface="Arial" charset="0"/>
                <a:cs typeface="Arial" charset="0"/>
              </a:rPr>
              <a:t>IRS-2</a:t>
            </a:r>
          </a:p>
        </p:txBody>
      </p:sp>
      <p:sp>
        <p:nvSpPr>
          <p:cNvPr id="27675" name="Text Box 30"/>
          <p:cNvSpPr txBox="1">
            <a:spLocks noChangeArrowheads="1"/>
          </p:cNvSpPr>
          <p:nvPr/>
        </p:nvSpPr>
        <p:spPr bwMode="auto">
          <a:xfrm>
            <a:off x="3944938" y="1419225"/>
            <a:ext cx="387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9933"/>
                </a:solidFill>
                <a:latin typeface="Arial" charset="0"/>
                <a:cs typeface="Arial" charset="0"/>
              </a:rPr>
              <a:t>IR</a:t>
            </a:r>
          </a:p>
        </p:txBody>
      </p:sp>
      <p:grpSp>
        <p:nvGrpSpPr>
          <p:cNvPr id="27676" name="Group 31"/>
          <p:cNvGrpSpPr>
            <a:grpSpLocks/>
          </p:cNvGrpSpPr>
          <p:nvPr/>
        </p:nvGrpSpPr>
        <p:grpSpPr bwMode="auto">
          <a:xfrm>
            <a:off x="6016625" y="2290763"/>
            <a:ext cx="547688" cy="411162"/>
            <a:chOff x="3456" y="803"/>
            <a:chExt cx="345" cy="259"/>
          </a:xfrm>
        </p:grpSpPr>
        <p:sp>
          <p:nvSpPr>
            <p:cNvPr id="27765" name="Oval 32"/>
            <p:cNvSpPr>
              <a:spLocks noChangeArrowheads="1"/>
            </p:cNvSpPr>
            <p:nvPr/>
          </p:nvSpPr>
          <p:spPr bwMode="auto">
            <a:xfrm>
              <a:off x="3456" y="803"/>
              <a:ext cx="345" cy="259"/>
            </a:xfrm>
            <a:prstGeom prst="ellipse">
              <a:avLst/>
            </a:prstGeom>
            <a:gradFill rotWithShape="0">
              <a:gsLst>
                <a:gs pos="0">
                  <a:srgbClr val="FFA892"/>
                </a:gs>
                <a:gs pos="50000">
                  <a:srgbClr val="FF3300"/>
                </a:gs>
                <a:gs pos="100000">
                  <a:srgbClr val="FFA89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7766" name="Text Box 33"/>
            <p:cNvSpPr txBox="1">
              <a:spLocks noChangeArrowheads="1"/>
            </p:cNvSpPr>
            <p:nvPr/>
          </p:nvSpPr>
          <p:spPr bwMode="auto">
            <a:xfrm>
              <a:off x="3478" y="838"/>
              <a:ext cx="31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  <a:cs typeface="Arial" charset="0"/>
                </a:rPr>
                <a:t>RAS</a:t>
              </a:r>
            </a:p>
          </p:txBody>
        </p:sp>
      </p:grpSp>
      <p:grpSp>
        <p:nvGrpSpPr>
          <p:cNvPr id="27677" name="Group 34"/>
          <p:cNvGrpSpPr>
            <a:grpSpLocks/>
          </p:cNvGrpSpPr>
          <p:nvPr/>
        </p:nvGrpSpPr>
        <p:grpSpPr bwMode="auto">
          <a:xfrm>
            <a:off x="5915025" y="2651125"/>
            <a:ext cx="817563" cy="495300"/>
            <a:chOff x="2912" y="1030"/>
            <a:chExt cx="515" cy="312"/>
          </a:xfrm>
        </p:grpSpPr>
        <p:sp>
          <p:nvSpPr>
            <p:cNvPr id="32" name="AutoShape 35"/>
            <p:cNvSpPr>
              <a:spLocks noChangeArrowheads="1"/>
            </p:cNvSpPr>
            <p:nvPr/>
          </p:nvSpPr>
          <p:spPr bwMode="auto">
            <a:xfrm>
              <a:off x="2956" y="1036"/>
              <a:ext cx="240" cy="14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3" name="AutoShape 36"/>
            <p:cNvSpPr>
              <a:spLocks noChangeArrowheads="1"/>
            </p:cNvSpPr>
            <p:nvPr/>
          </p:nvSpPr>
          <p:spPr bwMode="auto">
            <a:xfrm>
              <a:off x="2948" y="1185"/>
              <a:ext cx="432" cy="14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7762" name="Text Box 37"/>
            <p:cNvSpPr txBox="1">
              <a:spLocks noChangeArrowheads="1"/>
            </p:cNvSpPr>
            <p:nvPr/>
          </p:nvSpPr>
          <p:spPr bwMode="auto">
            <a:xfrm>
              <a:off x="3098" y="1169"/>
              <a:ext cx="32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  <a:cs typeface="Arial" charset="0"/>
                </a:rPr>
                <a:t>PI3K</a:t>
              </a:r>
            </a:p>
          </p:txBody>
        </p:sp>
        <p:sp>
          <p:nvSpPr>
            <p:cNvPr id="27763" name="Text Box 38"/>
            <p:cNvSpPr txBox="1">
              <a:spLocks noChangeArrowheads="1"/>
            </p:cNvSpPr>
            <p:nvPr/>
          </p:nvSpPr>
          <p:spPr bwMode="auto">
            <a:xfrm>
              <a:off x="2916" y="1030"/>
              <a:ext cx="25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000" b="1">
                  <a:latin typeface="Arial" charset="0"/>
                  <a:cs typeface="Arial" charset="0"/>
                </a:rPr>
                <a:t>p85</a:t>
              </a:r>
            </a:p>
          </p:txBody>
        </p:sp>
        <p:sp>
          <p:nvSpPr>
            <p:cNvPr id="27764" name="Text Box 39"/>
            <p:cNvSpPr txBox="1">
              <a:spLocks noChangeArrowheads="1"/>
            </p:cNvSpPr>
            <p:nvPr/>
          </p:nvSpPr>
          <p:spPr bwMode="auto">
            <a:xfrm>
              <a:off x="2912" y="1174"/>
              <a:ext cx="29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000" b="1">
                  <a:latin typeface="Arial" charset="0"/>
                  <a:cs typeface="Arial" charset="0"/>
                </a:rPr>
                <a:t>p110</a:t>
              </a:r>
            </a:p>
          </p:txBody>
        </p:sp>
      </p:grpSp>
      <p:sp>
        <p:nvSpPr>
          <p:cNvPr id="27678" name="Line 40"/>
          <p:cNvSpPr>
            <a:spLocks noChangeShapeType="1"/>
          </p:cNvSpPr>
          <p:nvPr/>
        </p:nvSpPr>
        <p:spPr bwMode="auto">
          <a:xfrm flipV="1">
            <a:off x="6300788" y="2465388"/>
            <a:ext cx="622300" cy="3048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27679" name="Group 41"/>
          <p:cNvGrpSpPr>
            <a:grpSpLocks/>
          </p:cNvGrpSpPr>
          <p:nvPr/>
        </p:nvGrpSpPr>
        <p:grpSpPr bwMode="auto">
          <a:xfrm>
            <a:off x="5113338" y="2724150"/>
            <a:ext cx="539750" cy="304800"/>
            <a:chOff x="2256" y="1320"/>
            <a:chExt cx="340" cy="192"/>
          </a:xfrm>
        </p:grpSpPr>
        <p:sp>
          <p:nvSpPr>
            <p:cNvPr id="27758" name="Oval 42"/>
            <p:cNvSpPr>
              <a:spLocks noChangeArrowheads="1"/>
            </p:cNvSpPr>
            <p:nvPr/>
          </p:nvSpPr>
          <p:spPr bwMode="auto">
            <a:xfrm>
              <a:off x="2271" y="1320"/>
              <a:ext cx="288" cy="192"/>
            </a:xfrm>
            <a:prstGeom prst="ellipse">
              <a:avLst/>
            </a:prstGeom>
            <a:gradFill rotWithShape="0">
              <a:gsLst>
                <a:gs pos="0">
                  <a:srgbClr val="5E6D76"/>
                </a:gs>
                <a:gs pos="50000">
                  <a:srgbClr val="CCECFF"/>
                </a:gs>
                <a:gs pos="100000">
                  <a:srgbClr val="5E6D7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7759" name="Text Box 43"/>
            <p:cNvSpPr txBox="1">
              <a:spLocks noChangeArrowheads="1"/>
            </p:cNvSpPr>
            <p:nvPr/>
          </p:nvSpPr>
          <p:spPr bwMode="auto">
            <a:xfrm>
              <a:off x="2256" y="1321"/>
              <a:ext cx="3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  <a:cs typeface="Arial" charset="0"/>
                </a:rPr>
                <a:t>Grb2</a:t>
              </a:r>
            </a:p>
          </p:txBody>
        </p:sp>
      </p:grpSp>
      <p:grpSp>
        <p:nvGrpSpPr>
          <p:cNvPr id="27680" name="Group 44"/>
          <p:cNvGrpSpPr>
            <a:grpSpLocks/>
          </p:cNvGrpSpPr>
          <p:nvPr/>
        </p:nvGrpSpPr>
        <p:grpSpPr bwMode="auto">
          <a:xfrm>
            <a:off x="5334000" y="2470150"/>
            <a:ext cx="685800" cy="304800"/>
            <a:chOff x="1834" y="1320"/>
            <a:chExt cx="432" cy="192"/>
          </a:xfrm>
        </p:grpSpPr>
        <p:sp>
          <p:nvSpPr>
            <p:cNvPr id="27756" name="Oval 45"/>
            <p:cNvSpPr>
              <a:spLocks noChangeArrowheads="1"/>
            </p:cNvSpPr>
            <p:nvPr/>
          </p:nvSpPr>
          <p:spPr bwMode="auto">
            <a:xfrm>
              <a:off x="1834" y="1320"/>
              <a:ext cx="432" cy="192"/>
            </a:xfrm>
            <a:prstGeom prst="ellipse">
              <a:avLst/>
            </a:prstGeom>
            <a:gradFill rotWithShape="0">
              <a:gsLst>
                <a:gs pos="0">
                  <a:srgbClr val="383963"/>
                </a:gs>
                <a:gs pos="50000">
                  <a:srgbClr val="7A7CD6"/>
                </a:gs>
                <a:gs pos="100000">
                  <a:srgbClr val="383963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7757" name="Text Box 46"/>
            <p:cNvSpPr txBox="1">
              <a:spLocks noChangeArrowheads="1"/>
            </p:cNvSpPr>
            <p:nvPr/>
          </p:nvSpPr>
          <p:spPr bwMode="auto">
            <a:xfrm>
              <a:off x="1894" y="1323"/>
              <a:ext cx="31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  <a:cs typeface="Arial" charset="0"/>
                </a:rPr>
                <a:t>SOS</a:t>
              </a:r>
            </a:p>
          </p:txBody>
        </p:sp>
      </p:grpSp>
      <p:grpSp>
        <p:nvGrpSpPr>
          <p:cNvPr id="27681" name="Group 47"/>
          <p:cNvGrpSpPr>
            <a:grpSpLocks/>
          </p:cNvGrpSpPr>
          <p:nvPr/>
        </p:nvGrpSpPr>
        <p:grpSpPr bwMode="auto">
          <a:xfrm>
            <a:off x="5780088" y="2549525"/>
            <a:ext cx="285750" cy="274638"/>
            <a:chOff x="1693" y="3032"/>
            <a:chExt cx="180" cy="173"/>
          </a:xfrm>
        </p:grpSpPr>
        <p:sp>
          <p:nvSpPr>
            <p:cNvPr id="27754" name="Oval 48"/>
            <p:cNvSpPr>
              <a:spLocks noChangeArrowheads="1"/>
            </p:cNvSpPr>
            <p:nvPr/>
          </p:nvSpPr>
          <p:spPr bwMode="auto">
            <a:xfrm>
              <a:off x="1728" y="3072"/>
              <a:ext cx="96" cy="9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7755" name="Text Box 49"/>
            <p:cNvSpPr txBox="1">
              <a:spLocks noChangeArrowheads="1"/>
            </p:cNvSpPr>
            <p:nvPr/>
          </p:nvSpPr>
          <p:spPr bwMode="auto">
            <a:xfrm>
              <a:off x="1693" y="3032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  <a:cs typeface="Arial" charset="0"/>
                </a:rPr>
                <a:t>P</a:t>
              </a:r>
            </a:p>
          </p:txBody>
        </p:sp>
      </p:grpSp>
      <p:grpSp>
        <p:nvGrpSpPr>
          <p:cNvPr id="27682" name="Group 53"/>
          <p:cNvGrpSpPr>
            <a:grpSpLocks/>
          </p:cNvGrpSpPr>
          <p:nvPr/>
        </p:nvGrpSpPr>
        <p:grpSpPr bwMode="auto">
          <a:xfrm>
            <a:off x="3190875" y="2757488"/>
            <a:ext cx="285750" cy="274637"/>
            <a:chOff x="1693" y="3032"/>
            <a:chExt cx="180" cy="173"/>
          </a:xfrm>
        </p:grpSpPr>
        <p:sp>
          <p:nvSpPr>
            <p:cNvPr id="27752" name="Oval 54"/>
            <p:cNvSpPr>
              <a:spLocks noChangeArrowheads="1"/>
            </p:cNvSpPr>
            <p:nvPr/>
          </p:nvSpPr>
          <p:spPr bwMode="auto">
            <a:xfrm>
              <a:off x="1728" y="3072"/>
              <a:ext cx="96" cy="9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7753" name="Text Box 55"/>
            <p:cNvSpPr txBox="1">
              <a:spLocks noChangeArrowheads="1"/>
            </p:cNvSpPr>
            <p:nvPr/>
          </p:nvSpPr>
          <p:spPr bwMode="auto">
            <a:xfrm>
              <a:off x="1693" y="3032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  <a:cs typeface="Arial" charset="0"/>
                </a:rPr>
                <a:t>P</a:t>
              </a:r>
            </a:p>
          </p:txBody>
        </p:sp>
      </p:grpSp>
      <p:grpSp>
        <p:nvGrpSpPr>
          <p:cNvPr id="27683" name="Group 56"/>
          <p:cNvGrpSpPr>
            <a:grpSpLocks/>
          </p:cNvGrpSpPr>
          <p:nvPr/>
        </p:nvGrpSpPr>
        <p:grpSpPr bwMode="auto">
          <a:xfrm>
            <a:off x="3990975" y="2757488"/>
            <a:ext cx="285750" cy="274637"/>
            <a:chOff x="1693" y="3032"/>
            <a:chExt cx="180" cy="173"/>
          </a:xfrm>
        </p:grpSpPr>
        <p:sp>
          <p:nvSpPr>
            <p:cNvPr id="27750" name="Oval 57"/>
            <p:cNvSpPr>
              <a:spLocks noChangeArrowheads="1"/>
            </p:cNvSpPr>
            <p:nvPr/>
          </p:nvSpPr>
          <p:spPr bwMode="auto">
            <a:xfrm>
              <a:off x="1728" y="3072"/>
              <a:ext cx="96" cy="9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7751" name="Text Box 58"/>
            <p:cNvSpPr txBox="1">
              <a:spLocks noChangeArrowheads="1"/>
            </p:cNvSpPr>
            <p:nvPr/>
          </p:nvSpPr>
          <p:spPr bwMode="auto">
            <a:xfrm>
              <a:off x="1693" y="3032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  <a:cs typeface="Arial" charset="0"/>
                </a:rPr>
                <a:t>P</a:t>
              </a:r>
            </a:p>
          </p:txBody>
        </p:sp>
      </p:grpSp>
      <p:grpSp>
        <p:nvGrpSpPr>
          <p:cNvPr id="27684" name="Group 60"/>
          <p:cNvGrpSpPr>
            <a:grpSpLocks/>
          </p:cNvGrpSpPr>
          <p:nvPr/>
        </p:nvGrpSpPr>
        <p:grpSpPr bwMode="auto">
          <a:xfrm>
            <a:off x="7035800" y="2105025"/>
            <a:ext cx="712788" cy="246063"/>
            <a:chOff x="4504" y="1998"/>
            <a:chExt cx="449" cy="155"/>
          </a:xfrm>
        </p:grpSpPr>
        <p:sp>
          <p:nvSpPr>
            <p:cNvPr id="27748" name="AutoShape 61"/>
            <p:cNvSpPr>
              <a:spLocks noChangeArrowheads="1"/>
            </p:cNvSpPr>
            <p:nvPr/>
          </p:nvSpPr>
          <p:spPr bwMode="auto">
            <a:xfrm>
              <a:off x="4516" y="2009"/>
              <a:ext cx="432" cy="14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760000"/>
                </a:gs>
                <a:gs pos="50000">
                  <a:srgbClr val="FF0000"/>
                </a:gs>
                <a:gs pos="100000">
                  <a:srgbClr val="760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7749" name="Text Box 62"/>
            <p:cNvSpPr txBox="1">
              <a:spLocks noChangeArrowheads="1"/>
            </p:cNvSpPr>
            <p:nvPr/>
          </p:nvSpPr>
          <p:spPr bwMode="auto">
            <a:xfrm>
              <a:off x="4504" y="1998"/>
              <a:ext cx="44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000" b="1">
                  <a:latin typeface="Arial" charset="0"/>
                  <a:cs typeface="Arial" charset="0"/>
                </a:rPr>
                <a:t>GLUT - 4</a:t>
              </a:r>
            </a:p>
          </p:txBody>
        </p:sp>
      </p:grpSp>
      <p:sp>
        <p:nvSpPr>
          <p:cNvPr id="27685" name="Oval 182"/>
          <p:cNvSpPr>
            <a:spLocks noChangeArrowheads="1"/>
          </p:cNvSpPr>
          <p:nvPr/>
        </p:nvSpPr>
        <p:spPr bwMode="auto">
          <a:xfrm>
            <a:off x="6653213" y="2613025"/>
            <a:ext cx="533400" cy="381000"/>
          </a:xfrm>
          <a:prstGeom prst="ellipse">
            <a:avLst/>
          </a:prstGeom>
          <a:gradFill rotWithShape="0">
            <a:gsLst>
              <a:gs pos="0">
                <a:srgbClr val="FF9900"/>
              </a:gs>
              <a:gs pos="50000">
                <a:srgbClr val="FFFF00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grpSp>
        <p:nvGrpSpPr>
          <p:cNvPr id="27686" name="Group 183"/>
          <p:cNvGrpSpPr>
            <a:grpSpLocks/>
          </p:cNvGrpSpPr>
          <p:nvPr/>
        </p:nvGrpSpPr>
        <p:grpSpPr bwMode="auto">
          <a:xfrm>
            <a:off x="7129463" y="2543175"/>
            <a:ext cx="285750" cy="274638"/>
            <a:chOff x="1693" y="3032"/>
            <a:chExt cx="180" cy="173"/>
          </a:xfrm>
        </p:grpSpPr>
        <p:sp>
          <p:nvSpPr>
            <p:cNvPr id="27746" name="Oval 184"/>
            <p:cNvSpPr>
              <a:spLocks noChangeArrowheads="1"/>
            </p:cNvSpPr>
            <p:nvPr/>
          </p:nvSpPr>
          <p:spPr bwMode="auto">
            <a:xfrm>
              <a:off x="1728" y="3072"/>
              <a:ext cx="96" cy="9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7747" name="Text Box 185"/>
            <p:cNvSpPr txBox="1">
              <a:spLocks noChangeArrowheads="1"/>
            </p:cNvSpPr>
            <p:nvPr/>
          </p:nvSpPr>
          <p:spPr bwMode="auto">
            <a:xfrm>
              <a:off x="1693" y="3032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  <a:cs typeface="Arial" charset="0"/>
                </a:rPr>
                <a:t>P</a:t>
              </a:r>
            </a:p>
          </p:txBody>
        </p:sp>
      </p:grpSp>
      <p:sp>
        <p:nvSpPr>
          <p:cNvPr id="27687" name="Text Box 186"/>
          <p:cNvSpPr txBox="1">
            <a:spLocks noChangeArrowheads="1"/>
          </p:cNvSpPr>
          <p:nvPr/>
        </p:nvSpPr>
        <p:spPr bwMode="auto">
          <a:xfrm>
            <a:off x="6715125" y="2657475"/>
            <a:ext cx="4286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b="1">
                <a:latin typeface="Arial" charset="0"/>
                <a:cs typeface="Arial" charset="0"/>
              </a:rPr>
              <a:t>Akt</a:t>
            </a:r>
          </a:p>
        </p:txBody>
      </p:sp>
      <p:sp>
        <p:nvSpPr>
          <p:cNvPr id="27688" name="Rectangle 187"/>
          <p:cNvSpPr>
            <a:spLocks noChangeArrowheads="1"/>
          </p:cNvSpPr>
          <p:nvPr/>
        </p:nvSpPr>
        <p:spPr bwMode="auto">
          <a:xfrm>
            <a:off x="7599363" y="2660650"/>
            <a:ext cx="458787" cy="254000"/>
          </a:xfrm>
          <a:prstGeom prst="rect">
            <a:avLst/>
          </a:prstGeom>
          <a:gradFill rotWithShape="0">
            <a:gsLst>
              <a:gs pos="0">
                <a:srgbClr val="666666"/>
              </a:gs>
              <a:gs pos="50000">
                <a:srgbClr val="DDDDDD"/>
              </a:gs>
              <a:gs pos="100000">
                <a:srgbClr val="6666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7689" name="Text Box 188"/>
          <p:cNvSpPr txBox="1">
            <a:spLocks noChangeArrowheads="1"/>
          </p:cNvSpPr>
          <p:nvPr/>
        </p:nvSpPr>
        <p:spPr bwMode="auto">
          <a:xfrm>
            <a:off x="7532688" y="2660650"/>
            <a:ext cx="6016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b="1">
                <a:latin typeface="Arial" charset="0"/>
                <a:cs typeface="Arial" charset="0"/>
              </a:rPr>
              <a:t>PDK1</a:t>
            </a:r>
          </a:p>
        </p:txBody>
      </p:sp>
      <p:sp>
        <p:nvSpPr>
          <p:cNvPr id="27690" name="Line 189"/>
          <p:cNvSpPr>
            <a:spLocks noChangeShapeType="1"/>
          </p:cNvSpPr>
          <p:nvPr/>
        </p:nvSpPr>
        <p:spPr bwMode="auto">
          <a:xfrm flipH="1">
            <a:off x="7197725" y="2736850"/>
            <a:ext cx="381000" cy="762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91" name="Arc 21"/>
          <p:cNvSpPr>
            <a:spLocks/>
          </p:cNvSpPr>
          <p:nvPr/>
        </p:nvSpPr>
        <p:spPr bwMode="auto">
          <a:xfrm flipH="1">
            <a:off x="2181225" y="3860800"/>
            <a:ext cx="3524250" cy="10668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FF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692" name="Arc 27"/>
          <p:cNvSpPr>
            <a:spLocks/>
          </p:cNvSpPr>
          <p:nvPr/>
        </p:nvSpPr>
        <p:spPr bwMode="auto">
          <a:xfrm>
            <a:off x="5676900" y="3860800"/>
            <a:ext cx="3171825" cy="10668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FF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7693" name="Group 67"/>
          <p:cNvGrpSpPr>
            <a:grpSpLocks/>
          </p:cNvGrpSpPr>
          <p:nvPr/>
        </p:nvGrpSpPr>
        <p:grpSpPr bwMode="auto">
          <a:xfrm>
            <a:off x="7486650" y="5208588"/>
            <a:ext cx="892175" cy="112712"/>
            <a:chOff x="4032" y="2241"/>
            <a:chExt cx="753" cy="47"/>
          </a:xfrm>
        </p:grpSpPr>
        <p:grpSp>
          <p:nvGrpSpPr>
            <p:cNvPr id="27737" name="Group 68"/>
            <p:cNvGrpSpPr>
              <a:grpSpLocks/>
            </p:cNvGrpSpPr>
            <p:nvPr/>
          </p:nvGrpSpPr>
          <p:grpSpPr bwMode="auto">
            <a:xfrm>
              <a:off x="4032" y="2241"/>
              <a:ext cx="249" cy="47"/>
              <a:chOff x="4032" y="2241"/>
              <a:chExt cx="249" cy="56"/>
            </a:xfrm>
          </p:grpSpPr>
          <p:sp>
            <p:nvSpPr>
              <p:cNvPr id="27744" name="Oval 69"/>
              <p:cNvSpPr>
                <a:spLocks noChangeArrowheads="1"/>
              </p:cNvSpPr>
              <p:nvPr/>
            </p:nvSpPr>
            <p:spPr bwMode="auto">
              <a:xfrm>
                <a:off x="4032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745" name="Oval 70"/>
              <p:cNvSpPr>
                <a:spLocks noChangeArrowheads="1"/>
              </p:cNvSpPr>
              <p:nvPr/>
            </p:nvSpPr>
            <p:spPr bwMode="auto">
              <a:xfrm>
                <a:off x="4158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7738" name="Group 71"/>
            <p:cNvGrpSpPr>
              <a:grpSpLocks/>
            </p:cNvGrpSpPr>
            <p:nvPr/>
          </p:nvGrpSpPr>
          <p:grpSpPr bwMode="auto">
            <a:xfrm>
              <a:off x="4284" y="2241"/>
              <a:ext cx="249" cy="47"/>
              <a:chOff x="4032" y="2241"/>
              <a:chExt cx="249" cy="56"/>
            </a:xfrm>
          </p:grpSpPr>
          <p:sp>
            <p:nvSpPr>
              <p:cNvPr id="27742" name="Oval 72"/>
              <p:cNvSpPr>
                <a:spLocks noChangeArrowheads="1"/>
              </p:cNvSpPr>
              <p:nvPr/>
            </p:nvSpPr>
            <p:spPr bwMode="auto">
              <a:xfrm>
                <a:off x="4032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743" name="Oval 73"/>
              <p:cNvSpPr>
                <a:spLocks noChangeArrowheads="1"/>
              </p:cNvSpPr>
              <p:nvPr/>
            </p:nvSpPr>
            <p:spPr bwMode="auto">
              <a:xfrm>
                <a:off x="4158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7739" name="Group 74"/>
            <p:cNvGrpSpPr>
              <a:grpSpLocks/>
            </p:cNvGrpSpPr>
            <p:nvPr/>
          </p:nvGrpSpPr>
          <p:grpSpPr bwMode="auto">
            <a:xfrm>
              <a:off x="4536" y="2241"/>
              <a:ext cx="249" cy="47"/>
              <a:chOff x="4032" y="2241"/>
              <a:chExt cx="249" cy="56"/>
            </a:xfrm>
          </p:grpSpPr>
          <p:sp>
            <p:nvSpPr>
              <p:cNvPr id="27740" name="Oval 75"/>
              <p:cNvSpPr>
                <a:spLocks noChangeArrowheads="1"/>
              </p:cNvSpPr>
              <p:nvPr/>
            </p:nvSpPr>
            <p:spPr bwMode="auto">
              <a:xfrm>
                <a:off x="4032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741" name="Oval 76"/>
              <p:cNvSpPr>
                <a:spLocks noChangeArrowheads="1"/>
              </p:cNvSpPr>
              <p:nvPr/>
            </p:nvSpPr>
            <p:spPr bwMode="auto">
              <a:xfrm>
                <a:off x="4158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27694" name="Group 77"/>
          <p:cNvGrpSpPr>
            <a:grpSpLocks/>
          </p:cNvGrpSpPr>
          <p:nvPr/>
        </p:nvGrpSpPr>
        <p:grpSpPr bwMode="auto">
          <a:xfrm>
            <a:off x="6588125" y="5214938"/>
            <a:ext cx="892175" cy="112712"/>
            <a:chOff x="4032" y="2241"/>
            <a:chExt cx="753" cy="47"/>
          </a:xfrm>
        </p:grpSpPr>
        <p:grpSp>
          <p:nvGrpSpPr>
            <p:cNvPr id="27728" name="Group 78"/>
            <p:cNvGrpSpPr>
              <a:grpSpLocks/>
            </p:cNvGrpSpPr>
            <p:nvPr/>
          </p:nvGrpSpPr>
          <p:grpSpPr bwMode="auto">
            <a:xfrm>
              <a:off x="4032" y="2241"/>
              <a:ext cx="249" cy="47"/>
              <a:chOff x="4032" y="2241"/>
              <a:chExt cx="249" cy="56"/>
            </a:xfrm>
          </p:grpSpPr>
          <p:sp>
            <p:nvSpPr>
              <p:cNvPr id="27735" name="Oval 79"/>
              <p:cNvSpPr>
                <a:spLocks noChangeArrowheads="1"/>
              </p:cNvSpPr>
              <p:nvPr/>
            </p:nvSpPr>
            <p:spPr bwMode="auto">
              <a:xfrm>
                <a:off x="4032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736" name="Oval 80"/>
              <p:cNvSpPr>
                <a:spLocks noChangeArrowheads="1"/>
              </p:cNvSpPr>
              <p:nvPr/>
            </p:nvSpPr>
            <p:spPr bwMode="auto">
              <a:xfrm>
                <a:off x="4158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7729" name="Group 81"/>
            <p:cNvGrpSpPr>
              <a:grpSpLocks/>
            </p:cNvGrpSpPr>
            <p:nvPr/>
          </p:nvGrpSpPr>
          <p:grpSpPr bwMode="auto">
            <a:xfrm>
              <a:off x="4284" y="2241"/>
              <a:ext cx="249" cy="47"/>
              <a:chOff x="4032" y="2241"/>
              <a:chExt cx="249" cy="56"/>
            </a:xfrm>
          </p:grpSpPr>
          <p:sp>
            <p:nvSpPr>
              <p:cNvPr id="27733" name="Oval 82"/>
              <p:cNvSpPr>
                <a:spLocks noChangeArrowheads="1"/>
              </p:cNvSpPr>
              <p:nvPr/>
            </p:nvSpPr>
            <p:spPr bwMode="auto">
              <a:xfrm>
                <a:off x="4032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734" name="Oval 83"/>
              <p:cNvSpPr>
                <a:spLocks noChangeArrowheads="1"/>
              </p:cNvSpPr>
              <p:nvPr/>
            </p:nvSpPr>
            <p:spPr bwMode="auto">
              <a:xfrm>
                <a:off x="4158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7730" name="Group 84"/>
            <p:cNvGrpSpPr>
              <a:grpSpLocks/>
            </p:cNvGrpSpPr>
            <p:nvPr/>
          </p:nvGrpSpPr>
          <p:grpSpPr bwMode="auto">
            <a:xfrm>
              <a:off x="4536" y="2241"/>
              <a:ext cx="249" cy="47"/>
              <a:chOff x="4032" y="2241"/>
              <a:chExt cx="249" cy="56"/>
            </a:xfrm>
          </p:grpSpPr>
          <p:sp>
            <p:nvSpPr>
              <p:cNvPr id="27731" name="Oval 85"/>
              <p:cNvSpPr>
                <a:spLocks noChangeArrowheads="1"/>
              </p:cNvSpPr>
              <p:nvPr/>
            </p:nvSpPr>
            <p:spPr bwMode="auto">
              <a:xfrm>
                <a:off x="4032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732" name="Oval 86"/>
              <p:cNvSpPr>
                <a:spLocks noChangeArrowheads="1"/>
              </p:cNvSpPr>
              <p:nvPr/>
            </p:nvSpPr>
            <p:spPr bwMode="auto">
              <a:xfrm>
                <a:off x="4158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27695" name="Text Box 129"/>
          <p:cNvSpPr txBox="1">
            <a:spLocks noChangeArrowheads="1"/>
          </p:cNvSpPr>
          <p:nvPr/>
        </p:nvSpPr>
        <p:spPr bwMode="auto">
          <a:xfrm>
            <a:off x="6400800" y="4868863"/>
            <a:ext cx="2133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1000">
                <a:solidFill>
                  <a:srgbClr val="FF0000"/>
                </a:solidFill>
                <a:latin typeface="Arial" charset="0"/>
                <a:cs typeface="Arial" charset="0"/>
              </a:rPr>
              <a:t>Foxo1 RESPONSE ELEMENTS</a:t>
            </a:r>
          </a:p>
        </p:txBody>
      </p:sp>
      <p:sp>
        <p:nvSpPr>
          <p:cNvPr id="27696" name="TextBox 89"/>
          <p:cNvSpPr txBox="1">
            <a:spLocks noChangeArrowheads="1"/>
          </p:cNvSpPr>
          <p:nvPr/>
        </p:nvSpPr>
        <p:spPr bwMode="auto">
          <a:xfrm>
            <a:off x="6038850" y="5381625"/>
            <a:ext cx="29908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1400">
                <a:solidFill>
                  <a:srgbClr val="66FFFF"/>
                </a:solidFill>
                <a:latin typeface="Arial" charset="0"/>
                <a:cs typeface="Arial" charset="0"/>
              </a:rPr>
              <a:t>increased enzymes of glycogenolysis and gluconeogenesis</a:t>
            </a:r>
            <a:endParaRPr lang="en-US" sz="1400">
              <a:solidFill>
                <a:srgbClr val="66FFFF"/>
              </a:solidFill>
              <a:latin typeface="Arial" charset="0"/>
              <a:cs typeface="Arial" charset="0"/>
            </a:endParaRPr>
          </a:p>
        </p:txBody>
      </p:sp>
      <p:sp>
        <p:nvSpPr>
          <p:cNvPr id="27697" name="TextBox 90"/>
          <p:cNvSpPr txBox="1">
            <a:spLocks noChangeArrowheads="1"/>
          </p:cNvSpPr>
          <p:nvPr/>
        </p:nvSpPr>
        <p:spPr bwMode="auto">
          <a:xfrm>
            <a:off x="323850" y="1447800"/>
            <a:ext cx="1990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1800">
                <a:solidFill>
                  <a:srgbClr val="66FFFF"/>
                </a:solidFill>
                <a:latin typeface="Arial" charset="0"/>
                <a:cs typeface="Arial" charset="0"/>
              </a:rPr>
              <a:t>HEPATOCYTE</a:t>
            </a:r>
            <a:endParaRPr lang="en-US" sz="1800">
              <a:solidFill>
                <a:srgbClr val="66FFFF"/>
              </a:solidFill>
              <a:latin typeface="Arial" charset="0"/>
              <a:cs typeface="Arial" charset="0"/>
            </a:endParaRPr>
          </a:p>
        </p:txBody>
      </p:sp>
      <p:sp>
        <p:nvSpPr>
          <p:cNvPr id="27698" name="TextBox 91"/>
          <p:cNvSpPr txBox="1">
            <a:spLocks noChangeArrowheads="1"/>
          </p:cNvSpPr>
          <p:nvPr/>
        </p:nvSpPr>
        <p:spPr bwMode="auto">
          <a:xfrm>
            <a:off x="323850" y="3629025"/>
            <a:ext cx="1438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1800">
                <a:solidFill>
                  <a:srgbClr val="66FFFF"/>
                </a:solidFill>
                <a:latin typeface="Arial" charset="0"/>
                <a:cs typeface="Arial" charset="0"/>
              </a:rPr>
              <a:t>cytoplasm</a:t>
            </a:r>
            <a:endParaRPr lang="en-US" sz="1800">
              <a:solidFill>
                <a:srgbClr val="66FFFF"/>
              </a:solidFill>
              <a:latin typeface="Arial" charset="0"/>
              <a:cs typeface="Arial" charset="0"/>
            </a:endParaRPr>
          </a:p>
        </p:txBody>
      </p:sp>
      <p:sp>
        <p:nvSpPr>
          <p:cNvPr id="27699" name="TextBox 92"/>
          <p:cNvSpPr txBox="1">
            <a:spLocks noChangeArrowheads="1"/>
          </p:cNvSpPr>
          <p:nvPr/>
        </p:nvSpPr>
        <p:spPr bwMode="auto">
          <a:xfrm>
            <a:off x="0" y="5924550"/>
            <a:ext cx="1609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1800">
                <a:solidFill>
                  <a:srgbClr val="66FFFF"/>
                </a:solidFill>
                <a:latin typeface="Arial" charset="0"/>
                <a:cs typeface="Arial" charset="0"/>
              </a:rPr>
              <a:t>nucleus</a:t>
            </a:r>
            <a:endParaRPr lang="en-US" sz="1800">
              <a:solidFill>
                <a:srgbClr val="66FFFF"/>
              </a:solidFill>
              <a:latin typeface="Arial" charset="0"/>
              <a:cs typeface="Arial" charset="0"/>
            </a:endParaRPr>
          </a:p>
        </p:txBody>
      </p:sp>
      <p:sp>
        <p:nvSpPr>
          <p:cNvPr id="27700" name="Oval 28"/>
          <p:cNvSpPr>
            <a:spLocks noChangeArrowheads="1"/>
          </p:cNvSpPr>
          <p:nvPr/>
        </p:nvSpPr>
        <p:spPr bwMode="auto">
          <a:xfrm>
            <a:off x="4575175" y="2946400"/>
            <a:ext cx="673100" cy="406400"/>
          </a:xfrm>
          <a:prstGeom prst="ellipse">
            <a:avLst/>
          </a:prstGeom>
          <a:gradFill rotWithShape="1">
            <a:gsLst>
              <a:gs pos="0">
                <a:srgbClr val="760076"/>
              </a:gs>
              <a:gs pos="50000">
                <a:srgbClr val="FF00FF"/>
              </a:gs>
              <a:gs pos="100000">
                <a:srgbClr val="7600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7701" name="Text Box 29"/>
          <p:cNvSpPr txBox="1">
            <a:spLocks noChangeArrowheads="1"/>
          </p:cNvSpPr>
          <p:nvPr/>
        </p:nvSpPr>
        <p:spPr bwMode="auto">
          <a:xfrm>
            <a:off x="4635500" y="3022600"/>
            <a:ext cx="577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b="1">
                <a:latin typeface="Arial" charset="0"/>
                <a:cs typeface="Arial" charset="0"/>
              </a:rPr>
              <a:t>IRS-1</a:t>
            </a:r>
          </a:p>
        </p:txBody>
      </p:sp>
      <p:sp>
        <p:nvSpPr>
          <p:cNvPr id="27702" name="AutoShape 50"/>
          <p:cNvSpPr>
            <a:spLocks noChangeArrowheads="1"/>
          </p:cNvSpPr>
          <p:nvPr/>
        </p:nvSpPr>
        <p:spPr bwMode="auto">
          <a:xfrm rot="20076636" flipV="1">
            <a:off x="4092575" y="2543175"/>
            <a:ext cx="417513" cy="219075"/>
          </a:xfrm>
          <a:prstGeom prst="rightArrow">
            <a:avLst>
              <a:gd name="adj1" fmla="val 50000"/>
              <a:gd name="adj2" fmla="val 3131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7703" name="Line 143"/>
          <p:cNvSpPr>
            <a:spLocks noChangeShapeType="1"/>
          </p:cNvSpPr>
          <p:nvPr/>
        </p:nvSpPr>
        <p:spPr bwMode="auto">
          <a:xfrm>
            <a:off x="3467100" y="2668588"/>
            <a:ext cx="0" cy="584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27704" name="Group 271"/>
          <p:cNvGrpSpPr>
            <a:grpSpLocks/>
          </p:cNvGrpSpPr>
          <p:nvPr/>
        </p:nvGrpSpPr>
        <p:grpSpPr bwMode="auto">
          <a:xfrm>
            <a:off x="3187700" y="2763838"/>
            <a:ext cx="285750" cy="274637"/>
            <a:chOff x="1693" y="3032"/>
            <a:chExt cx="180" cy="173"/>
          </a:xfrm>
        </p:grpSpPr>
        <p:sp>
          <p:nvSpPr>
            <p:cNvPr id="27726" name="Oval 272"/>
            <p:cNvSpPr>
              <a:spLocks noChangeArrowheads="1"/>
            </p:cNvSpPr>
            <p:nvPr/>
          </p:nvSpPr>
          <p:spPr bwMode="auto">
            <a:xfrm>
              <a:off x="1728" y="3072"/>
              <a:ext cx="96" cy="9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7727" name="Text Box 273"/>
            <p:cNvSpPr txBox="1">
              <a:spLocks noChangeArrowheads="1"/>
            </p:cNvSpPr>
            <p:nvPr/>
          </p:nvSpPr>
          <p:spPr bwMode="auto">
            <a:xfrm>
              <a:off x="1693" y="3032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  <a:cs typeface="Arial" charset="0"/>
                </a:rPr>
                <a:t>P</a:t>
              </a:r>
            </a:p>
          </p:txBody>
        </p:sp>
      </p:grpSp>
      <p:sp>
        <p:nvSpPr>
          <p:cNvPr id="27705" name="Rectangle 154"/>
          <p:cNvSpPr>
            <a:spLocks noChangeArrowheads="1"/>
          </p:cNvSpPr>
          <p:nvPr/>
        </p:nvSpPr>
        <p:spPr bwMode="auto">
          <a:xfrm>
            <a:off x="3406775" y="2859088"/>
            <a:ext cx="96838" cy="315912"/>
          </a:xfrm>
          <a:prstGeom prst="rect">
            <a:avLst/>
          </a:prstGeom>
          <a:gradFill rotWithShape="1">
            <a:gsLst>
              <a:gs pos="0">
                <a:srgbClr val="761800"/>
              </a:gs>
              <a:gs pos="50000">
                <a:srgbClr val="FF3300"/>
              </a:gs>
              <a:gs pos="100000">
                <a:srgbClr val="761800"/>
              </a:gs>
            </a:gsLst>
            <a:lin ang="5400000" scaled="1"/>
          </a:gra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7706" name="Rectangle 155" descr="Dark upward diagonal"/>
          <p:cNvSpPr>
            <a:spLocks noChangeArrowheads="1"/>
          </p:cNvSpPr>
          <p:nvPr/>
        </p:nvSpPr>
        <p:spPr bwMode="auto">
          <a:xfrm>
            <a:off x="3419475" y="2638425"/>
            <a:ext cx="73025" cy="125413"/>
          </a:xfrm>
          <a:prstGeom prst="rect">
            <a:avLst/>
          </a:prstGeom>
          <a:pattFill prst="dkUpDiag">
            <a:fgClr>
              <a:schemeClr val="accent1"/>
            </a:fgClr>
            <a:bgClr>
              <a:srgbClr val="FFFFFF"/>
            </a:bgClr>
          </a:patt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7707" name="AutoShape 50"/>
          <p:cNvSpPr>
            <a:spLocks noChangeArrowheads="1"/>
          </p:cNvSpPr>
          <p:nvPr/>
        </p:nvSpPr>
        <p:spPr bwMode="auto">
          <a:xfrm rot="1523364">
            <a:off x="4092575" y="3038475"/>
            <a:ext cx="417513" cy="219075"/>
          </a:xfrm>
          <a:prstGeom prst="rightArrow">
            <a:avLst>
              <a:gd name="adj1" fmla="val 50000"/>
              <a:gd name="adj2" fmla="val 3131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7708" name="Line 51"/>
          <p:cNvSpPr>
            <a:spLocks noChangeShapeType="1"/>
          </p:cNvSpPr>
          <p:nvPr/>
        </p:nvSpPr>
        <p:spPr bwMode="auto">
          <a:xfrm flipH="1">
            <a:off x="4295775" y="2476500"/>
            <a:ext cx="9525" cy="441325"/>
          </a:xfrm>
          <a:prstGeom prst="line">
            <a:avLst/>
          </a:prstGeom>
          <a:noFill/>
          <a:ln w="635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09" name="Line 51"/>
          <p:cNvSpPr>
            <a:spLocks noChangeShapeType="1"/>
          </p:cNvSpPr>
          <p:nvPr/>
        </p:nvSpPr>
        <p:spPr bwMode="auto">
          <a:xfrm flipH="1" flipV="1">
            <a:off x="4286250" y="2981325"/>
            <a:ext cx="9525" cy="441325"/>
          </a:xfrm>
          <a:prstGeom prst="line">
            <a:avLst/>
          </a:prstGeom>
          <a:noFill/>
          <a:ln w="635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10" name="Line 51"/>
          <p:cNvSpPr>
            <a:spLocks noChangeShapeType="1"/>
          </p:cNvSpPr>
          <p:nvPr/>
        </p:nvSpPr>
        <p:spPr bwMode="auto">
          <a:xfrm flipH="1" flipV="1">
            <a:off x="4800600" y="904875"/>
            <a:ext cx="9525" cy="441325"/>
          </a:xfrm>
          <a:prstGeom prst="line">
            <a:avLst/>
          </a:prstGeom>
          <a:noFill/>
          <a:ln w="635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27711" name="Group 120"/>
          <p:cNvGrpSpPr>
            <a:grpSpLocks/>
          </p:cNvGrpSpPr>
          <p:nvPr/>
        </p:nvGrpSpPr>
        <p:grpSpPr bwMode="auto">
          <a:xfrm>
            <a:off x="7089775" y="5095875"/>
            <a:ext cx="711200" cy="347663"/>
            <a:chOff x="7089775" y="3381375"/>
            <a:chExt cx="711200" cy="347663"/>
          </a:xfrm>
        </p:grpSpPr>
        <p:sp>
          <p:nvSpPr>
            <p:cNvPr id="27724" name="AutoShape 220"/>
            <p:cNvSpPr>
              <a:spLocks noChangeArrowheads="1"/>
            </p:cNvSpPr>
            <p:nvPr/>
          </p:nvSpPr>
          <p:spPr bwMode="auto">
            <a:xfrm>
              <a:off x="7159625" y="3381375"/>
              <a:ext cx="622300" cy="347663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765E47"/>
                </a:gs>
                <a:gs pos="50000">
                  <a:srgbClr val="FFCC99"/>
                </a:gs>
                <a:gs pos="100000">
                  <a:srgbClr val="765E47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7725" name="Text Box 221"/>
            <p:cNvSpPr txBox="1">
              <a:spLocks noChangeArrowheads="1"/>
            </p:cNvSpPr>
            <p:nvPr/>
          </p:nvSpPr>
          <p:spPr bwMode="auto">
            <a:xfrm>
              <a:off x="7089775" y="3389313"/>
              <a:ext cx="7112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400" b="1">
                  <a:latin typeface="Arial" charset="0"/>
                  <a:cs typeface="Arial" charset="0"/>
                </a:rPr>
                <a:t>Foxo1</a:t>
              </a:r>
            </a:p>
          </p:txBody>
        </p:sp>
      </p:grpSp>
      <p:sp>
        <p:nvSpPr>
          <p:cNvPr id="27712" name="Text Box 64"/>
          <p:cNvSpPr txBox="1">
            <a:spLocks noChangeArrowheads="1"/>
          </p:cNvSpPr>
          <p:nvPr/>
        </p:nvSpPr>
        <p:spPr bwMode="auto">
          <a:xfrm>
            <a:off x="6837363" y="1270000"/>
            <a:ext cx="9509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9933"/>
                </a:solidFill>
                <a:latin typeface="Arial" charset="0"/>
                <a:cs typeface="Arial" charset="0"/>
              </a:rPr>
              <a:t>glucose</a:t>
            </a:r>
          </a:p>
        </p:txBody>
      </p:sp>
      <p:cxnSp>
        <p:nvCxnSpPr>
          <p:cNvPr id="27713" name="Straight Connector 197"/>
          <p:cNvCxnSpPr>
            <a:cxnSpLocks noChangeShapeType="1"/>
          </p:cNvCxnSpPr>
          <p:nvPr/>
        </p:nvCxnSpPr>
        <p:spPr bwMode="auto">
          <a:xfrm rot="16200000" flipH="1">
            <a:off x="6477000" y="3562350"/>
            <a:ext cx="4314825" cy="47625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14" name="Straight Connector 198"/>
          <p:cNvCxnSpPr>
            <a:cxnSpLocks noChangeShapeType="1"/>
          </p:cNvCxnSpPr>
          <p:nvPr/>
        </p:nvCxnSpPr>
        <p:spPr bwMode="auto">
          <a:xfrm rot="10800000">
            <a:off x="8362950" y="5753100"/>
            <a:ext cx="295275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15" name="Straight Arrow Connector 199"/>
          <p:cNvCxnSpPr>
            <a:cxnSpLocks noChangeShapeType="1"/>
          </p:cNvCxnSpPr>
          <p:nvPr/>
        </p:nvCxnSpPr>
        <p:spPr bwMode="auto">
          <a:xfrm rot="10800000">
            <a:off x="8096250" y="1428750"/>
            <a:ext cx="514350" cy="0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7716" name="Group 28"/>
          <p:cNvGrpSpPr>
            <a:grpSpLocks/>
          </p:cNvGrpSpPr>
          <p:nvPr/>
        </p:nvGrpSpPr>
        <p:grpSpPr bwMode="auto">
          <a:xfrm>
            <a:off x="6627813" y="1955800"/>
            <a:ext cx="315912" cy="539750"/>
            <a:chOff x="3648" y="672"/>
            <a:chExt cx="144" cy="308"/>
          </a:xfrm>
        </p:grpSpPr>
        <p:sp>
          <p:nvSpPr>
            <p:cNvPr id="27722" name="AutoShape 29"/>
            <p:cNvSpPr>
              <a:spLocks noChangeArrowheads="1"/>
            </p:cNvSpPr>
            <p:nvPr/>
          </p:nvSpPr>
          <p:spPr bwMode="auto">
            <a:xfrm>
              <a:off x="3696" y="672"/>
              <a:ext cx="48" cy="26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00765E"/>
                </a:gs>
                <a:gs pos="50000">
                  <a:srgbClr val="00FFCC"/>
                </a:gs>
                <a:gs pos="100000">
                  <a:srgbClr val="00765E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23" name="AutoShape 30"/>
            <p:cNvSpPr>
              <a:spLocks noChangeArrowheads="1"/>
            </p:cNvSpPr>
            <p:nvPr/>
          </p:nvSpPr>
          <p:spPr bwMode="auto">
            <a:xfrm>
              <a:off x="3648" y="836"/>
              <a:ext cx="144" cy="144"/>
            </a:xfrm>
            <a:prstGeom prst="star8">
              <a:avLst>
                <a:gd name="adj" fmla="val 38250"/>
              </a:avLst>
            </a:prstGeom>
            <a:gradFill rotWithShape="0">
              <a:gsLst>
                <a:gs pos="0">
                  <a:srgbClr val="00765E"/>
                </a:gs>
                <a:gs pos="50000">
                  <a:srgbClr val="00FFCC"/>
                </a:gs>
                <a:gs pos="100000">
                  <a:srgbClr val="00765E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717" name="Text Box 31"/>
          <p:cNvSpPr txBox="1">
            <a:spLocks noChangeArrowheads="1"/>
          </p:cNvSpPr>
          <p:nvPr/>
        </p:nvSpPr>
        <p:spPr bwMode="auto">
          <a:xfrm>
            <a:off x="6219825" y="2089150"/>
            <a:ext cx="514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00FFCC"/>
                </a:solidFill>
                <a:latin typeface="Arial" charset="0"/>
              </a:rPr>
              <a:t>PIP3</a:t>
            </a:r>
          </a:p>
        </p:txBody>
      </p:sp>
      <p:sp>
        <p:nvSpPr>
          <p:cNvPr id="27718" name="TextBox 102"/>
          <p:cNvSpPr txBox="1">
            <a:spLocks noChangeArrowheads="1"/>
          </p:cNvSpPr>
          <p:nvPr/>
        </p:nvSpPr>
        <p:spPr bwMode="auto">
          <a:xfrm>
            <a:off x="2533650" y="4503738"/>
            <a:ext cx="4000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1800" i="1">
                <a:solidFill>
                  <a:srgbClr val="FF9900"/>
                </a:solidFill>
                <a:latin typeface="Arial" charset="0"/>
                <a:cs typeface="Arial" charset="0"/>
              </a:rPr>
              <a:t>compensatory hyperinsulinaemia results in increased IRS-1 signalling, increased GLUT-4 activity and recovery towards normoglycaemia</a:t>
            </a:r>
            <a:endParaRPr lang="en-US" sz="1800" i="1">
              <a:solidFill>
                <a:srgbClr val="FF9900"/>
              </a:solidFill>
              <a:latin typeface="Arial" charset="0"/>
              <a:cs typeface="Arial" charset="0"/>
            </a:endParaRPr>
          </a:p>
        </p:txBody>
      </p:sp>
      <p:sp>
        <p:nvSpPr>
          <p:cNvPr id="27719" name="Line 65"/>
          <p:cNvSpPr>
            <a:spLocks noChangeShapeType="1"/>
          </p:cNvSpPr>
          <p:nvPr/>
        </p:nvSpPr>
        <p:spPr bwMode="auto">
          <a:xfrm flipH="1">
            <a:off x="7816850" y="1190625"/>
            <a:ext cx="3175" cy="42862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20" name="Line 65"/>
          <p:cNvSpPr>
            <a:spLocks noChangeShapeType="1"/>
          </p:cNvSpPr>
          <p:nvPr/>
        </p:nvSpPr>
        <p:spPr bwMode="auto">
          <a:xfrm flipH="1" flipV="1">
            <a:off x="7826375" y="1924050"/>
            <a:ext cx="3175" cy="42862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21" name="Line 65"/>
          <p:cNvSpPr>
            <a:spLocks noChangeShapeType="1"/>
          </p:cNvSpPr>
          <p:nvPr/>
        </p:nvSpPr>
        <p:spPr bwMode="auto">
          <a:xfrm flipH="1" flipV="1">
            <a:off x="7931150" y="1181100"/>
            <a:ext cx="3175" cy="42862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463550" y="344488"/>
            <a:ext cx="7165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2800">
                <a:solidFill>
                  <a:srgbClr val="FF9933"/>
                </a:solidFill>
                <a:latin typeface="Arial" charset="0"/>
              </a:rPr>
              <a:t>Hepatic lipogenesis and insulin resistance 2</a:t>
            </a:r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 flipV="1">
            <a:off x="3870325" y="1249363"/>
            <a:ext cx="0" cy="184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 flipV="1">
            <a:off x="3563938" y="1249363"/>
            <a:ext cx="12700" cy="184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3908425" y="2735263"/>
            <a:ext cx="46038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 flipH="1">
            <a:off x="3990975" y="2500313"/>
            <a:ext cx="0" cy="75088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679" name="Rectangle 6"/>
          <p:cNvSpPr>
            <a:spLocks noChangeArrowheads="1"/>
          </p:cNvSpPr>
          <p:nvPr/>
        </p:nvSpPr>
        <p:spPr bwMode="auto">
          <a:xfrm>
            <a:off x="3940175" y="2863850"/>
            <a:ext cx="96838" cy="315913"/>
          </a:xfrm>
          <a:prstGeom prst="rect">
            <a:avLst/>
          </a:prstGeom>
          <a:gradFill rotWithShape="1">
            <a:gsLst>
              <a:gs pos="0">
                <a:srgbClr val="761800"/>
              </a:gs>
              <a:gs pos="50000">
                <a:srgbClr val="FF3300"/>
              </a:gs>
              <a:gs pos="100000">
                <a:srgbClr val="761800"/>
              </a:gs>
            </a:gsLst>
            <a:lin ang="5400000" scaled="1"/>
          </a:gra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8680" name="Rectangle 7" descr="Dark upward diagonal"/>
          <p:cNvSpPr>
            <a:spLocks noChangeArrowheads="1"/>
          </p:cNvSpPr>
          <p:nvPr/>
        </p:nvSpPr>
        <p:spPr bwMode="auto">
          <a:xfrm>
            <a:off x="3952875" y="2638425"/>
            <a:ext cx="73025" cy="125413"/>
          </a:xfrm>
          <a:prstGeom prst="rect">
            <a:avLst/>
          </a:prstGeom>
          <a:pattFill prst="dkUpDiag">
            <a:fgClr>
              <a:schemeClr val="accent1"/>
            </a:fgClr>
            <a:bgClr>
              <a:srgbClr val="FFFFFF"/>
            </a:bgClr>
          </a:patt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8681" name="Rectangle 8" descr="Dark upward diagonal"/>
          <p:cNvSpPr>
            <a:spLocks noChangeArrowheads="1"/>
          </p:cNvSpPr>
          <p:nvPr/>
        </p:nvSpPr>
        <p:spPr bwMode="auto">
          <a:xfrm>
            <a:off x="3951288" y="2500313"/>
            <a:ext cx="73025" cy="66675"/>
          </a:xfrm>
          <a:prstGeom prst="rect">
            <a:avLst/>
          </a:prstGeom>
          <a:pattFill prst="dkUpDiag">
            <a:fgClr>
              <a:schemeClr val="accent1"/>
            </a:fgClr>
            <a:bgClr>
              <a:srgbClr val="FFFFFF"/>
            </a:bgClr>
          </a:patt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8682" name="Rectangle 9" descr="Dark upward diagonal"/>
          <p:cNvSpPr>
            <a:spLocks noChangeArrowheads="1"/>
          </p:cNvSpPr>
          <p:nvPr/>
        </p:nvSpPr>
        <p:spPr bwMode="auto">
          <a:xfrm flipV="1">
            <a:off x="3832225" y="2439988"/>
            <a:ext cx="73025" cy="127000"/>
          </a:xfrm>
          <a:prstGeom prst="rect">
            <a:avLst/>
          </a:prstGeom>
          <a:pattFill prst="dkUpDiag">
            <a:fgClr>
              <a:schemeClr val="accent1"/>
            </a:fgClr>
            <a:bgClr>
              <a:srgbClr val="FFFFFF"/>
            </a:bgClr>
          </a:patt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8683" name="Rectangle 10" descr="Dark upward diagonal"/>
          <p:cNvSpPr>
            <a:spLocks noChangeArrowheads="1"/>
          </p:cNvSpPr>
          <p:nvPr/>
        </p:nvSpPr>
        <p:spPr bwMode="auto">
          <a:xfrm flipV="1">
            <a:off x="3830638" y="2638425"/>
            <a:ext cx="73025" cy="66675"/>
          </a:xfrm>
          <a:prstGeom prst="rect">
            <a:avLst/>
          </a:prstGeom>
          <a:pattFill prst="dkUpDiag">
            <a:fgClr>
              <a:schemeClr val="accent1"/>
            </a:fgClr>
            <a:bgClr>
              <a:srgbClr val="FFFFFF"/>
            </a:bgClr>
          </a:patt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>
            <a:off x="3571875" y="2576513"/>
            <a:ext cx="3048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>
            <a:off x="3487738" y="2655888"/>
            <a:ext cx="46037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>
            <a:off x="3457575" y="2500313"/>
            <a:ext cx="0" cy="74453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687" name="Rectangle 14" descr="Dark upward diagonal"/>
          <p:cNvSpPr>
            <a:spLocks noChangeArrowheads="1"/>
          </p:cNvSpPr>
          <p:nvPr/>
        </p:nvSpPr>
        <p:spPr bwMode="auto">
          <a:xfrm>
            <a:off x="3417888" y="2500313"/>
            <a:ext cx="73025" cy="66675"/>
          </a:xfrm>
          <a:prstGeom prst="rect">
            <a:avLst/>
          </a:prstGeom>
          <a:pattFill prst="dkUpDiag">
            <a:fgClr>
              <a:schemeClr val="accent1"/>
            </a:fgClr>
            <a:bgClr>
              <a:srgbClr val="FFFFFF"/>
            </a:bgClr>
          </a:patt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8688" name="Rectangle 15" descr="Dark upward diagonal"/>
          <p:cNvSpPr>
            <a:spLocks noChangeArrowheads="1"/>
          </p:cNvSpPr>
          <p:nvPr/>
        </p:nvSpPr>
        <p:spPr bwMode="auto">
          <a:xfrm flipV="1">
            <a:off x="3538538" y="2439988"/>
            <a:ext cx="73025" cy="127000"/>
          </a:xfrm>
          <a:prstGeom prst="rect">
            <a:avLst/>
          </a:prstGeom>
          <a:pattFill prst="dkUpDiag">
            <a:fgClr>
              <a:schemeClr val="accent1"/>
            </a:fgClr>
            <a:bgClr>
              <a:srgbClr val="FFFFFF"/>
            </a:bgClr>
          </a:patt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8689" name="Rectangle 16" descr="Dark upward diagonal"/>
          <p:cNvSpPr>
            <a:spLocks noChangeArrowheads="1"/>
          </p:cNvSpPr>
          <p:nvPr/>
        </p:nvSpPr>
        <p:spPr bwMode="auto">
          <a:xfrm flipV="1">
            <a:off x="3536950" y="2638425"/>
            <a:ext cx="73025" cy="66675"/>
          </a:xfrm>
          <a:prstGeom prst="rect">
            <a:avLst/>
          </a:prstGeom>
          <a:pattFill prst="dkUpDiag">
            <a:fgClr>
              <a:schemeClr val="accent1"/>
            </a:fgClr>
            <a:bgClr>
              <a:srgbClr val="FFFFFF"/>
            </a:bgClr>
          </a:patt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8690" name="Arc 21"/>
          <p:cNvSpPr>
            <a:spLocks/>
          </p:cNvSpPr>
          <p:nvPr/>
        </p:nvSpPr>
        <p:spPr bwMode="auto">
          <a:xfrm flipH="1">
            <a:off x="542925" y="2070100"/>
            <a:ext cx="4924425" cy="10668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FF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91" name="AutoShape 22"/>
          <p:cNvSpPr>
            <a:spLocks noChangeArrowheads="1"/>
          </p:cNvSpPr>
          <p:nvPr/>
        </p:nvSpPr>
        <p:spPr bwMode="auto">
          <a:xfrm flipH="1" flipV="1">
            <a:off x="3519488" y="1025525"/>
            <a:ext cx="401637" cy="401638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9900"/>
              </a:gs>
              <a:gs pos="100000">
                <a:srgbClr val="FFB34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8692" name="Text Box 23"/>
          <p:cNvSpPr txBox="1">
            <a:spLocks noChangeArrowheads="1"/>
          </p:cNvSpPr>
          <p:nvPr/>
        </p:nvSpPr>
        <p:spPr bwMode="auto">
          <a:xfrm>
            <a:off x="3944938" y="1012825"/>
            <a:ext cx="8397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9933"/>
                </a:solidFill>
                <a:latin typeface="Arial" charset="0"/>
                <a:cs typeface="Arial" charset="0"/>
              </a:rPr>
              <a:t>insulin</a:t>
            </a:r>
          </a:p>
        </p:txBody>
      </p:sp>
      <p:sp>
        <p:nvSpPr>
          <p:cNvPr id="28693" name="AutoShape 24" descr="75%"/>
          <p:cNvSpPr>
            <a:spLocks noChangeArrowheads="1"/>
          </p:cNvSpPr>
          <p:nvPr/>
        </p:nvSpPr>
        <p:spPr bwMode="auto">
          <a:xfrm>
            <a:off x="3800475" y="1308100"/>
            <a:ext cx="152400" cy="533400"/>
          </a:xfrm>
          <a:prstGeom prst="roundRect">
            <a:avLst>
              <a:gd name="adj" fmla="val 16667"/>
            </a:avLst>
          </a:prstGeom>
          <a:pattFill prst="pct75">
            <a:fgClr>
              <a:srgbClr val="FF9966"/>
            </a:fgClr>
            <a:bgClr>
              <a:schemeClr val="bg1"/>
            </a:bgClr>
          </a:patt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8694" name="AutoShape 25" descr="75%"/>
          <p:cNvSpPr>
            <a:spLocks noChangeArrowheads="1"/>
          </p:cNvSpPr>
          <p:nvPr/>
        </p:nvSpPr>
        <p:spPr bwMode="auto">
          <a:xfrm>
            <a:off x="3503613" y="1308100"/>
            <a:ext cx="152400" cy="533400"/>
          </a:xfrm>
          <a:prstGeom prst="roundRect">
            <a:avLst>
              <a:gd name="adj" fmla="val 16667"/>
            </a:avLst>
          </a:prstGeom>
          <a:pattFill prst="pct75">
            <a:fgClr>
              <a:srgbClr val="FF9966"/>
            </a:fgClr>
            <a:bgClr>
              <a:schemeClr val="bg1"/>
            </a:bgClr>
          </a:patt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8695" name="Line 26"/>
          <p:cNvSpPr>
            <a:spLocks noChangeShapeType="1"/>
          </p:cNvSpPr>
          <p:nvPr/>
        </p:nvSpPr>
        <p:spPr bwMode="auto">
          <a:xfrm flipV="1">
            <a:off x="5995988" y="2312988"/>
            <a:ext cx="622300" cy="3048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696" name="Arc 27"/>
          <p:cNvSpPr>
            <a:spLocks/>
          </p:cNvSpPr>
          <p:nvPr/>
        </p:nvSpPr>
        <p:spPr bwMode="auto">
          <a:xfrm>
            <a:off x="5414963" y="2070100"/>
            <a:ext cx="3376612" cy="10668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FF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97" name="Oval 28"/>
          <p:cNvSpPr>
            <a:spLocks noChangeArrowheads="1"/>
          </p:cNvSpPr>
          <p:nvPr/>
        </p:nvSpPr>
        <p:spPr bwMode="auto">
          <a:xfrm>
            <a:off x="4584700" y="2413000"/>
            <a:ext cx="673100" cy="406400"/>
          </a:xfrm>
          <a:prstGeom prst="ellipse">
            <a:avLst/>
          </a:prstGeom>
          <a:gradFill rotWithShape="1">
            <a:gsLst>
              <a:gs pos="0">
                <a:srgbClr val="760076"/>
              </a:gs>
              <a:gs pos="50000">
                <a:srgbClr val="FF00FF"/>
              </a:gs>
              <a:gs pos="100000">
                <a:srgbClr val="7600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8698" name="Text Box 29"/>
          <p:cNvSpPr txBox="1">
            <a:spLocks noChangeArrowheads="1"/>
          </p:cNvSpPr>
          <p:nvPr/>
        </p:nvSpPr>
        <p:spPr bwMode="auto">
          <a:xfrm>
            <a:off x="4625975" y="2479675"/>
            <a:ext cx="577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b="1">
                <a:latin typeface="Arial" charset="0"/>
                <a:cs typeface="Arial" charset="0"/>
              </a:rPr>
              <a:t>IRS-2</a:t>
            </a:r>
          </a:p>
        </p:txBody>
      </p:sp>
      <p:sp>
        <p:nvSpPr>
          <p:cNvPr id="28699" name="Text Box 30"/>
          <p:cNvSpPr txBox="1">
            <a:spLocks noChangeArrowheads="1"/>
          </p:cNvSpPr>
          <p:nvPr/>
        </p:nvSpPr>
        <p:spPr bwMode="auto">
          <a:xfrm>
            <a:off x="3944938" y="1419225"/>
            <a:ext cx="387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9933"/>
                </a:solidFill>
                <a:latin typeface="Arial" charset="0"/>
                <a:cs typeface="Arial" charset="0"/>
              </a:rPr>
              <a:t>IR</a:t>
            </a:r>
          </a:p>
        </p:txBody>
      </p:sp>
      <p:grpSp>
        <p:nvGrpSpPr>
          <p:cNvPr id="28700" name="Group 31"/>
          <p:cNvGrpSpPr>
            <a:grpSpLocks/>
          </p:cNvGrpSpPr>
          <p:nvPr/>
        </p:nvGrpSpPr>
        <p:grpSpPr bwMode="auto">
          <a:xfrm>
            <a:off x="6016625" y="2290763"/>
            <a:ext cx="547688" cy="411162"/>
            <a:chOff x="3456" y="803"/>
            <a:chExt cx="345" cy="259"/>
          </a:xfrm>
        </p:grpSpPr>
        <p:sp>
          <p:nvSpPr>
            <p:cNvPr id="28796" name="Oval 32"/>
            <p:cNvSpPr>
              <a:spLocks noChangeArrowheads="1"/>
            </p:cNvSpPr>
            <p:nvPr/>
          </p:nvSpPr>
          <p:spPr bwMode="auto">
            <a:xfrm>
              <a:off x="3456" y="803"/>
              <a:ext cx="345" cy="259"/>
            </a:xfrm>
            <a:prstGeom prst="ellipse">
              <a:avLst/>
            </a:prstGeom>
            <a:gradFill rotWithShape="0">
              <a:gsLst>
                <a:gs pos="0">
                  <a:srgbClr val="FFA892"/>
                </a:gs>
                <a:gs pos="50000">
                  <a:srgbClr val="FF3300"/>
                </a:gs>
                <a:gs pos="100000">
                  <a:srgbClr val="FFA89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8797" name="Text Box 33"/>
            <p:cNvSpPr txBox="1">
              <a:spLocks noChangeArrowheads="1"/>
            </p:cNvSpPr>
            <p:nvPr/>
          </p:nvSpPr>
          <p:spPr bwMode="auto">
            <a:xfrm>
              <a:off x="3478" y="838"/>
              <a:ext cx="31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  <a:cs typeface="Arial" charset="0"/>
                </a:rPr>
                <a:t>RAS</a:t>
              </a:r>
            </a:p>
          </p:txBody>
        </p:sp>
      </p:grpSp>
      <p:grpSp>
        <p:nvGrpSpPr>
          <p:cNvPr id="28701" name="Group 34"/>
          <p:cNvGrpSpPr>
            <a:grpSpLocks/>
          </p:cNvGrpSpPr>
          <p:nvPr/>
        </p:nvGrpSpPr>
        <p:grpSpPr bwMode="auto">
          <a:xfrm>
            <a:off x="5915025" y="2651125"/>
            <a:ext cx="817563" cy="495300"/>
            <a:chOff x="2912" y="1030"/>
            <a:chExt cx="515" cy="312"/>
          </a:xfrm>
        </p:grpSpPr>
        <p:sp>
          <p:nvSpPr>
            <p:cNvPr id="32" name="AutoShape 35"/>
            <p:cNvSpPr>
              <a:spLocks noChangeArrowheads="1"/>
            </p:cNvSpPr>
            <p:nvPr/>
          </p:nvSpPr>
          <p:spPr bwMode="auto">
            <a:xfrm>
              <a:off x="2956" y="1036"/>
              <a:ext cx="240" cy="14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3" name="AutoShape 36"/>
            <p:cNvSpPr>
              <a:spLocks noChangeArrowheads="1"/>
            </p:cNvSpPr>
            <p:nvPr/>
          </p:nvSpPr>
          <p:spPr bwMode="auto">
            <a:xfrm>
              <a:off x="2948" y="1185"/>
              <a:ext cx="432" cy="14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8793" name="Text Box 37"/>
            <p:cNvSpPr txBox="1">
              <a:spLocks noChangeArrowheads="1"/>
            </p:cNvSpPr>
            <p:nvPr/>
          </p:nvSpPr>
          <p:spPr bwMode="auto">
            <a:xfrm>
              <a:off x="3098" y="1169"/>
              <a:ext cx="32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  <a:cs typeface="Arial" charset="0"/>
                </a:rPr>
                <a:t>PI3K</a:t>
              </a:r>
            </a:p>
          </p:txBody>
        </p:sp>
        <p:sp>
          <p:nvSpPr>
            <p:cNvPr id="28794" name="Text Box 38"/>
            <p:cNvSpPr txBox="1">
              <a:spLocks noChangeArrowheads="1"/>
            </p:cNvSpPr>
            <p:nvPr/>
          </p:nvSpPr>
          <p:spPr bwMode="auto">
            <a:xfrm>
              <a:off x="2916" y="1030"/>
              <a:ext cx="25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000" b="1">
                  <a:latin typeface="Arial" charset="0"/>
                  <a:cs typeface="Arial" charset="0"/>
                </a:rPr>
                <a:t>p85</a:t>
              </a:r>
            </a:p>
          </p:txBody>
        </p:sp>
        <p:sp>
          <p:nvSpPr>
            <p:cNvPr id="28795" name="Text Box 39"/>
            <p:cNvSpPr txBox="1">
              <a:spLocks noChangeArrowheads="1"/>
            </p:cNvSpPr>
            <p:nvPr/>
          </p:nvSpPr>
          <p:spPr bwMode="auto">
            <a:xfrm>
              <a:off x="2912" y="1174"/>
              <a:ext cx="29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000" b="1">
                  <a:latin typeface="Arial" charset="0"/>
                  <a:cs typeface="Arial" charset="0"/>
                </a:rPr>
                <a:t>p110</a:t>
              </a:r>
            </a:p>
          </p:txBody>
        </p:sp>
      </p:grpSp>
      <p:sp>
        <p:nvSpPr>
          <p:cNvPr id="28702" name="Line 40"/>
          <p:cNvSpPr>
            <a:spLocks noChangeShapeType="1"/>
          </p:cNvSpPr>
          <p:nvPr/>
        </p:nvSpPr>
        <p:spPr bwMode="auto">
          <a:xfrm flipV="1">
            <a:off x="6300788" y="2465388"/>
            <a:ext cx="622300" cy="3048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28703" name="Group 41"/>
          <p:cNvGrpSpPr>
            <a:grpSpLocks/>
          </p:cNvGrpSpPr>
          <p:nvPr/>
        </p:nvGrpSpPr>
        <p:grpSpPr bwMode="auto">
          <a:xfrm>
            <a:off x="5113338" y="2724150"/>
            <a:ext cx="539750" cy="304800"/>
            <a:chOff x="2256" y="1320"/>
            <a:chExt cx="340" cy="192"/>
          </a:xfrm>
        </p:grpSpPr>
        <p:sp>
          <p:nvSpPr>
            <p:cNvPr id="28789" name="Oval 42"/>
            <p:cNvSpPr>
              <a:spLocks noChangeArrowheads="1"/>
            </p:cNvSpPr>
            <p:nvPr/>
          </p:nvSpPr>
          <p:spPr bwMode="auto">
            <a:xfrm>
              <a:off x="2271" y="1320"/>
              <a:ext cx="288" cy="192"/>
            </a:xfrm>
            <a:prstGeom prst="ellipse">
              <a:avLst/>
            </a:prstGeom>
            <a:gradFill rotWithShape="0">
              <a:gsLst>
                <a:gs pos="0">
                  <a:srgbClr val="5E6D76"/>
                </a:gs>
                <a:gs pos="50000">
                  <a:srgbClr val="CCECFF"/>
                </a:gs>
                <a:gs pos="100000">
                  <a:srgbClr val="5E6D7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8790" name="Text Box 43"/>
            <p:cNvSpPr txBox="1">
              <a:spLocks noChangeArrowheads="1"/>
            </p:cNvSpPr>
            <p:nvPr/>
          </p:nvSpPr>
          <p:spPr bwMode="auto">
            <a:xfrm>
              <a:off x="2256" y="1321"/>
              <a:ext cx="3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  <a:cs typeface="Arial" charset="0"/>
                </a:rPr>
                <a:t>Grb2</a:t>
              </a:r>
            </a:p>
          </p:txBody>
        </p:sp>
      </p:grpSp>
      <p:grpSp>
        <p:nvGrpSpPr>
          <p:cNvPr id="28704" name="Group 44"/>
          <p:cNvGrpSpPr>
            <a:grpSpLocks/>
          </p:cNvGrpSpPr>
          <p:nvPr/>
        </p:nvGrpSpPr>
        <p:grpSpPr bwMode="auto">
          <a:xfrm>
            <a:off x="5334000" y="2470150"/>
            <a:ext cx="685800" cy="304800"/>
            <a:chOff x="1834" y="1320"/>
            <a:chExt cx="432" cy="192"/>
          </a:xfrm>
        </p:grpSpPr>
        <p:sp>
          <p:nvSpPr>
            <p:cNvPr id="28787" name="Oval 45"/>
            <p:cNvSpPr>
              <a:spLocks noChangeArrowheads="1"/>
            </p:cNvSpPr>
            <p:nvPr/>
          </p:nvSpPr>
          <p:spPr bwMode="auto">
            <a:xfrm>
              <a:off x="1834" y="1320"/>
              <a:ext cx="432" cy="192"/>
            </a:xfrm>
            <a:prstGeom prst="ellipse">
              <a:avLst/>
            </a:prstGeom>
            <a:gradFill rotWithShape="0">
              <a:gsLst>
                <a:gs pos="0">
                  <a:srgbClr val="383963"/>
                </a:gs>
                <a:gs pos="50000">
                  <a:srgbClr val="7A7CD6"/>
                </a:gs>
                <a:gs pos="100000">
                  <a:srgbClr val="383963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8788" name="Text Box 46"/>
            <p:cNvSpPr txBox="1">
              <a:spLocks noChangeArrowheads="1"/>
            </p:cNvSpPr>
            <p:nvPr/>
          </p:nvSpPr>
          <p:spPr bwMode="auto">
            <a:xfrm>
              <a:off x="1894" y="1323"/>
              <a:ext cx="31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  <a:cs typeface="Arial" charset="0"/>
                </a:rPr>
                <a:t>SOS</a:t>
              </a:r>
            </a:p>
          </p:txBody>
        </p:sp>
      </p:grpSp>
      <p:grpSp>
        <p:nvGrpSpPr>
          <p:cNvPr id="28705" name="Group 47"/>
          <p:cNvGrpSpPr>
            <a:grpSpLocks/>
          </p:cNvGrpSpPr>
          <p:nvPr/>
        </p:nvGrpSpPr>
        <p:grpSpPr bwMode="auto">
          <a:xfrm>
            <a:off x="5780088" y="2549525"/>
            <a:ext cx="285750" cy="274638"/>
            <a:chOff x="1693" y="3032"/>
            <a:chExt cx="180" cy="173"/>
          </a:xfrm>
        </p:grpSpPr>
        <p:sp>
          <p:nvSpPr>
            <p:cNvPr id="28785" name="Oval 48"/>
            <p:cNvSpPr>
              <a:spLocks noChangeArrowheads="1"/>
            </p:cNvSpPr>
            <p:nvPr/>
          </p:nvSpPr>
          <p:spPr bwMode="auto">
            <a:xfrm>
              <a:off x="1728" y="3072"/>
              <a:ext cx="96" cy="9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8786" name="Text Box 49"/>
            <p:cNvSpPr txBox="1">
              <a:spLocks noChangeArrowheads="1"/>
            </p:cNvSpPr>
            <p:nvPr/>
          </p:nvSpPr>
          <p:spPr bwMode="auto">
            <a:xfrm>
              <a:off x="1693" y="3032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  <a:cs typeface="Arial" charset="0"/>
                </a:rPr>
                <a:t>P</a:t>
              </a:r>
            </a:p>
          </p:txBody>
        </p:sp>
      </p:grpSp>
      <p:grpSp>
        <p:nvGrpSpPr>
          <p:cNvPr id="28706" name="Group 53"/>
          <p:cNvGrpSpPr>
            <a:grpSpLocks/>
          </p:cNvGrpSpPr>
          <p:nvPr/>
        </p:nvGrpSpPr>
        <p:grpSpPr bwMode="auto">
          <a:xfrm>
            <a:off x="3190875" y="2757488"/>
            <a:ext cx="285750" cy="274637"/>
            <a:chOff x="1693" y="3032"/>
            <a:chExt cx="180" cy="173"/>
          </a:xfrm>
        </p:grpSpPr>
        <p:sp>
          <p:nvSpPr>
            <p:cNvPr id="28783" name="Oval 54"/>
            <p:cNvSpPr>
              <a:spLocks noChangeArrowheads="1"/>
            </p:cNvSpPr>
            <p:nvPr/>
          </p:nvSpPr>
          <p:spPr bwMode="auto">
            <a:xfrm>
              <a:off x="1728" y="3072"/>
              <a:ext cx="96" cy="9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8784" name="Text Box 55"/>
            <p:cNvSpPr txBox="1">
              <a:spLocks noChangeArrowheads="1"/>
            </p:cNvSpPr>
            <p:nvPr/>
          </p:nvSpPr>
          <p:spPr bwMode="auto">
            <a:xfrm>
              <a:off x="1693" y="3032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  <a:cs typeface="Arial" charset="0"/>
                </a:rPr>
                <a:t>P</a:t>
              </a:r>
            </a:p>
          </p:txBody>
        </p:sp>
      </p:grpSp>
      <p:grpSp>
        <p:nvGrpSpPr>
          <p:cNvPr id="28707" name="Group 56"/>
          <p:cNvGrpSpPr>
            <a:grpSpLocks/>
          </p:cNvGrpSpPr>
          <p:nvPr/>
        </p:nvGrpSpPr>
        <p:grpSpPr bwMode="auto">
          <a:xfrm>
            <a:off x="3990975" y="2757488"/>
            <a:ext cx="285750" cy="274637"/>
            <a:chOff x="1693" y="3032"/>
            <a:chExt cx="180" cy="173"/>
          </a:xfrm>
        </p:grpSpPr>
        <p:sp>
          <p:nvSpPr>
            <p:cNvPr id="28781" name="Oval 57"/>
            <p:cNvSpPr>
              <a:spLocks noChangeArrowheads="1"/>
            </p:cNvSpPr>
            <p:nvPr/>
          </p:nvSpPr>
          <p:spPr bwMode="auto">
            <a:xfrm>
              <a:off x="1728" y="3072"/>
              <a:ext cx="96" cy="9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8782" name="Text Box 58"/>
            <p:cNvSpPr txBox="1">
              <a:spLocks noChangeArrowheads="1"/>
            </p:cNvSpPr>
            <p:nvPr/>
          </p:nvSpPr>
          <p:spPr bwMode="auto">
            <a:xfrm>
              <a:off x="1693" y="3032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  <a:cs typeface="Arial" charset="0"/>
                </a:rPr>
                <a:t>P</a:t>
              </a:r>
            </a:p>
          </p:txBody>
        </p:sp>
      </p:grpSp>
      <p:grpSp>
        <p:nvGrpSpPr>
          <p:cNvPr id="28708" name="Group 60"/>
          <p:cNvGrpSpPr>
            <a:grpSpLocks/>
          </p:cNvGrpSpPr>
          <p:nvPr/>
        </p:nvGrpSpPr>
        <p:grpSpPr bwMode="auto">
          <a:xfrm>
            <a:off x="7035800" y="2105025"/>
            <a:ext cx="712788" cy="246063"/>
            <a:chOff x="4504" y="1998"/>
            <a:chExt cx="449" cy="155"/>
          </a:xfrm>
        </p:grpSpPr>
        <p:sp>
          <p:nvSpPr>
            <p:cNvPr id="28779" name="AutoShape 61"/>
            <p:cNvSpPr>
              <a:spLocks noChangeArrowheads="1"/>
            </p:cNvSpPr>
            <p:nvPr/>
          </p:nvSpPr>
          <p:spPr bwMode="auto">
            <a:xfrm>
              <a:off x="4516" y="2009"/>
              <a:ext cx="432" cy="14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760000"/>
                </a:gs>
                <a:gs pos="50000">
                  <a:srgbClr val="FF0000"/>
                </a:gs>
                <a:gs pos="100000">
                  <a:srgbClr val="760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8780" name="Text Box 62"/>
            <p:cNvSpPr txBox="1">
              <a:spLocks noChangeArrowheads="1"/>
            </p:cNvSpPr>
            <p:nvPr/>
          </p:nvSpPr>
          <p:spPr bwMode="auto">
            <a:xfrm>
              <a:off x="4504" y="1998"/>
              <a:ext cx="44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000" b="1">
                  <a:latin typeface="Arial" charset="0"/>
                  <a:cs typeface="Arial" charset="0"/>
                </a:rPr>
                <a:t>GLUT - 4</a:t>
              </a:r>
            </a:p>
          </p:txBody>
        </p:sp>
      </p:grpSp>
      <p:sp>
        <p:nvSpPr>
          <p:cNvPr id="28709" name="Oval 182"/>
          <p:cNvSpPr>
            <a:spLocks noChangeArrowheads="1"/>
          </p:cNvSpPr>
          <p:nvPr/>
        </p:nvSpPr>
        <p:spPr bwMode="auto">
          <a:xfrm>
            <a:off x="6653213" y="2613025"/>
            <a:ext cx="533400" cy="381000"/>
          </a:xfrm>
          <a:prstGeom prst="ellipse">
            <a:avLst/>
          </a:prstGeom>
          <a:gradFill rotWithShape="0">
            <a:gsLst>
              <a:gs pos="0">
                <a:srgbClr val="FF9900"/>
              </a:gs>
              <a:gs pos="50000">
                <a:srgbClr val="FFFF00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grpSp>
        <p:nvGrpSpPr>
          <p:cNvPr id="28710" name="Group 183"/>
          <p:cNvGrpSpPr>
            <a:grpSpLocks/>
          </p:cNvGrpSpPr>
          <p:nvPr/>
        </p:nvGrpSpPr>
        <p:grpSpPr bwMode="auto">
          <a:xfrm>
            <a:off x="7129463" y="2543175"/>
            <a:ext cx="285750" cy="274638"/>
            <a:chOff x="1693" y="3032"/>
            <a:chExt cx="180" cy="173"/>
          </a:xfrm>
        </p:grpSpPr>
        <p:sp>
          <p:nvSpPr>
            <p:cNvPr id="28777" name="Oval 184"/>
            <p:cNvSpPr>
              <a:spLocks noChangeArrowheads="1"/>
            </p:cNvSpPr>
            <p:nvPr/>
          </p:nvSpPr>
          <p:spPr bwMode="auto">
            <a:xfrm>
              <a:off x="1728" y="3072"/>
              <a:ext cx="96" cy="9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8778" name="Text Box 185"/>
            <p:cNvSpPr txBox="1">
              <a:spLocks noChangeArrowheads="1"/>
            </p:cNvSpPr>
            <p:nvPr/>
          </p:nvSpPr>
          <p:spPr bwMode="auto">
            <a:xfrm>
              <a:off x="1693" y="3032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  <a:cs typeface="Arial" charset="0"/>
                </a:rPr>
                <a:t>P</a:t>
              </a:r>
            </a:p>
          </p:txBody>
        </p:sp>
      </p:grpSp>
      <p:sp>
        <p:nvSpPr>
          <p:cNvPr id="28711" name="Text Box 186"/>
          <p:cNvSpPr txBox="1">
            <a:spLocks noChangeArrowheads="1"/>
          </p:cNvSpPr>
          <p:nvPr/>
        </p:nvSpPr>
        <p:spPr bwMode="auto">
          <a:xfrm>
            <a:off x="6715125" y="2657475"/>
            <a:ext cx="4286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b="1">
                <a:latin typeface="Arial" charset="0"/>
                <a:cs typeface="Arial" charset="0"/>
              </a:rPr>
              <a:t>Akt</a:t>
            </a:r>
          </a:p>
        </p:txBody>
      </p:sp>
      <p:sp>
        <p:nvSpPr>
          <p:cNvPr id="28712" name="Rectangle 187"/>
          <p:cNvSpPr>
            <a:spLocks noChangeArrowheads="1"/>
          </p:cNvSpPr>
          <p:nvPr/>
        </p:nvSpPr>
        <p:spPr bwMode="auto">
          <a:xfrm>
            <a:off x="7599363" y="2660650"/>
            <a:ext cx="458787" cy="254000"/>
          </a:xfrm>
          <a:prstGeom prst="rect">
            <a:avLst/>
          </a:prstGeom>
          <a:gradFill rotWithShape="0">
            <a:gsLst>
              <a:gs pos="0">
                <a:srgbClr val="666666"/>
              </a:gs>
              <a:gs pos="50000">
                <a:srgbClr val="DDDDDD"/>
              </a:gs>
              <a:gs pos="100000">
                <a:srgbClr val="6666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8713" name="Text Box 188"/>
          <p:cNvSpPr txBox="1">
            <a:spLocks noChangeArrowheads="1"/>
          </p:cNvSpPr>
          <p:nvPr/>
        </p:nvSpPr>
        <p:spPr bwMode="auto">
          <a:xfrm>
            <a:off x="7532688" y="2660650"/>
            <a:ext cx="6016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b="1">
                <a:latin typeface="Arial" charset="0"/>
                <a:cs typeface="Arial" charset="0"/>
              </a:rPr>
              <a:t>PDK1</a:t>
            </a:r>
          </a:p>
        </p:txBody>
      </p:sp>
      <p:sp>
        <p:nvSpPr>
          <p:cNvPr id="28714" name="Line 189"/>
          <p:cNvSpPr>
            <a:spLocks noChangeShapeType="1"/>
          </p:cNvSpPr>
          <p:nvPr/>
        </p:nvSpPr>
        <p:spPr bwMode="auto">
          <a:xfrm flipH="1">
            <a:off x="7197725" y="2736850"/>
            <a:ext cx="381000" cy="762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28715" name="Group 63"/>
          <p:cNvGrpSpPr>
            <a:grpSpLocks/>
          </p:cNvGrpSpPr>
          <p:nvPr/>
        </p:nvGrpSpPr>
        <p:grpSpPr bwMode="auto">
          <a:xfrm>
            <a:off x="6010275" y="3032125"/>
            <a:ext cx="835025" cy="434975"/>
            <a:chOff x="5064125" y="3489325"/>
            <a:chExt cx="676274" cy="609600"/>
          </a:xfrm>
        </p:grpSpPr>
        <p:sp>
          <p:nvSpPr>
            <p:cNvPr id="28775" name="Line 204"/>
            <p:cNvSpPr>
              <a:spLocks noChangeShapeType="1"/>
            </p:cNvSpPr>
            <p:nvPr/>
          </p:nvSpPr>
          <p:spPr bwMode="auto">
            <a:xfrm flipH="1">
              <a:off x="5153024" y="3489325"/>
              <a:ext cx="587375" cy="596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776" name="Line 249"/>
            <p:cNvSpPr>
              <a:spLocks noChangeShapeType="1"/>
            </p:cNvSpPr>
            <p:nvPr/>
          </p:nvSpPr>
          <p:spPr bwMode="auto">
            <a:xfrm>
              <a:off x="5064125" y="4098925"/>
              <a:ext cx="1524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8716" name="Arc 21"/>
          <p:cNvSpPr>
            <a:spLocks/>
          </p:cNvSpPr>
          <p:nvPr/>
        </p:nvSpPr>
        <p:spPr bwMode="auto">
          <a:xfrm flipH="1">
            <a:off x="2266950" y="4222750"/>
            <a:ext cx="3438525" cy="93027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FF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717" name="Arc 27"/>
          <p:cNvSpPr>
            <a:spLocks/>
          </p:cNvSpPr>
          <p:nvPr/>
        </p:nvSpPr>
        <p:spPr bwMode="auto">
          <a:xfrm>
            <a:off x="5676900" y="4222750"/>
            <a:ext cx="3171825" cy="10668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FF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718" name="TextBox 90"/>
          <p:cNvSpPr txBox="1">
            <a:spLocks noChangeArrowheads="1"/>
          </p:cNvSpPr>
          <p:nvPr/>
        </p:nvSpPr>
        <p:spPr bwMode="auto">
          <a:xfrm>
            <a:off x="323850" y="1447800"/>
            <a:ext cx="1990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1800">
                <a:solidFill>
                  <a:srgbClr val="66FFFF"/>
                </a:solidFill>
                <a:latin typeface="Arial" charset="0"/>
                <a:cs typeface="Arial" charset="0"/>
              </a:rPr>
              <a:t>HEPATOCYTE</a:t>
            </a:r>
            <a:endParaRPr lang="en-US" sz="1800">
              <a:solidFill>
                <a:srgbClr val="66FFFF"/>
              </a:solidFill>
              <a:latin typeface="Arial" charset="0"/>
              <a:cs typeface="Arial" charset="0"/>
            </a:endParaRPr>
          </a:p>
        </p:txBody>
      </p:sp>
      <p:sp>
        <p:nvSpPr>
          <p:cNvPr id="28719" name="TextBox 91"/>
          <p:cNvSpPr txBox="1">
            <a:spLocks noChangeArrowheads="1"/>
          </p:cNvSpPr>
          <p:nvPr/>
        </p:nvSpPr>
        <p:spPr bwMode="auto">
          <a:xfrm>
            <a:off x="323850" y="3629025"/>
            <a:ext cx="1438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1800">
                <a:solidFill>
                  <a:srgbClr val="66FFFF"/>
                </a:solidFill>
                <a:latin typeface="Arial" charset="0"/>
                <a:cs typeface="Arial" charset="0"/>
              </a:rPr>
              <a:t>cytoplasm</a:t>
            </a:r>
            <a:endParaRPr lang="en-US" sz="1800">
              <a:solidFill>
                <a:srgbClr val="66FFFF"/>
              </a:solidFill>
              <a:latin typeface="Arial" charset="0"/>
              <a:cs typeface="Arial" charset="0"/>
            </a:endParaRPr>
          </a:p>
        </p:txBody>
      </p:sp>
      <p:sp>
        <p:nvSpPr>
          <p:cNvPr id="28720" name="TextBox 92"/>
          <p:cNvSpPr txBox="1">
            <a:spLocks noChangeArrowheads="1"/>
          </p:cNvSpPr>
          <p:nvPr/>
        </p:nvSpPr>
        <p:spPr bwMode="auto">
          <a:xfrm>
            <a:off x="0" y="5924550"/>
            <a:ext cx="1609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1800">
                <a:solidFill>
                  <a:srgbClr val="66FFFF"/>
                </a:solidFill>
                <a:latin typeface="Arial" charset="0"/>
                <a:cs typeface="Arial" charset="0"/>
              </a:rPr>
              <a:t>nucleus</a:t>
            </a:r>
            <a:endParaRPr lang="en-US" sz="1800">
              <a:solidFill>
                <a:srgbClr val="66FFFF"/>
              </a:solidFill>
              <a:latin typeface="Arial" charset="0"/>
              <a:cs typeface="Arial" charset="0"/>
            </a:endParaRPr>
          </a:p>
        </p:txBody>
      </p:sp>
      <p:sp>
        <p:nvSpPr>
          <p:cNvPr id="28721" name="Oval 28"/>
          <p:cNvSpPr>
            <a:spLocks noChangeArrowheads="1"/>
          </p:cNvSpPr>
          <p:nvPr/>
        </p:nvSpPr>
        <p:spPr bwMode="auto">
          <a:xfrm>
            <a:off x="4575175" y="2946400"/>
            <a:ext cx="673100" cy="406400"/>
          </a:xfrm>
          <a:prstGeom prst="ellipse">
            <a:avLst/>
          </a:prstGeom>
          <a:gradFill rotWithShape="1">
            <a:gsLst>
              <a:gs pos="0">
                <a:srgbClr val="760076"/>
              </a:gs>
              <a:gs pos="50000">
                <a:srgbClr val="FF00FF"/>
              </a:gs>
              <a:gs pos="100000">
                <a:srgbClr val="7600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8722" name="Text Box 29"/>
          <p:cNvSpPr txBox="1">
            <a:spLocks noChangeArrowheads="1"/>
          </p:cNvSpPr>
          <p:nvPr/>
        </p:nvSpPr>
        <p:spPr bwMode="auto">
          <a:xfrm>
            <a:off x="4635500" y="3022600"/>
            <a:ext cx="577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b="1">
                <a:latin typeface="Arial" charset="0"/>
                <a:cs typeface="Arial" charset="0"/>
              </a:rPr>
              <a:t>IRS-1</a:t>
            </a:r>
          </a:p>
        </p:txBody>
      </p:sp>
      <p:sp>
        <p:nvSpPr>
          <p:cNvPr id="28723" name="AutoShape 50"/>
          <p:cNvSpPr>
            <a:spLocks noChangeArrowheads="1"/>
          </p:cNvSpPr>
          <p:nvPr/>
        </p:nvSpPr>
        <p:spPr bwMode="auto">
          <a:xfrm rot="20076636" flipV="1">
            <a:off x="4092575" y="2543175"/>
            <a:ext cx="417513" cy="219075"/>
          </a:xfrm>
          <a:prstGeom prst="rightArrow">
            <a:avLst>
              <a:gd name="adj1" fmla="val 50000"/>
              <a:gd name="adj2" fmla="val 3131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8724" name="Line 143"/>
          <p:cNvSpPr>
            <a:spLocks noChangeShapeType="1"/>
          </p:cNvSpPr>
          <p:nvPr/>
        </p:nvSpPr>
        <p:spPr bwMode="auto">
          <a:xfrm>
            <a:off x="3467100" y="2668588"/>
            <a:ext cx="0" cy="584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28725" name="Group 271"/>
          <p:cNvGrpSpPr>
            <a:grpSpLocks/>
          </p:cNvGrpSpPr>
          <p:nvPr/>
        </p:nvGrpSpPr>
        <p:grpSpPr bwMode="auto">
          <a:xfrm>
            <a:off x="3187700" y="2763838"/>
            <a:ext cx="285750" cy="274637"/>
            <a:chOff x="1693" y="3032"/>
            <a:chExt cx="180" cy="173"/>
          </a:xfrm>
        </p:grpSpPr>
        <p:sp>
          <p:nvSpPr>
            <p:cNvPr id="28773" name="Oval 272"/>
            <p:cNvSpPr>
              <a:spLocks noChangeArrowheads="1"/>
            </p:cNvSpPr>
            <p:nvPr/>
          </p:nvSpPr>
          <p:spPr bwMode="auto">
            <a:xfrm>
              <a:off x="1728" y="3072"/>
              <a:ext cx="96" cy="9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8774" name="Text Box 273"/>
            <p:cNvSpPr txBox="1">
              <a:spLocks noChangeArrowheads="1"/>
            </p:cNvSpPr>
            <p:nvPr/>
          </p:nvSpPr>
          <p:spPr bwMode="auto">
            <a:xfrm>
              <a:off x="1693" y="3032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  <a:cs typeface="Arial" charset="0"/>
                </a:rPr>
                <a:t>P</a:t>
              </a:r>
            </a:p>
          </p:txBody>
        </p:sp>
      </p:grpSp>
      <p:sp>
        <p:nvSpPr>
          <p:cNvPr id="28726" name="Rectangle 154"/>
          <p:cNvSpPr>
            <a:spLocks noChangeArrowheads="1"/>
          </p:cNvSpPr>
          <p:nvPr/>
        </p:nvSpPr>
        <p:spPr bwMode="auto">
          <a:xfrm>
            <a:off x="3406775" y="2859088"/>
            <a:ext cx="96838" cy="315912"/>
          </a:xfrm>
          <a:prstGeom prst="rect">
            <a:avLst/>
          </a:prstGeom>
          <a:gradFill rotWithShape="1">
            <a:gsLst>
              <a:gs pos="0">
                <a:srgbClr val="761800"/>
              </a:gs>
              <a:gs pos="50000">
                <a:srgbClr val="FF3300"/>
              </a:gs>
              <a:gs pos="100000">
                <a:srgbClr val="761800"/>
              </a:gs>
            </a:gsLst>
            <a:lin ang="5400000" scaled="1"/>
          </a:gra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8727" name="Rectangle 155" descr="Dark upward diagonal"/>
          <p:cNvSpPr>
            <a:spLocks noChangeArrowheads="1"/>
          </p:cNvSpPr>
          <p:nvPr/>
        </p:nvSpPr>
        <p:spPr bwMode="auto">
          <a:xfrm>
            <a:off x="3419475" y="2638425"/>
            <a:ext cx="73025" cy="125413"/>
          </a:xfrm>
          <a:prstGeom prst="rect">
            <a:avLst/>
          </a:prstGeom>
          <a:pattFill prst="dkUpDiag">
            <a:fgClr>
              <a:schemeClr val="accent1"/>
            </a:fgClr>
            <a:bgClr>
              <a:srgbClr val="FFFFFF"/>
            </a:bgClr>
          </a:patt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8728" name="AutoShape 50"/>
          <p:cNvSpPr>
            <a:spLocks noChangeArrowheads="1"/>
          </p:cNvSpPr>
          <p:nvPr/>
        </p:nvSpPr>
        <p:spPr bwMode="auto">
          <a:xfrm rot="1523364">
            <a:off x="4092575" y="3038475"/>
            <a:ext cx="417513" cy="219075"/>
          </a:xfrm>
          <a:prstGeom prst="rightArrow">
            <a:avLst>
              <a:gd name="adj1" fmla="val 50000"/>
              <a:gd name="adj2" fmla="val 3131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8729" name="Line 51"/>
          <p:cNvSpPr>
            <a:spLocks noChangeShapeType="1"/>
          </p:cNvSpPr>
          <p:nvPr/>
        </p:nvSpPr>
        <p:spPr bwMode="auto">
          <a:xfrm flipH="1">
            <a:off x="4295775" y="2476500"/>
            <a:ext cx="9525" cy="441325"/>
          </a:xfrm>
          <a:prstGeom prst="line">
            <a:avLst/>
          </a:prstGeom>
          <a:noFill/>
          <a:ln w="635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730" name="Line 51"/>
          <p:cNvSpPr>
            <a:spLocks noChangeShapeType="1"/>
          </p:cNvSpPr>
          <p:nvPr/>
        </p:nvSpPr>
        <p:spPr bwMode="auto">
          <a:xfrm flipH="1" flipV="1">
            <a:off x="4286250" y="2981325"/>
            <a:ext cx="9525" cy="441325"/>
          </a:xfrm>
          <a:prstGeom prst="line">
            <a:avLst/>
          </a:prstGeom>
          <a:noFill/>
          <a:ln w="635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731" name="Line 51"/>
          <p:cNvSpPr>
            <a:spLocks noChangeShapeType="1"/>
          </p:cNvSpPr>
          <p:nvPr/>
        </p:nvSpPr>
        <p:spPr bwMode="auto">
          <a:xfrm flipH="1" flipV="1">
            <a:off x="4800600" y="904875"/>
            <a:ext cx="9525" cy="441325"/>
          </a:xfrm>
          <a:prstGeom prst="line">
            <a:avLst/>
          </a:prstGeom>
          <a:noFill/>
          <a:ln w="635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732" name="AutoShape 220"/>
          <p:cNvSpPr>
            <a:spLocks noChangeArrowheads="1"/>
          </p:cNvSpPr>
          <p:nvPr/>
        </p:nvSpPr>
        <p:spPr bwMode="auto">
          <a:xfrm>
            <a:off x="5445125" y="3533775"/>
            <a:ext cx="622300" cy="3476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65E47"/>
              </a:gs>
              <a:gs pos="50000">
                <a:srgbClr val="FFCC99"/>
              </a:gs>
              <a:gs pos="100000">
                <a:srgbClr val="765E47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8733" name="Text Box 221"/>
          <p:cNvSpPr txBox="1">
            <a:spLocks noChangeArrowheads="1"/>
          </p:cNvSpPr>
          <p:nvPr/>
        </p:nvSpPr>
        <p:spPr bwMode="auto">
          <a:xfrm>
            <a:off x="5375275" y="3567113"/>
            <a:ext cx="7000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1">
                <a:latin typeface="Arial" charset="0"/>
                <a:cs typeface="Arial" charset="0"/>
              </a:rPr>
              <a:t>Foxa2</a:t>
            </a:r>
          </a:p>
        </p:txBody>
      </p:sp>
      <p:grpSp>
        <p:nvGrpSpPr>
          <p:cNvPr id="28734" name="Group 222"/>
          <p:cNvGrpSpPr>
            <a:grpSpLocks/>
          </p:cNvGrpSpPr>
          <p:nvPr/>
        </p:nvGrpSpPr>
        <p:grpSpPr bwMode="auto">
          <a:xfrm>
            <a:off x="6034088" y="3489325"/>
            <a:ext cx="285750" cy="274638"/>
            <a:chOff x="1693" y="3032"/>
            <a:chExt cx="180" cy="173"/>
          </a:xfrm>
        </p:grpSpPr>
        <p:sp>
          <p:nvSpPr>
            <p:cNvPr id="28771" name="Oval 223"/>
            <p:cNvSpPr>
              <a:spLocks noChangeArrowheads="1"/>
            </p:cNvSpPr>
            <p:nvPr/>
          </p:nvSpPr>
          <p:spPr bwMode="auto">
            <a:xfrm>
              <a:off x="1728" y="3072"/>
              <a:ext cx="96" cy="9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8772" name="Text Box 224"/>
            <p:cNvSpPr txBox="1">
              <a:spLocks noChangeArrowheads="1"/>
            </p:cNvSpPr>
            <p:nvPr/>
          </p:nvSpPr>
          <p:spPr bwMode="auto">
            <a:xfrm>
              <a:off x="1693" y="3032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  <a:cs typeface="Arial" charset="0"/>
                </a:rPr>
                <a:t>P</a:t>
              </a:r>
            </a:p>
          </p:txBody>
        </p:sp>
      </p:grpSp>
      <p:grpSp>
        <p:nvGrpSpPr>
          <p:cNvPr id="28735" name="Group 67"/>
          <p:cNvGrpSpPr>
            <a:grpSpLocks/>
          </p:cNvGrpSpPr>
          <p:nvPr/>
        </p:nvGrpSpPr>
        <p:grpSpPr bwMode="auto">
          <a:xfrm>
            <a:off x="5419725" y="4856163"/>
            <a:ext cx="892175" cy="112712"/>
            <a:chOff x="4032" y="2241"/>
            <a:chExt cx="753" cy="47"/>
          </a:xfrm>
        </p:grpSpPr>
        <p:grpSp>
          <p:nvGrpSpPr>
            <p:cNvPr id="28762" name="Group 68"/>
            <p:cNvGrpSpPr>
              <a:grpSpLocks/>
            </p:cNvGrpSpPr>
            <p:nvPr/>
          </p:nvGrpSpPr>
          <p:grpSpPr bwMode="auto">
            <a:xfrm>
              <a:off x="4032" y="2241"/>
              <a:ext cx="249" cy="47"/>
              <a:chOff x="4032" y="2241"/>
              <a:chExt cx="249" cy="56"/>
            </a:xfrm>
          </p:grpSpPr>
          <p:sp>
            <p:nvSpPr>
              <p:cNvPr id="28769" name="Oval 69"/>
              <p:cNvSpPr>
                <a:spLocks noChangeArrowheads="1"/>
              </p:cNvSpPr>
              <p:nvPr/>
            </p:nvSpPr>
            <p:spPr bwMode="auto">
              <a:xfrm>
                <a:off x="4032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8770" name="Oval 70"/>
              <p:cNvSpPr>
                <a:spLocks noChangeArrowheads="1"/>
              </p:cNvSpPr>
              <p:nvPr/>
            </p:nvSpPr>
            <p:spPr bwMode="auto">
              <a:xfrm>
                <a:off x="4158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8763" name="Group 71"/>
            <p:cNvGrpSpPr>
              <a:grpSpLocks/>
            </p:cNvGrpSpPr>
            <p:nvPr/>
          </p:nvGrpSpPr>
          <p:grpSpPr bwMode="auto">
            <a:xfrm>
              <a:off x="4284" y="2241"/>
              <a:ext cx="249" cy="47"/>
              <a:chOff x="4032" y="2241"/>
              <a:chExt cx="249" cy="56"/>
            </a:xfrm>
          </p:grpSpPr>
          <p:sp>
            <p:nvSpPr>
              <p:cNvPr id="28767" name="Oval 72"/>
              <p:cNvSpPr>
                <a:spLocks noChangeArrowheads="1"/>
              </p:cNvSpPr>
              <p:nvPr/>
            </p:nvSpPr>
            <p:spPr bwMode="auto">
              <a:xfrm>
                <a:off x="4032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8768" name="Oval 73"/>
              <p:cNvSpPr>
                <a:spLocks noChangeArrowheads="1"/>
              </p:cNvSpPr>
              <p:nvPr/>
            </p:nvSpPr>
            <p:spPr bwMode="auto">
              <a:xfrm>
                <a:off x="4158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8764" name="Group 74"/>
            <p:cNvGrpSpPr>
              <a:grpSpLocks/>
            </p:cNvGrpSpPr>
            <p:nvPr/>
          </p:nvGrpSpPr>
          <p:grpSpPr bwMode="auto">
            <a:xfrm>
              <a:off x="4536" y="2241"/>
              <a:ext cx="249" cy="47"/>
              <a:chOff x="4032" y="2241"/>
              <a:chExt cx="249" cy="56"/>
            </a:xfrm>
          </p:grpSpPr>
          <p:sp>
            <p:nvSpPr>
              <p:cNvPr id="28765" name="Oval 75"/>
              <p:cNvSpPr>
                <a:spLocks noChangeArrowheads="1"/>
              </p:cNvSpPr>
              <p:nvPr/>
            </p:nvSpPr>
            <p:spPr bwMode="auto">
              <a:xfrm>
                <a:off x="4032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8766" name="Oval 76"/>
              <p:cNvSpPr>
                <a:spLocks noChangeArrowheads="1"/>
              </p:cNvSpPr>
              <p:nvPr/>
            </p:nvSpPr>
            <p:spPr bwMode="auto">
              <a:xfrm>
                <a:off x="4158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28736" name="Group 77"/>
          <p:cNvGrpSpPr>
            <a:grpSpLocks/>
          </p:cNvGrpSpPr>
          <p:nvPr/>
        </p:nvGrpSpPr>
        <p:grpSpPr bwMode="auto">
          <a:xfrm>
            <a:off x="4521200" y="4862513"/>
            <a:ext cx="892175" cy="112712"/>
            <a:chOff x="4032" y="2241"/>
            <a:chExt cx="753" cy="47"/>
          </a:xfrm>
        </p:grpSpPr>
        <p:grpSp>
          <p:nvGrpSpPr>
            <p:cNvPr id="28753" name="Group 78"/>
            <p:cNvGrpSpPr>
              <a:grpSpLocks/>
            </p:cNvGrpSpPr>
            <p:nvPr/>
          </p:nvGrpSpPr>
          <p:grpSpPr bwMode="auto">
            <a:xfrm>
              <a:off x="4032" y="2241"/>
              <a:ext cx="249" cy="47"/>
              <a:chOff x="4032" y="2241"/>
              <a:chExt cx="249" cy="56"/>
            </a:xfrm>
          </p:grpSpPr>
          <p:sp>
            <p:nvSpPr>
              <p:cNvPr id="28760" name="Oval 79"/>
              <p:cNvSpPr>
                <a:spLocks noChangeArrowheads="1"/>
              </p:cNvSpPr>
              <p:nvPr/>
            </p:nvSpPr>
            <p:spPr bwMode="auto">
              <a:xfrm>
                <a:off x="4032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8761" name="Oval 80"/>
              <p:cNvSpPr>
                <a:spLocks noChangeArrowheads="1"/>
              </p:cNvSpPr>
              <p:nvPr/>
            </p:nvSpPr>
            <p:spPr bwMode="auto">
              <a:xfrm>
                <a:off x="4158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8754" name="Group 81"/>
            <p:cNvGrpSpPr>
              <a:grpSpLocks/>
            </p:cNvGrpSpPr>
            <p:nvPr/>
          </p:nvGrpSpPr>
          <p:grpSpPr bwMode="auto">
            <a:xfrm>
              <a:off x="4284" y="2241"/>
              <a:ext cx="249" cy="47"/>
              <a:chOff x="4032" y="2241"/>
              <a:chExt cx="249" cy="56"/>
            </a:xfrm>
          </p:grpSpPr>
          <p:sp>
            <p:nvSpPr>
              <p:cNvPr id="28758" name="Oval 82"/>
              <p:cNvSpPr>
                <a:spLocks noChangeArrowheads="1"/>
              </p:cNvSpPr>
              <p:nvPr/>
            </p:nvSpPr>
            <p:spPr bwMode="auto">
              <a:xfrm>
                <a:off x="4032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8759" name="Oval 83"/>
              <p:cNvSpPr>
                <a:spLocks noChangeArrowheads="1"/>
              </p:cNvSpPr>
              <p:nvPr/>
            </p:nvSpPr>
            <p:spPr bwMode="auto">
              <a:xfrm>
                <a:off x="4158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8755" name="Group 84"/>
            <p:cNvGrpSpPr>
              <a:grpSpLocks/>
            </p:cNvGrpSpPr>
            <p:nvPr/>
          </p:nvGrpSpPr>
          <p:grpSpPr bwMode="auto">
            <a:xfrm>
              <a:off x="4536" y="2241"/>
              <a:ext cx="249" cy="47"/>
              <a:chOff x="4032" y="2241"/>
              <a:chExt cx="249" cy="56"/>
            </a:xfrm>
          </p:grpSpPr>
          <p:sp>
            <p:nvSpPr>
              <p:cNvPr id="28756" name="Oval 85"/>
              <p:cNvSpPr>
                <a:spLocks noChangeArrowheads="1"/>
              </p:cNvSpPr>
              <p:nvPr/>
            </p:nvSpPr>
            <p:spPr bwMode="auto">
              <a:xfrm>
                <a:off x="4032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8757" name="Oval 86"/>
              <p:cNvSpPr>
                <a:spLocks noChangeArrowheads="1"/>
              </p:cNvSpPr>
              <p:nvPr/>
            </p:nvSpPr>
            <p:spPr bwMode="auto">
              <a:xfrm>
                <a:off x="4158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28737" name="Text Box 129"/>
          <p:cNvSpPr txBox="1">
            <a:spLocks noChangeArrowheads="1"/>
          </p:cNvSpPr>
          <p:nvPr/>
        </p:nvSpPr>
        <p:spPr bwMode="auto">
          <a:xfrm>
            <a:off x="4371975" y="4611688"/>
            <a:ext cx="2133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1000">
                <a:solidFill>
                  <a:srgbClr val="FF0000"/>
                </a:solidFill>
                <a:latin typeface="Arial" charset="0"/>
                <a:cs typeface="Arial" charset="0"/>
              </a:rPr>
              <a:t>FoxA2 RESPONSE ELEMENTS</a:t>
            </a:r>
          </a:p>
        </p:txBody>
      </p:sp>
      <p:cxnSp>
        <p:nvCxnSpPr>
          <p:cNvPr id="28738" name="Straight Arrow Connector 189"/>
          <p:cNvCxnSpPr>
            <a:cxnSpLocks noChangeShapeType="1"/>
          </p:cNvCxnSpPr>
          <p:nvPr/>
        </p:nvCxnSpPr>
        <p:spPr bwMode="auto">
          <a:xfrm rot="5400000">
            <a:off x="5400675" y="4267200"/>
            <a:ext cx="666750" cy="0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1" name="Multiply 190"/>
          <p:cNvSpPr/>
          <p:nvPr/>
        </p:nvSpPr>
        <p:spPr bwMode="auto">
          <a:xfrm>
            <a:off x="5419725" y="3886200"/>
            <a:ext cx="628650" cy="342900"/>
          </a:xfrm>
          <a:prstGeom prst="mathMultiply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740" name="Line 51"/>
          <p:cNvSpPr>
            <a:spLocks noChangeShapeType="1"/>
          </p:cNvSpPr>
          <p:nvPr/>
        </p:nvSpPr>
        <p:spPr bwMode="auto">
          <a:xfrm flipH="1" flipV="1">
            <a:off x="5276850" y="3609975"/>
            <a:ext cx="9525" cy="441325"/>
          </a:xfrm>
          <a:prstGeom prst="line">
            <a:avLst/>
          </a:prstGeom>
          <a:noFill/>
          <a:ln w="635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741" name="TextBox 193"/>
          <p:cNvSpPr txBox="1">
            <a:spLocks noChangeArrowheads="1"/>
          </p:cNvSpPr>
          <p:nvPr/>
        </p:nvSpPr>
        <p:spPr bwMode="auto">
          <a:xfrm>
            <a:off x="4476750" y="5086350"/>
            <a:ext cx="20955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1400">
                <a:solidFill>
                  <a:srgbClr val="66FFFF"/>
                </a:solidFill>
                <a:latin typeface="Arial" charset="0"/>
                <a:cs typeface="Arial" charset="0"/>
              </a:rPr>
              <a:t>decreased enzymes of fatty acid oxidation, ketogenesis and VLDL export / increased enzymes of fatty acid synthesis</a:t>
            </a:r>
            <a:endParaRPr lang="en-US" sz="1400">
              <a:solidFill>
                <a:srgbClr val="66FFFF"/>
              </a:solidFill>
              <a:latin typeface="Arial" charset="0"/>
              <a:cs typeface="Arial" charset="0"/>
            </a:endParaRPr>
          </a:p>
        </p:txBody>
      </p:sp>
      <p:sp>
        <p:nvSpPr>
          <p:cNvPr id="28742" name="Text Box 64"/>
          <p:cNvSpPr txBox="1">
            <a:spLocks noChangeArrowheads="1"/>
          </p:cNvSpPr>
          <p:nvPr/>
        </p:nvSpPr>
        <p:spPr bwMode="auto">
          <a:xfrm>
            <a:off x="6846888" y="1279525"/>
            <a:ext cx="9509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9933"/>
                </a:solidFill>
                <a:latin typeface="Arial" charset="0"/>
                <a:cs typeface="Arial" charset="0"/>
              </a:rPr>
              <a:t>glucose</a:t>
            </a:r>
          </a:p>
        </p:txBody>
      </p:sp>
      <p:sp>
        <p:nvSpPr>
          <p:cNvPr id="28743" name="TextBox 94"/>
          <p:cNvSpPr txBox="1">
            <a:spLocks noChangeArrowheads="1"/>
          </p:cNvSpPr>
          <p:nvPr/>
        </p:nvSpPr>
        <p:spPr bwMode="auto">
          <a:xfrm>
            <a:off x="466725" y="752475"/>
            <a:ext cx="3114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>
                <a:solidFill>
                  <a:srgbClr val="66FFFF"/>
                </a:solidFill>
                <a:latin typeface="Arial" charset="0"/>
              </a:rPr>
              <a:t>Wolfrum et al. Nature 2004;432:1027</a:t>
            </a:r>
            <a:endParaRPr lang="en-US" sz="1400">
              <a:solidFill>
                <a:srgbClr val="66FFFF"/>
              </a:solidFill>
            </a:endParaRPr>
          </a:p>
        </p:txBody>
      </p:sp>
      <p:grpSp>
        <p:nvGrpSpPr>
          <p:cNvPr id="28744" name="Group 28"/>
          <p:cNvGrpSpPr>
            <a:grpSpLocks/>
          </p:cNvGrpSpPr>
          <p:nvPr/>
        </p:nvGrpSpPr>
        <p:grpSpPr bwMode="auto">
          <a:xfrm>
            <a:off x="6627813" y="1955800"/>
            <a:ext cx="315912" cy="539750"/>
            <a:chOff x="3648" y="672"/>
            <a:chExt cx="144" cy="308"/>
          </a:xfrm>
        </p:grpSpPr>
        <p:sp>
          <p:nvSpPr>
            <p:cNvPr id="28751" name="AutoShape 29"/>
            <p:cNvSpPr>
              <a:spLocks noChangeArrowheads="1"/>
            </p:cNvSpPr>
            <p:nvPr/>
          </p:nvSpPr>
          <p:spPr bwMode="auto">
            <a:xfrm>
              <a:off x="3696" y="672"/>
              <a:ext cx="48" cy="26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00765E"/>
                </a:gs>
                <a:gs pos="50000">
                  <a:srgbClr val="00FFCC"/>
                </a:gs>
                <a:gs pos="100000">
                  <a:srgbClr val="00765E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52" name="AutoShape 30"/>
            <p:cNvSpPr>
              <a:spLocks noChangeArrowheads="1"/>
            </p:cNvSpPr>
            <p:nvPr/>
          </p:nvSpPr>
          <p:spPr bwMode="auto">
            <a:xfrm>
              <a:off x="3648" y="836"/>
              <a:ext cx="144" cy="144"/>
            </a:xfrm>
            <a:prstGeom prst="star8">
              <a:avLst>
                <a:gd name="adj" fmla="val 38250"/>
              </a:avLst>
            </a:prstGeom>
            <a:gradFill rotWithShape="0">
              <a:gsLst>
                <a:gs pos="0">
                  <a:srgbClr val="00765E"/>
                </a:gs>
                <a:gs pos="50000">
                  <a:srgbClr val="00FFCC"/>
                </a:gs>
                <a:gs pos="100000">
                  <a:srgbClr val="00765E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745" name="Text Box 31"/>
          <p:cNvSpPr txBox="1">
            <a:spLocks noChangeArrowheads="1"/>
          </p:cNvSpPr>
          <p:nvPr/>
        </p:nvSpPr>
        <p:spPr bwMode="auto">
          <a:xfrm>
            <a:off x="6219825" y="2089150"/>
            <a:ext cx="514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00FFCC"/>
                </a:solidFill>
                <a:latin typeface="Arial" charset="0"/>
              </a:rPr>
              <a:t>PIP3</a:t>
            </a:r>
          </a:p>
        </p:txBody>
      </p:sp>
      <p:sp>
        <p:nvSpPr>
          <p:cNvPr id="28746" name="TextBox 102"/>
          <p:cNvSpPr txBox="1">
            <a:spLocks noChangeArrowheads="1"/>
          </p:cNvSpPr>
          <p:nvPr/>
        </p:nvSpPr>
        <p:spPr bwMode="auto">
          <a:xfrm>
            <a:off x="1466850" y="5189538"/>
            <a:ext cx="302895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1800" i="1">
                <a:solidFill>
                  <a:srgbClr val="FF9900"/>
                </a:solidFill>
                <a:latin typeface="Arial" charset="0"/>
                <a:cs typeface="Arial" charset="0"/>
              </a:rPr>
              <a:t>increased IRS-1 signalling enhances nuclear exlusion of Foxa2 and augments fatty acid and lipid retention and synthesis  in the liver</a:t>
            </a:r>
            <a:endParaRPr lang="en-US" sz="1800" i="1">
              <a:solidFill>
                <a:srgbClr val="FF9900"/>
              </a:solidFill>
              <a:latin typeface="Arial" charset="0"/>
              <a:cs typeface="Arial" charset="0"/>
            </a:endParaRPr>
          </a:p>
        </p:txBody>
      </p:sp>
      <p:sp>
        <p:nvSpPr>
          <p:cNvPr id="28747" name="Line 65"/>
          <p:cNvSpPr>
            <a:spLocks noChangeShapeType="1"/>
          </p:cNvSpPr>
          <p:nvPr/>
        </p:nvSpPr>
        <p:spPr bwMode="auto">
          <a:xfrm flipH="1" flipV="1">
            <a:off x="7931150" y="1181100"/>
            <a:ext cx="3175" cy="42862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748" name="Line 65"/>
          <p:cNvSpPr>
            <a:spLocks noChangeShapeType="1"/>
          </p:cNvSpPr>
          <p:nvPr/>
        </p:nvSpPr>
        <p:spPr bwMode="auto">
          <a:xfrm flipH="1">
            <a:off x="7816850" y="1190625"/>
            <a:ext cx="3175" cy="42862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749" name="Line 65"/>
          <p:cNvSpPr>
            <a:spLocks noChangeShapeType="1"/>
          </p:cNvSpPr>
          <p:nvPr/>
        </p:nvSpPr>
        <p:spPr bwMode="auto">
          <a:xfrm flipH="1">
            <a:off x="7940675" y="1952625"/>
            <a:ext cx="3175" cy="42862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750" name="Line 65"/>
          <p:cNvSpPr>
            <a:spLocks noChangeShapeType="1"/>
          </p:cNvSpPr>
          <p:nvPr/>
        </p:nvSpPr>
        <p:spPr bwMode="auto">
          <a:xfrm flipH="1" flipV="1">
            <a:off x="7826375" y="1924050"/>
            <a:ext cx="3175" cy="42862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463550" y="344488"/>
            <a:ext cx="7165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2800">
                <a:solidFill>
                  <a:srgbClr val="FF9933"/>
                </a:solidFill>
                <a:latin typeface="Arial" charset="0"/>
              </a:rPr>
              <a:t>Hepatic lipogenesis and insulin resistance 3</a:t>
            </a:r>
          </a:p>
        </p:txBody>
      </p:sp>
      <p:sp>
        <p:nvSpPr>
          <p:cNvPr id="29699" name="Line 3"/>
          <p:cNvSpPr>
            <a:spLocks noChangeShapeType="1"/>
          </p:cNvSpPr>
          <p:nvPr/>
        </p:nvSpPr>
        <p:spPr bwMode="auto">
          <a:xfrm flipV="1">
            <a:off x="3870325" y="1249363"/>
            <a:ext cx="0" cy="184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 flipV="1">
            <a:off x="3563938" y="1249363"/>
            <a:ext cx="12700" cy="184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>
            <a:off x="3908425" y="2735263"/>
            <a:ext cx="46038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 flipH="1">
            <a:off x="3990975" y="2500313"/>
            <a:ext cx="0" cy="75088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03" name="Rectangle 6"/>
          <p:cNvSpPr>
            <a:spLocks noChangeArrowheads="1"/>
          </p:cNvSpPr>
          <p:nvPr/>
        </p:nvSpPr>
        <p:spPr bwMode="auto">
          <a:xfrm>
            <a:off x="3940175" y="2863850"/>
            <a:ext cx="96838" cy="315913"/>
          </a:xfrm>
          <a:prstGeom prst="rect">
            <a:avLst/>
          </a:prstGeom>
          <a:gradFill rotWithShape="1">
            <a:gsLst>
              <a:gs pos="0">
                <a:srgbClr val="761800"/>
              </a:gs>
              <a:gs pos="50000">
                <a:srgbClr val="FF3300"/>
              </a:gs>
              <a:gs pos="100000">
                <a:srgbClr val="761800"/>
              </a:gs>
            </a:gsLst>
            <a:lin ang="5400000" scaled="1"/>
          </a:gra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9704" name="Rectangle 7" descr="Dark upward diagonal"/>
          <p:cNvSpPr>
            <a:spLocks noChangeArrowheads="1"/>
          </p:cNvSpPr>
          <p:nvPr/>
        </p:nvSpPr>
        <p:spPr bwMode="auto">
          <a:xfrm>
            <a:off x="3952875" y="2638425"/>
            <a:ext cx="73025" cy="125413"/>
          </a:xfrm>
          <a:prstGeom prst="rect">
            <a:avLst/>
          </a:prstGeom>
          <a:pattFill prst="dkUpDiag">
            <a:fgClr>
              <a:schemeClr val="accent1"/>
            </a:fgClr>
            <a:bgClr>
              <a:srgbClr val="FFFFFF"/>
            </a:bgClr>
          </a:patt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9705" name="Rectangle 8" descr="Dark upward diagonal"/>
          <p:cNvSpPr>
            <a:spLocks noChangeArrowheads="1"/>
          </p:cNvSpPr>
          <p:nvPr/>
        </p:nvSpPr>
        <p:spPr bwMode="auto">
          <a:xfrm>
            <a:off x="3951288" y="2500313"/>
            <a:ext cx="73025" cy="66675"/>
          </a:xfrm>
          <a:prstGeom prst="rect">
            <a:avLst/>
          </a:prstGeom>
          <a:pattFill prst="dkUpDiag">
            <a:fgClr>
              <a:schemeClr val="accent1"/>
            </a:fgClr>
            <a:bgClr>
              <a:srgbClr val="FFFFFF"/>
            </a:bgClr>
          </a:patt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9706" name="Rectangle 9" descr="Dark upward diagonal"/>
          <p:cNvSpPr>
            <a:spLocks noChangeArrowheads="1"/>
          </p:cNvSpPr>
          <p:nvPr/>
        </p:nvSpPr>
        <p:spPr bwMode="auto">
          <a:xfrm flipV="1">
            <a:off x="3832225" y="2439988"/>
            <a:ext cx="73025" cy="127000"/>
          </a:xfrm>
          <a:prstGeom prst="rect">
            <a:avLst/>
          </a:prstGeom>
          <a:pattFill prst="dkUpDiag">
            <a:fgClr>
              <a:schemeClr val="accent1"/>
            </a:fgClr>
            <a:bgClr>
              <a:srgbClr val="FFFFFF"/>
            </a:bgClr>
          </a:patt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9707" name="Rectangle 10" descr="Dark upward diagonal"/>
          <p:cNvSpPr>
            <a:spLocks noChangeArrowheads="1"/>
          </p:cNvSpPr>
          <p:nvPr/>
        </p:nvSpPr>
        <p:spPr bwMode="auto">
          <a:xfrm flipV="1">
            <a:off x="3830638" y="2638425"/>
            <a:ext cx="73025" cy="66675"/>
          </a:xfrm>
          <a:prstGeom prst="rect">
            <a:avLst/>
          </a:prstGeom>
          <a:pattFill prst="dkUpDiag">
            <a:fgClr>
              <a:schemeClr val="accent1"/>
            </a:fgClr>
            <a:bgClr>
              <a:srgbClr val="FFFFFF"/>
            </a:bgClr>
          </a:patt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>
            <a:off x="3571875" y="2576513"/>
            <a:ext cx="3048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3487738" y="2655888"/>
            <a:ext cx="46037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>
            <a:off x="3457575" y="2500313"/>
            <a:ext cx="0" cy="74453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11" name="Rectangle 14" descr="Dark upward diagonal"/>
          <p:cNvSpPr>
            <a:spLocks noChangeArrowheads="1"/>
          </p:cNvSpPr>
          <p:nvPr/>
        </p:nvSpPr>
        <p:spPr bwMode="auto">
          <a:xfrm>
            <a:off x="3417888" y="2500313"/>
            <a:ext cx="73025" cy="66675"/>
          </a:xfrm>
          <a:prstGeom prst="rect">
            <a:avLst/>
          </a:prstGeom>
          <a:pattFill prst="dkUpDiag">
            <a:fgClr>
              <a:schemeClr val="accent1"/>
            </a:fgClr>
            <a:bgClr>
              <a:srgbClr val="FFFFFF"/>
            </a:bgClr>
          </a:patt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9712" name="Rectangle 15" descr="Dark upward diagonal"/>
          <p:cNvSpPr>
            <a:spLocks noChangeArrowheads="1"/>
          </p:cNvSpPr>
          <p:nvPr/>
        </p:nvSpPr>
        <p:spPr bwMode="auto">
          <a:xfrm flipV="1">
            <a:off x="3538538" y="2439988"/>
            <a:ext cx="73025" cy="127000"/>
          </a:xfrm>
          <a:prstGeom prst="rect">
            <a:avLst/>
          </a:prstGeom>
          <a:pattFill prst="dkUpDiag">
            <a:fgClr>
              <a:schemeClr val="accent1"/>
            </a:fgClr>
            <a:bgClr>
              <a:srgbClr val="FFFFFF"/>
            </a:bgClr>
          </a:patt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9713" name="Rectangle 16" descr="Dark upward diagonal"/>
          <p:cNvSpPr>
            <a:spLocks noChangeArrowheads="1"/>
          </p:cNvSpPr>
          <p:nvPr/>
        </p:nvSpPr>
        <p:spPr bwMode="auto">
          <a:xfrm flipV="1">
            <a:off x="3536950" y="2638425"/>
            <a:ext cx="73025" cy="66675"/>
          </a:xfrm>
          <a:prstGeom prst="rect">
            <a:avLst/>
          </a:prstGeom>
          <a:pattFill prst="dkUpDiag">
            <a:fgClr>
              <a:schemeClr val="accent1"/>
            </a:fgClr>
            <a:bgClr>
              <a:srgbClr val="FFFFFF"/>
            </a:bgClr>
          </a:patt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9714" name="Arc 21"/>
          <p:cNvSpPr>
            <a:spLocks/>
          </p:cNvSpPr>
          <p:nvPr/>
        </p:nvSpPr>
        <p:spPr bwMode="auto">
          <a:xfrm flipH="1">
            <a:off x="542925" y="2070100"/>
            <a:ext cx="4924425" cy="10668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FF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15" name="AutoShape 22"/>
          <p:cNvSpPr>
            <a:spLocks noChangeArrowheads="1"/>
          </p:cNvSpPr>
          <p:nvPr/>
        </p:nvSpPr>
        <p:spPr bwMode="auto">
          <a:xfrm flipH="1" flipV="1">
            <a:off x="3519488" y="1025525"/>
            <a:ext cx="401637" cy="401638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9900"/>
              </a:gs>
              <a:gs pos="100000">
                <a:srgbClr val="FFB34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9716" name="Text Box 23"/>
          <p:cNvSpPr txBox="1">
            <a:spLocks noChangeArrowheads="1"/>
          </p:cNvSpPr>
          <p:nvPr/>
        </p:nvSpPr>
        <p:spPr bwMode="auto">
          <a:xfrm>
            <a:off x="3944938" y="1012825"/>
            <a:ext cx="8397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9933"/>
                </a:solidFill>
                <a:latin typeface="Arial" charset="0"/>
                <a:cs typeface="Arial" charset="0"/>
              </a:rPr>
              <a:t>insulin</a:t>
            </a:r>
          </a:p>
        </p:txBody>
      </p:sp>
      <p:sp>
        <p:nvSpPr>
          <p:cNvPr id="29717" name="AutoShape 24" descr="75%"/>
          <p:cNvSpPr>
            <a:spLocks noChangeArrowheads="1"/>
          </p:cNvSpPr>
          <p:nvPr/>
        </p:nvSpPr>
        <p:spPr bwMode="auto">
          <a:xfrm>
            <a:off x="3800475" y="1308100"/>
            <a:ext cx="152400" cy="533400"/>
          </a:xfrm>
          <a:prstGeom prst="roundRect">
            <a:avLst>
              <a:gd name="adj" fmla="val 16667"/>
            </a:avLst>
          </a:prstGeom>
          <a:pattFill prst="pct75">
            <a:fgClr>
              <a:srgbClr val="FF9966"/>
            </a:fgClr>
            <a:bgClr>
              <a:schemeClr val="bg1"/>
            </a:bgClr>
          </a:patt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9718" name="AutoShape 25" descr="75%"/>
          <p:cNvSpPr>
            <a:spLocks noChangeArrowheads="1"/>
          </p:cNvSpPr>
          <p:nvPr/>
        </p:nvSpPr>
        <p:spPr bwMode="auto">
          <a:xfrm>
            <a:off x="3503613" y="1308100"/>
            <a:ext cx="152400" cy="533400"/>
          </a:xfrm>
          <a:prstGeom prst="roundRect">
            <a:avLst>
              <a:gd name="adj" fmla="val 16667"/>
            </a:avLst>
          </a:prstGeom>
          <a:pattFill prst="pct75">
            <a:fgClr>
              <a:srgbClr val="FF9966"/>
            </a:fgClr>
            <a:bgClr>
              <a:schemeClr val="bg1"/>
            </a:bgClr>
          </a:patt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9719" name="Line 26"/>
          <p:cNvSpPr>
            <a:spLocks noChangeShapeType="1"/>
          </p:cNvSpPr>
          <p:nvPr/>
        </p:nvSpPr>
        <p:spPr bwMode="auto">
          <a:xfrm flipV="1">
            <a:off x="5995988" y="2312988"/>
            <a:ext cx="622300" cy="3048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20" name="Arc 27"/>
          <p:cNvSpPr>
            <a:spLocks/>
          </p:cNvSpPr>
          <p:nvPr/>
        </p:nvSpPr>
        <p:spPr bwMode="auto">
          <a:xfrm>
            <a:off x="5414963" y="2070100"/>
            <a:ext cx="3376612" cy="10668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FF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21" name="Oval 28"/>
          <p:cNvSpPr>
            <a:spLocks noChangeArrowheads="1"/>
          </p:cNvSpPr>
          <p:nvPr/>
        </p:nvSpPr>
        <p:spPr bwMode="auto">
          <a:xfrm>
            <a:off x="4584700" y="2413000"/>
            <a:ext cx="673100" cy="406400"/>
          </a:xfrm>
          <a:prstGeom prst="ellipse">
            <a:avLst/>
          </a:prstGeom>
          <a:gradFill rotWithShape="1">
            <a:gsLst>
              <a:gs pos="0">
                <a:srgbClr val="760076"/>
              </a:gs>
              <a:gs pos="50000">
                <a:srgbClr val="FF00FF"/>
              </a:gs>
              <a:gs pos="100000">
                <a:srgbClr val="7600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9722" name="Text Box 29"/>
          <p:cNvSpPr txBox="1">
            <a:spLocks noChangeArrowheads="1"/>
          </p:cNvSpPr>
          <p:nvPr/>
        </p:nvSpPr>
        <p:spPr bwMode="auto">
          <a:xfrm>
            <a:off x="4625975" y="2479675"/>
            <a:ext cx="577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b="1">
                <a:latin typeface="Arial" charset="0"/>
                <a:cs typeface="Arial" charset="0"/>
              </a:rPr>
              <a:t>IRS-2</a:t>
            </a:r>
          </a:p>
        </p:txBody>
      </p:sp>
      <p:sp>
        <p:nvSpPr>
          <p:cNvPr id="29723" name="Text Box 30"/>
          <p:cNvSpPr txBox="1">
            <a:spLocks noChangeArrowheads="1"/>
          </p:cNvSpPr>
          <p:nvPr/>
        </p:nvSpPr>
        <p:spPr bwMode="auto">
          <a:xfrm>
            <a:off x="3944938" y="1419225"/>
            <a:ext cx="387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9933"/>
                </a:solidFill>
                <a:latin typeface="Arial" charset="0"/>
                <a:cs typeface="Arial" charset="0"/>
              </a:rPr>
              <a:t>IR</a:t>
            </a:r>
          </a:p>
        </p:txBody>
      </p:sp>
      <p:grpSp>
        <p:nvGrpSpPr>
          <p:cNvPr id="29724" name="Group 31"/>
          <p:cNvGrpSpPr>
            <a:grpSpLocks/>
          </p:cNvGrpSpPr>
          <p:nvPr/>
        </p:nvGrpSpPr>
        <p:grpSpPr bwMode="auto">
          <a:xfrm>
            <a:off x="6016625" y="2290763"/>
            <a:ext cx="547688" cy="411162"/>
            <a:chOff x="3456" y="803"/>
            <a:chExt cx="345" cy="259"/>
          </a:xfrm>
        </p:grpSpPr>
        <p:sp>
          <p:nvSpPr>
            <p:cNvPr id="29844" name="Oval 32"/>
            <p:cNvSpPr>
              <a:spLocks noChangeArrowheads="1"/>
            </p:cNvSpPr>
            <p:nvPr/>
          </p:nvSpPr>
          <p:spPr bwMode="auto">
            <a:xfrm>
              <a:off x="3456" y="803"/>
              <a:ext cx="345" cy="259"/>
            </a:xfrm>
            <a:prstGeom prst="ellipse">
              <a:avLst/>
            </a:prstGeom>
            <a:gradFill rotWithShape="0">
              <a:gsLst>
                <a:gs pos="0">
                  <a:srgbClr val="FFA892"/>
                </a:gs>
                <a:gs pos="50000">
                  <a:srgbClr val="FF3300"/>
                </a:gs>
                <a:gs pos="100000">
                  <a:srgbClr val="FFA89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9845" name="Text Box 33"/>
            <p:cNvSpPr txBox="1">
              <a:spLocks noChangeArrowheads="1"/>
            </p:cNvSpPr>
            <p:nvPr/>
          </p:nvSpPr>
          <p:spPr bwMode="auto">
            <a:xfrm>
              <a:off x="3478" y="838"/>
              <a:ext cx="31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  <a:cs typeface="Arial" charset="0"/>
                </a:rPr>
                <a:t>RAS</a:t>
              </a:r>
            </a:p>
          </p:txBody>
        </p:sp>
      </p:grpSp>
      <p:grpSp>
        <p:nvGrpSpPr>
          <p:cNvPr id="29725" name="Group 34"/>
          <p:cNvGrpSpPr>
            <a:grpSpLocks/>
          </p:cNvGrpSpPr>
          <p:nvPr/>
        </p:nvGrpSpPr>
        <p:grpSpPr bwMode="auto">
          <a:xfrm>
            <a:off x="5915025" y="2651125"/>
            <a:ext cx="817563" cy="495300"/>
            <a:chOff x="2912" y="1030"/>
            <a:chExt cx="515" cy="312"/>
          </a:xfrm>
        </p:grpSpPr>
        <p:sp>
          <p:nvSpPr>
            <p:cNvPr id="32" name="AutoShape 35"/>
            <p:cNvSpPr>
              <a:spLocks noChangeArrowheads="1"/>
            </p:cNvSpPr>
            <p:nvPr/>
          </p:nvSpPr>
          <p:spPr bwMode="auto">
            <a:xfrm>
              <a:off x="2956" y="1036"/>
              <a:ext cx="240" cy="14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3" name="AutoShape 36"/>
            <p:cNvSpPr>
              <a:spLocks noChangeArrowheads="1"/>
            </p:cNvSpPr>
            <p:nvPr/>
          </p:nvSpPr>
          <p:spPr bwMode="auto">
            <a:xfrm>
              <a:off x="2948" y="1185"/>
              <a:ext cx="432" cy="14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9841" name="Text Box 37"/>
            <p:cNvSpPr txBox="1">
              <a:spLocks noChangeArrowheads="1"/>
            </p:cNvSpPr>
            <p:nvPr/>
          </p:nvSpPr>
          <p:spPr bwMode="auto">
            <a:xfrm>
              <a:off x="3098" y="1169"/>
              <a:ext cx="32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  <a:cs typeface="Arial" charset="0"/>
                </a:rPr>
                <a:t>PI3K</a:t>
              </a:r>
            </a:p>
          </p:txBody>
        </p:sp>
        <p:sp>
          <p:nvSpPr>
            <p:cNvPr id="29842" name="Text Box 38"/>
            <p:cNvSpPr txBox="1">
              <a:spLocks noChangeArrowheads="1"/>
            </p:cNvSpPr>
            <p:nvPr/>
          </p:nvSpPr>
          <p:spPr bwMode="auto">
            <a:xfrm>
              <a:off x="2916" y="1030"/>
              <a:ext cx="25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000" b="1">
                  <a:latin typeface="Arial" charset="0"/>
                  <a:cs typeface="Arial" charset="0"/>
                </a:rPr>
                <a:t>p85</a:t>
              </a:r>
            </a:p>
          </p:txBody>
        </p:sp>
        <p:sp>
          <p:nvSpPr>
            <p:cNvPr id="29843" name="Text Box 39"/>
            <p:cNvSpPr txBox="1">
              <a:spLocks noChangeArrowheads="1"/>
            </p:cNvSpPr>
            <p:nvPr/>
          </p:nvSpPr>
          <p:spPr bwMode="auto">
            <a:xfrm>
              <a:off x="2912" y="1174"/>
              <a:ext cx="29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000" b="1">
                  <a:latin typeface="Arial" charset="0"/>
                  <a:cs typeface="Arial" charset="0"/>
                </a:rPr>
                <a:t>p110</a:t>
              </a:r>
            </a:p>
          </p:txBody>
        </p:sp>
      </p:grpSp>
      <p:sp>
        <p:nvSpPr>
          <p:cNvPr id="29726" name="Line 40"/>
          <p:cNvSpPr>
            <a:spLocks noChangeShapeType="1"/>
          </p:cNvSpPr>
          <p:nvPr/>
        </p:nvSpPr>
        <p:spPr bwMode="auto">
          <a:xfrm flipV="1">
            <a:off x="6300788" y="2465388"/>
            <a:ext cx="622300" cy="3048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29727" name="Group 41"/>
          <p:cNvGrpSpPr>
            <a:grpSpLocks/>
          </p:cNvGrpSpPr>
          <p:nvPr/>
        </p:nvGrpSpPr>
        <p:grpSpPr bwMode="auto">
          <a:xfrm>
            <a:off x="5113338" y="2724150"/>
            <a:ext cx="539750" cy="304800"/>
            <a:chOff x="2256" y="1320"/>
            <a:chExt cx="340" cy="192"/>
          </a:xfrm>
        </p:grpSpPr>
        <p:sp>
          <p:nvSpPr>
            <p:cNvPr id="29837" name="Oval 42"/>
            <p:cNvSpPr>
              <a:spLocks noChangeArrowheads="1"/>
            </p:cNvSpPr>
            <p:nvPr/>
          </p:nvSpPr>
          <p:spPr bwMode="auto">
            <a:xfrm>
              <a:off x="2271" y="1320"/>
              <a:ext cx="288" cy="192"/>
            </a:xfrm>
            <a:prstGeom prst="ellipse">
              <a:avLst/>
            </a:prstGeom>
            <a:gradFill rotWithShape="0">
              <a:gsLst>
                <a:gs pos="0">
                  <a:srgbClr val="5E6D76"/>
                </a:gs>
                <a:gs pos="50000">
                  <a:srgbClr val="CCECFF"/>
                </a:gs>
                <a:gs pos="100000">
                  <a:srgbClr val="5E6D7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9838" name="Text Box 43"/>
            <p:cNvSpPr txBox="1">
              <a:spLocks noChangeArrowheads="1"/>
            </p:cNvSpPr>
            <p:nvPr/>
          </p:nvSpPr>
          <p:spPr bwMode="auto">
            <a:xfrm>
              <a:off x="2256" y="1321"/>
              <a:ext cx="3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  <a:cs typeface="Arial" charset="0"/>
                </a:rPr>
                <a:t>Grb2</a:t>
              </a:r>
            </a:p>
          </p:txBody>
        </p:sp>
      </p:grpSp>
      <p:grpSp>
        <p:nvGrpSpPr>
          <p:cNvPr id="29728" name="Group 44"/>
          <p:cNvGrpSpPr>
            <a:grpSpLocks/>
          </p:cNvGrpSpPr>
          <p:nvPr/>
        </p:nvGrpSpPr>
        <p:grpSpPr bwMode="auto">
          <a:xfrm>
            <a:off x="5334000" y="2470150"/>
            <a:ext cx="685800" cy="304800"/>
            <a:chOff x="1834" y="1320"/>
            <a:chExt cx="432" cy="192"/>
          </a:xfrm>
        </p:grpSpPr>
        <p:sp>
          <p:nvSpPr>
            <p:cNvPr id="29835" name="Oval 45"/>
            <p:cNvSpPr>
              <a:spLocks noChangeArrowheads="1"/>
            </p:cNvSpPr>
            <p:nvPr/>
          </p:nvSpPr>
          <p:spPr bwMode="auto">
            <a:xfrm>
              <a:off x="1834" y="1320"/>
              <a:ext cx="432" cy="192"/>
            </a:xfrm>
            <a:prstGeom prst="ellipse">
              <a:avLst/>
            </a:prstGeom>
            <a:gradFill rotWithShape="0">
              <a:gsLst>
                <a:gs pos="0">
                  <a:srgbClr val="383963"/>
                </a:gs>
                <a:gs pos="50000">
                  <a:srgbClr val="7A7CD6"/>
                </a:gs>
                <a:gs pos="100000">
                  <a:srgbClr val="383963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9836" name="Text Box 46"/>
            <p:cNvSpPr txBox="1">
              <a:spLocks noChangeArrowheads="1"/>
            </p:cNvSpPr>
            <p:nvPr/>
          </p:nvSpPr>
          <p:spPr bwMode="auto">
            <a:xfrm>
              <a:off x="1894" y="1323"/>
              <a:ext cx="31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  <a:cs typeface="Arial" charset="0"/>
                </a:rPr>
                <a:t>SOS</a:t>
              </a:r>
            </a:p>
          </p:txBody>
        </p:sp>
      </p:grpSp>
      <p:grpSp>
        <p:nvGrpSpPr>
          <p:cNvPr id="29729" name="Group 47"/>
          <p:cNvGrpSpPr>
            <a:grpSpLocks/>
          </p:cNvGrpSpPr>
          <p:nvPr/>
        </p:nvGrpSpPr>
        <p:grpSpPr bwMode="auto">
          <a:xfrm>
            <a:off x="5780088" y="2549525"/>
            <a:ext cx="285750" cy="274638"/>
            <a:chOff x="1693" y="3032"/>
            <a:chExt cx="180" cy="173"/>
          </a:xfrm>
        </p:grpSpPr>
        <p:sp>
          <p:nvSpPr>
            <p:cNvPr id="29833" name="Oval 48"/>
            <p:cNvSpPr>
              <a:spLocks noChangeArrowheads="1"/>
            </p:cNvSpPr>
            <p:nvPr/>
          </p:nvSpPr>
          <p:spPr bwMode="auto">
            <a:xfrm>
              <a:off x="1728" y="3072"/>
              <a:ext cx="96" cy="9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9834" name="Text Box 49"/>
            <p:cNvSpPr txBox="1">
              <a:spLocks noChangeArrowheads="1"/>
            </p:cNvSpPr>
            <p:nvPr/>
          </p:nvSpPr>
          <p:spPr bwMode="auto">
            <a:xfrm>
              <a:off x="1693" y="3032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  <a:cs typeface="Arial" charset="0"/>
                </a:rPr>
                <a:t>P</a:t>
              </a:r>
            </a:p>
          </p:txBody>
        </p:sp>
      </p:grpSp>
      <p:grpSp>
        <p:nvGrpSpPr>
          <p:cNvPr id="29730" name="Group 53"/>
          <p:cNvGrpSpPr>
            <a:grpSpLocks/>
          </p:cNvGrpSpPr>
          <p:nvPr/>
        </p:nvGrpSpPr>
        <p:grpSpPr bwMode="auto">
          <a:xfrm>
            <a:off x="3190875" y="2757488"/>
            <a:ext cx="285750" cy="274637"/>
            <a:chOff x="1693" y="3032"/>
            <a:chExt cx="180" cy="173"/>
          </a:xfrm>
        </p:grpSpPr>
        <p:sp>
          <p:nvSpPr>
            <p:cNvPr id="29831" name="Oval 54"/>
            <p:cNvSpPr>
              <a:spLocks noChangeArrowheads="1"/>
            </p:cNvSpPr>
            <p:nvPr/>
          </p:nvSpPr>
          <p:spPr bwMode="auto">
            <a:xfrm>
              <a:off x="1728" y="3072"/>
              <a:ext cx="96" cy="9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9832" name="Text Box 55"/>
            <p:cNvSpPr txBox="1">
              <a:spLocks noChangeArrowheads="1"/>
            </p:cNvSpPr>
            <p:nvPr/>
          </p:nvSpPr>
          <p:spPr bwMode="auto">
            <a:xfrm>
              <a:off x="1693" y="3032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  <a:cs typeface="Arial" charset="0"/>
                </a:rPr>
                <a:t>P</a:t>
              </a:r>
            </a:p>
          </p:txBody>
        </p:sp>
      </p:grpSp>
      <p:grpSp>
        <p:nvGrpSpPr>
          <p:cNvPr id="29731" name="Group 56"/>
          <p:cNvGrpSpPr>
            <a:grpSpLocks/>
          </p:cNvGrpSpPr>
          <p:nvPr/>
        </p:nvGrpSpPr>
        <p:grpSpPr bwMode="auto">
          <a:xfrm>
            <a:off x="3990975" y="2757488"/>
            <a:ext cx="285750" cy="274637"/>
            <a:chOff x="1693" y="3032"/>
            <a:chExt cx="180" cy="173"/>
          </a:xfrm>
        </p:grpSpPr>
        <p:sp>
          <p:nvSpPr>
            <p:cNvPr id="29829" name="Oval 57"/>
            <p:cNvSpPr>
              <a:spLocks noChangeArrowheads="1"/>
            </p:cNvSpPr>
            <p:nvPr/>
          </p:nvSpPr>
          <p:spPr bwMode="auto">
            <a:xfrm>
              <a:off x="1728" y="3072"/>
              <a:ext cx="96" cy="9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9830" name="Text Box 58"/>
            <p:cNvSpPr txBox="1">
              <a:spLocks noChangeArrowheads="1"/>
            </p:cNvSpPr>
            <p:nvPr/>
          </p:nvSpPr>
          <p:spPr bwMode="auto">
            <a:xfrm>
              <a:off x="1693" y="3032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  <a:cs typeface="Arial" charset="0"/>
                </a:rPr>
                <a:t>P</a:t>
              </a:r>
            </a:p>
          </p:txBody>
        </p:sp>
      </p:grpSp>
      <p:grpSp>
        <p:nvGrpSpPr>
          <p:cNvPr id="29732" name="Group 60"/>
          <p:cNvGrpSpPr>
            <a:grpSpLocks/>
          </p:cNvGrpSpPr>
          <p:nvPr/>
        </p:nvGrpSpPr>
        <p:grpSpPr bwMode="auto">
          <a:xfrm>
            <a:off x="7035800" y="2105025"/>
            <a:ext cx="712788" cy="246063"/>
            <a:chOff x="4504" y="1998"/>
            <a:chExt cx="449" cy="155"/>
          </a:xfrm>
        </p:grpSpPr>
        <p:sp>
          <p:nvSpPr>
            <p:cNvPr id="29827" name="AutoShape 61"/>
            <p:cNvSpPr>
              <a:spLocks noChangeArrowheads="1"/>
            </p:cNvSpPr>
            <p:nvPr/>
          </p:nvSpPr>
          <p:spPr bwMode="auto">
            <a:xfrm>
              <a:off x="4516" y="2009"/>
              <a:ext cx="432" cy="14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760000"/>
                </a:gs>
                <a:gs pos="50000">
                  <a:srgbClr val="FF0000"/>
                </a:gs>
                <a:gs pos="100000">
                  <a:srgbClr val="760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9828" name="Text Box 62"/>
            <p:cNvSpPr txBox="1">
              <a:spLocks noChangeArrowheads="1"/>
            </p:cNvSpPr>
            <p:nvPr/>
          </p:nvSpPr>
          <p:spPr bwMode="auto">
            <a:xfrm>
              <a:off x="4504" y="1998"/>
              <a:ext cx="44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000" b="1">
                  <a:latin typeface="Arial" charset="0"/>
                  <a:cs typeface="Arial" charset="0"/>
                </a:rPr>
                <a:t>GLUT - 4</a:t>
              </a:r>
            </a:p>
          </p:txBody>
        </p:sp>
      </p:grpSp>
      <p:sp>
        <p:nvSpPr>
          <p:cNvPr id="29733" name="Oval 182"/>
          <p:cNvSpPr>
            <a:spLocks noChangeArrowheads="1"/>
          </p:cNvSpPr>
          <p:nvPr/>
        </p:nvSpPr>
        <p:spPr bwMode="auto">
          <a:xfrm>
            <a:off x="6653213" y="2613025"/>
            <a:ext cx="533400" cy="381000"/>
          </a:xfrm>
          <a:prstGeom prst="ellipse">
            <a:avLst/>
          </a:prstGeom>
          <a:gradFill rotWithShape="0">
            <a:gsLst>
              <a:gs pos="0">
                <a:srgbClr val="FF9900"/>
              </a:gs>
              <a:gs pos="50000">
                <a:srgbClr val="FFFF00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grpSp>
        <p:nvGrpSpPr>
          <p:cNvPr id="29734" name="Group 183"/>
          <p:cNvGrpSpPr>
            <a:grpSpLocks/>
          </p:cNvGrpSpPr>
          <p:nvPr/>
        </p:nvGrpSpPr>
        <p:grpSpPr bwMode="auto">
          <a:xfrm>
            <a:off x="7129463" y="2543175"/>
            <a:ext cx="285750" cy="274638"/>
            <a:chOff x="1693" y="3032"/>
            <a:chExt cx="180" cy="173"/>
          </a:xfrm>
        </p:grpSpPr>
        <p:sp>
          <p:nvSpPr>
            <p:cNvPr id="29825" name="Oval 184"/>
            <p:cNvSpPr>
              <a:spLocks noChangeArrowheads="1"/>
            </p:cNvSpPr>
            <p:nvPr/>
          </p:nvSpPr>
          <p:spPr bwMode="auto">
            <a:xfrm>
              <a:off x="1728" y="3072"/>
              <a:ext cx="96" cy="9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9826" name="Text Box 185"/>
            <p:cNvSpPr txBox="1">
              <a:spLocks noChangeArrowheads="1"/>
            </p:cNvSpPr>
            <p:nvPr/>
          </p:nvSpPr>
          <p:spPr bwMode="auto">
            <a:xfrm>
              <a:off x="1693" y="3032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  <a:cs typeface="Arial" charset="0"/>
                </a:rPr>
                <a:t>P</a:t>
              </a:r>
            </a:p>
          </p:txBody>
        </p:sp>
      </p:grpSp>
      <p:sp>
        <p:nvSpPr>
          <p:cNvPr id="29735" name="Text Box 186"/>
          <p:cNvSpPr txBox="1">
            <a:spLocks noChangeArrowheads="1"/>
          </p:cNvSpPr>
          <p:nvPr/>
        </p:nvSpPr>
        <p:spPr bwMode="auto">
          <a:xfrm>
            <a:off x="6715125" y="2657475"/>
            <a:ext cx="4286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b="1">
                <a:latin typeface="Arial" charset="0"/>
                <a:cs typeface="Arial" charset="0"/>
              </a:rPr>
              <a:t>Akt</a:t>
            </a:r>
          </a:p>
        </p:txBody>
      </p:sp>
      <p:sp>
        <p:nvSpPr>
          <p:cNvPr id="29736" name="Rectangle 187"/>
          <p:cNvSpPr>
            <a:spLocks noChangeArrowheads="1"/>
          </p:cNvSpPr>
          <p:nvPr/>
        </p:nvSpPr>
        <p:spPr bwMode="auto">
          <a:xfrm>
            <a:off x="7599363" y="2660650"/>
            <a:ext cx="458787" cy="254000"/>
          </a:xfrm>
          <a:prstGeom prst="rect">
            <a:avLst/>
          </a:prstGeom>
          <a:gradFill rotWithShape="0">
            <a:gsLst>
              <a:gs pos="0">
                <a:srgbClr val="666666"/>
              </a:gs>
              <a:gs pos="50000">
                <a:srgbClr val="DDDDDD"/>
              </a:gs>
              <a:gs pos="100000">
                <a:srgbClr val="6666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9737" name="Text Box 188"/>
          <p:cNvSpPr txBox="1">
            <a:spLocks noChangeArrowheads="1"/>
          </p:cNvSpPr>
          <p:nvPr/>
        </p:nvSpPr>
        <p:spPr bwMode="auto">
          <a:xfrm>
            <a:off x="7532688" y="2660650"/>
            <a:ext cx="6016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b="1">
                <a:latin typeface="Arial" charset="0"/>
                <a:cs typeface="Arial" charset="0"/>
              </a:rPr>
              <a:t>PDK1</a:t>
            </a:r>
          </a:p>
        </p:txBody>
      </p:sp>
      <p:sp>
        <p:nvSpPr>
          <p:cNvPr id="29738" name="Line 189"/>
          <p:cNvSpPr>
            <a:spLocks noChangeShapeType="1"/>
          </p:cNvSpPr>
          <p:nvPr/>
        </p:nvSpPr>
        <p:spPr bwMode="auto">
          <a:xfrm flipH="1">
            <a:off x="7197725" y="2736850"/>
            <a:ext cx="381000" cy="762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39" name="Arc 21"/>
          <p:cNvSpPr>
            <a:spLocks/>
          </p:cNvSpPr>
          <p:nvPr/>
        </p:nvSpPr>
        <p:spPr bwMode="auto">
          <a:xfrm flipH="1">
            <a:off x="2181225" y="4222750"/>
            <a:ext cx="3524250" cy="10668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FF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40" name="TextBox 90"/>
          <p:cNvSpPr txBox="1">
            <a:spLocks noChangeArrowheads="1"/>
          </p:cNvSpPr>
          <p:nvPr/>
        </p:nvSpPr>
        <p:spPr bwMode="auto">
          <a:xfrm>
            <a:off x="323850" y="1447800"/>
            <a:ext cx="1990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1800">
                <a:solidFill>
                  <a:srgbClr val="66FFFF"/>
                </a:solidFill>
                <a:latin typeface="Arial" charset="0"/>
                <a:cs typeface="Arial" charset="0"/>
              </a:rPr>
              <a:t>HEPATOCYTE</a:t>
            </a:r>
            <a:endParaRPr lang="en-US" sz="1800">
              <a:solidFill>
                <a:srgbClr val="66FFFF"/>
              </a:solidFill>
              <a:latin typeface="Arial" charset="0"/>
              <a:cs typeface="Arial" charset="0"/>
            </a:endParaRPr>
          </a:p>
        </p:txBody>
      </p:sp>
      <p:sp>
        <p:nvSpPr>
          <p:cNvPr id="29741" name="TextBox 91"/>
          <p:cNvSpPr txBox="1">
            <a:spLocks noChangeArrowheads="1"/>
          </p:cNvSpPr>
          <p:nvPr/>
        </p:nvSpPr>
        <p:spPr bwMode="auto">
          <a:xfrm>
            <a:off x="323850" y="3629025"/>
            <a:ext cx="1438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1800">
                <a:solidFill>
                  <a:srgbClr val="66FFFF"/>
                </a:solidFill>
                <a:latin typeface="Arial" charset="0"/>
                <a:cs typeface="Arial" charset="0"/>
              </a:rPr>
              <a:t>cytoplasm</a:t>
            </a:r>
            <a:endParaRPr lang="en-US" sz="1800">
              <a:solidFill>
                <a:srgbClr val="66FFFF"/>
              </a:solidFill>
              <a:latin typeface="Arial" charset="0"/>
              <a:cs typeface="Arial" charset="0"/>
            </a:endParaRPr>
          </a:p>
        </p:txBody>
      </p:sp>
      <p:sp>
        <p:nvSpPr>
          <p:cNvPr id="29742" name="TextBox 92"/>
          <p:cNvSpPr txBox="1">
            <a:spLocks noChangeArrowheads="1"/>
          </p:cNvSpPr>
          <p:nvPr/>
        </p:nvSpPr>
        <p:spPr bwMode="auto">
          <a:xfrm>
            <a:off x="0" y="5924550"/>
            <a:ext cx="1609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1800">
                <a:solidFill>
                  <a:srgbClr val="66FFFF"/>
                </a:solidFill>
                <a:latin typeface="Arial" charset="0"/>
                <a:cs typeface="Arial" charset="0"/>
              </a:rPr>
              <a:t>nucleus</a:t>
            </a:r>
            <a:endParaRPr lang="en-US" sz="1800">
              <a:solidFill>
                <a:srgbClr val="66FFFF"/>
              </a:solidFill>
              <a:latin typeface="Arial" charset="0"/>
              <a:cs typeface="Arial" charset="0"/>
            </a:endParaRPr>
          </a:p>
        </p:txBody>
      </p:sp>
      <p:sp>
        <p:nvSpPr>
          <p:cNvPr id="29743" name="Oval 28"/>
          <p:cNvSpPr>
            <a:spLocks noChangeArrowheads="1"/>
          </p:cNvSpPr>
          <p:nvPr/>
        </p:nvSpPr>
        <p:spPr bwMode="auto">
          <a:xfrm>
            <a:off x="4575175" y="2946400"/>
            <a:ext cx="673100" cy="406400"/>
          </a:xfrm>
          <a:prstGeom prst="ellipse">
            <a:avLst/>
          </a:prstGeom>
          <a:gradFill rotWithShape="1">
            <a:gsLst>
              <a:gs pos="0">
                <a:srgbClr val="760076"/>
              </a:gs>
              <a:gs pos="50000">
                <a:srgbClr val="FF00FF"/>
              </a:gs>
              <a:gs pos="100000">
                <a:srgbClr val="7600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9744" name="Text Box 29"/>
          <p:cNvSpPr txBox="1">
            <a:spLocks noChangeArrowheads="1"/>
          </p:cNvSpPr>
          <p:nvPr/>
        </p:nvSpPr>
        <p:spPr bwMode="auto">
          <a:xfrm>
            <a:off x="4635500" y="3022600"/>
            <a:ext cx="577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b="1">
                <a:latin typeface="Arial" charset="0"/>
                <a:cs typeface="Arial" charset="0"/>
              </a:rPr>
              <a:t>IRS-1</a:t>
            </a:r>
          </a:p>
        </p:txBody>
      </p:sp>
      <p:sp>
        <p:nvSpPr>
          <p:cNvPr id="29745" name="AutoShape 50"/>
          <p:cNvSpPr>
            <a:spLocks noChangeArrowheads="1"/>
          </p:cNvSpPr>
          <p:nvPr/>
        </p:nvSpPr>
        <p:spPr bwMode="auto">
          <a:xfrm rot="20076636" flipV="1">
            <a:off x="4092575" y="2543175"/>
            <a:ext cx="417513" cy="219075"/>
          </a:xfrm>
          <a:prstGeom prst="rightArrow">
            <a:avLst>
              <a:gd name="adj1" fmla="val 50000"/>
              <a:gd name="adj2" fmla="val 3131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grpSp>
        <p:nvGrpSpPr>
          <p:cNvPr id="29746" name="Group 121"/>
          <p:cNvGrpSpPr>
            <a:grpSpLocks/>
          </p:cNvGrpSpPr>
          <p:nvPr/>
        </p:nvGrpSpPr>
        <p:grpSpPr bwMode="auto">
          <a:xfrm>
            <a:off x="2439988" y="2678113"/>
            <a:ext cx="547687" cy="411162"/>
            <a:chOff x="2249" y="2127"/>
            <a:chExt cx="345" cy="259"/>
          </a:xfrm>
        </p:grpSpPr>
        <p:sp>
          <p:nvSpPr>
            <p:cNvPr id="29823" name="Oval 122"/>
            <p:cNvSpPr>
              <a:spLocks noChangeArrowheads="1"/>
            </p:cNvSpPr>
            <p:nvPr/>
          </p:nvSpPr>
          <p:spPr bwMode="auto">
            <a:xfrm>
              <a:off x="2249" y="2127"/>
              <a:ext cx="345" cy="259"/>
            </a:xfrm>
            <a:prstGeom prst="ellipse">
              <a:avLst/>
            </a:prstGeom>
            <a:gradFill rotWithShape="1">
              <a:gsLst>
                <a:gs pos="0">
                  <a:srgbClr val="007676"/>
                </a:gs>
                <a:gs pos="50000">
                  <a:srgbClr val="00FFFF"/>
                </a:gs>
                <a:gs pos="100000">
                  <a:srgbClr val="00767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9824" name="Text Box 123"/>
            <p:cNvSpPr txBox="1">
              <a:spLocks noChangeArrowheads="1"/>
            </p:cNvSpPr>
            <p:nvPr/>
          </p:nvSpPr>
          <p:spPr bwMode="auto">
            <a:xfrm>
              <a:off x="2276" y="2162"/>
              <a:ext cx="29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  <a:cs typeface="Arial" charset="0"/>
                </a:rPr>
                <a:t>Shc</a:t>
              </a:r>
            </a:p>
          </p:txBody>
        </p:sp>
      </p:grpSp>
      <p:grpSp>
        <p:nvGrpSpPr>
          <p:cNvPr id="29747" name="Group 125"/>
          <p:cNvGrpSpPr>
            <a:grpSpLocks/>
          </p:cNvGrpSpPr>
          <p:nvPr/>
        </p:nvGrpSpPr>
        <p:grpSpPr bwMode="auto">
          <a:xfrm>
            <a:off x="1792288" y="2881313"/>
            <a:ext cx="547687" cy="411162"/>
            <a:chOff x="1475" y="874"/>
            <a:chExt cx="345" cy="259"/>
          </a:xfrm>
        </p:grpSpPr>
        <p:sp>
          <p:nvSpPr>
            <p:cNvPr id="29821" name="Oval 126"/>
            <p:cNvSpPr>
              <a:spLocks noChangeArrowheads="1"/>
            </p:cNvSpPr>
            <p:nvPr/>
          </p:nvSpPr>
          <p:spPr bwMode="auto">
            <a:xfrm>
              <a:off x="1475" y="874"/>
              <a:ext cx="345" cy="259"/>
            </a:xfrm>
            <a:prstGeom prst="ellipse">
              <a:avLst/>
            </a:prstGeom>
            <a:gradFill rotWithShape="0">
              <a:gsLst>
                <a:gs pos="0">
                  <a:srgbClr val="FFA892"/>
                </a:gs>
                <a:gs pos="50000">
                  <a:srgbClr val="FF3300"/>
                </a:gs>
                <a:gs pos="100000">
                  <a:srgbClr val="FFA89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9822" name="Text Box 127"/>
            <p:cNvSpPr txBox="1">
              <a:spLocks noChangeArrowheads="1"/>
            </p:cNvSpPr>
            <p:nvPr/>
          </p:nvSpPr>
          <p:spPr bwMode="auto">
            <a:xfrm>
              <a:off x="1502" y="909"/>
              <a:ext cx="31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  <a:cs typeface="Arial" charset="0"/>
                </a:rPr>
                <a:t>RAS</a:t>
              </a:r>
            </a:p>
          </p:txBody>
        </p:sp>
      </p:grpSp>
      <p:sp>
        <p:nvSpPr>
          <p:cNvPr id="29748" name="Line 143"/>
          <p:cNvSpPr>
            <a:spLocks noChangeShapeType="1"/>
          </p:cNvSpPr>
          <p:nvPr/>
        </p:nvSpPr>
        <p:spPr bwMode="auto">
          <a:xfrm>
            <a:off x="3467100" y="2668588"/>
            <a:ext cx="0" cy="584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29749" name="Group 160"/>
          <p:cNvGrpSpPr>
            <a:grpSpLocks/>
          </p:cNvGrpSpPr>
          <p:nvPr/>
        </p:nvGrpSpPr>
        <p:grpSpPr bwMode="auto">
          <a:xfrm>
            <a:off x="2271713" y="2393950"/>
            <a:ext cx="539750" cy="304800"/>
            <a:chOff x="2256" y="1320"/>
            <a:chExt cx="340" cy="192"/>
          </a:xfrm>
        </p:grpSpPr>
        <p:sp>
          <p:nvSpPr>
            <p:cNvPr id="29819" name="Oval 161"/>
            <p:cNvSpPr>
              <a:spLocks noChangeArrowheads="1"/>
            </p:cNvSpPr>
            <p:nvPr/>
          </p:nvSpPr>
          <p:spPr bwMode="auto">
            <a:xfrm>
              <a:off x="2271" y="1320"/>
              <a:ext cx="288" cy="192"/>
            </a:xfrm>
            <a:prstGeom prst="ellipse">
              <a:avLst/>
            </a:prstGeom>
            <a:gradFill rotWithShape="0">
              <a:gsLst>
                <a:gs pos="0">
                  <a:srgbClr val="5E6D76"/>
                </a:gs>
                <a:gs pos="50000">
                  <a:srgbClr val="CCECFF"/>
                </a:gs>
                <a:gs pos="100000">
                  <a:srgbClr val="5E6D7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9820" name="Text Box 162"/>
            <p:cNvSpPr txBox="1">
              <a:spLocks noChangeArrowheads="1"/>
            </p:cNvSpPr>
            <p:nvPr/>
          </p:nvSpPr>
          <p:spPr bwMode="auto">
            <a:xfrm>
              <a:off x="2256" y="1321"/>
              <a:ext cx="3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  <a:cs typeface="Arial" charset="0"/>
                </a:rPr>
                <a:t>Grb2</a:t>
              </a:r>
            </a:p>
          </p:txBody>
        </p:sp>
      </p:grpSp>
      <p:grpSp>
        <p:nvGrpSpPr>
          <p:cNvPr id="29750" name="Group 163"/>
          <p:cNvGrpSpPr>
            <a:grpSpLocks/>
          </p:cNvGrpSpPr>
          <p:nvPr/>
        </p:nvGrpSpPr>
        <p:grpSpPr bwMode="auto">
          <a:xfrm>
            <a:off x="1733550" y="2578100"/>
            <a:ext cx="685800" cy="304800"/>
            <a:chOff x="1834" y="1320"/>
            <a:chExt cx="432" cy="192"/>
          </a:xfrm>
        </p:grpSpPr>
        <p:sp>
          <p:nvSpPr>
            <p:cNvPr id="29817" name="Oval 164"/>
            <p:cNvSpPr>
              <a:spLocks noChangeArrowheads="1"/>
            </p:cNvSpPr>
            <p:nvPr/>
          </p:nvSpPr>
          <p:spPr bwMode="auto">
            <a:xfrm>
              <a:off x="1834" y="1320"/>
              <a:ext cx="432" cy="192"/>
            </a:xfrm>
            <a:prstGeom prst="ellipse">
              <a:avLst/>
            </a:prstGeom>
            <a:gradFill rotWithShape="0">
              <a:gsLst>
                <a:gs pos="0">
                  <a:srgbClr val="383963"/>
                </a:gs>
                <a:gs pos="50000">
                  <a:srgbClr val="7A7CD6"/>
                </a:gs>
                <a:gs pos="100000">
                  <a:srgbClr val="383963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9818" name="Text Box 165"/>
            <p:cNvSpPr txBox="1">
              <a:spLocks noChangeArrowheads="1"/>
            </p:cNvSpPr>
            <p:nvPr/>
          </p:nvSpPr>
          <p:spPr bwMode="auto">
            <a:xfrm>
              <a:off x="1894" y="1323"/>
              <a:ext cx="31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  <a:cs typeface="Arial" charset="0"/>
                </a:rPr>
                <a:t>SOS</a:t>
              </a:r>
            </a:p>
          </p:txBody>
        </p:sp>
      </p:grpSp>
      <p:sp>
        <p:nvSpPr>
          <p:cNvPr id="29751" name="Oval 251"/>
          <p:cNvSpPr>
            <a:spLocks noChangeArrowheads="1"/>
          </p:cNvSpPr>
          <p:nvPr/>
        </p:nvSpPr>
        <p:spPr bwMode="auto">
          <a:xfrm>
            <a:off x="1801813" y="3436938"/>
            <a:ext cx="533400" cy="381000"/>
          </a:xfrm>
          <a:prstGeom prst="ellipse">
            <a:avLst/>
          </a:prstGeom>
          <a:gradFill rotWithShape="0">
            <a:gsLst>
              <a:gs pos="0">
                <a:srgbClr val="2F4776"/>
              </a:gs>
              <a:gs pos="50000">
                <a:srgbClr val="6699FF"/>
              </a:gs>
              <a:gs pos="100000">
                <a:srgbClr val="2F47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9752" name="AutoShape 253"/>
          <p:cNvSpPr>
            <a:spLocks noChangeArrowheads="1"/>
          </p:cNvSpPr>
          <p:nvPr/>
        </p:nvSpPr>
        <p:spPr bwMode="auto">
          <a:xfrm>
            <a:off x="1749425" y="3979863"/>
            <a:ext cx="6096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7676"/>
              </a:gs>
              <a:gs pos="50000">
                <a:srgbClr val="00FFFF"/>
              </a:gs>
              <a:gs pos="100000">
                <a:srgbClr val="0076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9753" name="Text Box 254"/>
          <p:cNvSpPr txBox="1">
            <a:spLocks noChangeArrowheads="1"/>
          </p:cNvSpPr>
          <p:nvPr/>
        </p:nvSpPr>
        <p:spPr bwMode="auto">
          <a:xfrm>
            <a:off x="1847850" y="3484563"/>
            <a:ext cx="4286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b="1">
                <a:latin typeface="Arial" charset="0"/>
                <a:cs typeface="Arial" charset="0"/>
              </a:rPr>
              <a:t>Raf</a:t>
            </a:r>
          </a:p>
        </p:txBody>
      </p:sp>
      <p:sp>
        <p:nvSpPr>
          <p:cNvPr id="29754" name="Text Box 255"/>
          <p:cNvSpPr txBox="1">
            <a:spLocks noChangeArrowheads="1"/>
          </p:cNvSpPr>
          <p:nvPr/>
        </p:nvSpPr>
        <p:spPr bwMode="auto">
          <a:xfrm>
            <a:off x="1785938" y="3987800"/>
            <a:ext cx="522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b="1">
                <a:latin typeface="Arial" charset="0"/>
                <a:cs typeface="Arial" charset="0"/>
              </a:rPr>
              <a:t>MEK</a:t>
            </a:r>
          </a:p>
        </p:txBody>
      </p:sp>
      <p:grpSp>
        <p:nvGrpSpPr>
          <p:cNvPr id="29755" name="Group 256"/>
          <p:cNvGrpSpPr>
            <a:grpSpLocks/>
          </p:cNvGrpSpPr>
          <p:nvPr/>
        </p:nvGrpSpPr>
        <p:grpSpPr bwMode="auto">
          <a:xfrm>
            <a:off x="2130425" y="3757613"/>
            <a:ext cx="285750" cy="274637"/>
            <a:chOff x="1693" y="3032"/>
            <a:chExt cx="180" cy="173"/>
          </a:xfrm>
        </p:grpSpPr>
        <p:sp>
          <p:nvSpPr>
            <p:cNvPr id="29815" name="Oval 257"/>
            <p:cNvSpPr>
              <a:spLocks noChangeArrowheads="1"/>
            </p:cNvSpPr>
            <p:nvPr/>
          </p:nvSpPr>
          <p:spPr bwMode="auto">
            <a:xfrm>
              <a:off x="1728" y="3072"/>
              <a:ext cx="96" cy="9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9816" name="Text Box 258"/>
            <p:cNvSpPr txBox="1">
              <a:spLocks noChangeArrowheads="1"/>
            </p:cNvSpPr>
            <p:nvPr/>
          </p:nvSpPr>
          <p:spPr bwMode="auto">
            <a:xfrm>
              <a:off x="1693" y="3032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  <a:cs typeface="Arial" charset="0"/>
                </a:rPr>
                <a:t>P</a:t>
              </a:r>
            </a:p>
          </p:txBody>
        </p:sp>
      </p:grpSp>
      <p:grpSp>
        <p:nvGrpSpPr>
          <p:cNvPr id="29756" name="Group 259"/>
          <p:cNvGrpSpPr>
            <a:grpSpLocks/>
          </p:cNvGrpSpPr>
          <p:nvPr/>
        </p:nvGrpSpPr>
        <p:grpSpPr bwMode="auto">
          <a:xfrm>
            <a:off x="2143125" y="4286250"/>
            <a:ext cx="285750" cy="274638"/>
            <a:chOff x="1693" y="3032"/>
            <a:chExt cx="180" cy="173"/>
          </a:xfrm>
        </p:grpSpPr>
        <p:sp>
          <p:nvSpPr>
            <p:cNvPr id="29813" name="Oval 260"/>
            <p:cNvSpPr>
              <a:spLocks noChangeArrowheads="1"/>
            </p:cNvSpPr>
            <p:nvPr/>
          </p:nvSpPr>
          <p:spPr bwMode="auto">
            <a:xfrm>
              <a:off x="1728" y="3072"/>
              <a:ext cx="96" cy="9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9814" name="Text Box 261"/>
            <p:cNvSpPr txBox="1">
              <a:spLocks noChangeArrowheads="1"/>
            </p:cNvSpPr>
            <p:nvPr/>
          </p:nvSpPr>
          <p:spPr bwMode="auto">
            <a:xfrm>
              <a:off x="1693" y="3032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  <a:cs typeface="Arial" charset="0"/>
                </a:rPr>
                <a:t>P</a:t>
              </a:r>
            </a:p>
          </p:txBody>
        </p:sp>
      </p:grpSp>
      <p:sp>
        <p:nvSpPr>
          <p:cNvPr id="29757" name="AutoShape 263"/>
          <p:cNvSpPr>
            <a:spLocks noChangeArrowheads="1"/>
          </p:cNvSpPr>
          <p:nvPr/>
        </p:nvSpPr>
        <p:spPr bwMode="auto">
          <a:xfrm>
            <a:off x="1762125" y="4510088"/>
            <a:ext cx="6096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63254"/>
              </a:gs>
              <a:gs pos="50000">
                <a:srgbClr val="FF6BB5"/>
              </a:gs>
              <a:gs pos="100000">
                <a:srgbClr val="763254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9758" name="Text Box 264"/>
          <p:cNvSpPr txBox="1">
            <a:spLocks noChangeArrowheads="1"/>
          </p:cNvSpPr>
          <p:nvPr/>
        </p:nvSpPr>
        <p:spPr bwMode="auto">
          <a:xfrm>
            <a:off x="1817688" y="4513263"/>
            <a:ext cx="5048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b="1">
                <a:latin typeface="Arial" charset="0"/>
                <a:cs typeface="Arial" charset="0"/>
              </a:rPr>
              <a:t>ERK</a:t>
            </a:r>
          </a:p>
        </p:txBody>
      </p:sp>
      <p:grpSp>
        <p:nvGrpSpPr>
          <p:cNvPr id="29759" name="Group 271"/>
          <p:cNvGrpSpPr>
            <a:grpSpLocks/>
          </p:cNvGrpSpPr>
          <p:nvPr/>
        </p:nvGrpSpPr>
        <p:grpSpPr bwMode="auto">
          <a:xfrm>
            <a:off x="3187700" y="2763838"/>
            <a:ext cx="285750" cy="274637"/>
            <a:chOff x="1693" y="3032"/>
            <a:chExt cx="180" cy="173"/>
          </a:xfrm>
        </p:grpSpPr>
        <p:sp>
          <p:nvSpPr>
            <p:cNvPr id="29811" name="Oval 272"/>
            <p:cNvSpPr>
              <a:spLocks noChangeArrowheads="1"/>
            </p:cNvSpPr>
            <p:nvPr/>
          </p:nvSpPr>
          <p:spPr bwMode="auto">
            <a:xfrm>
              <a:off x="1728" y="3072"/>
              <a:ext cx="96" cy="9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9812" name="Text Box 273"/>
            <p:cNvSpPr txBox="1">
              <a:spLocks noChangeArrowheads="1"/>
            </p:cNvSpPr>
            <p:nvPr/>
          </p:nvSpPr>
          <p:spPr bwMode="auto">
            <a:xfrm>
              <a:off x="1693" y="3032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  <a:cs typeface="Arial" charset="0"/>
                </a:rPr>
                <a:t>P</a:t>
              </a:r>
            </a:p>
          </p:txBody>
        </p:sp>
      </p:grpSp>
      <p:sp>
        <p:nvSpPr>
          <p:cNvPr id="29760" name="AutoShape 50"/>
          <p:cNvSpPr>
            <a:spLocks noChangeArrowheads="1"/>
          </p:cNvSpPr>
          <p:nvPr/>
        </p:nvSpPr>
        <p:spPr bwMode="auto">
          <a:xfrm rot="10800000" flipV="1">
            <a:off x="2930525" y="2552700"/>
            <a:ext cx="417513" cy="228600"/>
          </a:xfrm>
          <a:prstGeom prst="rightArrow">
            <a:avLst>
              <a:gd name="adj1" fmla="val 50000"/>
              <a:gd name="adj2" fmla="val 313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cxnSp>
        <p:nvCxnSpPr>
          <p:cNvPr id="29761" name="Straight Arrow Connector 125"/>
          <p:cNvCxnSpPr>
            <a:cxnSpLocks noChangeShapeType="1"/>
          </p:cNvCxnSpPr>
          <p:nvPr/>
        </p:nvCxnSpPr>
        <p:spPr bwMode="auto">
          <a:xfrm rot="5400000">
            <a:off x="1981201" y="3381375"/>
            <a:ext cx="171450" cy="3175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62" name="Straight Arrow Connector 126"/>
          <p:cNvCxnSpPr>
            <a:cxnSpLocks noChangeShapeType="1"/>
          </p:cNvCxnSpPr>
          <p:nvPr/>
        </p:nvCxnSpPr>
        <p:spPr bwMode="auto">
          <a:xfrm rot="5400000">
            <a:off x="1971676" y="3905250"/>
            <a:ext cx="171450" cy="3175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63" name="Straight Arrow Connector 127"/>
          <p:cNvCxnSpPr>
            <a:cxnSpLocks noChangeShapeType="1"/>
          </p:cNvCxnSpPr>
          <p:nvPr/>
        </p:nvCxnSpPr>
        <p:spPr bwMode="auto">
          <a:xfrm rot="5400000">
            <a:off x="1971676" y="4371975"/>
            <a:ext cx="171450" cy="3175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9" name="Oval 118"/>
          <p:cNvSpPr>
            <a:spLocks noChangeArrowheads="1"/>
          </p:cNvSpPr>
          <p:nvPr/>
        </p:nvSpPr>
        <p:spPr bwMode="auto">
          <a:xfrm>
            <a:off x="3238501" y="3505200"/>
            <a:ext cx="819150" cy="428625"/>
          </a:xfrm>
          <a:prstGeom prst="ellipse">
            <a:avLst/>
          </a:prstGeom>
          <a:gradFill flip="none" rotWithShape="1">
            <a:gsLst>
              <a:gs pos="100000">
                <a:schemeClr val="tx1">
                  <a:alpha val="72000"/>
                </a:schemeClr>
              </a:gs>
              <a:gs pos="50000">
                <a:srgbClr val="FF9933"/>
              </a:gs>
              <a:gs pos="0">
                <a:schemeClr val="tx1">
                  <a:alpha val="54000"/>
                </a:schemeClr>
              </a:gs>
            </a:gsLst>
            <a:lin ang="5400000" scaled="0"/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1200" b="1">
                <a:latin typeface="Arial" pitchFamily="34" charset="0"/>
                <a:cs typeface="Arial" pitchFamily="34" charset="0"/>
              </a:rPr>
              <a:t>SREBP-1c</a:t>
            </a:r>
          </a:p>
        </p:txBody>
      </p:sp>
      <p:cxnSp>
        <p:nvCxnSpPr>
          <p:cNvPr id="29767" name="Straight Arrow Connector 129"/>
          <p:cNvCxnSpPr>
            <a:cxnSpLocks noChangeShapeType="1"/>
          </p:cNvCxnSpPr>
          <p:nvPr/>
        </p:nvCxnSpPr>
        <p:spPr bwMode="auto">
          <a:xfrm flipV="1">
            <a:off x="2428875" y="3962400"/>
            <a:ext cx="790575" cy="704850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9768" name="Group 67"/>
          <p:cNvGrpSpPr>
            <a:grpSpLocks/>
          </p:cNvGrpSpPr>
          <p:nvPr/>
        </p:nvGrpSpPr>
        <p:grpSpPr bwMode="auto">
          <a:xfrm>
            <a:off x="3619500" y="5484813"/>
            <a:ext cx="892175" cy="112712"/>
            <a:chOff x="4032" y="2241"/>
            <a:chExt cx="753" cy="47"/>
          </a:xfrm>
        </p:grpSpPr>
        <p:grpSp>
          <p:nvGrpSpPr>
            <p:cNvPr id="29802" name="Group 68"/>
            <p:cNvGrpSpPr>
              <a:grpSpLocks/>
            </p:cNvGrpSpPr>
            <p:nvPr/>
          </p:nvGrpSpPr>
          <p:grpSpPr bwMode="auto">
            <a:xfrm>
              <a:off x="4032" y="2241"/>
              <a:ext cx="249" cy="47"/>
              <a:chOff x="4032" y="2241"/>
              <a:chExt cx="249" cy="56"/>
            </a:xfrm>
          </p:grpSpPr>
          <p:sp>
            <p:nvSpPr>
              <p:cNvPr id="29809" name="Oval 69"/>
              <p:cNvSpPr>
                <a:spLocks noChangeArrowheads="1"/>
              </p:cNvSpPr>
              <p:nvPr/>
            </p:nvSpPr>
            <p:spPr bwMode="auto">
              <a:xfrm>
                <a:off x="4032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9810" name="Oval 70"/>
              <p:cNvSpPr>
                <a:spLocks noChangeArrowheads="1"/>
              </p:cNvSpPr>
              <p:nvPr/>
            </p:nvSpPr>
            <p:spPr bwMode="auto">
              <a:xfrm>
                <a:off x="4158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9803" name="Group 71"/>
            <p:cNvGrpSpPr>
              <a:grpSpLocks/>
            </p:cNvGrpSpPr>
            <p:nvPr/>
          </p:nvGrpSpPr>
          <p:grpSpPr bwMode="auto">
            <a:xfrm>
              <a:off x="4284" y="2241"/>
              <a:ext cx="249" cy="47"/>
              <a:chOff x="4032" y="2241"/>
              <a:chExt cx="249" cy="56"/>
            </a:xfrm>
          </p:grpSpPr>
          <p:sp>
            <p:nvSpPr>
              <p:cNvPr id="29807" name="Oval 72"/>
              <p:cNvSpPr>
                <a:spLocks noChangeArrowheads="1"/>
              </p:cNvSpPr>
              <p:nvPr/>
            </p:nvSpPr>
            <p:spPr bwMode="auto">
              <a:xfrm>
                <a:off x="4032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9808" name="Oval 73"/>
              <p:cNvSpPr>
                <a:spLocks noChangeArrowheads="1"/>
              </p:cNvSpPr>
              <p:nvPr/>
            </p:nvSpPr>
            <p:spPr bwMode="auto">
              <a:xfrm>
                <a:off x="4158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9804" name="Group 74"/>
            <p:cNvGrpSpPr>
              <a:grpSpLocks/>
            </p:cNvGrpSpPr>
            <p:nvPr/>
          </p:nvGrpSpPr>
          <p:grpSpPr bwMode="auto">
            <a:xfrm>
              <a:off x="4536" y="2241"/>
              <a:ext cx="249" cy="47"/>
              <a:chOff x="4032" y="2241"/>
              <a:chExt cx="249" cy="56"/>
            </a:xfrm>
          </p:grpSpPr>
          <p:sp>
            <p:nvSpPr>
              <p:cNvPr id="29805" name="Oval 75"/>
              <p:cNvSpPr>
                <a:spLocks noChangeArrowheads="1"/>
              </p:cNvSpPr>
              <p:nvPr/>
            </p:nvSpPr>
            <p:spPr bwMode="auto">
              <a:xfrm>
                <a:off x="4032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9806" name="Oval 76"/>
              <p:cNvSpPr>
                <a:spLocks noChangeArrowheads="1"/>
              </p:cNvSpPr>
              <p:nvPr/>
            </p:nvSpPr>
            <p:spPr bwMode="auto">
              <a:xfrm>
                <a:off x="4158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29769" name="Group 77"/>
          <p:cNvGrpSpPr>
            <a:grpSpLocks/>
          </p:cNvGrpSpPr>
          <p:nvPr/>
        </p:nvGrpSpPr>
        <p:grpSpPr bwMode="auto">
          <a:xfrm>
            <a:off x="1958975" y="5491163"/>
            <a:ext cx="892175" cy="112712"/>
            <a:chOff x="4032" y="2241"/>
            <a:chExt cx="753" cy="47"/>
          </a:xfrm>
        </p:grpSpPr>
        <p:grpSp>
          <p:nvGrpSpPr>
            <p:cNvPr id="29793" name="Group 78"/>
            <p:cNvGrpSpPr>
              <a:grpSpLocks/>
            </p:cNvGrpSpPr>
            <p:nvPr/>
          </p:nvGrpSpPr>
          <p:grpSpPr bwMode="auto">
            <a:xfrm>
              <a:off x="4032" y="2241"/>
              <a:ext cx="249" cy="47"/>
              <a:chOff x="4032" y="2241"/>
              <a:chExt cx="249" cy="56"/>
            </a:xfrm>
          </p:grpSpPr>
          <p:sp>
            <p:nvSpPr>
              <p:cNvPr id="29800" name="Oval 79"/>
              <p:cNvSpPr>
                <a:spLocks noChangeArrowheads="1"/>
              </p:cNvSpPr>
              <p:nvPr/>
            </p:nvSpPr>
            <p:spPr bwMode="auto">
              <a:xfrm>
                <a:off x="4032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9801" name="Oval 80"/>
              <p:cNvSpPr>
                <a:spLocks noChangeArrowheads="1"/>
              </p:cNvSpPr>
              <p:nvPr/>
            </p:nvSpPr>
            <p:spPr bwMode="auto">
              <a:xfrm>
                <a:off x="4158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9794" name="Group 81"/>
            <p:cNvGrpSpPr>
              <a:grpSpLocks/>
            </p:cNvGrpSpPr>
            <p:nvPr/>
          </p:nvGrpSpPr>
          <p:grpSpPr bwMode="auto">
            <a:xfrm>
              <a:off x="4284" y="2241"/>
              <a:ext cx="249" cy="47"/>
              <a:chOff x="4032" y="2241"/>
              <a:chExt cx="249" cy="56"/>
            </a:xfrm>
          </p:grpSpPr>
          <p:sp>
            <p:nvSpPr>
              <p:cNvPr id="29798" name="Oval 82"/>
              <p:cNvSpPr>
                <a:spLocks noChangeArrowheads="1"/>
              </p:cNvSpPr>
              <p:nvPr/>
            </p:nvSpPr>
            <p:spPr bwMode="auto">
              <a:xfrm>
                <a:off x="4032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9799" name="Oval 83"/>
              <p:cNvSpPr>
                <a:spLocks noChangeArrowheads="1"/>
              </p:cNvSpPr>
              <p:nvPr/>
            </p:nvSpPr>
            <p:spPr bwMode="auto">
              <a:xfrm>
                <a:off x="4158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9795" name="Group 84"/>
            <p:cNvGrpSpPr>
              <a:grpSpLocks/>
            </p:cNvGrpSpPr>
            <p:nvPr/>
          </p:nvGrpSpPr>
          <p:grpSpPr bwMode="auto">
            <a:xfrm>
              <a:off x="4536" y="2241"/>
              <a:ext cx="249" cy="47"/>
              <a:chOff x="4032" y="2241"/>
              <a:chExt cx="249" cy="56"/>
            </a:xfrm>
          </p:grpSpPr>
          <p:sp>
            <p:nvSpPr>
              <p:cNvPr id="29796" name="Oval 85"/>
              <p:cNvSpPr>
                <a:spLocks noChangeArrowheads="1"/>
              </p:cNvSpPr>
              <p:nvPr/>
            </p:nvSpPr>
            <p:spPr bwMode="auto">
              <a:xfrm>
                <a:off x="4032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9797" name="Oval 86"/>
              <p:cNvSpPr>
                <a:spLocks noChangeArrowheads="1"/>
              </p:cNvSpPr>
              <p:nvPr/>
            </p:nvSpPr>
            <p:spPr bwMode="auto">
              <a:xfrm>
                <a:off x="4158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29770" name="Text Box 129"/>
          <p:cNvSpPr txBox="1">
            <a:spLocks noChangeArrowheads="1"/>
          </p:cNvSpPr>
          <p:nvPr/>
        </p:nvSpPr>
        <p:spPr bwMode="auto">
          <a:xfrm>
            <a:off x="2209800" y="5126038"/>
            <a:ext cx="24479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000">
                <a:solidFill>
                  <a:srgbClr val="FF0000"/>
                </a:solidFill>
                <a:latin typeface="Arial" charset="0"/>
                <a:cs typeface="Arial" charset="0"/>
              </a:rPr>
              <a:t>SREBP-1c RESPONSE ELEMENTS</a:t>
            </a:r>
          </a:p>
        </p:txBody>
      </p:sp>
      <p:sp>
        <p:nvSpPr>
          <p:cNvPr id="152" name="Oval 118"/>
          <p:cNvSpPr>
            <a:spLocks noChangeArrowheads="1"/>
          </p:cNvSpPr>
          <p:nvPr/>
        </p:nvSpPr>
        <p:spPr bwMode="auto">
          <a:xfrm>
            <a:off x="2809876" y="5334000"/>
            <a:ext cx="819150" cy="428625"/>
          </a:xfrm>
          <a:prstGeom prst="ellipse">
            <a:avLst/>
          </a:prstGeom>
          <a:gradFill flip="none" rotWithShape="1">
            <a:gsLst>
              <a:gs pos="100000">
                <a:schemeClr val="tx1">
                  <a:alpha val="72000"/>
                </a:schemeClr>
              </a:gs>
              <a:gs pos="50000">
                <a:srgbClr val="FF9933"/>
              </a:gs>
              <a:gs pos="0">
                <a:schemeClr val="tx1">
                  <a:alpha val="54000"/>
                </a:schemeClr>
              </a:gs>
            </a:gsLst>
            <a:lin ang="5400000" scaled="0"/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1200" b="1">
                <a:latin typeface="Arial" pitchFamily="34" charset="0"/>
                <a:cs typeface="Arial" pitchFamily="34" charset="0"/>
              </a:rPr>
              <a:t>SREBP-1c</a:t>
            </a:r>
          </a:p>
        </p:txBody>
      </p:sp>
      <p:cxnSp>
        <p:nvCxnSpPr>
          <p:cNvPr id="29774" name="Straight Arrow Connector 152"/>
          <p:cNvCxnSpPr>
            <a:cxnSpLocks noChangeShapeType="1"/>
          </p:cNvCxnSpPr>
          <p:nvPr/>
        </p:nvCxnSpPr>
        <p:spPr bwMode="auto">
          <a:xfrm rot="16200000" flipH="1">
            <a:off x="3076575" y="4524375"/>
            <a:ext cx="1104900" cy="19050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75" name="TextBox 153"/>
          <p:cNvSpPr txBox="1">
            <a:spLocks noChangeArrowheads="1"/>
          </p:cNvSpPr>
          <p:nvPr/>
        </p:nvSpPr>
        <p:spPr bwMode="auto">
          <a:xfrm>
            <a:off x="1885950" y="5715000"/>
            <a:ext cx="2790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1400">
                <a:solidFill>
                  <a:srgbClr val="66FFFF"/>
                </a:solidFill>
                <a:latin typeface="Arial" charset="0"/>
                <a:cs typeface="Arial" charset="0"/>
              </a:rPr>
              <a:t>increased enzymes of fatty acid and triglyceride synthesis</a:t>
            </a:r>
            <a:endParaRPr lang="en-US" sz="1400">
              <a:solidFill>
                <a:srgbClr val="66FFFF"/>
              </a:solidFill>
              <a:latin typeface="Arial" charset="0"/>
              <a:cs typeface="Arial" charset="0"/>
            </a:endParaRPr>
          </a:p>
        </p:txBody>
      </p:sp>
      <p:sp>
        <p:nvSpPr>
          <p:cNvPr id="29776" name="Rectangle 154"/>
          <p:cNvSpPr>
            <a:spLocks noChangeArrowheads="1"/>
          </p:cNvSpPr>
          <p:nvPr/>
        </p:nvSpPr>
        <p:spPr bwMode="auto">
          <a:xfrm>
            <a:off x="3406775" y="2859088"/>
            <a:ext cx="96838" cy="315912"/>
          </a:xfrm>
          <a:prstGeom prst="rect">
            <a:avLst/>
          </a:prstGeom>
          <a:gradFill rotWithShape="1">
            <a:gsLst>
              <a:gs pos="0">
                <a:srgbClr val="761800"/>
              </a:gs>
              <a:gs pos="50000">
                <a:srgbClr val="FF3300"/>
              </a:gs>
              <a:gs pos="100000">
                <a:srgbClr val="761800"/>
              </a:gs>
            </a:gsLst>
            <a:lin ang="5400000" scaled="1"/>
          </a:gra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9777" name="Rectangle 155" descr="Dark upward diagonal"/>
          <p:cNvSpPr>
            <a:spLocks noChangeArrowheads="1"/>
          </p:cNvSpPr>
          <p:nvPr/>
        </p:nvSpPr>
        <p:spPr bwMode="auto">
          <a:xfrm>
            <a:off x="3419475" y="2638425"/>
            <a:ext cx="73025" cy="125413"/>
          </a:xfrm>
          <a:prstGeom prst="rect">
            <a:avLst/>
          </a:prstGeom>
          <a:pattFill prst="dkUpDiag">
            <a:fgClr>
              <a:schemeClr val="accent1"/>
            </a:fgClr>
            <a:bgClr>
              <a:srgbClr val="FFFFFF"/>
            </a:bgClr>
          </a:patt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9778" name="AutoShape 50"/>
          <p:cNvSpPr>
            <a:spLocks noChangeArrowheads="1"/>
          </p:cNvSpPr>
          <p:nvPr/>
        </p:nvSpPr>
        <p:spPr bwMode="auto">
          <a:xfrm rot="1523364">
            <a:off x="4092575" y="3038475"/>
            <a:ext cx="417513" cy="219075"/>
          </a:xfrm>
          <a:prstGeom prst="rightArrow">
            <a:avLst>
              <a:gd name="adj1" fmla="val 50000"/>
              <a:gd name="adj2" fmla="val 3131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9779" name="Line 51"/>
          <p:cNvSpPr>
            <a:spLocks noChangeShapeType="1"/>
          </p:cNvSpPr>
          <p:nvPr/>
        </p:nvSpPr>
        <p:spPr bwMode="auto">
          <a:xfrm flipH="1">
            <a:off x="4295775" y="2476500"/>
            <a:ext cx="9525" cy="441325"/>
          </a:xfrm>
          <a:prstGeom prst="line">
            <a:avLst/>
          </a:prstGeom>
          <a:noFill/>
          <a:ln w="635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80" name="Line 51"/>
          <p:cNvSpPr>
            <a:spLocks noChangeShapeType="1"/>
          </p:cNvSpPr>
          <p:nvPr/>
        </p:nvSpPr>
        <p:spPr bwMode="auto">
          <a:xfrm flipH="1" flipV="1">
            <a:off x="4286250" y="2981325"/>
            <a:ext cx="9525" cy="441325"/>
          </a:xfrm>
          <a:prstGeom prst="line">
            <a:avLst/>
          </a:prstGeom>
          <a:noFill/>
          <a:ln w="635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81" name="Line 51"/>
          <p:cNvSpPr>
            <a:spLocks noChangeShapeType="1"/>
          </p:cNvSpPr>
          <p:nvPr/>
        </p:nvSpPr>
        <p:spPr bwMode="auto">
          <a:xfrm flipH="1" flipV="1">
            <a:off x="3152775" y="2333625"/>
            <a:ext cx="9525" cy="441325"/>
          </a:xfrm>
          <a:prstGeom prst="line">
            <a:avLst/>
          </a:prstGeom>
          <a:noFill/>
          <a:ln w="635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82" name="Line 51"/>
          <p:cNvSpPr>
            <a:spLocks noChangeShapeType="1"/>
          </p:cNvSpPr>
          <p:nvPr/>
        </p:nvSpPr>
        <p:spPr bwMode="auto">
          <a:xfrm flipH="1" flipV="1">
            <a:off x="4800600" y="904875"/>
            <a:ext cx="9525" cy="441325"/>
          </a:xfrm>
          <a:prstGeom prst="line">
            <a:avLst/>
          </a:prstGeom>
          <a:noFill/>
          <a:ln w="635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83" name="Line 51"/>
          <p:cNvSpPr>
            <a:spLocks noChangeShapeType="1"/>
          </p:cNvSpPr>
          <p:nvPr/>
        </p:nvSpPr>
        <p:spPr bwMode="auto">
          <a:xfrm flipH="1" flipV="1">
            <a:off x="1876425" y="5705475"/>
            <a:ext cx="9525" cy="441325"/>
          </a:xfrm>
          <a:prstGeom prst="line">
            <a:avLst/>
          </a:prstGeom>
          <a:noFill/>
          <a:ln w="635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84" name="Text Box 64"/>
          <p:cNvSpPr txBox="1">
            <a:spLocks noChangeArrowheads="1"/>
          </p:cNvSpPr>
          <p:nvPr/>
        </p:nvSpPr>
        <p:spPr bwMode="auto">
          <a:xfrm>
            <a:off x="6846888" y="1279525"/>
            <a:ext cx="9509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9933"/>
                </a:solidFill>
                <a:latin typeface="Arial" charset="0"/>
                <a:cs typeface="Arial" charset="0"/>
              </a:rPr>
              <a:t>glucose</a:t>
            </a:r>
          </a:p>
        </p:txBody>
      </p:sp>
      <p:sp>
        <p:nvSpPr>
          <p:cNvPr id="29785" name="Line 65"/>
          <p:cNvSpPr>
            <a:spLocks noChangeShapeType="1"/>
          </p:cNvSpPr>
          <p:nvPr/>
        </p:nvSpPr>
        <p:spPr bwMode="auto">
          <a:xfrm flipH="1" flipV="1">
            <a:off x="7931150" y="1181100"/>
            <a:ext cx="3175" cy="42862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86" name="Line 65"/>
          <p:cNvSpPr>
            <a:spLocks noChangeShapeType="1"/>
          </p:cNvSpPr>
          <p:nvPr/>
        </p:nvSpPr>
        <p:spPr bwMode="auto">
          <a:xfrm flipH="1">
            <a:off x="7816850" y="1190625"/>
            <a:ext cx="3175" cy="42862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87" name="Arc 27"/>
          <p:cNvSpPr>
            <a:spLocks/>
          </p:cNvSpPr>
          <p:nvPr/>
        </p:nvSpPr>
        <p:spPr bwMode="auto">
          <a:xfrm>
            <a:off x="5676900" y="4222750"/>
            <a:ext cx="3171825" cy="10668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FF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9788" name="Group 28"/>
          <p:cNvGrpSpPr>
            <a:grpSpLocks/>
          </p:cNvGrpSpPr>
          <p:nvPr/>
        </p:nvGrpSpPr>
        <p:grpSpPr bwMode="auto">
          <a:xfrm>
            <a:off x="6627813" y="1955800"/>
            <a:ext cx="315912" cy="539750"/>
            <a:chOff x="3648" y="672"/>
            <a:chExt cx="144" cy="308"/>
          </a:xfrm>
        </p:grpSpPr>
        <p:sp>
          <p:nvSpPr>
            <p:cNvPr id="29791" name="AutoShape 29"/>
            <p:cNvSpPr>
              <a:spLocks noChangeArrowheads="1"/>
            </p:cNvSpPr>
            <p:nvPr/>
          </p:nvSpPr>
          <p:spPr bwMode="auto">
            <a:xfrm>
              <a:off x="3696" y="672"/>
              <a:ext cx="48" cy="26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00765E"/>
                </a:gs>
                <a:gs pos="50000">
                  <a:srgbClr val="00FFCC"/>
                </a:gs>
                <a:gs pos="100000">
                  <a:srgbClr val="00765E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92" name="AutoShape 30"/>
            <p:cNvSpPr>
              <a:spLocks noChangeArrowheads="1"/>
            </p:cNvSpPr>
            <p:nvPr/>
          </p:nvSpPr>
          <p:spPr bwMode="auto">
            <a:xfrm>
              <a:off x="3648" y="836"/>
              <a:ext cx="144" cy="144"/>
            </a:xfrm>
            <a:prstGeom prst="star8">
              <a:avLst>
                <a:gd name="adj" fmla="val 38250"/>
              </a:avLst>
            </a:prstGeom>
            <a:gradFill rotWithShape="0">
              <a:gsLst>
                <a:gs pos="0">
                  <a:srgbClr val="00765E"/>
                </a:gs>
                <a:gs pos="50000">
                  <a:srgbClr val="00FFCC"/>
                </a:gs>
                <a:gs pos="100000">
                  <a:srgbClr val="00765E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789" name="Text Box 31"/>
          <p:cNvSpPr txBox="1">
            <a:spLocks noChangeArrowheads="1"/>
          </p:cNvSpPr>
          <p:nvPr/>
        </p:nvSpPr>
        <p:spPr bwMode="auto">
          <a:xfrm>
            <a:off x="6219825" y="2089150"/>
            <a:ext cx="514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00FFCC"/>
                </a:solidFill>
                <a:latin typeface="Arial" charset="0"/>
              </a:rPr>
              <a:t>PIP3</a:t>
            </a:r>
          </a:p>
        </p:txBody>
      </p:sp>
      <p:sp>
        <p:nvSpPr>
          <p:cNvPr id="29790" name="TextBox 102"/>
          <p:cNvSpPr txBox="1">
            <a:spLocks noChangeArrowheads="1"/>
          </p:cNvSpPr>
          <p:nvPr/>
        </p:nvSpPr>
        <p:spPr bwMode="auto">
          <a:xfrm>
            <a:off x="4648200" y="5218113"/>
            <a:ext cx="337185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800" i="1">
                <a:solidFill>
                  <a:srgbClr val="FF9900"/>
                </a:solidFill>
                <a:latin typeface="Arial" charset="0"/>
                <a:cs typeface="Arial" charset="0"/>
              </a:rPr>
              <a:t>Compensatory hyperinsulinaemia augments the action of SREBP-1c via the MAP kinase pathway, despite nuclear sequestration of Foxo1</a:t>
            </a:r>
            <a:endParaRPr lang="en-US" sz="1800" i="1">
              <a:solidFill>
                <a:srgbClr val="FF99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463550" y="344488"/>
            <a:ext cx="7165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2800">
                <a:solidFill>
                  <a:srgbClr val="FF9933"/>
                </a:solidFill>
                <a:latin typeface="Arial" charset="0"/>
              </a:rPr>
              <a:t>Hepatic lipogenesis and insulin resistance 4</a:t>
            </a:r>
          </a:p>
        </p:txBody>
      </p:sp>
      <p:sp>
        <p:nvSpPr>
          <p:cNvPr id="30723" name="Line 3"/>
          <p:cNvSpPr>
            <a:spLocks noChangeShapeType="1"/>
          </p:cNvSpPr>
          <p:nvPr/>
        </p:nvSpPr>
        <p:spPr bwMode="auto">
          <a:xfrm flipV="1">
            <a:off x="3870325" y="1249363"/>
            <a:ext cx="0" cy="184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 flipV="1">
            <a:off x="3563938" y="1249363"/>
            <a:ext cx="12700" cy="184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3908425" y="2735263"/>
            <a:ext cx="46038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 flipH="1">
            <a:off x="3990975" y="2500313"/>
            <a:ext cx="0" cy="75088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27" name="Rectangle 119"/>
          <p:cNvSpPr>
            <a:spLocks noChangeArrowheads="1"/>
          </p:cNvSpPr>
          <p:nvPr/>
        </p:nvSpPr>
        <p:spPr bwMode="auto">
          <a:xfrm>
            <a:off x="3940175" y="2863850"/>
            <a:ext cx="96838" cy="315913"/>
          </a:xfrm>
          <a:prstGeom prst="rect">
            <a:avLst/>
          </a:prstGeom>
          <a:gradFill rotWithShape="1">
            <a:gsLst>
              <a:gs pos="0">
                <a:srgbClr val="761800"/>
              </a:gs>
              <a:gs pos="50000">
                <a:srgbClr val="FF3300"/>
              </a:gs>
              <a:gs pos="100000">
                <a:srgbClr val="761800"/>
              </a:gs>
            </a:gsLst>
            <a:lin ang="5400000" scaled="1"/>
          </a:gra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0728" name="Rectangle 120" descr="Dark upward diagonal"/>
          <p:cNvSpPr>
            <a:spLocks noChangeArrowheads="1"/>
          </p:cNvSpPr>
          <p:nvPr/>
        </p:nvSpPr>
        <p:spPr bwMode="auto">
          <a:xfrm>
            <a:off x="3952875" y="2638425"/>
            <a:ext cx="73025" cy="125413"/>
          </a:xfrm>
          <a:prstGeom prst="rect">
            <a:avLst/>
          </a:prstGeom>
          <a:pattFill prst="dkUpDiag">
            <a:fgClr>
              <a:schemeClr val="accent1"/>
            </a:fgClr>
            <a:bgClr>
              <a:srgbClr val="FFFFFF"/>
            </a:bgClr>
          </a:patt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0729" name="Rectangle 121" descr="Dark upward diagonal"/>
          <p:cNvSpPr>
            <a:spLocks noChangeArrowheads="1"/>
          </p:cNvSpPr>
          <p:nvPr/>
        </p:nvSpPr>
        <p:spPr bwMode="auto">
          <a:xfrm>
            <a:off x="3951288" y="2500313"/>
            <a:ext cx="73025" cy="66675"/>
          </a:xfrm>
          <a:prstGeom prst="rect">
            <a:avLst/>
          </a:prstGeom>
          <a:pattFill prst="dkUpDiag">
            <a:fgClr>
              <a:schemeClr val="accent1"/>
            </a:fgClr>
            <a:bgClr>
              <a:srgbClr val="FFFFFF"/>
            </a:bgClr>
          </a:patt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0730" name="Rectangle 122" descr="Dark upward diagonal"/>
          <p:cNvSpPr>
            <a:spLocks noChangeArrowheads="1"/>
          </p:cNvSpPr>
          <p:nvPr/>
        </p:nvSpPr>
        <p:spPr bwMode="auto">
          <a:xfrm flipV="1">
            <a:off x="3832225" y="2439988"/>
            <a:ext cx="73025" cy="127000"/>
          </a:xfrm>
          <a:prstGeom prst="rect">
            <a:avLst/>
          </a:prstGeom>
          <a:pattFill prst="dkUpDiag">
            <a:fgClr>
              <a:schemeClr val="accent1"/>
            </a:fgClr>
            <a:bgClr>
              <a:srgbClr val="FFFFFF"/>
            </a:bgClr>
          </a:patt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0731" name="Rectangle 123" descr="Dark upward diagonal"/>
          <p:cNvSpPr>
            <a:spLocks noChangeArrowheads="1"/>
          </p:cNvSpPr>
          <p:nvPr/>
        </p:nvSpPr>
        <p:spPr bwMode="auto">
          <a:xfrm flipV="1">
            <a:off x="3830638" y="2638425"/>
            <a:ext cx="73025" cy="66675"/>
          </a:xfrm>
          <a:prstGeom prst="rect">
            <a:avLst/>
          </a:prstGeom>
          <a:pattFill prst="dkUpDiag">
            <a:fgClr>
              <a:schemeClr val="accent1"/>
            </a:fgClr>
            <a:bgClr>
              <a:srgbClr val="FFFFFF"/>
            </a:bgClr>
          </a:patt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>
            <a:off x="3571875" y="2576513"/>
            <a:ext cx="3048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33" name="Line 13"/>
          <p:cNvSpPr>
            <a:spLocks noChangeShapeType="1"/>
          </p:cNvSpPr>
          <p:nvPr/>
        </p:nvSpPr>
        <p:spPr bwMode="auto">
          <a:xfrm>
            <a:off x="3487738" y="2655888"/>
            <a:ext cx="46037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auto">
          <a:xfrm>
            <a:off x="3457575" y="2500313"/>
            <a:ext cx="0" cy="74453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35" name="Rectangle 127" descr="Dark upward diagonal"/>
          <p:cNvSpPr>
            <a:spLocks noChangeArrowheads="1"/>
          </p:cNvSpPr>
          <p:nvPr/>
        </p:nvSpPr>
        <p:spPr bwMode="auto">
          <a:xfrm>
            <a:off x="3417888" y="2500313"/>
            <a:ext cx="73025" cy="66675"/>
          </a:xfrm>
          <a:prstGeom prst="rect">
            <a:avLst/>
          </a:prstGeom>
          <a:pattFill prst="dkUpDiag">
            <a:fgClr>
              <a:schemeClr val="accent1"/>
            </a:fgClr>
            <a:bgClr>
              <a:srgbClr val="FFFFFF"/>
            </a:bgClr>
          </a:patt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0736" name="Rectangle 128" descr="Dark upward diagonal"/>
          <p:cNvSpPr>
            <a:spLocks noChangeArrowheads="1"/>
          </p:cNvSpPr>
          <p:nvPr/>
        </p:nvSpPr>
        <p:spPr bwMode="auto">
          <a:xfrm flipV="1">
            <a:off x="3538538" y="2439988"/>
            <a:ext cx="73025" cy="127000"/>
          </a:xfrm>
          <a:prstGeom prst="rect">
            <a:avLst/>
          </a:prstGeom>
          <a:pattFill prst="dkUpDiag">
            <a:fgClr>
              <a:schemeClr val="accent1"/>
            </a:fgClr>
            <a:bgClr>
              <a:srgbClr val="FFFFFF"/>
            </a:bgClr>
          </a:patt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0737" name="Rectangle 129" descr="Dark upward diagonal"/>
          <p:cNvSpPr>
            <a:spLocks noChangeArrowheads="1"/>
          </p:cNvSpPr>
          <p:nvPr/>
        </p:nvSpPr>
        <p:spPr bwMode="auto">
          <a:xfrm flipV="1">
            <a:off x="3536950" y="2638425"/>
            <a:ext cx="73025" cy="66675"/>
          </a:xfrm>
          <a:prstGeom prst="rect">
            <a:avLst/>
          </a:prstGeom>
          <a:pattFill prst="dkUpDiag">
            <a:fgClr>
              <a:schemeClr val="accent1"/>
            </a:fgClr>
            <a:bgClr>
              <a:srgbClr val="FFFFFF"/>
            </a:bgClr>
          </a:patt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0738" name="Arc 21"/>
          <p:cNvSpPr>
            <a:spLocks/>
          </p:cNvSpPr>
          <p:nvPr/>
        </p:nvSpPr>
        <p:spPr bwMode="auto">
          <a:xfrm flipH="1">
            <a:off x="542925" y="2070100"/>
            <a:ext cx="4924425" cy="10668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FF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39" name="AutoShape 22"/>
          <p:cNvSpPr>
            <a:spLocks noChangeArrowheads="1"/>
          </p:cNvSpPr>
          <p:nvPr/>
        </p:nvSpPr>
        <p:spPr bwMode="auto">
          <a:xfrm flipH="1" flipV="1">
            <a:off x="3519488" y="1025525"/>
            <a:ext cx="401637" cy="401638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9900"/>
              </a:gs>
              <a:gs pos="100000">
                <a:srgbClr val="FFB34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0740" name="Text Box 23"/>
          <p:cNvSpPr txBox="1">
            <a:spLocks noChangeArrowheads="1"/>
          </p:cNvSpPr>
          <p:nvPr/>
        </p:nvSpPr>
        <p:spPr bwMode="auto">
          <a:xfrm>
            <a:off x="3944938" y="1012825"/>
            <a:ext cx="8397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9933"/>
                </a:solidFill>
                <a:latin typeface="Arial" charset="0"/>
                <a:cs typeface="Arial" charset="0"/>
              </a:rPr>
              <a:t>insulin</a:t>
            </a:r>
          </a:p>
        </p:txBody>
      </p:sp>
      <p:sp>
        <p:nvSpPr>
          <p:cNvPr id="30741" name="AutoShape 24" descr="75%"/>
          <p:cNvSpPr>
            <a:spLocks noChangeArrowheads="1"/>
          </p:cNvSpPr>
          <p:nvPr/>
        </p:nvSpPr>
        <p:spPr bwMode="auto">
          <a:xfrm>
            <a:off x="3800475" y="1308100"/>
            <a:ext cx="152400" cy="533400"/>
          </a:xfrm>
          <a:prstGeom prst="roundRect">
            <a:avLst>
              <a:gd name="adj" fmla="val 16667"/>
            </a:avLst>
          </a:prstGeom>
          <a:pattFill prst="pct75">
            <a:fgClr>
              <a:srgbClr val="FF9966"/>
            </a:fgClr>
            <a:bgClr>
              <a:schemeClr val="bg1"/>
            </a:bgClr>
          </a:patt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0742" name="AutoShape 25" descr="75%"/>
          <p:cNvSpPr>
            <a:spLocks noChangeArrowheads="1"/>
          </p:cNvSpPr>
          <p:nvPr/>
        </p:nvSpPr>
        <p:spPr bwMode="auto">
          <a:xfrm>
            <a:off x="3503613" y="1308100"/>
            <a:ext cx="152400" cy="533400"/>
          </a:xfrm>
          <a:prstGeom prst="roundRect">
            <a:avLst>
              <a:gd name="adj" fmla="val 16667"/>
            </a:avLst>
          </a:prstGeom>
          <a:pattFill prst="pct75">
            <a:fgClr>
              <a:srgbClr val="FF9966"/>
            </a:fgClr>
            <a:bgClr>
              <a:schemeClr val="bg1"/>
            </a:bgClr>
          </a:patt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0743" name="Line 26"/>
          <p:cNvSpPr>
            <a:spLocks noChangeShapeType="1"/>
          </p:cNvSpPr>
          <p:nvPr/>
        </p:nvSpPr>
        <p:spPr bwMode="auto">
          <a:xfrm flipV="1">
            <a:off x="5995988" y="2312988"/>
            <a:ext cx="622300" cy="3048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44" name="Arc 27"/>
          <p:cNvSpPr>
            <a:spLocks/>
          </p:cNvSpPr>
          <p:nvPr/>
        </p:nvSpPr>
        <p:spPr bwMode="auto">
          <a:xfrm>
            <a:off x="5414963" y="2070100"/>
            <a:ext cx="3376612" cy="10668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FF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45" name="Oval 28"/>
          <p:cNvSpPr>
            <a:spLocks noChangeArrowheads="1"/>
          </p:cNvSpPr>
          <p:nvPr/>
        </p:nvSpPr>
        <p:spPr bwMode="auto">
          <a:xfrm>
            <a:off x="4584700" y="2413000"/>
            <a:ext cx="673100" cy="406400"/>
          </a:xfrm>
          <a:prstGeom prst="ellipse">
            <a:avLst/>
          </a:prstGeom>
          <a:gradFill rotWithShape="1">
            <a:gsLst>
              <a:gs pos="0">
                <a:srgbClr val="760076"/>
              </a:gs>
              <a:gs pos="50000">
                <a:srgbClr val="FF00FF"/>
              </a:gs>
              <a:gs pos="100000">
                <a:srgbClr val="7600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0746" name="Text Box 29"/>
          <p:cNvSpPr txBox="1">
            <a:spLocks noChangeArrowheads="1"/>
          </p:cNvSpPr>
          <p:nvPr/>
        </p:nvSpPr>
        <p:spPr bwMode="auto">
          <a:xfrm>
            <a:off x="4625975" y="2479675"/>
            <a:ext cx="577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b="1">
                <a:latin typeface="Arial" charset="0"/>
                <a:cs typeface="Arial" charset="0"/>
              </a:rPr>
              <a:t>IRS-2</a:t>
            </a:r>
          </a:p>
        </p:txBody>
      </p:sp>
      <p:sp>
        <p:nvSpPr>
          <p:cNvPr id="30747" name="Text Box 30"/>
          <p:cNvSpPr txBox="1">
            <a:spLocks noChangeArrowheads="1"/>
          </p:cNvSpPr>
          <p:nvPr/>
        </p:nvSpPr>
        <p:spPr bwMode="auto">
          <a:xfrm>
            <a:off x="3944938" y="1419225"/>
            <a:ext cx="387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9933"/>
                </a:solidFill>
                <a:latin typeface="Arial" charset="0"/>
                <a:cs typeface="Arial" charset="0"/>
              </a:rPr>
              <a:t>IR</a:t>
            </a:r>
          </a:p>
        </p:txBody>
      </p:sp>
      <p:grpSp>
        <p:nvGrpSpPr>
          <p:cNvPr id="30748" name="Group 31"/>
          <p:cNvGrpSpPr>
            <a:grpSpLocks/>
          </p:cNvGrpSpPr>
          <p:nvPr/>
        </p:nvGrpSpPr>
        <p:grpSpPr bwMode="auto">
          <a:xfrm>
            <a:off x="6016625" y="2290763"/>
            <a:ext cx="547688" cy="411162"/>
            <a:chOff x="3456" y="803"/>
            <a:chExt cx="345" cy="259"/>
          </a:xfrm>
        </p:grpSpPr>
        <p:sp>
          <p:nvSpPr>
            <p:cNvPr id="30927" name="Oval 32"/>
            <p:cNvSpPr>
              <a:spLocks noChangeArrowheads="1"/>
            </p:cNvSpPr>
            <p:nvPr/>
          </p:nvSpPr>
          <p:spPr bwMode="auto">
            <a:xfrm>
              <a:off x="3456" y="803"/>
              <a:ext cx="345" cy="259"/>
            </a:xfrm>
            <a:prstGeom prst="ellipse">
              <a:avLst/>
            </a:prstGeom>
            <a:gradFill rotWithShape="0">
              <a:gsLst>
                <a:gs pos="0">
                  <a:srgbClr val="FFA892"/>
                </a:gs>
                <a:gs pos="50000">
                  <a:srgbClr val="FF3300"/>
                </a:gs>
                <a:gs pos="100000">
                  <a:srgbClr val="FFA89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0928" name="Text Box 33"/>
            <p:cNvSpPr txBox="1">
              <a:spLocks noChangeArrowheads="1"/>
            </p:cNvSpPr>
            <p:nvPr/>
          </p:nvSpPr>
          <p:spPr bwMode="auto">
            <a:xfrm>
              <a:off x="3478" y="838"/>
              <a:ext cx="31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  <a:cs typeface="Arial" charset="0"/>
                </a:rPr>
                <a:t>RAS</a:t>
              </a:r>
            </a:p>
          </p:txBody>
        </p:sp>
      </p:grpSp>
      <p:grpSp>
        <p:nvGrpSpPr>
          <p:cNvPr id="30749" name="Group 34"/>
          <p:cNvGrpSpPr>
            <a:grpSpLocks/>
          </p:cNvGrpSpPr>
          <p:nvPr/>
        </p:nvGrpSpPr>
        <p:grpSpPr bwMode="auto">
          <a:xfrm>
            <a:off x="5915025" y="2651125"/>
            <a:ext cx="817563" cy="495300"/>
            <a:chOff x="2912" y="1030"/>
            <a:chExt cx="515" cy="312"/>
          </a:xfrm>
        </p:grpSpPr>
        <p:sp>
          <p:nvSpPr>
            <p:cNvPr id="145" name="AutoShape 35"/>
            <p:cNvSpPr>
              <a:spLocks noChangeArrowheads="1"/>
            </p:cNvSpPr>
            <p:nvPr/>
          </p:nvSpPr>
          <p:spPr bwMode="auto">
            <a:xfrm>
              <a:off x="2956" y="1036"/>
              <a:ext cx="240" cy="14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6" name="AutoShape 36"/>
            <p:cNvSpPr>
              <a:spLocks noChangeArrowheads="1"/>
            </p:cNvSpPr>
            <p:nvPr/>
          </p:nvSpPr>
          <p:spPr bwMode="auto">
            <a:xfrm>
              <a:off x="2948" y="1185"/>
              <a:ext cx="432" cy="14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0924" name="Text Box 37"/>
            <p:cNvSpPr txBox="1">
              <a:spLocks noChangeArrowheads="1"/>
            </p:cNvSpPr>
            <p:nvPr/>
          </p:nvSpPr>
          <p:spPr bwMode="auto">
            <a:xfrm>
              <a:off x="3098" y="1169"/>
              <a:ext cx="32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  <a:cs typeface="Arial" charset="0"/>
                </a:rPr>
                <a:t>PI3K</a:t>
              </a:r>
            </a:p>
          </p:txBody>
        </p:sp>
        <p:sp>
          <p:nvSpPr>
            <p:cNvPr id="30925" name="Text Box 38"/>
            <p:cNvSpPr txBox="1">
              <a:spLocks noChangeArrowheads="1"/>
            </p:cNvSpPr>
            <p:nvPr/>
          </p:nvSpPr>
          <p:spPr bwMode="auto">
            <a:xfrm>
              <a:off x="2916" y="1030"/>
              <a:ext cx="25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000" b="1">
                  <a:latin typeface="Arial" charset="0"/>
                  <a:cs typeface="Arial" charset="0"/>
                </a:rPr>
                <a:t>p85</a:t>
              </a:r>
            </a:p>
          </p:txBody>
        </p:sp>
        <p:sp>
          <p:nvSpPr>
            <p:cNvPr id="30926" name="Text Box 39"/>
            <p:cNvSpPr txBox="1">
              <a:spLocks noChangeArrowheads="1"/>
            </p:cNvSpPr>
            <p:nvPr/>
          </p:nvSpPr>
          <p:spPr bwMode="auto">
            <a:xfrm>
              <a:off x="2912" y="1174"/>
              <a:ext cx="29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000" b="1">
                  <a:latin typeface="Arial" charset="0"/>
                  <a:cs typeface="Arial" charset="0"/>
                </a:rPr>
                <a:t>p110</a:t>
              </a:r>
            </a:p>
          </p:txBody>
        </p:sp>
      </p:grpSp>
      <p:sp>
        <p:nvSpPr>
          <p:cNvPr id="30750" name="Line 40"/>
          <p:cNvSpPr>
            <a:spLocks noChangeShapeType="1"/>
          </p:cNvSpPr>
          <p:nvPr/>
        </p:nvSpPr>
        <p:spPr bwMode="auto">
          <a:xfrm flipV="1">
            <a:off x="6300788" y="2465388"/>
            <a:ext cx="622300" cy="3048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30751" name="Group 41"/>
          <p:cNvGrpSpPr>
            <a:grpSpLocks/>
          </p:cNvGrpSpPr>
          <p:nvPr/>
        </p:nvGrpSpPr>
        <p:grpSpPr bwMode="auto">
          <a:xfrm>
            <a:off x="5113338" y="2724150"/>
            <a:ext cx="539750" cy="304800"/>
            <a:chOff x="2256" y="1320"/>
            <a:chExt cx="340" cy="192"/>
          </a:xfrm>
        </p:grpSpPr>
        <p:sp>
          <p:nvSpPr>
            <p:cNvPr id="30920" name="Oval 42"/>
            <p:cNvSpPr>
              <a:spLocks noChangeArrowheads="1"/>
            </p:cNvSpPr>
            <p:nvPr/>
          </p:nvSpPr>
          <p:spPr bwMode="auto">
            <a:xfrm>
              <a:off x="2271" y="1320"/>
              <a:ext cx="288" cy="192"/>
            </a:xfrm>
            <a:prstGeom prst="ellipse">
              <a:avLst/>
            </a:prstGeom>
            <a:gradFill rotWithShape="0">
              <a:gsLst>
                <a:gs pos="0">
                  <a:srgbClr val="5E6D76"/>
                </a:gs>
                <a:gs pos="50000">
                  <a:srgbClr val="CCECFF"/>
                </a:gs>
                <a:gs pos="100000">
                  <a:srgbClr val="5E6D7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0921" name="Text Box 43"/>
            <p:cNvSpPr txBox="1">
              <a:spLocks noChangeArrowheads="1"/>
            </p:cNvSpPr>
            <p:nvPr/>
          </p:nvSpPr>
          <p:spPr bwMode="auto">
            <a:xfrm>
              <a:off x="2256" y="1321"/>
              <a:ext cx="3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  <a:cs typeface="Arial" charset="0"/>
                </a:rPr>
                <a:t>Grb2</a:t>
              </a:r>
            </a:p>
          </p:txBody>
        </p:sp>
      </p:grpSp>
      <p:grpSp>
        <p:nvGrpSpPr>
          <p:cNvPr id="30752" name="Group 44"/>
          <p:cNvGrpSpPr>
            <a:grpSpLocks/>
          </p:cNvGrpSpPr>
          <p:nvPr/>
        </p:nvGrpSpPr>
        <p:grpSpPr bwMode="auto">
          <a:xfrm>
            <a:off x="5334000" y="2470150"/>
            <a:ext cx="685800" cy="304800"/>
            <a:chOff x="1834" y="1320"/>
            <a:chExt cx="432" cy="192"/>
          </a:xfrm>
        </p:grpSpPr>
        <p:sp>
          <p:nvSpPr>
            <p:cNvPr id="30918" name="Oval 45"/>
            <p:cNvSpPr>
              <a:spLocks noChangeArrowheads="1"/>
            </p:cNvSpPr>
            <p:nvPr/>
          </p:nvSpPr>
          <p:spPr bwMode="auto">
            <a:xfrm>
              <a:off x="1834" y="1320"/>
              <a:ext cx="432" cy="192"/>
            </a:xfrm>
            <a:prstGeom prst="ellipse">
              <a:avLst/>
            </a:prstGeom>
            <a:gradFill rotWithShape="0">
              <a:gsLst>
                <a:gs pos="0">
                  <a:srgbClr val="383963"/>
                </a:gs>
                <a:gs pos="50000">
                  <a:srgbClr val="7A7CD6"/>
                </a:gs>
                <a:gs pos="100000">
                  <a:srgbClr val="383963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0919" name="Text Box 46"/>
            <p:cNvSpPr txBox="1">
              <a:spLocks noChangeArrowheads="1"/>
            </p:cNvSpPr>
            <p:nvPr/>
          </p:nvSpPr>
          <p:spPr bwMode="auto">
            <a:xfrm>
              <a:off x="1894" y="1323"/>
              <a:ext cx="31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  <a:cs typeface="Arial" charset="0"/>
                </a:rPr>
                <a:t>SOS</a:t>
              </a:r>
            </a:p>
          </p:txBody>
        </p:sp>
      </p:grpSp>
      <p:grpSp>
        <p:nvGrpSpPr>
          <p:cNvPr id="30753" name="Group 47"/>
          <p:cNvGrpSpPr>
            <a:grpSpLocks/>
          </p:cNvGrpSpPr>
          <p:nvPr/>
        </p:nvGrpSpPr>
        <p:grpSpPr bwMode="auto">
          <a:xfrm>
            <a:off x="5780088" y="2549525"/>
            <a:ext cx="285750" cy="274638"/>
            <a:chOff x="1693" y="3032"/>
            <a:chExt cx="180" cy="173"/>
          </a:xfrm>
        </p:grpSpPr>
        <p:sp>
          <p:nvSpPr>
            <p:cNvPr id="30916" name="Oval 48"/>
            <p:cNvSpPr>
              <a:spLocks noChangeArrowheads="1"/>
            </p:cNvSpPr>
            <p:nvPr/>
          </p:nvSpPr>
          <p:spPr bwMode="auto">
            <a:xfrm>
              <a:off x="1728" y="3072"/>
              <a:ext cx="96" cy="9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0917" name="Text Box 49"/>
            <p:cNvSpPr txBox="1">
              <a:spLocks noChangeArrowheads="1"/>
            </p:cNvSpPr>
            <p:nvPr/>
          </p:nvSpPr>
          <p:spPr bwMode="auto">
            <a:xfrm>
              <a:off x="1693" y="3032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  <a:cs typeface="Arial" charset="0"/>
                </a:rPr>
                <a:t>P</a:t>
              </a:r>
            </a:p>
          </p:txBody>
        </p:sp>
      </p:grpSp>
      <p:grpSp>
        <p:nvGrpSpPr>
          <p:cNvPr id="30754" name="Group 53"/>
          <p:cNvGrpSpPr>
            <a:grpSpLocks/>
          </p:cNvGrpSpPr>
          <p:nvPr/>
        </p:nvGrpSpPr>
        <p:grpSpPr bwMode="auto">
          <a:xfrm>
            <a:off x="3190875" y="2757488"/>
            <a:ext cx="285750" cy="274637"/>
            <a:chOff x="1693" y="3032"/>
            <a:chExt cx="180" cy="173"/>
          </a:xfrm>
        </p:grpSpPr>
        <p:sp>
          <p:nvSpPr>
            <p:cNvPr id="30914" name="Oval 54"/>
            <p:cNvSpPr>
              <a:spLocks noChangeArrowheads="1"/>
            </p:cNvSpPr>
            <p:nvPr/>
          </p:nvSpPr>
          <p:spPr bwMode="auto">
            <a:xfrm>
              <a:off x="1728" y="3072"/>
              <a:ext cx="96" cy="9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0915" name="Text Box 55"/>
            <p:cNvSpPr txBox="1">
              <a:spLocks noChangeArrowheads="1"/>
            </p:cNvSpPr>
            <p:nvPr/>
          </p:nvSpPr>
          <p:spPr bwMode="auto">
            <a:xfrm>
              <a:off x="1693" y="3032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  <a:cs typeface="Arial" charset="0"/>
                </a:rPr>
                <a:t>P</a:t>
              </a:r>
            </a:p>
          </p:txBody>
        </p:sp>
      </p:grpSp>
      <p:grpSp>
        <p:nvGrpSpPr>
          <p:cNvPr id="30755" name="Group 56"/>
          <p:cNvGrpSpPr>
            <a:grpSpLocks/>
          </p:cNvGrpSpPr>
          <p:nvPr/>
        </p:nvGrpSpPr>
        <p:grpSpPr bwMode="auto">
          <a:xfrm>
            <a:off x="3990975" y="2757488"/>
            <a:ext cx="285750" cy="274637"/>
            <a:chOff x="1693" y="3032"/>
            <a:chExt cx="180" cy="173"/>
          </a:xfrm>
        </p:grpSpPr>
        <p:sp>
          <p:nvSpPr>
            <p:cNvPr id="30912" name="Oval 57"/>
            <p:cNvSpPr>
              <a:spLocks noChangeArrowheads="1"/>
            </p:cNvSpPr>
            <p:nvPr/>
          </p:nvSpPr>
          <p:spPr bwMode="auto">
            <a:xfrm>
              <a:off x="1728" y="3072"/>
              <a:ext cx="96" cy="9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0913" name="Text Box 58"/>
            <p:cNvSpPr txBox="1">
              <a:spLocks noChangeArrowheads="1"/>
            </p:cNvSpPr>
            <p:nvPr/>
          </p:nvSpPr>
          <p:spPr bwMode="auto">
            <a:xfrm>
              <a:off x="1693" y="3032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  <a:cs typeface="Arial" charset="0"/>
                </a:rPr>
                <a:t>P</a:t>
              </a:r>
            </a:p>
          </p:txBody>
        </p:sp>
      </p:grpSp>
      <p:grpSp>
        <p:nvGrpSpPr>
          <p:cNvPr id="30756" name="Group 60"/>
          <p:cNvGrpSpPr>
            <a:grpSpLocks/>
          </p:cNvGrpSpPr>
          <p:nvPr/>
        </p:nvGrpSpPr>
        <p:grpSpPr bwMode="auto">
          <a:xfrm>
            <a:off x="7035800" y="2105025"/>
            <a:ext cx="712788" cy="246063"/>
            <a:chOff x="4504" y="1998"/>
            <a:chExt cx="449" cy="155"/>
          </a:xfrm>
        </p:grpSpPr>
        <p:sp>
          <p:nvSpPr>
            <p:cNvPr id="30910" name="AutoShape 61"/>
            <p:cNvSpPr>
              <a:spLocks noChangeArrowheads="1"/>
            </p:cNvSpPr>
            <p:nvPr/>
          </p:nvSpPr>
          <p:spPr bwMode="auto">
            <a:xfrm>
              <a:off x="4516" y="2009"/>
              <a:ext cx="432" cy="14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760000"/>
                </a:gs>
                <a:gs pos="50000">
                  <a:srgbClr val="FF0000"/>
                </a:gs>
                <a:gs pos="100000">
                  <a:srgbClr val="760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0911" name="Text Box 62"/>
            <p:cNvSpPr txBox="1">
              <a:spLocks noChangeArrowheads="1"/>
            </p:cNvSpPr>
            <p:nvPr/>
          </p:nvSpPr>
          <p:spPr bwMode="auto">
            <a:xfrm>
              <a:off x="4504" y="1998"/>
              <a:ext cx="44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000" b="1">
                  <a:latin typeface="Arial" charset="0"/>
                  <a:cs typeface="Arial" charset="0"/>
                </a:rPr>
                <a:t>GLUT - 4</a:t>
              </a:r>
            </a:p>
          </p:txBody>
        </p:sp>
      </p:grpSp>
      <p:sp>
        <p:nvSpPr>
          <p:cNvPr id="30757" name="Oval 182"/>
          <p:cNvSpPr>
            <a:spLocks noChangeArrowheads="1"/>
          </p:cNvSpPr>
          <p:nvPr/>
        </p:nvSpPr>
        <p:spPr bwMode="auto">
          <a:xfrm>
            <a:off x="6653213" y="2613025"/>
            <a:ext cx="533400" cy="381000"/>
          </a:xfrm>
          <a:prstGeom prst="ellipse">
            <a:avLst/>
          </a:prstGeom>
          <a:gradFill rotWithShape="0">
            <a:gsLst>
              <a:gs pos="0">
                <a:srgbClr val="FF9900"/>
              </a:gs>
              <a:gs pos="50000">
                <a:srgbClr val="FFFF00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grpSp>
        <p:nvGrpSpPr>
          <p:cNvPr id="30758" name="Group 183"/>
          <p:cNvGrpSpPr>
            <a:grpSpLocks/>
          </p:cNvGrpSpPr>
          <p:nvPr/>
        </p:nvGrpSpPr>
        <p:grpSpPr bwMode="auto">
          <a:xfrm>
            <a:off x="7129463" y="2543175"/>
            <a:ext cx="285750" cy="274638"/>
            <a:chOff x="1693" y="3032"/>
            <a:chExt cx="180" cy="173"/>
          </a:xfrm>
        </p:grpSpPr>
        <p:sp>
          <p:nvSpPr>
            <p:cNvPr id="30908" name="Oval 184"/>
            <p:cNvSpPr>
              <a:spLocks noChangeArrowheads="1"/>
            </p:cNvSpPr>
            <p:nvPr/>
          </p:nvSpPr>
          <p:spPr bwMode="auto">
            <a:xfrm>
              <a:off x="1728" y="3072"/>
              <a:ext cx="96" cy="9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0909" name="Text Box 185"/>
            <p:cNvSpPr txBox="1">
              <a:spLocks noChangeArrowheads="1"/>
            </p:cNvSpPr>
            <p:nvPr/>
          </p:nvSpPr>
          <p:spPr bwMode="auto">
            <a:xfrm>
              <a:off x="1693" y="3032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  <a:cs typeface="Arial" charset="0"/>
                </a:rPr>
                <a:t>P</a:t>
              </a:r>
            </a:p>
          </p:txBody>
        </p:sp>
      </p:grpSp>
      <p:sp>
        <p:nvSpPr>
          <p:cNvPr id="30759" name="Text Box 186"/>
          <p:cNvSpPr txBox="1">
            <a:spLocks noChangeArrowheads="1"/>
          </p:cNvSpPr>
          <p:nvPr/>
        </p:nvSpPr>
        <p:spPr bwMode="auto">
          <a:xfrm>
            <a:off x="6715125" y="2657475"/>
            <a:ext cx="4286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b="1">
                <a:latin typeface="Arial" charset="0"/>
                <a:cs typeface="Arial" charset="0"/>
              </a:rPr>
              <a:t>Akt</a:t>
            </a:r>
          </a:p>
        </p:txBody>
      </p:sp>
      <p:sp>
        <p:nvSpPr>
          <p:cNvPr id="30760" name="Rectangle 187"/>
          <p:cNvSpPr>
            <a:spLocks noChangeArrowheads="1"/>
          </p:cNvSpPr>
          <p:nvPr/>
        </p:nvSpPr>
        <p:spPr bwMode="auto">
          <a:xfrm>
            <a:off x="7599363" y="2660650"/>
            <a:ext cx="458787" cy="254000"/>
          </a:xfrm>
          <a:prstGeom prst="rect">
            <a:avLst/>
          </a:prstGeom>
          <a:gradFill rotWithShape="0">
            <a:gsLst>
              <a:gs pos="0">
                <a:srgbClr val="666666"/>
              </a:gs>
              <a:gs pos="50000">
                <a:srgbClr val="DDDDDD"/>
              </a:gs>
              <a:gs pos="100000">
                <a:srgbClr val="6666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0761" name="Text Box 188"/>
          <p:cNvSpPr txBox="1">
            <a:spLocks noChangeArrowheads="1"/>
          </p:cNvSpPr>
          <p:nvPr/>
        </p:nvSpPr>
        <p:spPr bwMode="auto">
          <a:xfrm>
            <a:off x="7532688" y="2660650"/>
            <a:ext cx="6016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b="1">
                <a:latin typeface="Arial" charset="0"/>
                <a:cs typeface="Arial" charset="0"/>
              </a:rPr>
              <a:t>PDK1</a:t>
            </a:r>
          </a:p>
        </p:txBody>
      </p:sp>
      <p:sp>
        <p:nvSpPr>
          <p:cNvPr id="30762" name="Line 189"/>
          <p:cNvSpPr>
            <a:spLocks noChangeShapeType="1"/>
          </p:cNvSpPr>
          <p:nvPr/>
        </p:nvSpPr>
        <p:spPr bwMode="auto">
          <a:xfrm flipH="1">
            <a:off x="7197725" y="2736850"/>
            <a:ext cx="381000" cy="762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30763" name="Group 176"/>
          <p:cNvGrpSpPr>
            <a:grpSpLocks/>
          </p:cNvGrpSpPr>
          <p:nvPr/>
        </p:nvGrpSpPr>
        <p:grpSpPr bwMode="auto">
          <a:xfrm>
            <a:off x="6010275" y="3032125"/>
            <a:ext cx="835025" cy="434975"/>
            <a:chOff x="5064125" y="3489325"/>
            <a:chExt cx="676274" cy="609600"/>
          </a:xfrm>
        </p:grpSpPr>
        <p:sp>
          <p:nvSpPr>
            <p:cNvPr id="30906" name="Line 204"/>
            <p:cNvSpPr>
              <a:spLocks noChangeShapeType="1"/>
            </p:cNvSpPr>
            <p:nvPr/>
          </p:nvSpPr>
          <p:spPr bwMode="auto">
            <a:xfrm flipH="1">
              <a:off x="5153024" y="3489325"/>
              <a:ext cx="587375" cy="596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07" name="Line 249"/>
            <p:cNvSpPr>
              <a:spLocks noChangeShapeType="1"/>
            </p:cNvSpPr>
            <p:nvPr/>
          </p:nvSpPr>
          <p:spPr bwMode="auto">
            <a:xfrm>
              <a:off x="5064125" y="4098925"/>
              <a:ext cx="1524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0764" name="Arc 21"/>
          <p:cNvSpPr>
            <a:spLocks/>
          </p:cNvSpPr>
          <p:nvPr/>
        </p:nvSpPr>
        <p:spPr bwMode="auto">
          <a:xfrm flipH="1">
            <a:off x="2181225" y="4222750"/>
            <a:ext cx="3524250" cy="10668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FF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65" name="Arc 27"/>
          <p:cNvSpPr>
            <a:spLocks/>
          </p:cNvSpPr>
          <p:nvPr/>
        </p:nvSpPr>
        <p:spPr bwMode="auto">
          <a:xfrm>
            <a:off x="5676900" y="4222750"/>
            <a:ext cx="3171825" cy="10668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FF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30766" name="Group 67"/>
          <p:cNvGrpSpPr>
            <a:grpSpLocks/>
          </p:cNvGrpSpPr>
          <p:nvPr/>
        </p:nvGrpSpPr>
        <p:grpSpPr bwMode="auto">
          <a:xfrm>
            <a:off x="7486650" y="5208588"/>
            <a:ext cx="892175" cy="112712"/>
            <a:chOff x="4032" y="2241"/>
            <a:chExt cx="753" cy="47"/>
          </a:xfrm>
        </p:grpSpPr>
        <p:grpSp>
          <p:nvGrpSpPr>
            <p:cNvPr id="30897" name="Group 68"/>
            <p:cNvGrpSpPr>
              <a:grpSpLocks/>
            </p:cNvGrpSpPr>
            <p:nvPr/>
          </p:nvGrpSpPr>
          <p:grpSpPr bwMode="auto">
            <a:xfrm>
              <a:off x="4032" y="2241"/>
              <a:ext cx="249" cy="47"/>
              <a:chOff x="4032" y="2241"/>
              <a:chExt cx="249" cy="56"/>
            </a:xfrm>
          </p:grpSpPr>
          <p:sp>
            <p:nvSpPr>
              <p:cNvPr id="30904" name="Oval 69"/>
              <p:cNvSpPr>
                <a:spLocks noChangeArrowheads="1"/>
              </p:cNvSpPr>
              <p:nvPr/>
            </p:nvSpPr>
            <p:spPr bwMode="auto">
              <a:xfrm>
                <a:off x="4032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0905" name="Oval 70"/>
              <p:cNvSpPr>
                <a:spLocks noChangeArrowheads="1"/>
              </p:cNvSpPr>
              <p:nvPr/>
            </p:nvSpPr>
            <p:spPr bwMode="auto">
              <a:xfrm>
                <a:off x="4158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30898" name="Group 71"/>
            <p:cNvGrpSpPr>
              <a:grpSpLocks/>
            </p:cNvGrpSpPr>
            <p:nvPr/>
          </p:nvGrpSpPr>
          <p:grpSpPr bwMode="auto">
            <a:xfrm>
              <a:off x="4284" y="2241"/>
              <a:ext cx="249" cy="47"/>
              <a:chOff x="4032" y="2241"/>
              <a:chExt cx="249" cy="56"/>
            </a:xfrm>
          </p:grpSpPr>
          <p:sp>
            <p:nvSpPr>
              <p:cNvPr id="30902" name="Oval 72"/>
              <p:cNvSpPr>
                <a:spLocks noChangeArrowheads="1"/>
              </p:cNvSpPr>
              <p:nvPr/>
            </p:nvSpPr>
            <p:spPr bwMode="auto">
              <a:xfrm>
                <a:off x="4032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0903" name="Oval 73"/>
              <p:cNvSpPr>
                <a:spLocks noChangeArrowheads="1"/>
              </p:cNvSpPr>
              <p:nvPr/>
            </p:nvSpPr>
            <p:spPr bwMode="auto">
              <a:xfrm>
                <a:off x="4158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30899" name="Group 74"/>
            <p:cNvGrpSpPr>
              <a:grpSpLocks/>
            </p:cNvGrpSpPr>
            <p:nvPr/>
          </p:nvGrpSpPr>
          <p:grpSpPr bwMode="auto">
            <a:xfrm>
              <a:off x="4536" y="2241"/>
              <a:ext cx="249" cy="47"/>
              <a:chOff x="4032" y="2241"/>
              <a:chExt cx="249" cy="56"/>
            </a:xfrm>
          </p:grpSpPr>
          <p:sp>
            <p:nvSpPr>
              <p:cNvPr id="30900" name="Oval 75"/>
              <p:cNvSpPr>
                <a:spLocks noChangeArrowheads="1"/>
              </p:cNvSpPr>
              <p:nvPr/>
            </p:nvSpPr>
            <p:spPr bwMode="auto">
              <a:xfrm>
                <a:off x="4032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0901" name="Oval 76"/>
              <p:cNvSpPr>
                <a:spLocks noChangeArrowheads="1"/>
              </p:cNvSpPr>
              <p:nvPr/>
            </p:nvSpPr>
            <p:spPr bwMode="auto">
              <a:xfrm>
                <a:off x="4158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30767" name="Group 77"/>
          <p:cNvGrpSpPr>
            <a:grpSpLocks/>
          </p:cNvGrpSpPr>
          <p:nvPr/>
        </p:nvGrpSpPr>
        <p:grpSpPr bwMode="auto">
          <a:xfrm>
            <a:off x="6588125" y="5214938"/>
            <a:ext cx="892175" cy="112712"/>
            <a:chOff x="4032" y="2241"/>
            <a:chExt cx="753" cy="47"/>
          </a:xfrm>
        </p:grpSpPr>
        <p:grpSp>
          <p:nvGrpSpPr>
            <p:cNvPr id="30888" name="Group 78"/>
            <p:cNvGrpSpPr>
              <a:grpSpLocks/>
            </p:cNvGrpSpPr>
            <p:nvPr/>
          </p:nvGrpSpPr>
          <p:grpSpPr bwMode="auto">
            <a:xfrm>
              <a:off x="4032" y="2241"/>
              <a:ext cx="249" cy="47"/>
              <a:chOff x="4032" y="2241"/>
              <a:chExt cx="249" cy="56"/>
            </a:xfrm>
          </p:grpSpPr>
          <p:sp>
            <p:nvSpPr>
              <p:cNvPr id="30895" name="Oval 79"/>
              <p:cNvSpPr>
                <a:spLocks noChangeArrowheads="1"/>
              </p:cNvSpPr>
              <p:nvPr/>
            </p:nvSpPr>
            <p:spPr bwMode="auto">
              <a:xfrm>
                <a:off x="4032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0896" name="Oval 80"/>
              <p:cNvSpPr>
                <a:spLocks noChangeArrowheads="1"/>
              </p:cNvSpPr>
              <p:nvPr/>
            </p:nvSpPr>
            <p:spPr bwMode="auto">
              <a:xfrm>
                <a:off x="4158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30889" name="Group 81"/>
            <p:cNvGrpSpPr>
              <a:grpSpLocks/>
            </p:cNvGrpSpPr>
            <p:nvPr/>
          </p:nvGrpSpPr>
          <p:grpSpPr bwMode="auto">
            <a:xfrm>
              <a:off x="4284" y="2241"/>
              <a:ext cx="249" cy="47"/>
              <a:chOff x="4032" y="2241"/>
              <a:chExt cx="249" cy="56"/>
            </a:xfrm>
          </p:grpSpPr>
          <p:sp>
            <p:nvSpPr>
              <p:cNvPr id="30893" name="Oval 82"/>
              <p:cNvSpPr>
                <a:spLocks noChangeArrowheads="1"/>
              </p:cNvSpPr>
              <p:nvPr/>
            </p:nvSpPr>
            <p:spPr bwMode="auto">
              <a:xfrm>
                <a:off x="4032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0894" name="Oval 83"/>
              <p:cNvSpPr>
                <a:spLocks noChangeArrowheads="1"/>
              </p:cNvSpPr>
              <p:nvPr/>
            </p:nvSpPr>
            <p:spPr bwMode="auto">
              <a:xfrm>
                <a:off x="4158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30890" name="Group 84"/>
            <p:cNvGrpSpPr>
              <a:grpSpLocks/>
            </p:cNvGrpSpPr>
            <p:nvPr/>
          </p:nvGrpSpPr>
          <p:grpSpPr bwMode="auto">
            <a:xfrm>
              <a:off x="4536" y="2241"/>
              <a:ext cx="249" cy="47"/>
              <a:chOff x="4032" y="2241"/>
              <a:chExt cx="249" cy="56"/>
            </a:xfrm>
          </p:grpSpPr>
          <p:sp>
            <p:nvSpPr>
              <p:cNvPr id="30891" name="Oval 85"/>
              <p:cNvSpPr>
                <a:spLocks noChangeArrowheads="1"/>
              </p:cNvSpPr>
              <p:nvPr/>
            </p:nvSpPr>
            <p:spPr bwMode="auto">
              <a:xfrm>
                <a:off x="4032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0892" name="Oval 86"/>
              <p:cNvSpPr>
                <a:spLocks noChangeArrowheads="1"/>
              </p:cNvSpPr>
              <p:nvPr/>
            </p:nvSpPr>
            <p:spPr bwMode="auto">
              <a:xfrm>
                <a:off x="4158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30768" name="Text Box 129"/>
          <p:cNvSpPr txBox="1">
            <a:spLocks noChangeArrowheads="1"/>
          </p:cNvSpPr>
          <p:nvPr/>
        </p:nvSpPr>
        <p:spPr bwMode="auto">
          <a:xfrm>
            <a:off x="6400800" y="4868863"/>
            <a:ext cx="2133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1000">
                <a:solidFill>
                  <a:srgbClr val="FF0000"/>
                </a:solidFill>
                <a:latin typeface="Arial" charset="0"/>
                <a:cs typeface="Arial" charset="0"/>
              </a:rPr>
              <a:t>Foxo1 RESPONSE ELEMENTS</a:t>
            </a:r>
          </a:p>
        </p:txBody>
      </p:sp>
      <p:sp>
        <p:nvSpPr>
          <p:cNvPr id="30769" name="TextBox 209"/>
          <p:cNvSpPr txBox="1">
            <a:spLocks noChangeArrowheads="1"/>
          </p:cNvSpPr>
          <p:nvPr/>
        </p:nvSpPr>
        <p:spPr bwMode="auto">
          <a:xfrm>
            <a:off x="6038850" y="5381625"/>
            <a:ext cx="29908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1400">
                <a:solidFill>
                  <a:srgbClr val="66FFFF"/>
                </a:solidFill>
                <a:latin typeface="Arial" charset="0"/>
                <a:cs typeface="Arial" charset="0"/>
              </a:rPr>
              <a:t>increased enzymes of glycogenolysis and gluconeogenesis</a:t>
            </a:r>
            <a:endParaRPr lang="en-US" sz="1400">
              <a:solidFill>
                <a:srgbClr val="66FFFF"/>
              </a:solidFill>
              <a:latin typeface="Arial" charset="0"/>
              <a:cs typeface="Arial" charset="0"/>
            </a:endParaRPr>
          </a:p>
        </p:txBody>
      </p:sp>
      <p:sp>
        <p:nvSpPr>
          <p:cNvPr id="30770" name="TextBox 210"/>
          <p:cNvSpPr txBox="1">
            <a:spLocks noChangeArrowheads="1"/>
          </p:cNvSpPr>
          <p:nvPr/>
        </p:nvSpPr>
        <p:spPr bwMode="auto">
          <a:xfrm>
            <a:off x="323850" y="1447800"/>
            <a:ext cx="1990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1800">
                <a:solidFill>
                  <a:srgbClr val="66FFFF"/>
                </a:solidFill>
                <a:latin typeface="Arial" charset="0"/>
                <a:cs typeface="Arial" charset="0"/>
              </a:rPr>
              <a:t>HEPATOCYTE</a:t>
            </a:r>
            <a:endParaRPr lang="en-US" sz="1800">
              <a:solidFill>
                <a:srgbClr val="66FFFF"/>
              </a:solidFill>
              <a:latin typeface="Arial" charset="0"/>
              <a:cs typeface="Arial" charset="0"/>
            </a:endParaRPr>
          </a:p>
        </p:txBody>
      </p:sp>
      <p:sp>
        <p:nvSpPr>
          <p:cNvPr id="30771" name="TextBox 211"/>
          <p:cNvSpPr txBox="1">
            <a:spLocks noChangeArrowheads="1"/>
          </p:cNvSpPr>
          <p:nvPr/>
        </p:nvSpPr>
        <p:spPr bwMode="auto">
          <a:xfrm>
            <a:off x="323850" y="3629025"/>
            <a:ext cx="1438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1800">
                <a:solidFill>
                  <a:srgbClr val="66FFFF"/>
                </a:solidFill>
                <a:latin typeface="Arial" charset="0"/>
                <a:cs typeface="Arial" charset="0"/>
              </a:rPr>
              <a:t>cytoplasm</a:t>
            </a:r>
            <a:endParaRPr lang="en-US" sz="1800">
              <a:solidFill>
                <a:srgbClr val="66FFFF"/>
              </a:solidFill>
              <a:latin typeface="Arial" charset="0"/>
              <a:cs typeface="Arial" charset="0"/>
            </a:endParaRPr>
          </a:p>
        </p:txBody>
      </p:sp>
      <p:sp>
        <p:nvSpPr>
          <p:cNvPr id="30772" name="TextBox 212"/>
          <p:cNvSpPr txBox="1">
            <a:spLocks noChangeArrowheads="1"/>
          </p:cNvSpPr>
          <p:nvPr/>
        </p:nvSpPr>
        <p:spPr bwMode="auto">
          <a:xfrm>
            <a:off x="0" y="5924550"/>
            <a:ext cx="1609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1800">
                <a:solidFill>
                  <a:srgbClr val="66FFFF"/>
                </a:solidFill>
                <a:latin typeface="Arial" charset="0"/>
                <a:cs typeface="Arial" charset="0"/>
              </a:rPr>
              <a:t>nucleus</a:t>
            </a:r>
            <a:endParaRPr lang="en-US" sz="1800">
              <a:solidFill>
                <a:srgbClr val="66FFFF"/>
              </a:solidFill>
              <a:latin typeface="Arial" charset="0"/>
              <a:cs typeface="Arial" charset="0"/>
            </a:endParaRPr>
          </a:p>
        </p:txBody>
      </p:sp>
      <p:sp>
        <p:nvSpPr>
          <p:cNvPr id="30773" name="Oval 28"/>
          <p:cNvSpPr>
            <a:spLocks noChangeArrowheads="1"/>
          </p:cNvSpPr>
          <p:nvPr/>
        </p:nvSpPr>
        <p:spPr bwMode="auto">
          <a:xfrm>
            <a:off x="4575175" y="2946400"/>
            <a:ext cx="673100" cy="406400"/>
          </a:xfrm>
          <a:prstGeom prst="ellipse">
            <a:avLst/>
          </a:prstGeom>
          <a:gradFill rotWithShape="1">
            <a:gsLst>
              <a:gs pos="0">
                <a:srgbClr val="760076"/>
              </a:gs>
              <a:gs pos="50000">
                <a:srgbClr val="FF00FF"/>
              </a:gs>
              <a:gs pos="100000">
                <a:srgbClr val="7600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0774" name="Text Box 29"/>
          <p:cNvSpPr txBox="1">
            <a:spLocks noChangeArrowheads="1"/>
          </p:cNvSpPr>
          <p:nvPr/>
        </p:nvSpPr>
        <p:spPr bwMode="auto">
          <a:xfrm>
            <a:off x="4635500" y="3022600"/>
            <a:ext cx="577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b="1">
                <a:latin typeface="Arial" charset="0"/>
                <a:cs typeface="Arial" charset="0"/>
              </a:rPr>
              <a:t>IRS-1</a:t>
            </a:r>
          </a:p>
        </p:txBody>
      </p:sp>
      <p:sp>
        <p:nvSpPr>
          <p:cNvPr id="30775" name="AutoShape 50"/>
          <p:cNvSpPr>
            <a:spLocks noChangeArrowheads="1"/>
          </p:cNvSpPr>
          <p:nvPr/>
        </p:nvSpPr>
        <p:spPr bwMode="auto">
          <a:xfrm rot="20076636" flipV="1">
            <a:off x="4092575" y="2543175"/>
            <a:ext cx="417513" cy="219075"/>
          </a:xfrm>
          <a:prstGeom prst="rightArrow">
            <a:avLst>
              <a:gd name="adj1" fmla="val 50000"/>
              <a:gd name="adj2" fmla="val 3131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grpSp>
        <p:nvGrpSpPr>
          <p:cNvPr id="30776" name="Group 121"/>
          <p:cNvGrpSpPr>
            <a:grpSpLocks/>
          </p:cNvGrpSpPr>
          <p:nvPr/>
        </p:nvGrpSpPr>
        <p:grpSpPr bwMode="auto">
          <a:xfrm>
            <a:off x="2439988" y="2678113"/>
            <a:ext cx="547687" cy="411162"/>
            <a:chOff x="2249" y="2127"/>
            <a:chExt cx="345" cy="259"/>
          </a:xfrm>
        </p:grpSpPr>
        <p:sp>
          <p:nvSpPr>
            <p:cNvPr id="30886" name="Oval 122"/>
            <p:cNvSpPr>
              <a:spLocks noChangeArrowheads="1"/>
            </p:cNvSpPr>
            <p:nvPr/>
          </p:nvSpPr>
          <p:spPr bwMode="auto">
            <a:xfrm>
              <a:off x="2249" y="2127"/>
              <a:ext cx="345" cy="259"/>
            </a:xfrm>
            <a:prstGeom prst="ellipse">
              <a:avLst/>
            </a:prstGeom>
            <a:gradFill rotWithShape="1">
              <a:gsLst>
                <a:gs pos="0">
                  <a:srgbClr val="007676"/>
                </a:gs>
                <a:gs pos="50000">
                  <a:srgbClr val="00FFFF"/>
                </a:gs>
                <a:gs pos="100000">
                  <a:srgbClr val="00767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0887" name="Text Box 123"/>
            <p:cNvSpPr txBox="1">
              <a:spLocks noChangeArrowheads="1"/>
            </p:cNvSpPr>
            <p:nvPr/>
          </p:nvSpPr>
          <p:spPr bwMode="auto">
            <a:xfrm>
              <a:off x="2276" y="2162"/>
              <a:ext cx="29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  <a:cs typeface="Arial" charset="0"/>
                </a:rPr>
                <a:t>Shc</a:t>
              </a:r>
            </a:p>
          </p:txBody>
        </p:sp>
      </p:grpSp>
      <p:grpSp>
        <p:nvGrpSpPr>
          <p:cNvPr id="30777" name="Group 125"/>
          <p:cNvGrpSpPr>
            <a:grpSpLocks/>
          </p:cNvGrpSpPr>
          <p:nvPr/>
        </p:nvGrpSpPr>
        <p:grpSpPr bwMode="auto">
          <a:xfrm>
            <a:off x="1792288" y="2881313"/>
            <a:ext cx="547687" cy="411162"/>
            <a:chOff x="1475" y="874"/>
            <a:chExt cx="345" cy="259"/>
          </a:xfrm>
        </p:grpSpPr>
        <p:sp>
          <p:nvSpPr>
            <p:cNvPr id="30884" name="Oval 126"/>
            <p:cNvSpPr>
              <a:spLocks noChangeArrowheads="1"/>
            </p:cNvSpPr>
            <p:nvPr/>
          </p:nvSpPr>
          <p:spPr bwMode="auto">
            <a:xfrm>
              <a:off x="1475" y="874"/>
              <a:ext cx="345" cy="259"/>
            </a:xfrm>
            <a:prstGeom prst="ellipse">
              <a:avLst/>
            </a:prstGeom>
            <a:gradFill rotWithShape="0">
              <a:gsLst>
                <a:gs pos="0">
                  <a:srgbClr val="FFA892"/>
                </a:gs>
                <a:gs pos="50000">
                  <a:srgbClr val="FF3300"/>
                </a:gs>
                <a:gs pos="100000">
                  <a:srgbClr val="FFA89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0885" name="Text Box 127"/>
            <p:cNvSpPr txBox="1">
              <a:spLocks noChangeArrowheads="1"/>
            </p:cNvSpPr>
            <p:nvPr/>
          </p:nvSpPr>
          <p:spPr bwMode="auto">
            <a:xfrm>
              <a:off x="1502" y="909"/>
              <a:ext cx="31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  <a:cs typeface="Arial" charset="0"/>
                </a:rPr>
                <a:t>RAS</a:t>
              </a:r>
            </a:p>
          </p:txBody>
        </p:sp>
      </p:grpSp>
      <p:sp>
        <p:nvSpPr>
          <p:cNvPr id="30778" name="Line 143"/>
          <p:cNvSpPr>
            <a:spLocks noChangeShapeType="1"/>
          </p:cNvSpPr>
          <p:nvPr/>
        </p:nvSpPr>
        <p:spPr bwMode="auto">
          <a:xfrm>
            <a:off x="3467100" y="2668588"/>
            <a:ext cx="0" cy="584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30779" name="Group 160"/>
          <p:cNvGrpSpPr>
            <a:grpSpLocks/>
          </p:cNvGrpSpPr>
          <p:nvPr/>
        </p:nvGrpSpPr>
        <p:grpSpPr bwMode="auto">
          <a:xfrm>
            <a:off x="2271713" y="2393950"/>
            <a:ext cx="539750" cy="304800"/>
            <a:chOff x="2256" y="1320"/>
            <a:chExt cx="340" cy="192"/>
          </a:xfrm>
        </p:grpSpPr>
        <p:sp>
          <p:nvSpPr>
            <p:cNvPr id="30882" name="Oval 161"/>
            <p:cNvSpPr>
              <a:spLocks noChangeArrowheads="1"/>
            </p:cNvSpPr>
            <p:nvPr/>
          </p:nvSpPr>
          <p:spPr bwMode="auto">
            <a:xfrm>
              <a:off x="2271" y="1320"/>
              <a:ext cx="288" cy="192"/>
            </a:xfrm>
            <a:prstGeom prst="ellipse">
              <a:avLst/>
            </a:prstGeom>
            <a:gradFill rotWithShape="0">
              <a:gsLst>
                <a:gs pos="0">
                  <a:srgbClr val="5E6D76"/>
                </a:gs>
                <a:gs pos="50000">
                  <a:srgbClr val="CCECFF"/>
                </a:gs>
                <a:gs pos="100000">
                  <a:srgbClr val="5E6D7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0883" name="Text Box 162"/>
            <p:cNvSpPr txBox="1">
              <a:spLocks noChangeArrowheads="1"/>
            </p:cNvSpPr>
            <p:nvPr/>
          </p:nvSpPr>
          <p:spPr bwMode="auto">
            <a:xfrm>
              <a:off x="2256" y="1321"/>
              <a:ext cx="3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  <a:cs typeface="Arial" charset="0"/>
                </a:rPr>
                <a:t>Grb2</a:t>
              </a:r>
            </a:p>
          </p:txBody>
        </p:sp>
      </p:grpSp>
      <p:grpSp>
        <p:nvGrpSpPr>
          <p:cNvPr id="30780" name="Group 163"/>
          <p:cNvGrpSpPr>
            <a:grpSpLocks/>
          </p:cNvGrpSpPr>
          <p:nvPr/>
        </p:nvGrpSpPr>
        <p:grpSpPr bwMode="auto">
          <a:xfrm>
            <a:off x="1733550" y="2578100"/>
            <a:ext cx="685800" cy="304800"/>
            <a:chOff x="1834" y="1320"/>
            <a:chExt cx="432" cy="192"/>
          </a:xfrm>
        </p:grpSpPr>
        <p:sp>
          <p:nvSpPr>
            <p:cNvPr id="30880" name="Oval 164"/>
            <p:cNvSpPr>
              <a:spLocks noChangeArrowheads="1"/>
            </p:cNvSpPr>
            <p:nvPr/>
          </p:nvSpPr>
          <p:spPr bwMode="auto">
            <a:xfrm>
              <a:off x="1834" y="1320"/>
              <a:ext cx="432" cy="192"/>
            </a:xfrm>
            <a:prstGeom prst="ellipse">
              <a:avLst/>
            </a:prstGeom>
            <a:gradFill rotWithShape="0">
              <a:gsLst>
                <a:gs pos="0">
                  <a:srgbClr val="383963"/>
                </a:gs>
                <a:gs pos="50000">
                  <a:srgbClr val="7A7CD6"/>
                </a:gs>
                <a:gs pos="100000">
                  <a:srgbClr val="383963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0881" name="Text Box 165"/>
            <p:cNvSpPr txBox="1">
              <a:spLocks noChangeArrowheads="1"/>
            </p:cNvSpPr>
            <p:nvPr/>
          </p:nvSpPr>
          <p:spPr bwMode="auto">
            <a:xfrm>
              <a:off x="1894" y="1323"/>
              <a:ext cx="31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  <a:cs typeface="Arial" charset="0"/>
                </a:rPr>
                <a:t>SOS</a:t>
              </a:r>
            </a:p>
          </p:txBody>
        </p:sp>
      </p:grpSp>
      <p:sp>
        <p:nvSpPr>
          <p:cNvPr id="30781" name="Oval 251"/>
          <p:cNvSpPr>
            <a:spLocks noChangeArrowheads="1"/>
          </p:cNvSpPr>
          <p:nvPr/>
        </p:nvSpPr>
        <p:spPr bwMode="auto">
          <a:xfrm>
            <a:off x="1801813" y="3436938"/>
            <a:ext cx="533400" cy="381000"/>
          </a:xfrm>
          <a:prstGeom prst="ellipse">
            <a:avLst/>
          </a:prstGeom>
          <a:gradFill rotWithShape="0">
            <a:gsLst>
              <a:gs pos="0">
                <a:srgbClr val="2F4776"/>
              </a:gs>
              <a:gs pos="50000">
                <a:srgbClr val="6699FF"/>
              </a:gs>
              <a:gs pos="100000">
                <a:srgbClr val="2F47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0782" name="AutoShape 253"/>
          <p:cNvSpPr>
            <a:spLocks noChangeArrowheads="1"/>
          </p:cNvSpPr>
          <p:nvPr/>
        </p:nvSpPr>
        <p:spPr bwMode="auto">
          <a:xfrm>
            <a:off x="1749425" y="3979863"/>
            <a:ext cx="6096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7676"/>
              </a:gs>
              <a:gs pos="50000">
                <a:srgbClr val="00FFFF"/>
              </a:gs>
              <a:gs pos="100000">
                <a:srgbClr val="0076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0783" name="Text Box 254"/>
          <p:cNvSpPr txBox="1">
            <a:spLocks noChangeArrowheads="1"/>
          </p:cNvSpPr>
          <p:nvPr/>
        </p:nvSpPr>
        <p:spPr bwMode="auto">
          <a:xfrm>
            <a:off x="1847850" y="3484563"/>
            <a:ext cx="4286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b="1">
                <a:latin typeface="Arial" charset="0"/>
                <a:cs typeface="Arial" charset="0"/>
              </a:rPr>
              <a:t>Raf</a:t>
            </a:r>
          </a:p>
        </p:txBody>
      </p:sp>
      <p:sp>
        <p:nvSpPr>
          <p:cNvPr id="30784" name="Text Box 255"/>
          <p:cNvSpPr txBox="1">
            <a:spLocks noChangeArrowheads="1"/>
          </p:cNvSpPr>
          <p:nvPr/>
        </p:nvSpPr>
        <p:spPr bwMode="auto">
          <a:xfrm>
            <a:off x="1785938" y="3987800"/>
            <a:ext cx="522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b="1">
                <a:latin typeface="Arial" charset="0"/>
                <a:cs typeface="Arial" charset="0"/>
              </a:rPr>
              <a:t>MEK</a:t>
            </a:r>
          </a:p>
        </p:txBody>
      </p:sp>
      <p:grpSp>
        <p:nvGrpSpPr>
          <p:cNvPr id="30785" name="Group 256"/>
          <p:cNvGrpSpPr>
            <a:grpSpLocks/>
          </p:cNvGrpSpPr>
          <p:nvPr/>
        </p:nvGrpSpPr>
        <p:grpSpPr bwMode="auto">
          <a:xfrm>
            <a:off x="2130425" y="3757613"/>
            <a:ext cx="285750" cy="274637"/>
            <a:chOff x="1693" y="3032"/>
            <a:chExt cx="180" cy="173"/>
          </a:xfrm>
        </p:grpSpPr>
        <p:sp>
          <p:nvSpPr>
            <p:cNvPr id="30878" name="Oval 257"/>
            <p:cNvSpPr>
              <a:spLocks noChangeArrowheads="1"/>
            </p:cNvSpPr>
            <p:nvPr/>
          </p:nvSpPr>
          <p:spPr bwMode="auto">
            <a:xfrm>
              <a:off x="1728" y="3072"/>
              <a:ext cx="96" cy="9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0879" name="Text Box 258"/>
            <p:cNvSpPr txBox="1">
              <a:spLocks noChangeArrowheads="1"/>
            </p:cNvSpPr>
            <p:nvPr/>
          </p:nvSpPr>
          <p:spPr bwMode="auto">
            <a:xfrm>
              <a:off x="1693" y="3032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  <a:cs typeface="Arial" charset="0"/>
                </a:rPr>
                <a:t>P</a:t>
              </a:r>
            </a:p>
          </p:txBody>
        </p:sp>
      </p:grpSp>
      <p:grpSp>
        <p:nvGrpSpPr>
          <p:cNvPr id="30786" name="Group 259"/>
          <p:cNvGrpSpPr>
            <a:grpSpLocks/>
          </p:cNvGrpSpPr>
          <p:nvPr/>
        </p:nvGrpSpPr>
        <p:grpSpPr bwMode="auto">
          <a:xfrm>
            <a:off x="2143125" y="4286250"/>
            <a:ext cx="285750" cy="274638"/>
            <a:chOff x="1693" y="3032"/>
            <a:chExt cx="180" cy="173"/>
          </a:xfrm>
        </p:grpSpPr>
        <p:sp>
          <p:nvSpPr>
            <p:cNvPr id="30876" name="Oval 260"/>
            <p:cNvSpPr>
              <a:spLocks noChangeArrowheads="1"/>
            </p:cNvSpPr>
            <p:nvPr/>
          </p:nvSpPr>
          <p:spPr bwMode="auto">
            <a:xfrm>
              <a:off x="1728" y="3072"/>
              <a:ext cx="96" cy="9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0877" name="Text Box 261"/>
            <p:cNvSpPr txBox="1">
              <a:spLocks noChangeArrowheads="1"/>
            </p:cNvSpPr>
            <p:nvPr/>
          </p:nvSpPr>
          <p:spPr bwMode="auto">
            <a:xfrm>
              <a:off x="1693" y="3032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  <a:cs typeface="Arial" charset="0"/>
                </a:rPr>
                <a:t>P</a:t>
              </a:r>
            </a:p>
          </p:txBody>
        </p:sp>
      </p:grpSp>
      <p:sp>
        <p:nvSpPr>
          <p:cNvPr id="30787" name="AutoShape 263"/>
          <p:cNvSpPr>
            <a:spLocks noChangeArrowheads="1"/>
          </p:cNvSpPr>
          <p:nvPr/>
        </p:nvSpPr>
        <p:spPr bwMode="auto">
          <a:xfrm>
            <a:off x="1762125" y="4510088"/>
            <a:ext cx="6096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63254"/>
              </a:gs>
              <a:gs pos="50000">
                <a:srgbClr val="FF6BB5"/>
              </a:gs>
              <a:gs pos="100000">
                <a:srgbClr val="763254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0788" name="Text Box 264"/>
          <p:cNvSpPr txBox="1">
            <a:spLocks noChangeArrowheads="1"/>
          </p:cNvSpPr>
          <p:nvPr/>
        </p:nvSpPr>
        <p:spPr bwMode="auto">
          <a:xfrm>
            <a:off x="1817688" y="4513263"/>
            <a:ext cx="5048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b="1">
                <a:latin typeface="Arial" charset="0"/>
                <a:cs typeface="Arial" charset="0"/>
              </a:rPr>
              <a:t>ERK</a:t>
            </a:r>
          </a:p>
        </p:txBody>
      </p:sp>
      <p:grpSp>
        <p:nvGrpSpPr>
          <p:cNvPr id="30789" name="Group 271"/>
          <p:cNvGrpSpPr>
            <a:grpSpLocks/>
          </p:cNvGrpSpPr>
          <p:nvPr/>
        </p:nvGrpSpPr>
        <p:grpSpPr bwMode="auto">
          <a:xfrm>
            <a:off x="3187700" y="2763838"/>
            <a:ext cx="285750" cy="274637"/>
            <a:chOff x="1693" y="3032"/>
            <a:chExt cx="180" cy="173"/>
          </a:xfrm>
        </p:grpSpPr>
        <p:sp>
          <p:nvSpPr>
            <p:cNvPr id="30874" name="Oval 272"/>
            <p:cNvSpPr>
              <a:spLocks noChangeArrowheads="1"/>
            </p:cNvSpPr>
            <p:nvPr/>
          </p:nvSpPr>
          <p:spPr bwMode="auto">
            <a:xfrm>
              <a:off x="1728" y="3072"/>
              <a:ext cx="96" cy="9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0875" name="Text Box 273"/>
            <p:cNvSpPr txBox="1">
              <a:spLocks noChangeArrowheads="1"/>
            </p:cNvSpPr>
            <p:nvPr/>
          </p:nvSpPr>
          <p:spPr bwMode="auto">
            <a:xfrm>
              <a:off x="1693" y="3032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  <a:cs typeface="Arial" charset="0"/>
                </a:rPr>
                <a:t>P</a:t>
              </a:r>
            </a:p>
          </p:txBody>
        </p:sp>
      </p:grpSp>
      <p:sp>
        <p:nvSpPr>
          <p:cNvPr id="30790" name="AutoShape 50"/>
          <p:cNvSpPr>
            <a:spLocks noChangeArrowheads="1"/>
          </p:cNvSpPr>
          <p:nvPr/>
        </p:nvSpPr>
        <p:spPr bwMode="auto">
          <a:xfrm rot="10800000" flipV="1">
            <a:off x="2930525" y="2552700"/>
            <a:ext cx="417513" cy="228600"/>
          </a:xfrm>
          <a:prstGeom prst="rightArrow">
            <a:avLst>
              <a:gd name="adj1" fmla="val 50000"/>
              <a:gd name="adj2" fmla="val 313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cxnSp>
        <p:nvCxnSpPr>
          <p:cNvPr id="30791" name="Straight Arrow Connector 245"/>
          <p:cNvCxnSpPr>
            <a:cxnSpLocks noChangeShapeType="1"/>
          </p:cNvCxnSpPr>
          <p:nvPr/>
        </p:nvCxnSpPr>
        <p:spPr bwMode="auto">
          <a:xfrm rot="5400000">
            <a:off x="1981201" y="3381375"/>
            <a:ext cx="171450" cy="3175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92" name="Straight Arrow Connector 246"/>
          <p:cNvCxnSpPr>
            <a:cxnSpLocks noChangeShapeType="1"/>
          </p:cNvCxnSpPr>
          <p:nvPr/>
        </p:nvCxnSpPr>
        <p:spPr bwMode="auto">
          <a:xfrm rot="5400000">
            <a:off x="1971676" y="3905250"/>
            <a:ext cx="171450" cy="3175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93" name="Straight Arrow Connector 247"/>
          <p:cNvCxnSpPr>
            <a:cxnSpLocks noChangeShapeType="1"/>
          </p:cNvCxnSpPr>
          <p:nvPr/>
        </p:nvCxnSpPr>
        <p:spPr bwMode="auto">
          <a:xfrm rot="5400000">
            <a:off x="1971676" y="4371975"/>
            <a:ext cx="171450" cy="3175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9" name="Oval 118"/>
          <p:cNvSpPr>
            <a:spLocks noChangeArrowheads="1"/>
          </p:cNvSpPr>
          <p:nvPr/>
        </p:nvSpPr>
        <p:spPr bwMode="auto">
          <a:xfrm>
            <a:off x="3238501" y="3505200"/>
            <a:ext cx="819150" cy="428625"/>
          </a:xfrm>
          <a:prstGeom prst="ellipse">
            <a:avLst/>
          </a:prstGeom>
          <a:gradFill flip="none" rotWithShape="1">
            <a:gsLst>
              <a:gs pos="100000">
                <a:schemeClr val="tx1">
                  <a:alpha val="72000"/>
                </a:schemeClr>
              </a:gs>
              <a:gs pos="50000">
                <a:srgbClr val="FF9933"/>
              </a:gs>
              <a:gs pos="0">
                <a:schemeClr val="tx1">
                  <a:alpha val="54000"/>
                </a:schemeClr>
              </a:gs>
            </a:gsLst>
            <a:lin ang="5400000" scaled="0"/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1200" b="1">
                <a:latin typeface="Arial" pitchFamily="34" charset="0"/>
                <a:cs typeface="Arial" pitchFamily="34" charset="0"/>
              </a:rPr>
              <a:t>SREBP-1c</a:t>
            </a:r>
          </a:p>
        </p:txBody>
      </p:sp>
      <p:cxnSp>
        <p:nvCxnSpPr>
          <p:cNvPr id="30797" name="Straight Arrow Connector 250"/>
          <p:cNvCxnSpPr>
            <a:cxnSpLocks noChangeShapeType="1"/>
          </p:cNvCxnSpPr>
          <p:nvPr/>
        </p:nvCxnSpPr>
        <p:spPr bwMode="auto">
          <a:xfrm flipV="1">
            <a:off x="2428875" y="3962400"/>
            <a:ext cx="790575" cy="704850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0798" name="Group 67"/>
          <p:cNvGrpSpPr>
            <a:grpSpLocks/>
          </p:cNvGrpSpPr>
          <p:nvPr/>
        </p:nvGrpSpPr>
        <p:grpSpPr bwMode="auto">
          <a:xfrm>
            <a:off x="3619500" y="5484813"/>
            <a:ext cx="892175" cy="112712"/>
            <a:chOff x="4032" y="2241"/>
            <a:chExt cx="753" cy="47"/>
          </a:xfrm>
        </p:grpSpPr>
        <p:grpSp>
          <p:nvGrpSpPr>
            <p:cNvPr id="30865" name="Group 68"/>
            <p:cNvGrpSpPr>
              <a:grpSpLocks/>
            </p:cNvGrpSpPr>
            <p:nvPr/>
          </p:nvGrpSpPr>
          <p:grpSpPr bwMode="auto">
            <a:xfrm>
              <a:off x="4032" y="2241"/>
              <a:ext cx="249" cy="47"/>
              <a:chOff x="4032" y="2241"/>
              <a:chExt cx="249" cy="56"/>
            </a:xfrm>
          </p:grpSpPr>
          <p:sp>
            <p:nvSpPr>
              <p:cNvPr id="30872" name="Oval 69"/>
              <p:cNvSpPr>
                <a:spLocks noChangeArrowheads="1"/>
              </p:cNvSpPr>
              <p:nvPr/>
            </p:nvSpPr>
            <p:spPr bwMode="auto">
              <a:xfrm>
                <a:off x="4032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0873" name="Oval 70"/>
              <p:cNvSpPr>
                <a:spLocks noChangeArrowheads="1"/>
              </p:cNvSpPr>
              <p:nvPr/>
            </p:nvSpPr>
            <p:spPr bwMode="auto">
              <a:xfrm>
                <a:off x="4158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30866" name="Group 71"/>
            <p:cNvGrpSpPr>
              <a:grpSpLocks/>
            </p:cNvGrpSpPr>
            <p:nvPr/>
          </p:nvGrpSpPr>
          <p:grpSpPr bwMode="auto">
            <a:xfrm>
              <a:off x="4284" y="2241"/>
              <a:ext cx="249" cy="47"/>
              <a:chOff x="4032" y="2241"/>
              <a:chExt cx="249" cy="56"/>
            </a:xfrm>
          </p:grpSpPr>
          <p:sp>
            <p:nvSpPr>
              <p:cNvPr id="30870" name="Oval 72"/>
              <p:cNvSpPr>
                <a:spLocks noChangeArrowheads="1"/>
              </p:cNvSpPr>
              <p:nvPr/>
            </p:nvSpPr>
            <p:spPr bwMode="auto">
              <a:xfrm>
                <a:off x="4032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0871" name="Oval 73"/>
              <p:cNvSpPr>
                <a:spLocks noChangeArrowheads="1"/>
              </p:cNvSpPr>
              <p:nvPr/>
            </p:nvSpPr>
            <p:spPr bwMode="auto">
              <a:xfrm>
                <a:off x="4158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30867" name="Group 74"/>
            <p:cNvGrpSpPr>
              <a:grpSpLocks/>
            </p:cNvGrpSpPr>
            <p:nvPr/>
          </p:nvGrpSpPr>
          <p:grpSpPr bwMode="auto">
            <a:xfrm>
              <a:off x="4536" y="2241"/>
              <a:ext cx="249" cy="47"/>
              <a:chOff x="4032" y="2241"/>
              <a:chExt cx="249" cy="56"/>
            </a:xfrm>
          </p:grpSpPr>
          <p:sp>
            <p:nvSpPr>
              <p:cNvPr id="30868" name="Oval 75"/>
              <p:cNvSpPr>
                <a:spLocks noChangeArrowheads="1"/>
              </p:cNvSpPr>
              <p:nvPr/>
            </p:nvSpPr>
            <p:spPr bwMode="auto">
              <a:xfrm>
                <a:off x="4032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0869" name="Oval 76"/>
              <p:cNvSpPr>
                <a:spLocks noChangeArrowheads="1"/>
              </p:cNvSpPr>
              <p:nvPr/>
            </p:nvSpPr>
            <p:spPr bwMode="auto">
              <a:xfrm>
                <a:off x="4158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30799" name="Group 77"/>
          <p:cNvGrpSpPr>
            <a:grpSpLocks/>
          </p:cNvGrpSpPr>
          <p:nvPr/>
        </p:nvGrpSpPr>
        <p:grpSpPr bwMode="auto">
          <a:xfrm>
            <a:off x="1958975" y="5491163"/>
            <a:ext cx="892175" cy="112712"/>
            <a:chOff x="4032" y="2241"/>
            <a:chExt cx="753" cy="47"/>
          </a:xfrm>
        </p:grpSpPr>
        <p:grpSp>
          <p:nvGrpSpPr>
            <p:cNvPr id="30856" name="Group 78"/>
            <p:cNvGrpSpPr>
              <a:grpSpLocks/>
            </p:cNvGrpSpPr>
            <p:nvPr/>
          </p:nvGrpSpPr>
          <p:grpSpPr bwMode="auto">
            <a:xfrm>
              <a:off x="4032" y="2241"/>
              <a:ext cx="249" cy="47"/>
              <a:chOff x="4032" y="2241"/>
              <a:chExt cx="249" cy="56"/>
            </a:xfrm>
          </p:grpSpPr>
          <p:sp>
            <p:nvSpPr>
              <p:cNvPr id="30863" name="Oval 79"/>
              <p:cNvSpPr>
                <a:spLocks noChangeArrowheads="1"/>
              </p:cNvSpPr>
              <p:nvPr/>
            </p:nvSpPr>
            <p:spPr bwMode="auto">
              <a:xfrm>
                <a:off x="4032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0864" name="Oval 80"/>
              <p:cNvSpPr>
                <a:spLocks noChangeArrowheads="1"/>
              </p:cNvSpPr>
              <p:nvPr/>
            </p:nvSpPr>
            <p:spPr bwMode="auto">
              <a:xfrm>
                <a:off x="4158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30857" name="Group 81"/>
            <p:cNvGrpSpPr>
              <a:grpSpLocks/>
            </p:cNvGrpSpPr>
            <p:nvPr/>
          </p:nvGrpSpPr>
          <p:grpSpPr bwMode="auto">
            <a:xfrm>
              <a:off x="4284" y="2241"/>
              <a:ext cx="249" cy="47"/>
              <a:chOff x="4032" y="2241"/>
              <a:chExt cx="249" cy="56"/>
            </a:xfrm>
          </p:grpSpPr>
          <p:sp>
            <p:nvSpPr>
              <p:cNvPr id="30861" name="Oval 82"/>
              <p:cNvSpPr>
                <a:spLocks noChangeArrowheads="1"/>
              </p:cNvSpPr>
              <p:nvPr/>
            </p:nvSpPr>
            <p:spPr bwMode="auto">
              <a:xfrm>
                <a:off x="4032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0862" name="Oval 83"/>
              <p:cNvSpPr>
                <a:spLocks noChangeArrowheads="1"/>
              </p:cNvSpPr>
              <p:nvPr/>
            </p:nvSpPr>
            <p:spPr bwMode="auto">
              <a:xfrm>
                <a:off x="4158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30858" name="Group 84"/>
            <p:cNvGrpSpPr>
              <a:grpSpLocks/>
            </p:cNvGrpSpPr>
            <p:nvPr/>
          </p:nvGrpSpPr>
          <p:grpSpPr bwMode="auto">
            <a:xfrm>
              <a:off x="4536" y="2241"/>
              <a:ext cx="249" cy="47"/>
              <a:chOff x="4032" y="2241"/>
              <a:chExt cx="249" cy="56"/>
            </a:xfrm>
          </p:grpSpPr>
          <p:sp>
            <p:nvSpPr>
              <p:cNvPr id="30859" name="Oval 85"/>
              <p:cNvSpPr>
                <a:spLocks noChangeArrowheads="1"/>
              </p:cNvSpPr>
              <p:nvPr/>
            </p:nvSpPr>
            <p:spPr bwMode="auto">
              <a:xfrm>
                <a:off x="4032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0860" name="Oval 86"/>
              <p:cNvSpPr>
                <a:spLocks noChangeArrowheads="1"/>
              </p:cNvSpPr>
              <p:nvPr/>
            </p:nvSpPr>
            <p:spPr bwMode="auto">
              <a:xfrm>
                <a:off x="4158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30800" name="Text Box 129"/>
          <p:cNvSpPr txBox="1">
            <a:spLocks noChangeArrowheads="1"/>
          </p:cNvSpPr>
          <p:nvPr/>
        </p:nvSpPr>
        <p:spPr bwMode="auto">
          <a:xfrm>
            <a:off x="2209800" y="5126038"/>
            <a:ext cx="24479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000">
                <a:solidFill>
                  <a:srgbClr val="FF0000"/>
                </a:solidFill>
                <a:latin typeface="Arial" charset="0"/>
                <a:cs typeface="Arial" charset="0"/>
              </a:rPr>
              <a:t>SREBP-1c RESPONSE ELEMENTS</a:t>
            </a:r>
          </a:p>
        </p:txBody>
      </p:sp>
      <p:sp>
        <p:nvSpPr>
          <p:cNvPr id="273" name="Oval 118"/>
          <p:cNvSpPr>
            <a:spLocks noChangeArrowheads="1"/>
          </p:cNvSpPr>
          <p:nvPr/>
        </p:nvSpPr>
        <p:spPr bwMode="auto">
          <a:xfrm>
            <a:off x="2809876" y="5334000"/>
            <a:ext cx="819150" cy="428625"/>
          </a:xfrm>
          <a:prstGeom prst="ellipse">
            <a:avLst/>
          </a:prstGeom>
          <a:gradFill flip="none" rotWithShape="1">
            <a:gsLst>
              <a:gs pos="100000">
                <a:schemeClr val="tx1">
                  <a:alpha val="72000"/>
                </a:schemeClr>
              </a:gs>
              <a:gs pos="50000">
                <a:srgbClr val="FF9933"/>
              </a:gs>
              <a:gs pos="0">
                <a:schemeClr val="tx1">
                  <a:alpha val="54000"/>
                </a:schemeClr>
              </a:gs>
            </a:gsLst>
            <a:lin ang="5400000" scaled="0"/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1200" b="1">
                <a:latin typeface="Arial" pitchFamily="34" charset="0"/>
                <a:cs typeface="Arial" pitchFamily="34" charset="0"/>
              </a:rPr>
              <a:t>SREBP-1c</a:t>
            </a:r>
          </a:p>
        </p:txBody>
      </p:sp>
      <p:cxnSp>
        <p:nvCxnSpPr>
          <p:cNvPr id="30804" name="Straight Arrow Connector 273"/>
          <p:cNvCxnSpPr>
            <a:cxnSpLocks noChangeShapeType="1"/>
          </p:cNvCxnSpPr>
          <p:nvPr/>
        </p:nvCxnSpPr>
        <p:spPr bwMode="auto">
          <a:xfrm rot="16200000" flipH="1">
            <a:off x="3076575" y="4524375"/>
            <a:ext cx="1104900" cy="19050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805" name="TextBox 274"/>
          <p:cNvSpPr txBox="1">
            <a:spLocks noChangeArrowheads="1"/>
          </p:cNvSpPr>
          <p:nvPr/>
        </p:nvSpPr>
        <p:spPr bwMode="auto">
          <a:xfrm>
            <a:off x="1885950" y="5715000"/>
            <a:ext cx="2790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1400">
                <a:solidFill>
                  <a:srgbClr val="66FFFF"/>
                </a:solidFill>
                <a:latin typeface="Arial" charset="0"/>
                <a:cs typeface="Arial" charset="0"/>
              </a:rPr>
              <a:t>increased enzymes of fatty acid and triglyceride synthesis</a:t>
            </a:r>
            <a:endParaRPr lang="en-US" sz="1400">
              <a:solidFill>
                <a:srgbClr val="66FFFF"/>
              </a:solidFill>
              <a:latin typeface="Arial" charset="0"/>
              <a:cs typeface="Arial" charset="0"/>
            </a:endParaRPr>
          </a:p>
        </p:txBody>
      </p:sp>
      <p:sp>
        <p:nvSpPr>
          <p:cNvPr id="30806" name="Rectangle 275"/>
          <p:cNvSpPr>
            <a:spLocks noChangeArrowheads="1"/>
          </p:cNvSpPr>
          <p:nvPr/>
        </p:nvSpPr>
        <p:spPr bwMode="auto">
          <a:xfrm>
            <a:off x="3406775" y="2859088"/>
            <a:ext cx="96838" cy="315912"/>
          </a:xfrm>
          <a:prstGeom prst="rect">
            <a:avLst/>
          </a:prstGeom>
          <a:gradFill rotWithShape="1">
            <a:gsLst>
              <a:gs pos="0">
                <a:srgbClr val="761800"/>
              </a:gs>
              <a:gs pos="50000">
                <a:srgbClr val="FF3300"/>
              </a:gs>
              <a:gs pos="100000">
                <a:srgbClr val="761800"/>
              </a:gs>
            </a:gsLst>
            <a:lin ang="5400000" scaled="1"/>
          </a:gra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0807" name="Rectangle 276" descr="Dark upward diagonal"/>
          <p:cNvSpPr>
            <a:spLocks noChangeArrowheads="1"/>
          </p:cNvSpPr>
          <p:nvPr/>
        </p:nvSpPr>
        <p:spPr bwMode="auto">
          <a:xfrm>
            <a:off x="3419475" y="2638425"/>
            <a:ext cx="73025" cy="125413"/>
          </a:xfrm>
          <a:prstGeom prst="rect">
            <a:avLst/>
          </a:prstGeom>
          <a:pattFill prst="dkUpDiag">
            <a:fgClr>
              <a:schemeClr val="accent1"/>
            </a:fgClr>
            <a:bgClr>
              <a:srgbClr val="FFFFFF"/>
            </a:bgClr>
          </a:patt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0808" name="AutoShape 50"/>
          <p:cNvSpPr>
            <a:spLocks noChangeArrowheads="1"/>
          </p:cNvSpPr>
          <p:nvPr/>
        </p:nvSpPr>
        <p:spPr bwMode="auto">
          <a:xfrm rot="1523364">
            <a:off x="4092575" y="3038475"/>
            <a:ext cx="417513" cy="219075"/>
          </a:xfrm>
          <a:prstGeom prst="rightArrow">
            <a:avLst>
              <a:gd name="adj1" fmla="val 50000"/>
              <a:gd name="adj2" fmla="val 3131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0809" name="Line 51"/>
          <p:cNvSpPr>
            <a:spLocks noChangeShapeType="1"/>
          </p:cNvSpPr>
          <p:nvPr/>
        </p:nvSpPr>
        <p:spPr bwMode="auto">
          <a:xfrm flipH="1">
            <a:off x="4295775" y="2476500"/>
            <a:ext cx="9525" cy="441325"/>
          </a:xfrm>
          <a:prstGeom prst="line">
            <a:avLst/>
          </a:prstGeom>
          <a:noFill/>
          <a:ln w="635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10" name="Line 51"/>
          <p:cNvSpPr>
            <a:spLocks noChangeShapeType="1"/>
          </p:cNvSpPr>
          <p:nvPr/>
        </p:nvSpPr>
        <p:spPr bwMode="auto">
          <a:xfrm flipH="1" flipV="1">
            <a:off x="4286250" y="2981325"/>
            <a:ext cx="9525" cy="441325"/>
          </a:xfrm>
          <a:prstGeom prst="line">
            <a:avLst/>
          </a:prstGeom>
          <a:noFill/>
          <a:ln w="635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11" name="Line 51"/>
          <p:cNvSpPr>
            <a:spLocks noChangeShapeType="1"/>
          </p:cNvSpPr>
          <p:nvPr/>
        </p:nvSpPr>
        <p:spPr bwMode="auto">
          <a:xfrm flipH="1" flipV="1">
            <a:off x="3152775" y="2333625"/>
            <a:ext cx="9525" cy="441325"/>
          </a:xfrm>
          <a:prstGeom prst="line">
            <a:avLst/>
          </a:prstGeom>
          <a:noFill/>
          <a:ln w="635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12" name="Line 51"/>
          <p:cNvSpPr>
            <a:spLocks noChangeShapeType="1"/>
          </p:cNvSpPr>
          <p:nvPr/>
        </p:nvSpPr>
        <p:spPr bwMode="auto">
          <a:xfrm flipH="1" flipV="1">
            <a:off x="4800600" y="904875"/>
            <a:ext cx="9525" cy="441325"/>
          </a:xfrm>
          <a:prstGeom prst="line">
            <a:avLst/>
          </a:prstGeom>
          <a:noFill/>
          <a:ln w="635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13" name="AutoShape 220"/>
          <p:cNvSpPr>
            <a:spLocks noChangeArrowheads="1"/>
          </p:cNvSpPr>
          <p:nvPr/>
        </p:nvSpPr>
        <p:spPr bwMode="auto">
          <a:xfrm>
            <a:off x="7159625" y="5095875"/>
            <a:ext cx="622300" cy="3476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65E47"/>
              </a:gs>
              <a:gs pos="50000">
                <a:srgbClr val="FFCC99"/>
              </a:gs>
              <a:gs pos="100000">
                <a:srgbClr val="765E47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0814" name="Text Box 221"/>
          <p:cNvSpPr txBox="1">
            <a:spLocks noChangeArrowheads="1"/>
          </p:cNvSpPr>
          <p:nvPr/>
        </p:nvSpPr>
        <p:spPr bwMode="auto">
          <a:xfrm>
            <a:off x="7089775" y="5129213"/>
            <a:ext cx="711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1">
                <a:latin typeface="Arial" charset="0"/>
                <a:cs typeface="Arial" charset="0"/>
              </a:rPr>
              <a:t>Foxo1</a:t>
            </a:r>
          </a:p>
        </p:txBody>
      </p:sp>
      <p:sp>
        <p:nvSpPr>
          <p:cNvPr id="30815" name="AutoShape 220"/>
          <p:cNvSpPr>
            <a:spLocks noChangeArrowheads="1"/>
          </p:cNvSpPr>
          <p:nvPr/>
        </p:nvSpPr>
        <p:spPr bwMode="auto">
          <a:xfrm>
            <a:off x="5445125" y="3533775"/>
            <a:ext cx="622300" cy="3476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65E47"/>
              </a:gs>
              <a:gs pos="50000">
                <a:srgbClr val="FFCC99"/>
              </a:gs>
              <a:gs pos="100000">
                <a:srgbClr val="765E47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0816" name="Text Box 221"/>
          <p:cNvSpPr txBox="1">
            <a:spLocks noChangeArrowheads="1"/>
          </p:cNvSpPr>
          <p:nvPr/>
        </p:nvSpPr>
        <p:spPr bwMode="auto">
          <a:xfrm>
            <a:off x="5375275" y="3567113"/>
            <a:ext cx="7000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1">
                <a:latin typeface="Arial" charset="0"/>
                <a:cs typeface="Arial" charset="0"/>
              </a:rPr>
              <a:t>Foxa2</a:t>
            </a:r>
          </a:p>
        </p:txBody>
      </p:sp>
      <p:grpSp>
        <p:nvGrpSpPr>
          <p:cNvPr id="30817" name="Group 222"/>
          <p:cNvGrpSpPr>
            <a:grpSpLocks/>
          </p:cNvGrpSpPr>
          <p:nvPr/>
        </p:nvGrpSpPr>
        <p:grpSpPr bwMode="auto">
          <a:xfrm>
            <a:off x="6034088" y="3489325"/>
            <a:ext cx="285750" cy="274638"/>
            <a:chOff x="1693" y="3032"/>
            <a:chExt cx="180" cy="173"/>
          </a:xfrm>
        </p:grpSpPr>
        <p:sp>
          <p:nvSpPr>
            <p:cNvPr id="30854" name="Oval 223"/>
            <p:cNvSpPr>
              <a:spLocks noChangeArrowheads="1"/>
            </p:cNvSpPr>
            <p:nvPr/>
          </p:nvSpPr>
          <p:spPr bwMode="auto">
            <a:xfrm>
              <a:off x="1728" y="3072"/>
              <a:ext cx="96" cy="9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0855" name="Text Box 224"/>
            <p:cNvSpPr txBox="1">
              <a:spLocks noChangeArrowheads="1"/>
            </p:cNvSpPr>
            <p:nvPr/>
          </p:nvSpPr>
          <p:spPr bwMode="auto">
            <a:xfrm>
              <a:off x="1693" y="3032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  <a:cs typeface="Arial" charset="0"/>
                </a:rPr>
                <a:t>P</a:t>
              </a:r>
            </a:p>
          </p:txBody>
        </p:sp>
      </p:grpSp>
      <p:grpSp>
        <p:nvGrpSpPr>
          <p:cNvPr id="30818" name="Group 67"/>
          <p:cNvGrpSpPr>
            <a:grpSpLocks/>
          </p:cNvGrpSpPr>
          <p:nvPr/>
        </p:nvGrpSpPr>
        <p:grpSpPr bwMode="auto">
          <a:xfrm>
            <a:off x="5419725" y="4856163"/>
            <a:ext cx="892175" cy="112712"/>
            <a:chOff x="4032" y="2241"/>
            <a:chExt cx="753" cy="47"/>
          </a:xfrm>
        </p:grpSpPr>
        <p:grpSp>
          <p:nvGrpSpPr>
            <p:cNvPr id="30845" name="Group 68"/>
            <p:cNvGrpSpPr>
              <a:grpSpLocks/>
            </p:cNvGrpSpPr>
            <p:nvPr/>
          </p:nvGrpSpPr>
          <p:grpSpPr bwMode="auto">
            <a:xfrm>
              <a:off x="4032" y="2241"/>
              <a:ext cx="249" cy="47"/>
              <a:chOff x="4032" y="2241"/>
              <a:chExt cx="249" cy="56"/>
            </a:xfrm>
          </p:grpSpPr>
          <p:sp>
            <p:nvSpPr>
              <p:cNvPr id="30852" name="Oval 69"/>
              <p:cNvSpPr>
                <a:spLocks noChangeArrowheads="1"/>
              </p:cNvSpPr>
              <p:nvPr/>
            </p:nvSpPr>
            <p:spPr bwMode="auto">
              <a:xfrm>
                <a:off x="4032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0853" name="Oval 70"/>
              <p:cNvSpPr>
                <a:spLocks noChangeArrowheads="1"/>
              </p:cNvSpPr>
              <p:nvPr/>
            </p:nvSpPr>
            <p:spPr bwMode="auto">
              <a:xfrm>
                <a:off x="4158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30846" name="Group 71"/>
            <p:cNvGrpSpPr>
              <a:grpSpLocks/>
            </p:cNvGrpSpPr>
            <p:nvPr/>
          </p:nvGrpSpPr>
          <p:grpSpPr bwMode="auto">
            <a:xfrm>
              <a:off x="4284" y="2241"/>
              <a:ext cx="249" cy="47"/>
              <a:chOff x="4032" y="2241"/>
              <a:chExt cx="249" cy="56"/>
            </a:xfrm>
          </p:grpSpPr>
          <p:sp>
            <p:nvSpPr>
              <p:cNvPr id="30850" name="Oval 72"/>
              <p:cNvSpPr>
                <a:spLocks noChangeArrowheads="1"/>
              </p:cNvSpPr>
              <p:nvPr/>
            </p:nvSpPr>
            <p:spPr bwMode="auto">
              <a:xfrm>
                <a:off x="4032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0851" name="Oval 73"/>
              <p:cNvSpPr>
                <a:spLocks noChangeArrowheads="1"/>
              </p:cNvSpPr>
              <p:nvPr/>
            </p:nvSpPr>
            <p:spPr bwMode="auto">
              <a:xfrm>
                <a:off x="4158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30847" name="Group 74"/>
            <p:cNvGrpSpPr>
              <a:grpSpLocks/>
            </p:cNvGrpSpPr>
            <p:nvPr/>
          </p:nvGrpSpPr>
          <p:grpSpPr bwMode="auto">
            <a:xfrm>
              <a:off x="4536" y="2241"/>
              <a:ext cx="249" cy="47"/>
              <a:chOff x="4032" y="2241"/>
              <a:chExt cx="249" cy="56"/>
            </a:xfrm>
          </p:grpSpPr>
          <p:sp>
            <p:nvSpPr>
              <p:cNvPr id="30848" name="Oval 75"/>
              <p:cNvSpPr>
                <a:spLocks noChangeArrowheads="1"/>
              </p:cNvSpPr>
              <p:nvPr/>
            </p:nvSpPr>
            <p:spPr bwMode="auto">
              <a:xfrm>
                <a:off x="4032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0849" name="Oval 76"/>
              <p:cNvSpPr>
                <a:spLocks noChangeArrowheads="1"/>
              </p:cNvSpPr>
              <p:nvPr/>
            </p:nvSpPr>
            <p:spPr bwMode="auto">
              <a:xfrm>
                <a:off x="4158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30819" name="Group 77"/>
          <p:cNvGrpSpPr>
            <a:grpSpLocks/>
          </p:cNvGrpSpPr>
          <p:nvPr/>
        </p:nvGrpSpPr>
        <p:grpSpPr bwMode="auto">
          <a:xfrm>
            <a:off x="4521200" y="4862513"/>
            <a:ext cx="892175" cy="112712"/>
            <a:chOff x="4032" y="2241"/>
            <a:chExt cx="753" cy="47"/>
          </a:xfrm>
        </p:grpSpPr>
        <p:grpSp>
          <p:nvGrpSpPr>
            <p:cNvPr id="30836" name="Group 78"/>
            <p:cNvGrpSpPr>
              <a:grpSpLocks/>
            </p:cNvGrpSpPr>
            <p:nvPr/>
          </p:nvGrpSpPr>
          <p:grpSpPr bwMode="auto">
            <a:xfrm>
              <a:off x="4032" y="2241"/>
              <a:ext cx="249" cy="47"/>
              <a:chOff x="4032" y="2241"/>
              <a:chExt cx="249" cy="56"/>
            </a:xfrm>
          </p:grpSpPr>
          <p:sp>
            <p:nvSpPr>
              <p:cNvPr id="30843" name="Oval 79"/>
              <p:cNvSpPr>
                <a:spLocks noChangeArrowheads="1"/>
              </p:cNvSpPr>
              <p:nvPr/>
            </p:nvSpPr>
            <p:spPr bwMode="auto">
              <a:xfrm>
                <a:off x="4032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0844" name="Oval 80"/>
              <p:cNvSpPr>
                <a:spLocks noChangeArrowheads="1"/>
              </p:cNvSpPr>
              <p:nvPr/>
            </p:nvSpPr>
            <p:spPr bwMode="auto">
              <a:xfrm>
                <a:off x="4158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30837" name="Group 81"/>
            <p:cNvGrpSpPr>
              <a:grpSpLocks/>
            </p:cNvGrpSpPr>
            <p:nvPr/>
          </p:nvGrpSpPr>
          <p:grpSpPr bwMode="auto">
            <a:xfrm>
              <a:off x="4284" y="2241"/>
              <a:ext cx="249" cy="47"/>
              <a:chOff x="4032" y="2241"/>
              <a:chExt cx="249" cy="56"/>
            </a:xfrm>
          </p:grpSpPr>
          <p:sp>
            <p:nvSpPr>
              <p:cNvPr id="30841" name="Oval 82"/>
              <p:cNvSpPr>
                <a:spLocks noChangeArrowheads="1"/>
              </p:cNvSpPr>
              <p:nvPr/>
            </p:nvSpPr>
            <p:spPr bwMode="auto">
              <a:xfrm>
                <a:off x="4032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0842" name="Oval 83"/>
              <p:cNvSpPr>
                <a:spLocks noChangeArrowheads="1"/>
              </p:cNvSpPr>
              <p:nvPr/>
            </p:nvSpPr>
            <p:spPr bwMode="auto">
              <a:xfrm>
                <a:off x="4158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30838" name="Group 84"/>
            <p:cNvGrpSpPr>
              <a:grpSpLocks/>
            </p:cNvGrpSpPr>
            <p:nvPr/>
          </p:nvGrpSpPr>
          <p:grpSpPr bwMode="auto">
            <a:xfrm>
              <a:off x="4536" y="2241"/>
              <a:ext cx="249" cy="47"/>
              <a:chOff x="4032" y="2241"/>
              <a:chExt cx="249" cy="56"/>
            </a:xfrm>
          </p:grpSpPr>
          <p:sp>
            <p:nvSpPr>
              <p:cNvPr id="30839" name="Oval 85"/>
              <p:cNvSpPr>
                <a:spLocks noChangeArrowheads="1"/>
              </p:cNvSpPr>
              <p:nvPr/>
            </p:nvSpPr>
            <p:spPr bwMode="auto">
              <a:xfrm>
                <a:off x="4032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0840" name="Oval 86"/>
              <p:cNvSpPr>
                <a:spLocks noChangeArrowheads="1"/>
              </p:cNvSpPr>
              <p:nvPr/>
            </p:nvSpPr>
            <p:spPr bwMode="auto">
              <a:xfrm>
                <a:off x="4158" y="2241"/>
                <a:ext cx="123" cy="56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30820" name="Text Box 129"/>
          <p:cNvSpPr txBox="1">
            <a:spLocks noChangeArrowheads="1"/>
          </p:cNvSpPr>
          <p:nvPr/>
        </p:nvSpPr>
        <p:spPr bwMode="auto">
          <a:xfrm>
            <a:off x="4371975" y="4611688"/>
            <a:ext cx="2133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1000">
                <a:solidFill>
                  <a:srgbClr val="FF0000"/>
                </a:solidFill>
                <a:latin typeface="Arial" charset="0"/>
                <a:cs typeface="Arial" charset="0"/>
              </a:rPr>
              <a:t>FoxA2 RESPONSE ELEMENTS</a:t>
            </a:r>
          </a:p>
        </p:txBody>
      </p:sp>
      <p:cxnSp>
        <p:nvCxnSpPr>
          <p:cNvPr id="30821" name="Straight Arrow Connector 308"/>
          <p:cNvCxnSpPr>
            <a:cxnSpLocks noChangeShapeType="1"/>
          </p:cNvCxnSpPr>
          <p:nvPr/>
        </p:nvCxnSpPr>
        <p:spPr bwMode="auto">
          <a:xfrm rot="5400000">
            <a:off x="5400675" y="4267200"/>
            <a:ext cx="666750" cy="0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0" name="Multiply 309"/>
          <p:cNvSpPr/>
          <p:nvPr/>
        </p:nvSpPr>
        <p:spPr bwMode="auto">
          <a:xfrm>
            <a:off x="5419725" y="3886200"/>
            <a:ext cx="628650" cy="342900"/>
          </a:xfrm>
          <a:prstGeom prst="mathMultiply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823" name="Line 51"/>
          <p:cNvSpPr>
            <a:spLocks noChangeShapeType="1"/>
          </p:cNvSpPr>
          <p:nvPr/>
        </p:nvSpPr>
        <p:spPr bwMode="auto">
          <a:xfrm flipH="1" flipV="1">
            <a:off x="5276850" y="3609975"/>
            <a:ext cx="9525" cy="441325"/>
          </a:xfrm>
          <a:prstGeom prst="line">
            <a:avLst/>
          </a:prstGeom>
          <a:noFill/>
          <a:ln w="635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24" name="Line 51"/>
          <p:cNvSpPr>
            <a:spLocks noChangeShapeType="1"/>
          </p:cNvSpPr>
          <p:nvPr/>
        </p:nvSpPr>
        <p:spPr bwMode="auto">
          <a:xfrm flipH="1" flipV="1">
            <a:off x="1876425" y="5705475"/>
            <a:ext cx="9525" cy="441325"/>
          </a:xfrm>
          <a:prstGeom prst="line">
            <a:avLst/>
          </a:prstGeom>
          <a:noFill/>
          <a:ln w="635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25" name="TextBox 312"/>
          <p:cNvSpPr txBox="1">
            <a:spLocks noChangeArrowheads="1"/>
          </p:cNvSpPr>
          <p:nvPr/>
        </p:nvSpPr>
        <p:spPr bwMode="auto">
          <a:xfrm>
            <a:off x="4476750" y="5086350"/>
            <a:ext cx="20955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1400">
                <a:solidFill>
                  <a:srgbClr val="66FFFF"/>
                </a:solidFill>
                <a:latin typeface="Arial" charset="0"/>
                <a:cs typeface="Arial" charset="0"/>
              </a:rPr>
              <a:t>decreased enzymes of fatty acid oxidation, ketogenesis and VLDL export / increased enzymes of fatty acid synthesis</a:t>
            </a:r>
            <a:endParaRPr lang="en-US" sz="1400">
              <a:solidFill>
                <a:srgbClr val="66FFFF"/>
              </a:solidFill>
              <a:latin typeface="Arial" charset="0"/>
              <a:cs typeface="Arial" charset="0"/>
            </a:endParaRPr>
          </a:p>
        </p:txBody>
      </p:sp>
      <p:sp>
        <p:nvSpPr>
          <p:cNvPr id="30826" name="Text Box 64"/>
          <p:cNvSpPr txBox="1">
            <a:spLocks noChangeArrowheads="1"/>
          </p:cNvSpPr>
          <p:nvPr/>
        </p:nvSpPr>
        <p:spPr bwMode="auto">
          <a:xfrm>
            <a:off x="6846888" y="1279525"/>
            <a:ext cx="9509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9933"/>
                </a:solidFill>
                <a:latin typeface="Arial" charset="0"/>
                <a:cs typeface="Arial" charset="0"/>
              </a:rPr>
              <a:t>glucose</a:t>
            </a:r>
          </a:p>
        </p:txBody>
      </p:sp>
      <p:cxnSp>
        <p:nvCxnSpPr>
          <p:cNvPr id="30827" name="Straight Connector 322"/>
          <p:cNvCxnSpPr>
            <a:cxnSpLocks noChangeShapeType="1"/>
          </p:cNvCxnSpPr>
          <p:nvPr/>
        </p:nvCxnSpPr>
        <p:spPr bwMode="auto">
          <a:xfrm rot="16200000" flipH="1">
            <a:off x="6477000" y="3562350"/>
            <a:ext cx="4314825" cy="47625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28" name="Straight Connector 324"/>
          <p:cNvCxnSpPr>
            <a:cxnSpLocks noChangeShapeType="1"/>
          </p:cNvCxnSpPr>
          <p:nvPr/>
        </p:nvCxnSpPr>
        <p:spPr bwMode="auto">
          <a:xfrm rot="10800000">
            <a:off x="8362950" y="5753100"/>
            <a:ext cx="295275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29" name="Straight Arrow Connector 332"/>
          <p:cNvCxnSpPr>
            <a:cxnSpLocks noChangeShapeType="1"/>
          </p:cNvCxnSpPr>
          <p:nvPr/>
        </p:nvCxnSpPr>
        <p:spPr bwMode="auto">
          <a:xfrm flipH="1" flipV="1">
            <a:off x="8140700" y="1409700"/>
            <a:ext cx="469900" cy="19050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0830" name="Group 28"/>
          <p:cNvGrpSpPr>
            <a:grpSpLocks/>
          </p:cNvGrpSpPr>
          <p:nvPr/>
        </p:nvGrpSpPr>
        <p:grpSpPr bwMode="auto">
          <a:xfrm>
            <a:off x="6627813" y="1955800"/>
            <a:ext cx="315912" cy="539750"/>
            <a:chOff x="3648" y="672"/>
            <a:chExt cx="144" cy="308"/>
          </a:xfrm>
        </p:grpSpPr>
        <p:sp>
          <p:nvSpPr>
            <p:cNvPr id="30834" name="AutoShape 29"/>
            <p:cNvSpPr>
              <a:spLocks noChangeArrowheads="1"/>
            </p:cNvSpPr>
            <p:nvPr/>
          </p:nvSpPr>
          <p:spPr bwMode="auto">
            <a:xfrm>
              <a:off x="3696" y="672"/>
              <a:ext cx="48" cy="26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00765E"/>
                </a:gs>
                <a:gs pos="50000">
                  <a:srgbClr val="00FFCC"/>
                </a:gs>
                <a:gs pos="100000">
                  <a:srgbClr val="00765E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35" name="AutoShape 30"/>
            <p:cNvSpPr>
              <a:spLocks noChangeArrowheads="1"/>
            </p:cNvSpPr>
            <p:nvPr/>
          </p:nvSpPr>
          <p:spPr bwMode="auto">
            <a:xfrm>
              <a:off x="3648" y="836"/>
              <a:ext cx="144" cy="144"/>
            </a:xfrm>
            <a:prstGeom prst="star8">
              <a:avLst>
                <a:gd name="adj" fmla="val 38250"/>
              </a:avLst>
            </a:prstGeom>
            <a:gradFill rotWithShape="0">
              <a:gsLst>
                <a:gs pos="0">
                  <a:srgbClr val="00765E"/>
                </a:gs>
                <a:gs pos="50000">
                  <a:srgbClr val="00FFCC"/>
                </a:gs>
                <a:gs pos="100000">
                  <a:srgbClr val="00765E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831" name="Text Box 31"/>
          <p:cNvSpPr txBox="1">
            <a:spLocks noChangeArrowheads="1"/>
          </p:cNvSpPr>
          <p:nvPr/>
        </p:nvSpPr>
        <p:spPr bwMode="auto">
          <a:xfrm>
            <a:off x="6219825" y="2089150"/>
            <a:ext cx="514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00FFCC"/>
                </a:solidFill>
                <a:latin typeface="Arial" charset="0"/>
              </a:rPr>
              <a:t>PIP3</a:t>
            </a:r>
          </a:p>
        </p:txBody>
      </p:sp>
      <p:sp>
        <p:nvSpPr>
          <p:cNvPr id="30832" name="Line 65"/>
          <p:cNvSpPr>
            <a:spLocks noChangeShapeType="1"/>
          </p:cNvSpPr>
          <p:nvPr/>
        </p:nvSpPr>
        <p:spPr bwMode="auto">
          <a:xfrm flipH="1" flipV="1">
            <a:off x="7931150" y="1181100"/>
            <a:ext cx="3175" cy="42862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33" name="Line 65"/>
          <p:cNvSpPr>
            <a:spLocks noChangeShapeType="1"/>
          </p:cNvSpPr>
          <p:nvPr/>
        </p:nvSpPr>
        <p:spPr bwMode="auto">
          <a:xfrm flipH="1">
            <a:off x="7816850" y="1190625"/>
            <a:ext cx="3175" cy="42862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682625" y="344488"/>
            <a:ext cx="2444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2800">
                <a:solidFill>
                  <a:srgbClr val="FF9933"/>
                </a:solidFill>
                <a:latin typeface="Arial" charset="0"/>
              </a:rPr>
              <a:t>The Adipocyte</a:t>
            </a:r>
          </a:p>
        </p:txBody>
      </p:sp>
      <p:sp>
        <p:nvSpPr>
          <p:cNvPr id="5123" name="Oval 2"/>
          <p:cNvSpPr>
            <a:spLocks noChangeArrowheads="1"/>
          </p:cNvSpPr>
          <p:nvPr/>
        </p:nvSpPr>
        <p:spPr bwMode="auto">
          <a:xfrm>
            <a:off x="3467100" y="1485900"/>
            <a:ext cx="5191125" cy="4905375"/>
          </a:xfrm>
          <a:prstGeom prst="ellipse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4" name="Oval 3"/>
          <p:cNvSpPr>
            <a:spLocks noChangeArrowheads="1"/>
          </p:cNvSpPr>
          <p:nvPr/>
        </p:nvSpPr>
        <p:spPr bwMode="auto">
          <a:xfrm>
            <a:off x="3981450" y="1609725"/>
            <a:ext cx="4171950" cy="386715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" name="Oval 4"/>
          <p:cNvSpPr>
            <a:spLocks noChangeArrowheads="1"/>
          </p:cNvSpPr>
          <p:nvPr/>
        </p:nvSpPr>
        <p:spPr bwMode="auto">
          <a:xfrm rot="5400000">
            <a:off x="5819775" y="5238750"/>
            <a:ext cx="533400" cy="1657350"/>
          </a:xfrm>
          <a:prstGeom prst="ellipse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" name="TextBox 5"/>
          <p:cNvSpPr txBox="1">
            <a:spLocks noChangeArrowheads="1"/>
          </p:cNvSpPr>
          <p:nvPr/>
        </p:nvSpPr>
        <p:spPr bwMode="auto">
          <a:xfrm>
            <a:off x="5010150" y="3152775"/>
            <a:ext cx="2063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2000" b="1">
                <a:latin typeface="Arial" charset="0"/>
                <a:cs typeface="Arial" charset="0"/>
              </a:rPr>
              <a:t>TRIGLYCERIDE</a:t>
            </a:r>
            <a:endParaRPr lang="en-US" sz="2000" b="1">
              <a:latin typeface="Arial" charset="0"/>
              <a:cs typeface="Arial" charset="0"/>
            </a:endParaRPr>
          </a:p>
        </p:txBody>
      </p:sp>
      <p:sp>
        <p:nvSpPr>
          <p:cNvPr id="5127" name="TextBox 6"/>
          <p:cNvSpPr txBox="1">
            <a:spLocks noChangeArrowheads="1"/>
          </p:cNvSpPr>
          <p:nvPr/>
        </p:nvSpPr>
        <p:spPr bwMode="auto">
          <a:xfrm>
            <a:off x="5524500" y="5457825"/>
            <a:ext cx="1108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600">
                <a:latin typeface="Arial" charset="0"/>
                <a:cs typeface="Arial" charset="0"/>
              </a:rPr>
              <a:t>cytoplasm</a:t>
            </a:r>
            <a:endParaRPr lang="en-US" sz="1600">
              <a:latin typeface="Arial" charset="0"/>
              <a:cs typeface="Arial" charset="0"/>
            </a:endParaRPr>
          </a:p>
        </p:txBody>
      </p:sp>
      <p:sp>
        <p:nvSpPr>
          <p:cNvPr id="5128" name="TextBox 7"/>
          <p:cNvSpPr txBox="1">
            <a:spLocks noChangeArrowheads="1"/>
          </p:cNvSpPr>
          <p:nvPr/>
        </p:nvSpPr>
        <p:spPr bwMode="auto">
          <a:xfrm>
            <a:off x="5648325" y="5876925"/>
            <a:ext cx="8905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600">
                <a:latin typeface="Arial" charset="0"/>
                <a:cs typeface="Arial" charset="0"/>
              </a:rPr>
              <a:t>nucleus</a:t>
            </a:r>
            <a:endParaRPr lang="en-US" sz="1600">
              <a:latin typeface="Arial" charset="0"/>
              <a:cs typeface="Arial" charset="0"/>
            </a:endParaRPr>
          </a:p>
        </p:txBody>
      </p:sp>
      <p:sp>
        <p:nvSpPr>
          <p:cNvPr id="5129" name="Rectangle 8"/>
          <p:cNvSpPr>
            <a:spLocks noChangeArrowheads="1"/>
          </p:cNvSpPr>
          <p:nvPr/>
        </p:nvSpPr>
        <p:spPr bwMode="auto">
          <a:xfrm>
            <a:off x="285750" y="1123950"/>
            <a:ext cx="35528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>
                <a:solidFill>
                  <a:srgbClr val="00FFFF"/>
                </a:solidFill>
                <a:latin typeface="Arial" charset="0"/>
                <a:cs typeface="Arial" charset="0"/>
              </a:rPr>
              <a:t>60 to 85% of the weight of white adipose tissue is lipid, with 90-99% of lipid as triglyceride</a:t>
            </a:r>
            <a:endParaRPr lang="en-US">
              <a:solidFill>
                <a:srgbClr val="00FFFF"/>
              </a:solidFill>
              <a:latin typeface="Arial" charset="0"/>
              <a:cs typeface="Arial" charset="0"/>
            </a:endParaRPr>
          </a:p>
        </p:txBody>
      </p:sp>
      <p:sp>
        <p:nvSpPr>
          <p:cNvPr id="5130" name="Rectangle 9"/>
          <p:cNvSpPr>
            <a:spLocks noChangeArrowheads="1"/>
          </p:cNvSpPr>
          <p:nvPr/>
        </p:nvSpPr>
        <p:spPr bwMode="auto">
          <a:xfrm>
            <a:off x="304800" y="4267200"/>
            <a:ext cx="29051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>
                <a:solidFill>
                  <a:srgbClr val="00FFFF"/>
                </a:solidFill>
                <a:latin typeface="Arial" charset="0"/>
                <a:cs typeface="Arial" charset="0"/>
              </a:rPr>
              <a:t>Obesity is associated with large, lipid-filled adipocytes</a:t>
            </a:r>
            <a:endParaRPr lang="en-US">
              <a:solidFill>
                <a:srgbClr val="00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682625" y="344488"/>
            <a:ext cx="7165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2800">
                <a:solidFill>
                  <a:srgbClr val="FF9933"/>
                </a:solidFill>
                <a:latin typeface="Arial" charset="0"/>
              </a:rPr>
              <a:t>Hepatic lipogenesis and insulin resistance 5</a:t>
            </a:r>
          </a:p>
        </p:txBody>
      </p:sp>
      <p:sp>
        <p:nvSpPr>
          <p:cNvPr id="31747" name="TextBox 113"/>
          <p:cNvSpPr txBox="1">
            <a:spLocks noChangeArrowheads="1"/>
          </p:cNvSpPr>
          <p:nvPr/>
        </p:nvSpPr>
        <p:spPr bwMode="auto">
          <a:xfrm>
            <a:off x="1323975" y="923925"/>
            <a:ext cx="6448425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2400"/>
              </a:spcAft>
              <a:buClr>
                <a:srgbClr val="FF9900"/>
              </a:buClr>
              <a:buFont typeface="Arial" charset="0"/>
              <a:buChar char="•"/>
            </a:pPr>
            <a:r>
              <a:rPr lang="en-GB" sz="2000">
                <a:solidFill>
                  <a:schemeClr val="bg1"/>
                </a:solidFill>
                <a:latin typeface="Arial" charset="0"/>
                <a:cs typeface="Arial" charset="0"/>
              </a:rPr>
              <a:t>nuclear exclusion of Foxa2 is unaffected by hepatic insulin resistance and augmented by the compensatory hyperinsulinaemia that develops</a:t>
            </a:r>
          </a:p>
          <a:p>
            <a:pPr>
              <a:spcAft>
                <a:spcPts val="2400"/>
              </a:spcAft>
              <a:buClr>
                <a:srgbClr val="FF9900"/>
              </a:buClr>
              <a:buFont typeface="Arial" charset="0"/>
              <a:buChar char="•"/>
            </a:pPr>
            <a:r>
              <a:rPr lang="en-GB" sz="2000">
                <a:solidFill>
                  <a:schemeClr val="bg1"/>
                </a:solidFill>
                <a:latin typeface="Arial" charset="0"/>
                <a:cs typeface="Arial" charset="0"/>
              </a:rPr>
              <a:t>Foxa2-stimulation of fatty acid oxidation and suppression of fatty acid synthesis is decreased</a:t>
            </a:r>
          </a:p>
          <a:p>
            <a:pPr>
              <a:spcAft>
                <a:spcPts val="2400"/>
              </a:spcAft>
              <a:buClr>
                <a:srgbClr val="FF9900"/>
              </a:buClr>
              <a:buFont typeface="Arial" charset="0"/>
              <a:buChar char="•"/>
            </a:pPr>
            <a:r>
              <a:rPr lang="en-GB" sz="2000">
                <a:solidFill>
                  <a:schemeClr val="bg1"/>
                </a:solidFill>
                <a:latin typeface="Arial" charset="0"/>
                <a:cs typeface="Arial" charset="0"/>
              </a:rPr>
              <a:t>compensatory hyperinsulinaemia augments fatty acid and triglyceride synthesis via SREBP-1c</a:t>
            </a:r>
          </a:p>
          <a:p>
            <a:pPr>
              <a:spcAft>
                <a:spcPts val="2400"/>
              </a:spcAft>
              <a:buClr>
                <a:srgbClr val="FF9900"/>
              </a:buClr>
              <a:buFont typeface="Arial" charset="0"/>
              <a:buChar char="•"/>
            </a:pPr>
            <a:r>
              <a:rPr lang="en-GB" sz="2000">
                <a:solidFill>
                  <a:schemeClr val="bg1"/>
                </a:solidFill>
                <a:latin typeface="Arial" charset="0"/>
                <a:cs typeface="Arial" charset="0"/>
              </a:rPr>
              <a:t>fatty acid oxidation and ketogenesis are suppressed, fatty acid synthesis is increased</a:t>
            </a:r>
          </a:p>
          <a:p>
            <a:pPr>
              <a:spcAft>
                <a:spcPts val="2400"/>
              </a:spcAft>
              <a:buClr>
                <a:srgbClr val="FF9900"/>
              </a:buClr>
              <a:buFont typeface="Arial" charset="0"/>
              <a:buChar char="•"/>
            </a:pPr>
            <a:r>
              <a:rPr lang="en-GB" sz="2000">
                <a:solidFill>
                  <a:schemeClr val="bg1"/>
                </a:solidFill>
                <a:latin typeface="Arial" charset="0"/>
                <a:cs typeface="Arial" charset="0"/>
              </a:rPr>
              <a:t>export of VLDL triglyceride from the liver is opposed (suppression of microsomal triglyceride transfer protein – MTP)</a:t>
            </a:r>
          </a:p>
        </p:txBody>
      </p:sp>
      <p:sp>
        <p:nvSpPr>
          <p:cNvPr id="31748" name="TextBox 382"/>
          <p:cNvSpPr txBox="1">
            <a:spLocks noChangeArrowheads="1"/>
          </p:cNvSpPr>
          <p:nvPr/>
        </p:nvSpPr>
        <p:spPr bwMode="auto">
          <a:xfrm>
            <a:off x="3924300" y="5600700"/>
            <a:ext cx="46291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>
                <a:solidFill>
                  <a:srgbClr val="00FFFF"/>
                </a:solidFill>
                <a:latin typeface="Arial" charset="0"/>
                <a:cs typeface="Arial" charset="0"/>
              </a:rPr>
              <a:t>insulin resistance promotes hepatic lipid accumulation</a:t>
            </a:r>
            <a:endParaRPr lang="en-US">
              <a:solidFill>
                <a:srgbClr val="00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 descr="SCAN002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076325"/>
            <a:ext cx="732155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320675" y="344488"/>
            <a:ext cx="8535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2800">
                <a:solidFill>
                  <a:srgbClr val="FF9933"/>
                </a:solidFill>
                <a:latin typeface="Arial" charset="0"/>
              </a:rPr>
              <a:t>(IRS1, IRS2, Foxa2, Foxo1 and the liver – Summary)</a:t>
            </a:r>
          </a:p>
        </p:txBody>
      </p:sp>
      <p:sp>
        <p:nvSpPr>
          <p:cNvPr id="32772" name="TextBox 3"/>
          <p:cNvSpPr txBox="1">
            <a:spLocks noChangeArrowheads="1"/>
          </p:cNvSpPr>
          <p:nvPr/>
        </p:nvSpPr>
        <p:spPr bwMode="auto">
          <a:xfrm>
            <a:off x="1638300" y="6273800"/>
            <a:ext cx="727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2000">
                <a:solidFill>
                  <a:srgbClr val="FF6600"/>
                </a:solidFill>
                <a:latin typeface="Arial" charset="0"/>
                <a:cs typeface="Arial" charset="0"/>
              </a:rPr>
              <a:t>NGT</a:t>
            </a:r>
            <a:endParaRPr lang="en-US" sz="2000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sp>
        <p:nvSpPr>
          <p:cNvPr id="32773" name="TextBox 4"/>
          <p:cNvSpPr txBox="1">
            <a:spLocks noChangeArrowheads="1"/>
          </p:cNvSpPr>
          <p:nvPr/>
        </p:nvSpPr>
        <p:spPr bwMode="auto">
          <a:xfrm>
            <a:off x="3784600" y="6273800"/>
            <a:ext cx="1512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2000">
                <a:solidFill>
                  <a:srgbClr val="FF6600"/>
                </a:solidFill>
                <a:latin typeface="Arial" charset="0"/>
                <a:cs typeface="Arial" charset="0"/>
              </a:rPr>
              <a:t>IGT / T2DM</a:t>
            </a:r>
            <a:endParaRPr lang="en-US" sz="2000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sp>
        <p:nvSpPr>
          <p:cNvPr id="32774" name="TextBox 5"/>
          <p:cNvSpPr txBox="1">
            <a:spLocks noChangeArrowheads="1"/>
          </p:cNvSpPr>
          <p:nvPr/>
        </p:nvSpPr>
        <p:spPr bwMode="auto">
          <a:xfrm>
            <a:off x="6324600" y="6286500"/>
            <a:ext cx="1363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2000">
                <a:solidFill>
                  <a:srgbClr val="FF6600"/>
                </a:solidFill>
                <a:latin typeface="Arial" charset="0"/>
                <a:cs typeface="Arial" charset="0"/>
              </a:rPr>
              <a:t>late T2DM</a:t>
            </a:r>
            <a:endParaRPr lang="en-US" sz="2000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82"/>
          <p:cNvSpPr txBox="1">
            <a:spLocks noChangeArrowheads="1"/>
          </p:cNvSpPr>
          <p:nvPr/>
        </p:nvSpPr>
        <p:spPr bwMode="auto">
          <a:xfrm>
            <a:off x="990600" y="758825"/>
            <a:ext cx="7315200" cy="541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23900" indent="-723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3000"/>
              </a:spcAft>
              <a:buClr>
                <a:srgbClr val="FF6600"/>
              </a:buClr>
              <a:buFont typeface="Arial" charset="0"/>
              <a:buChar char="•"/>
            </a:pPr>
            <a:r>
              <a:rPr lang="en-GB" sz="2800">
                <a:solidFill>
                  <a:srgbClr val="0070C0"/>
                </a:solidFill>
                <a:latin typeface="Arial" charset="0"/>
                <a:cs typeface="Arial" charset="0"/>
              </a:rPr>
              <a:t>lipogenesis</a:t>
            </a:r>
          </a:p>
          <a:p>
            <a:pPr>
              <a:spcAft>
                <a:spcPts val="3000"/>
              </a:spcAft>
              <a:buClr>
                <a:srgbClr val="FF6600"/>
              </a:buClr>
              <a:buFont typeface="Arial" charset="0"/>
              <a:buChar char="•"/>
            </a:pPr>
            <a:r>
              <a:rPr lang="en-GB" sz="2800">
                <a:solidFill>
                  <a:srgbClr val="0070C0"/>
                </a:solidFill>
                <a:latin typeface="Arial" charset="0"/>
                <a:cs typeface="Arial" charset="0"/>
              </a:rPr>
              <a:t>hormonal control of lipogenesis</a:t>
            </a:r>
          </a:p>
          <a:p>
            <a:pPr>
              <a:spcAft>
                <a:spcPts val="3000"/>
              </a:spcAft>
              <a:buClr>
                <a:srgbClr val="FF6600"/>
              </a:buClr>
              <a:buFont typeface="Arial" charset="0"/>
              <a:buChar char="•"/>
            </a:pPr>
            <a:r>
              <a:rPr lang="en-GB" sz="2800">
                <a:solidFill>
                  <a:srgbClr val="0070C0"/>
                </a:solidFill>
                <a:latin typeface="Arial" charset="0"/>
                <a:cs typeface="Arial" charset="0"/>
              </a:rPr>
              <a:t>lipolysis</a:t>
            </a:r>
          </a:p>
          <a:p>
            <a:pPr>
              <a:spcAft>
                <a:spcPts val="3000"/>
              </a:spcAft>
              <a:buClr>
                <a:srgbClr val="FF6600"/>
              </a:buClr>
              <a:buFont typeface="Arial" charset="0"/>
              <a:buChar char="•"/>
            </a:pPr>
            <a:r>
              <a:rPr lang="en-GB" sz="2800">
                <a:solidFill>
                  <a:srgbClr val="0070C0"/>
                </a:solidFill>
                <a:latin typeface="Arial" charset="0"/>
                <a:cs typeface="Arial" charset="0"/>
              </a:rPr>
              <a:t>hormonal control of lipolysis</a:t>
            </a:r>
          </a:p>
          <a:p>
            <a:pPr>
              <a:spcAft>
                <a:spcPts val="3000"/>
              </a:spcAft>
              <a:buClr>
                <a:srgbClr val="FF6600"/>
              </a:buClr>
              <a:buFont typeface="Arial" charset="0"/>
              <a:buChar char="•"/>
            </a:pPr>
            <a:r>
              <a:rPr lang="en-GB" sz="2800">
                <a:solidFill>
                  <a:srgbClr val="0070C0"/>
                </a:solidFill>
                <a:latin typeface="Arial" charset="0"/>
                <a:cs typeface="Arial" charset="0"/>
              </a:rPr>
              <a:t>lipogenesis and insulin resistance</a:t>
            </a:r>
            <a:endParaRPr lang="en-US" sz="280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>
              <a:spcAft>
                <a:spcPts val="3000"/>
              </a:spcAft>
              <a:buClr>
                <a:srgbClr val="FF6600"/>
              </a:buClr>
              <a:buFont typeface="Arial" charset="0"/>
              <a:buChar char="•"/>
            </a:pPr>
            <a:r>
              <a:rPr lang="en-GB" sz="2800">
                <a:solidFill>
                  <a:srgbClr val="66FFFF"/>
                </a:solidFill>
                <a:latin typeface="Arial" charset="0"/>
                <a:cs typeface="Arial" charset="0"/>
              </a:rPr>
              <a:t>lipolysis and insulin resistance</a:t>
            </a:r>
            <a:endParaRPr lang="en-US" sz="2800">
              <a:solidFill>
                <a:srgbClr val="66FFFF"/>
              </a:solidFill>
              <a:latin typeface="Arial" charset="0"/>
              <a:cs typeface="Arial" charset="0"/>
            </a:endParaRPr>
          </a:p>
          <a:p>
            <a:pPr>
              <a:spcAft>
                <a:spcPts val="3000"/>
              </a:spcAft>
              <a:buClr>
                <a:srgbClr val="FF6600"/>
              </a:buClr>
              <a:buFont typeface="Arial" charset="0"/>
              <a:buChar char="•"/>
            </a:pPr>
            <a:r>
              <a:rPr lang="en-GB" sz="2800">
                <a:solidFill>
                  <a:srgbClr val="0070C0"/>
                </a:solidFill>
                <a:latin typeface="Arial" charset="0"/>
                <a:cs typeface="Arial" charset="0"/>
              </a:rPr>
              <a:t>metabolic effects of adipose tissue</a:t>
            </a:r>
            <a:endParaRPr lang="en-US" sz="280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ChangeArrowheads="1"/>
          </p:cNvSpPr>
          <p:nvPr/>
        </p:nvSpPr>
        <p:spPr bwMode="auto">
          <a:xfrm>
            <a:off x="2314575" y="1724025"/>
            <a:ext cx="6067425" cy="4067175"/>
          </a:xfrm>
          <a:prstGeom prst="rect">
            <a:avLst/>
          </a:prstGeom>
          <a:gradFill rotWithShape="1">
            <a:gsLst>
              <a:gs pos="0">
                <a:srgbClr val="112A3B"/>
              </a:gs>
              <a:gs pos="22000">
                <a:srgbClr val="112A3B"/>
              </a:gs>
              <a:gs pos="100000">
                <a:srgbClr val="1D5385"/>
              </a:gs>
            </a:gsLst>
            <a:lin ang="162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682625" y="344488"/>
            <a:ext cx="5424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2800">
                <a:solidFill>
                  <a:srgbClr val="FF9933"/>
                </a:solidFill>
                <a:latin typeface="Arial" charset="0"/>
              </a:rPr>
              <a:t>Lipolysis and insulin resistance 1</a:t>
            </a:r>
          </a:p>
        </p:txBody>
      </p:sp>
      <p:sp>
        <p:nvSpPr>
          <p:cNvPr id="34820" name="Freeform 2"/>
          <p:cNvSpPr>
            <a:spLocks/>
          </p:cNvSpPr>
          <p:nvPr/>
        </p:nvSpPr>
        <p:spPr bwMode="auto">
          <a:xfrm>
            <a:off x="2343150" y="1905000"/>
            <a:ext cx="2009775" cy="3857625"/>
          </a:xfrm>
          <a:custGeom>
            <a:avLst/>
            <a:gdLst>
              <a:gd name="T0" fmla="*/ 0 w 3114675"/>
              <a:gd name="T1" fmla="*/ 3857625 h 3857625"/>
              <a:gd name="T2" fmla="*/ 3746 w 3114675"/>
              <a:gd name="T3" fmla="*/ 3248025 h 3857625"/>
              <a:gd name="T4" fmla="*/ 6468 w 3114675"/>
              <a:gd name="T5" fmla="*/ 742950 h 3857625"/>
              <a:gd name="T6" fmla="*/ 10470 w 3114675"/>
              <a:gd name="T7" fmla="*/ 0 h 3857625"/>
              <a:gd name="T8" fmla="*/ 0 60000 65536"/>
              <a:gd name="T9" fmla="*/ 0 60000 65536"/>
              <a:gd name="T10" fmla="*/ 0 60000 65536"/>
              <a:gd name="T11" fmla="*/ 0 60000 65536"/>
              <a:gd name="T12" fmla="*/ 0 w 3114675"/>
              <a:gd name="T13" fmla="*/ 0 h 3857625"/>
              <a:gd name="T14" fmla="*/ 3114675 w 3114675"/>
              <a:gd name="T15" fmla="*/ 3857625 h 38576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14675" h="3857625">
                <a:moveTo>
                  <a:pt x="0" y="3857625"/>
                </a:moveTo>
                <a:cubicBezTo>
                  <a:pt x="396875" y="3812381"/>
                  <a:pt x="793750" y="3767138"/>
                  <a:pt x="1114425" y="3248025"/>
                </a:cubicBezTo>
                <a:cubicBezTo>
                  <a:pt x="1435100" y="2728912"/>
                  <a:pt x="1590675" y="1284287"/>
                  <a:pt x="1924050" y="742950"/>
                </a:cubicBezTo>
                <a:cubicBezTo>
                  <a:pt x="2257425" y="201613"/>
                  <a:pt x="2686050" y="100806"/>
                  <a:pt x="3114675" y="0"/>
                </a:cubicBezTo>
              </a:path>
            </a:pathLst>
          </a:custGeom>
          <a:noFill/>
          <a:ln w="38100" cap="flat" cmpd="sng" algn="ctr">
            <a:solidFill>
              <a:srgbClr val="66FF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21" name="Freeform 4"/>
          <p:cNvSpPr>
            <a:spLocks/>
          </p:cNvSpPr>
          <p:nvPr/>
        </p:nvSpPr>
        <p:spPr bwMode="auto">
          <a:xfrm>
            <a:off x="2371725" y="1857375"/>
            <a:ext cx="5781675" cy="3905250"/>
          </a:xfrm>
          <a:custGeom>
            <a:avLst/>
            <a:gdLst>
              <a:gd name="T0" fmla="*/ 0 w 3114675"/>
              <a:gd name="T1" fmla="*/ 4524762 h 3857625"/>
              <a:gd name="T2" fmla="*/ 2147483647 w 3114675"/>
              <a:gd name="T3" fmla="*/ 3809737 h 3857625"/>
              <a:gd name="T4" fmla="*/ 2147483647 w 3114675"/>
              <a:gd name="T5" fmla="*/ 871437 h 3857625"/>
              <a:gd name="T6" fmla="*/ 2147483647 w 3114675"/>
              <a:gd name="T7" fmla="*/ 0 h 3857625"/>
              <a:gd name="T8" fmla="*/ 0 60000 65536"/>
              <a:gd name="T9" fmla="*/ 0 60000 65536"/>
              <a:gd name="T10" fmla="*/ 0 60000 65536"/>
              <a:gd name="T11" fmla="*/ 0 60000 65536"/>
              <a:gd name="T12" fmla="*/ 0 w 3114675"/>
              <a:gd name="T13" fmla="*/ 0 h 3857625"/>
              <a:gd name="T14" fmla="*/ 3114675 w 3114675"/>
              <a:gd name="T15" fmla="*/ 3857625 h 38576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14675" h="3857625">
                <a:moveTo>
                  <a:pt x="0" y="3857625"/>
                </a:moveTo>
                <a:cubicBezTo>
                  <a:pt x="396875" y="3812381"/>
                  <a:pt x="793750" y="3767138"/>
                  <a:pt x="1114425" y="3248025"/>
                </a:cubicBezTo>
                <a:cubicBezTo>
                  <a:pt x="1435100" y="2728912"/>
                  <a:pt x="1590675" y="1284287"/>
                  <a:pt x="1924050" y="742950"/>
                </a:cubicBezTo>
                <a:cubicBezTo>
                  <a:pt x="2257425" y="201613"/>
                  <a:pt x="2686050" y="100806"/>
                  <a:pt x="3114675" y="0"/>
                </a:cubicBezTo>
              </a:path>
            </a:pathLst>
          </a:custGeom>
          <a:noFill/>
          <a:ln w="38100" cap="flat" cmpd="sng" algn="ctr">
            <a:solidFill>
              <a:srgbClr val="66FF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22" name="TextBox 6"/>
          <p:cNvSpPr txBox="1">
            <a:spLocks noChangeArrowheads="1"/>
          </p:cNvSpPr>
          <p:nvPr/>
        </p:nvSpPr>
        <p:spPr bwMode="auto">
          <a:xfrm>
            <a:off x="1638300" y="1628775"/>
            <a:ext cx="612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2000">
                <a:solidFill>
                  <a:schemeClr val="bg1"/>
                </a:solidFill>
                <a:latin typeface="Arial" charset="0"/>
                <a:cs typeface="Arial" charset="0"/>
              </a:rPr>
              <a:t>100</a:t>
            </a:r>
            <a:endParaRPr lang="en-US" sz="20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4823" name="TextBox 7"/>
          <p:cNvSpPr txBox="1">
            <a:spLocks noChangeArrowheads="1"/>
          </p:cNvSpPr>
          <p:nvPr/>
        </p:nvSpPr>
        <p:spPr bwMode="auto">
          <a:xfrm>
            <a:off x="1762125" y="3533775"/>
            <a:ext cx="469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2000">
                <a:solidFill>
                  <a:schemeClr val="bg1"/>
                </a:solidFill>
                <a:latin typeface="Arial" charset="0"/>
                <a:cs typeface="Arial" charset="0"/>
              </a:rPr>
              <a:t>50</a:t>
            </a:r>
            <a:endParaRPr lang="en-US" sz="20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4824" name="TextBox 8"/>
          <p:cNvSpPr txBox="1">
            <a:spLocks noChangeArrowheads="1"/>
          </p:cNvSpPr>
          <p:nvPr/>
        </p:nvSpPr>
        <p:spPr bwMode="auto">
          <a:xfrm>
            <a:off x="1905000" y="5581650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2000">
                <a:solidFill>
                  <a:schemeClr val="bg1"/>
                </a:solidFill>
                <a:latin typeface="Arial" charset="0"/>
                <a:cs typeface="Arial" charset="0"/>
              </a:rPr>
              <a:t>0</a:t>
            </a:r>
            <a:endParaRPr lang="en-US" sz="20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4825" name="TextBox 9"/>
          <p:cNvSpPr txBox="1">
            <a:spLocks noChangeArrowheads="1"/>
          </p:cNvSpPr>
          <p:nvPr/>
        </p:nvSpPr>
        <p:spPr bwMode="auto">
          <a:xfrm>
            <a:off x="2552700" y="5772150"/>
            <a:ext cx="469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2000">
                <a:solidFill>
                  <a:schemeClr val="bg1"/>
                </a:solidFill>
                <a:latin typeface="Arial" charset="0"/>
                <a:cs typeface="Arial" charset="0"/>
              </a:rPr>
              <a:t>10</a:t>
            </a:r>
            <a:endParaRPr lang="en-US" sz="20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4826" name="TextBox 10"/>
          <p:cNvSpPr txBox="1">
            <a:spLocks noChangeArrowheads="1"/>
          </p:cNvSpPr>
          <p:nvPr/>
        </p:nvSpPr>
        <p:spPr bwMode="auto">
          <a:xfrm>
            <a:off x="3105150" y="5772150"/>
            <a:ext cx="469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2000">
                <a:solidFill>
                  <a:schemeClr val="bg1"/>
                </a:solidFill>
                <a:latin typeface="Arial" charset="0"/>
                <a:cs typeface="Arial" charset="0"/>
              </a:rPr>
              <a:t>20</a:t>
            </a:r>
            <a:endParaRPr lang="en-US" sz="20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4827" name="TextBox 11"/>
          <p:cNvSpPr txBox="1">
            <a:spLocks noChangeArrowheads="1"/>
          </p:cNvSpPr>
          <p:nvPr/>
        </p:nvSpPr>
        <p:spPr bwMode="auto">
          <a:xfrm>
            <a:off x="3590925" y="5772150"/>
            <a:ext cx="469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2000">
                <a:solidFill>
                  <a:schemeClr val="bg1"/>
                </a:solidFill>
                <a:latin typeface="Arial" charset="0"/>
                <a:cs typeface="Arial" charset="0"/>
              </a:rPr>
              <a:t>30</a:t>
            </a:r>
            <a:endParaRPr lang="en-US" sz="20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4828" name="TextBox 12"/>
          <p:cNvSpPr txBox="1">
            <a:spLocks noChangeArrowheads="1"/>
          </p:cNvSpPr>
          <p:nvPr/>
        </p:nvSpPr>
        <p:spPr bwMode="auto">
          <a:xfrm>
            <a:off x="4067175" y="5772150"/>
            <a:ext cx="469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2000">
                <a:solidFill>
                  <a:schemeClr val="bg1"/>
                </a:solidFill>
                <a:latin typeface="Arial" charset="0"/>
                <a:cs typeface="Arial" charset="0"/>
              </a:rPr>
              <a:t>40</a:t>
            </a:r>
            <a:endParaRPr lang="en-US" sz="20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4829" name="TextBox 24"/>
          <p:cNvSpPr txBox="1">
            <a:spLocks noChangeArrowheads="1"/>
          </p:cNvSpPr>
          <p:nvPr/>
        </p:nvSpPr>
        <p:spPr bwMode="auto">
          <a:xfrm>
            <a:off x="4562475" y="5772150"/>
            <a:ext cx="469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2000">
                <a:solidFill>
                  <a:schemeClr val="bg1"/>
                </a:solidFill>
                <a:latin typeface="Arial" charset="0"/>
                <a:cs typeface="Arial" charset="0"/>
              </a:rPr>
              <a:t>50</a:t>
            </a:r>
            <a:endParaRPr lang="en-US" sz="20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4830" name="TextBox 25"/>
          <p:cNvSpPr txBox="1">
            <a:spLocks noChangeArrowheads="1"/>
          </p:cNvSpPr>
          <p:nvPr/>
        </p:nvSpPr>
        <p:spPr bwMode="auto">
          <a:xfrm>
            <a:off x="5076825" y="5772150"/>
            <a:ext cx="469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2000">
                <a:solidFill>
                  <a:schemeClr val="bg1"/>
                </a:solidFill>
                <a:latin typeface="Arial" charset="0"/>
                <a:cs typeface="Arial" charset="0"/>
              </a:rPr>
              <a:t>60</a:t>
            </a:r>
            <a:endParaRPr lang="en-US" sz="20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4831" name="TextBox 26"/>
          <p:cNvSpPr txBox="1">
            <a:spLocks noChangeArrowheads="1"/>
          </p:cNvSpPr>
          <p:nvPr/>
        </p:nvSpPr>
        <p:spPr bwMode="auto">
          <a:xfrm>
            <a:off x="5591175" y="5772150"/>
            <a:ext cx="469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2000">
                <a:solidFill>
                  <a:schemeClr val="bg1"/>
                </a:solidFill>
                <a:latin typeface="Arial" charset="0"/>
                <a:cs typeface="Arial" charset="0"/>
              </a:rPr>
              <a:t>70</a:t>
            </a:r>
            <a:endParaRPr lang="en-US" sz="20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4832" name="TextBox 27"/>
          <p:cNvSpPr txBox="1">
            <a:spLocks noChangeArrowheads="1"/>
          </p:cNvSpPr>
          <p:nvPr/>
        </p:nvSpPr>
        <p:spPr bwMode="auto">
          <a:xfrm>
            <a:off x="6067425" y="5772150"/>
            <a:ext cx="469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2000">
                <a:solidFill>
                  <a:schemeClr val="bg1"/>
                </a:solidFill>
                <a:latin typeface="Arial" charset="0"/>
                <a:cs typeface="Arial" charset="0"/>
              </a:rPr>
              <a:t>90</a:t>
            </a:r>
            <a:endParaRPr lang="en-US" sz="20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4833" name="TextBox 28"/>
          <p:cNvSpPr txBox="1">
            <a:spLocks noChangeArrowheads="1"/>
          </p:cNvSpPr>
          <p:nvPr/>
        </p:nvSpPr>
        <p:spPr bwMode="auto">
          <a:xfrm>
            <a:off x="6486525" y="5772150"/>
            <a:ext cx="612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2000">
                <a:solidFill>
                  <a:schemeClr val="bg1"/>
                </a:solidFill>
                <a:latin typeface="Arial" charset="0"/>
                <a:cs typeface="Arial" charset="0"/>
              </a:rPr>
              <a:t>100</a:t>
            </a:r>
            <a:endParaRPr lang="en-US" sz="20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4834" name="TextBox 30"/>
          <p:cNvSpPr txBox="1">
            <a:spLocks noChangeArrowheads="1"/>
          </p:cNvSpPr>
          <p:nvPr/>
        </p:nvSpPr>
        <p:spPr bwMode="auto">
          <a:xfrm>
            <a:off x="7096125" y="5772150"/>
            <a:ext cx="612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2000">
                <a:solidFill>
                  <a:schemeClr val="bg1"/>
                </a:solidFill>
                <a:latin typeface="Arial" charset="0"/>
                <a:cs typeface="Arial" charset="0"/>
              </a:rPr>
              <a:t>110</a:t>
            </a:r>
            <a:endParaRPr lang="en-US" sz="20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4835" name="TextBox 31"/>
          <p:cNvSpPr txBox="1">
            <a:spLocks noChangeArrowheads="1"/>
          </p:cNvSpPr>
          <p:nvPr/>
        </p:nvSpPr>
        <p:spPr bwMode="auto">
          <a:xfrm>
            <a:off x="7724775" y="5772150"/>
            <a:ext cx="612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2000">
                <a:solidFill>
                  <a:schemeClr val="bg1"/>
                </a:solidFill>
                <a:latin typeface="Arial" charset="0"/>
                <a:cs typeface="Arial" charset="0"/>
              </a:rPr>
              <a:t>120</a:t>
            </a:r>
            <a:endParaRPr lang="en-US" sz="20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4836" name="TextBox 32"/>
          <p:cNvSpPr txBox="1">
            <a:spLocks noChangeArrowheads="1"/>
          </p:cNvSpPr>
          <p:nvPr/>
        </p:nvSpPr>
        <p:spPr bwMode="auto">
          <a:xfrm>
            <a:off x="561975" y="2257425"/>
            <a:ext cx="15335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2000">
                <a:solidFill>
                  <a:schemeClr val="bg1"/>
                </a:solidFill>
                <a:latin typeface="Arial" charset="0"/>
                <a:cs typeface="Arial" charset="0"/>
              </a:rPr>
              <a:t>percent maximum effect</a:t>
            </a:r>
            <a:endParaRPr lang="en-US" sz="20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4837" name="TextBox 33"/>
          <p:cNvSpPr txBox="1">
            <a:spLocks noChangeArrowheads="1"/>
          </p:cNvSpPr>
          <p:nvPr/>
        </p:nvSpPr>
        <p:spPr bwMode="auto">
          <a:xfrm>
            <a:off x="3314700" y="6223000"/>
            <a:ext cx="3952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2000">
                <a:solidFill>
                  <a:schemeClr val="bg1"/>
                </a:solidFill>
                <a:latin typeface="Arial" charset="0"/>
                <a:cs typeface="Arial" charset="0"/>
              </a:rPr>
              <a:t>insulin concentration (mU/l)</a:t>
            </a:r>
            <a:endParaRPr lang="en-US" sz="20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4838" name="TextBox 34"/>
          <p:cNvSpPr txBox="1">
            <a:spLocks noChangeArrowheads="1"/>
          </p:cNvSpPr>
          <p:nvPr/>
        </p:nvSpPr>
        <p:spPr bwMode="auto">
          <a:xfrm>
            <a:off x="2600325" y="3438525"/>
            <a:ext cx="1428750" cy="646113"/>
          </a:xfrm>
          <a:prstGeom prst="rect">
            <a:avLst/>
          </a:prstGeom>
          <a:solidFill>
            <a:srgbClr val="112A3B">
              <a:alpha val="7882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1800">
                <a:solidFill>
                  <a:srgbClr val="FFC000"/>
                </a:solidFill>
                <a:latin typeface="Arial" charset="0"/>
                <a:cs typeface="Arial" charset="0"/>
              </a:rPr>
              <a:t>suppression of lipolysis</a:t>
            </a:r>
            <a:endParaRPr lang="en-US" sz="1800">
              <a:solidFill>
                <a:srgbClr val="FFC000"/>
              </a:solidFill>
              <a:latin typeface="Arial" charset="0"/>
              <a:cs typeface="Arial" charset="0"/>
            </a:endParaRPr>
          </a:p>
        </p:txBody>
      </p:sp>
      <p:sp>
        <p:nvSpPr>
          <p:cNvPr id="34839" name="TextBox 35"/>
          <p:cNvSpPr txBox="1">
            <a:spLocks noChangeArrowheads="1"/>
          </p:cNvSpPr>
          <p:nvPr/>
        </p:nvSpPr>
        <p:spPr bwMode="auto">
          <a:xfrm>
            <a:off x="4514850" y="3314700"/>
            <a:ext cx="1428750" cy="923925"/>
          </a:xfrm>
          <a:prstGeom prst="rect">
            <a:avLst/>
          </a:prstGeom>
          <a:solidFill>
            <a:srgbClr val="112A3B">
              <a:alpha val="7882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1800">
                <a:solidFill>
                  <a:srgbClr val="FFC000"/>
                </a:solidFill>
                <a:latin typeface="Arial" charset="0"/>
                <a:cs typeface="Arial" charset="0"/>
              </a:rPr>
              <a:t>stimulation of glucose elimination</a:t>
            </a:r>
            <a:endParaRPr lang="en-US" sz="1800">
              <a:solidFill>
                <a:srgbClr val="FFC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682625" y="344488"/>
            <a:ext cx="5424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2800">
                <a:solidFill>
                  <a:srgbClr val="FF9933"/>
                </a:solidFill>
                <a:latin typeface="Arial" charset="0"/>
              </a:rPr>
              <a:t>Lipolysis and insulin resistance 2</a:t>
            </a:r>
          </a:p>
        </p:txBody>
      </p:sp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1609725" y="2133600"/>
            <a:ext cx="623887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2400"/>
              </a:spcAft>
              <a:buClr>
                <a:srgbClr val="FF9900"/>
              </a:buClr>
              <a:buFont typeface="Arial" charset="0"/>
              <a:buChar char="•"/>
            </a:pPr>
            <a:r>
              <a:rPr lang="en-GB" sz="2000">
                <a:solidFill>
                  <a:schemeClr val="bg1"/>
                </a:solidFill>
                <a:latin typeface="Arial" charset="0"/>
                <a:cs typeface="Arial" charset="0"/>
              </a:rPr>
              <a:t>the hyperinsulinaemia of insulin resistance tends to suppress adipocyte HSL activity and lipolysis despite glucoregulatory insulin resistance</a:t>
            </a:r>
          </a:p>
          <a:p>
            <a:pPr>
              <a:spcAft>
                <a:spcPts val="2400"/>
              </a:spcAft>
              <a:buClr>
                <a:srgbClr val="FF9900"/>
              </a:buClr>
              <a:buFont typeface="Arial" charset="0"/>
              <a:buChar char="•"/>
            </a:pPr>
            <a:r>
              <a:rPr lang="en-GB" sz="2000">
                <a:solidFill>
                  <a:schemeClr val="bg1"/>
                </a:solidFill>
                <a:latin typeface="Arial" charset="0"/>
                <a:cs typeface="Arial" charset="0"/>
              </a:rPr>
              <a:t>the hyperinsulinaemia of insulin resistance maintains provision of adipocyte G3P for triglyceride synthesis</a:t>
            </a:r>
          </a:p>
        </p:txBody>
      </p:sp>
      <p:sp>
        <p:nvSpPr>
          <p:cNvPr id="35844" name="TextBox 382"/>
          <p:cNvSpPr txBox="1">
            <a:spLocks noChangeArrowheads="1"/>
          </p:cNvSpPr>
          <p:nvPr/>
        </p:nvSpPr>
        <p:spPr bwMode="auto">
          <a:xfrm>
            <a:off x="3924300" y="5600700"/>
            <a:ext cx="46291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>
                <a:solidFill>
                  <a:srgbClr val="00FFFF"/>
                </a:solidFill>
                <a:latin typeface="Arial" charset="0"/>
                <a:cs typeface="Arial" charset="0"/>
              </a:rPr>
              <a:t>insulin resistance promotes adipocyte lipid accumulation</a:t>
            </a:r>
            <a:endParaRPr lang="en-US">
              <a:solidFill>
                <a:srgbClr val="00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682625" y="344488"/>
            <a:ext cx="5365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2800">
                <a:solidFill>
                  <a:srgbClr val="FF9933"/>
                </a:solidFill>
                <a:latin typeface="Arial" charset="0"/>
              </a:rPr>
              <a:t>Type 2 diabetes and metabolism</a:t>
            </a:r>
          </a:p>
        </p:txBody>
      </p:sp>
      <p:sp>
        <p:nvSpPr>
          <p:cNvPr id="36867" name="TextBox 2"/>
          <p:cNvSpPr txBox="1">
            <a:spLocks noChangeArrowheads="1"/>
          </p:cNvSpPr>
          <p:nvPr/>
        </p:nvSpPr>
        <p:spPr bwMode="auto">
          <a:xfrm>
            <a:off x="885825" y="1600200"/>
            <a:ext cx="721677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2400"/>
              </a:spcAft>
              <a:buClr>
                <a:srgbClr val="FF9900"/>
              </a:buClr>
              <a:buFont typeface="Arial" charset="0"/>
              <a:buChar char="•"/>
            </a:pPr>
            <a:r>
              <a:rPr lang="en-GB">
                <a:solidFill>
                  <a:schemeClr val="bg1"/>
                </a:solidFill>
                <a:latin typeface="Arial" charset="0"/>
                <a:cs typeface="Arial" charset="0"/>
              </a:rPr>
              <a:t>the relative hyperinsulinaemia of insulin resistance in early T2DM drives lipid accumulation in adipose tissue and the liver</a:t>
            </a:r>
          </a:p>
          <a:p>
            <a:pPr>
              <a:spcAft>
                <a:spcPts val="2400"/>
              </a:spcAft>
              <a:buClr>
                <a:srgbClr val="FF9900"/>
              </a:buClr>
              <a:buFont typeface="Arial" charset="0"/>
              <a:buChar char="•"/>
            </a:pPr>
            <a:r>
              <a:rPr lang="en-GB">
                <a:solidFill>
                  <a:schemeClr val="bg1"/>
                </a:solidFill>
                <a:latin typeface="Arial" charset="0"/>
                <a:cs typeface="Arial" charset="0"/>
              </a:rPr>
              <a:t>the relative hypoinsulinaemia of late T2DM may result in lipid oxidation, weight loss and ketosis</a:t>
            </a:r>
          </a:p>
          <a:p>
            <a:pPr>
              <a:spcAft>
                <a:spcPts val="2400"/>
              </a:spcAft>
              <a:buClr>
                <a:srgbClr val="FF9900"/>
              </a:buClr>
              <a:buFont typeface="Arial" charset="0"/>
              <a:buChar char="•"/>
            </a:pPr>
            <a:r>
              <a:rPr lang="en-GB">
                <a:solidFill>
                  <a:srgbClr val="FF9900"/>
                </a:solidFill>
                <a:latin typeface="Arial" charset="0"/>
                <a:cs typeface="Arial" charset="0"/>
              </a:rPr>
              <a:t>what about obesity?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182"/>
          <p:cNvSpPr txBox="1">
            <a:spLocks noChangeArrowheads="1"/>
          </p:cNvSpPr>
          <p:nvPr/>
        </p:nvSpPr>
        <p:spPr bwMode="auto">
          <a:xfrm>
            <a:off x="990600" y="758825"/>
            <a:ext cx="7315200" cy="541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23900" indent="-723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3000"/>
              </a:spcAft>
              <a:buClr>
                <a:srgbClr val="FF6600"/>
              </a:buClr>
              <a:buFont typeface="Arial" charset="0"/>
              <a:buChar char="•"/>
            </a:pPr>
            <a:r>
              <a:rPr lang="en-GB" sz="2800">
                <a:solidFill>
                  <a:srgbClr val="0070C0"/>
                </a:solidFill>
                <a:latin typeface="Arial" charset="0"/>
                <a:cs typeface="Arial" charset="0"/>
              </a:rPr>
              <a:t>lipogenesis</a:t>
            </a:r>
          </a:p>
          <a:p>
            <a:pPr>
              <a:spcAft>
                <a:spcPts val="3000"/>
              </a:spcAft>
              <a:buClr>
                <a:srgbClr val="FF6600"/>
              </a:buClr>
              <a:buFont typeface="Arial" charset="0"/>
              <a:buChar char="•"/>
            </a:pPr>
            <a:r>
              <a:rPr lang="en-GB" sz="2800">
                <a:solidFill>
                  <a:srgbClr val="0070C0"/>
                </a:solidFill>
                <a:latin typeface="Arial" charset="0"/>
                <a:cs typeface="Arial" charset="0"/>
              </a:rPr>
              <a:t>hormonal control of lipogenesis</a:t>
            </a:r>
          </a:p>
          <a:p>
            <a:pPr>
              <a:spcAft>
                <a:spcPts val="3000"/>
              </a:spcAft>
              <a:buClr>
                <a:srgbClr val="FF6600"/>
              </a:buClr>
              <a:buFont typeface="Arial" charset="0"/>
              <a:buChar char="•"/>
            </a:pPr>
            <a:r>
              <a:rPr lang="en-GB" sz="2800">
                <a:solidFill>
                  <a:srgbClr val="0070C0"/>
                </a:solidFill>
                <a:latin typeface="Arial" charset="0"/>
                <a:cs typeface="Arial" charset="0"/>
              </a:rPr>
              <a:t>lipolysis</a:t>
            </a:r>
          </a:p>
          <a:p>
            <a:pPr>
              <a:spcAft>
                <a:spcPts val="3000"/>
              </a:spcAft>
              <a:buClr>
                <a:srgbClr val="FF6600"/>
              </a:buClr>
              <a:buFont typeface="Arial" charset="0"/>
              <a:buChar char="•"/>
            </a:pPr>
            <a:r>
              <a:rPr lang="en-GB" sz="2800">
                <a:solidFill>
                  <a:srgbClr val="0070C0"/>
                </a:solidFill>
                <a:latin typeface="Arial" charset="0"/>
                <a:cs typeface="Arial" charset="0"/>
              </a:rPr>
              <a:t>hormonal control of lipolysis</a:t>
            </a:r>
          </a:p>
          <a:p>
            <a:pPr>
              <a:spcAft>
                <a:spcPts val="3000"/>
              </a:spcAft>
              <a:buClr>
                <a:srgbClr val="FF6600"/>
              </a:buClr>
              <a:buFont typeface="Arial" charset="0"/>
              <a:buChar char="•"/>
            </a:pPr>
            <a:r>
              <a:rPr lang="en-GB" sz="2800">
                <a:solidFill>
                  <a:srgbClr val="0070C0"/>
                </a:solidFill>
                <a:latin typeface="Arial" charset="0"/>
                <a:cs typeface="Arial" charset="0"/>
              </a:rPr>
              <a:t>lipogenesis and insulin resistance</a:t>
            </a:r>
            <a:endParaRPr lang="en-US" sz="280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>
              <a:spcAft>
                <a:spcPts val="3000"/>
              </a:spcAft>
              <a:buClr>
                <a:srgbClr val="FF6600"/>
              </a:buClr>
              <a:buFont typeface="Arial" charset="0"/>
              <a:buChar char="•"/>
            </a:pPr>
            <a:r>
              <a:rPr lang="en-GB" sz="2800">
                <a:solidFill>
                  <a:srgbClr val="0070C0"/>
                </a:solidFill>
                <a:latin typeface="Arial" charset="0"/>
                <a:cs typeface="Arial" charset="0"/>
              </a:rPr>
              <a:t>lipolysis and insulin resistance</a:t>
            </a:r>
            <a:endParaRPr lang="en-US" sz="280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>
              <a:spcAft>
                <a:spcPts val="3000"/>
              </a:spcAft>
              <a:buClr>
                <a:srgbClr val="FF6600"/>
              </a:buClr>
              <a:buFont typeface="Arial" charset="0"/>
              <a:buChar char="•"/>
            </a:pPr>
            <a:r>
              <a:rPr lang="en-GB" sz="2800">
                <a:solidFill>
                  <a:srgbClr val="66FFFF"/>
                </a:solidFill>
                <a:latin typeface="Arial" charset="0"/>
                <a:cs typeface="Arial" charset="0"/>
              </a:rPr>
              <a:t>metabolic effects of adipose tissue</a:t>
            </a:r>
            <a:endParaRPr lang="en-US" sz="2800">
              <a:solidFill>
                <a:srgbClr val="66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/>
          <p:cNvSpPr txBox="1">
            <a:spLocks noChangeArrowheads="1"/>
          </p:cNvSpPr>
          <p:nvPr/>
        </p:nvSpPr>
        <p:spPr bwMode="auto">
          <a:xfrm>
            <a:off x="682625" y="344488"/>
            <a:ext cx="5624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2800">
                <a:solidFill>
                  <a:srgbClr val="FF9933"/>
                </a:solidFill>
                <a:latin typeface="Arial" charset="0"/>
              </a:rPr>
              <a:t>Regional body fat and metabolism</a:t>
            </a:r>
          </a:p>
        </p:txBody>
      </p:sp>
      <p:pic>
        <p:nvPicPr>
          <p:cNvPr id="38915" name="Picture 4" descr="http://www.mohrresults.com/wp-content/uploads/visceral%20f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8" y="3886200"/>
            <a:ext cx="2566987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6" descr="http://images.chemistdirect.co.uk/images/productimages/desc_image/1277903012_alli%20and%20heal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066800"/>
            <a:ext cx="254635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Box 6"/>
          <p:cNvSpPr txBox="1">
            <a:spLocks noChangeArrowheads="1"/>
          </p:cNvSpPr>
          <p:nvPr/>
        </p:nvSpPr>
        <p:spPr bwMode="auto">
          <a:xfrm>
            <a:off x="3810000" y="1295400"/>
            <a:ext cx="489585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2400"/>
              </a:spcAft>
              <a:buClr>
                <a:srgbClr val="FF9900"/>
              </a:buClr>
              <a:buFont typeface="Arial" charset="0"/>
              <a:buChar char="•"/>
            </a:pPr>
            <a:r>
              <a:rPr lang="en-GB" sz="2000">
                <a:solidFill>
                  <a:schemeClr val="bg1"/>
                </a:solidFill>
                <a:latin typeface="Arial" charset="0"/>
                <a:cs typeface="Arial" charset="0"/>
              </a:rPr>
              <a:t>lower body fat: small adipocytes resistant to lipolytic stimuli</a:t>
            </a:r>
          </a:p>
          <a:p>
            <a:pPr>
              <a:spcAft>
                <a:spcPts val="2400"/>
              </a:spcAft>
              <a:buClr>
                <a:srgbClr val="FF9900"/>
              </a:buClr>
              <a:buFont typeface="Arial" charset="0"/>
              <a:buChar char="•"/>
            </a:pPr>
            <a:r>
              <a:rPr lang="en-GB" sz="2000">
                <a:solidFill>
                  <a:schemeClr val="bg1"/>
                </a:solidFill>
                <a:latin typeface="Arial" charset="0"/>
                <a:cs typeface="Arial" charset="0"/>
              </a:rPr>
              <a:t>upper body, central, android visceral fat: large adipocytes increased in obesity</a:t>
            </a:r>
          </a:p>
          <a:p>
            <a:pPr>
              <a:spcAft>
                <a:spcPts val="2400"/>
              </a:spcAft>
              <a:buClr>
                <a:srgbClr val="FF9900"/>
              </a:buClr>
              <a:buFont typeface="Arial" charset="0"/>
              <a:buChar char="•"/>
            </a:pPr>
            <a:r>
              <a:rPr lang="en-GB" sz="2000">
                <a:solidFill>
                  <a:schemeClr val="bg1"/>
                </a:solidFill>
                <a:latin typeface="Arial" charset="0"/>
                <a:cs typeface="Arial" charset="0"/>
              </a:rPr>
              <a:t>upper body, central, android visceral fat: sensitive to lipolytic stimuli, e.g. catecholamines</a:t>
            </a:r>
          </a:p>
          <a:p>
            <a:pPr>
              <a:spcAft>
                <a:spcPts val="2400"/>
              </a:spcAft>
              <a:buClr>
                <a:srgbClr val="FF9900"/>
              </a:buClr>
              <a:buFont typeface="Arial" charset="0"/>
              <a:buChar char="•"/>
            </a:pPr>
            <a:r>
              <a:rPr lang="en-GB" sz="2000">
                <a:solidFill>
                  <a:schemeClr val="bg1"/>
                </a:solidFill>
                <a:latin typeface="Arial" charset="0"/>
                <a:cs typeface="Arial" charset="0"/>
              </a:rPr>
              <a:t>upper body, central, android visceral fat: increased sympathetic activity</a:t>
            </a:r>
          </a:p>
          <a:p>
            <a:pPr>
              <a:spcAft>
                <a:spcPts val="2400"/>
              </a:spcAft>
              <a:buClr>
                <a:srgbClr val="FF9900"/>
              </a:buClr>
              <a:buFont typeface="Arial" charset="0"/>
              <a:buChar char="•"/>
            </a:pPr>
            <a:r>
              <a:rPr lang="en-GB" sz="2000">
                <a:solidFill>
                  <a:schemeClr val="bg1"/>
                </a:solidFill>
                <a:latin typeface="Arial" charset="0"/>
                <a:cs typeface="Arial" charset="0"/>
              </a:rPr>
              <a:t>upper body, central, android visceral fat: pro-inflammatory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4"/>
          <p:cNvSpPr txBox="1">
            <a:spLocks noChangeArrowheads="1"/>
          </p:cNvSpPr>
          <p:nvPr/>
        </p:nvSpPr>
        <p:spPr bwMode="auto">
          <a:xfrm>
            <a:off x="682625" y="344488"/>
            <a:ext cx="64436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2800">
                <a:solidFill>
                  <a:srgbClr val="FF9933"/>
                </a:solidFill>
                <a:latin typeface="Arial" charset="0"/>
              </a:rPr>
              <a:t>Regional body fat and catecholamines</a:t>
            </a:r>
          </a:p>
        </p:txBody>
      </p:sp>
      <p:sp>
        <p:nvSpPr>
          <p:cNvPr id="39939" name="TextBox 94"/>
          <p:cNvSpPr txBox="1">
            <a:spLocks noChangeArrowheads="1"/>
          </p:cNvSpPr>
          <p:nvPr/>
        </p:nvSpPr>
        <p:spPr bwMode="auto">
          <a:xfrm>
            <a:off x="695325" y="800100"/>
            <a:ext cx="41814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66FFFF"/>
                </a:solidFill>
                <a:latin typeface="Arial" charset="0"/>
              </a:rPr>
              <a:t>Wahrenberg et al. J Clin Invest 1989;84:458</a:t>
            </a:r>
            <a:endParaRPr lang="en-US" sz="1600">
              <a:solidFill>
                <a:srgbClr val="66FFFF"/>
              </a:solidFill>
            </a:endParaRPr>
          </a:p>
        </p:txBody>
      </p:sp>
      <p:sp>
        <p:nvSpPr>
          <p:cNvPr id="39940" name="TextBox 4"/>
          <p:cNvSpPr txBox="1">
            <a:spLocks noChangeArrowheads="1"/>
          </p:cNvSpPr>
          <p:nvPr/>
        </p:nvSpPr>
        <p:spPr bwMode="auto">
          <a:xfrm>
            <a:off x="6381750" y="1790700"/>
            <a:ext cx="23907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Aft>
                <a:spcPts val="2400"/>
              </a:spcAft>
              <a:buClr>
                <a:srgbClr val="FF9900"/>
              </a:buClr>
            </a:pPr>
            <a:r>
              <a:rPr lang="en-GB" sz="2000">
                <a:solidFill>
                  <a:srgbClr val="66FFFF"/>
                </a:solidFill>
                <a:latin typeface="Arial" charset="0"/>
                <a:cs typeface="Arial" charset="0"/>
              </a:rPr>
              <a:t>upper-body fat is more sensitive to lipolytic stimuli than lower-body fat</a:t>
            </a:r>
          </a:p>
        </p:txBody>
      </p:sp>
      <p:pic>
        <p:nvPicPr>
          <p:cNvPr id="39941" name="Picture 6" descr="SCAN002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838325"/>
            <a:ext cx="3806825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942" name="Straight Arrow Connector 8"/>
          <p:cNvCxnSpPr>
            <a:cxnSpLocks noChangeShapeType="1"/>
          </p:cNvCxnSpPr>
          <p:nvPr/>
        </p:nvCxnSpPr>
        <p:spPr bwMode="auto">
          <a:xfrm rot="10800000">
            <a:off x="4305300" y="3648075"/>
            <a:ext cx="762000" cy="1588"/>
          </a:xfrm>
          <a:prstGeom prst="straightConnector1">
            <a:avLst/>
          </a:prstGeom>
          <a:noFill/>
          <a:ln w="28575" algn="ctr">
            <a:solidFill>
              <a:srgbClr val="FF99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43" name="TextBox 9"/>
          <p:cNvSpPr txBox="1">
            <a:spLocks noChangeArrowheads="1"/>
          </p:cNvSpPr>
          <p:nvPr/>
        </p:nvSpPr>
        <p:spPr bwMode="auto">
          <a:xfrm>
            <a:off x="5191125" y="3476625"/>
            <a:ext cx="2146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800">
                <a:solidFill>
                  <a:srgbClr val="FF9900"/>
                </a:solidFill>
                <a:latin typeface="Arial" charset="0"/>
                <a:cs typeface="Arial" charset="0"/>
              </a:rPr>
              <a:t>abdominal - female</a:t>
            </a:r>
            <a:endParaRPr lang="en-US" sz="1800">
              <a:solidFill>
                <a:srgbClr val="FF99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39944" name="Straight Arrow Connector 10"/>
          <p:cNvCxnSpPr>
            <a:cxnSpLocks noChangeShapeType="1"/>
          </p:cNvCxnSpPr>
          <p:nvPr/>
        </p:nvCxnSpPr>
        <p:spPr bwMode="auto">
          <a:xfrm rot="10800000">
            <a:off x="4305300" y="4114800"/>
            <a:ext cx="762000" cy="1588"/>
          </a:xfrm>
          <a:prstGeom prst="straightConnector1">
            <a:avLst/>
          </a:prstGeom>
          <a:noFill/>
          <a:ln w="28575" algn="ctr">
            <a:solidFill>
              <a:srgbClr val="FF99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45" name="TextBox 11"/>
          <p:cNvSpPr txBox="1">
            <a:spLocks noChangeArrowheads="1"/>
          </p:cNvSpPr>
          <p:nvPr/>
        </p:nvSpPr>
        <p:spPr bwMode="auto">
          <a:xfrm>
            <a:off x="5191125" y="3943350"/>
            <a:ext cx="259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800">
                <a:solidFill>
                  <a:srgbClr val="FF9900"/>
                </a:solidFill>
                <a:latin typeface="Arial" charset="0"/>
                <a:cs typeface="Arial" charset="0"/>
              </a:rPr>
              <a:t>abdominal - male</a:t>
            </a:r>
            <a:endParaRPr lang="en-US" sz="1800">
              <a:solidFill>
                <a:srgbClr val="FF99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39946" name="Straight Arrow Connector 12"/>
          <p:cNvCxnSpPr>
            <a:cxnSpLocks noChangeShapeType="1"/>
          </p:cNvCxnSpPr>
          <p:nvPr/>
        </p:nvCxnSpPr>
        <p:spPr bwMode="auto">
          <a:xfrm rot="10800000">
            <a:off x="4305300" y="4772025"/>
            <a:ext cx="762000" cy="1588"/>
          </a:xfrm>
          <a:prstGeom prst="straightConnector1">
            <a:avLst/>
          </a:prstGeom>
          <a:noFill/>
          <a:ln w="28575" algn="ctr">
            <a:solidFill>
              <a:srgbClr val="FF99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47" name="TextBox 13"/>
          <p:cNvSpPr txBox="1">
            <a:spLocks noChangeArrowheads="1"/>
          </p:cNvSpPr>
          <p:nvPr/>
        </p:nvSpPr>
        <p:spPr bwMode="auto">
          <a:xfrm>
            <a:off x="5191125" y="4600575"/>
            <a:ext cx="1762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800">
                <a:solidFill>
                  <a:srgbClr val="FF9900"/>
                </a:solidFill>
                <a:latin typeface="Arial" charset="0"/>
                <a:cs typeface="Arial" charset="0"/>
              </a:rPr>
              <a:t>gluteal - female</a:t>
            </a:r>
            <a:endParaRPr lang="en-US" sz="1800">
              <a:solidFill>
                <a:srgbClr val="FF99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39948" name="Straight Arrow Connector 14"/>
          <p:cNvCxnSpPr>
            <a:cxnSpLocks noChangeShapeType="1"/>
          </p:cNvCxnSpPr>
          <p:nvPr/>
        </p:nvCxnSpPr>
        <p:spPr bwMode="auto">
          <a:xfrm rot="10800000">
            <a:off x="4305300" y="5133975"/>
            <a:ext cx="762000" cy="1588"/>
          </a:xfrm>
          <a:prstGeom prst="straightConnector1">
            <a:avLst/>
          </a:prstGeom>
          <a:noFill/>
          <a:ln w="28575" algn="ctr">
            <a:solidFill>
              <a:srgbClr val="FF99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49" name="TextBox 15"/>
          <p:cNvSpPr txBox="1">
            <a:spLocks noChangeArrowheads="1"/>
          </p:cNvSpPr>
          <p:nvPr/>
        </p:nvSpPr>
        <p:spPr bwMode="auto">
          <a:xfrm>
            <a:off x="5191125" y="4962525"/>
            <a:ext cx="259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800">
                <a:solidFill>
                  <a:srgbClr val="FF9900"/>
                </a:solidFill>
                <a:latin typeface="Arial" charset="0"/>
                <a:cs typeface="Arial" charset="0"/>
              </a:rPr>
              <a:t>gluteal - male</a:t>
            </a:r>
            <a:endParaRPr lang="en-US" sz="1800">
              <a:solidFill>
                <a:srgbClr val="FF99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4"/>
          <p:cNvSpPr txBox="1">
            <a:spLocks noChangeArrowheads="1"/>
          </p:cNvSpPr>
          <p:nvPr/>
        </p:nvSpPr>
        <p:spPr bwMode="auto">
          <a:xfrm>
            <a:off x="682625" y="344488"/>
            <a:ext cx="6900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2800">
                <a:solidFill>
                  <a:srgbClr val="FF9933"/>
                </a:solidFill>
                <a:latin typeface="Arial" charset="0"/>
              </a:rPr>
              <a:t>Regional body fat and sympathetic activity</a:t>
            </a:r>
          </a:p>
        </p:txBody>
      </p:sp>
      <p:pic>
        <p:nvPicPr>
          <p:cNvPr id="40963" name="Picture 2" descr="SCAN002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1504950"/>
            <a:ext cx="3860800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Box 94"/>
          <p:cNvSpPr txBox="1">
            <a:spLocks noChangeArrowheads="1"/>
          </p:cNvSpPr>
          <p:nvPr/>
        </p:nvSpPr>
        <p:spPr bwMode="auto">
          <a:xfrm>
            <a:off x="695325" y="800100"/>
            <a:ext cx="38782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66FFFF"/>
                </a:solidFill>
                <a:latin typeface="Arial" charset="0"/>
              </a:rPr>
              <a:t>Alvarez et al. Circulation 2002;106:2533 </a:t>
            </a:r>
            <a:endParaRPr lang="en-US" sz="1600">
              <a:solidFill>
                <a:srgbClr val="66FFFF"/>
              </a:solidFill>
            </a:endParaRPr>
          </a:p>
        </p:txBody>
      </p:sp>
      <p:sp>
        <p:nvSpPr>
          <p:cNvPr id="40965" name="TextBox 4"/>
          <p:cNvSpPr txBox="1">
            <a:spLocks noChangeArrowheads="1"/>
          </p:cNvSpPr>
          <p:nvPr/>
        </p:nvSpPr>
        <p:spPr bwMode="auto">
          <a:xfrm>
            <a:off x="4972050" y="2400300"/>
            <a:ext cx="38385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Aft>
                <a:spcPts val="2400"/>
              </a:spcAft>
              <a:buClr>
                <a:srgbClr val="FF9900"/>
              </a:buClr>
            </a:pPr>
            <a:r>
              <a:rPr lang="en-GB" sz="2000">
                <a:solidFill>
                  <a:srgbClr val="66FFFF"/>
                </a:solidFill>
                <a:latin typeface="Arial" charset="0"/>
                <a:cs typeface="Arial" charset="0"/>
              </a:rPr>
              <a:t>muscle sympathetic nerve activity increased more with increasing visceral fat than with increasing subcutaneous fat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386"/>
          <p:cNvSpPr>
            <a:spLocks noChangeArrowheads="1"/>
          </p:cNvSpPr>
          <p:nvPr/>
        </p:nvSpPr>
        <p:spPr bwMode="auto">
          <a:xfrm>
            <a:off x="171450" y="1400175"/>
            <a:ext cx="4543425" cy="3086100"/>
          </a:xfrm>
          <a:prstGeom prst="ellipse">
            <a:avLst/>
          </a:prstGeom>
          <a:gradFill rotWithShape="1">
            <a:gsLst>
              <a:gs pos="0">
                <a:srgbClr val="2E598E"/>
              </a:gs>
              <a:gs pos="100000">
                <a:srgbClr val="13335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447A9E"/>
              </a:solidFill>
            </a:endParaRPr>
          </a:p>
        </p:txBody>
      </p:sp>
      <p:sp>
        <p:nvSpPr>
          <p:cNvPr id="6147" name="Oval 384"/>
          <p:cNvSpPr>
            <a:spLocks noChangeArrowheads="1"/>
          </p:cNvSpPr>
          <p:nvPr/>
        </p:nvSpPr>
        <p:spPr bwMode="auto">
          <a:xfrm>
            <a:off x="5905500" y="723900"/>
            <a:ext cx="1971675" cy="2257425"/>
          </a:xfrm>
          <a:prstGeom prst="ellipse">
            <a:avLst/>
          </a:prstGeom>
          <a:gradFill rotWithShape="1">
            <a:gsLst>
              <a:gs pos="0">
                <a:srgbClr val="2E598E"/>
              </a:gs>
              <a:gs pos="100000">
                <a:srgbClr val="13335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447A9E"/>
              </a:solidFill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82625" y="344488"/>
            <a:ext cx="3422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2800">
                <a:solidFill>
                  <a:srgbClr val="FF9933"/>
                </a:solidFill>
                <a:latin typeface="Arial" charset="0"/>
              </a:rPr>
              <a:t>What is triglyceride?</a:t>
            </a:r>
          </a:p>
        </p:txBody>
      </p:sp>
      <p:sp>
        <p:nvSpPr>
          <p:cNvPr id="6149" name="TextBox 54"/>
          <p:cNvSpPr txBox="1">
            <a:spLocks noChangeArrowheads="1"/>
          </p:cNvSpPr>
          <p:nvPr/>
        </p:nvSpPr>
        <p:spPr bwMode="auto">
          <a:xfrm>
            <a:off x="1123950" y="1816100"/>
            <a:ext cx="603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800">
                <a:solidFill>
                  <a:schemeClr val="bg1"/>
                </a:solidFill>
                <a:latin typeface="Arial" charset="0"/>
                <a:cs typeface="Arial" charset="0"/>
              </a:rPr>
              <a:t>H</a:t>
            </a:r>
            <a:r>
              <a:rPr lang="en-GB" sz="1800" baseline="-25000">
                <a:solidFill>
                  <a:schemeClr val="bg1"/>
                </a:solidFill>
                <a:latin typeface="Arial" charset="0"/>
                <a:cs typeface="Arial" charset="0"/>
              </a:rPr>
              <a:t>3</a:t>
            </a:r>
            <a:r>
              <a:rPr lang="en-GB" sz="1800">
                <a:solidFill>
                  <a:schemeClr val="bg1"/>
                </a:solidFill>
                <a:latin typeface="Arial" charset="0"/>
                <a:cs typeface="Arial" charset="0"/>
              </a:rPr>
              <a:t>C</a:t>
            </a:r>
            <a:endParaRPr lang="en-US" sz="18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pSp>
        <p:nvGrpSpPr>
          <p:cNvPr id="6150" name="Group 67"/>
          <p:cNvGrpSpPr>
            <a:grpSpLocks/>
          </p:cNvGrpSpPr>
          <p:nvPr/>
        </p:nvGrpSpPr>
        <p:grpSpPr bwMode="auto">
          <a:xfrm>
            <a:off x="1682750" y="1909763"/>
            <a:ext cx="163513" cy="169862"/>
            <a:chOff x="977660" y="871266"/>
            <a:chExt cx="163902" cy="169655"/>
          </a:xfrm>
        </p:grpSpPr>
        <p:cxnSp>
          <p:nvCxnSpPr>
            <p:cNvPr id="6353" name="Straight Connector 76"/>
            <p:cNvCxnSpPr>
              <a:cxnSpLocks noChangeShapeType="1"/>
            </p:cNvCxnSpPr>
            <p:nvPr/>
          </p:nvCxnSpPr>
          <p:spPr bwMode="auto">
            <a:xfrm rot="16200000" flipH="1">
              <a:off x="934528" y="917275"/>
              <a:ext cx="166778" cy="80514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4" name="Straight Connector 77"/>
            <p:cNvCxnSpPr>
              <a:cxnSpLocks noChangeShapeType="1"/>
            </p:cNvCxnSpPr>
            <p:nvPr/>
          </p:nvCxnSpPr>
          <p:spPr bwMode="auto">
            <a:xfrm rot="5400000">
              <a:off x="1017916" y="914398"/>
              <a:ext cx="166778" cy="80514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151" name="Group 68"/>
          <p:cNvGrpSpPr>
            <a:grpSpLocks/>
          </p:cNvGrpSpPr>
          <p:nvPr/>
        </p:nvGrpSpPr>
        <p:grpSpPr bwMode="auto">
          <a:xfrm>
            <a:off x="1841500" y="1912938"/>
            <a:ext cx="163513" cy="169862"/>
            <a:chOff x="977660" y="871266"/>
            <a:chExt cx="163902" cy="169655"/>
          </a:xfrm>
        </p:grpSpPr>
        <p:cxnSp>
          <p:nvCxnSpPr>
            <p:cNvPr id="6351" name="Straight Connector 74"/>
            <p:cNvCxnSpPr>
              <a:cxnSpLocks noChangeShapeType="1"/>
            </p:cNvCxnSpPr>
            <p:nvPr/>
          </p:nvCxnSpPr>
          <p:spPr bwMode="auto">
            <a:xfrm rot="16200000" flipH="1">
              <a:off x="934528" y="917275"/>
              <a:ext cx="166778" cy="80514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2" name="Straight Connector 75"/>
            <p:cNvCxnSpPr>
              <a:cxnSpLocks noChangeShapeType="1"/>
            </p:cNvCxnSpPr>
            <p:nvPr/>
          </p:nvCxnSpPr>
          <p:spPr bwMode="auto">
            <a:xfrm rot="5400000">
              <a:off x="1017916" y="914398"/>
              <a:ext cx="166778" cy="80514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152" name="Group 71"/>
          <p:cNvGrpSpPr>
            <a:grpSpLocks/>
          </p:cNvGrpSpPr>
          <p:nvPr/>
        </p:nvGrpSpPr>
        <p:grpSpPr bwMode="auto">
          <a:xfrm>
            <a:off x="2005013" y="1909763"/>
            <a:ext cx="163512" cy="169862"/>
            <a:chOff x="977660" y="871266"/>
            <a:chExt cx="163902" cy="169655"/>
          </a:xfrm>
        </p:grpSpPr>
        <p:cxnSp>
          <p:nvCxnSpPr>
            <p:cNvPr id="6349" name="Straight Connector 72"/>
            <p:cNvCxnSpPr>
              <a:cxnSpLocks noChangeShapeType="1"/>
            </p:cNvCxnSpPr>
            <p:nvPr/>
          </p:nvCxnSpPr>
          <p:spPr bwMode="auto">
            <a:xfrm rot="16200000" flipH="1">
              <a:off x="934528" y="917275"/>
              <a:ext cx="166778" cy="80514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0" name="Straight Connector 73"/>
            <p:cNvCxnSpPr>
              <a:cxnSpLocks noChangeShapeType="1"/>
            </p:cNvCxnSpPr>
            <p:nvPr/>
          </p:nvCxnSpPr>
          <p:spPr bwMode="auto">
            <a:xfrm rot="5400000">
              <a:off x="1017916" y="914398"/>
              <a:ext cx="166778" cy="80514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153" name="Group 74"/>
          <p:cNvGrpSpPr>
            <a:grpSpLocks/>
          </p:cNvGrpSpPr>
          <p:nvPr/>
        </p:nvGrpSpPr>
        <p:grpSpPr bwMode="auto">
          <a:xfrm>
            <a:off x="2163763" y="1906588"/>
            <a:ext cx="163512" cy="169862"/>
            <a:chOff x="977660" y="871266"/>
            <a:chExt cx="163902" cy="169655"/>
          </a:xfrm>
        </p:grpSpPr>
        <p:cxnSp>
          <p:nvCxnSpPr>
            <p:cNvPr id="6347" name="Straight Connector 70"/>
            <p:cNvCxnSpPr>
              <a:cxnSpLocks noChangeShapeType="1"/>
            </p:cNvCxnSpPr>
            <p:nvPr/>
          </p:nvCxnSpPr>
          <p:spPr bwMode="auto">
            <a:xfrm rot="16200000" flipH="1">
              <a:off x="934528" y="917275"/>
              <a:ext cx="166778" cy="80514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48" name="Straight Connector 71"/>
            <p:cNvCxnSpPr>
              <a:cxnSpLocks noChangeShapeType="1"/>
            </p:cNvCxnSpPr>
            <p:nvPr/>
          </p:nvCxnSpPr>
          <p:spPr bwMode="auto">
            <a:xfrm rot="5400000">
              <a:off x="1017916" y="914398"/>
              <a:ext cx="166778" cy="80514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154" name="Group 77"/>
          <p:cNvGrpSpPr>
            <a:grpSpLocks/>
          </p:cNvGrpSpPr>
          <p:nvPr/>
        </p:nvGrpSpPr>
        <p:grpSpPr bwMode="auto">
          <a:xfrm>
            <a:off x="2327275" y="1903413"/>
            <a:ext cx="163513" cy="169862"/>
            <a:chOff x="977660" y="871266"/>
            <a:chExt cx="163902" cy="169655"/>
          </a:xfrm>
        </p:grpSpPr>
        <p:cxnSp>
          <p:nvCxnSpPr>
            <p:cNvPr id="6345" name="Straight Connector 68"/>
            <p:cNvCxnSpPr>
              <a:cxnSpLocks noChangeShapeType="1"/>
            </p:cNvCxnSpPr>
            <p:nvPr/>
          </p:nvCxnSpPr>
          <p:spPr bwMode="auto">
            <a:xfrm rot="16200000" flipH="1">
              <a:off x="934528" y="917275"/>
              <a:ext cx="166778" cy="80514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46" name="Straight Connector 69"/>
            <p:cNvCxnSpPr>
              <a:cxnSpLocks noChangeShapeType="1"/>
            </p:cNvCxnSpPr>
            <p:nvPr/>
          </p:nvCxnSpPr>
          <p:spPr bwMode="auto">
            <a:xfrm rot="5400000">
              <a:off x="1017916" y="914398"/>
              <a:ext cx="166778" cy="80514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155" name="Group 80"/>
          <p:cNvGrpSpPr>
            <a:grpSpLocks/>
          </p:cNvGrpSpPr>
          <p:nvPr/>
        </p:nvGrpSpPr>
        <p:grpSpPr bwMode="auto">
          <a:xfrm>
            <a:off x="2484438" y="1900238"/>
            <a:ext cx="165100" cy="169862"/>
            <a:chOff x="977660" y="871266"/>
            <a:chExt cx="163902" cy="169655"/>
          </a:xfrm>
        </p:grpSpPr>
        <p:cxnSp>
          <p:nvCxnSpPr>
            <p:cNvPr id="6343" name="Straight Connector 66"/>
            <p:cNvCxnSpPr>
              <a:cxnSpLocks noChangeShapeType="1"/>
            </p:cNvCxnSpPr>
            <p:nvPr/>
          </p:nvCxnSpPr>
          <p:spPr bwMode="auto">
            <a:xfrm rot="16200000" flipH="1">
              <a:off x="934528" y="917275"/>
              <a:ext cx="166778" cy="80514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44" name="Straight Connector 67"/>
            <p:cNvCxnSpPr>
              <a:cxnSpLocks noChangeShapeType="1"/>
            </p:cNvCxnSpPr>
            <p:nvPr/>
          </p:nvCxnSpPr>
          <p:spPr bwMode="auto">
            <a:xfrm rot="5400000">
              <a:off x="1017916" y="914398"/>
              <a:ext cx="166778" cy="80514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156" name="Group 83"/>
          <p:cNvGrpSpPr>
            <a:grpSpLocks/>
          </p:cNvGrpSpPr>
          <p:nvPr/>
        </p:nvGrpSpPr>
        <p:grpSpPr bwMode="auto">
          <a:xfrm>
            <a:off x="2649538" y="1909763"/>
            <a:ext cx="163512" cy="169862"/>
            <a:chOff x="977660" y="871266"/>
            <a:chExt cx="163902" cy="169655"/>
          </a:xfrm>
        </p:grpSpPr>
        <p:cxnSp>
          <p:nvCxnSpPr>
            <p:cNvPr id="6341" name="Straight Connector 64"/>
            <p:cNvCxnSpPr>
              <a:cxnSpLocks noChangeShapeType="1"/>
            </p:cNvCxnSpPr>
            <p:nvPr/>
          </p:nvCxnSpPr>
          <p:spPr bwMode="auto">
            <a:xfrm rot="16200000" flipH="1">
              <a:off x="934528" y="917275"/>
              <a:ext cx="166778" cy="80514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42" name="Straight Connector 65"/>
            <p:cNvCxnSpPr>
              <a:cxnSpLocks noChangeShapeType="1"/>
            </p:cNvCxnSpPr>
            <p:nvPr/>
          </p:nvCxnSpPr>
          <p:spPr bwMode="auto">
            <a:xfrm rot="5400000">
              <a:off x="1017916" y="914398"/>
              <a:ext cx="166778" cy="80514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6157" name="Straight Connector 62"/>
          <p:cNvCxnSpPr>
            <a:cxnSpLocks noChangeShapeType="1"/>
          </p:cNvCxnSpPr>
          <p:nvPr/>
        </p:nvCxnSpPr>
        <p:spPr bwMode="auto">
          <a:xfrm rot="16200000" flipH="1">
            <a:off x="2775744" y="1953419"/>
            <a:ext cx="166687" cy="79375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58" name="TextBox 63"/>
          <p:cNvSpPr txBox="1">
            <a:spLocks noChangeArrowheads="1"/>
          </p:cNvSpPr>
          <p:nvPr/>
        </p:nvSpPr>
        <p:spPr bwMode="auto">
          <a:xfrm>
            <a:off x="2814638" y="1816100"/>
            <a:ext cx="8778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800">
                <a:solidFill>
                  <a:schemeClr val="bg1"/>
                </a:solidFill>
                <a:latin typeface="Arial" charset="0"/>
                <a:cs typeface="Arial" charset="0"/>
              </a:rPr>
              <a:t>COOH</a:t>
            </a:r>
            <a:endParaRPr lang="en-US" sz="18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159" name="TextBox 107"/>
          <p:cNvSpPr txBox="1">
            <a:spLocks noChangeArrowheads="1"/>
          </p:cNvSpPr>
          <p:nvPr/>
        </p:nvSpPr>
        <p:spPr bwMode="auto">
          <a:xfrm>
            <a:off x="893763" y="2600325"/>
            <a:ext cx="603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800">
                <a:solidFill>
                  <a:schemeClr val="bg1"/>
                </a:solidFill>
                <a:latin typeface="Arial" charset="0"/>
                <a:cs typeface="Arial" charset="0"/>
              </a:rPr>
              <a:t>H</a:t>
            </a:r>
            <a:r>
              <a:rPr lang="en-GB" sz="1800" baseline="-25000">
                <a:solidFill>
                  <a:schemeClr val="bg1"/>
                </a:solidFill>
                <a:latin typeface="Arial" charset="0"/>
                <a:cs typeface="Arial" charset="0"/>
              </a:rPr>
              <a:t>3</a:t>
            </a:r>
            <a:r>
              <a:rPr lang="en-GB" sz="1800">
                <a:solidFill>
                  <a:schemeClr val="bg1"/>
                </a:solidFill>
                <a:latin typeface="Arial" charset="0"/>
                <a:cs typeface="Arial" charset="0"/>
              </a:rPr>
              <a:t>C</a:t>
            </a:r>
            <a:endParaRPr lang="en-US" sz="18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pSp>
        <p:nvGrpSpPr>
          <p:cNvPr id="6160" name="Group 108"/>
          <p:cNvGrpSpPr>
            <a:grpSpLocks/>
          </p:cNvGrpSpPr>
          <p:nvPr/>
        </p:nvGrpSpPr>
        <p:grpSpPr bwMode="auto">
          <a:xfrm>
            <a:off x="1447800" y="2693988"/>
            <a:ext cx="163513" cy="168275"/>
            <a:chOff x="977660" y="871266"/>
            <a:chExt cx="163902" cy="169655"/>
          </a:xfrm>
        </p:grpSpPr>
        <p:cxnSp>
          <p:nvCxnSpPr>
            <p:cNvPr id="6339" name="Straight Connector 109"/>
            <p:cNvCxnSpPr>
              <a:cxnSpLocks noChangeShapeType="1"/>
            </p:cNvCxnSpPr>
            <p:nvPr/>
          </p:nvCxnSpPr>
          <p:spPr bwMode="auto">
            <a:xfrm rot="16200000" flipH="1">
              <a:off x="934528" y="917275"/>
              <a:ext cx="166778" cy="80514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40" name="Straight Connector 110"/>
            <p:cNvCxnSpPr>
              <a:cxnSpLocks noChangeShapeType="1"/>
            </p:cNvCxnSpPr>
            <p:nvPr/>
          </p:nvCxnSpPr>
          <p:spPr bwMode="auto">
            <a:xfrm rot="5400000">
              <a:off x="1017916" y="914398"/>
              <a:ext cx="166778" cy="80514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161" name="Group 111"/>
          <p:cNvGrpSpPr>
            <a:grpSpLocks/>
          </p:cNvGrpSpPr>
          <p:nvPr/>
        </p:nvGrpSpPr>
        <p:grpSpPr bwMode="auto">
          <a:xfrm>
            <a:off x="1606550" y="2695575"/>
            <a:ext cx="163513" cy="169863"/>
            <a:chOff x="977660" y="871266"/>
            <a:chExt cx="163902" cy="169655"/>
          </a:xfrm>
        </p:grpSpPr>
        <p:cxnSp>
          <p:nvCxnSpPr>
            <p:cNvPr id="6337" name="Straight Connector 112"/>
            <p:cNvCxnSpPr>
              <a:cxnSpLocks noChangeShapeType="1"/>
            </p:cNvCxnSpPr>
            <p:nvPr/>
          </p:nvCxnSpPr>
          <p:spPr bwMode="auto">
            <a:xfrm rot="16200000" flipH="1">
              <a:off x="934528" y="917275"/>
              <a:ext cx="166778" cy="80514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38" name="Straight Connector 113"/>
            <p:cNvCxnSpPr>
              <a:cxnSpLocks noChangeShapeType="1"/>
            </p:cNvCxnSpPr>
            <p:nvPr/>
          </p:nvCxnSpPr>
          <p:spPr bwMode="auto">
            <a:xfrm rot="5400000">
              <a:off x="1017916" y="914398"/>
              <a:ext cx="166778" cy="80514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162" name="Group 114"/>
          <p:cNvGrpSpPr>
            <a:grpSpLocks/>
          </p:cNvGrpSpPr>
          <p:nvPr/>
        </p:nvGrpSpPr>
        <p:grpSpPr bwMode="auto">
          <a:xfrm>
            <a:off x="1770063" y="2693988"/>
            <a:ext cx="163512" cy="168275"/>
            <a:chOff x="977660" y="871266"/>
            <a:chExt cx="163902" cy="169655"/>
          </a:xfrm>
        </p:grpSpPr>
        <p:cxnSp>
          <p:nvCxnSpPr>
            <p:cNvPr id="6335" name="Straight Connector 115"/>
            <p:cNvCxnSpPr>
              <a:cxnSpLocks noChangeShapeType="1"/>
            </p:cNvCxnSpPr>
            <p:nvPr/>
          </p:nvCxnSpPr>
          <p:spPr bwMode="auto">
            <a:xfrm rot="16200000" flipH="1">
              <a:off x="934528" y="917275"/>
              <a:ext cx="166778" cy="80514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36" name="Straight Connector 116"/>
            <p:cNvCxnSpPr>
              <a:cxnSpLocks noChangeShapeType="1"/>
            </p:cNvCxnSpPr>
            <p:nvPr/>
          </p:nvCxnSpPr>
          <p:spPr bwMode="auto">
            <a:xfrm rot="5400000">
              <a:off x="1017916" y="914398"/>
              <a:ext cx="166778" cy="80514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163" name="Group 117"/>
          <p:cNvGrpSpPr>
            <a:grpSpLocks/>
          </p:cNvGrpSpPr>
          <p:nvPr/>
        </p:nvGrpSpPr>
        <p:grpSpPr bwMode="auto">
          <a:xfrm>
            <a:off x="1927225" y="2690813"/>
            <a:ext cx="165100" cy="169862"/>
            <a:chOff x="977660" y="871266"/>
            <a:chExt cx="163902" cy="169655"/>
          </a:xfrm>
        </p:grpSpPr>
        <p:cxnSp>
          <p:nvCxnSpPr>
            <p:cNvPr id="6333" name="Straight Connector 118"/>
            <p:cNvCxnSpPr>
              <a:cxnSpLocks noChangeShapeType="1"/>
            </p:cNvCxnSpPr>
            <p:nvPr/>
          </p:nvCxnSpPr>
          <p:spPr bwMode="auto">
            <a:xfrm rot="16200000" flipH="1">
              <a:off x="934528" y="917275"/>
              <a:ext cx="166778" cy="80514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34" name="Straight Connector 119"/>
            <p:cNvCxnSpPr>
              <a:cxnSpLocks noChangeShapeType="1"/>
            </p:cNvCxnSpPr>
            <p:nvPr/>
          </p:nvCxnSpPr>
          <p:spPr bwMode="auto">
            <a:xfrm rot="5400000">
              <a:off x="1017916" y="914398"/>
              <a:ext cx="166778" cy="80514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164" name="Group 120"/>
          <p:cNvGrpSpPr>
            <a:grpSpLocks/>
          </p:cNvGrpSpPr>
          <p:nvPr/>
        </p:nvGrpSpPr>
        <p:grpSpPr bwMode="auto">
          <a:xfrm>
            <a:off x="2097088" y="2678113"/>
            <a:ext cx="198437" cy="31750"/>
            <a:chOff x="1621766" y="1943819"/>
            <a:chExt cx="198406" cy="31629"/>
          </a:xfrm>
        </p:grpSpPr>
        <p:cxnSp>
          <p:nvCxnSpPr>
            <p:cNvPr id="6331" name="Straight Connector 121"/>
            <p:cNvCxnSpPr>
              <a:cxnSpLocks noChangeShapeType="1"/>
            </p:cNvCxnSpPr>
            <p:nvPr/>
          </p:nvCxnSpPr>
          <p:spPr bwMode="auto">
            <a:xfrm>
              <a:off x="1621766" y="1943819"/>
              <a:ext cx="195532" cy="0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32" name="Straight Connector 122"/>
            <p:cNvCxnSpPr>
              <a:cxnSpLocks noChangeShapeType="1"/>
            </p:cNvCxnSpPr>
            <p:nvPr/>
          </p:nvCxnSpPr>
          <p:spPr bwMode="auto">
            <a:xfrm>
              <a:off x="1624640" y="1975448"/>
              <a:ext cx="195532" cy="0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165" name="Group 123"/>
          <p:cNvGrpSpPr>
            <a:grpSpLocks/>
          </p:cNvGrpSpPr>
          <p:nvPr/>
        </p:nvGrpSpPr>
        <p:grpSpPr bwMode="auto">
          <a:xfrm>
            <a:off x="2301875" y="2690813"/>
            <a:ext cx="163513" cy="169862"/>
            <a:chOff x="977660" y="871266"/>
            <a:chExt cx="163902" cy="169655"/>
          </a:xfrm>
        </p:grpSpPr>
        <p:cxnSp>
          <p:nvCxnSpPr>
            <p:cNvPr id="6329" name="Straight Connector 124"/>
            <p:cNvCxnSpPr>
              <a:cxnSpLocks noChangeShapeType="1"/>
            </p:cNvCxnSpPr>
            <p:nvPr/>
          </p:nvCxnSpPr>
          <p:spPr bwMode="auto">
            <a:xfrm rot="16200000" flipH="1">
              <a:off x="934528" y="917275"/>
              <a:ext cx="166778" cy="80514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30" name="Straight Connector 125"/>
            <p:cNvCxnSpPr>
              <a:cxnSpLocks noChangeShapeType="1"/>
            </p:cNvCxnSpPr>
            <p:nvPr/>
          </p:nvCxnSpPr>
          <p:spPr bwMode="auto">
            <a:xfrm rot="5400000">
              <a:off x="1017916" y="914398"/>
              <a:ext cx="166778" cy="80514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166" name="Group 126"/>
          <p:cNvGrpSpPr>
            <a:grpSpLocks/>
          </p:cNvGrpSpPr>
          <p:nvPr/>
        </p:nvGrpSpPr>
        <p:grpSpPr bwMode="auto">
          <a:xfrm>
            <a:off x="2465388" y="2698750"/>
            <a:ext cx="163512" cy="169863"/>
            <a:chOff x="977660" y="871266"/>
            <a:chExt cx="163902" cy="169655"/>
          </a:xfrm>
        </p:grpSpPr>
        <p:cxnSp>
          <p:nvCxnSpPr>
            <p:cNvPr id="6327" name="Straight Connector 127"/>
            <p:cNvCxnSpPr>
              <a:cxnSpLocks noChangeShapeType="1"/>
            </p:cNvCxnSpPr>
            <p:nvPr/>
          </p:nvCxnSpPr>
          <p:spPr bwMode="auto">
            <a:xfrm rot="16200000" flipH="1">
              <a:off x="934528" y="917275"/>
              <a:ext cx="166778" cy="80514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28" name="Straight Connector 128"/>
            <p:cNvCxnSpPr>
              <a:cxnSpLocks noChangeShapeType="1"/>
            </p:cNvCxnSpPr>
            <p:nvPr/>
          </p:nvCxnSpPr>
          <p:spPr bwMode="auto">
            <a:xfrm rot="5400000">
              <a:off x="1017916" y="914398"/>
              <a:ext cx="166778" cy="80514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167" name="Group 129"/>
          <p:cNvGrpSpPr>
            <a:grpSpLocks/>
          </p:cNvGrpSpPr>
          <p:nvPr/>
        </p:nvGrpSpPr>
        <p:grpSpPr bwMode="auto">
          <a:xfrm>
            <a:off x="2643188" y="2695575"/>
            <a:ext cx="163512" cy="169863"/>
            <a:chOff x="977660" y="871266"/>
            <a:chExt cx="163902" cy="169655"/>
          </a:xfrm>
        </p:grpSpPr>
        <p:cxnSp>
          <p:nvCxnSpPr>
            <p:cNvPr id="6325" name="Straight Connector 130"/>
            <p:cNvCxnSpPr>
              <a:cxnSpLocks noChangeShapeType="1"/>
            </p:cNvCxnSpPr>
            <p:nvPr/>
          </p:nvCxnSpPr>
          <p:spPr bwMode="auto">
            <a:xfrm rot="16200000" flipH="1">
              <a:off x="934528" y="917275"/>
              <a:ext cx="166778" cy="80514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26" name="Straight Connector 131"/>
            <p:cNvCxnSpPr>
              <a:cxnSpLocks noChangeShapeType="1"/>
            </p:cNvCxnSpPr>
            <p:nvPr/>
          </p:nvCxnSpPr>
          <p:spPr bwMode="auto">
            <a:xfrm rot="5400000">
              <a:off x="1017916" y="914398"/>
              <a:ext cx="166778" cy="80514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168" name="TextBox 132"/>
          <p:cNvSpPr txBox="1">
            <a:spLocks noChangeArrowheads="1"/>
          </p:cNvSpPr>
          <p:nvPr/>
        </p:nvSpPr>
        <p:spPr bwMode="auto">
          <a:xfrm>
            <a:off x="2886075" y="2605088"/>
            <a:ext cx="877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800">
                <a:solidFill>
                  <a:schemeClr val="bg1"/>
                </a:solidFill>
                <a:latin typeface="Arial" charset="0"/>
                <a:cs typeface="Arial" charset="0"/>
              </a:rPr>
              <a:t>COOH</a:t>
            </a:r>
            <a:endParaRPr lang="en-US" sz="18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pSp>
        <p:nvGrpSpPr>
          <p:cNvPr id="6169" name="Group 133"/>
          <p:cNvGrpSpPr>
            <a:grpSpLocks/>
          </p:cNvGrpSpPr>
          <p:nvPr/>
        </p:nvGrpSpPr>
        <p:grpSpPr bwMode="auto">
          <a:xfrm>
            <a:off x="2800350" y="2693988"/>
            <a:ext cx="165100" cy="168275"/>
            <a:chOff x="977660" y="871266"/>
            <a:chExt cx="163902" cy="169655"/>
          </a:xfrm>
        </p:grpSpPr>
        <p:cxnSp>
          <p:nvCxnSpPr>
            <p:cNvPr id="6323" name="Straight Connector 134"/>
            <p:cNvCxnSpPr>
              <a:cxnSpLocks noChangeShapeType="1"/>
            </p:cNvCxnSpPr>
            <p:nvPr/>
          </p:nvCxnSpPr>
          <p:spPr bwMode="auto">
            <a:xfrm rot="16200000" flipH="1">
              <a:off x="934528" y="917275"/>
              <a:ext cx="166778" cy="80514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24" name="Straight Connector 135"/>
            <p:cNvCxnSpPr>
              <a:cxnSpLocks noChangeShapeType="1"/>
            </p:cNvCxnSpPr>
            <p:nvPr/>
          </p:nvCxnSpPr>
          <p:spPr bwMode="auto">
            <a:xfrm rot="5400000">
              <a:off x="1017916" y="914398"/>
              <a:ext cx="166778" cy="80514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170" name="Group 228"/>
          <p:cNvGrpSpPr>
            <a:grpSpLocks/>
          </p:cNvGrpSpPr>
          <p:nvPr/>
        </p:nvGrpSpPr>
        <p:grpSpPr bwMode="auto">
          <a:xfrm>
            <a:off x="1090613" y="3579813"/>
            <a:ext cx="163512" cy="169862"/>
            <a:chOff x="977660" y="871266"/>
            <a:chExt cx="163902" cy="169655"/>
          </a:xfrm>
        </p:grpSpPr>
        <p:cxnSp>
          <p:nvCxnSpPr>
            <p:cNvPr id="6321" name="Straight Connector 229"/>
            <p:cNvCxnSpPr>
              <a:cxnSpLocks noChangeShapeType="1"/>
            </p:cNvCxnSpPr>
            <p:nvPr/>
          </p:nvCxnSpPr>
          <p:spPr bwMode="auto">
            <a:xfrm rot="16200000" flipH="1">
              <a:off x="934528" y="917275"/>
              <a:ext cx="166778" cy="80514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22" name="Straight Connector 230"/>
            <p:cNvCxnSpPr>
              <a:cxnSpLocks noChangeShapeType="1"/>
            </p:cNvCxnSpPr>
            <p:nvPr/>
          </p:nvCxnSpPr>
          <p:spPr bwMode="auto">
            <a:xfrm rot="5400000">
              <a:off x="1017916" y="914398"/>
              <a:ext cx="166778" cy="80514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171" name="TextBox 231"/>
          <p:cNvSpPr txBox="1">
            <a:spLocks noChangeArrowheads="1"/>
          </p:cNvSpPr>
          <p:nvPr/>
        </p:nvSpPr>
        <p:spPr bwMode="auto">
          <a:xfrm>
            <a:off x="549275" y="3486150"/>
            <a:ext cx="603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800">
                <a:solidFill>
                  <a:schemeClr val="bg1"/>
                </a:solidFill>
                <a:latin typeface="Arial" charset="0"/>
                <a:cs typeface="Arial" charset="0"/>
              </a:rPr>
              <a:t>H</a:t>
            </a:r>
            <a:r>
              <a:rPr lang="en-GB" sz="1800" baseline="-25000">
                <a:solidFill>
                  <a:schemeClr val="bg1"/>
                </a:solidFill>
                <a:latin typeface="Arial" charset="0"/>
                <a:cs typeface="Arial" charset="0"/>
              </a:rPr>
              <a:t>3</a:t>
            </a:r>
            <a:r>
              <a:rPr lang="en-GB" sz="1800">
                <a:solidFill>
                  <a:schemeClr val="bg1"/>
                </a:solidFill>
                <a:latin typeface="Arial" charset="0"/>
                <a:cs typeface="Arial" charset="0"/>
              </a:rPr>
              <a:t>C</a:t>
            </a:r>
            <a:endParaRPr lang="en-US" sz="18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cxnSp>
        <p:nvCxnSpPr>
          <p:cNvPr id="6172" name="Straight Connector 232"/>
          <p:cNvCxnSpPr>
            <a:cxnSpLocks noChangeShapeType="1"/>
          </p:cNvCxnSpPr>
          <p:nvPr/>
        </p:nvCxnSpPr>
        <p:spPr bwMode="auto">
          <a:xfrm rot="-5400000" flipH="1" flipV="1">
            <a:off x="1504950" y="3622676"/>
            <a:ext cx="166687" cy="80962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73" name="Straight Connector 233"/>
          <p:cNvCxnSpPr>
            <a:cxnSpLocks noChangeShapeType="1"/>
          </p:cNvCxnSpPr>
          <p:nvPr/>
        </p:nvCxnSpPr>
        <p:spPr bwMode="auto">
          <a:xfrm rot="5400000" flipV="1">
            <a:off x="1420813" y="3625850"/>
            <a:ext cx="166687" cy="80963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174" name="Group 234"/>
          <p:cNvGrpSpPr>
            <a:grpSpLocks/>
          </p:cNvGrpSpPr>
          <p:nvPr/>
        </p:nvGrpSpPr>
        <p:grpSpPr bwMode="auto">
          <a:xfrm flipV="1">
            <a:off x="1262063" y="3570288"/>
            <a:ext cx="198437" cy="31750"/>
            <a:chOff x="1621766" y="1943819"/>
            <a:chExt cx="198406" cy="31629"/>
          </a:xfrm>
        </p:grpSpPr>
        <p:cxnSp>
          <p:nvCxnSpPr>
            <p:cNvPr id="6319" name="Straight Connector 235"/>
            <p:cNvCxnSpPr>
              <a:cxnSpLocks noChangeShapeType="1"/>
            </p:cNvCxnSpPr>
            <p:nvPr/>
          </p:nvCxnSpPr>
          <p:spPr bwMode="auto">
            <a:xfrm>
              <a:off x="1621766" y="1943819"/>
              <a:ext cx="195532" cy="0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20" name="Straight Connector 236"/>
            <p:cNvCxnSpPr>
              <a:cxnSpLocks noChangeShapeType="1"/>
            </p:cNvCxnSpPr>
            <p:nvPr/>
          </p:nvCxnSpPr>
          <p:spPr bwMode="auto">
            <a:xfrm>
              <a:off x="1624640" y="1975448"/>
              <a:ext cx="195532" cy="0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175" name="Group 237"/>
          <p:cNvGrpSpPr>
            <a:grpSpLocks/>
          </p:cNvGrpSpPr>
          <p:nvPr/>
        </p:nvGrpSpPr>
        <p:grpSpPr bwMode="auto">
          <a:xfrm flipV="1">
            <a:off x="1633538" y="3568700"/>
            <a:ext cx="198437" cy="31750"/>
            <a:chOff x="1621766" y="1943819"/>
            <a:chExt cx="198406" cy="31629"/>
          </a:xfrm>
        </p:grpSpPr>
        <p:cxnSp>
          <p:nvCxnSpPr>
            <p:cNvPr id="6317" name="Straight Connector 238"/>
            <p:cNvCxnSpPr>
              <a:cxnSpLocks noChangeShapeType="1"/>
            </p:cNvCxnSpPr>
            <p:nvPr/>
          </p:nvCxnSpPr>
          <p:spPr bwMode="auto">
            <a:xfrm>
              <a:off x="1621766" y="1943819"/>
              <a:ext cx="195532" cy="0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18" name="Straight Connector 239"/>
            <p:cNvCxnSpPr>
              <a:cxnSpLocks noChangeShapeType="1"/>
            </p:cNvCxnSpPr>
            <p:nvPr/>
          </p:nvCxnSpPr>
          <p:spPr bwMode="auto">
            <a:xfrm>
              <a:off x="1624640" y="1975448"/>
              <a:ext cx="195532" cy="0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6176" name="Straight Connector 240"/>
          <p:cNvCxnSpPr>
            <a:cxnSpLocks noChangeShapeType="1"/>
          </p:cNvCxnSpPr>
          <p:nvPr/>
        </p:nvCxnSpPr>
        <p:spPr bwMode="auto">
          <a:xfrm rot="16200000" flipH="1">
            <a:off x="1800225" y="3622676"/>
            <a:ext cx="166687" cy="80962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77" name="TextBox 241"/>
          <p:cNvSpPr txBox="1">
            <a:spLocks noChangeArrowheads="1"/>
          </p:cNvSpPr>
          <p:nvPr/>
        </p:nvSpPr>
        <p:spPr bwMode="auto">
          <a:xfrm>
            <a:off x="3378200" y="3479800"/>
            <a:ext cx="877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800">
                <a:solidFill>
                  <a:schemeClr val="bg1"/>
                </a:solidFill>
                <a:latin typeface="Arial" charset="0"/>
                <a:cs typeface="Arial" charset="0"/>
              </a:rPr>
              <a:t>COOH</a:t>
            </a:r>
            <a:endParaRPr lang="en-US" sz="18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cxnSp>
        <p:nvCxnSpPr>
          <p:cNvPr id="6178" name="Straight Connector 242"/>
          <p:cNvCxnSpPr>
            <a:cxnSpLocks noChangeShapeType="1"/>
          </p:cNvCxnSpPr>
          <p:nvPr/>
        </p:nvCxnSpPr>
        <p:spPr bwMode="auto">
          <a:xfrm rot="-5400000" flipH="1" flipV="1">
            <a:off x="1874838" y="3619500"/>
            <a:ext cx="166687" cy="80963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179" name="Group 243"/>
          <p:cNvGrpSpPr>
            <a:grpSpLocks/>
          </p:cNvGrpSpPr>
          <p:nvPr/>
        </p:nvGrpSpPr>
        <p:grpSpPr bwMode="auto">
          <a:xfrm flipV="1">
            <a:off x="2005013" y="3565525"/>
            <a:ext cx="198437" cy="31750"/>
            <a:chOff x="1621766" y="1943819"/>
            <a:chExt cx="198406" cy="31629"/>
          </a:xfrm>
        </p:grpSpPr>
        <p:cxnSp>
          <p:nvCxnSpPr>
            <p:cNvPr id="6315" name="Straight Connector 244"/>
            <p:cNvCxnSpPr>
              <a:cxnSpLocks noChangeShapeType="1"/>
            </p:cNvCxnSpPr>
            <p:nvPr/>
          </p:nvCxnSpPr>
          <p:spPr bwMode="auto">
            <a:xfrm>
              <a:off x="1621766" y="1943819"/>
              <a:ext cx="195532" cy="0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16" name="Straight Connector 245"/>
            <p:cNvCxnSpPr>
              <a:cxnSpLocks noChangeShapeType="1"/>
            </p:cNvCxnSpPr>
            <p:nvPr/>
          </p:nvCxnSpPr>
          <p:spPr bwMode="auto">
            <a:xfrm>
              <a:off x="1624640" y="1975448"/>
              <a:ext cx="195532" cy="0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180" name="Group 246"/>
          <p:cNvGrpSpPr>
            <a:grpSpLocks/>
          </p:cNvGrpSpPr>
          <p:nvPr/>
        </p:nvGrpSpPr>
        <p:grpSpPr bwMode="auto">
          <a:xfrm>
            <a:off x="2965450" y="3573463"/>
            <a:ext cx="163513" cy="169862"/>
            <a:chOff x="977660" y="871266"/>
            <a:chExt cx="163902" cy="169655"/>
          </a:xfrm>
        </p:grpSpPr>
        <p:cxnSp>
          <p:nvCxnSpPr>
            <p:cNvPr id="6313" name="Straight Connector 247"/>
            <p:cNvCxnSpPr>
              <a:cxnSpLocks noChangeShapeType="1"/>
            </p:cNvCxnSpPr>
            <p:nvPr/>
          </p:nvCxnSpPr>
          <p:spPr bwMode="auto">
            <a:xfrm rot="16200000" flipH="1">
              <a:off x="934528" y="917275"/>
              <a:ext cx="166778" cy="80514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14" name="Straight Connector 248"/>
            <p:cNvCxnSpPr>
              <a:cxnSpLocks noChangeShapeType="1"/>
            </p:cNvCxnSpPr>
            <p:nvPr/>
          </p:nvCxnSpPr>
          <p:spPr bwMode="auto">
            <a:xfrm rot="5400000">
              <a:off x="1017916" y="914398"/>
              <a:ext cx="166778" cy="80514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181" name="Group 249"/>
          <p:cNvGrpSpPr>
            <a:grpSpLocks/>
          </p:cNvGrpSpPr>
          <p:nvPr/>
        </p:nvGrpSpPr>
        <p:grpSpPr bwMode="auto">
          <a:xfrm>
            <a:off x="3128963" y="3570288"/>
            <a:ext cx="163512" cy="169862"/>
            <a:chOff x="977660" y="871266"/>
            <a:chExt cx="163902" cy="169655"/>
          </a:xfrm>
        </p:grpSpPr>
        <p:cxnSp>
          <p:nvCxnSpPr>
            <p:cNvPr id="6311" name="Straight Connector 250"/>
            <p:cNvCxnSpPr>
              <a:cxnSpLocks noChangeShapeType="1"/>
            </p:cNvCxnSpPr>
            <p:nvPr/>
          </p:nvCxnSpPr>
          <p:spPr bwMode="auto">
            <a:xfrm rot="16200000" flipH="1">
              <a:off x="934528" y="917275"/>
              <a:ext cx="166778" cy="80514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12" name="Straight Connector 251"/>
            <p:cNvCxnSpPr>
              <a:cxnSpLocks noChangeShapeType="1"/>
            </p:cNvCxnSpPr>
            <p:nvPr/>
          </p:nvCxnSpPr>
          <p:spPr bwMode="auto">
            <a:xfrm rot="5400000">
              <a:off x="1017916" y="914398"/>
              <a:ext cx="166778" cy="80514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6182" name="Straight Connector 252"/>
          <p:cNvCxnSpPr>
            <a:cxnSpLocks noChangeShapeType="1"/>
          </p:cNvCxnSpPr>
          <p:nvPr/>
        </p:nvCxnSpPr>
        <p:spPr bwMode="auto">
          <a:xfrm rot="16200000" flipH="1">
            <a:off x="2171700" y="3625851"/>
            <a:ext cx="166687" cy="80962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83" name="Straight Connector 253"/>
          <p:cNvCxnSpPr>
            <a:cxnSpLocks noChangeShapeType="1"/>
          </p:cNvCxnSpPr>
          <p:nvPr/>
        </p:nvCxnSpPr>
        <p:spPr bwMode="auto">
          <a:xfrm rot="-5400000" flipH="1" flipV="1">
            <a:off x="2246313" y="3622675"/>
            <a:ext cx="166687" cy="80963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184" name="Group 254"/>
          <p:cNvGrpSpPr>
            <a:grpSpLocks/>
          </p:cNvGrpSpPr>
          <p:nvPr/>
        </p:nvGrpSpPr>
        <p:grpSpPr bwMode="auto">
          <a:xfrm flipV="1">
            <a:off x="2381250" y="3568700"/>
            <a:ext cx="198438" cy="31750"/>
            <a:chOff x="1621766" y="1943819"/>
            <a:chExt cx="198406" cy="31629"/>
          </a:xfrm>
        </p:grpSpPr>
        <p:cxnSp>
          <p:nvCxnSpPr>
            <p:cNvPr id="6309" name="Straight Connector 255"/>
            <p:cNvCxnSpPr>
              <a:cxnSpLocks noChangeShapeType="1"/>
            </p:cNvCxnSpPr>
            <p:nvPr/>
          </p:nvCxnSpPr>
          <p:spPr bwMode="auto">
            <a:xfrm>
              <a:off x="1621766" y="1943819"/>
              <a:ext cx="195532" cy="0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10" name="Straight Connector 256"/>
            <p:cNvCxnSpPr>
              <a:cxnSpLocks noChangeShapeType="1"/>
            </p:cNvCxnSpPr>
            <p:nvPr/>
          </p:nvCxnSpPr>
          <p:spPr bwMode="auto">
            <a:xfrm>
              <a:off x="1624640" y="1975448"/>
              <a:ext cx="195532" cy="0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6185" name="Straight Connector 257"/>
          <p:cNvCxnSpPr>
            <a:cxnSpLocks noChangeShapeType="1"/>
          </p:cNvCxnSpPr>
          <p:nvPr/>
        </p:nvCxnSpPr>
        <p:spPr bwMode="auto">
          <a:xfrm rot="16200000" flipH="1">
            <a:off x="2547938" y="3629025"/>
            <a:ext cx="166687" cy="80963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86" name="Straight Connector 258"/>
          <p:cNvCxnSpPr>
            <a:cxnSpLocks noChangeShapeType="1"/>
          </p:cNvCxnSpPr>
          <p:nvPr/>
        </p:nvCxnSpPr>
        <p:spPr bwMode="auto">
          <a:xfrm rot="-5400000" flipH="1" flipV="1">
            <a:off x="2622550" y="3625851"/>
            <a:ext cx="166687" cy="80962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187" name="Group 259"/>
          <p:cNvGrpSpPr>
            <a:grpSpLocks/>
          </p:cNvGrpSpPr>
          <p:nvPr/>
        </p:nvGrpSpPr>
        <p:grpSpPr bwMode="auto">
          <a:xfrm flipV="1">
            <a:off x="2757488" y="3570288"/>
            <a:ext cx="198437" cy="31750"/>
            <a:chOff x="1621766" y="1943819"/>
            <a:chExt cx="198406" cy="31629"/>
          </a:xfrm>
        </p:grpSpPr>
        <p:cxnSp>
          <p:nvCxnSpPr>
            <p:cNvPr id="6307" name="Straight Connector 260"/>
            <p:cNvCxnSpPr>
              <a:cxnSpLocks noChangeShapeType="1"/>
            </p:cNvCxnSpPr>
            <p:nvPr/>
          </p:nvCxnSpPr>
          <p:spPr bwMode="auto">
            <a:xfrm>
              <a:off x="1621766" y="1943819"/>
              <a:ext cx="195532" cy="0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08" name="Straight Connector 261"/>
            <p:cNvCxnSpPr>
              <a:cxnSpLocks noChangeShapeType="1"/>
            </p:cNvCxnSpPr>
            <p:nvPr/>
          </p:nvCxnSpPr>
          <p:spPr bwMode="auto">
            <a:xfrm>
              <a:off x="1624640" y="1975448"/>
              <a:ext cx="195532" cy="0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188" name="Group 262"/>
          <p:cNvGrpSpPr>
            <a:grpSpLocks/>
          </p:cNvGrpSpPr>
          <p:nvPr/>
        </p:nvGrpSpPr>
        <p:grpSpPr bwMode="auto">
          <a:xfrm>
            <a:off x="3292475" y="3568700"/>
            <a:ext cx="165100" cy="169863"/>
            <a:chOff x="977660" y="871266"/>
            <a:chExt cx="163902" cy="169655"/>
          </a:xfrm>
        </p:grpSpPr>
        <p:cxnSp>
          <p:nvCxnSpPr>
            <p:cNvPr id="6305" name="Straight Connector 263"/>
            <p:cNvCxnSpPr>
              <a:cxnSpLocks noChangeShapeType="1"/>
            </p:cNvCxnSpPr>
            <p:nvPr/>
          </p:nvCxnSpPr>
          <p:spPr bwMode="auto">
            <a:xfrm rot="16200000" flipH="1">
              <a:off x="934528" y="917275"/>
              <a:ext cx="166778" cy="80514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06" name="Straight Connector 264"/>
            <p:cNvCxnSpPr>
              <a:cxnSpLocks noChangeShapeType="1"/>
            </p:cNvCxnSpPr>
            <p:nvPr/>
          </p:nvCxnSpPr>
          <p:spPr bwMode="auto">
            <a:xfrm rot="5400000">
              <a:off x="1017916" y="914398"/>
              <a:ext cx="166778" cy="80514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189" name="TextBox 265"/>
          <p:cNvSpPr txBox="1">
            <a:spLocks noChangeArrowheads="1"/>
          </p:cNvSpPr>
          <p:nvPr/>
        </p:nvSpPr>
        <p:spPr bwMode="auto">
          <a:xfrm>
            <a:off x="5549900" y="4921250"/>
            <a:ext cx="603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800">
                <a:solidFill>
                  <a:schemeClr val="bg1"/>
                </a:solidFill>
                <a:latin typeface="Arial" charset="0"/>
                <a:cs typeface="Arial" charset="0"/>
              </a:rPr>
              <a:t>H</a:t>
            </a:r>
            <a:r>
              <a:rPr lang="en-GB" sz="1800" baseline="-25000">
                <a:solidFill>
                  <a:schemeClr val="bg1"/>
                </a:solidFill>
                <a:latin typeface="Arial" charset="0"/>
                <a:cs typeface="Arial" charset="0"/>
              </a:rPr>
              <a:t>3</a:t>
            </a:r>
            <a:r>
              <a:rPr lang="en-GB" sz="1800">
                <a:solidFill>
                  <a:schemeClr val="bg1"/>
                </a:solidFill>
                <a:latin typeface="Arial" charset="0"/>
                <a:cs typeface="Arial" charset="0"/>
              </a:rPr>
              <a:t>C</a:t>
            </a:r>
            <a:endParaRPr lang="en-US" sz="18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pSp>
        <p:nvGrpSpPr>
          <p:cNvPr id="6190" name="Group 67"/>
          <p:cNvGrpSpPr>
            <a:grpSpLocks/>
          </p:cNvGrpSpPr>
          <p:nvPr/>
        </p:nvGrpSpPr>
        <p:grpSpPr bwMode="auto">
          <a:xfrm>
            <a:off x="6108700" y="5014913"/>
            <a:ext cx="163513" cy="169862"/>
            <a:chOff x="977660" y="871266"/>
            <a:chExt cx="163902" cy="169655"/>
          </a:xfrm>
        </p:grpSpPr>
        <p:cxnSp>
          <p:nvCxnSpPr>
            <p:cNvPr id="6303" name="Straight Connector 267"/>
            <p:cNvCxnSpPr>
              <a:cxnSpLocks noChangeShapeType="1"/>
            </p:cNvCxnSpPr>
            <p:nvPr/>
          </p:nvCxnSpPr>
          <p:spPr bwMode="auto">
            <a:xfrm rot="16200000" flipH="1">
              <a:off x="934528" y="917275"/>
              <a:ext cx="166778" cy="80514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04" name="Straight Connector 268"/>
            <p:cNvCxnSpPr>
              <a:cxnSpLocks noChangeShapeType="1"/>
            </p:cNvCxnSpPr>
            <p:nvPr/>
          </p:nvCxnSpPr>
          <p:spPr bwMode="auto">
            <a:xfrm rot="5400000">
              <a:off x="1017916" y="914398"/>
              <a:ext cx="166778" cy="80514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191" name="Group 68"/>
          <p:cNvGrpSpPr>
            <a:grpSpLocks/>
          </p:cNvGrpSpPr>
          <p:nvPr/>
        </p:nvGrpSpPr>
        <p:grpSpPr bwMode="auto">
          <a:xfrm>
            <a:off x="6267450" y="5018088"/>
            <a:ext cx="163513" cy="169862"/>
            <a:chOff x="977660" y="871266"/>
            <a:chExt cx="163902" cy="169655"/>
          </a:xfrm>
        </p:grpSpPr>
        <p:cxnSp>
          <p:nvCxnSpPr>
            <p:cNvPr id="6301" name="Straight Connector 270"/>
            <p:cNvCxnSpPr>
              <a:cxnSpLocks noChangeShapeType="1"/>
            </p:cNvCxnSpPr>
            <p:nvPr/>
          </p:nvCxnSpPr>
          <p:spPr bwMode="auto">
            <a:xfrm rot="16200000" flipH="1">
              <a:off x="934528" y="917275"/>
              <a:ext cx="166778" cy="80514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02" name="Straight Connector 271"/>
            <p:cNvCxnSpPr>
              <a:cxnSpLocks noChangeShapeType="1"/>
            </p:cNvCxnSpPr>
            <p:nvPr/>
          </p:nvCxnSpPr>
          <p:spPr bwMode="auto">
            <a:xfrm rot="5400000">
              <a:off x="1017916" y="914398"/>
              <a:ext cx="166778" cy="80514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192" name="Group 71"/>
          <p:cNvGrpSpPr>
            <a:grpSpLocks/>
          </p:cNvGrpSpPr>
          <p:nvPr/>
        </p:nvGrpSpPr>
        <p:grpSpPr bwMode="auto">
          <a:xfrm>
            <a:off x="6430963" y="5014913"/>
            <a:ext cx="163512" cy="169862"/>
            <a:chOff x="977660" y="871266"/>
            <a:chExt cx="163902" cy="169655"/>
          </a:xfrm>
        </p:grpSpPr>
        <p:cxnSp>
          <p:nvCxnSpPr>
            <p:cNvPr id="6299" name="Straight Connector 273"/>
            <p:cNvCxnSpPr>
              <a:cxnSpLocks noChangeShapeType="1"/>
            </p:cNvCxnSpPr>
            <p:nvPr/>
          </p:nvCxnSpPr>
          <p:spPr bwMode="auto">
            <a:xfrm rot="16200000" flipH="1">
              <a:off x="934528" y="917275"/>
              <a:ext cx="166778" cy="80514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00" name="Straight Connector 274"/>
            <p:cNvCxnSpPr>
              <a:cxnSpLocks noChangeShapeType="1"/>
            </p:cNvCxnSpPr>
            <p:nvPr/>
          </p:nvCxnSpPr>
          <p:spPr bwMode="auto">
            <a:xfrm rot="5400000">
              <a:off x="1017916" y="914398"/>
              <a:ext cx="166778" cy="80514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193" name="Group 74"/>
          <p:cNvGrpSpPr>
            <a:grpSpLocks/>
          </p:cNvGrpSpPr>
          <p:nvPr/>
        </p:nvGrpSpPr>
        <p:grpSpPr bwMode="auto">
          <a:xfrm>
            <a:off x="6588125" y="5011738"/>
            <a:ext cx="165100" cy="169862"/>
            <a:chOff x="977660" y="871266"/>
            <a:chExt cx="163902" cy="169655"/>
          </a:xfrm>
        </p:grpSpPr>
        <p:cxnSp>
          <p:nvCxnSpPr>
            <p:cNvPr id="6297" name="Straight Connector 276"/>
            <p:cNvCxnSpPr>
              <a:cxnSpLocks noChangeShapeType="1"/>
            </p:cNvCxnSpPr>
            <p:nvPr/>
          </p:nvCxnSpPr>
          <p:spPr bwMode="auto">
            <a:xfrm rot="16200000" flipH="1">
              <a:off x="934528" y="917275"/>
              <a:ext cx="166778" cy="80514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98" name="Straight Connector 277"/>
            <p:cNvCxnSpPr>
              <a:cxnSpLocks noChangeShapeType="1"/>
            </p:cNvCxnSpPr>
            <p:nvPr/>
          </p:nvCxnSpPr>
          <p:spPr bwMode="auto">
            <a:xfrm rot="5400000">
              <a:off x="1017916" y="914398"/>
              <a:ext cx="166778" cy="80514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194" name="Group 77"/>
          <p:cNvGrpSpPr>
            <a:grpSpLocks/>
          </p:cNvGrpSpPr>
          <p:nvPr/>
        </p:nvGrpSpPr>
        <p:grpSpPr bwMode="auto">
          <a:xfrm>
            <a:off x="6753225" y="5008563"/>
            <a:ext cx="163513" cy="169862"/>
            <a:chOff x="977660" y="871266"/>
            <a:chExt cx="163902" cy="169655"/>
          </a:xfrm>
        </p:grpSpPr>
        <p:cxnSp>
          <p:nvCxnSpPr>
            <p:cNvPr id="6295" name="Straight Connector 279"/>
            <p:cNvCxnSpPr>
              <a:cxnSpLocks noChangeShapeType="1"/>
            </p:cNvCxnSpPr>
            <p:nvPr/>
          </p:nvCxnSpPr>
          <p:spPr bwMode="auto">
            <a:xfrm rot="16200000" flipH="1">
              <a:off x="934528" y="917275"/>
              <a:ext cx="166778" cy="80514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96" name="Straight Connector 280"/>
            <p:cNvCxnSpPr>
              <a:cxnSpLocks noChangeShapeType="1"/>
            </p:cNvCxnSpPr>
            <p:nvPr/>
          </p:nvCxnSpPr>
          <p:spPr bwMode="auto">
            <a:xfrm rot="5400000">
              <a:off x="1017916" y="914398"/>
              <a:ext cx="166778" cy="80514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195" name="Group 80"/>
          <p:cNvGrpSpPr>
            <a:grpSpLocks/>
          </p:cNvGrpSpPr>
          <p:nvPr/>
        </p:nvGrpSpPr>
        <p:grpSpPr bwMode="auto">
          <a:xfrm>
            <a:off x="6910388" y="5005388"/>
            <a:ext cx="163512" cy="169862"/>
            <a:chOff x="977660" y="871266"/>
            <a:chExt cx="163902" cy="169655"/>
          </a:xfrm>
        </p:grpSpPr>
        <p:cxnSp>
          <p:nvCxnSpPr>
            <p:cNvPr id="6293" name="Straight Connector 282"/>
            <p:cNvCxnSpPr>
              <a:cxnSpLocks noChangeShapeType="1"/>
            </p:cNvCxnSpPr>
            <p:nvPr/>
          </p:nvCxnSpPr>
          <p:spPr bwMode="auto">
            <a:xfrm rot="16200000" flipH="1">
              <a:off x="934528" y="917275"/>
              <a:ext cx="166778" cy="80514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94" name="Straight Connector 283"/>
            <p:cNvCxnSpPr>
              <a:cxnSpLocks noChangeShapeType="1"/>
            </p:cNvCxnSpPr>
            <p:nvPr/>
          </p:nvCxnSpPr>
          <p:spPr bwMode="auto">
            <a:xfrm rot="5400000">
              <a:off x="1017916" y="914398"/>
              <a:ext cx="166778" cy="80514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196" name="Group 83"/>
          <p:cNvGrpSpPr>
            <a:grpSpLocks/>
          </p:cNvGrpSpPr>
          <p:nvPr/>
        </p:nvGrpSpPr>
        <p:grpSpPr bwMode="auto">
          <a:xfrm>
            <a:off x="7073900" y="5014913"/>
            <a:ext cx="165100" cy="169862"/>
            <a:chOff x="977660" y="871266"/>
            <a:chExt cx="163902" cy="169655"/>
          </a:xfrm>
        </p:grpSpPr>
        <p:cxnSp>
          <p:nvCxnSpPr>
            <p:cNvPr id="6291" name="Straight Connector 285"/>
            <p:cNvCxnSpPr>
              <a:cxnSpLocks noChangeShapeType="1"/>
            </p:cNvCxnSpPr>
            <p:nvPr/>
          </p:nvCxnSpPr>
          <p:spPr bwMode="auto">
            <a:xfrm rot="16200000" flipH="1">
              <a:off x="934528" y="917275"/>
              <a:ext cx="166778" cy="80514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92" name="Straight Connector 286"/>
            <p:cNvCxnSpPr>
              <a:cxnSpLocks noChangeShapeType="1"/>
            </p:cNvCxnSpPr>
            <p:nvPr/>
          </p:nvCxnSpPr>
          <p:spPr bwMode="auto">
            <a:xfrm rot="5400000">
              <a:off x="1017916" y="914398"/>
              <a:ext cx="166778" cy="80514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6197" name="Straight Connector 287"/>
          <p:cNvCxnSpPr>
            <a:cxnSpLocks noChangeShapeType="1"/>
          </p:cNvCxnSpPr>
          <p:nvPr/>
        </p:nvCxnSpPr>
        <p:spPr bwMode="auto">
          <a:xfrm rot="16200000" flipH="1">
            <a:off x="7200900" y="5057776"/>
            <a:ext cx="166687" cy="80962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98" name="TextBox 288"/>
          <p:cNvSpPr txBox="1">
            <a:spLocks noChangeArrowheads="1"/>
          </p:cNvSpPr>
          <p:nvPr/>
        </p:nvSpPr>
        <p:spPr bwMode="auto">
          <a:xfrm>
            <a:off x="7240588" y="4921250"/>
            <a:ext cx="595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800">
                <a:solidFill>
                  <a:schemeClr val="bg1"/>
                </a:solidFill>
                <a:latin typeface="Arial" charset="0"/>
                <a:cs typeface="Arial" charset="0"/>
              </a:rPr>
              <a:t>CO.</a:t>
            </a:r>
            <a:endParaRPr lang="en-US" sz="18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199" name="TextBox 289"/>
          <p:cNvSpPr txBox="1">
            <a:spLocks noChangeArrowheads="1"/>
          </p:cNvSpPr>
          <p:nvPr/>
        </p:nvSpPr>
        <p:spPr bwMode="auto">
          <a:xfrm>
            <a:off x="5243513" y="5391150"/>
            <a:ext cx="603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800">
                <a:solidFill>
                  <a:schemeClr val="bg1"/>
                </a:solidFill>
                <a:latin typeface="Arial" charset="0"/>
                <a:cs typeface="Arial" charset="0"/>
              </a:rPr>
              <a:t>H</a:t>
            </a:r>
            <a:r>
              <a:rPr lang="en-GB" sz="1800" baseline="-25000">
                <a:solidFill>
                  <a:schemeClr val="bg1"/>
                </a:solidFill>
                <a:latin typeface="Arial" charset="0"/>
                <a:cs typeface="Arial" charset="0"/>
              </a:rPr>
              <a:t>3</a:t>
            </a:r>
            <a:r>
              <a:rPr lang="en-GB" sz="1800">
                <a:solidFill>
                  <a:schemeClr val="bg1"/>
                </a:solidFill>
                <a:latin typeface="Arial" charset="0"/>
                <a:cs typeface="Arial" charset="0"/>
              </a:rPr>
              <a:t>C</a:t>
            </a:r>
            <a:endParaRPr lang="en-US" sz="18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pSp>
        <p:nvGrpSpPr>
          <p:cNvPr id="6200" name="Group 290"/>
          <p:cNvGrpSpPr>
            <a:grpSpLocks/>
          </p:cNvGrpSpPr>
          <p:nvPr/>
        </p:nvGrpSpPr>
        <p:grpSpPr bwMode="auto">
          <a:xfrm>
            <a:off x="5797550" y="5484813"/>
            <a:ext cx="163513" cy="168275"/>
            <a:chOff x="977660" y="871266"/>
            <a:chExt cx="163902" cy="169655"/>
          </a:xfrm>
        </p:grpSpPr>
        <p:cxnSp>
          <p:nvCxnSpPr>
            <p:cNvPr id="6289" name="Straight Connector 291"/>
            <p:cNvCxnSpPr>
              <a:cxnSpLocks noChangeShapeType="1"/>
            </p:cNvCxnSpPr>
            <p:nvPr/>
          </p:nvCxnSpPr>
          <p:spPr bwMode="auto">
            <a:xfrm rot="16200000" flipH="1">
              <a:off x="934528" y="917275"/>
              <a:ext cx="166778" cy="80514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90" name="Straight Connector 292"/>
            <p:cNvCxnSpPr>
              <a:cxnSpLocks noChangeShapeType="1"/>
            </p:cNvCxnSpPr>
            <p:nvPr/>
          </p:nvCxnSpPr>
          <p:spPr bwMode="auto">
            <a:xfrm rot="5400000">
              <a:off x="1017916" y="914398"/>
              <a:ext cx="166778" cy="80514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201" name="Group 293"/>
          <p:cNvGrpSpPr>
            <a:grpSpLocks/>
          </p:cNvGrpSpPr>
          <p:nvPr/>
        </p:nvGrpSpPr>
        <p:grpSpPr bwMode="auto">
          <a:xfrm>
            <a:off x="5954713" y="5486400"/>
            <a:ext cx="165100" cy="169863"/>
            <a:chOff x="977660" y="871266"/>
            <a:chExt cx="163902" cy="169655"/>
          </a:xfrm>
        </p:grpSpPr>
        <p:cxnSp>
          <p:nvCxnSpPr>
            <p:cNvPr id="6287" name="Straight Connector 294"/>
            <p:cNvCxnSpPr>
              <a:cxnSpLocks noChangeShapeType="1"/>
            </p:cNvCxnSpPr>
            <p:nvPr/>
          </p:nvCxnSpPr>
          <p:spPr bwMode="auto">
            <a:xfrm rot="16200000" flipH="1">
              <a:off x="934528" y="917275"/>
              <a:ext cx="166778" cy="80514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88" name="Straight Connector 295"/>
            <p:cNvCxnSpPr>
              <a:cxnSpLocks noChangeShapeType="1"/>
            </p:cNvCxnSpPr>
            <p:nvPr/>
          </p:nvCxnSpPr>
          <p:spPr bwMode="auto">
            <a:xfrm rot="5400000">
              <a:off x="1017916" y="914398"/>
              <a:ext cx="166778" cy="80514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202" name="Group 296"/>
          <p:cNvGrpSpPr>
            <a:grpSpLocks/>
          </p:cNvGrpSpPr>
          <p:nvPr/>
        </p:nvGrpSpPr>
        <p:grpSpPr bwMode="auto">
          <a:xfrm>
            <a:off x="6119813" y="5484813"/>
            <a:ext cx="163512" cy="168275"/>
            <a:chOff x="977660" y="871266"/>
            <a:chExt cx="163902" cy="169655"/>
          </a:xfrm>
        </p:grpSpPr>
        <p:cxnSp>
          <p:nvCxnSpPr>
            <p:cNvPr id="6285" name="Straight Connector 297"/>
            <p:cNvCxnSpPr>
              <a:cxnSpLocks noChangeShapeType="1"/>
            </p:cNvCxnSpPr>
            <p:nvPr/>
          </p:nvCxnSpPr>
          <p:spPr bwMode="auto">
            <a:xfrm rot="16200000" flipH="1">
              <a:off x="934528" y="917275"/>
              <a:ext cx="166778" cy="80514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86" name="Straight Connector 298"/>
            <p:cNvCxnSpPr>
              <a:cxnSpLocks noChangeShapeType="1"/>
            </p:cNvCxnSpPr>
            <p:nvPr/>
          </p:nvCxnSpPr>
          <p:spPr bwMode="auto">
            <a:xfrm rot="5400000">
              <a:off x="1017916" y="914398"/>
              <a:ext cx="166778" cy="80514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203" name="Group 299"/>
          <p:cNvGrpSpPr>
            <a:grpSpLocks/>
          </p:cNvGrpSpPr>
          <p:nvPr/>
        </p:nvGrpSpPr>
        <p:grpSpPr bwMode="auto">
          <a:xfrm>
            <a:off x="6276975" y="5481638"/>
            <a:ext cx="163513" cy="169862"/>
            <a:chOff x="977660" y="871266"/>
            <a:chExt cx="163902" cy="169655"/>
          </a:xfrm>
        </p:grpSpPr>
        <p:cxnSp>
          <p:nvCxnSpPr>
            <p:cNvPr id="6283" name="Straight Connector 300"/>
            <p:cNvCxnSpPr>
              <a:cxnSpLocks noChangeShapeType="1"/>
            </p:cNvCxnSpPr>
            <p:nvPr/>
          </p:nvCxnSpPr>
          <p:spPr bwMode="auto">
            <a:xfrm rot="16200000" flipH="1">
              <a:off x="934528" y="917275"/>
              <a:ext cx="166778" cy="80514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84" name="Straight Connector 301"/>
            <p:cNvCxnSpPr>
              <a:cxnSpLocks noChangeShapeType="1"/>
            </p:cNvCxnSpPr>
            <p:nvPr/>
          </p:nvCxnSpPr>
          <p:spPr bwMode="auto">
            <a:xfrm rot="5400000">
              <a:off x="1017916" y="914398"/>
              <a:ext cx="166778" cy="80514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204" name="Group 302"/>
          <p:cNvGrpSpPr>
            <a:grpSpLocks/>
          </p:cNvGrpSpPr>
          <p:nvPr/>
        </p:nvGrpSpPr>
        <p:grpSpPr bwMode="auto">
          <a:xfrm>
            <a:off x="6446838" y="5468938"/>
            <a:ext cx="198437" cy="31750"/>
            <a:chOff x="1621766" y="1943819"/>
            <a:chExt cx="198406" cy="31629"/>
          </a:xfrm>
        </p:grpSpPr>
        <p:cxnSp>
          <p:nvCxnSpPr>
            <p:cNvPr id="6281" name="Straight Connector 303"/>
            <p:cNvCxnSpPr>
              <a:cxnSpLocks noChangeShapeType="1"/>
            </p:cNvCxnSpPr>
            <p:nvPr/>
          </p:nvCxnSpPr>
          <p:spPr bwMode="auto">
            <a:xfrm>
              <a:off x="1621766" y="1943819"/>
              <a:ext cx="195532" cy="0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82" name="Straight Connector 304"/>
            <p:cNvCxnSpPr>
              <a:cxnSpLocks noChangeShapeType="1"/>
            </p:cNvCxnSpPr>
            <p:nvPr/>
          </p:nvCxnSpPr>
          <p:spPr bwMode="auto">
            <a:xfrm>
              <a:off x="1624640" y="1975448"/>
              <a:ext cx="195532" cy="0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205" name="Group 305"/>
          <p:cNvGrpSpPr>
            <a:grpSpLocks/>
          </p:cNvGrpSpPr>
          <p:nvPr/>
        </p:nvGrpSpPr>
        <p:grpSpPr bwMode="auto">
          <a:xfrm>
            <a:off x="6651625" y="5481638"/>
            <a:ext cx="163513" cy="169862"/>
            <a:chOff x="977660" y="871266"/>
            <a:chExt cx="163902" cy="169655"/>
          </a:xfrm>
        </p:grpSpPr>
        <p:cxnSp>
          <p:nvCxnSpPr>
            <p:cNvPr id="6279" name="Straight Connector 306"/>
            <p:cNvCxnSpPr>
              <a:cxnSpLocks noChangeShapeType="1"/>
            </p:cNvCxnSpPr>
            <p:nvPr/>
          </p:nvCxnSpPr>
          <p:spPr bwMode="auto">
            <a:xfrm rot="16200000" flipH="1">
              <a:off x="934528" y="917275"/>
              <a:ext cx="166778" cy="80514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80" name="Straight Connector 307"/>
            <p:cNvCxnSpPr>
              <a:cxnSpLocks noChangeShapeType="1"/>
            </p:cNvCxnSpPr>
            <p:nvPr/>
          </p:nvCxnSpPr>
          <p:spPr bwMode="auto">
            <a:xfrm rot="5400000">
              <a:off x="1017916" y="914398"/>
              <a:ext cx="166778" cy="80514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206" name="Group 308"/>
          <p:cNvGrpSpPr>
            <a:grpSpLocks/>
          </p:cNvGrpSpPr>
          <p:nvPr/>
        </p:nvGrpSpPr>
        <p:grpSpPr bwMode="auto">
          <a:xfrm>
            <a:off x="6815138" y="5489575"/>
            <a:ext cx="163512" cy="169863"/>
            <a:chOff x="977660" y="871266"/>
            <a:chExt cx="163902" cy="169655"/>
          </a:xfrm>
        </p:grpSpPr>
        <p:cxnSp>
          <p:nvCxnSpPr>
            <p:cNvPr id="6277" name="Straight Connector 309"/>
            <p:cNvCxnSpPr>
              <a:cxnSpLocks noChangeShapeType="1"/>
            </p:cNvCxnSpPr>
            <p:nvPr/>
          </p:nvCxnSpPr>
          <p:spPr bwMode="auto">
            <a:xfrm rot="16200000" flipH="1">
              <a:off x="934528" y="917275"/>
              <a:ext cx="166778" cy="80514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78" name="Straight Connector 310"/>
            <p:cNvCxnSpPr>
              <a:cxnSpLocks noChangeShapeType="1"/>
            </p:cNvCxnSpPr>
            <p:nvPr/>
          </p:nvCxnSpPr>
          <p:spPr bwMode="auto">
            <a:xfrm rot="5400000">
              <a:off x="1017916" y="914398"/>
              <a:ext cx="166778" cy="80514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207" name="Group 311"/>
          <p:cNvGrpSpPr>
            <a:grpSpLocks/>
          </p:cNvGrpSpPr>
          <p:nvPr/>
        </p:nvGrpSpPr>
        <p:grpSpPr bwMode="auto">
          <a:xfrm>
            <a:off x="6992938" y="5486400"/>
            <a:ext cx="163512" cy="169863"/>
            <a:chOff x="977660" y="871266"/>
            <a:chExt cx="163902" cy="169655"/>
          </a:xfrm>
        </p:grpSpPr>
        <p:cxnSp>
          <p:nvCxnSpPr>
            <p:cNvPr id="6275" name="Straight Connector 312"/>
            <p:cNvCxnSpPr>
              <a:cxnSpLocks noChangeShapeType="1"/>
            </p:cNvCxnSpPr>
            <p:nvPr/>
          </p:nvCxnSpPr>
          <p:spPr bwMode="auto">
            <a:xfrm rot="16200000" flipH="1">
              <a:off x="934528" y="917275"/>
              <a:ext cx="166778" cy="80514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76" name="Straight Connector 313"/>
            <p:cNvCxnSpPr>
              <a:cxnSpLocks noChangeShapeType="1"/>
            </p:cNvCxnSpPr>
            <p:nvPr/>
          </p:nvCxnSpPr>
          <p:spPr bwMode="auto">
            <a:xfrm rot="5400000">
              <a:off x="1017916" y="914398"/>
              <a:ext cx="166778" cy="80514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208" name="TextBox 314"/>
          <p:cNvSpPr txBox="1">
            <a:spLocks noChangeArrowheads="1"/>
          </p:cNvSpPr>
          <p:nvPr/>
        </p:nvSpPr>
        <p:spPr bwMode="auto">
          <a:xfrm>
            <a:off x="7235825" y="5395913"/>
            <a:ext cx="595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800">
                <a:solidFill>
                  <a:schemeClr val="bg1"/>
                </a:solidFill>
                <a:latin typeface="Arial" charset="0"/>
                <a:cs typeface="Arial" charset="0"/>
              </a:rPr>
              <a:t>CO.</a:t>
            </a:r>
            <a:endParaRPr lang="en-US" sz="18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pSp>
        <p:nvGrpSpPr>
          <p:cNvPr id="6209" name="Group 315"/>
          <p:cNvGrpSpPr>
            <a:grpSpLocks/>
          </p:cNvGrpSpPr>
          <p:nvPr/>
        </p:nvGrpSpPr>
        <p:grpSpPr bwMode="auto">
          <a:xfrm>
            <a:off x="7150100" y="5484813"/>
            <a:ext cx="163513" cy="168275"/>
            <a:chOff x="977660" y="871266"/>
            <a:chExt cx="163902" cy="169655"/>
          </a:xfrm>
        </p:grpSpPr>
        <p:cxnSp>
          <p:nvCxnSpPr>
            <p:cNvPr id="6273" name="Straight Connector 316"/>
            <p:cNvCxnSpPr>
              <a:cxnSpLocks noChangeShapeType="1"/>
            </p:cNvCxnSpPr>
            <p:nvPr/>
          </p:nvCxnSpPr>
          <p:spPr bwMode="auto">
            <a:xfrm rot="16200000" flipH="1">
              <a:off x="934528" y="917275"/>
              <a:ext cx="166778" cy="80514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74" name="Straight Connector 317"/>
            <p:cNvCxnSpPr>
              <a:cxnSpLocks noChangeShapeType="1"/>
            </p:cNvCxnSpPr>
            <p:nvPr/>
          </p:nvCxnSpPr>
          <p:spPr bwMode="auto">
            <a:xfrm rot="5400000">
              <a:off x="1017916" y="914398"/>
              <a:ext cx="166778" cy="80514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210" name="Group 318"/>
          <p:cNvGrpSpPr>
            <a:grpSpLocks/>
          </p:cNvGrpSpPr>
          <p:nvPr/>
        </p:nvGrpSpPr>
        <p:grpSpPr bwMode="auto">
          <a:xfrm>
            <a:off x="4973638" y="5999163"/>
            <a:ext cx="163512" cy="169862"/>
            <a:chOff x="977660" y="871266"/>
            <a:chExt cx="163902" cy="169655"/>
          </a:xfrm>
        </p:grpSpPr>
        <p:cxnSp>
          <p:nvCxnSpPr>
            <p:cNvPr id="6271" name="Straight Connector 319"/>
            <p:cNvCxnSpPr>
              <a:cxnSpLocks noChangeShapeType="1"/>
            </p:cNvCxnSpPr>
            <p:nvPr/>
          </p:nvCxnSpPr>
          <p:spPr bwMode="auto">
            <a:xfrm rot="16200000" flipH="1">
              <a:off x="934528" y="917275"/>
              <a:ext cx="166778" cy="80514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72" name="Straight Connector 320"/>
            <p:cNvCxnSpPr>
              <a:cxnSpLocks noChangeShapeType="1"/>
            </p:cNvCxnSpPr>
            <p:nvPr/>
          </p:nvCxnSpPr>
          <p:spPr bwMode="auto">
            <a:xfrm rot="5400000">
              <a:off x="1017916" y="914398"/>
              <a:ext cx="166778" cy="80514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211" name="TextBox 321"/>
          <p:cNvSpPr txBox="1">
            <a:spLocks noChangeArrowheads="1"/>
          </p:cNvSpPr>
          <p:nvPr/>
        </p:nvSpPr>
        <p:spPr bwMode="auto">
          <a:xfrm>
            <a:off x="4430713" y="5905500"/>
            <a:ext cx="603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800">
                <a:solidFill>
                  <a:schemeClr val="bg1"/>
                </a:solidFill>
                <a:latin typeface="Arial" charset="0"/>
                <a:cs typeface="Arial" charset="0"/>
              </a:rPr>
              <a:t>H</a:t>
            </a:r>
            <a:r>
              <a:rPr lang="en-GB" sz="1800" baseline="-25000">
                <a:solidFill>
                  <a:schemeClr val="bg1"/>
                </a:solidFill>
                <a:latin typeface="Arial" charset="0"/>
                <a:cs typeface="Arial" charset="0"/>
              </a:rPr>
              <a:t>3</a:t>
            </a:r>
            <a:r>
              <a:rPr lang="en-GB" sz="1800">
                <a:solidFill>
                  <a:schemeClr val="bg1"/>
                </a:solidFill>
                <a:latin typeface="Arial" charset="0"/>
                <a:cs typeface="Arial" charset="0"/>
              </a:rPr>
              <a:t>C</a:t>
            </a:r>
            <a:endParaRPr lang="en-US" sz="18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cxnSp>
        <p:nvCxnSpPr>
          <p:cNvPr id="6212" name="Straight Connector 322"/>
          <p:cNvCxnSpPr>
            <a:cxnSpLocks noChangeShapeType="1"/>
          </p:cNvCxnSpPr>
          <p:nvPr/>
        </p:nvCxnSpPr>
        <p:spPr bwMode="auto">
          <a:xfrm rot="-5400000" flipH="1" flipV="1">
            <a:off x="5387182" y="6042819"/>
            <a:ext cx="166687" cy="79375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13" name="Straight Connector 323"/>
          <p:cNvCxnSpPr>
            <a:cxnSpLocks noChangeShapeType="1"/>
          </p:cNvCxnSpPr>
          <p:nvPr/>
        </p:nvCxnSpPr>
        <p:spPr bwMode="auto">
          <a:xfrm rot="5400000" flipV="1">
            <a:off x="5303838" y="6045200"/>
            <a:ext cx="166687" cy="80963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214" name="Group 324"/>
          <p:cNvGrpSpPr>
            <a:grpSpLocks/>
          </p:cNvGrpSpPr>
          <p:nvPr/>
        </p:nvGrpSpPr>
        <p:grpSpPr bwMode="auto">
          <a:xfrm flipV="1">
            <a:off x="5145088" y="5989638"/>
            <a:ext cx="198437" cy="31750"/>
            <a:chOff x="1621766" y="1943819"/>
            <a:chExt cx="198406" cy="31629"/>
          </a:xfrm>
        </p:grpSpPr>
        <p:cxnSp>
          <p:nvCxnSpPr>
            <p:cNvPr id="6269" name="Straight Connector 325"/>
            <p:cNvCxnSpPr>
              <a:cxnSpLocks noChangeShapeType="1"/>
            </p:cNvCxnSpPr>
            <p:nvPr/>
          </p:nvCxnSpPr>
          <p:spPr bwMode="auto">
            <a:xfrm>
              <a:off x="1621766" y="1943819"/>
              <a:ext cx="195532" cy="0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70" name="Straight Connector 326"/>
            <p:cNvCxnSpPr>
              <a:cxnSpLocks noChangeShapeType="1"/>
            </p:cNvCxnSpPr>
            <p:nvPr/>
          </p:nvCxnSpPr>
          <p:spPr bwMode="auto">
            <a:xfrm>
              <a:off x="1624640" y="1975448"/>
              <a:ext cx="195532" cy="0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215" name="Group 327"/>
          <p:cNvGrpSpPr>
            <a:grpSpLocks/>
          </p:cNvGrpSpPr>
          <p:nvPr/>
        </p:nvGrpSpPr>
        <p:grpSpPr bwMode="auto">
          <a:xfrm flipV="1">
            <a:off x="5516563" y="5988050"/>
            <a:ext cx="198437" cy="31750"/>
            <a:chOff x="1621766" y="1943819"/>
            <a:chExt cx="198406" cy="31629"/>
          </a:xfrm>
        </p:grpSpPr>
        <p:cxnSp>
          <p:nvCxnSpPr>
            <p:cNvPr id="6267" name="Straight Connector 328"/>
            <p:cNvCxnSpPr>
              <a:cxnSpLocks noChangeShapeType="1"/>
            </p:cNvCxnSpPr>
            <p:nvPr/>
          </p:nvCxnSpPr>
          <p:spPr bwMode="auto">
            <a:xfrm>
              <a:off x="1621766" y="1943819"/>
              <a:ext cx="195532" cy="0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68" name="Straight Connector 329"/>
            <p:cNvCxnSpPr>
              <a:cxnSpLocks noChangeShapeType="1"/>
            </p:cNvCxnSpPr>
            <p:nvPr/>
          </p:nvCxnSpPr>
          <p:spPr bwMode="auto">
            <a:xfrm>
              <a:off x="1624640" y="1975448"/>
              <a:ext cx="195532" cy="0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6216" name="Straight Connector 330"/>
          <p:cNvCxnSpPr>
            <a:cxnSpLocks noChangeShapeType="1"/>
          </p:cNvCxnSpPr>
          <p:nvPr/>
        </p:nvCxnSpPr>
        <p:spPr bwMode="auto">
          <a:xfrm rot="16200000" flipH="1">
            <a:off x="5683250" y="6042026"/>
            <a:ext cx="166687" cy="80962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17" name="TextBox 331"/>
          <p:cNvSpPr txBox="1">
            <a:spLocks noChangeArrowheads="1"/>
          </p:cNvSpPr>
          <p:nvPr/>
        </p:nvSpPr>
        <p:spPr bwMode="auto">
          <a:xfrm>
            <a:off x="7261225" y="5899150"/>
            <a:ext cx="595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800">
                <a:solidFill>
                  <a:schemeClr val="bg1"/>
                </a:solidFill>
                <a:latin typeface="Arial" charset="0"/>
                <a:cs typeface="Arial" charset="0"/>
              </a:rPr>
              <a:t>CO.</a:t>
            </a:r>
            <a:endParaRPr lang="en-US" sz="18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cxnSp>
        <p:nvCxnSpPr>
          <p:cNvPr id="6218" name="Straight Connector 332"/>
          <p:cNvCxnSpPr>
            <a:cxnSpLocks noChangeShapeType="1"/>
          </p:cNvCxnSpPr>
          <p:nvPr/>
        </p:nvCxnSpPr>
        <p:spPr bwMode="auto">
          <a:xfrm rot="-5400000" flipH="1" flipV="1">
            <a:off x="5757863" y="6038850"/>
            <a:ext cx="166687" cy="80963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219" name="Group 333"/>
          <p:cNvGrpSpPr>
            <a:grpSpLocks/>
          </p:cNvGrpSpPr>
          <p:nvPr/>
        </p:nvGrpSpPr>
        <p:grpSpPr bwMode="auto">
          <a:xfrm flipV="1">
            <a:off x="5888038" y="5984875"/>
            <a:ext cx="198437" cy="31750"/>
            <a:chOff x="1621766" y="1943819"/>
            <a:chExt cx="198406" cy="31629"/>
          </a:xfrm>
        </p:grpSpPr>
        <p:cxnSp>
          <p:nvCxnSpPr>
            <p:cNvPr id="6265" name="Straight Connector 334"/>
            <p:cNvCxnSpPr>
              <a:cxnSpLocks noChangeShapeType="1"/>
            </p:cNvCxnSpPr>
            <p:nvPr/>
          </p:nvCxnSpPr>
          <p:spPr bwMode="auto">
            <a:xfrm>
              <a:off x="1621766" y="1943819"/>
              <a:ext cx="195532" cy="0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66" name="Straight Connector 335"/>
            <p:cNvCxnSpPr>
              <a:cxnSpLocks noChangeShapeType="1"/>
            </p:cNvCxnSpPr>
            <p:nvPr/>
          </p:nvCxnSpPr>
          <p:spPr bwMode="auto">
            <a:xfrm>
              <a:off x="1624640" y="1975448"/>
              <a:ext cx="195532" cy="0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220" name="Group 336"/>
          <p:cNvGrpSpPr>
            <a:grpSpLocks/>
          </p:cNvGrpSpPr>
          <p:nvPr/>
        </p:nvGrpSpPr>
        <p:grpSpPr bwMode="auto">
          <a:xfrm>
            <a:off x="6848475" y="5992813"/>
            <a:ext cx="163513" cy="169862"/>
            <a:chOff x="977660" y="871266"/>
            <a:chExt cx="163902" cy="169655"/>
          </a:xfrm>
        </p:grpSpPr>
        <p:cxnSp>
          <p:nvCxnSpPr>
            <p:cNvPr id="6263" name="Straight Connector 337"/>
            <p:cNvCxnSpPr>
              <a:cxnSpLocks noChangeShapeType="1"/>
            </p:cNvCxnSpPr>
            <p:nvPr/>
          </p:nvCxnSpPr>
          <p:spPr bwMode="auto">
            <a:xfrm rot="16200000" flipH="1">
              <a:off x="934528" y="917275"/>
              <a:ext cx="166778" cy="80514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64" name="Straight Connector 338"/>
            <p:cNvCxnSpPr>
              <a:cxnSpLocks noChangeShapeType="1"/>
            </p:cNvCxnSpPr>
            <p:nvPr/>
          </p:nvCxnSpPr>
          <p:spPr bwMode="auto">
            <a:xfrm rot="5400000">
              <a:off x="1017916" y="914398"/>
              <a:ext cx="166778" cy="80514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221" name="Group 339"/>
          <p:cNvGrpSpPr>
            <a:grpSpLocks/>
          </p:cNvGrpSpPr>
          <p:nvPr/>
        </p:nvGrpSpPr>
        <p:grpSpPr bwMode="auto">
          <a:xfrm>
            <a:off x="7011988" y="5989638"/>
            <a:ext cx="163512" cy="169862"/>
            <a:chOff x="977660" y="871266"/>
            <a:chExt cx="163902" cy="169655"/>
          </a:xfrm>
        </p:grpSpPr>
        <p:cxnSp>
          <p:nvCxnSpPr>
            <p:cNvPr id="6261" name="Straight Connector 340"/>
            <p:cNvCxnSpPr>
              <a:cxnSpLocks noChangeShapeType="1"/>
            </p:cNvCxnSpPr>
            <p:nvPr/>
          </p:nvCxnSpPr>
          <p:spPr bwMode="auto">
            <a:xfrm rot="16200000" flipH="1">
              <a:off x="934528" y="917275"/>
              <a:ext cx="166778" cy="80514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62" name="Straight Connector 341"/>
            <p:cNvCxnSpPr>
              <a:cxnSpLocks noChangeShapeType="1"/>
            </p:cNvCxnSpPr>
            <p:nvPr/>
          </p:nvCxnSpPr>
          <p:spPr bwMode="auto">
            <a:xfrm rot="5400000">
              <a:off x="1017916" y="914398"/>
              <a:ext cx="166778" cy="80514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6222" name="Straight Connector 342"/>
          <p:cNvCxnSpPr>
            <a:cxnSpLocks noChangeShapeType="1"/>
          </p:cNvCxnSpPr>
          <p:nvPr/>
        </p:nvCxnSpPr>
        <p:spPr bwMode="auto">
          <a:xfrm rot="16200000" flipH="1">
            <a:off x="6054725" y="6045201"/>
            <a:ext cx="166687" cy="80962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23" name="Straight Connector 343"/>
          <p:cNvCxnSpPr>
            <a:cxnSpLocks noChangeShapeType="1"/>
          </p:cNvCxnSpPr>
          <p:nvPr/>
        </p:nvCxnSpPr>
        <p:spPr bwMode="auto">
          <a:xfrm rot="-5400000" flipH="1" flipV="1">
            <a:off x="6129338" y="6042025"/>
            <a:ext cx="166687" cy="80963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224" name="Group 344"/>
          <p:cNvGrpSpPr>
            <a:grpSpLocks/>
          </p:cNvGrpSpPr>
          <p:nvPr/>
        </p:nvGrpSpPr>
        <p:grpSpPr bwMode="auto">
          <a:xfrm flipV="1">
            <a:off x="6264275" y="5988050"/>
            <a:ext cx="198438" cy="31750"/>
            <a:chOff x="1621766" y="1943819"/>
            <a:chExt cx="198406" cy="31629"/>
          </a:xfrm>
        </p:grpSpPr>
        <p:cxnSp>
          <p:nvCxnSpPr>
            <p:cNvPr id="6259" name="Straight Connector 345"/>
            <p:cNvCxnSpPr>
              <a:cxnSpLocks noChangeShapeType="1"/>
            </p:cNvCxnSpPr>
            <p:nvPr/>
          </p:nvCxnSpPr>
          <p:spPr bwMode="auto">
            <a:xfrm>
              <a:off x="1621766" y="1943819"/>
              <a:ext cx="195532" cy="0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60" name="Straight Connector 346"/>
            <p:cNvCxnSpPr>
              <a:cxnSpLocks noChangeShapeType="1"/>
            </p:cNvCxnSpPr>
            <p:nvPr/>
          </p:nvCxnSpPr>
          <p:spPr bwMode="auto">
            <a:xfrm>
              <a:off x="1624640" y="1975448"/>
              <a:ext cx="195532" cy="0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6225" name="Straight Connector 347"/>
          <p:cNvCxnSpPr>
            <a:cxnSpLocks noChangeShapeType="1"/>
          </p:cNvCxnSpPr>
          <p:nvPr/>
        </p:nvCxnSpPr>
        <p:spPr bwMode="auto">
          <a:xfrm rot="16200000" flipH="1">
            <a:off x="6430963" y="6048375"/>
            <a:ext cx="166687" cy="80963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26" name="Straight Connector 348"/>
          <p:cNvCxnSpPr>
            <a:cxnSpLocks noChangeShapeType="1"/>
          </p:cNvCxnSpPr>
          <p:nvPr/>
        </p:nvCxnSpPr>
        <p:spPr bwMode="auto">
          <a:xfrm rot="-5400000" flipH="1" flipV="1">
            <a:off x="6505575" y="6045201"/>
            <a:ext cx="166687" cy="80962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227" name="Group 349"/>
          <p:cNvGrpSpPr>
            <a:grpSpLocks/>
          </p:cNvGrpSpPr>
          <p:nvPr/>
        </p:nvGrpSpPr>
        <p:grpSpPr bwMode="auto">
          <a:xfrm flipV="1">
            <a:off x="6640513" y="5989638"/>
            <a:ext cx="198437" cy="31750"/>
            <a:chOff x="1621766" y="1943819"/>
            <a:chExt cx="198406" cy="31629"/>
          </a:xfrm>
        </p:grpSpPr>
        <p:cxnSp>
          <p:nvCxnSpPr>
            <p:cNvPr id="6257" name="Straight Connector 350"/>
            <p:cNvCxnSpPr>
              <a:cxnSpLocks noChangeShapeType="1"/>
            </p:cNvCxnSpPr>
            <p:nvPr/>
          </p:nvCxnSpPr>
          <p:spPr bwMode="auto">
            <a:xfrm>
              <a:off x="1621766" y="1943819"/>
              <a:ext cx="195532" cy="0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58" name="Straight Connector 351"/>
            <p:cNvCxnSpPr>
              <a:cxnSpLocks noChangeShapeType="1"/>
            </p:cNvCxnSpPr>
            <p:nvPr/>
          </p:nvCxnSpPr>
          <p:spPr bwMode="auto">
            <a:xfrm>
              <a:off x="1624640" y="1975448"/>
              <a:ext cx="195532" cy="0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228" name="Group 352"/>
          <p:cNvGrpSpPr>
            <a:grpSpLocks/>
          </p:cNvGrpSpPr>
          <p:nvPr/>
        </p:nvGrpSpPr>
        <p:grpSpPr bwMode="auto">
          <a:xfrm>
            <a:off x="7175500" y="5988050"/>
            <a:ext cx="163513" cy="169863"/>
            <a:chOff x="977660" y="871266"/>
            <a:chExt cx="163902" cy="169655"/>
          </a:xfrm>
        </p:grpSpPr>
        <p:cxnSp>
          <p:nvCxnSpPr>
            <p:cNvPr id="6255" name="Straight Connector 353"/>
            <p:cNvCxnSpPr>
              <a:cxnSpLocks noChangeShapeType="1"/>
            </p:cNvCxnSpPr>
            <p:nvPr/>
          </p:nvCxnSpPr>
          <p:spPr bwMode="auto">
            <a:xfrm rot="16200000" flipH="1">
              <a:off x="934528" y="917275"/>
              <a:ext cx="166778" cy="80514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56" name="Straight Connector 354"/>
            <p:cNvCxnSpPr>
              <a:cxnSpLocks noChangeShapeType="1"/>
            </p:cNvCxnSpPr>
            <p:nvPr/>
          </p:nvCxnSpPr>
          <p:spPr bwMode="auto">
            <a:xfrm rot="5400000">
              <a:off x="1017916" y="914398"/>
              <a:ext cx="166778" cy="80514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229" name="TextBox 355"/>
          <p:cNvSpPr txBox="1">
            <a:spLocks noChangeArrowheads="1"/>
          </p:cNvSpPr>
          <p:nvPr/>
        </p:nvSpPr>
        <p:spPr bwMode="auto">
          <a:xfrm>
            <a:off x="6324600" y="1254125"/>
            <a:ext cx="1141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800">
                <a:solidFill>
                  <a:schemeClr val="bg1"/>
                </a:solidFill>
                <a:latin typeface="Arial" charset="0"/>
                <a:cs typeface="Arial" charset="0"/>
              </a:rPr>
              <a:t>HO   CH</a:t>
            </a:r>
            <a:r>
              <a:rPr lang="en-GB" sz="1800" baseline="-25000">
                <a:solidFill>
                  <a:schemeClr val="bg1"/>
                </a:solidFill>
                <a:latin typeface="Arial" charset="0"/>
                <a:cs typeface="Arial" charset="0"/>
              </a:rPr>
              <a:t>2</a:t>
            </a:r>
            <a:endParaRPr lang="en-US" sz="18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230" name="TextBox 356"/>
          <p:cNvSpPr txBox="1">
            <a:spLocks noChangeArrowheads="1"/>
          </p:cNvSpPr>
          <p:nvPr/>
        </p:nvSpPr>
        <p:spPr bwMode="auto">
          <a:xfrm>
            <a:off x="6334125" y="2235200"/>
            <a:ext cx="1141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800">
                <a:solidFill>
                  <a:schemeClr val="bg1"/>
                </a:solidFill>
                <a:latin typeface="Arial" charset="0"/>
                <a:cs typeface="Arial" charset="0"/>
              </a:rPr>
              <a:t>HO   CH</a:t>
            </a:r>
            <a:r>
              <a:rPr lang="en-GB" sz="1800" baseline="-25000">
                <a:solidFill>
                  <a:schemeClr val="bg1"/>
                </a:solidFill>
                <a:latin typeface="Arial" charset="0"/>
                <a:cs typeface="Arial" charset="0"/>
              </a:rPr>
              <a:t>2</a:t>
            </a:r>
            <a:endParaRPr lang="en-US" sz="18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231" name="TextBox 357"/>
          <p:cNvSpPr txBox="1">
            <a:spLocks noChangeArrowheads="1"/>
          </p:cNvSpPr>
          <p:nvPr/>
        </p:nvSpPr>
        <p:spPr bwMode="auto">
          <a:xfrm>
            <a:off x="6334125" y="1730375"/>
            <a:ext cx="1057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800">
                <a:solidFill>
                  <a:schemeClr val="bg1"/>
                </a:solidFill>
                <a:latin typeface="Arial" charset="0"/>
                <a:cs typeface="Arial" charset="0"/>
              </a:rPr>
              <a:t>HO   CH</a:t>
            </a:r>
            <a:endParaRPr lang="en-US" sz="18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cxnSp>
        <p:nvCxnSpPr>
          <p:cNvPr id="6232" name="Straight Connector 359"/>
          <p:cNvCxnSpPr>
            <a:cxnSpLocks noChangeShapeType="1"/>
          </p:cNvCxnSpPr>
          <p:nvPr/>
        </p:nvCxnSpPr>
        <p:spPr bwMode="auto">
          <a:xfrm rot="5400000">
            <a:off x="6919912" y="1662113"/>
            <a:ext cx="219075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33" name="Straight Connector 360"/>
          <p:cNvCxnSpPr>
            <a:cxnSpLocks noChangeShapeType="1"/>
          </p:cNvCxnSpPr>
          <p:nvPr/>
        </p:nvCxnSpPr>
        <p:spPr bwMode="auto">
          <a:xfrm rot="5400000">
            <a:off x="6919912" y="2147888"/>
            <a:ext cx="219075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34" name="Straight Connector 362"/>
          <p:cNvCxnSpPr>
            <a:cxnSpLocks noChangeShapeType="1"/>
          </p:cNvCxnSpPr>
          <p:nvPr/>
        </p:nvCxnSpPr>
        <p:spPr bwMode="auto">
          <a:xfrm>
            <a:off x="6791325" y="1419225"/>
            <a:ext cx="114300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35" name="Straight Connector 363"/>
          <p:cNvCxnSpPr>
            <a:cxnSpLocks noChangeShapeType="1"/>
          </p:cNvCxnSpPr>
          <p:nvPr/>
        </p:nvCxnSpPr>
        <p:spPr bwMode="auto">
          <a:xfrm>
            <a:off x="6800850" y="1905000"/>
            <a:ext cx="114300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36" name="Straight Connector 364"/>
          <p:cNvCxnSpPr>
            <a:cxnSpLocks noChangeShapeType="1"/>
          </p:cNvCxnSpPr>
          <p:nvPr/>
        </p:nvCxnSpPr>
        <p:spPr bwMode="auto">
          <a:xfrm>
            <a:off x="6800850" y="2400300"/>
            <a:ext cx="114300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37" name="TextBox 369"/>
          <p:cNvSpPr txBox="1">
            <a:spLocks noChangeArrowheads="1"/>
          </p:cNvSpPr>
          <p:nvPr/>
        </p:nvSpPr>
        <p:spPr bwMode="auto">
          <a:xfrm>
            <a:off x="7645400" y="4911725"/>
            <a:ext cx="974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800">
                <a:solidFill>
                  <a:schemeClr val="bg1"/>
                </a:solidFill>
                <a:latin typeface="Arial" charset="0"/>
                <a:cs typeface="Arial" charset="0"/>
              </a:rPr>
              <a:t>O   CH</a:t>
            </a:r>
            <a:r>
              <a:rPr lang="en-GB" sz="1800" baseline="-25000">
                <a:solidFill>
                  <a:schemeClr val="bg1"/>
                </a:solidFill>
                <a:latin typeface="Arial" charset="0"/>
                <a:cs typeface="Arial" charset="0"/>
              </a:rPr>
              <a:t>2</a:t>
            </a:r>
            <a:endParaRPr lang="en-US" sz="18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238" name="TextBox 370"/>
          <p:cNvSpPr txBox="1">
            <a:spLocks noChangeArrowheads="1"/>
          </p:cNvSpPr>
          <p:nvPr/>
        </p:nvSpPr>
        <p:spPr bwMode="auto">
          <a:xfrm>
            <a:off x="7654925" y="5892800"/>
            <a:ext cx="974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800">
                <a:solidFill>
                  <a:schemeClr val="bg1"/>
                </a:solidFill>
                <a:latin typeface="Arial" charset="0"/>
                <a:cs typeface="Arial" charset="0"/>
              </a:rPr>
              <a:t>O   CH</a:t>
            </a:r>
            <a:r>
              <a:rPr lang="en-GB" sz="1800" baseline="-25000">
                <a:solidFill>
                  <a:schemeClr val="bg1"/>
                </a:solidFill>
                <a:latin typeface="Arial" charset="0"/>
                <a:cs typeface="Arial" charset="0"/>
              </a:rPr>
              <a:t>2</a:t>
            </a:r>
            <a:endParaRPr lang="en-US" sz="18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239" name="TextBox 371"/>
          <p:cNvSpPr txBox="1">
            <a:spLocks noChangeArrowheads="1"/>
          </p:cNvSpPr>
          <p:nvPr/>
        </p:nvSpPr>
        <p:spPr bwMode="auto">
          <a:xfrm>
            <a:off x="7654925" y="5387975"/>
            <a:ext cx="889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800">
                <a:solidFill>
                  <a:schemeClr val="bg1"/>
                </a:solidFill>
                <a:latin typeface="Arial" charset="0"/>
                <a:cs typeface="Arial" charset="0"/>
              </a:rPr>
              <a:t>O   CH</a:t>
            </a:r>
            <a:endParaRPr lang="en-US" sz="18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cxnSp>
        <p:nvCxnSpPr>
          <p:cNvPr id="6240" name="Straight Connector 372"/>
          <p:cNvCxnSpPr>
            <a:cxnSpLocks noChangeShapeType="1"/>
          </p:cNvCxnSpPr>
          <p:nvPr/>
        </p:nvCxnSpPr>
        <p:spPr bwMode="auto">
          <a:xfrm rot="5400000">
            <a:off x="8069262" y="5319713"/>
            <a:ext cx="219075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1" name="Straight Connector 373"/>
          <p:cNvCxnSpPr>
            <a:cxnSpLocks noChangeShapeType="1"/>
          </p:cNvCxnSpPr>
          <p:nvPr/>
        </p:nvCxnSpPr>
        <p:spPr bwMode="auto">
          <a:xfrm rot="5400000">
            <a:off x="8069262" y="5805488"/>
            <a:ext cx="219075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2" name="Straight Connector 374"/>
          <p:cNvCxnSpPr>
            <a:cxnSpLocks noChangeShapeType="1"/>
          </p:cNvCxnSpPr>
          <p:nvPr/>
        </p:nvCxnSpPr>
        <p:spPr bwMode="auto">
          <a:xfrm>
            <a:off x="7940675" y="5076825"/>
            <a:ext cx="114300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3" name="Straight Connector 375"/>
          <p:cNvCxnSpPr>
            <a:cxnSpLocks noChangeShapeType="1"/>
          </p:cNvCxnSpPr>
          <p:nvPr/>
        </p:nvCxnSpPr>
        <p:spPr bwMode="auto">
          <a:xfrm>
            <a:off x="7950200" y="5562600"/>
            <a:ext cx="114300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4" name="Straight Connector 376"/>
          <p:cNvCxnSpPr>
            <a:cxnSpLocks noChangeShapeType="1"/>
          </p:cNvCxnSpPr>
          <p:nvPr/>
        </p:nvCxnSpPr>
        <p:spPr bwMode="auto">
          <a:xfrm>
            <a:off x="7950200" y="6057900"/>
            <a:ext cx="114300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45" name="TextBox 378"/>
          <p:cNvSpPr txBox="1">
            <a:spLocks noChangeArrowheads="1"/>
          </p:cNvSpPr>
          <p:nvPr/>
        </p:nvSpPr>
        <p:spPr bwMode="auto">
          <a:xfrm>
            <a:off x="1676400" y="1447800"/>
            <a:ext cx="145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800">
                <a:solidFill>
                  <a:srgbClr val="00FFFF"/>
                </a:solidFill>
                <a:latin typeface="Arial" charset="0"/>
                <a:cs typeface="Arial" charset="0"/>
              </a:rPr>
              <a:t>palmitic acid</a:t>
            </a:r>
            <a:endParaRPr lang="en-US" sz="1800">
              <a:solidFill>
                <a:srgbClr val="00FFFF"/>
              </a:solidFill>
              <a:latin typeface="Arial" charset="0"/>
              <a:cs typeface="Arial" charset="0"/>
            </a:endParaRPr>
          </a:p>
        </p:txBody>
      </p:sp>
      <p:sp>
        <p:nvSpPr>
          <p:cNvPr id="6246" name="TextBox 379"/>
          <p:cNvSpPr txBox="1">
            <a:spLocks noChangeArrowheads="1"/>
          </p:cNvSpPr>
          <p:nvPr/>
        </p:nvSpPr>
        <p:spPr bwMode="auto">
          <a:xfrm>
            <a:off x="1695450" y="2228850"/>
            <a:ext cx="1146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800">
                <a:solidFill>
                  <a:srgbClr val="00FFFF"/>
                </a:solidFill>
                <a:latin typeface="Arial" charset="0"/>
                <a:cs typeface="Arial" charset="0"/>
              </a:rPr>
              <a:t>oleic acid</a:t>
            </a:r>
            <a:endParaRPr lang="en-US" sz="1800">
              <a:solidFill>
                <a:srgbClr val="00FFFF"/>
              </a:solidFill>
              <a:latin typeface="Arial" charset="0"/>
              <a:cs typeface="Arial" charset="0"/>
            </a:endParaRPr>
          </a:p>
        </p:txBody>
      </p:sp>
      <p:sp>
        <p:nvSpPr>
          <p:cNvPr id="6247" name="TextBox 380"/>
          <p:cNvSpPr txBox="1">
            <a:spLocks noChangeArrowheads="1"/>
          </p:cNvSpPr>
          <p:nvPr/>
        </p:nvSpPr>
        <p:spPr bwMode="auto">
          <a:xfrm>
            <a:off x="1285875" y="3057525"/>
            <a:ext cx="2416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800">
                <a:solidFill>
                  <a:srgbClr val="00FFFF"/>
                </a:solidFill>
                <a:latin typeface="Arial" charset="0"/>
                <a:cs typeface="Arial" charset="0"/>
              </a:rPr>
              <a:t>docosapentanoic acid</a:t>
            </a:r>
            <a:endParaRPr lang="en-US" sz="1800">
              <a:solidFill>
                <a:srgbClr val="00FFFF"/>
              </a:solidFill>
              <a:latin typeface="Arial" charset="0"/>
              <a:cs typeface="Arial" charset="0"/>
            </a:endParaRPr>
          </a:p>
        </p:txBody>
      </p:sp>
      <p:sp>
        <p:nvSpPr>
          <p:cNvPr id="6248" name="TextBox 381"/>
          <p:cNvSpPr txBox="1">
            <a:spLocks noChangeArrowheads="1"/>
          </p:cNvSpPr>
          <p:nvPr/>
        </p:nvSpPr>
        <p:spPr bwMode="auto">
          <a:xfrm>
            <a:off x="6372225" y="914400"/>
            <a:ext cx="979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800">
                <a:solidFill>
                  <a:srgbClr val="00FFFF"/>
                </a:solidFill>
                <a:latin typeface="Arial" charset="0"/>
                <a:cs typeface="Arial" charset="0"/>
              </a:rPr>
              <a:t>glycerol</a:t>
            </a:r>
            <a:endParaRPr lang="en-US" sz="1800">
              <a:solidFill>
                <a:srgbClr val="00FFFF"/>
              </a:solidFill>
              <a:latin typeface="Arial" charset="0"/>
              <a:cs typeface="Arial" charset="0"/>
            </a:endParaRPr>
          </a:p>
        </p:txBody>
      </p:sp>
      <p:sp>
        <p:nvSpPr>
          <p:cNvPr id="6249" name="TextBox 382"/>
          <p:cNvSpPr txBox="1">
            <a:spLocks noChangeArrowheads="1"/>
          </p:cNvSpPr>
          <p:nvPr/>
        </p:nvSpPr>
        <p:spPr bwMode="auto">
          <a:xfrm>
            <a:off x="6159500" y="4552950"/>
            <a:ext cx="1300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800">
                <a:solidFill>
                  <a:srgbClr val="00FFFF"/>
                </a:solidFill>
                <a:latin typeface="Arial" charset="0"/>
                <a:cs typeface="Arial" charset="0"/>
              </a:rPr>
              <a:t>triglyceride</a:t>
            </a:r>
            <a:endParaRPr lang="en-US" sz="1800">
              <a:solidFill>
                <a:srgbClr val="00FFFF"/>
              </a:solidFill>
              <a:latin typeface="Arial" charset="0"/>
              <a:cs typeface="Arial" charset="0"/>
            </a:endParaRPr>
          </a:p>
        </p:txBody>
      </p:sp>
      <p:sp>
        <p:nvSpPr>
          <p:cNvPr id="6250" name="Down Arrow 393"/>
          <p:cNvSpPr>
            <a:spLocks noChangeArrowheads="1"/>
          </p:cNvSpPr>
          <p:nvPr/>
        </p:nvSpPr>
        <p:spPr bwMode="auto">
          <a:xfrm rot="9704432">
            <a:off x="5295900" y="3438525"/>
            <a:ext cx="484188" cy="977900"/>
          </a:xfrm>
          <a:prstGeom prst="downArrow">
            <a:avLst>
              <a:gd name="adj1" fmla="val 50000"/>
              <a:gd name="adj2" fmla="val 50024"/>
            </a:avLst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1" name="Down Arrow 394"/>
          <p:cNvSpPr>
            <a:spLocks noChangeArrowheads="1"/>
          </p:cNvSpPr>
          <p:nvPr/>
        </p:nvSpPr>
        <p:spPr bwMode="auto">
          <a:xfrm rot="-1022188">
            <a:off x="5981700" y="3305175"/>
            <a:ext cx="484188" cy="977900"/>
          </a:xfrm>
          <a:prstGeom prst="downArrow">
            <a:avLst>
              <a:gd name="adj1" fmla="val 50000"/>
              <a:gd name="adj2" fmla="val 50024"/>
            </a:avLst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2" name="TextBox 395"/>
          <p:cNvSpPr txBox="1">
            <a:spLocks noChangeArrowheads="1"/>
          </p:cNvSpPr>
          <p:nvPr/>
        </p:nvSpPr>
        <p:spPr bwMode="auto">
          <a:xfrm>
            <a:off x="3971925" y="4333875"/>
            <a:ext cx="147637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2000">
                <a:solidFill>
                  <a:srgbClr val="FFCC99"/>
                </a:solidFill>
                <a:latin typeface="Arial" charset="0"/>
                <a:cs typeface="Arial" charset="0"/>
              </a:rPr>
              <a:t>LIPOLYSIS</a:t>
            </a:r>
          </a:p>
          <a:p>
            <a:pPr algn="ctr"/>
            <a:r>
              <a:rPr lang="en-GB" sz="1800">
                <a:solidFill>
                  <a:srgbClr val="FFCC99"/>
                </a:solidFill>
                <a:latin typeface="Arial" charset="0"/>
                <a:cs typeface="Arial" charset="0"/>
              </a:rPr>
              <a:t>(hydrolysis)</a:t>
            </a:r>
            <a:endParaRPr lang="en-US" sz="1800">
              <a:solidFill>
                <a:srgbClr val="FFCC99"/>
              </a:solidFill>
              <a:latin typeface="Arial" charset="0"/>
              <a:cs typeface="Arial" charset="0"/>
            </a:endParaRPr>
          </a:p>
        </p:txBody>
      </p:sp>
      <p:sp>
        <p:nvSpPr>
          <p:cNvPr id="6253" name="TextBox 396"/>
          <p:cNvSpPr txBox="1">
            <a:spLocks noChangeArrowheads="1"/>
          </p:cNvSpPr>
          <p:nvPr/>
        </p:nvSpPr>
        <p:spPr bwMode="auto">
          <a:xfrm>
            <a:off x="6384925" y="3248025"/>
            <a:ext cx="1909763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2000">
                <a:solidFill>
                  <a:srgbClr val="FFCC99"/>
                </a:solidFill>
                <a:latin typeface="Arial" charset="0"/>
                <a:cs typeface="Arial" charset="0"/>
              </a:rPr>
              <a:t>LIPOGENESIS</a:t>
            </a:r>
          </a:p>
          <a:p>
            <a:pPr algn="ctr"/>
            <a:r>
              <a:rPr lang="en-GB" sz="1800">
                <a:solidFill>
                  <a:srgbClr val="FFCC99"/>
                </a:solidFill>
                <a:latin typeface="Arial" charset="0"/>
                <a:cs typeface="Arial" charset="0"/>
              </a:rPr>
              <a:t>(esterification)</a:t>
            </a:r>
            <a:endParaRPr lang="en-US" sz="1800">
              <a:solidFill>
                <a:srgbClr val="FFCC99"/>
              </a:solidFill>
              <a:latin typeface="Arial" charset="0"/>
              <a:cs typeface="Arial" charset="0"/>
            </a:endParaRPr>
          </a:p>
        </p:txBody>
      </p:sp>
      <p:sp>
        <p:nvSpPr>
          <p:cNvPr id="6254" name="TextBox 209"/>
          <p:cNvSpPr txBox="1">
            <a:spLocks noChangeArrowheads="1"/>
          </p:cNvSpPr>
          <p:nvPr/>
        </p:nvSpPr>
        <p:spPr bwMode="auto">
          <a:xfrm>
            <a:off x="1323975" y="3952875"/>
            <a:ext cx="215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800">
                <a:solidFill>
                  <a:srgbClr val="FF9966"/>
                </a:solidFill>
                <a:latin typeface="Arial" charset="0"/>
                <a:cs typeface="Arial" charset="0"/>
              </a:rPr>
              <a:t>example fatty acids</a:t>
            </a:r>
            <a:endParaRPr lang="en-US" sz="1800">
              <a:solidFill>
                <a:srgbClr val="FF9966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6" descr="http://www.jci.org/articles/view/22028/files/JCI0422028.f1/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38300"/>
            <a:ext cx="5511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682625" y="344488"/>
            <a:ext cx="6562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2800">
                <a:solidFill>
                  <a:srgbClr val="FF9933"/>
                </a:solidFill>
                <a:latin typeface="Arial" charset="0"/>
              </a:rPr>
              <a:t>Regional body fat and fatty acid delivery</a:t>
            </a:r>
          </a:p>
        </p:txBody>
      </p:sp>
      <p:sp>
        <p:nvSpPr>
          <p:cNvPr id="41988" name="TextBox 94"/>
          <p:cNvSpPr txBox="1">
            <a:spLocks noChangeArrowheads="1"/>
          </p:cNvSpPr>
          <p:nvPr/>
        </p:nvSpPr>
        <p:spPr bwMode="auto">
          <a:xfrm>
            <a:off x="695325" y="800100"/>
            <a:ext cx="3222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66FFFF"/>
                </a:solidFill>
                <a:latin typeface="Arial" charset="0"/>
              </a:rPr>
              <a:t>Klein J Clin Invest 2004;113:1530</a:t>
            </a:r>
            <a:endParaRPr lang="en-US" sz="1600">
              <a:solidFill>
                <a:srgbClr val="66FFFF"/>
              </a:solidFill>
            </a:endParaRPr>
          </a:p>
        </p:txBody>
      </p:sp>
      <p:sp>
        <p:nvSpPr>
          <p:cNvPr id="41989" name="TextBox 4"/>
          <p:cNvSpPr txBox="1">
            <a:spLocks noChangeArrowheads="1"/>
          </p:cNvSpPr>
          <p:nvPr/>
        </p:nvSpPr>
        <p:spPr bwMode="auto">
          <a:xfrm>
            <a:off x="6003925" y="2930525"/>
            <a:ext cx="2895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2400"/>
              </a:spcAft>
              <a:buClr>
                <a:srgbClr val="FF9900"/>
              </a:buClr>
            </a:pPr>
            <a:r>
              <a:rPr lang="en-GB" sz="2000">
                <a:solidFill>
                  <a:srgbClr val="66FFFF"/>
                </a:solidFill>
                <a:latin typeface="Arial" charset="0"/>
                <a:cs typeface="Arial" charset="0"/>
              </a:rPr>
              <a:t>high visceral fat mass exposes the liver to increased fatty acid flux</a:t>
            </a:r>
          </a:p>
        </p:txBody>
      </p:sp>
      <p:sp>
        <p:nvSpPr>
          <p:cNvPr id="41990" name="TextBox 5"/>
          <p:cNvSpPr txBox="1">
            <a:spLocks noChangeArrowheads="1"/>
          </p:cNvSpPr>
          <p:nvPr/>
        </p:nvSpPr>
        <p:spPr bwMode="auto">
          <a:xfrm>
            <a:off x="6029325" y="4152900"/>
            <a:ext cx="27336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2400"/>
              </a:spcAft>
              <a:buClr>
                <a:srgbClr val="FF9900"/>
              </a:buClr>
            </a:pPr>
            <a:r>
              <a:rPr lang="en-GB" sz="2000">
                <a:solidFill>
                  <a:srgbClr val="66FFFF"/>
                </a:solidFill>
                <a:latin typeface="Arial" charset="0"/>
                <a:cs typeface="Arial" charset="0"/>
              </a:rPr>
              <a:t>increased fatty acid flux to the liver increases hepatic triglyceride production and VLDL secretion</a:t>
            </a:r>
          </a:p>
        </p:txBody>
      </p:sp>
      <p:sp>
        <p:nvSpPr>
          <p:cNvPr id="41991" name="TextBox 4"/>
          <p:cNvSpPr txBox="1">
            <a:spLocks noChangeArrowheads="1"/>
          </p:cNvSpPr>
          <p:nvPr/>
        </p:nvSpPr>
        <p:spPr bwMode="auto">
          <a:xfrm>
            <a:off x="6029325" y="1673225"/>
            <a:ext cx="25050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2400"/>
              </a:spcAft>
              <a:buClr>
                <a:srgbClr val="FF9900"/>
              </a:buClr>
            </a:pPr>
            <a:r>
              <a:rPr lang="en-GB" sz="2000">
                <a:solidFill>
                  <a:srgbClr val="66FFFF"/>
                </a:solidFill>
                <a:latin typeface="Arial" charset="0"/>
                <a:cs typeface="Arial" charset="0"/>
              </a:rPr>
              <a:t>visceral fat drains into the hepatic portal blood supply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4"/>
          <p:cNvSpPr txBox="1">
            <a:spLocks noChangeArrowheads="1"/>
          </p:cNvSpPr>
          <p:nvPr/>
        </p:nvSpPr>
        <p:spPr bwMode="auto">
          <a:xfrm>
            <a:off x="682625" y="344488"/>
            <a:ext cx="7243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2800">
                <a:solidFill>
                  <a:srgbClr val="FF9933"/>
                </a:solidFill>
                <a:latin typeface="Arial" charset="0"/>
              </a:rPr>
              <a:t>Regional body fat and inflammatory markers</a:t>
            </a:r>
          </a:p>
        </p:txBody>
      </p:sp>
      <p:sp>
        <p:nvSpPr>
          <p:cNvPr id="43011" name="TextBox 6"/>
          <p:cNvSpPr txBox="1">
            <a:spLocks noChangeArrowheads="1"/>
          </p:cNvSpPr>
          <p:nvPr/>
        </p:nvSpPr>
        <p:spPr bwMode="auto">
          <a:xfrm>
            <a:off x="1409700" y="1200150"/>
            <a:ext cx="7067550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2400"/>
              </a:spcAft>
              <a:buClr>
                <a:srgbClr val="FF9900"/>
              </a:buClr>
              <a:buFont typeface="Arial" charset="0"/>
              <a:buChar char="•"/>
            </a:pPr>
            <a:r>
              <a:rPr lang="en-GB" sz="2000">
                <a:solidFill>
                  <a:schemeClr val="bg1"/>
                </a:solidFill>
                <a:latin typeface="Arial" charset="0"/>
                <a:cs typeface="Arial" charset="0"/>
              </a:rPr>
              <a:t>pre-adipocytes act as ‘macrophage-like’ cells</a:t>
            </a:r>
          </a:p>
          <a:p>
            <a:pPr>
              <a:spcAft>
                <a:spcPts val="2400"/>
              </a:spcAft>
              <a:buClr>
                <a:srgbClr val="FF9900"/>
              </a:buClr>
              <a:buFont typeface="Arial" charset="0"/>
              <a:buChar char="•"/>
            </a:pPr>
            <a:r>
              <a:rPr lang="en-GB" sz="2000">
                <a:solidFill>
                  <a:schemeClr val="bg1"/>
                </a:solidFill>
                <a:latin typeface="Arial" charset="0"/>
                <a:cs typeface="Arial" charset="0"/>
              </a:rPr>
              <a:t>human adipose tissue secretes adipocytokines</a:t>
            </a:r>
          </a:p>
          <a:p>
            <a:pPr>
              <a:spcAft>
                <a:spcPts val="2400"/>
              </a:spcAft>
              <a:buClr>
                <a:srgbClr val="FF9900"/>
              </a:buClr>
              <a:buFont typeface="Arial" charset="0"/>
              <a:buChar char="•"/>
            </a:pPr>
            <a:r>
              <a:rPr lang="en-GB" sz="2000">
                <a:solidFill>
                  <a:schemeClr val="bg1"/>
                </a:solidFill>
                <a:latin typeface="Arial" charset="0"/>
                <a:cs typeface="Arial" charset="0"/>
              </a:rPr>
              <a:t>from adipose tissue from obese compared with non-obese humans there is increased release of: tumour necrosis factor-</a:t>
            </a:r>
            <a:r>
              <a:rPr lang="el-GR" sz="2000">
                <a:solidFill>
                  <a:schemeClr val="bg1"/>
                </a:solidFill>
                <a:latin typeface="Arial" charset="0"/>
                <a:cs typeface="Arial" charset="0"/>
              </a:rPr>
              <a:t>α</a:t>
            </a:r>
            <a:r>
              <a:rPr lang="en-GB" sz="2000">
                <a:solidFill>
                  <a:schemeClr val="bg1"/>
                </a:solidFill>
                <a:latin typeface="Arial" charset="0"/>
                <a:cs typeface="Arial" charset="0"/>
              </a:rPr>
              <a:t>, interleukin-6, monocyte chemotactic protein-1, transforming growth factor-</a:t>
            </a:r>
            <a:r>
              <a:rPr lang="el-GR" sz="2000">
                <a:solidFill>
                  <a:schemeClr val="bg1"/>
                </a:solidFill>
                <a:latin typeface="Arial" charset="0"/>
                <a:cs typeface="Arial" charset="0"/>
              </a:rPr>
              <a:t>β</a:t>
            </a:r>
            <a:endParaRPr lang="en-GB" sz="200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>
              <a:spcAft>
                <a:spcPts val="2400"/>
              </a:spcAft>
              <a:buClr>
                <a:srgbClr val="FF9900"/>
              </a:buClr>
              <a:buFont typeface="Arial" charset="0"/>
              <a:buChar char="•"/>
            </a:pPr>
            <a:r>
              <a:rPr lang="en-GB" sz="2000">
                <a:solidFill>
                  <a:schemeClr val="bg1"/>
                </a:solidFill>
                <a:latin typeface="Arial" charset="0"/>
                <a:cs typeface="Arial" charset="0"/>
              </a:rPr>
              <a:t>macrophage numbers in adipose tissue increase in obesity</a:t>
            </a:r>
          </a:p>
          <a:p>
            <a:pPr>
              <a:spcAft>
                <a:spcPts val="2400"/>
              </a:spcAft>
              <a:buClr>
                <a:srgbClr val="FF9900"/>
              </a:buClr>
              <a:buFont typeface="Arial" charset="0"/>
              <a:buChar char="•"/>
            </a:pPr>
            <a:r>
              <a:rPr lang="en-GB" sz="2000">
                <a:solidFill>
                  <a:schemeClr val="bg1"/>
                </a:solidFill>
                <a:latin typeface="Arial" charset="0"/>
                <a:cs typeface="Arial" charset="0"/>
              </a:rPr>
              <a:t>these effects are especially augmented by visceral fat</a:t>
            </a:r>
          </a:p>
        </p:txBody>
      </p:sp>
      <p:sp>
        <p:nvSpPr>
          <p:cNvPr id="43012" name="TextBox 94"/>
          <p:cNvSpPr txBox="1">
            <a:spLocks noChangeArrowheads="1"/>
          </p:cNvSpPr>
          <p:nvPr/>
        </p:nvSpPr>
        <p:spPr bwMode="auto">
          <a:xfrm>
            <a:off x="3286125" y="5648325"/>
            <a:ext cx="5519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800">
                <a:solidFill>
                  <a:srgbClr val="66FFFF"/>
                </a:solidFill>
                <a:latin typeface="Arial" charset="0"/>
              </a:rPr>
              <a:t>Calabrò et al. Internal Emerging Medicine 2009;4:25</a:t>
            </a:r>
            <a:endParaRPr lang="en-US" sz="1800">
              <a:solidFill>
                <a:srgbClr val="66FFFF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rc 36"/>
          <p:cNvSpPr>
            <a:spLocks/>
          </p:cNvSpPr>
          <p:nvPr/>
        </p:nvSpPr>
        <p:spPr bwMode="auto">
          <a:xfrm>
            <a:off x="5583238" y="2235200"/>
            <a:ext cx="3217862" cy="10668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FF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682625" y="344488"/>
            <a:ext cx="6983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2800">
                <a:solidFill>
                  <a:srgbClr val="FF9933"/>
                </a:solidFill>
                <a:latin typeface="Arial" charset="0"/>
              </a:rPr>
              <a:t>Adipose tissue promotes insulin resistance</a:t>
            </a:r>
          </a:p>
        </p:txBody>
      </p:sp>
      <p:sp>
        <p:nvSpPr>
          <p:cNvPr id="44036" name="Arc 5"/>
          <p:cNvSpPr>
            <a:spLocks/>
          </p:cNvSpPr>
          <p:nvPr/>
        </p:nvSpPr>
        <p:spPr bwMode="auto">
          <a:xfrm flipH="1">
            <a:off x="2886075" y="2235200"/>
            <a:ext cx="2749550" cy="10668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FF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4037" name="AutoShape 6"/>
          <p:cNvSpPr>
            <a:spLocks noChangeArrowheads="1"/>
          </p:cNvSpPr>
          <p:nvPr/>
        </p:nvSpPr>
        <p:spPr bwMode="auto">
          <a:xfrm flipH="1" flipV="1">
            <a:off x="4535488" y="968375"/>
            <a:ext cx="401637" cy="401638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9900"/>
              </a:gs>
              <a:gs pos="100000">
                <a:srgbClr val="FFB34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8" name="Text Box 7"/>
          <p:cNvSpPr txBox="1">
            <a:spLocks noChangeArrowheads="1"/>
          </p:cNvSpPr>
          <p:nvPr/>
        </p:nvSpPr>
        <p:spPr bwMode="auto">
          <a:xfrm>
            <a:off x="4960938" y="955675"/>
            <a:ext cx="8397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9933"/>
                </a:solidFill>
                <a:latin typeface="Arial" charset="0"/>
              </a:rPr>
              <a:t>insulin</a:t>
            </a:r>
          </a:p>
        </p:txBody>
      </p:sp>
      <p:sp>
        <p:nvSpPr>
          <p:cNvPr id="44039" name="Line 8"/>
          <p:cNvSpPr>
            <a:spLocks noChangeShapeType="1"/>
          </p:cNvSpPr>
          <p:nvPr/>
        </p:nvSpPr>
        <p:spPr bwMode="auto">
          <a:xfrm flipV="1">
            <a:off x="4886325" y="1192213"/>
            <a:ext cx="0" cy="14446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040" name="AutoShape 9" descr="75%"/>
          <p:cNvSpPr>
            <a:spLocks noChangeArrowheads="1"/>
          </p:cNvSpPr>
          <p:nvPr/>
        </p:nvSpPr>
        <p:spPr bwMode="auto">
          <a:xfrm>
            <a:off x="4816475" y="1250950"/>
            <a:ext cx="152400" cy="533400"/>
          </a:xfrm>
          <a:prstGeom prst="roundRect">
            <a:avLst>
              <a:gd name="adj" fmla="val 16667"/>
            </a:avLst>
          </a:prstGeom>
          <a:pattFill prst="pct75">
            <a:fgClr>
              <a:srgbClr val="FF9966"/>
            </a:fgClr>
            <a:bgClr>
              <a:schemeClr val="bg1"/>
            </a:bgClr>
          </a:patt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1" name="Line 10"/>
          <p:cNvSpPr>
            <a:spLocks noChangeShapeType="1"/>
          </p:cNvSpPr>
          <p:nvPr/>
        </p:nvSpPr>
        <p:spPr bwMode="auto">
          <a:xfrm flipV="1">
            <a:off x="4579938" y="1192213"/>
            <a:ext cx="12700" cy="14446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042" name="AutoShape 11" descr="75%"/>
          <p:cNvSpPr>
            <a:spLocks noChangeArrowheads="1"/>
          </p:cNvSpPr>
          <p:nvPr/>
        </p:nvSpPr>
        <p:spPr bwMode="auto">
          <a:xfrm>
            <a:off x="4519613" y="1250950"/>
            <a:ext cx="152400" cy="533400"/>
          </a:xfrm>
          <a:prstGeom prst="roundRect">
            <a:avLst>
              <a:gd name="adj" fmla="val 16667"/>
            </a:avLst>
          </a:prstGeom>
          <a:pattFill prst="pct75">
            <a:fgClr>
              <a:srgbClr val="FF9966"/>
            </a:fgClr>
            <a:bgClr>
              <a:schemeClr val="bg1"/>
            </a:bgClr>
          </a:patt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3" name="Line 12"/>
          <p:cNvSpPr>
            <a:spLocks noChangeShapeType="1"/>
          </p:cNvSpPr>
          <p:nvPr/>
        </p:nvSpPr>
        <p:spPr bwMode="auto">
          <a:xfrm>
            <a:off x="4924425" y="2357438"/>
            <a:ext cx="46038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044" name="Line 13"/>
          <p:cNvSpPr>
            <a:spLocks noChangeShapeType="1"/>
          </p:cNvSpPr>
          <p:nvPr/>
        </p:nvSpPr>
        <p:spPr bwMode="auto">
          <a:xfrm flipH="1">
            <a:off x="5006975" y="2173288"/>
            <a:ext cx="0" cy="58896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045" name="Rectangle 14"/>
          <p:cNvSpPr>
            <a:spLocks noChangeArrowheads="1"/>
          </p:cNvSpPr>
          <p:nvPr/>
        </p:nvSpPr>
        <p:spPr bwMode="auto">
          <a:xfrm>
            <a:off x="4956175" y="2459038"/>
            <a:ext cx="96838" cy="247650"/>
          </a:xfrm>
          <a:prstGeom prst="rect">
            <a:avLst/>
          </a:prstGeom>
          <a:gradFill rotWithShape="1">
            <a:gsLst>
              <a:gs pos="0">
                <a:srgbClr val="761800"/>
              </a:gs>
              <a:gs pos="50000">
                <a:srgbClr val="FF3300"/>
              </a:gs>
              <a:gs pos="100000">
                <a:srgbClr val="761800"/>
              </a:gs>
            </a:gsLst>
            <a:lin ang="5400000" scaled="1"/>
          </a:gra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6" name="Rectangle 15" descr="Dark upward diagonal"/>
          <p:cNvSpPr>
            <a:spLocks noChangeArrowheads="1"/>
          </p:cNvSpPr>
          <p:nvPr/>
        </p:nvSpPr>
        <p:spPr bwMode="auto">
          <a:xfrm>
            <a:off x="4968875" y="2281238"/>
            <a:ext cx="73025" cy="98425"/>
          </a:xfrm>
          <a:prstGeom prst="rect">
            <a:avLst/>
          </a:prstGeom>
          <a:pattFill prst="dkUpDiag">
            <a:fgClr>
              <a:schemeClr val="accent1"/>
            </a:fgClr>
            <a:bgClr>
              <a:srgbClr val="FFFFFF"/>
            </a:bgClr>
          </a:patt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7" name="Rectangle 16" descr="Dark upward diagonal"/>
          <p:cNvSpPr>
            <a:spLocks noChangeArrowheads="1"/>
          </p:cNvSpPr>
          <p:nvPr/>
        </p:nvSpPr>
        <p:spPr bwMode="auto">
          <a:xfrm>
            <a:off x="4967288" y="2173288"/>
            <a:ext cx="73025" cy="52387"/>
          </a:xfrm>
          <a:prstGeom prst="rect">
            <a:avLst/>
          </a:prstGeom>
          <a:pattFill prst="dkUpDiag">
            <a:fgClr>
              <a:schemeClr val="accent1"/>
            </a:fgClr>
            <a:bgClr>
              <a:srgbClr val="FFFFFF"/>
            </a:bgClr>
          </a:patt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8" name="Rectangle 17" descr="Dark upward diagonal"/>
          <p:cNvSpPr>
            <a:spLocks noChangeArrowheads="1"/>
          </p:cNvSpPr>
          <p:nvPr/>
        </p:nvSpPr>
        <p:spPr bwMode="auto">
          <a:xfrm flipV="1">
            <a:off x="4848225" y="2125663"/>
            <a:ext cx="73025" cy="100012"/>
          </a:xfrm>
          <a:prstGeom prst="rect">
            <a:avLst/>
          </a:prstGeom>
          <a:pattFill prst="dkUpDiag">
            <a:fgClr>
              <a:schemeClr val="accent1"/>
            </a:fgClr>
            <a:bgClr>
              <a:srgbClr val="FFFFFF"/>
            </a:bgClr>
          </a:patt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9" name="Rectangle 18" descr="Dark upward diagonal"/>
          <p:cNvSpPr>
            <a:spLocks noChangeArrowheads="1"/>
          </p:cNvSpPr>
          <p:nvPr/>
        </p:nvSpPr>
        <p:spPr bwMode="auto">
          <a:xfrm flipV="1">
            <a:off x="4846638" y="2281238"/>
            <a:ext cx="73025" cy="52387"/>
          </a:xfrm>
          <a:prstGeom prst="rect">
            <a:avLst/>
          </a:prstGeom>
          <a:pattFill prst="dkUpDiag">
            <a:fgClr>
              <a:schemeClr val="accent1"/>
            </a:fgClr>
            <a:bgClr>
              <a:srgbClr val="FFFFFF"/>
            </a:bgClr>
          </a:patt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0" name="Line 19"/>
          <p:cNvSpPr>
            <a:spLocks noChangeShapeType="1"/>
          </p:cNvSpPr>
          <p:nvPr/>
        </p:nvSpPr>
        <p:spPr bwMode="auto">
          <a:xfrm>
            <a:off x="4587875" y="2233613"/>
            <a:ext cx="3048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051" name="Line 20"/>
          <p:cNvSpPr>
            <a:spLocks noChangeShapeType="1"/>
          </p:cNvSpPr>
          <p:nvPr/>
        </p:nvSpPr>
        <p:spPr bwMode="auto">
          <a:xfrm>
            <a:off x="4503738" y="2295525"/>
            <a:ext cx="46037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052" name="Line 21"/>
          <p:cNvSpPr>
            <a:spLocks noChangeShapeType="1"/>
          </p:cNvSpPr>
          <p:nvPr/>
        </p:nvSpPr>
        <p:spPr bwMode="auto">
          <a:xfrm>
            <a:off x="4473575" y="2173288"/>
            <a:ext cx="0" cy="584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053" name="Rectangle 22"/>
          <p:cNvSpPr>
            <a:spLocks noChangeArrowheads="1"/>
          </p:cNvSpPr>
          <p:nvPr/>
        </p:nvSpPr>
        <p:spPr bwMode="auto">
          <a:xfrm>
            <a:off x="4422775" y="2454275"/>
            <a:ext cx="96838" cy="247650"/>
          </a:xfrm>
          <a:prstGeom prst="rect">
            <a:avLst/>
          </a:prstGeom>
          <a:gradFill rotWithShape="1">
            <a:gsLst>
              <a:gs pos="0">
                <a:srgbClr val="761800"/>
              </a:gs>
              <a:gs pos="50000">
                <a:srgbClr val="FF3300"/>
              </a:gs>
              <a:gs pos="100000">
                <a:srgbClr val="761800"/>
              </a:gs>
            </a:gsLst>
            <a:lin ang="5400000" scaled="1"/>
          </a:gra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4" name="Rectangle 23" descr="Dark upward diagonal"/>
          <p:cNvSpPr>
            <a:spLocks noChangeArrowheads="1"/>
          </p:cNvSpPr>
          <p:nvPr/>
        </p:nvSpPr>
        <p:spPr bwMode="auto">
          <a:xfrm>
            <a:off x="4435475" y="2281238"/>
            <a:ext cx="73025" cy="98425"/>
          </a:xfrm>
          <a:prstGeom prst="rect">
            <a:avLst/>
          </a:prstGeom>
          <a:pattFill prst="dkUpDiag">
            <a:fgClr>
              <a:schemeClr val="accent1"/>
            </a:fgClr>
            <a:bgClr>
              <a:srgbClr val="FFFFFF"/>
            </a:bgClr>
          </a:patt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5" name="Rectangle 24" descr="Dark upward diagonal"/>
          <p:cNvSpPr>
            <a:spLocks noChangeArrowheads="1"/>
          </p:cNvSpPr>
          <p:nvPr/>
        </p:nvSpPr>
        <p:spPr bwMode="auto">
          <a:xfrm>
            <a:off x="4433888" y="2173288"/>
            <a:ext cx="73025" cy="52387"/>
          </a:xfrm>
          <a:prstGeom prst="rect">
            <a:avLst/>
          </a:prstGeom>
          <a:pattFill prst="dkUpDiag">
            <a:fgClr>
              <a:schemeClr val="accent1"/>
            </a:fgClr>
            <a:bgClr>
              <a:srgbClr val="FFFFFF"/>
            </a:bgClr>
          </a:patt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6" name="Rectangle 25" descr="Dark upward diagonal"/>
          <p:cNvSpPr>
            <a:spLocks noChangeArrowheads="1"/>
          </p:cNvSpPr>
          <p:nvPr/>
        </p:nvSpPr>
        <p:spPr bwMode="auto">
          <a:xfrm flipV="1">
            <a:off x="4554538" y="2125663"/>
            <a:ext cx="73025" cy="100012"/>
          </a:xfrm>
          <a:prstGeom prst="rect">
            <a:avLst/>
          </a:prstGeom>
          <a:pattFill prst="dkUpDiag">
            <a:fgClr>
              <a:schemeClr val="accent1"/>
            </a:fgClr>
            <a:bgClr>
              <a:srgbClr val="FFFFFF"/>
            </a:bgClr>
          </a:patt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7" name="Rectangle 26" descr="Dark upward diagonal"/>
          <p:cNvSpPr>
            <a:spLocks noChangeArrowheads="1"/>
          </p:cNvSpPr>
          <p:nvPr/>
        </p:nvSpPr>
        <p:spPr bwMode="auto">
          <a:xfrm flipV="1">
            <a:off x="4552950" y="2281238"/>
            <a:ext cx="73025" cy="52387"/>
          </a:xfrm>
          <a:prstGeom prst="rect">
            <a:avLst/>
          </a:prstGeom>
          <a:pattFill prst="dkUpDiag">
            <a:fgClr>
              <a:schemeClr val="accent1"/>
            </a:fgClr>
            <a:bgClr>
              <a:srgbClr val="FFFFFF"/>
            </a:bgClr>
          </a:patt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8" name="Line 27"/>
          <p:cNvSpPr>
            <a:spLocks noChangeShapeType="1"/>
          </p:cNvSpPr>
          <p:nvPr/>
        </p:nvSpPr>
        <p:spPr bwMode="auto">
          <a:xfrm flipV="1">
            <a:off x="6516688" y="3043238"/>
            <a:ext cx="622300" cy="3048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44059" name="Group 28"/>
          <p:cNvGrpSpPr>
            <a:grpSpLocks/>
          </p:cNvGrpSpPr>
          <p:nvPr/>
        </p:nvGrpSpPr>
        <p:grpSpPr bwMode="auto">
          <a:xfrm>
            <a:off x="7218363" y="2279650"/>
            <a:ext cx="315912" cy="539750"/>
            <a:chOff x="3648" y="672"/>
            <a:chExt cx="144" cy="308"/>
          </a:xfrm>
        </p:grpSpPr>
        <p:sp>
          <p:nvSpPr>
            <p:cNvPr id="44124" name="AutoShape 29"/>
            <p:cNvSpPr>
              <a:spLocks noChangeArrowheads="1"/>
            </p:cNvSpPr>
            <p:nvPr/>
          </p:nvSpPr>
          <p:spPr bwMode="auto">
            <a:xfrm>
              <a:off x="3696" y="672"/>
              <a:ext cx="48" cy="26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00765E"/>
                </a:gs>
                <a:gs pos="50000">
                  <a:srgbClr val="00FFCC"/>
                </a:gs>
                <a:gs pos="100000">
                  <a:srgbClr val="00765E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25" name="AutoShape 30"/>
            <p:cNvSpPr>
              <a:spLocks noChangeArrowheads="1"/>
            </p:cNvSpPr>
            <p:nvPr/>
          </p:nvSpPr>
          <p:spPr bwMode="auto">
            <a:xfrm>
              <a:off x="3648" y="836"/>
              <a:ext cx="144" cy="144"/>
            </a:xfrm>
            <a:prstGeom prst="star8">
              <a:avLst>
                <a:gd name="adj" fmla="val 38250"/>
              </a:avLst>
            </a:prstGeom>
            <a:gradFill rotWithShape="0">
              <a:gsLst>
                <a:gs pos="0">
                  <a:srgbClr val="00765E"/>
                </a:gs>
                <a:gs pos="50000">
                  <a:srgbClr val="00FFCC"/>
                </a:gs>
                <a:gs pos="100000">
                  <a:srgbClr val="00765E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060" name="Text Box 31"/>
          <p:cNvSpPr txBox="1">
            <a:spLocks noChangeArrowheads="1"/>
          </p:cNvSpPr>
          <p:nvPr/>
        </p:nvSpPr>
        <p:spPr bwMode="auto">
          <a:xfrm>
            <a:off x="6781800" y="2489200"/>
            <a:ext cx="514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00FFCC"/>
                </a:solidFill>
                <a:latin typeface="Arial" charset="0"/>
              </a:rPr>
              <a:t>PIP3</a:t>
            </a:r>
          </a:p>
        </p:txBody>
      </p:sp>
      <p:sp>
        <p:nvSpPr>
          <p:cNvPr id="44061" name="Oval 37"/>
          <p:cNvSpPr>
            <a:spLocks noChangeArrowheads="1"/>
          </p:cNvSpPr>
          <p:nvPr/>
        </p:nvSpPr>
        <p:spPr bwMode="auto">
          <a:xfrm>
            <a:off x="4670425" y="3016250"/>
            <a:ext cx="673100" cy="406400"/>
          </a:xfrm>
          <a:prstGeom prst="ellipse">
            <a:avLst/>
          </a:prstGeom>
          <a:gradFill rotWithShape="1">
            <a:gsLst>
              <a:gs pos="0">
                <a:srgbClr val="760076"/>
              </a:gs>
              <a:gs pos="50000">
                <a:srgbClr val="FF00FF"/>
              </a:gs>
              <a:gs pos="100000">
                <a:srgbClr val="7600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62" name="Text Box 38"/>
          <p:cNvSpPr txBox="1">
            <a:spLocks noChangeArrowheads="1"/>
          </p:cNvSpPr>
          <p:nvPr/>
        </p:nvSpPr>
        <p:spPr bwMode="auto">
          <a:xfrm>
            <a:off x="4778375" y="3082925"/>
            <a:ext cx="438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b="1">
                <a:latin typeface="Arial" charset="0"/>
              </a:rPr>
              <a:t>IRS</a:t>
            </a:r>
          </a:p>
        </p:txBody>
      </p:sp>
      <p:sp>
        <p:nvSpPr>
          <p:cNvPr id="44063" name="Text Box 39"/>
          <p:cNvSpPr txBox="1">
            <a:spLocks noChangeArrowheads="1"/>
          </p:cNvSpPr>
          <p:nvPr/>
        </p:nvSpPr>
        <p:spPr bwMode="auto">
          <a:xfrm>
            <a:off x="4960938" y="1362075"/>
            <a:ext cx="387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9933"/>
                </a:solidFill>
                <a:latin typeface="Arial" charset="0"/>
              </a:rPr>
              <a:t>IR</a:t>
            </a:r>
          </a:p>
        </p:txBody>
      </p:sp>
      <p:grpSp>
        <p:nvGrpSpPr>
          <p:cNvPr id="44064" name="Group 40"/>
          <p:cNvGrpSpPr>
            <a:grpSpLocks/>
          </p:cNvGrpSpPr>
          <p:nvPr/>
        </p:nvGrpSpPr>
        <p:grpSpPr bwMode="auto">
          <a:xfrm>
            <a:off x="6537325" y="3021013"/>
            <a:ext cx="547688" cy="411162"/>
            <a:chOff x="3456" y="803"/>
            <a:chExt cx="345" cy="259"/>
          </a:xfrm>
        </p:grpSpPr>
        <p:sp>
          <p:nvSpPr>
            <p:cNvPr id="44122" name="Oval 41"/>
            <p:cNvSpPr>
              <a:spLocks noChangeArrowheads="1"/>
            </p:cNvSpPr>
            <p:nvPr/>
          </p:nvSpPr>
          <p:spPr bwMode="auto">
            <a:xfrm>
              <a:off x="3456" y="803"/>
              <a:ext cx="345" cy="259"/>
            </a:xfrm>
            <a:prstGeom prst="ellipse">
              <a:avLst/>
            </a:prstGeom>
            <a:gradFill rotWithShape="0">
              <a:gsLst>
                <a:gs pos="0">
                  <a:srgbClr val="FFA892"/>
                </a:gs>
                <a:gs pos="50000">
                  <a:srgbClr val="FF3300"/>
                </a:gs>
                <a:gs pos="100000">
                  <a:srgbClr val="FFA89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23" name="Text Box 42"/>
            <p:cNvSpPr txBox="1">
              <a:spLocks noChangeArrowheads="1"/>
            </p:cNvSpPr>
            <p:nvPr/>
          </p:nvSpPr>
          <p:spPr bwMode="auto">
            <a:xfrm>
              <a:off x="3478" y="838"/>
              <a:ext cx="31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</a:rPr>
                <a:t>RAS</a:t>
              </a:r>
            </a:p>
          </p:txBody>
        </p:sp>
      </p:grpSp>
      <p:grpSp>
        <p:nvGrpSpPr>
          <p:cNvPr id="44065" name="Group 43"/>
          <p:cNvGrpSpPr>
            <a:grpSpLocks/>
          </p:cNvGrpSpPr>
          <p:nvPr/>
        </p:nvGrpSpPr>
        <p:grpSpPr bwMode="auto">
          <a:xfrm>
            <a:off x="6435725" y="3381375"/>
            <a:ext cx="817563" cy="495300"/>
            <a:chOff x="2912" y="1030"/>
            <a:chExt cx="515" cy="312"/>
          </a:xfrm>
        </p:grpSpPr>
        <p:sp>
          <p:nvSpPr>
            <p:cNvPr id="42" name="AutoShape 44"/>
            <p:cNvSpPr>
              <a:spLocks noChangeArrowheads="1"/>
            </p:cNvSpPr>
            <p:nvPr/>
          </p:nvSpPr>
          <p:spPr bwMode="auto">
            <a:xfrm>
              <a:off x="2956" y="1036"/>
              <a:ext cx="240" cy="14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" name="AutoShape 45"/>
            <p:cNvSpPr>
              <a:spLocks noChangeArrowheads="1"/>
            </p:cNvSpPr>
            <p:nvPr/>
          </p:nvSpPr>
          <p:spPr bwMode="auto">
            <a:xfrm>
              <a:off x="2948" y="1185"/>
              <a:ext cx="432" cy="14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119" name="Text Box 46"/>
            <p:cNvSpPr txBox="1">
              <a:spLocks noChangeArrowheads="1"/>
            </p:cNvSpPr>
            <p:nvPr/>
          </p:nvSpPr>
          <p:spPr bwMode="auto">
            <a:xfrm>
              <a:off x="3098" y="1169"/>
              <a:ext cx="32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</a:rPr>
                <a:t>PI3K</a:t>
              </a:r>
            </a:p>
          </p:txBody>
        </p:sp>
        <p:sp>
          <p:nvSpPr>
            <p:cNvPr id="44120" name="Text Box 47"/>
            <p:cNvSpPr txBox="1">
              <a:spLocks noChangeArrowheads="1"/>
            </p:cNvSpPr>
            <p:nvPr/>
          </p:nvSpPr>
          <p:spPr bwMode="auto">
            <a:xfrm>
              <a:off x="2916" y="1030"/>
              <a:ext cx="25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000" b="1">
                  <a:latin typeface="Arial" charset="0"/>
                </a:rPr>
                <a:t>p85</a:t>
              </a:r>
            </a:p>
          </p:txBody>
        </p:sp>
        <p:sp>
          <p:nvSpPr>
            <p:cNvPr id="44121" name="Text Box 48"/>
            <p:cNvSpPr txBox="1">
              <a:spLocks noChangeArrowheads="1"/>
            </p:cNvSpPr>
            <p:nvPr/>
          </p:nvSpPr>
          <p:spPr bwMode="auto">
            <a:xfrm>
              <a:off x="2912" y="1174"/>
              <a:ext cx="29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000" b="1">
                  <a:latin typeface="Arial" charset="0"/>
                </a:rPr>
                <a:t>p110</a:t>
              </a:r>
            </a:p>
          </p:txBody>
        </p:sp>
      </p:grpSp>
      <p:sp>
        <p:nvSpPr>
          <p:cNvPr id="44066" name="Line 49"/>
          <p:cNvSpPr>
            <a:spLocks noChangeShapeType="1"/>
          </p:cNvSpPr>
          <p:nvPr/>
        </p:nvSpPr>
        <p:spPr bwMode="auto">
          <a:xfrm flipV="1">
            <a:off x="6821488" y="3195638"/>
            <a:ext cx="622300" cy="3048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067" name="Oval 50"/>
          <p:cNvSpPr>
            <a:spLocks noChangeArrowheads="1"/>
          </p:cNvSpPr>
          <p:nvPr/>
        </p:nvSpPr>
        <p:spPr bwMode="auto">
          <a:xfrm>
            <a:off x="7316788" y="3298825"/>
            <a:ext cx="533400" cy="381000"/>
          </a:xfrm>
          <a:prstGeom prst="ellipse">
            <a:avLst/>
          </a:prstGeom>
          <a:gradFill rotWithShape="0">
            <a:gsLst>
              <a:gs pos="0">
                <a:srgbClr val="FF9900"/>
              </a:gs>
              <a:gs pos="50000">
                <a:srgbClr val="FFFF00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068" name="Group 51"/>
          <p:cNvGrpSpPr>
            <a:grpSpLocks/>
          </p:cNvGrpSpPr>
          <p:nvPr/>
        </p:nvGrpSpPr>
        <p:grpSpPr bwMode="auto">
          <a:xfrm>
            <a:off x="7793038" y="3228975"/>
            <a:ext cx="285750" cy="274638"/>
            <a:chOff x="1693" y="3032"/>
            <a:chExt cx="180" cy="173"/>
          </a:xfrm>
        </p:grpSpPr>
        <p:sp>
          <p:nvSpPr>
            <p:cNvPr id="44115" name="Oval 52"/>
            <p:cNvSpPr>
              <a:spLocks noChangeArrowheads="1"/>
            </p:cNvSpPr>
            <p:nvPr/>
          </p:nvSpPr>
          <p:spPr bwMode="auto">
            <a:xfrm>
              <a:off x="1728" y="3072"/>
              <a:ext cx="96" cy="9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16" name="Text Box 53"/>
            <p:cNvSpPr txBox="1">
              <a:spLocks noChangeArrowheads="1"/>
            </p:cNvSpPr>
            <p:nvPr/>
          </p:nvSpPr>
          <p:spPr bwMode="auto">
            <a:xfrm>
              <a:off x="1693" y="3032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</a:rPr>
                <a:t>P</a:t>
              </a:r>
            </a:p>
          </p:txBody>
        </p:sp>
      </p:grpSp>
      <p:sp>
        <p:nvSpPr>
          <p:cNvPr id="44069" name="Text Box 54"/>
          <p:cNvSpPr txBox="1">
            <a:spLocks noChangeArrowheads="1"/>
          </p:cNvSpPr>
          <p:nvPr/>
        </p:nvSpPr>
        <p:spPr bwMode="auto">
          <a:xfrm>
            <a:off x="7378700" y="3343275"/>
            <a:ext cx="4286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b="1">
                <a:latin typeface="Arial" charset="0"/>
              </a:rPr>
              <a:t>Akt</a:t>
            </a:r>
          </a:p>
        </p:txBody>
      </p:sp>
      <p:sp>
        <p:nvSpPr>
          <p:cNvPr id="44070" name="Rectangle 55"/>
          <p:cNvSpPr>
            <a:spLocks noChangeArrowheads="1"/>
          </p:cNvSpPr>
          <p:nvPr/>
        </p:nvSpPr>
        <p:spPr bwMode="auto">
          <a:xfrm>
            <a:off x="7720013" y="2803525"/>
            <a:ext cx="452437" cy="263525"/>
          </a:xfrm>
          <a:prstGeom prst="rect">
            <a:avLst/>
          </a:prstGeom>
          <a:gradFill rotWithShape="0">
            <a:gsLst>
              <a:gs pos="0">
                <a:srgbClr val="666666"/>
              </a:gs>
              <a:gs pos="50000">
                <a:srgbClr val="DDDDDD"/>
              </a:gs>
              <a:gs pos="100000">
                <a:srgbClr val="6666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71" name="Text Box 56"/>
          <p:cNvSpPr txBox="1">
            <a:spLocks noChangeArrowheads="1"/>
          </p:cNvSpPr>
          <p:nvPr/>
        </p:nvSpPr>
        <p:spPr bwMode="auto">
          <a:xfrm>
            <a:off x="7643813" y="2784475"/>
            <a:ext cx="593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b="1">
                <a:latin typeface="Arial" charset="0"/>
              </a:rPr>
              <a:t>PDK1</a:t>
            </a:r>
          </a:p>
        </p:txBody>
      </p:sp>
      <p:sp>
        <p:nvSpPr>
          <p:cNvPr id="44072" name="Line 57"/>
          <p:cNvSpPr>
            <a:spLocks noChangeShapeType="1"/>
          </p:cNvSpPr>
          <p:nvPr/>
        </p:nvSpPr>
        <p:spPr bwMode="auto">
          <a:xfrm flipH="1">
            <a:off x="7680325" y="3057525"/>
            <a:ext cx="158750" cy="2222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44073" name="Group 58"/>
          <p:cNvGrpSpPr>
            <a:grpSpLocks/>
          </p:cNvGrpSpPr>
          <p:nvPr/>
        </p:nvGrpSpPr>
        <p:grpSpPr bwMode="auto">
          <a:xfrm>
            <a:off x="5348288" y="3067050"/>
            <a:ext cx="539750" cy="304800"/>
            <a:chOff x="2256" y="1320"/>
            <a:chExt cx="340" cy="192"/>
          </a:xfrm>
        </p:grpSpPr>
        <p:sp>
          <p:nvSpPr>
            <p:cNvPr id="44113" name="Oval 59"/>
            <p:cNvSpPr>
              <a:spLocks noChangeArrowheads="1"/>
            </p:cNvSpPr>
            <p:nvPr/>
          </p:nvSpPr>
          <p:spPr bwMode="auto">
            <a:xfrm>
              <a:off x="2271" y="1320"/>
              <a:ext cx="288" cy="192"/>
            </a:xfrm>
            <a:prstGeom prst="ellipse">
              <a:avLst/>
            </a:prstGeom>
            <a:gradFill rotWithShape="0">
              <a:gsLst>
                <a:gs pos="0">
                  <a:srgbClr val="5E6D76"/>
                </a:gs>
                <a:gs pos="50000">
                  <a:srgbClr val="CCECFF"/>
                </a:gs>
                <a:gs pos="100000">
                  <a:srgbClr val="5E6D7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14" name="Text Box 60"/>
            <p:cNvSpPr txBox="1">
              <a:spLocks noChangeArrowheads="1"/>
            </p:cNvSpPr>
            <p:nvPr/>
          </p:nvSpPr>
          <p:spPr bwMode="auto">
            <a:xfrm>
              <a:off x="2256" y="1321"/>
              <a:ext cx="3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</a:rPr>
                <a:t>Grb2</a:t>
              </a:r>
            </a:p>
          </p:txBody>
        </p:sp>
      </p:grpSp>
      <p:grpSp>
        <p:nvGrpSpPr>
          <p:cNvPr id="44074" name="Group 61"/>
          <p:cNvGrpSpPr>
            <a:grpSpLocks/>
          </p:cNvGrpSpPr>
          <p:nvPr/>
        </p:nvGrpSpPr>
        <p:grpSpPr bwMode="auto">
          <a:xfrm>
            <a:off x="5854700" y="3060700"/>
            <a:ext cx="685800" cy="304800"/>
            <a:chOff x="1834" y="1320"/>
            <a:chExt cx="432" cy="192"/>
          </a:xfrm>
        </p:grpSpPr>
        <p:sp>
          <p:nvSpPr>
            <p:cNvPr id="44111" name="Oval 62"/>
            <p:cNvSpPr>
              <a:spLocks noChangeArrowheads="1"/>
            </p:cNvSpPr>
            <p:nvPr/>
          </p:nvSpPr>
          <p:spPr bwMode="auto">
            <a:xfrm>
              <a:off x="1834" y="1320"/>
              <a:ext cx="432" cy="192"/>
            </a:xfrm>
            <a:prstGeom prst="ellipse">
              <a:avLst/>
            </a:prstGeom>
            <a:gradFill rotWithShape="0">
              <a:gsLst>
                <a:gs pos="0">
                  <a:srgbClr val="383963"/>
                </a:gs>
                <a:gs pos="50000">
                  <a:srgbClr val="7A7CD6"/>
                </a:gs>
                <a:gs pos="100000">
                  <a:srgbClr val="383963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12" name="Text Box 63"/>
            <p:cNvSpPr txBox="1">
              <a:spLocks noChangeArrowheads="1"/>
            </p:cNvSpPr>
            <p:nvPr/>
          </p:nvSpPr>
          <p:spPr bwMode="auto">
            <a:xfrm>
              <a:off x="1894" y="1323"/>
              <a:ext cx="31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</a:rPr>
                <a:t>SOS</a:t>
              </a:r>
            </a:p>
          </p:txBody>
        </p:sp>
      </p:grpSp>
      <p:sp>
        <p:nvSpPr>
          <p:cNvPr id="44075" name="AutoShape 117"/>
          <p:cNvSpPr>
            <a:spLocks noChangeArrowheads="1"/>
          </p:cNvSpPr>
          <p:nvPr/>
        </p:nvSpPr>
        <p:spPr bwMode="auto">
          <a:xfrm rot="4263615">
            <a:off x="4511675" y="2727325"/>
            <a:ext cx="466725" cy="123825"/>
          </a:xfrm>
          <a:prstGeom prst="rightArrow">
            <a:avLst>
              <a:gd name="adj1" fmla="val 50000"/>
              <a:gd name="adj2" fmla="val 58371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076" name="Group 118"/>
          <p:cNvGrpSpPr>
            <a:grpSpLocks/>
          </p:cNvGrpSpPr>
          <p:nvPr/>
        </p:nvGrpSpPr>
        <p:grpSpPr bwMode="auto">
          <a:xfrm>
            <a:off x="6300788" y="3279775"/>
            <a:ext cx="285750" cy="274638"/>
            <a:chOff x="1693" y="3032"/>
            <a:chExt cx="180" cy="173"/>
          </a:xfrm>
        </p:grpSpPr>
        <p:sp>
          <p:nvSpPr>
            <p:cNvPr id="44109" name="Oval 119"/>
            <p:cNvSpPr>
              <a:spLocks noChangeArrowheads="1"/>
            </p:cNvSpPr>
            <p:nvPr/>
          </p:nvSpPr>
          <p:spPr bwMode="auto">
            <a:xfrm>
              <a:off x="1728" y="3072"/>
              <a:ext cx="96" cy="9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10" name="Text Box 120"/>
            <p:cNvSpPr txBox="1">
              <a:spLocks noChangeArrowheads="1"/>
            </p:cNvSpPr>
            <p:nvPr/>
          </p:nvSpPr>
          <p:spPr bwMode="auto">
            <a:xfrm>
              <a:off x="1693" y="3032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</a:rPr>
                <a:t>P</a:t>
              </a:r>
            </a:p>
          </p:txBody>
        </p:sp>
      </p:grpSp>
      <p:grpSp>
        <p:nvGrpSpPr>
          <p:cNvPr id="44077" name="Group 121"/>
          <p:cNvGrpSpPr>
            <a:grpSpLocks/>
          </p:cNvGrpSpPr>
          <p:nvPr/>
        </p:nvGrpSpPr>
        <p:grpSpPr bwMode="auto">
          <a:xfrm>
            <a:off x="4194175" y="2268538"/>
            <a:ext cx="285750" cy="274637"/>
            <a:chOff x="1693" y="3032"/>
            <a:chExt cx="180" cy="173"/>
          </a:xfrm>
        </p:grpSpPr>
        <p:sp>
          <p:nvSpPr>
            <p:cNvPr id="44107" name="Oval 122"/>
            <p:cNvSpPr>
              <a:spLocks noChangeArrowheads="1"/>
            </p:cNvSpPr>
            <p:nvPr/>
          </p:nvSpPr>
          <p:spPr bwMode="auto">
            <a:xfrm>
              <a:off x="1728" y="3072"/>
              <a:ext cx="96" cy="9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8" name="Text Box 123"/>
            <p:cNvSpPr txBox="1">
              <a:spLocks noChangeArrowheads="1"/>
            </p:cNvSpPr>
            <p:nvPr/>
          </p:nvSpPr>
          <p:spPr bwMode="auto">
            <a:xfrm>
              <a:off x="1693" y="3032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</a:rPr>
                <a:t>P</a:t>
              </a:r>
            </a:p>
          </p:txBody>
        </p:sp>
      </p:grpSp>
      <p:grpSp>
        <p:nvGrpSpPr>
          <p:cNvPr id="44078" name="Group 124"/>
          <p:cNvGrpSpPr>
            <a:grpSpLocks/>
          </p:cNvGrpSpPr>
          <p:nvPr/>
        </p:nvGrpSpPr>
        <p:grpSpPr bwMode="auto">
          <a:xfrm>
            <a:off x="5019675" y="2293938"/>
            <a:ext cx="285750" cy="274637"/>
            <a:chOff x="1693" y="3032"/>
            <a:chExt cx="180" cy="173"/>
          </a:xfrm>
        </p:grpSpPr>
        <p:sp>
          <p:nvSpPr>
            <p:cNvPr id="44105" name="Oval 125"/>
            <p:cNvSpPr>
              <a:spLocks noChangeArrowheads="1"/>
            </p:cNvSpPr>
            <p:nvPr/>
          </p:nvSpPr>
          <p:spPr bwMode="auto">
            <a:xfrm>
              <a:off x="1728" y="3072"/>
              <a:ext cx="96" cy="9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6" name="Text Box 126"/>
            <p:cNvSpPr txBox="1">
              <a:spLocks noChangeArrowheads="1"/>
            </p:cNvSpPr>
            <p:nvPr/>
          </p:nvSpPr>
          <p:spPr bwMode="auto">
            <a:xfrm>
              <a:off x="1693" y="3032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</a:rPr>
                <a:t>P</a:t>
              </a:r>
            </a:p>
          </p:txBody>
        </p:sp>
      </p:grpSp>
      <p:sp>
        <p:nvSpPr>
          <p:cNvPr id="44079" name="Line 129"/>
          <p:cNvSpPr>
            <a:spLocks noChangeShapeType="1"/>
          </p:cNvSpPr>
          <p:nvPr/>
        </p:nvSpPr>
        <p:spPr bwMode="auto">
          <a:xfrm flipH="1" flipV="1">
            <a:off x="5089525" y="3448050"/>
            <a:ext cx="266700" cy="3048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080" name="Rectangle 131"/>
          <p:cNvSpPr>
            <a:spLocks noChangeArrowheads="1"/>
          </p:cNvSpPr>
          <p:nvPr/>
        </p:nvSpPr>
        <p:spPr bwMode="auto">
          <a:xfrm>
            <a:off x="4235450" y="3794125"/>
            <a:ext cx="558800" cy="304800"/>
          </a:xfrm>
          <a:prstGeom prst="rect">
            <a:avLst/>
          </a:prstGeom>
          <a:gradFill rotWithShape="1">
            <a:gsLst>
              <a:gs pos="0">
                <a:srgbClr val="761800"/>
              </a:gs>
              <a:gs pos="50000">
                <a:srgbClr val="FF3300"/>
              </a:gs>
              <a:gs pos="100000">
                <a:srgbClr val="7618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81" name="Text Box 130"/>
          <p:cNvSpPr txBox="1">
            <a:spLocks noChangeArrowheads="1"/>
          </p:cNvSpPr>
          <p:nvPr/>
        </p:nvSpPr>
        <p:spPr bwMode="auto">
          <a:xfrm>
            <a:off x="4194175" y="3797300"/>
            <a:ext cx="638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1">
                <a:latin typeface="Arial" charset="0"/>
              </a:rPr>
              <a:t>TNF</a:t>
            </a:r>
            <a:r>
              <a:rPr lang="el-GR" sz="1400" b="1">
                <a:latin typeface="Arial" charset="0"/>
                <a:cs typeface="Arial" charset="0"/>
              </a:rPr>
              <a:t>α</a:t>
            </a:r>
          </a:p>
        </p:txBody>
      </p:sp>
      <p:grpSp>
        <p:nvGrpSpPr>
          <p:cNvPr id="44082" name="Group 134"/>
          <p:cNvGrpSpPr>
            <a:grpSpLocks/>
          </p:cNvGrpSpPr>
          <p:nvPr/>
        </p:nvGrpSpPr>
        <p:grpSpPr bwMode="auto">
          <a:xfrm>
            <a:off x="5080000" y="3797300"/>
            <a:ext cx="558800" cy="307975"/>
            <a:chOff x="1202" y="3256"/>
            <a:chExt cx="352" cy="194"/>
          </a:xfrm>
        </p:grpSpPr>
        <p:sp>
          <p:nvSpPr>
            <p:cNvPr id="44103" name="Rectangle 132"/>
            <p:cNvSpPr>
              <a:spLocks noChangeArrowheads="1"/>
            </p:cNvSpPr>
            <p:nvPr/>
          </p:nvSpPr>
          <p:spPr bwMode="auto">
            <a:xfrm>
              <a:off x="1202" y="3256"/>
              <a:ext cx="352" cy="192"/>
            </a:xfrm>
            <a:prstGeom prst="rect">
              <a:avLst/>
            </a:prstGeom>
            <a:gradFill rotWithShape="1">
              <a:gsLst>
                <a:gs pos="0">
                  <a:srgbClr val="764718"/>
                </a:gs>
                <a:gs pos="50000">
                  <a:srgbClr val="FF9933"/>
                </a:gs>
                <a:gs pos="100000">
                  <a:srgbClr val="764718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4" name="Text Box 133"/>
            <p:cNvSpPr txBox="1">
              <a:spLocks noChangeArrowheads="1"/>
            </p:cNvSpPr>
            <p:nvPr/>
          </p:nvSpPr>
          <p:spPr bwMode="auto">
            <a:xfrm>
              <a:off x="1208" y="3258"/>
              <a:ext cx="3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400" b="1">
                  <a:latin typeface="Arial" charset="0"/>
                </a:rPr>
                <a:t>JNK</a:t>
              </a:r>
              <a:endParaRPr lang="el-GR" sz="1400" b="1">
                <a:latin typeface="Arial" charset="0"/>
                <a:cs typeface="Arial" charset="0"/>
              </a:endParaRPr>
            </a:p>
          </p:txBody>
        </p:sp>
      </p:grpSp>
      <p:sp>
        <p:nvSpPr>
          <p:cNvPr id="44083" name="Text Box 136"/>
          <p:cNvSpPr txBox="1">
            <a:spLocks noChangeArrowheads="1"/>
          </p:cNvSpPr>
          <p:nvPr/>
        </p:nvSpPr>
        <p:spPr bwMode="auto">
          <a:xfrm>
            <a:off x="2994025" y="2971800"/>
            <a:ext cx="18192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1600">
                <a:solidFill>
                  <a:srgbClr val="FF0000"/>
                </a:solidFill>
                <a:latin typeface="Arial" charset="0"/>
              </a:rPr>
              <a:t>serine phosphorylation</a:t>
            </a:r>
          </a:p>
        </p:txBody>
      </p:sp>
      <p:sp>
        <p:nvSpPr>
          <p:cNvPr id="44084" name="Text Box 137"/>
          <p:cNvSpPr txBox="1">
            <a:spLocks noChangeArrowheads="1"/>
          </p:cNvSpPr>
          <p:nvPr/>
        </p:nvSpPr>
        <p:spPr bwMode="auto">
          <a:xfrm>
            <a:off x="4397375" y="4451350"/>
            <a:ext cx="12017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600" b="1">
                <a:solidFill>
                  <a:srgbClr val="FF6600"/>
                </a:solidFill>
                <a:latin typeface="Arial" charset="0"/>
              </a:rPr>
              <a:t>TNF-alpha</a:t>
            </a:r>
          </a:p>
          <a:p>
            <a:r>
              <a:rPr lang="en-GB" sz="1600" b="1">
                <a:solidFill>
                  <a:srgbClr val="FF6600"/>
                </a:solidFill>
                <a:latin typeface="Arial" charset="0"/>
              </a:rPr>
              <a:t>fatty acids</a:t>
            </a:r>
          </a:p>
        </p:txBody>
      </p:sp>
      <p:grpSp>
        <p:nvGrpSpPr>
          <p:cNvPr id="44085" name="Group 60"/>
          <p:cNvGrpSpPr>
            <a:grpSpLocks/>
          </p:cNvGrpSpPr>
          <p:nvPr/>
        </p:nvGrpSpPr>
        <p:grpSpPr bwMode="auto">
          <a:xfrm>
            <a:off x="7750175" y="2419350"/>
            <a:ext cx="712788" cy="246063"/>
            <a:chOff x="4504" y="1998"/>
            <a:chExt cx="449" cy="155"/>
          </a:xfrm>
        </p:grpSpPr>
        <p:sp>
          <p:nvSpPr>
            <p:cNvPr id="44101" name="AutoShape 61"/>
            <p:cNvSpPr>
              <a:spLocks noChangeArrowheads="1"/>
            </p:cNvSpPr>
            <p:nvPr/>
          </p:nvSpPr>
          <p:spPr bwMode="auto">
            <a:xfrm>
              <a:off x="4516" y="2009"/>
              <a:ext cx="432" cy="14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760000"/>
                </a:gs>
                <a:gs pos="50000">
                  <a:srgbClr val="FF0000"/>
                </a:gs>
                <a:gs pos="100000">
                  <a:srgbClr val="760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4102" name="Text Box 62"/>
            <p:cNvSpPr txBox="1">
              <a:spLocks noChangeArrowheads="1"/>
            </p:cNvSpPr>
            <p:nvPr/>
          </p:nvSpPr>
          <p:spPr bwMode="auto">
            <a:xfrm>
              <a:off x="4504" y="1998"/>
              <a:ext cx="44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000" b="1">
                  <a:latin typeface="Arial" charset="0"/>
                  <a:cs typeface="Arial" charset="0"/>
                </a:rPr>
                <a:t>GLUT - 4</a:t>
              </a:r>
            </a:p>
          </p:txBody>
        </p:sp>
      </p:grpSp>
      <p:grpSp>
        <p:nvGrpSpPr>
          <p:cNvPr id="44086" name="Group 51"/>
          <p:cNvGrpSpPr>
            <a:grpSpLocks/>
          </p:cNvGrpSpPr>
          <p:nvPr/>
        </p:nvGrpSpPr>
        <p:grpSpPr bwMode="auto">
          <a:xfrm>
            <a:off x="4821238" y="3352800"/>
            <a:ext cx="285750" cy="274638"/>
            <a:chOff x="1693" y="3032"/>
            <a:chExt cx="180" cy="173"/>
          </a:xfrm>
        </p:grpSpPr>
        <p:sp>
          <p:nvSpPr>
            <p:cNvPr id="44099" name="Oval 52"/>
            <p:cNvSpPr>
              <a:spLocks noChangeArrowheads="1"/>
            </p:cNvSpPr>
            <p:nvPr/>
          </p:nvSpPr>
          <p:spPr bwMode="auto">
            <a:xfrm>
              <a:off x="1728" y="3072"/>
              <a:ext cx="96" cy="9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0" name="Text Box 53"/>
            <p:cNvSpPr txBox="1">
              <a:spLocks noChangeArrowheads="1"/>
            </p:cNvSpPr>
            <p:nvPr/>
          </p:nvSpPr>
          <p:spPr bwMode="auto">
            <a:xfrm>
              <a:off x="1693" y="3032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</a:rPr>
                <a:t>P</a:t>
              </a:r>
            </a:p>
          </p:txBody>
        </p:sp>
      </p:grpSp>
      <p:sp>
        <p:nvSpPr>
          <p:cNvPr id="44087" name="Line 129"/>
          <p:cNvSpPr>
            <a:spLocks noChangeShapeType="1"/>
          </p:cNvSpPr>
          <p:nvPr/>
        </p:nvSpPr>
        <p:spPr bwMode="auto">
          <a:xfrm flipV="1">
            <a:off x="4575175" y="3429000"/>
            <a:ext cx="266700" cy="3048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088" name="Line 129"/>
          <p:cNvSpPr>
            <a:spLocks noChangeShapeType="1"/>
          </p:cNvSpPr>
          <p:nvPr/>
        </p:nvSpPr>
        <p:spPr bwMode="auto">
          <a:xfrm flipH="1" flipV="1">
            <a:off x="4508500" y="4152900"/>
            <a:ext cx="266700" cy="3048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089" name="Line 129"/>
          <p:cNvSpPr>
            <a:spLocks noChangeShapeType="1"/>
          </p:cNvSpPr>
          <p:nvPr/>
        </p:nvSpPr>
        <p:spPr bwMode="auto">
          <a:xfrm flipV="1">
            <a:off x="5137150" y="4162425"/>
            <a:ext cx="266700" cy="3048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9" name="Multiply 158"/>
          <p:cNvSpPr/>
          <p:nvPr/>
        </p:nvSpPr>
        <p:spPr bwMode="auto">
          <a:xfrm rot="20733908">
            <a:off x="4449763" y="2679700"/>
            <a:ext cx="625475" cy="319088"/>
          </a:xfrm>
          <a:prstGeom prst="mathMultiply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44091" name="Group 162"/>
          <p:cNvGrpSpPr>
            <a:grpSpLocks/>
          </p:cNvGrpSpPr>
          <p:nvPr/>
        </p:nvGrpSpPr>
        <p:grpSpPr bwMode="auto">
          <a:xfrm>
            <a:off x="438150" y="3543300"/>
            <a:ext cx="3048000" cy="2924175"/>
            <a:chOff x="3467100" y="1485900"/>
            <a:chExt cx="5191125" cy="4905375"/>
          </a:xfrm>
        </p:grpSpPr>
        <p:sp>
          <p:nvSpPr>
            <p:cNvPr id="44096" name="Oval 2"/>
            <p:cNvSpPr>
              <a:spLocks noChangeArrowheads="1"/>
            </p:cNvSpPr>
            <p:nvPr/>
          </p:nvSpPr>
          <p:spPr bwMode="auto">
            <a:xfrm>
              <a:off x="3467100" y="1485900"/>
              <a:ext cx="5191125" cy="4905375"/>
            </a:xfrm>
            <a:prstGeom prst="ellipse">
              <a:avLst/>
            </a:pr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7" name="Oval 3"/>
            <p:cNvSpPr>
              <a:spLocks noChangeArrowheads="1"/>
            </p:cNvSpPr>
            <p:nvPr/>
          </p:nvSpPr>
          <p:spPr bwMode="auto">
            <a:xfrm>
              <a:off x="3981450" y="1609725"/>
              <a:ext cx="4171950" cy="38671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8" name="Oval 4"/>
            <p:cNvSpPr>
              <a:spLocks noChangeArrowheads="1"/>
            </p:cNvSpPr>
            <p:nvPr/>
          </p:nvSpPr>
          <p:spPr bwMode="auto">
            <a:xfrm rot="5400000">
              <a:off x="5819775" y="5238750"/>
              <a:ext cx="533400" cy="1657350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092" name="Right Arrow 163"/>
          <p:cNvSpPr>
            <a:spLocks noChangeArrowheads="1"/>
          </p:cNvSpPr>
          <p:nvPr/>
        </p:nvSpPr>
        <p:spPr bwMode="auto">
          <a:xfrm>
            <a:off x="3638550" y="4514850"/>
            <a:ext cx="781050" cy="409575"/>
          </a:xfrm>
          <a:prstGeom prst="rightArrow">
            <a:avLst>
              <a:gd name="adj1" fmla="val 50000"/>
              <a:gd name="adj2" fmla="val 49996"/>
            </a:avLst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93" name="Text Box 137"/>
          <p:cNvSpPr txBox="1">
            <a:spLocks noChangeArrowheads="1"/>
          </p:cNvSpPr>
          <p:nvPr/>
        </p:nvSpPr>
        <p:spPr bwMode="auto">
          <a:xfrm>
            <a:off x="6302375" y="5718175"/>
            <a:ext cx="2101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600" b="1">
                <a:solidFill>
                  <a:srgbClr val="FF6600"/>
                </a:solidFill>
                <a:latin typeface="Arial" charset="0"/>
              </a:rPr>
              <a:t>CATECHOLAMINES</a:t>
            </a:r>
          </a:p>
        </p:txBody>
      </p:sp>
      <p:cxnSp>
        <p:nvCxnSpPr>
          <p:cNvPr id="44094" name="Straight Connector 92"/>
          <p:cNvCxnSpPr>
            <a:cxnSpLocks noChangeShapeType="1"/>
          </p:cNvCxnSpPr>
          <p:nvPr/>
        </p:nvCxnSpPr>
        <p:spPr bwMode="auto">
          <a:xfrm rot="16200000" flipV="1">
            <a:off x="6591300" y="4867275"/>
            <a:ext cx="1476375" cy="9525"/>
          </a:xfrm>
          <a:prstGeom prst="line">
            <a:avLst/>
          </a:prstGeom>
          <a:noFill/>
          <a:ln w="28575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95" name="Straight Connector 94"/>
          <p:cNvCxnSpPr>
            <a:cxnSpLocks noChangeShapeType="1"/>
          </p:cNvCxnSpPr>
          <p:nvPr/>
        </p:nvCxnSpPr>
        <p:spPr bwMode="auto">
          <a:xfrm>
            <a:off x="7086600" y="4124325"/>
            <a:ext cx="495300" cy="0"/>
          </a:xfrm>
          <a:prstGeom prst="line">
            <a:avLst/>
          </a:prstGeom>
          <a:noFill/>
          <a:ln w="28575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4"/>
          <p:cNvSpPr txBox="1">
            <a:spLocks noChangeArrowheads="1"/>
          </p:cNvSpPr>
          <p:nvPr/>
        </p:nvSpPr>
        <p:spPr bwMode="auto">
          <a:xfrm>
            <a:off x="682625" y="344488"/>
            <a:ext cx="8316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2800">
                <a:solidFill>
                  <a:srgbClr val="FF9933"/>
                </a:solidFill>
                <a:latin typeface="Arial" charset="0"/>
              </a:rPr>
              <a:t>Visceral adipose tissue promotes insulin resistance</a:t>
            </a:r>
          </a:p>
        </p:txBody>
      </p:sp>
      <p:pic>
        <p:nvPicPr>
          <p:cNvPr id="45059" name="Picture 2" descr="http://img.medscape.com/slide/migrated/editorial/cmecircle/2001/144/goldstein/slide1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3" y="2295525"/>
            <a:ext cx="64293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TextBox 4"/>
          <p:cNvSpPr txBox="1">
            <a:spLocks noChangeArrowheads="1"/>
          </p:cNvSpPr>
          <p:nvPr/>
        </p:nvSpPr>
        <p:spPr bwMode="auto">
          <a:xfrm>
            <a:off x="1123950" y="1114425"/>
            <a:ext cx="70294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2400"/>
              </a:spcAft>
              <a:buClr>
                <a:srgbClr val="FF9900"/>
              </a:buClr>
            </a:pPr>
            <a:r>
              <a:rPr lang="en-GB" sz="2000">
                <a:solidFill>
                  <a:srgbClr val="66FFFF"/>
                </a:solidFill>
                <a:latin typeface="Arial" charset="0"/>
                <a:cs typeface="Arial" charset="0"/>
              </a:rPr>
              <a:t>Visceral fat has a more marked adverse effect on factors that promote insulin resistance than other fat depots – a greater effect on insulin sensitivity would therefore be expected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4"/>
          <p:cNvSpPr txBox="1">
            <a:spLocks noChangeArrowheads="1"/>
          </p:cNvSpPr>
          <p:nvPr/>
        </p:nvSpPr>
        <p:spPr bwMode="auto">
          <a:xfrm>
            <a:off x="682625" y="344488"/>
            <a:ext cx="2162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2800">
                <a:solidFill>
                  <a:srgbClr val="FF9933"/>
                </a:solidFill>
                <a:latin typeface="Arial" charset="0"/>
              </a:rPr>
              <a:t>...or does it?</a:t>
            </a:r>
          </a:p>
        </p:txBody>
      </p:sp>
      <p:sp>
        <p:nvSpPr>
          <p:cNvPr id="46083" name="TextBox 4"/>
          <p:cNvSpPr txBox="1">
            <a:spLocks noChangeArrowheads="1"/>
          </p:cNvSpPr>
          <p:nvPr/>
        </p:nvSpPr>
        <p:spPr bwMode="auto">
          <a:xfrm>
            <a:off x="1123950" y="1114425"/>
            <a:ext cx="70294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2400"/>
              </a:spcAft>
              <a:buClr>
                <a:srgbClr val="FF9900"/>
              </a:buClr>
            </a:pPr>
            <a:r>
              <a:rPr lang="en-GB" sz="2000">
                <a:solidFill>
                  <a:srgbClr val="66FFFF"/>
                </a:solidFill>
                <a:latin typeface="Arial" charset="0"/>
                <a:cs typeface="Arial" charset="0"/>
              </a:rPr>
              <a:t>Searched on “regional adiposity” or “visceral fat” and “insulin sensitivity” – selected studies in which visceral and subcutaneous fat were measured by CT or MRI</a:t>
            </a:r>
          </a:p>
        </p:txBody>
      </p:sp>
      <p:sp>
        <p:nvSpPr>
          <p:cNvPr id="46084" name="TextBox 6"/>
          <p:cNvSpPr txBox="1">
            <a:spLocks noChangeArrowheads="1"/>
          </p:cNvSpPr>
          <p:nvPr/>
        </p:nvSpPr>
        <p:spPr bwMode="auto">
          <a:xfrm>
            <a:off x="1495425" y="2266950"/>
            <a:ext cx="7067550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2400"/>
              </a:spcAft>
              <a:buClr>
                <a:srgbClr val="FF9900"/>
              </a:buClr>
              <a:buFont typeface="Arial" charset="0"/>
              <a:buChar char="•"/>
            </a:pPr>
            <a:r>
              <a:rPr lang="en-GB" sz="1800">
                <a:solidFill>
                  <a:schemeClr val="bg1"/>
                </a:solidFill>
                <a:latin typeface="Arial" charset="0"/>
                <a:cs typeface="Arial" charset="0"/>
              </a:rPr>
              <a:t>1995-2010: 22 studies</a:t>
            </a:r>
          </a:p>
          <a:p>
            <a:pPr>
              <a:spcAft>
                <a:spcPts val="2400"/>
              </a:spcAft>
              <a:buClr>
                <a:srgbClr val="FF9900"/>
              </a:buClr>
              <a:buFont typeface="Arial" charset="0"/>
              <a:buChar char="•"/>
            </a:pPr>
            <a:r>
              <a:rPr lang="en-US" sz="1800">
                <a:solidFill>
                  <a:schemeClr val="bg1"/>
                </a:solidFill>
                <a:latin typeface="Arial" charset="0"/>
                <a:cs typeface="Arial" charset="0"/>
              </a:rPr>
              <a:t>both abdominal subcutaneous and visceral fat appear to be strong independent correlates of insulin sensitivity</a:t>
            </a:r>
            <a:endParaRPr lang="en-GB" sz="180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>
              <a:spcAft>
                <a:spcPts val="2400"/>
              </a:spcAft>
              <a:buClr>
                <a:srgbClr val="FF9900"/>
              </a:buClr>
              <a:buFont typeface="Arial" charset="0"/>
              <a:buChar char="•"/>
            </a:pPr>
            <a:r>
              <a:rPr lang="en-US" sz="1800">
                <a:solidFill>
                  <a:schemeClr val="bg1"/>
                </a:solidFill>
                <a:latin typeface="Arial" charset="0"/>
                <a:cs typeface="Arial" charset="0"/>
              </a:rPr>
              <a:t>differentials one way or the other may appear according to age, gender, ethnicity, glycaemic status and obesity </a:t>
            </a:r>
          </a:p>
          <a:p>
            <a:pPr>
              <a:spcAft>
                <a:spcPts val="2400"/>
              </a:spcAft>
              <a:buClr>
                <a:srgbClr val="FF9900"/>
              </a:buClr>
              <a:buFont typeface="Arial" charset="0"/>
              <a:buChar char="•"/>
            </a:pPr>
            <a:r>
              <a:rPr lang="en-US" sz="1800">
                <a:solidFill>
                  <a:schemeClr val="bg1"/>
                </a:solidFill>
                <a:latin typeface="Arial" charset="0"/>
                <a:cs typeface="Arial" charset="0"/>
              </a:rPr>
              <a:t>insulin sensitivity in these studies was generally peripheral but in the few studies in which both were measured relationships with hepatic insulin sensitivity did not differ</a:t>
            </a:r>
          </a:p>
          <a:p>
            <a:pPr>
              <a:spcAft>
                <a:spcPts val="2400"/>
              </a:spcAft>
              <a:buClr>
                <a:srgbClr val="FF9900"/>
              </a:buClr>
              <a:buFont typeface="Arial" charset="0"/>
              <a:buChar char="•"/>
            </a:pPr>
            <a:r>
              <a:rPr lang="en-US" sz="1800">
                <a:solidFill>
                  <a:schemeClr val="bg1"/>
                </a:solidFill>
                <a:latin typeface="Arial" charset="0"/>
                <a:cs typeface="Arial" charset="0"/>
              </a:rPr>
              <a:t>visceral adiposity may, neverthelss, have stronger relationships with triglycerides and glucose tolerance</a:t>
            </a:r>
            <a:endParaRPr lang="en-GB" sz="18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1"/>
          <p:cNvSpPr txBox="1">
            <a:spLocks noChangeArrowheads="1"/>
          </p:cNvSpPr>
          <p:nvPr/>
        </p:nvSpPr>
        <p:spPr bwMode="auto">
          <a:xfrm>
            <a:off x="657225" y="828675"/>
            <a:ext cx="84867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800">
                <a:solidFill>
                  <a:srgbClr val="66FFFF"/>
                </a:solidFill>
                <a:latin typeface="Arial" charset="0"/>
                <a:cs typeface="Arial" charset="0"/>
              </a:rPr>
              <a:t>Rytka et al </a:t>
            </a:r>
          </a:p>
          <a:p>
            <a:r>
              <a:rPr lang="en-GB" sz="1800">
                <a:solidFill>
                  <a:srgbClr val="66FFFF"/>
                </a:solidFill>
                <a:latin typeface="Arial" charset="0"/>
                <a:cs typeface="Arial" charset="0"/>
              </a:rPr>
              <a:t>“The portal theory supported by venous drainage-selective fat transplantation”</a:t>
            </a:r>
          </a:p>
          <a:p>
            <a:r>
              <a:rPr lang="en-GB" sz="1800">
                <a:solidFill>
                  <a:srgbClr val="66FFFF"/>
                </a:solidFill>
                <a:latin typeface="Arial" charset="0"/>
                <a:cs typeface="Arial" charset="0"/>
              </a:rPr>
              <a:t> Diabetes 2010;60:56</a:t>
            </a:r>
            <a:endParaRPr lang="en-US" sz="1800">
              <a:solidFill>
                <a:srgbClr val="66FFFF"/>
              </a:solidFill>
              <a:latin typeface="Arial" charset="0"/>
              <a:cs typeface="Arial" charset="0"/>
            </a:endParaRPr>
          </a:p>
        </p:txBody>
      </p:sp>
      <p:sp>
        <p:nvSpPr>
          <p:cNvPr id="47107" name="Text Box 4"/>
          <p:cNvSpPr txBox="1">
            <a:spLocks noChangeArrowheads="1"/>
          </p:cNvSpPr>
          <p:nvPr/>
        </p:nvSpPr>
        <p:spPr bwMode="auto">
          <a:xfrm>
            <a:off x="682625" y="344488"/>
            <a:ext cx="2162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2800">
                <a:solidFill>
                  <a:srgbClr val="FF9933"/>
                </a:solidFill>
                <a:latin typeface="Arial" charset="0"/>
              </a:rPr>
              <a:t>...or does it?</a:t>
            </a:r>
          </a:p>
        </p:txBody>
      </p:sp>
      <p:pic>
        <p:nvPicPr>
          <p:cNvPr id="4710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5" y="1809750"/>
            <a:ext cx="584835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Box 6"/>
          <p:cNvSpPr txBox="1">
            <a:spLocks noChangeArrowheads="1"/>
          </p:cNvSpPr>
          <p:nvPr/>
        </p:nvSpPr>
        <p:spPr bwMode="auto">
          <a:xfrm>
            <a:off x="190500" y="2047875"/>
            <a:ext cx="2533650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2400"/>
              </a:spcAft>
              <a:buClr>
                <a:srgbClr val="FF9900"/>
              </a:buClr>
              <a:buFont typeface="Arial" charset="0"/>
              <a:buChar char="•"/>
            </a:pPr>
            <a:r>
              <a:rPr lang="en-GB" sz="1800">
                <a:solidFill>
                  <a:schemeClr val="bg1"/>
                </a:solidFill>
                <a:latin typeface="Arial" charset="0"/>
                <a:cs typeface="Arial" charset="0"/>
              </a:rPr>
              <a:t>abdominal fat mass in mice was artificially increased by fat depot transplantation</a:t>
            </a:r>
          </a:p>
          <a:p>
            <a:pPr>
              <a:spcAft>
                <a:spcPts val="2400"/>
              </a:spcAft>
              <a:buClr>
                <a:srgbClr val="FF9900"/>
              </a:buClr>
              <a:buFont typeface="Arial" charset="0"/>
              <a:buChar char="•"/>
            </a:pPr>
            <a:r>
              <a:rPr lang="en-US" sz="1800">
                <a:solidFill>
                  <a:schemeClr val="bg1"/>
                </a:solidFill>
                <a:latin typeface="Arial" charset="0"/>
                <a:cs typeface="Arial" charset="0"/>
              </a:rPr>
              <a:t>only portally draining transplants impaired insulin sensitivity and glucose tolerance</a:t>
            </a:r>
          </a:p>
          <a:p>
            <a:pPr>
              <a:spcAft>
                <a:spcPts val="2400"/>
              </a:spcAft>
              <a:buClr>
                <a:srgbClr val="FF9900"/>
              </a:buClr>
              <a:buFont typeface="Arial" charset="0"/>
              <a:buChar char="•"/>
            </a:pPr>
            <a:r>
              <a:rPr lang="en-GB" sz="1800">
                <a:solidFill>
                  <a:schemeClr val="bg1"/>
                </a:solidFill>
                <a:latin typeface="Arial" charset="0"/>
                <a:cs typeface="Arial" charset="0"/>
              </a:rPr>
              <a:t>effects correlated with portal IL-6 and were not present in IL-6 KO mice</a:t>
            </a:r>
            <a:endParaRPr lang="en-US" sz="18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382"/>
          <p:cNvSpPr txBox="1">
            <a:spLocks noChangeArrowheads="1"/>
          </p:cNvSpPr>
          <p:nvPr/>
        </p:nvSpPr>
        <p:spPr bwMode="auto">
          <a:xfrm>
            <a:off x="2060575" y="2349500"/>
            <a:ext cx="5156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4800">
                <a:solidFill>
                  <a:srgbClr val="00FFFF"/>
                </a:solidFill>
                <a:latin typeface="Arial" charset="0"/>
                <a:cs typeface="Arial" charset="0"/>
              </a:rPr>
              <a:t>conclusions</a:t>
            </a:r>
            <a:endParaRPr lang="en-US" sz="4800">
              <a:solidFill>
                <a:srgbClr val="00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Oval 11"/>
          <p:cNvSpPr>
            <a:spLocks noChangeArrowheads="1"/>
          </p:cNvSpPr>
          <p:nvPr/>
        </p:nvSpPr>
        <p:spPr bwMode="auto">
          <a:xfrm>
            <a:off x="5857875" y="2390775"/>
            <a:ext cx="2409825" cy="2257425"/>
          </a:xfrm>
          <a:prstGeom prst="ellipse">
            <a:avLst/>
          </a:prstGeom>
          <a:solidFill>
            <a:srgbClr val="143A5C"/>
          </a:solidFill>
          <a:ln w="5715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55" name="Text Box 4"/>
          <p:cNvSpPr txBox="1">
            <a:spLocks noChangeArrowheads="1"/>
          </p:cNvSpPr>
          <p:nvPr/>
        </p:nvSpPr>
        <p:spPr bwMode="auto">
          <a:xfrm>
            <a:off x="682625" y="344488"/>
            <a:ext cx="6108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2800">
                <a:solidFill>
                  <a:srgbClr val="FF9933"/>
                </a:solidFill>
                <a:latin typeface="Arial" charset="0"/>
              </a:rPr>
              <a:t>Obesity, T2DM and insulin resistance</a:t>
            </a:r>
          </a:p>
        </p:txBody>
      </p:sp>
      <p:sp>
        <p:nvSpPr>
          <p:cNvPr id="49156" name="TextBox 2"/>
          <p:cNvSpPr txBox="1">
            <a:spLocks noChangeArrowheads="1"/>
          </p:cNvSpPr>
          <p:nvPr/>
        </p:nvSpPr>
        <p:spPr bwMode="auto">
          <a:xfrm>
            <a:off x="714375" y="1333500"/>
            <a:ext cx="4391025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1200"/>
              </a:spcAft>
              <a:buClr>
                <a:srgbClr val="FF9900"/>
              </a:buClr>
              <a:buFont typeface="Arial" charset="0"/>
              <a:buChar char="•"/>
            </a:pPr>
            <a:r>
              <a:rPr lang="en-GB">
                <a:solidFill>
                  <a:schemeClr val="bg1"/>
                </a:solidFill>
                <a:latin typeface="Arial" charset="0"/>
                <a:cs typeface="Arial" charset="0"/>
              </a:rPr>
              <a:t>obesity is a major risk factor for T2DM</a:t>
            </a:r>
          </a:p>
          <a:p>
            <a:pPr>
              <a:spcAft>
                <a:spcPts val="1200"/>
              </a:spcAft>
              <a:buClr>
                <a:srgbClr val="FF9900"/>
              </a:buClr>
              <a:buFont typeface="Arial" charset="0"/>
              <a:buChar char="•"/>
            </a:pPr>
            <a:r>
              <a:rPr lang="en-GB">
                <a:solidFill>
                  <a:schemeClr val="bg1"/>
                </a:solidFill>
                <a:latin typeface="Arial" charset="0"/>
                <a:cs typeface="Arial" charset="0"/>
              </a:rPr>
              <a:t>obesity is a major cause of insulin resistance</a:t>
            </a:r>
          </a:p>
          <a:p>
            <a:pPr>
              <a:spcAft>
                <a:spcPts val="1200"/>
              </a:spcAft>
              <a:buClr>
                <a:srgbClr val="FF9900"/>
              </a:buClr>
              <a:buFont typeface="Arial" charset="0"/>
              <a:buChar char="•"/>
            </a:pPr>
            <a:r>
              <a:rPr lang="en-GB">
                <a:solidFill>
                  <a:schemeClr val="bg1"/>
                </a:solidFill>
                <a:latin typeface="Arial" charset="0"/>
                <a:cs typeface="Arial" charset="0"/>
              </a:rPr>
              <a:t>insulin resistance is a major risk factor for T2DM</a:t>
            </a:r>
          </a:p>
          <a:p>
            <a:pPr>
              <a:spcAft>
                <a:spcPts val="1200"/>
              </a:spcAft>
              <a:buClr>
                <a:srgbClr val="FF9900"/>
              </a:buClr>
              <a:buFont typeface="Arial" charset="0"/>
              <a:buChar char="•"/>
            </a:pPr>
            <a:r>
              <a:rPr lang="en-GB">
                <a:solidFill>
                  <a:schemeClr val="bg1"/>
                </a:solidFill>
                <a:latin typeface="Arial" charset="0"/>
                <a:cs typeface="Arial" charset="0"/>
              </a:rPr>
              <a:t>weight reduction can reduce glucose levels</a:t>
            </a:r>
          </a:p>
          <a:p>
            <a:pPr>
              <a:spcAft>
                <a:spcPts val="1200"/>
              </a:spcAft>
              <a:buClr>
                <a:srgbClr val="FF9900"/>
              </a:buClr>
              <a:buFont typeface="Arial" charset="0"/>
              <a:buChar char="•"/>
            </a:pPr>
            <a:r>
              <a:rPr lang="en-GB">
                <a:solidFill>
                  <a:schemeClr val="bg1"/>
                </a:solidFill>
                <a:latin typeface="Arial" charset="0"/>
                <a:cs typeface="Arial" charset="0"/>
              </a:rPr>
              <a:t>in these relationships, what is happening at the metabolic level?</a:t>
            </a:r>
            <a:endParaRPr lang="en-US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9157" name="TextBox 8"/>
          <p:cNvSpPr txBox="1">
            <a:spLocks noChangeArrowheads="1"/>
          </p:cNvSpPr>
          <p:nvPr/>
        </p:nvSpPr>
        <p:spPr bwMode="auto">
          <a:xfrm>
            <a:off x="7600950" y="2771775"/>
            <a:ext cx="1022350" cy="461963"/>
          </a:xfrm>
          <a:prstGeom prst="rect">
            <a:avLst/>
          </a:prstGeom>
          <a:solidFill>
            <a:srgbClr val="143A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>
                <a:solidFill>
                  <a:srgbClr val="FF9933"/>
                </a:solidFill>
                <a:latin typeface="Arial" charset="0"/>
                <a:cs typeface="Arial" charset="0"/>
              </a:rPr>
              <a:t>T2DM</a:t>
            </a:r>
            <a:endParaRPr lang="en-US">
              <a:solidFill>
                <a:srgbClr val="FF9933"/>
              </a:solidFill>
            </a:endParaRPr>
          </a:p>
        </p:txBody>
      </p:sp>
      <p:sp>
        <p:nvSpPr>
          <p:cNvPr id="49158" name="TextBox 9"/>
          <p:cNvSpPr txBox="1">
            <a:spLocks noChangeArrowheads="1"/>
          </p:cNvSpPr>
          <p:nvPr/>
        </p:nvSpPr>
        <p:spPr bwMode="auto">
          <a:xfrm>
            <a:off x="5448300" y="2743200"/>
            <a:ext cx="1160463" cy="461963"/>
          </a:xfrm>
          <a:prstGeom prst="rect">
            <a:avLst/>
          </a:prstGeom>
          <a:solidFill>
            <a:srgbClr val="143A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>
                <a:solidFill>
                  <a:srgbClr val="FF9933"/>
                </a:solidFill>
                <a:latin typeface="Arial" charset="0"/>
                <a:cs typeface="Arial" charset="0"/>
              </a:rPr>
              <a:t>obesity</a:t>
            </a:r>
            <a:endParaRPr lang="en-US">
              <a:solidFill>
                <a:srgbClr val="FF9933"/>
              </a:solidFill>
            </a:endParaRPr>
          </a:p>
        </p:txBody>
      </p:sp>
      <p:sp>
        <p:nvSpPr>
          <p:cNvPr id="49159" name="TextBox 10"/>
          <p:cNvSpPr txBox="1">
            <a:spLocks noChangeArrowheads="1"/>
          </p:cNvSpPr>
          <p:nvPr/>
        </p:nvSpPr>
        <p:spPr bwMode="auto">
          <a:xfrm>
            <a:off x="6219825" y="4010025"/>
            <a:ext cx="1657350" cy="830263"/>
          </a:xfrm>
          <a:prstGeom prst="rect">
            <a:avLst/>
          </a:prstGeom>
          <a:gradFill rotWithShape="0">
            <a:gsLst>
              <a:gs pos="0">
                <a:srgbClr val="1B4D7B"/>
              </a:gs>
              <a:gs pos="100000">
                <a:srgbClr val="173C55"/>
              </a:gs>
            </a:gsLst>
            <a:lin ang="162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>
                <a:solidFill>
                  <a:srgbClr val="FF9933"/>
                </a:solidFill>
                <a:latin typeface="Arial" charset="0"/>
                <a:cs typeface="Arial" charset="0"/>
              </a:rPr>
              <a:t>insulin resistance</a:t>
            </a:r>
            <a:endParaRPr lang="en-US">
              <a:solidFill>
                <a:srgbClr val="FF9933"/>
              </a:solidFill>
            </a:endParaRPr>
          </a:p>
        </p:txBody>
      </p:sp>
      <p:grpSp>
        <p:nvGrpSpPr>
          <p:cNvPr id="49160" name="Group 23"/>
          <p:cNvGrpSpPr>
            <a:grpSpLocks/>
          </p:cNvGrpSpPr>
          <p:nvPr/>
        </p:nvGrpSpPr>
        <p:grpSpPr bwMode="auto">
          <a:xfrm rot="-2163554">
            <a:off x="5991225" y="4162425"/>
            <a:ext cx="342900" cy="200025"/>
            <a:chOff x="5934076" y="5467349"/>
            <a:chExt cx="342900" cy="200026"/>
          </a:xfrm>
        </p:grpSpPr>
        <p:cxnSp>
          <p:nvCxnSpPr>
            <p:cNvPr id="49167" name="Straight Connector 24"/>
            <p:cNvCxnSpPr>
              <a:cxnSpLocks noChangeShapeType="1"/>
            </p:cNvCxnSpPr>
            <p:nvPr/>
          </p:nvCxnSpPr>
          <p:spPr bwMode="auto">
            <a:xfrm rot="16200000" flipH="1">
              <a:off x="5929313" y="5472112"/>
              <a:ext cx="200025" cy="190500"/>
            </a:xfrm>
            <a:prstGeom prst="line">
              <a:avLst/>
            </a:prstGeom>
            <a:noFill/>
            <a:ln w="57150" algn="ctr">
              <a:solidFill>
                <a:srgbClr val="66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168" name="Straight Connector 25"/>
            <p:cNvCxnSpPr>
              <a:cxnSpLocks noChangeShapeType="1"/>
            </p:cNvCxnSpPr>
            <p:nvPr/>
          </p:nvCxnSpPr>
          <p:spPr bwMode="auto">
            <a:xfrm rot="5400000">
              <a:off x="6081713" y="5472113"/>
              <a:ext cx="200025" cy="190500"/>
            </a:xfrm>
            <a:prstGeom prst="line">
              <a:avLst/>
            </a:prstGeom>
            <a:noFill/>
            <a:ln w="57150" algn="ctr">
              <a:solidFill>
                <a:srgbClr val="66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9161" name="Group 26"/>
          <p:cNvGrpSpPr>
            <a:grpSpLocks/>
          </p:cNvGrpSpPr>
          <p:nvPr/>
        </p:nvGrpSpPr>
        <p:grpSpPr bwMode="auto">
          <a:xfrm rot="-3083452">
            <a:off x="7734301" y="2619375"/>
            <a:ext cx="342900" cy="200025"/>
            <a:chOff x="5934076" y="5467349"/>
            <a:chExt cx="342900" cy="200026"/>
          </a:xfrm>
        </p:grpSpPr>
        <p:cxnSp>
          <p:nvCxnSpPr>
            <p:cNvPr id="49165" name="Straight Connector 27"/>
            <p:cNvCxnSpPr>
              <a:cxnSpLocks noChangeShapeType="1"/>
            </p:cNvCxnSpPr>
            <p:nvPr/>
          </p:nvCxnSpPr>
          <p:spPr bwMode="auto">
            <a:xfrm rot="16200000" flipH="1">
              <a:off x="5929313" y="5472112"/>
              <a:ext cx="200025" cy="190500"/>
            </a:xfrm>
            <a:prstGeom prst="line">
              <a:avLst/>
            </a:prstGeom>
            <a:noFill/>
            <a:ln w="57150" algn="ctr">
              <a:solidFill>
                <a:srgbClr val="66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166" name="Straight Connector 28"/>
            <p:cNvCxnSpPr>
              <a:cxnSpLocks noChangeShapeType="1"/>
            </p:cNvCxnSpPr>
            <p:nvPr/>
          </p:nvCxnSpPr>
          <p:spPr bwMode="auto">
            <a:xfrm rot="5400000">
              <a:off x="6081713" y="5472113"/>
              <a:ext cx="200025" cy="190500"/>
            </a:xfrm>
            <a:prstGeom prst="line">
              <a:avLst/>
            </a:prstGeom>
            <a:noFill/>
            <a:ln w="57150" algn="ctr">
              <a:solidFill>
                <a:srgbClr val="66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9162" name="Group 32"/>
          <p:cNvGrpSpPr>
            <a:grpSpLocks/>
          </p:cNvGrpSpPr>
          <p:nvPr/>
        </p:nvGrpSpPr>
        <p:grpSpPr bwMode="auto">
          <a:xfrm rot="10395187">
            <a:off x="8058150" y="3200400"/>
            <a:ext cx="342900" cy="200025"/>
            <a:chOff x="5934076" y="5467349"/>
            <a:chExt cx="342900" cy="200026"/>
          </a:xfrm>
        </p:grpSpPr>
        <p:cxnSp>
          <p:nvCxnSpPr>
            <p:cNvPr id="49163" name="Straight Connector 33"/>
            <p:cNvCxnSpPr>
              <a:cxnSpLocks noChangeShapeType="1"/>
            </p:cNvCxnSpPr>
            <p:nvPr/>
          </p:nvCxnSpPr>
          <p:spPr bwMode="auto">
            <a:xfrm rot="16200000" flipH="1">
              <a:off x="5929313" y="5472112"/>
              <a:ext cx="200025" cy="190500"/>
            </a:xfrm>
            <a:prstGeom prst="line">
              <a:avLst/>
            </a:prstGeom>
            <a:noFill/>
            <a:ln w="57150" algn="ctr">
              <a:solidFill>
                <a:srgbClr val="66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164" name="Straight Connector 34"/>
            <p:cNvCxnSpPr>
              <a:cxnSpLocks noChangeShapeType="1"/>
            </p:cNvCxnSpPr>
            <p:nvPr/>
          </p:nvCxnSpPr>
          <p:spPr bwMode="auto">
            <a:xfrm rot="5400000">
              <a:off x="6081713" y="5472113"/>
              <a:ext cx="200025" cy="190500"/>
            </a:xfrm>
            <a:prstGeom prst="line">
              <a:avLst/>
            </a:prstGeom>
            <a:noFill/>
            <a:ln w="57150" algn="ctr">
              <a:solidFill>
                <a:srgbClr val="66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4"/>
          <p:cNvSpPr txBox="1">
            <a:spLocks noChangeArrowheads="1"/>
          </p:cNvSpPr>
          <p:nvPr/>
        </p:nvSpPr>
        <p:spPr bwMode="auto">
          <a:xfrm>
            <a:off x="682625" y="344488"/>
            <a:ext cx="6108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2800">
                <a:solidFill>
                  <a:srgbClr val="FF9933"/>
                </a:solidFill>
                <a:latin typeface="Arial" charset="0"/>
              </a:rPr>
              <a:t>Obesity, T2DM and insulin resistance</a:t>
            </a:r>
          </a:p>
        </p:txBody>
      </p:sp>
      <p:sp>
        <p:nvSpPr>
          <p:cNvPr id="50179" name="TextBox 2"/>
          <p:cNvSpPr txBox="1">
            <a:spLocks noChangeArrowheads="1"/>
          </p:cNvSpPr>
          <p:nvPr/>
        </p:nvSpPr>
        <p:spPr bwMode="auto">
          <a:xfrm>
            <a:off x="895350" y="1085850"/>
            <a:ext cx="7934325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1200"/>
              </a:spcAft>
              <a:buClr>
                <a:srgbClr val="FF9900"/>
              </a:buClr>
              <a:buFont typeface="Arial" charset="0"/>
              <a:buChar char="•"/>
            </a:pPr>
            <a:r>
              <a:rPr lang="en-GB">
                <a:solidFill>
                  <a:schemeClr val="bg1"/>
                </a:solidFill>
                <a:latin typeface="Arial" charset="0"/>
                <a:cs typeface="Arial" charset="0"/>
              </a:rPr>
              <a:t>obesity is a major cause of hepatic and peripheral insulin resistance</a:t>
            </a:r>
          </a:p>
          <a:p>
            <a:pPr>
              <a:spcAft>
                <a:spcPts val="1200"/>
              </a:spcAft>
              <a:buClr>
                <a:srgbClr val="FF9900"/>
              </a:buClr>
              <a:buFont typeface="Arial" charset="0"/>
              <a:buChar char="•"/>
            </a:pPr>
            <a:r>
              <a:rPr lang="en-GB">
                <a:solidFill>
                  <a:schemeClr val="bg1"/>
                </a:solidFill>
                <a:latin typeface="Arial" charset="0"/>
                <a:cs typeface="Arial" charset="0"/>
              </a:rPr>
              <a:t>compensatory hyperinsulinaemia promotes further lipid deposition in adipose tissue</a:t>
            </a:r>
          </a:p>
          <a:p>
            <a:pPr>
              <a:spcAft>
                <a:spcPts val="1200"/>
              </a:spcAft>
              <a:buClr>
                <a:srgbClr val="FF9900"/>
              </a:buClr>
              <a:buFont typeface="Arial" charset="0"/>
              <a:buChar char="•"/>
            </a:pPr>
            <a:r>
              <a:rPr lang="en-GB">
                <a:solidFill>
                  <a:schemeClr val="bg1"/>
                </a:solidFill>
                <a:latin typeface="Arial" charset="0"/>
                <a:cs typeface="Arial" charset="0"/>
              </a:rPr>
              <a:t>compensatory hyperinsulinaemia promotes ectopic lipid accumulation in the liver which further promotes hepatic insulin resistance </a:t>
            </a:r>
          </a:p>
          <a:p>
            <a:pPr>
              <a:spcAft>
                <a:spcPts val="1200"/>
              </a:spcAft>
              <a:buClr>
                <a:srgbClr val="FF9900"/>
              </a:buClr>
              <a:buFont typeface="Arial" charset="0"/>
              <a:buChar char="•"/>
            </a:pPr>
            <a:r>
              <a:rPr lang="en-GB">
                <a:solidFill>
                  <a:schemeClr val="bg1"/>
                </a:solidFill>
                <a:latin typeface="Arial" charset="0"/>
                <a:cs typeface="Arial" charset="0"/>
              </a:rPr>
              <a:t>obesity augments hepatic exposure to catecholamines, fatty acids and adipocytokines which further promotes hepatic insulin resistance </a:t>
            </a:r>
          </a:p>
          <a:p>
            <a:pPr>
              <a:spcAft>
                <a:spcPts val="1200"/>
              </a:spcAft>
              <a:buClr>
                <a:srgbClr val="FF9900"/>
              </a:buClr>
              <a:buFont typeface="Arial" charset="0"/>
              <a:buChar char="•"/>
            </a:pPr>
            <a:r>
              <a:rPr lang="en-GB">
                <a:solidFill>
                  <a:schemeClr val="bg1"/>
                </a:solidFill>
                <a:latin typeface="Arial" charset="0"/>
                <a:cs typeface="Arial" charset="0"/>
              </a:rPr>
              <a:t>sustained hepatic insulin resistance, catecholamines, fatty acids, and cytokines all impair beta-cell function</a:t>
            </a:r>
            <a:endParaRPr lang="en-US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Chart 1"/>
          <p:cNvGraphicFramePr>
            <a:graphicFrameLocks/>
          </p:cNvGraphicFramePr>
          <p:nvPr/>
        </p:nvGraphicFramePr>
        <p:xfrm>
          <a:off x="914400" y="1397000"/>
          <a:ext cx="7258050" cy="512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3" imgW="7260965" imgH="5127180" progId="Excel.Chart.8">
                  <p:embed/>
                </p:oleObj>
              </mc:Choice>
              <mc:Fallback>
                <p:oleObj r:id="rId3" imgW="7260965" imgH="5127180" progId="Excel.Chart.8">
                  <p:embed/>
                  <p:pic>
                    <p:nvPicPr>
                      <p:cNvPr id="0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397000"/>
                        <a:ext cx="7258050" cy="5127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682625" y="344488"/>
            <a:ext cx="5900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2800">
                <a:solidFill>
                  <a:srgbClr val="FF9933"/>
                </a:solidFill>
                <a:latin typeface="Arial" charset="0"/>
              </a:rPr>
              <a:t>Serum triglyceride fatty acid content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82"/>
          <p:cNvSpPr txBox="1">
            <a:spLocks noChangeArrowheads="1"/>
          </p:cNvSpPr>
          <p:nvPr/>
        </p:nvSpPr>
        <p:spPr bwMode="auto">
          <a:xfrm>
            <a:off x="990600" y="758825"/>
            <a:ext cx="7315200" cy="541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23900" indent="-723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3000"/>
              </a:spcAft>
              <a:buClr>
                <a:srgbClr val="FF6600"/>
              </a:buClr>
              <a:buFont typeface="Arial" charset="0"/>
              <a:buChar char="•"/>
            </a:pPr>
            <a:r>
              <a:rPr lang="en-GB" sz="2800">
                <a:solidFill>
                  <a:srgbClr val="66FFFF"/>
                </a:solidFill>
                <a:latin typeface="Arial" charset="0"/>
                <a:cs typeface="Arial" charset="0"/>
              </a:rPr>
              <a:t>lipogenesis</a:t>
            </a:r>
          </a:p>
          <a:p>
            <a:pPr>
              <a:spcAft>
                <a:spcPts val="3000"/>
              </a:spcAft>
              <a:buClr>
                <a:srgbClr val="FF6600"/>
              </a:buClr>
              <a:buFont typeface="Arial" charset="0"/>
              <a:buChar char="•"/>
            </a:pPr>
            <a:r>
              <a:rPr lang="en-GB" sz="2800">
                <a:solidFill>
                  <a:srgbClr val="66FFFF"/>
                </a:solidFill>
                <a:latin typeface="Arial" charset="0"/>
                <a:cs typeface="Arial" charset="0"/>
              </a:rPr>
              <a:t>hormonal control of lipogenesis</a:t>
            </a:r>
          </a:p>
          <a:p>
            <a:pPr>
              <a:spcAft>
                <a:spcPts val="3000"/>
              </a:spcAft>
              <a:buClr>
                <a:srgbClr val="FF6600"/>
              </a:buClr>
              <a:buFont typeface="Arial" charset="0"/>
              <a:buChar char="•"/>
            </a:pPr>
            <a:r>
              <a:rPr lang="en-GB" sz="2800">
                <a:solidFill>
                  <a:srgbClr val="66FFFF"/>
                </a:solidFill>
                <a:latin typeface="Arial" charset="0"/>
                <a:cs typeface="Arial" charset="0"/>
              </a:rPr>
              <a:t>lipolysis</a:t>
            </a:r>
          </a:p>
          <a:p>
            <a:pPr>
              <a:spcAft>
                <a:spcPts val="3000"/>
              </a:spcAft>
              <a:buClr>
                <a:srgbClr val="FF6600"/>
              </a:buClr>
              <a:buFont typeface="Arial" charset="0"/>
              <a:buChar char="•"/>
            </a:pPr>
            <a:r>
              <a:rPr lang="en-GB" sz="2800">
                <a:solidFill>
                  <a:srgbClr val="66FFFF"/>
                </a:solidFill>
                <a:latin typeface="Arial" charset="0"/>
                <a:cs typeface="Arial" charset="0"/>
              </a:rPr>
              <a:t>hormonal control of lipolysis</a:t>
            </a:r>
          </a:p>
          <a:p>
            <a:pPr>
              <a:spcAft>
                <a:spcPts val="3000"/>
              </a:spcAft>
              <a:buClr>
                <a:srgbClr val="FF6600"/>
              </a:buClr>
              <a:buFont typeface="Arial" charset="0"/>
              <a:buChar char="•"/>
            </a:pPr>
            <a:r>
              <a:rPr lang="en-GB" sz="2800">
                <a:solidFill>
                  <a:srgbClr val="00FFFF"/>
                </a:solidFill>
                <a:latin typeface="Arial" charset="0"/>
                <a:cs typeface="Arial" charset="0"/>
              </a:rPr>
              <a:t>lipogenesis and insulin resistance</a:t>
            </a:r>
            <a:endParaRPr lang="en-US" sz="2800">
              <a:solidFill>
                <a:srgbClr val="00FFFF"/>
              </a:solidFill>
              <a:latin typeface="Arial" charset="0"/>
              <a:cs typeface="Arial" charset="0"/>
            </a:endParaRPr>
          </a:p>
          <a:p>
            <a:pPr>
              <a:spcAft>
                <a:spcPts val="3000"/>
              </a:spcAft>
              <a:buClr>
                <a:srgbClr val="FF6600"/>
              </a:buClr>
              <a:buFont typeface="Arial" charset="0"/>
              <a:buChar char="•"/>
            </a:pPr>
            <a:r>
              <a:rPr lang="en-GB" sz="2800">
                <a:solidFill>
                  <a:srgbClr val="00FFFF"/>
                </a:solidFill>
                <a:latin typeface="Arial" charset="0"/>
                <a:cs typeface="Arial" charset="0"/>
              </a:rPr>
              <a:t>lipolysis and insulin resistance</a:t>
            </a:r>
            <a:endParaRPr lang="en-US" sz="2800">
              <a:solidFill>
                <a:srgbClr val="00FFFF"/>
              </a:solidFill>
              <a:latin typeface="Arial" charset="0"/>
              <a:cs typeface="Arial" charset="0"/>
            </a:endParaRPr>
          </a:p>
          <a:p>
            <a:pPr>
              <a:spcAft>
                <a:spcPts val="3000"/>
              </a:spcAft>
              <a:buClr>
                <a:srgbClr val="FF6600"/>
              </a:buClr>
              <a:buFont typeface="Arial" charset="0"/>
              <a:buChar char="•"/>
            </a:pPr>
            <a:r>
              <a:rPr lang="en-GB" sz="2800">
                <a:solidFill>
                  <a:srgbClr val="00FFFF"/>
                </a:solidFill>
                <a:latin typeface="Arial" charset="0"/>
                <a:cs typeface="Arial" charset="0"/>
              </a:rPr>
              <a:t>metabolic effects of adipose tissue</a:t>
            </a:r>
            <a:endParaRPr lang="en-US" sz="2800">
              <a:solidFill>
                <a:srgbClr val="00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82"/>
          <p:cNvSpPr txBox="1">
            <a:spLocks noChangeArrowheads="1"/>
          </p:cNvSpPr>
          <p:nvPr/>
        </p:nvSpPr>
        <p:spPr bwMode="auto">
          <a:xfrm>
            <a:off x="990600" y="758825"/>
            <a:ext cx="7315200" cy="541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23900" indent="-723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3000"/>
              </a:spcAft>
              <a:buClr>
                <a:srgbClr val="FF6600"/>
              </a:buClr>
              <a:buFont typeface="Arial" charset="0"/>
              <a:buChar char="•"/>
            </a:pPr>
            <a:r>
              <a:rPr lang="en-GB" sz="2800">
                <a:solidFill>
                  <a:srgbClr val="66FFFF"/>
                </a:solidFill>
                <a:latin typeface="Arial" charset="0"/>
                <a:cs typeface="Arial" charset="0"/>
              </a:rPr>
              <a:t>lipogenesis</a:t>
            </a:r>
          </a:p>
          <a:p>
            <a:pPr>
              <a:spcAft>
                <a:spcPts val="3000"/>
              </a:spcAft>
              <a:buClr>
                <a:srgbClr val="FF6600"/>
              </a:buClr>
              <a:buFont typeface="Arial" charset="0"/>
              <a:buChar char="•"/>
            </a:pPr>
            <a:r>
              <a:rPr lang="en-GB" sz="2800">
                <a:solidFill>
                  <a:srgbClr val="0070C0"/>
                </a:solidFill>
                <a:latin typeface="Arial" charset="0"/>
                <a:cs typeface="Arial" charset="0"/>
              </a:rPr>
              <a:t>hormonal control of lipogenesis</a:t>
            </a:r>
          </a:p>
          <a:p>
            <a:pPr>
              <a:spcAft>
                <a:spcPts val="3000"/>
              </a:spcAft>
              <a:buClr>
                <a:srgbClr val="FF6600"/>
              </a:buClr>
              <a:buFont typeface="Arial" charset="0"/>
              <a:buChar char="•"/>
            </a:pPr>
            <a:r>
              <a:rPr lang="en-GB" sz="2800">
                <a:solidFill>
                  <a:srgbClr val="0070C0"/>
                </a:solidFill>
                <a:latin typeface="Arial" charset="0"/>
                <a:cs typeface="Arial" charset="0"/>
              </a:rPr>
              <a:t>lipolysis</a:t>
            </a:r>
          </a:p>
          <a:p>
            <a:pPr>
              <a:spcAft>
                <a:spcPts val="3000"/>
              </a:spcAft>
              <a:buClr>
                <a:srgbClr val="FF6600"/>
              </a:buClr>
              <a:buFont typeface="Arial" charset="0"/>
              <a:buChar char="•"/>
            </a:pPr>
            <a:r>
              <a:rPr lang="en-GB" sz="2800">
                <a:solidFill>
                  <a:srgbClr val="0070C0"/>
                </a:solidFill>
                <a:latin typeface="Arial" charset="0"/>
                <a:cs typeface="Arial" charset="0"/>
              </a:rPr>
              <a:t>hormonal control of lipolysis</a:t>
            </a:r>
          </a:p>
          <a:p>
            <a:pPr>
              <a:spcAft>
                <a:spcPts val="3000"/>
              </a:spcAft>
              <a:buClr>
                <a:srgbClr val="FF6600"/>
              </a:buClr>
              <a:buFont typeface="Arial" charset="0"/>
              <a:buChar char="•"/>
            </a:pPr>
            <a:r>
              <a:rPr lang="en-GB" sz="2800">
                <a:solidFill>
                  <a:srgbClr val="0070C0"/>
                </a:solidFill>
                <a:latin typeface="Arial" charset="0"/>
                <a:cs typeface="Arial" charset="0"/>
              </a:rPr>
              <a:t>lipogenesis and insulin resistance</a:t>
            </a:r>
            <a:endParaRPr lang="en-US" sz="280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>
              <a:spcAft>
                <a:spcPts val="3000"/>
              </a:spcAft>
              <a:buClr>
                <a:srgbClr val="FF6600"/>
              </a:buClr>
              <a:buFont typeface="Arial" charset="0"/>
              <a:buChar char="•"/>
            </a:pPr>
            <a:r>
              <a:rPr lang="en-GB" sz="2800">
                <a:solidFill>
                  <a:srgbClr val="0070C0"/>
                </a:solidFill>
                <a:latin typeface="Arial" charset="0"/>
                <a:cs typeface="Arial" charset="0"/>
              </a:rPr>
              <a:t>lipolysis and insulin resistance</a:t>
            </a:r>
            <a:endParaRPr lang="en-US" sz="280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>
              <a:spcAft>
                <a:spcPts val="3000"/>
              </a:spcAft>
              <a:buClr>
                <a:srgbClr val="FF6600"/>
              </a:buClr>
              <a:buFont typeface="Arial" charset="0"/>
              <a:buChar char="•"/>
            </a:pPr>
            <a:r>
              <a:rPr lang="en-GB" sz="2800">
                <a:solidFill>
                  <a:srgbClr val="0070C0"/>
                </a:solidFill>
                <a:latin typeface="Arial" charset="0"/>
                <a:cs typeface="Arial" charset="0"/>
              </a:rPr>
              <a:t>metabolic effects of adipose tissue</a:t>
            </a:r>
            <a:endParaRPr lang="en-US" sz="280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1"/>
          <p:cNvSpPr>
            <a:spLocks noChangeArrowheads="1"/>
          </p:cNvSpPr>
          <p:nvPr/>
        </p:nvSpPr>
        <p:spPr bwMode="auto">
          <a:xfrm rot="-5400000">
            <a:off x="5276850" y="2228850"/>
            <a:ext cx="3228975" cy="3248025"/>
          </a:xfrm>
          <a:prstGeom prst="ellipse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9" name="Oval 2"/>
          <p:cNvSpPr>
            <a:spLocks noChangeArrowheads="1"/>
          </p:cNvSpPr>
          <p:nvPr/>
        </p:nvSpPr>
        <p:spPr bwMode="auto">
          <a:xfrm rot="-5400000">
            <a:off x="5294312" y="2544763"/>
            <a:ext cx="2771775" cy="26416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0" name="Oval 3"/>
          <p:cNvSpPr>
            <a:spLocks noChangeArrowheads="1"/>
          </p:cNvSpPr>
          <p:nvPr/>
        </p:nvSpPr>
        <p:spPr bwMode="auto">
          <a:xfrm>
            <a:off x="8048625" y="3254375"/>
            <a:ext cx="352425" cy="1031875"/>
          </a:xfrm>
          <a:prstGeom prst="ellipse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1" name="Freeform 5"/>
          <p:cNvSpPr>
            <a:spLocks/>
          </p:cNvSpPr>
          <p:nvPr/>
        </p:nvSpPr>
        <p:spPr bwMode="auto">
          <a:xfrm>
            <a:off x="3868738" y="1971675"/>
            <a:ext cx="625475" cy="4103688"/>
          </a:xfrm>
          <a:custGeom>
            <a:avLst/>
            <a:gdLst>
              <a:gd name="T0" fmla="*/ 103187 w 625474"/>
              <a:gd name="T1" fmla="*/ 0 h 4103687"/>
              <a:gd name="T2" fmla="*/ 541350 w 625474"/>
              <a:gd name="T3" fmla="*/ 657225 h 4103687"/>
              <a:gd name="T4" fmla="*/ 141287 w 625474"/>
              <a:gd name="T5" fmla="*/ 1219214 h 4103687"/>
              <a:gd name="T6" fmla="*/ 484200 w 625474"/>
              <a:gd name="T7" fmla="*/ 1733564 h 4103687"/>
              <a:gd name="T8" fmla="*/ 74612 w 625474"/>
              <a:gd name="T9" fmla="*/ 2209826 h 4103687"/>
              <a:gd name="T10" fmla="*/ 484200 w 625474"/>
              <a:gd name="T11" fmla="*/ 2714650 h 4103687"/>
              <a:gd name="T12" fmla="*/ 7937 w 625474"/>
              <a:gd name="T13" fmla="*/ 3238526 h 4103687"/>
              <a:gd name="T14" fmla="*/ 531825 w 625474"/>
              <a:gd name="T15" fmla="*/ 3971950 h 4103687"/>
              <a:gd name="T16" fmla="*/ 569925 w 625474"/>
              <a:gd name="T17" fmla="*/ 4029100 h 410368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25474"/>
              <a:gd name="T28" fmla="*/ 0 h 4103687"/>
              <a:gd name="T29" fmla="*/ 625474 w 625474"/>
              <a:gd name="T30" fmla="*/ 4103687 h 410368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25474" h="4103687">
                <a:moveTo>
                  <a:pt x="103187" y="0"/>
                </a:moveTo>
                <a:cubicBezTo>
                  <a:pt x="319087" y="227012"/>
                  <a:pt x="534987" y="454025"/>
                  <a:pt x="541337" y="657225"/>
                </a:cubicBezTo>
                <a:cubicBezTo>
                  <a:pt x="547687" y="860425"/>
                  <a:pt x="150812" y="1039813"/>
                  <a:pt x="141287" y="1219200"/>
                </a:cubicBezTo>
                <a:cubicBezTo>
                  <a:pt x="131762" y="1398587"/>
                  <a:pt x="495300" y="1568450"/>
                  <a:pt x="484187" y="1733550"/>
                </a:cubicBezTo>
                <a:cubicBezTo>
                  <a:pt x="473074" y="1898650"/>
                  <a:pt x="74612" y="2046288"/>
                  <a:pt x="74612" y="2209800"/>
                </a:cubicBezTo>
                <a:cubicBezTo>
                  <a:pt x="74612" y="2373312"/>
                  <a:pt x="495300" y="2543175"/>
                  <a:pt x="484187" y="2714625"/>
                </a:cubicBezTo>
                <a:cubicBezTo>
                  <a:pt x="473075" y="2886075"/>
                  <a:pt x="0" y="3028950"/>
                  <a:pt x="7937" y="3238500"/>
                </a:cubicBezTo>
                <a:cubicBezTo>
                  <a:pt x="15875" y="3448050"/>
                  <a:pt x="438150" y="3840163"/>
                  <a:pt x="531812" y="3971925"/>
                </a:cubicBezTo>
                <a:cubicBezTo>
                  <a:pt x="625474" y="4103687"/>
                  <a:pt x="597693" y="4066381"/>
                  <a:pt x="569912" y="4029075"/>
                </a:cubicBezTo>
              </a:path>
            </a:pathLst>
          </a:custGeom>
          <a:noFill/>
          <a:ln w="57150" cap="flat" cmpd="sng" algn="ctr">
            <a:solidFill>
              <a:srgbClr val="FF9966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9222" name="Group 867"/>
          <p:cNvGrpSpPr>
            <a:grpSpLocks/>
          </p:cNvGrpSpPr>
          <p:nvPr/>
        </p:nvGrpSpPr>
        <p:grpSpPr bwMode="auto">
          <a:xfrm>
            <a:off x="1314450" y="4114800"/>
            <a:ext cx="809625" cy="819150"/>
            <a:chOff x="1304926" y="2952751"/>
            <a:chExt cx="809624" cy="819150"/>
          </a:xfrm>
        </p:grpSpPr>
        <p:sp>
          <p:nvSpPr>
            <p:cNvPr id="9669" name="Freeform 457"/>
            <p:cNvSpPr>
              <a:spLocks/>
            </p:cNvSpPr>
            <p:nvPr/>
          </p:nvSpPr>
          <p:spPr bwMode="auto">
            <a:xfrm>
              <a:off x="1333766" y="2977950"/>
              <a:ext cx="613021" cy="534065"/>
            </a:xfrm>
            <a:custGeom>
              <a:avLst/>
              <a:gdLst>
                <a:gd name="T0" fmla="*/ 2147483647 w 1743"/>
                <a:gd name="T1" fmla="*/ 2147483647 h 1420"/>
                <a:gd name="T2" fmla="*/ 2147483647 w 1743"/>
                <a:gd name="T3" fmla="*/ 2147483647 h 1420"/>
                <a:gd name="T4" fmla="*/ 2147483647 w 1743"/>
                <a:gd name="T5" fmla="*/ 2147483647 h 1420"/>
                <a:gd name="T6" fmla="*/ 2147483647 w 1743"/>
                <a:gd name="T7" fmla="*/ 2147483647 h 1420"/>
                <a:gd name="T8" fmla="*/ 2147483647 w 1743"/>
                <a:gd name="T9" fmla="*/ 2147483647 h 1420"/>
                <a:gd name="T10" fmla="*/ 2147483647 w 1743"/>
                <a:gd name="T11" fmla="*/ 2147483647 h 1420"/>
                <a:gd name="T12" fmla="*/ 2147483647 w 1743"/>
                <a:gd name="T13" fmla="*/ 2147483647 h 1420"/>
                <a:gd name="T14" fmla="*/ 2147483647 w 1743"/>
                <a:gd name="T15" fmla="*/ 2147483647 h 1420"/>
                <a:gd name="T16" fmla="*/ 2147483647 w 1743"/>
                <a:gd name="T17" fmla="*/ 2147483647 h 1420"/>
                <a:gd name="T18" fmla="*/ 2147483647 w 1743"/>
                <a:gd name="T19" fmla="*/ 2147483647 h 1420"/>
                <a:gd name="T20" fmla="*/ 2147483647 w 1743"/>
                <a:gd name="T21" fmla="*/ 2147483647 h 1420"/>
                <a:gd name="T22" fmla="*/ 2147483647 w 1743"/>
                <a:gd name="T23" fmla="*/ 2147483647 h 1420"/>
                <a:gd name="T24" fmla="*/ 2147483647 w 1743"/>
                <a:gd name="T25" fmla="*/ 2147483647 h 1420"/>
                <a:gd name="T26" fmla="*/ 2147483647 w 1743"/>
                <a:gd name="T27" fmla="*/ 2147483647 h 1420"/>
                <a:gd name="T28" fmla="*/ 2147483647 w 1743"/>
                <a:gd name="T29" fmla="*/ 2147483647 h 1420"/>
                <a:gd name="T30" fmla="*/ 2147483647 w 1743"/>
                <a:gd name="T31" fmla="*/ 2147483647 h 1420"/>
                <a:gd name="T32" fmla="*/ 2147483647 w 1743"/>
                <a:gd name="T33" fmla="*/ 2147483647 h 1420"/>
                <a:gd name="T34" fmla="*/ 2147483647 w 1743"/>
                <a:gd name="T35" fmla="*/ 2147483647 h 1420"/>
                <a:gd name="T36" fmla="*/ 2147483647 w 1743"/>
                <a:gd name="T37" fmla="*/ 0 h 1420"/>
                <a:gd name="T38" fmla="*/ 2147483647 w 1743"/>
                <a:gd name="T39" fmla="*/ 2147483647 h 1420"/>
                <a:gd name="T40" fmla="*/ 2147483647 w 1743"/>
                <a:gd name="T41" fmla="*/ 2147483647 h 1420"/>
                <a:gd name="T42" fmla="*/ 2147483647 w 1743"/>
                <a:gd name="T43" fmla="*/ 2147483647 h 1420"/>
                <a:gd name="T44" fmla="*/ 2147483647 w 1743"/>
                <a:gd name="T45" fmla="*/ 2147483647 h 1420"/>
                <a:gd name="T46" fmla="*/ 2147483647 w 1743"/>
                <a:gd name="T47" fmla="*/ 2147483647 h 1420"/>
                <a:gd name="T48" fmla="*/ 2147483647 w 1743"/>
                <a:gd name="T49" fmla="*/ 2147483647 h 1420"/>
                <a:gd name="T50" fmla="*/ 2147483647 w 1743"/>
                <a:gd name="T51" fmla="*/ 2147483647 h 1420"/>
                <a:gd name="T52" fmla="*/ 2147483647 w 1743"/>
                <a:gd name="T53" fmla="*/ 2147483647 h 1420"/>
                <a:gd name="T54" fmla="*/ 2147483647 w 1743"/>
                <a:gd name="T55" fmla="*/ 2147483647 h 1420"/>
                <a:gd name="T56" fmla="*/ 2147483647 w 1743"/>
                <a:gd name="T57" fmla="*/ 2147483647 h 1420"/>
                <a:gd name="T58" fmla="*/ 2147483647 w 1743"/>
                <a:gd name="T59" fmla="*/ 2147483647 h 1420"/>
                <a:gd name="T60" fmla="*/ 2147483647 w 1743"/>
                <a:gd name="T61" fmla="*/ 2147483647 h 1420"/>
                <a:gd name="T62" fmla="*/ 2147483647 w 1743"/>
                <a:gd name="T63" fmla="*/ 2147483647 h 1420"/>
                <a:gd name="T64" fmla="*/ 2147483647 w 1743"/>
                <a:gd name="T65" fmla="*/ 2147483647 h 1420"/>
                <a:gd name="T66" fmla="*/ 2147483647 w 1743"/>
                <a:gd name="T67" fmla="*/ 2147483647 h 1420"/>
                <a:gd name="T68" fmla="*/ 2147483647 w 1743"/>
                <a:gd name="T69" fmla="*/ 2147483647 h 1420"/>
                <a:gd name="T70" fmla="*/ 2147483647 w 1743"/>
                <a:gd name="T71" fmla="*/ 2147483647 h 1420"/>
                <a:gd name="T72" fmla="*/ 2147483647 w 1743"/>
                <a:gd name="T73" fmla="*/ 2147483647 h 1420"/>
                <a:gd name="T74" fmla="*/ 2147483647 w 1743"/>
                <a:gd name="T75" fmla="*/ 2147483647 h 1420"/>
                <a:gd name="T76" fmla="*/ 2147483647 w 1743"/>
                <a:gd name="T77" fmla="*/ 2147483647 h 1420"/>
                <a:gd name="T78" fmla="*/ 2147483647 w 1743"/>
                <a:gd name="T79" fmla="*/ 2147483647 h 1420"/>
                <a:gd name="T80" fmla="*/ 2147483647 w 1743"/>
                <a:gd name="T81" fmla="*/ 2147483647 h 1420"/>
                <a:gd name="T82" fmla="*/ 0 w 1743"/>
                <a:gd name="T83" fmla="*/ 2147483647 h 1420"/>
                <a:gd name="T84" fmla="*/ 2147483647 w 1743"/>
                <a:gd name="T85" fmla="*/ 2147483647 h 1420"/>
                <a:gd name="T86" fmla="*/ 2147483647 w 1743"/>
                <a:gd name="T87" fmla="*/ 2147483647 h 1420"/>
                <a:gd name="T88" fmla="*/ 2147483647 w 1743"/>
                <a:gd name="T89" fmla="*/ 2147483647 h 1420"/>
                <a:gd name="T90" fmla="*/ 2147483647 w 1743"/>
                <a:gd name="T91" fmla="*/ 2147483647 h 1420"/>
                <a:gd name="T92" fmla="*/ 2147483647 w 1743"/>
                <a:gd name="T93" fmla="*/ 2147483647 h 1420"/>
                <a:gd name="T94" fmla="*/ 2147483647 w 1743"/>
                <a:gd name="T95" fmla="*/ 2147483647 h 1420"/>
                <a:gd name="T96" fmla="*/ 2147483647 w 1743"/>
                <a:gd name="T97" fmla="*/ 2147483647 h 1420"/>
                <a:gd name="T98" fmla="*/ 2147483647 w 1743"/>
                <a:gd name="T99" fmla="*/ 2147483647 h 1420"/>
                <a:gd name="T100" fmla="*/ 2147483647 w 1743"/>
                <a:gd name="T101" fmla="*/ 2147483647 h 1420"/>
                <a:gd name="T102" fmla="*/ 2147483647 w 1743"/>
                <a:gd name="T103" fmla="*/ 2147483647 h 1420"/>
                <a:gd name="T104" fmla="*/ 2147483647 w 1743"/>
                <a:gd name="T105" fmla="*/ 2147483647 h 1420"/>
                <a:gd name="T106" fmla="*/ 2147483647 w 1743"/>
                <a:gd name="T107" fmla="*/ 2147483647 h 1420"/>
                <a:gd name="T108" fmla="*/ 2147483647 w 1743"/>
                <a:gd name="T109" fmla="*/ 2147483647 h 1420"/>
                <a:gd name="T110" fmla="*/ 2147483647 w 1743"/>
                <a:gd name="T111" fmla="*/ 2147483647 h 142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743"/>
                <a:gd name="T169" fmla="*/ 0 h 1420"/>
                <a:gd name="T170" fmla="*/ 1743 w 1743"/>
                <a:gd name="T171" fmla="*/ 1420 h 142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743" h="1420">
                  <a:moveTo>
                    <a:pt x="884" y="1388"/>
                  </a:moveTo>
                  <a:cubicBezTo>
                    <a:pt x="1009" y="1395"/>
                    <a:pt x="1132" y="1412"/>
                    <a:pt x="1256" y="1420"/>
                  </a:cubicBezTo>
                  <a:cubicBezTo>
                    <a:pt x="1327" y="1417"/>
                    <a:pt x="1397" y="1408"/>
                    <a:pt x="1468" y="1404"/>
                  </a:cubicBezTo>
                  <a:cubicBezTo>
                    <a:pt x="1500" y="1398"/>
                    <a:pt x="1533" y="1396"/>
                    <a:pt x="1564" y="1388"/>
                  </a:cubicBezTo>
                  <a:cubicBezTo>
                    <a:pt x="1588" y="1382"/>
                    <a:pt x="1611" y="1370"/>
                    <a:pt x="1636" y="1364"/>
                  </a:cubicBezTo>
                  <a:cubicBezTo>
                    <a:pt x="1664" y="1336"/>
                    <a:pt x="1676" y="1300"/>
                    <a:pt x="1704" y="1272"/>
                  </a:cubicBezTo>
                  <a:cubicBezTo>
                    <a:pt x="1715" y="1240"/>
                    <a:pt x="1721" y="1209"/>
                    <a:pt x="1728" y="1176"/>
                  </a:cubicBezTo>
                  <a:cubicBezTo>
                    <a:pt x="1730" y="1116"/>
                    <a:pt x="1743" y="1009"/>
                    <a:pt x="1732" y="940"/>
                  </a:cubicBezTo>
                  <a:cubicBezTo>
                    <a:pt x="1728" y="916"/>
                    <a:pt x="1710" y="892"/>
                    <a:pt x="1704" y="868"/>
                  </a:cubicBezTo>
                  <a:cubicBezTo>
                    <a:pt x="1700" y="853"/>
                    <a:pt x="1692" y="824"/>
                    <a:pt x="1692" y="824"/>
                  </a:cubicBezTo>
                  <a:cubicBezTo>
                    <a:pt x="1690" y="801"/>
                    <a:pt x="1689" y="758"/>
                    <a:pt x="1684" y="732"/>
                  </a:cubicBezTo>
                  <a:cubicBezTo>
                    <a:pt x="1676" y="686"/>
                    <a:pt x="1655" y="645"/>
                    <a:pt x="1644" y="600"/>
                  </a:cubicBezTo>
                  <a:cubicBezTo>
                    <a:pt x="1639" y="550"/>
                    <a:pt x="1633" y="561"/>
                    <a:pt x="1624" y="524"/>
                  </a:cubicBezTo>
                  <a:cubicBezTo>
                    <a:pt x="1611" y="474"/>
                    <a:pt x="1605" y="418"/>
                    <a:pt x="1584" y="372"/>
                  </a:cubicBezTo>
                  <a:cubicBezTo>
                    <a:pt x="1570" y="340"/>
                    <a:pt x="1569" y="313"/>
                    <a:pt x="1544" y="288"/>
                  </a:cubicBezTo>
                  <a:cubicBezTo>
                    <a:pt x="1535" y="260"/>
                    <a:pt x="1513" y="228"/>
                    <a:pt x="1488" y="212"/>
                  </a:cubicBezTo>
                  <a:cubicBezTo>
                    <a:pt x="1477" y="168"/>
                    <a:pt x="1461" y="169"/>
                    <a:pt x="1432" y="140"/>
                  </a:cubicBezTo>
                  <a:cubicBezTo>
                    <a:pt x="1399" y="107"/>
                    <a:pt x="1359" y="90"/>
                    <a:pt x="1320" y="68"/>
                  </a:cubicBezTo>
                  <a:cubicBezTo>
                    <a:pt x="1260" y="35"/>
                    <a:pt x="1202" y="6"/>
                    <a:pt x="1132" y="0"/>
                  </a:cubicBezTo>
                  <a:cubicBezTo>
                    <a:pt x="1109" y="1"/>
                    <a:pt x="1087" y="2"/>
                    <a:pt x="1064" y="4"/>
                  </a:cubicBezTo>
                  <a:cubicBezTo>
                    <a:pt x="1050" y="5"/>
                    <a:pt x="1024" y="16"/>
                    <a:pt x="1024" y="16"/>
                  </a:cubicBezTo>
                  <a:cubicBezTo>
                    <a:pt x="986" y="54"/>
                    <a:pt x="1035" y="9"/>
                    <a:pt x="1000" y="32"/>
                  </a:cubicBezTo>
                  <a:cubicBezTo>
                    <a:pt x="971" y="51"/>
                    <a:pt x="942" y="81"/>
                    <a:pt x="916" y="104"/>
                  </a:cubicBezTo>
                  <a:cubicBezTo>
                    <a:pt x="908" y="112"/>
                    <a:pt x="901" y="122"/>
                    <a:pt x="892" y="128"/>
                  </a:cubicBezTo>
                  <a:cubicBezTo>
                    <a:pt x="884" y="133"/>
                    <a:pt x="868" y="144"/>
                    <a:pt x="868" y="144"/>
                  </a:cubicBezTo>
                  <a:cubicBezTo>
                    <a:pt x="860" y="156"/>
                    <a:pt x="850" y="169"/>
                    <a:pt x="840" y="180"/>
                  </a:cubicBezTo>
                  <a:cubicBezTo>
                    <a:pt x="832" y="188"/>
                    <a:pt x="816" y="204"/>
                    <a:pt x="816" y="204"/>
                  </a:cubicBezTo>
                  <a:cubicBezTo>
                    <a:pt x="808" y="229"/>
                    <a:pt x="784" y="256"/>
                    <a:pt x="764" y="276"/>
                  </a:cubicBezTo>
                  <a:cubicBezTo>
                    <a:pt x="758" y="294"/>
                    <a:pt x="743" y="308"/>
                    <a:pt x="732" y="324"/>
                  </a:cubicBezTo>
                  <a:cubicBezTo>
                    <a:pt x="723" y="337"/>
                    <a:pt x="715" y="357"/>
                    <a:pt x="708" y="372"/>
                  </a:cubicBezTo>
                  <a:cubicBezTo>
                    <a:pt x="678" y="441"/>
                    <a:pt x="673" y="522"/>
                    <a:pt x="624" y="580"/>
                  </a:cubicBezTo>
                  <a:cubicBezTo>
                    <a:pt x="606" y="601"/>
                    <a:pt x="596" y="633"/>
                    <a:pt x="564" y="644"/>
                  </a:cubicBezTo>
                  <a:cubicBezTo>
                    <a:pt x="544" y="651"/>
                    <a:pt x="523" y="662"/>
                    <a:pt x="504" y="668"/>
                  </a:cubicBezTo>
                  <a:cubicBezTo>
                    <a:pt x="457" y="684"/>
                    <a:pt x="404" y="676"/>
                    <a:pt x="356" y="692"/>
                  </a:cubicBezTo>
                  <a:cubicBezTo>
                    <a:pt x="342" y="706"/>
                    <a:pt x="327" y="718"/>
                    <a:pt x="308" y="724"/>
                  </a:cubicBezTo>
                  <a:cubicBezTo>
                    <a:pt x="302" y="734"/>
                    <a:pt x="260" y="784"/>
                    <a:pt x="284" y="748"/>
                  </a:cubicBezTo>
                  <a:cubicBezTo>
                    <a:pt x="264" y="741"/>
                    <a:pt x="244" y="739"/>
                    <a:pt x="224" y="732"/>
                  </a:cubicBezTo>
                  <a:cubicBezTo>
                    <a:pt x="201" y="733"/>
                    <a:pt x="179" y="734"/>
                    <a:pt x="156" y="736"/>
                  </a:cubicBezTo>
                  <a:cubicBezTo>
                    <a:pt x="133" y="738"/>
                    <a:pt x="118" y="769"/>
                    <a:pt x="96" y="776"/>
                  </a:cubicBezTo>
                  <a:cubicBezTo>
                    <a:pt x="91" y="803"/>
                    <a:pt x="87" y="797"/>
                    <a:pt x="64" y="808"/>
                  </a:cubicBezTo>
                  <a:cubicBezTo>
                    <a:pt x="60" y="819"/>
                    <a:pt x="28" y="848"/>
                    <a:pt x="16" y="856"/>
                  </a:cubicBezTo>
                  <a:cubicBezTo>
                    <a:pt x="12" y="869"/>
                    <a:pt x="4" y="879"/>
                    <a:pt x="0" y="892"/>
                  </a:cubicBezTo>
                  <a:cubicBezTo>
                    <a:pt x="5" y="933"/>
                    <a:pt x="6" y="974"/>
                    <a:pt x="36" y="1004"/>
                  </a:cubicBezTo>
                  <a:cubicBezTo>
                    <a:pt x="44" y="1027"/>
                    <a:pt x="35" y="1006"/>
                    <a:pt x="52" y="1028"/>
                  </a:cubicBezTo>
                  <a:cubicBezTo>
                    <a:pt x="60" y="1039"/>
                    <a:pt x="63" y="1053"/>
                    <a:pt x="72" y="1064"/>
                  </a:cubicBezTo>
                  <a:cubicBezTo>
                    <a:pt x="96" y="1092"/>
                    <a:pt x="138" y="1099"/>
                    <a:pt x="168" y="1116"/>
                  </a:cubicBezTo>
                  <a:cubicBezTo>
                    <a:pt x="207" y="1138"/>
                    <a:pt x="176" y="1129"/>
                    <a:pt x="212" y="1136"/>
                  </a:cubicBezTo>
                  <a:cubicBezTo>
                    <a:pt x="219" y="1141"/>
                    <a:pt x="230" y="1142"/>
                    <a:pt x="236" y="1148"/>
                  </a:cubicBezTo>
                  <a:cubicBezTo>
                    <a:pt x="239" y="1151"/>
                    <a:pt x="237" y="1157"/>
                    <a:pt x="240" y="1160"/>
                  </a:cubicBezTo>
                  <a:cubicBezTo>
                    <a:pt x="243" y="1164"/>
                    <a:pt x="248" y="1165"/>
                    <a:pt x="252" y="1168"/>
                  </a:cubicBezTo>
                  <a:cubicBezTo>
                    <a:pt x="278" y="1247"/>
                    <a:pt x="378" y="1280"/>
                    <a:pt x="448" y="1308"/>
                  </a:cubicBezTo>
                  <a:cubicBezTo>
                    <a:pt x="465" y="1315"/>
                    <a:pt x="482" y="1323"/>
                    <a:pt x="500" y="1328"/>
                  </a:cubicBezTo>
                  <a:cubicBezTo>
                    <a:pt x="518" y="1340"/>
                    <a:pt x="550" y="1346"/>
                    <a:pt x="572" y="1348"/>
                  </a:cubicBezTo>
                  <a:cubicBezTo>
                    <a:pt x="619" y="1352"/>
                    <a:pt x="712" y="1356"/>
                    <a:pt x="712" y="1356"/>
                  </a:cubicBezTo>
                  <a:cubicBezTo>
                    <a:pt x="750" y="1364"/>
                    <a:pt x="784" y="1380"/>
                    <a:pt x="824" y="1384"/>
                  </a:cubicBezTo>
                  <a:cubicBezTo>
                    <a:pt x="844" y="1386"/>
                    <a:pt x="884" y="1388"/>
                    <a:pt x="884" y="1388"/>
                  </a:cubicBezTo>
                  <a:close/>
                </a:path>
              </a:pathLst>
            </a:custGeom>
            <a:solidFill>
              <a:srgbClr val="0B1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670" name="Oval 139"/>
            <p:cNvSpPr>
              <a:spLocks noChangeArrowheads="1"/>
            </p:cNvSpPr>
            <p:nvPr/>
          </p:nvSpPr>
          <p:spPr bwMode="auto">
            <a:xfrm rot="845248">
              <a:off x="1547557" y="3104494"/>
              <a:ext cx="369314" cy="313293"/>
            </a:xfrm>
            <a:prstGeom prst="ellipse">
              <a:avLst/>
            </a:pr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71" name="Oval 382"/>
            <p:cNvSpPr>
              <a:spLocks noChangeArrowheads="1"/>
            </p:cNvSpPr>
            <p:nvPr/>
          </p:nvSpPr>
          <p:spPr bwMode="auto">
            <a:xfrm>
              <a:off x="1904231" y="3180669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72" name="Oval 454"/>
            <p:cNvSpPr>
              <a:spLocks noChangeArrowheads="1"/>
            </p:cNvSpPr>
            <p:nvPr/>
          </p:nvSpPr>
          <p:spPr bwMode="auto">
            <a:xfrm>
              <a:off x="1755460" y="2952751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73" name="Oval 453"/>
            <p:cNvSpPr>
              <a:spLocks noChangeArrowheads="1"/>
            </p:cNvSpPr>
            <p:nvPr/>
          </p:nvSpPr>
          <p:spPr bwMode="auto">
            <a:xfrm rot="228812">
              <a:off x="1989343" y="3128014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74" name="Oval 447"/>
            <p:cNvSpPr>
              <a:spLocks noChangeArrowheads="1"/>
            </p:cNvSpPr>
            <p:nvPr/>
          </p:nvSpPr>
          <p:spPr bwMode="auto">
            <a:xfrm rot="228812">
              <a:off x="1970703" y="3108833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75" name="Oval 448"/>
            <p:cNvSpPr>
              <a:spLocks noChangeArrowheads="1"/>
            </p:cNvSpPr>
            <p:nvPr/>
          </p:nvSpPr>
          <p:spPr bwMode="auto">
            <a:xfrm rot="228812">
              <a:off x="1913727" y="3043392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76" name="Oval 449"/>
            <p:cNvSpPr>
              <a:spLocks noChangeArrowheads="1"/>
            </p:cNvSpPr>
            <p:nvPr/>
          </p:nvSpPr>
          <p:spPr bwMode="auto">
            <a:xfrm rot="228812">
              <a:off x="1932719" y="3065958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77" name="Oval 450"/>
            <p:cNvSpPr>
              <a:spLocks noChangeArrowheads="1"/>
            </p:cNvSpPr>
            <p:nvPr/>
          </p:nvSpPr>
          <p:spPr bwMode="auto">
            <a:xfrm rot="228812">
              <a:off x="1955931" y="3090780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78" name="Oval 451"/>
            <p:cNvSpPr>
              <a:spLocks noChangeArrowheads="1"/>
            </p:cNvSpPr>
            <p:nvPr/>
          </p:nvSpPr>
          <p:spPr bwMode="auto">
            <a:xfrm rot="228812">
              <a:off x="1778672" y="2959897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79" name="Oval 452"/>
            <p:cNvSpPr>
              <a:spLocks noChangeArrowheads="1"/>
            </p:cNvSpPr>
            <p:nvPr/>
          </p:nvSpPr>
          <p:spPr bwMode="auto">
            <a:xfrm rot="228812">
              <a:off x="1801885" y="2968923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80" name="Oval 441"/>
            <p:cNvSpPr>
              <a:spLocks noChangeArrowheads="1"/>
            </p:cNvSpPr>
            <p:nvPr/>
          </p:nvSpPr>
          <p:spPr bwMode="auto">
            <a:xfrm rot="228812">
              <a:off x="2053353" y="3240845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81" name="Oval 442"/>
            <p:cNvSpPr>
              <a:spLocks noChangeArrowheads="1"/>
            </p:cNvSpPr>
            <p:nvPr/>
          </p:nvSpPr>
          <p:spPr bwMode="auto">
            <a:xfrm rot="228812">
              <a:off x="1974923" y="3124630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82" name="Oval 443"/>
            <p:cNvSpPr>
              <a:spLocks noChangeArrowheads="1"/>
            </p:cNvSpPr>
            <p:nvPr/>
          </p:nvSpPr>
          <p:spPr bwMode="auto">
            <a:xfrm rot="228812">
              <a:off x="2006225" y="3152837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83" name="Oval 444"/>
            <p:cNvSpPr>
              <a:spLocks noChangeArrowheads="1"/>
            </p:cNvSpPr>
            <p:nvPr/>
          </p:nvSpPr>
          <p:spPr bwMode="auto">
            <a:xfrm rot="228812">
              <a:off x="1990398" y="3156222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84" name="Oval 445"/>
            <p:cNvSpPr>
              <a:spLocks noChangeArrowheads="1"/>
            </p:cNvSpPr>
            <p:nvPr/>
          </p:nvSpPr>
          <p:spPr bwMode="auto">
            <a:xfrm rot="228812">
              <a:off x="2022052" y="3183301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85" name="Oval 446"/>
            <p:cNvSpPr>
              <a:spLocks noChangeArrowheads="1"/>
            </p:cNvSpPr>
            <p:nvPr/>
          </p:nvSpPr>
          <p:spPr bwMode="auto">
            <a:xfrm rot="228812">
              <a:off x="2044209" y="3210381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86" name="Oval 434"/>
            <p:cNvSpPr>
              <a:spLocks noChangeArrowheads="1"/>
            </p:cNvSpPr>
            <p:nvPr/>
          </p:nvSpPr>
          <p:spPr bwMode="auto">
            <a:xfrm rot="228812">
              <a:off x="2034361" y="3234075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87" name="Oval 440"/>
            <p:cNvSpPr>
              <a:spLocks noChangeArrowheads="1"/>
            </p:cNvSpPr>
            <p:nvPr/>
          </p:nvSpPr>
          <p:spPr bwMode="auto">
            <a:xfrm rot="228812">
              <a:off x="2061794" y="3276951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88" name="Oval 439"/>
            <p:cNvSpPr>
              <a:spLocks noChangeArrowheads="1"/>
            </p:cNvSpPr>
            <p:nvPr/>
          </p:nvSpPr>
          <p:spPr bwMode="auto">
            <a:xfrm rot="228812">
              <a:off x="2040692" y="3270181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89" name="Oval 438"/>
            <p:cNvSpPr>
              <a:spLocks noChangeArrowheads="1"/>
            </p:cNvSpPr>
            <p:nvPr/>
          </p:nvSpPr>
          <p:spPr bwMode="auto">
            <a:xfrm rot="228812">
              <a:off x="2063905" y="3310800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90" name="Oval 435"/>
            <p:cNvSpPr>
              <a:spLocks noChangeArrowheads="1"/>
            </p:cNvSpPr>
            <p:nvPr/>
          </p:nvSpPr>
          <p:spPr bwMode="auto">
            <a:xfrm rot="228812">
              <a:off x="2055464" y="3306287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91" name="Oval 436"/>
            <p:cNvSpPr>
              <a:spLocks noChangeArrowheads="1"/>
            </p:cNvSpPr>
            <p:nvPr/>
          </p:nvSpPr>
          <p:spPr bwMode="auto">
            <a:xfrm rot="228812">
              <a:off x="2068125" y="3342393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92" name="Oval 437"/>
            <p:cNvSpPr>
              <a:spLocks noChangeArrowheads="1"/>
            </p:cNvSpPr>
            <p:nvPr/>
          </p:nvSpPr>
          <p:spPr bwMode="auto">
            <a:xfrm rot="228812">
              <a:off x="2055464" y="3340136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93" name="Oval 425"/>
            <p:cNvSpPr>
              <a:spLocks noChangeArrowheads="1"/>
            </p:cNvSpPr>
            <p:nvPr/>
          </p:nvSpPr>
          <p:spPr bwMode="auto">
            <a:xfrm rot="228812">
              <a:off x="2063905" y="3373985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94" name="Oval 426"/>
            <p:cNvSpPr>
              <a:spLocks noChangeArrowheads="1"/>
            </p:cNvSpPr>
            <p:nvPr/>
          </p:nvSpPr>
          <p:spPr bwMode="auto">
            <a:xfrm rot="228812">
              <a:off x="2066015" y="3405578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95" name="Oval 427"/>
            <p:cNvSpPr>
              <a:spLocks noChangeArrowheads="1"/>
            </p:cNvSpPr>
            <p:nvPr/>
          </p:nvSpPr>
          <p:spPr bwMode="auto">
            <a:xfrm rot="228812">
              <a:off x="2061794" y="3432657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96" name="Oval 428"/>
            <p:cNvSpPr>
              <a:spLocks noChangeArrowheads="1"/>
            </p:cNvSpPr>
            <p:nvPr/>
          </p:nvSpPr>
          <p:spPr bwMode="auto">
            <a:xfrm rot="228812">
              <a:off x="1987936" y="3597390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97" name="Oval 429"/>
            <p:cNvSpPr>
              <a:spLocks noChangeArrowheads="1"/>
            </p:cNvSpPr>
            <p:nvPr/>
          </p:nvSpPr>
          <p:spPr bwMode="auto">
            <a:xfrm rot="228812">
              <a:off x="2017480" y="3561284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98" name="Oval 430"/>
            <p:cNvSpPr>
              <a:spLocks noChangeArrowheads="1"/>
            </p:cNvSpPr>
            <p:nvPr/>
          </p:nvSpPr>
          <p:spPr bwMode="auto">
            <a:xfrm rot="228812">
              <a:off x="2034361" y="3540974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99" name="Oval 431"/>
            <p:cNvSpPr>
              <a:spLocks noChangeArrowheads="1"/>
            </p:cNvSpPr>
            <p:nvPr/>
          </p:nvSpPr>
          <p:spPr bwMode="auto">
            <a:xfrm rot="228812">
              <a:off x="2047023" y="3511638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00" name="Oval 432"/>
            <p:cNvSpPr>
              <a:spLocks noChangeArrowheads="1"/>
            </p:cNvSpPr>
            <p:nvPr/>
          </p:nvSpPr>
          <p:spPr bwMode="auto">
            <a:xfrm rot="228812">
              <a:off x="2051243" y="3486816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01" name="Oval 433"/>
            <p:cNvSpPr>
              <a:spLocks noChangeArrowheads="1"/>
            </p:cNvSpPr>
            <p:nvPr/>
          </p:nvSpPr>
          <p:spPr bwMode="auto">
            <a:xfrm rot="228812">
              <a:off x="2057574" y="3461993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02" name="Oval 424"/>
            <p:cNvSpPr>
              <a:spLocks noChangeArrowheads="1"/>
            </p:cNvSpPr>
            <p:nvPr/>
          </p:nvSpPr>
          <p:spPr bwMode="auto">
            <a:xfrm rot="228812">
              <a:off x="2032603" y="3310424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03" name="Oval 421"/>
            <p:cNvSpPr>
              <a:spLocks noChangeArrowheads="1"/>
            </p:cNvSpPr>
            <p:nvPr/>
          </p:nvSpPr>
          <p:spPr bwMode="auto">
            <a:xfrm rot="228812">
              <a:off x="2039989" y="3378874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04" name="Oval 422"/>
            <p:cNvSpPr>
              <a:spLocks noChangeArrowheads="1"/>
            </p:cNvSpPr>
            <p:nvPr/>
          </p:nvSpPr>
          <p:spPr bwMode="auto">
            <a:xfrm rot="228812">
              <a:off x="2049485" y="3423255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05" name="Oval 423"/>
            <p:cNvSpPr>
              <a:spLocks noChangeArrowheads="1"/>
            </p:cNvSpPr>
            <p:nvPr/>
          </p:nvSpPr>
          <p:spPr bwMode="auto">
            <a:xfrm rot="228812">
              <a:off x="2030141" y="3335623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06" name="Oval 417"/>
            <p:cNvSpPr>
              <a:spLocks noChangeArrowheads="1"/>
            </p:cNvSpPr>
            <p:nvPr/>
          </p:nvSpPr>
          <p:spPr bwMode="auto">
            <a:xfrm rot="228812">
              <a:off x="2010445" y="3241221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07" name="Oval 418"/>
            <p:cNvSpPr>
              <a:spLocks noChangeArrowheads="1"/>
            </p:cNvSpPr>
            <p:nvPr/>
          </p:nvSpPr>
          <p:spPr bwMode="auto">
            <a:xfrm rot="228812">
              <a:off x="2019941" y="3285601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08" name="Oval 419"/>
            <p:cNvSpPr>
              <a:spLocks noChangeArrowheads="1"/>
            </p:cNvSpPr>
            <p:nvPr/>
          </p:nvSpPr>
          <p:spPr bwMode="auto">
            <a:xfrm rot="228812">
              <a:off x="2000598" y="3197969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09" name="Oval 420"/>
            <p:cNvSpPr>
              <a:spLocks noChangeArrowheads="1"/>
            </p:cNvSpPr>
            <p:nvPr/>
          </p:nvSpPr>
          <p:spPr bwMode="auto">
            <a:xfrm rot="-228089">
              <a:off x="1993564" y="3286353"/>
              <a:ext cx="46777" cy="5528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0" name="Oval 416"/>
            <p:cNvSpPr>
              <a:spLocks noChangeArrowheads="1"/>
            </p:cNvSpPr>
            <p:nvPr/>
          </p:nvSpPr>
          <p:spPr bwMode="auto">
            <a:xfrm rot="228812">
              <a:off x="2038582" y="3448453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1" name="Oval 415"/>
            <p:cNvSpPr>
              <a:spLocks noChangeArrowheads="1"/>
            </p:cNvSpPr>
            <p:nvPr/>
          </p:nvSpPr>
          <p:spPr bwMode="auto">
            <a:xfrm rot="228812">
              <a:off x="1818063" y="2980206"/>
              <a:ext cx="46777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2" name="Oval 414"/>
            <p:cNvSpPr>
              <a:spLocks noChangeArrowheads="1"/>
            </p:cNvSpPr>
            <p:nvPr/>
          </p:nvSpPr>
          <p:spPr bwMode="auto">
            <a:xfrm rot="228812">
              <a:off x="1839517" y="2991489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3" name="Oval 400"/>
            <p:cNvSpPr>
              <a:spLocks noChangeArrowheads="1"/>
            </p:cNvSpPr>
            <p:nvPr/>
          </p:nvSpPr>
          <p:spPr bwMode="auto">
            <a:xfrm rot="228812">
              <a:off x="1850420" y="3003149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4" name="Oval 401"/>
            <p:cNvSpPr>
              <a:spLocks noChangeArrowheads="1"/>
            </p:cNvSpPr>
            <p:nvPr/>
          </p:nvSpPr>
          <p:spPr bwMode="auto">
            <a:xfrm rot="228812">
              <a:off x="1862730" y="3009542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5" name="Oval 402"/>
            <p:cNvSpPr>
              <a:spLocks noChangeArrowheads="1"/>
            </p:cNvSpPr>
            <p:nvPr/>
          </p:nvSpPr>
          <p:spPr bwMode="auto">
            <a:xfrm rot="228812">
              <a:off x="1874687" y="3018193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6" name="Oval 403"/>
            <p:cNvSpPr>
              <a:spLocks noChangeArrowheads="1"/>
            </p:cNvSpPr>
            <p:nvPr/>
          </p:nvSpPr>
          <p:spPr bwMode="auto">
            <a:xfrm rot="228812">
              <a:off x="1891921" y="3033237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7" name="Oval 404"/>
            <p:cNvSpPr>
              <a:spLocks noChangeArrowheads="1"/>
            </p:cNvSpPr>
            <p:nvPr/>
          </p:nvSpPr>
          <p:spPr bwMode="auto">
            <a:xfrm rot="228812">
              <a:off x="1907396" y="3052418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8" name="Oval 405"/>
            <p:cNvSpPr>
              <a:spLocks noChangeArrowheads="1"/>
            </p:cNvSpPr>
            <p:nvPr/>
          </p:nvSpPr>
          <p:spPr bwMode="auto">
            <a:xfrm rot="228812">
              <a:off x="1921816" y="3078369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9" name="Oval 406"/>
            <p:cNvSpPr>
              <a:spLocks noChangeArrowheads="1"/>
            </p:cNvSpPr>
            <p:nvPr/>
          </p:nvSpPr>
          <p:spPr bwMode="auto">
            <a:xfrm rot="228812">
              <a:off x="1939753" y="3111090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0" name="Oval 409"/>
            <p:cNvSpPr>
              <a:spLocks noChangeArrowheads="1"/>
            </p:cNvSpPr>
            <p:nvPr/>
          </p:nvSpPr>
          <p:spPr bwMode="auto">
            <a:xfrm rot="228812">
              <a:off x="2008335" y="3372105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1" name="Oval 410"/>
            <p:cNvSpPr>
              <a:spLocks noChangeArrowheads="1"/>
            </p:cNvSpPr>
            <p:nvPr/>
          </p:nvSpPr>
          <p:spPr bwMode="auto">
            <a:xfrm rot="228812">
              <a:off x="2017831" y="3416485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2" name="Oval 412"/>
            <p:cNvSpPr>
              <a:spLocks noChangeArrowheads="1"/>
            </p:cNvSpPr>
            <p:nvPr/>
          </p:nvSpPr>
          <p:spPr bwMode="auto">
            <a:xfrm rot="228812">
              <a:off x="1974923" y="3224673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3" name="Oval 413"/>
            <p:cNvSpPr>
              <a:spLocks noChangeArrowheads="1"/>
            </p:cNvSpPr>
            <p:nvPr/>
          </p:nvSpPr>
          <p:spPr bwMode="auto">
            <a:xfrm rot="228812">
              <a:off x="1986881" y="3270557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4" name="Oval 385"/>
            <p:cNvSpPr>
              <a:spLocks noChangeArrowheads="1"/>
            </p:cNvSpPr>
            <p:nvPr/>
          </p:nvSpPr>
          <p:spPr bwMode="auto">
            <a:xfrm>
              <a:off x="1799774" y="2988857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5" name="Oval 386"/>
            <p:cNvSpPr>
              <a:spLocks noChangeArrowheads="1"/>
            </p:cNvSpPr>
            <p:nvPr/>
          </p:nvSpPr>
          <p:spPr bwMode="auto">
            <a:xfrm>
              <a:off x="1812436" y="2994498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6" name="Oval 387"/>
            <p:cNvSpPr>
              <a:spLocks noChangeArrowheads="1"/>
            </p:cNvSpPr>
            <p:nvPr/>
          </p:nvSpPr>
          <p:spPr bwMode="auto">
            <a:xfrm>
              <a:off x="1825097" y="3002396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7" name="Oval 388"/>
            <p:cNvSpPr>
              <a:spLocks noChangeArrowheads="1"/>
            </p:cNvSpPr>
            <p:nvPr/>
          </p:nvSpPr>
          <p:spPr bwMode="auto">
            <a:xfrm>
              <a:off x="1843034" y="3015936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" name="Oval 389"/>
            <p:cNvSpPr>
              <a:spLocks noChangeArrowheads="1"/>
            </p:cNvSpPr>
            <p:nvPr/>
          </p:nvSpPr>
          <p:spPr bwMode="auto">
            <a:xfrm>
              <a:off x="1859916" y="3033989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9" name="Oval 390"/>
            <p:cNvSpPr>
              <a:spLocks noChangeArrowheads="1"/>
            </p:cNvSpPr>
            <p:nvPr/>
          </p:nvSpPr>
          <p:spPr bwMode="auto">
            <a:xfrm>
              <a:off x="1875743" y="3058812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0" name="Oval 391"/>
            <p:cNvSpPr>
              <a:spLocks noChangeArrowheads="1"/>
            </p:cNvSpPr>
            <p:nvPr/>
          </p:nvSpPr>
          <p:spPr bwMode="auto">
            <a:xfrm>
              <a:off x="1895790" y="3090404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1" name="Oval 392"/>
            <p:cNvSpPr>
              <a:spLocks noChangeArrowheads="1"/>
            </p:cNvSpPr>
            <p:nvPr/>
          </p:nvSpPr>
          <p:spPr bwMode="auto">
            <a:xfrm>
              <a:off x="1912672" y="3123125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2" name="Oval 395"/>
            <p:cNvSpPr>
              <a:spLocks noChangeArrowheads="1"/>
            </p:cNvSpPr>
            <p:nvPr/>
          </p:nvSpPr>
          <p:spPr bwMode="auto">
            <a:xfrm>
              <a:off x="1978089" y="3390534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3" name="Oval 396"/>
            <p:cNvSpPr>
              <a:spLocks noChangeArrowheads="1"/>
            </p:cNvSpPr>
            <p:nvPr/>
          </p:nvSpPr>
          <p:spPr bwMode="auto">
            <a:xfrm>
              <a:off x="1963317" y="3294628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4" name="Oval 397"/>
            <p:cNvSpPr>
              <a:spLocks noChangeArrowheads="1"/>
            </p:cNvSpPr>
            <p:nvPr/>
          </p:nvSpPr>
          <p:spPr bwMode="auto">
            <a:xfrm>
              <a:off x="1937994" y="3200978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5" name="Oval 398"/>
            <p:cNvSpPr>
              <a:spLocks noChangeArrowheads="1"/>
            </p:cNvSpPr>
            <p:nvPr/>
          </p:nvSpPr>
          <p:spPr bwMode="auto">
            <a:xfrm>
              <a:off x="1952766" y="3246111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6" name="Oval 370"/>
            <p:cNvSpPr>
              <a:spLocks noChangeArrowheads="1"/>
            </p:cNvSpPr>
            <p:nvPr/>
          </p:nvSpPr>
          <p:spPr bwMode="auto">
            <a:xfrm>
              <a:off x="1770231" y="2968547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7" name="Oval 371"/>
            <p:cNvSpPr>
              <a:spLocks noChangeArrowheads="1"/>
            </p:cNvSpPr>
            <p:nvPr/>
          </p:nvSpPr>
          <p:spPr bwMode="auto">
            <a:xfrm>
              <a:off x="1782893" y="2974189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8" name="Oval 372"/>
            <p:cNvSpPr>
              <a:spLocks noChangeArrowheads="1"/>
            </p:cNvSpPr>
            <p:nvPr/>
          </p:nvSpPr>
          <p:spPr bwMode="auto">
            <a:xfrm>
              <a:off x="1795554" y="2982087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9" name="Oval 379"/>
            <p:cNvSpPr>
              <a:spLocks noChangeArrowheads="1"/>
            </p:cNvSpPr>
            <p:nvPr/>
          </p:nvSpPr>
          <p:spPr bwMode="auto">
            <a:xfrm>
              <a:off x="1942215" y="3321707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40" name="Oval 181"/>
            <p:cNvSpPr>
              <a:spLocks noChangeArrowheads="1"/>
            </p:cNvSpPr>
            <p:nvPr/>
          </p:nvSpPr>
          <p:spPr bwMode="auto">
            <a:xfrm>
              <a:off x="1309146" y="3430024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41" name="Oval 180"/>
            <p:cNvSpPr>
              <a:spLocks noChangeArrowheads="1"/>
            </p:cNvSpPr>
            <p:nvPr/>
          </p:nvSpPr>
          <p:spPr bwMode="auto">
            <a:xfrm>
              <a:off x="1304926" y="3389405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42" name="Oval 130"/>
            <p:cNvSpPr>
              <a:spLocks noChangeArrowheads="1"/>
            </p:cNvSpPr>
            <p:nvPr/>
          </p:nvSpPr>
          <p:spPr bwMode="auto">
            <a:xfrm>
              <a:off x="1720641" y="2952751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43" name="Oval 129"/>
            <p:cNvSpPr>
              <a:spLocks noChangeArrowheads="1"/>
            </p:cNvSpPr>
            <p:nvPr/>
          </p:nvSpPr>
          <p:spPr bwMode="auto">
            <a:xfrm>
              <a:off x="1736468" y="2957264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44" name="Oval 128"/>
            <p:cNvSpPr>
              <a:spLocks noChangeArrowheads="1"/>
            </p:cNvSpPr>
            <p:nvPr/>
          </p:nvSpPr>
          <p:spPr bwMode="auto">
            <a:xfrm>
              <a:off x="1749129" y="2962906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45" name="Oval 127"/>
            <p:cNvSpPr>
              <a:spLocks noChangeArrowheads="1"/>
            </p:cNvSpPr>
            <p:nvPr/>
          </p:nvSpPr>
          <p:spPr bwMode="auto">
            <a:xfrm>
              <a:off x="1761790" y="2970804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46" name="Oval 126"/>
            <p:cNvSpPr>
              <a:spLocks noChangeArrowheads="1"/>
            </p:cNvSpPr>
            <p:nvPr/>
          </p:nvSpPr>
          <p:spPr bwMode="auto">
            <a:xfrm>
              <a:off x="1779727" y="2984344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47" name="Oval 116"/>
            <p:cNvSpPr>
              <a:spLocks noChangeArrowheads="1"/>
            </p:cNvSpPr>
            <p:nvPr/>
          </p:nvSpPr>
          <p:spPr bwMode="auto">
            <a:xfrm>
              <a:off x="1908451" y="3310424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48" name="Oval 117"/>
            <p:cNvSpPr>
              <a:spLocks noChangeArrowheads="1"/>
            </p:cNvSpPr>
            <p:nvPr/>
          </p:nvSpPr>
          <p:spPr bwMode="auto">
            <a:xfrm>
              <a:off x="1914782" y="3358941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49" name="Oval 131"/>
            <p:cNvSpPr>
              <a:spLocks noChangeArrowheads="1"/>
            </p:cNvSpPr>
            <p:nvPr/>
          </p:nvSpPr>
          <p:spPr bwMode="auto">
            <a:xfrm>
              <a:off x="1691098" y="2956136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50" name="Oval 132"/>
            <p:cNvSpPr>
              <a:spLocks noChangeArrowheads="1"/>
            </p:cNvSpPr>
            <p:nvPr/>
          </p:nvSpPr>
          <p:spPr bwMode="auto">
            <a:xfrm>
              <a:off x="1659444" y="2969676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51" name="Oval 133"/>
            <p:cNvSpPr>
              <a:spLocks noChangeArrowheads="1"/>
            </p:cNvSpPr>
            <p:nvPr/>
          </p:nvSpPr>
          <p:spPr bwMode="auto">
            <a:xfrm>
              <a:off x="1638342" y="2986600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52" name="Oval 134"/>
            <p:cNvSpPr>
              <a:spLocks noChangeArrowheads="1"/>
            </p:cNvSpPr>
            <p:nvPr/>
          </p:nvSpPr>
          <p:spPr bwMode="auto">
            <a:xfrm>
              <a:off x="1614074" y="3006910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53" name="Oval 135"/>
            <p:cNvSpPr>
              <a:spLocks noChangeArrowheads="1"/>
            </p:cNvSpPr>
            <p:nvPr/>
          </p:nvSpPr>
          <p:spPr bwMode="auto">
            <a:xfrm>
              <a:off x="1597193" y="3029476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54" name="Oval 136"/>
            <p:cNvSpPr>
              <a:spLocks noChangeArrowheads="1"/>
            </p:cNvSpPr>
            <p:nvPr/>
          </p:nvSpPr>
          <p:spPr bwMode="auto">
            <a:xfrm>
              <a:off x="1571870" y="3061068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55" name="Oval 137"/>
            <p:cNvSpPr>
              <a:spLocks noChangeArrowheads="1"/>
            </p:cNvSpPr>
            <p:nvPr/>
          </p:nvSpPr>
          <p:spPr bwMode="auto">
            <a:xfrm>
              <a:off x="1553933" y="3100559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56" name="Oval 138"/>
            <p:cNvSpPr>
              <a:spLocks noChangeArrowheads="1"/>
            </p:cNvSpPr>
            <p:nvPr/>
          </p:nvSpPr>
          <p:spPr bwMode="auto">
            <a:xfrm>
              <a:off x="1541271" y="3145691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57" name="Freeform 153"/>
            <p:cNvSpPr>
              <a:spLocks/>
            </p:cNvSpPr>
            <p:nvPr/>
          </p:nvSpPr>
          <p:spPr bwMode="auto">
            <a:xfrm rot="2677992">
              <a:off x="1795906" y="3049785"/>
              <a:ext cx="219112" cy="60929"/>
            </a:xfrm>
            <a:custGeom>
              <a:avLst/>
              <a:gdLst>
                <a:gd name="T0" fmla="*/ 2147483647 w 839"/>
                <a:gd name="T1" fmla="*/ 2147483647 h 609"/>
                <a:gd name="T2" fmla="*/ 2147483647 w 839"/>
                <a:gd name="T3" fmla="*/ 2147483647 h 609"/>
                <a:gd name="T4" fmla="*/ 2147483647 w 839"/>
                <a:gd name="T5" fmla="*/ 2147483647 h 609"/>
                <a:gd name="T6" fmla="*/ 2147483647 w 839"/>
                <a:gd name="T7" fmla="*/ 2147483647 h 609"/>
                <a:gd name="T8" fmla="*/ 2147483647 w 839"/>
                <a:gd name="T9" fmla="*/ 2147483647 h 609"/>
                <a:gd name="T10" fmla="*/ 2147483647 w 839"/>
                <a:gd name="T11" fmla="*/ 2147483647 h 609"/>
                <a:gd name="T12" fmla="*/ 2147483647 w 839"/>
                <a:gd name="T13" fmla="*/ 2147483647 h 609"/>
                <a:gd name="T14" fmla="*/ 2147483647 w 839"/>
                <a:gd name="T15" fmla="*/ 2147483647 h 609"/>
                <a:gd name="T16" fmla="*/ 2147483647 w 839"/>
                <a:gd name="T17" fmla="*/ 2147483647 h 609"/>
                <a:gd name="T18" fmla="*/ 2147483647 w 839"/>
                <a:gd name="T19" fmla="*/ 2147483647 h 609"/>
                <a:gd name="T20" fmla="*/ 2147483647 w 839"/>
                <a:gd name="T21" fmla="*/ 2147483647 h 609"/>
                <a:gd name="T22" fmla="*/ 2147483647 w 839"/>
                <a:gd name="T23" fmla="*/ 2147483647 h 609"/>
                <a:gd name="T24" fmla="*/ 2147483647 w 839"/>
                <a:gd name="T25" fmla="*/ 2147483647 h 609"/>
                <a:gd name="T26" fmla="*/ 2147483647 w 839"/>
                <a:gd name="T27" fmla="*/ 2147483647 h 609"/>
                <a:gd name="T28" fmla="*/ 2147483647 w 839"/>
                <a:gd name="T29" fmla="*/ 2147483647 h 609"/>
                <a:gd name="T30" fmla="*/ 2147483647 w 839"/>
                <a:gd name="T31" fmla="*/ 2147483647 h 609"/>
                <a:gd name="T32" fmla="*/ 2147483647 w 839"/>
                <a:gd name="T33" fmla="*/ 2147483647 h 609"/>
                <a:gd name="T34" fmla="*/ 2147483647 w 839"/>
                <a:gd name="T35" fmla="*/ 2147483647 h 609"/>
                <a:gd name="T36" fmla="*/ 2147483647 w 839"/>
                <a:gd name="T37" fmla="*/ 2147483647 h 609"/>
                <a:gd name="T38" fmla="*/ 2147483647 w 839"/>
                <a:gd name="T39" fmla="*/ 2147483647 h 609"/>
                <a:gd name="T40" fmla="*/ 2147483647 w 839"/>
                <a:gd name="T41" fmla="*/ 2147483647 h 609"/>
                <a:gd name="T42" fmla="*/ 2147483647 w 839"/>
                <a:gd name="T43" fmla="*/ 2147483647 h 609"/>
                <a:gd name="T44" fmla="*/ 2147483647 w 839"/>
                <a:gd name="T45" fmla="*/ 2147483647 h 609"/>
                <a:gd name="T46" fmla="*/ 2147483647 w 839"/>
                <a:gd name="T47" fmla="*/ 2147483647 h 609"/>
                <a:gd name="T48" fmla="*/ 2147483647 w 839"/>
                <a:gd name="T49" fmla="*/ 2147483647 h 609"/>
                <a:gd name="T50" fmla="*/ 2147483647 w 839"/>
                <a:gd name="T51" fmla="*/ 2147483647 h 609"/>
                <a:gd name="T52" fmla="*/ 2147483647 w 839"/>
                <a:gd name="T53" fmla="*/ 2147483647 h 609"/>
                <a:gd name="T54" fmla="*/ 2147483647 w 839"/>
                <a:gd name="T55" fmla="*/ 2147483647 h 609"/>
                <a:gd name="T56" fmla="*/ 2147483647 w 839"/>
                <a:gd name="T57" fmla="*/ 2147483647 h 609"/>
                <a:gd name="T58" fmla="*/ 2147483647 w 839"/>
                <a:gd name="T59" fmla="*/ 2147483647 h 60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39"/>
                <a:gd name="T91" fmla="*/ 0 h 609"/>
                <a:gd name="T92" fmla="*/ 839 w 839"/>
                <a:gd name="T93" fmla="*/ 609 h 60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39" h="609">
                  <a:moveTo>
                    <a:pt x="339" y="127"/>
                  </a:moveTo>
                  <a:cubicBezTo>
                    <a:pt x="278" y="139"/>
                    <a:pt x="224" y="167"/>
                    <a:pt x="165" y="187"/>
                  </a:cubicBezTo>
                  <a:cubicBezTo>
                    <a:pt x="149" y="192"/>
                    <a:pt x="125" y="196"/>
                    <a:pt x="111" y="205"/>
                  </a:cubicBezTo>
                  <a:cubicBezTo>
                    <a:pt x="99" y="213"/>
                    <a:pt x="75" y="229"/>
                    <a:pt x="75" y="229"/>
                  </a:cubicBezTo>
                  <a:cubicBezTo>
                    <a:pt x="56" y="257"/>
                    <a:pt x="48" y="277"/>
                    <a:pt x="21" y="295"/>
                  </a:cubicBezTo>
                  <a:cubicBezTo>
                    <a:pt x="0" y="379"/>
                    <a:pt x="7" y="344"/>
                    <a:pt x="21" y="517"/>
                  </a:cubicBezTo>
                  <a:cubicBezTo>
                    <a:pt x="23" y="538"/>
                    <a:pt x="69" y="559"/>
                    <a:pt x="69" y="559"/>
                  </a:cubicBezTo>
                  <a:cubicBezTo>
                    <a:pt x="79" y="590"/>
                    <a:pt x="98" y="591"/>
                    <a:pt x="129" y="601"/>
                  </a:cubicBezTo>
                  <a:cubicBezTo>
                    <a:pt x="135" y="603"/>
                    <a:pt x="147" y="607"/>
                    <a:pt x="147" y="607"/>
                  </a:cubicBezTo>
                  <a:cubicBezTo>
                    <a:pt x="197" y="605"/>
                    <a:pt x="248" y="609"/>
                    <a:pt x="297" y="601"/>
                  </a:cubicBezTo>
                  <a:cubicBezTo>
                    <a:pt x="311" y="599"/>
                    <a:pt x="333" y="577"/>
                    <a:pt x="333" y="577"/>
                  </a:cubicBezTo>
                  <a:cubicBezTo>
                    <a:pt x="348" y="555"/>
                    <a:pt x="373" y="544"/>
                    <a:pt x="399" y="535"/>
                  </a:cubicBezTo>
                  <a:cubicBezTo>
                    <a:pt x="433" y="537"/>
                    <a:pt x="467" y="536"/>
                    <a:pt x="501" y="541"/>
                  </a:cubicBezTo>
                  <a:cubicBezTo>
                    <a:pt x="521" y="544"/>
                    <a:pt x="554" y="571"/>
                    <a:pt x="579" y="577"/>
                  </a:cubicBezTo>
                  <a:cubicBezTo>
                    <a:pt x="634" y="573"/>
                    <a:pt x="653" y="570"/>
                    <a:pt x="699" y="559"/>
                  </a:cubicBezTo>
                  <a:cubicBezTo>
                    <a:pt x="712" y="550"/>
                    <a:pt x="729" y="545"/>
                    <a:pt x="741" y="535"/>
                  </a:cubicBezTo>
                  <a:cubicBezTo>
                    <a:pt x="758" y="521"/>
                    <a:pt x="750" y="516"/>
                    <a:pt x="759" y="499"/>
                  </a:cubicBezTo>
                  <a:cubicBezTo>
                    <a:pt x="775" y="471"/>
                    <a:pt x="788" y="450"/>
                    <a:pt x="813" y="433"/>
                  </a:cubicBezTo>
                  <a:cubicBezTo>
                    <a:pt x="839" y="394"/>
                    <a:pt x="816" y="338"/>
                    <a:pt x="807" y="295"/>
                  </a:cubicBezTo>
                  <a:cubicBezTo>
                    <a:pt x="803" y="275"/>
                    <a:pt x="810" y="253"/>
                    <a:pt x="801" y="235"/>
                  </a:cubicBezTo>
                  <a:cubicBezTo>
                    <a:pt x="795" y="222"/>
                    <a:pt x="765" y="211"/>
                    <a:pt x="765" y="211"/>
                  </a:cubicBezTo>
                  <a:cubicBezTo>
                    <a:pt x="763" y="205"/>
                    <a:pt x="760" y="199"/>
                    <a:pt x="759" y="193"/>
                  </a:cubicBezTo>
                  <a:cubicBezTo>
                    <a:pt x="756" y="167"/>
                    <a:pt x="759" y="140"/>
                    <a:pt x="753" y="115"/>
                  </a:cubicBezTo>
                  <a:cubicBezTo>
                    <a:pt x="746" y="88"/>
                    <a:pt x="700" y="73"/>
                    <a:pt x="675" y="67"/>
                  </a:cubicBezTo>
                  <a:cubicBezTo>
                    <a:pt x="638" y="30"/>
                    <a:pt x="587" y="14"/>
                    <a:pt x="537" y="1"/>
                  </a:cubicBezTo>
                  <a:cubicBezTo>
                    <a:pt x="499" y="3"/>
                    <a:pt x="460" y="0"/>
                    <a:pt x="423" y="7"/>
                  </a:cubicBezTo>
                  <a:cubicBezTo>
                    <a:pt x="402" y="11"/>
                    <a:pt x="387" y="31"/>
                    <a:pt x="369" y="43"/>
                  </a:cubicBezTo>
                  <a:cubicBezTo>
                    <a:pt x="363" y="47"/>
                    <a:pt x="351" y="55"/>
                    <a:pt x="351" y="55"/>
                  </a:cubicBezTo>
                  <a:cubicBezTo>
                    <a:pt x="343" y="79"/>
                    <a:pt x="328" y="78"/>
                    <a:pt x="309" y="97"/>
                  </a:cubicBezTo>
                  <a:cubicBezTo>
                    <a:pt x="302" y="134"/>
                    <a:pt x="301" y="123"/>
                    <a:pt x="279" y="145"/>
                  </a:cubicBez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758" name="Freeform 154"/>
            <p:cNvSpPr>
              <a:spLocks/>
            </p:cNvSpPr>
            <p:nvPr/>
          </p:nvSpPr>
          <p:spPr bwMode="auto">
            <a:xfrm rot="774997">
              <a:off x="1306333" y="3332238"/>
              <a:ext cx="120986" cy="72964"/>
            </a:xfrm>
            <a:custGeom>
              <a:avLst/>
              <a:gdLst>
                <a:gd name="T0" fmla="*/ 2147483647 w 482"/>
                <a:gd name="T1" fmla="*/ 2147483647 h 290"/>
                <a:gd name="T2" fmla="*/ 2147483647 w 482"/>
                <a:gd name="T3" fmla="*/ 2147483647 h 290"/>
                <a:gd name="T4" fmla="*/ 2147483647 w 482"/>
                <a:gd name="T5" fmla="*/ 2147483647 h 290"/>
                <a:gd name="T6" fmla="*/ 2147483647 w 482"/>
                <a:gd name="T7" fmla="*/ 2147483647 h 290"/>
                <a:gd name="T8" fmla="*/ 2147483647 w 482"/>
                <a:gd name="T9" fmla="*/ 2147483647 h 290"/>
                <a:gd name="T10" fmla="*/ 2147483647 w 482"/>
                <a:gd name="T11" fmla="*/ 2147483647 h 290"/>
                <a:gd name="T12" fmla="*/ 2147483647 w 482"/>
                <a:gd name="T13" fmla="*/ 2147483647 h 290"/>
                <a:gd name="T14" fmla="*/ 2147483647 w 482"/>
                <a:gd name="T15" fmla="*/ 2147483647 h 290"/>
                <a:gd name="T16" fmla="*/ 2147483647 w 482"/>
                <a:gd name="T17" fmla="*/ 2147483647 h 290"/>
                <a:gd name="T18" fmla="*/ 2147483647 w 482"/>
                <a:gd name="T19" fmla="*/ 2147483647 h 290"/>
                <a:gd name="T20" fmla="*/ 2147483647 w 482"/>
                <a:gd name="T21" fmla="*/ 2147483647 h 290"/>
                <a:gd name="T22" fmla="*/ 2147483647 w 482"/>
                <a:gd name="T23" fmla="*/ 2147483647 h 290"/>
                <a:gd name="T24" fmla="*/ 2147483647 w 482"/>
                <a:gd name="T25" fmla="*/ 2147483647 h 290"/>
                <a:gd name="T26" fmla="*/ 2147483647 w 482"/>
                <a:gd name="T27" fmla="*/ 2147483647 h 290"/>
                <a:gd name="T28" fmla="*/ 2147483647 w 482"/>
                <a:gd name="T29" fmla="*/ 2147483647 h 2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82"/>
                <a:gd name="T46" fmla="*/ 0 h 290"/>
                <a:gd name="T47" fmla="*/ 482 w 482"/>
                <a:gd name="T48" fmla="*/ 290 h 29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82" h="290">
                  <a:moveTo>
                    <a:pt x="110" y="44"/>
                  </a:moveTo>
                  <a:cubicBezTo>
                    <a:pt x="98" y="46"/>
                    <a:pt x="85" y="44"/>
                    <a:pt x="74" y="50"/>
                  </a:cubicBezTo>
                  <a:cubicBezTo>
                    <a:pt x="69" y="53"/>
                    <a:pt x="72" y="63"/>
                    <a:pt x="68" y="68"/>
                  </a:cubicBezTo>
                  <a:cubicBezTo>
                    <a:pt x="55" y="87"/>
                    <a:pt x="39" y="103"/>
                    <a:pt x="26" y="122"/>
                  </a:cubicBezTo>
                  <a:cubicBezTo>
                    <a:pt x="19" y="133"/>
                    <a:pt x="14" y="158"/>
                    <a:pt x="14" y="158"/>
                  </a:cubicBezTo>
                  <a:cubicBezTo>
                    <a:pt x="21" y="244"/>
                    <a:pt x="0" y="217"/>
                    <a:pt x="56" y="254"/>
                  </a:cubicBezTo>
                  <a:cubicBezTo>
                    <a:pt x="75" y="267"/>
                    <a:pt x="106" y="277"/>
                    <a:pt x="128" y="284"/>
                  </a:cubicBezTo>
                  <a:cubicBezTo>
                    <a:pt x="134" y="286"/>
                    <a:pt x="146" y="290"/>
                    <a:pt x="146" y="290"/>
                  </a:cubicBezTo>
                  <a:cubicBezTo>
                    <a:pt x="175" y="288"/>
                    <a:pt x="245" y="288"/>
                    <a:pt x="284" y="278"/>
                  </a:cubicBezTo>
                  <a:cubicBezTo>
                    <a:pt x="341" y="264"/>
                    <a:pt x="376" y="226"/>
                    <a:pt x="434" y="218"/>
                  </a:cubicBezTo>
                  <a:cubicBezTo>
                    <a:pt x="459" y="201"/>
                    <a:pt x="473" y="180"/>
                    <a:pt x="482" y="152"/>
                  </a:cubicBezTo>
                  <a:cubicBezTo>
                    <a:pt x="480" y="140"/>
                    <a:pt x="480" y="128"/>
                    <a:pt x="476" y="116"/>
                  </a:cubicBezTo>
                  <a:cubicBezTo>
                    <a:pt x="469" y="96"/>
                    <a:pt x="461" y="98"/>
                    <a:pt x="446" y="86"/>
                  </a:cubicBezTo>
                  <a:cubicBezTo>
                    <a:pt x="411" y="57"/>
                    <a:pt x="396" y="40"/>
                    <a:pt x="350" y="32"/>
                  </a:cubicBezTo>
                  <a:cubicBezTo>
                    <a:pt x="94" y="38"/>
                    <a:pt x="23" y="0"/>
                    <a:pt x="110" y="44"/>
                  </a:cubicBez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759" name="Oval 156"/>
            <p:cNvSpPr>
              <a:spLocks noChangeArrowheads="1"/>
            </p:cNvSpPr>
            <p:nvPr/>
          </p:nvSpPr>
          <p:spPr bwMode="auto">
            <a:xfrm>
              <a:off x="1515949" y="3188567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60" name="Oval 157"/>
            <p:cNvSpPr>
              <a:spLocks noChangeArrowheads="1"/>
            </p:cNvSpPr>
            <p:nvPr/>
          </p:nvSpPr>
          <p:spPr bwMode="auto">
            <a:xfrm>
              <a:off x="1484295" y="3208876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61" name="Oval 158"/>
            <p:cNvSpPr>
              <a:spLocks noChangeArrowheads="1"/>
            </p:cNvSpPr>
            <p:nvPr/>
          </p:nvSpPr>
          <p:spPr bwMode="auto">
            <a:xfrm>
              <a:off x="1454752" y="3215646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62" name="Freeform 155"/>
            <p:cNvSpPr>
              <a:spLocks/>
            </p:cNvSpPr>
            <p:nvPr/>
          </p:nvSpPr>
          <p:spPr bwMode="auto">
            <a:xfrm>
              <a:off x="1383004" y="3224673"/>
              <a:ext cx="97070" cy="62809"/>
            </a:xfrm>
            <a:custGeom>
              <a:avLst/>
              <a:gdLst>
                <a:gd name="T0" fmla="*/ 0 w 276"/>
                <a:gd name="T1" fmla="*/ 2147483647 h 167"/>
                <a:gd name="T2" fmla="*/ 2147483647 w 276"/>
                <a:gd name="T3" fmla="*/ 2147483647 h 167"/>
                <a:gd name="T4" fmla="*/ 2147483647 w 276"/>
                <a:gd name="T5" fmla="*/ 0 h 167"/>
                <a:gd name="T6" fmla="*/ 2147483647 w 276"/>
                <a:gd name="T7" fmla="*/ 2147483647 h 167"/>
                <a:gd name="T8" fmla="*/ 2147483647 w 276"/>
                <a:gd name="T9" fmla="*/ 2147483647 h 167"/>
                <a:gd name="T10" fmla="*/ 2147483647 w 276"/>
                <a:gd name="T11" fmla="*/ 2147483647 h 167"/>
                <a:gd name="T12" fmla="*/ 0 w 276"/>
                <a:gd name="T13" fmla="*/ 2147483647 h 167"/>
                <a:gd name="T14" fmla="*/ 0 w 276"/>
                <a:gd name="T15" fmla="*/ 2147483647 h 1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6"/>
                <a:gd name="T25" fmla="*/ 0 h 167"/>
                <a:gd name="T26" fmla="*/ 276 w 276"/>
                <a:gd name="T27" fmla="*/ 167 h 16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6" h="167">
                  <a:moveTo>
                    <a:pt x="0" y="48"/>
                  </a:moveTo>
                  <a:cubicBezTo>
                    <a:pt x="43" y="34"/>
                    <a:pt x="93" y="30"/>
                    <a:pt x="138" y="24"/>
                  </a:cubicBezTo>
                  <a:cubicBezTo>
                    <a:pt x="171" y="13"/>
                    <a:pt x="206" y="11"/>
                    <a:pt x="240" y="0"/>
                  </a:cubicBezTo>
                  <a:cubicBezTo>
                    <a:pt x="267" y="27"/>
                    <a:pt x="264" y="61"/>
                    <a:pt x="276" y="96"/>
                  </a:cubicBezTo>
                  <a:cubicBezTo>
                    <a:pt x="272" y="102"/>
                    <a:pt x="270" y="110"/>
                    <a:pt x="264" y="114"/>
                  </a:cubicBezTo>
                  <a:cubicBezTo>
                    <a:pt x="253" y="121"/>
                    <a:pt x="228" y="126"/>
                    <a:pt x="228" y="126"/>
                  </a:cubicBezTo>
                  <a:cubicBezTo>
                    <a:pt x="80" y="122"/>
                    <a:pt x="55" y="167"/>
                    <a:pt x="0" y="84"/>
                  </a:cubicBezTo>
                  <a:cubicBezTo>
                    <a:pt x="7" y="51"/>
                    <a:pt x="13" y="61"/>
                    <a:pt x="0" y="48"/>
                  </a:cubicBez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763" name="Oval 159"/>
            <p:cNvSpPr>
              <a:spLocks noChangeArrowheads="1"/>
            </p:cNvSpPr>
            <p:nvPr/>
          </p:nvSpPr>
          <p:spPr bwMode="auto">
            <a:xfrm>
              <a:off x="1351351" y="3240469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64" name="Oval 160"/>
            <p:cNvSpPr>
              <a:spLocks noChangeArrowheads="1"/>
            </p:cNvSpPr>
            <p:nvPr/>
          </p:nvSpPr>
          <p:spPr bwMode="auto">
            <a:xfrm>
              <a:off x="1330249" y="3254009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65" name="Oval 161"/>
            <p:cNvSpPr>
              <a:spLocks noChangeArrowheads="1"/>
            </p:cNvSpPr>
            <p:nvPr/>
          </p:nvSpPr>
          <p:spPr bwMode="auto">
            <a:xfrm>
              <a:off x="1319698" y="3276575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66" name="Oval 162"/>
            <p:cNvSpPr>
              <a:spLocks noChangeArrowheads="1"/>
            </p:cNvSpPr>
            <p:nvPr/>
          </p:nvSpPr>
          <p:spPr bwMode="auto">
            <a:xfrm>
              <a:off x="1313367" y="3303654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67" name="Oval 163"/>
            <p:cNvSpPr>
              <a:spLocks noChangeArrowheads="1"/>
            </p:cNvSpPr>
            <p:nvPr/>
          </p:nvSpPr>
          <p:spPr bwMode="auto">
            <a:xfrm>
              <a:off x="1330249" y="3380379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68" name="Oval 164"/>
            <p:cNvSpPr>
              <a:spLocks noChangeArrowheads="1"/>
            </p:cNvSpPr>
            <p:nvPr/>
          </p:nvSpPr>
          <p:spPr bwMode="auto">
            <a:xfrm>
              <a:off x="1353461" y="3382636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69" name="Oval 165"/>
            <p:cNvSpPr>
              <a:spLocks noChangeArrowheads="1"/>
            </p:cNvSpPr>
            <p:nvPr/>
          </p:nvSpPr>
          <p:spPr bwMode="auto">
            <a:xfrm>
              <a:off x="1383004" y="3375866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70" name="Oval 166"/>
            <p:cNvSpPr>
              <a:spLocks noChangeArrowheads="1"/>
            </p:cNvSpPr>
            <p:nvPr/>
          </p:nvSpPr>
          <p:spPr bwMode="auto">
            <a:xfrm>
              <a:off x="1395666" y="3364583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71" name="Oval 167"/>
            <p:cNvSpPr>
              <a:spLocks noChangeArrowheads="1"/>
            </p:cNvSpPr>
            <p:nvPr/>
          </p:nvSpPr>
          <p:spPr bwMode="auto">
            <a:xfrm>
              <a:off x="1425209" y="3384892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72" name="Oval 140"/>
            <p:cNvSpPr>
              <a:spLocks noChangeArrowheads="1"/>
            </p:cNvSpPr>
            <p:nvPr/>
          </p:nvSpPr>
          <p:spPr bwMode="auto">
            <a:xfrm rot="1975732">
              <a:off x="1537745" y="3371854"/>
              <a:ext cx="326271" cy="148281"/>
            </a:xfrm>
            <a:prstGeom prst="ellipse">
              <a:avLst/>
            </a:pr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73" name="Oval 182"/>
            <p:cNvSpPr>
              <a:spLocks noChangeArrowheads="1"/>
            </p:cNvSpPr>
            <p:nvPr/>
          </p:nvSpPr>
          <p:spPr bwMode="auto">
            <a:xfrm>
              <a:off x="1317587" y="3470643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74" name="Oval 183"/>
            <p:cNvSpPr>
              <a:spLocks noChangeArrowheads="1"/>
            </p:cNvSpPr>
            <p:nvPr/>
          </p:nvSpPr>
          <p:spPr bwMode="auto">
            <a:xfrm>
              <a:off x="1323918" y="3509006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75" name="Oval 184"/>
            <p:cNvSpPr>
              <a:spLocks noChangeArrowheads="1"/>
            </p:cNvSpPr>
            <p:nvPr/>
          </p:nvSpPr>
          <p:spPr bwMode="auto">
            <a:xfrm>
              <a:off x="1334469" y="3545112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76" name="Oval 185"/>
            <p:cNvSpPr>
              <a:spLocks noChangeArrowheads="1"/>
            </p:cNvSpPr>
            <p:nvPr/>
          </p:nvSpPr>
          <p:spPr bwMode="auto">
            <a:xfrm>
              <a:off x="1351351" y="3581217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77" name="Oval 186"/>
            <p:cNvSpPr>
              <a:spLocks noChangeArrowheads="1"/>
            </p:cNvSpPr>
            <p:nvPr/>
          </p:nvSpPr>
          <p:spPr bwMode="auto">
            <a:xfrm>
              <a:off x="1376674" y="3612810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78" name="Oval 187"/>
            <p:cNvSpPr>
              <a:spLocks noChangeArrowheads="1"/>
            </p:cNvSpPr>
            <p:nvPr/>
          </p:nvSpPr>
          <p:spPr bwMode="auto">
            <a:xfrm>
              <a:off x="1410437" y="3639889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79" name="Oval 188"/>
            <p:cNvSpPr>
              <a:spLocks noChangeArrowheads="1"/>
            </p:cNvSpPr>
            <p:nvPr/>
          </p:nvSpPr>
          <p:spPr bwMode="auto">
            <a:xfrm>
              <a:off x="1444201" y="3660199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80" name="Oval 189"/>
            <p:cNvSpPr>
              <a:spLocks noChangeArrowheads="1"/>
            </p:cNvSpPr>
            <p:nvPr/>
          </p:nvSpPr>
          <p:spPr bwMode="auto">
            <a:xfrm>
              <a:off x="1483240" y="3685021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81" name="Oval 190"/>
            <p:cNvSpPr>
              <a:spLocks noChangeArrowheads="1"/>
            </p:cNvSpPr>
            <p:nvPr/>
          </p:nvSpPr>
          <p:spPr bwMode="auto">
            <a:xfrm>
              <a:off x="1524390" y="3703074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82" name="Oval 191"/>
            <p:cNvSpPr>
              <a:spLocks noChangeArrowheads="1"/>
            </p:cNvSpPr>
            <p:nvPr/>
          </p:nvSpPr>
          <p:spPr bwMode="auto">
            <a:xfrm>
              <a:off x="1565539" y="3712101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83" name="Oval 192"/>
            <p:cNvSpPr>
              <a:spLocks noChangeArrowheads="1"/>
            </p:cNvSpPr>
            <p:nvPr/>
          </p:nvSpPr>
          <p:spPr bwMode="auto">
            <a:xfrm>
              <a:off x="1602468" y="3718871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84" name="Oval 193"/>
            <p:cNvSpPr>
              <a:spLocks noChangeArrowheads="1"/>
            </p:cNvSpPr>
            <p:nvPr/>
          </p:nvSpPr>
          <p:spPr bwMode="auto">
            <a:xfrm>
              <a:off x="1349241" y="3479670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85" name="Oval 194"/>
            <p:cNvSpPr>
              <a:spLocks noChangeArrowheads="1"/>
            </p:cNvSpPr>
            <p:nvPr/>
          </p:nvSpPr>
          <p:spPr bwMode="auto">
            <a:xfrm>
              <a:off x="1380894" y="3466130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86" name="Oval 196"/>
            <p:cNvSpPr>
              <a:spLocks noChangeArrowheads="1"/>
            </p:cNvSpPr>
            <p:nvPr/>
          </p:nvSpPr>
          <p:spPr bwMode="auto">
            <a:xfrm>
              <a:off x="1439981" y="3427768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87" name="Oval 199"/>
            <p:cNvSpPr>
              <a:spLocks noChangeArrowheads="1"/>
            </p:cNvSpPr>
            <p:nvPr/>
          </p:nvSpPr>
          <p:spPr bwMode="auto">
            <a:xfrm>
              <a:off x="1336579" y="3414228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88" name="Oval 146"/>
            <p:cNvSpPr>
              <a:spLocks noChangeArrowheads="1"/>
            </p:cNvSpPr>
            <p:nvPr/>
          </p:nvSpPr>
          <p:spPr bwMode="auto">
            <a:xfrm rot="-832736">
              <a:off x="1338690" y="3439051"/>
              <a:ext cx="107622" cy="49645"/>
            </a:xfrm>
            <a:prstGeom prst="ellipse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89" name="Oval 195"/>
            <p:cNvSpPr>
              <a:spLocks noChangeArrowheads="1"/>
            </p:cNvSpPr>
            <p:nvPr/>
          </p:nvSpPr>
          <p:spPr bwMode="auto">
            <a:xfrm>
              <a:off x="1414658" y="3448077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90" name="Oval 198"/>
            <p:cNvSpPr>
              <a:spLocks noChangeArrowheads="1"/>
            </p:cNvSpPr>
            <p:nvPr/>
          </p:nvSpPr>
          <p:spPr bwMode="auto">
            <a:xfrm>
              <a:off x="1380894" y="3402945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91" name="Oval 197"/>
            <p:cNvSpPr>
              <a:spLocks noChangeArrowheads="1"/>
            </p:cNvSpPr>
            <p:nvPr/>
          </p:nvSpPr>
          <p:spPr bwMode="auto">
            <a:xfrm>
              <a:off x="1414658" y="3400688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92" name="Oval 200"/>
            <p:cNvSpPr>
              <a:spLocks noChangeArrowheads="1"/>
            </p:cNvSpPr>
            <p:nvPr/>
          </p:nvSpPr>
          <p:spPr bwMode="auto">
            <a:xfrm>
              <a:off x="1645728" y="3719999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93" name="Oval 201"/>
            <p:cNvSpPr>
              <a:spLocks noChangeArrowheads="1"/>
            </p:cNvSpPr>
            <p:nvPr/>
          </p:nvSpPr>
          <p:spPr bwMode="auto">
            <a:xfrm>
              <a:off x="1692153" y="3722256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94" name="Oval 202"/>
            <p:cNvSpPr>
              <a:spLocks noChangeArrowheads="1"/>
            </p:cNvSpPr>
            <p:nvPr/>
          </p:nvSpPr>
          <p:spPr bwMode="auto">
            <a:xfrm>
              <a:off x="1737523" y="3721127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95" name="Oval 203"/>
            <p:cNvSpPr>
              <a:spLocks noChangeArrowheads="1"/>
            </p:cNvSpPr>
            <p:nvPr/>
          </p:nvSpPr>
          <p:spPr bwMode="auto">
            <a:xfrm>
              <a:off x="1777617" y="3716614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96" name="Oval 204"/>
            <p:cNvSpPr>
              <a:spLocks noChangeArrowheads="1"/>
            </p:cNvSpPr>
            <p:nvPr/>
          </p:nvSpPr>
          <p:spPr bwMode="auto">
            <a:xfrm>
              <a:off x="1819822" y="3707588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97" name="Oval 205"/>
            <p:cNvSpPr>
              <a:spLocks noChangeArrowheads="1"/>
            </p:cNvSpPr>
            <p:nvPr/>
          </p:nvSpPr>
          <p:spPr bwMode="auto">
            <a:xfrm>
              <a:off x="1857806" y="3689535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98" name="Oval 206"/>
            <p:cNvSpPr>
              <a:spLocks noChangeArrowheads="1"/>
            </p:cNvSpPr>
            <p:nvPr/>
          </p:nvSpPr>
          <p:spPr bwMode="auto">
            <a:xfrm>
              <a:off x="1897900" y="3666969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99" name="Oval 207"/>
            <p:cNvSpPr>
              <a:spLocks noChangeArrowheads="1"/>
            </p:cNvSpPr>
            <p:nvPr/>
          </p:nvSpPr>
          <p:spPr bwMode="auto">
            <a:xfrm>
              <a:off x="1935884" y="3642146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00" name="Oval 208"/>
            <p:cNvSpPr>
              <a:spLocks noChangeArrowheads="1"/>
            </p:cNvSpPr>
            <p:nvPr/>
          </p:nvSpPr>
          <p:spPr bwMode="auto">
            <a:xfrm>
              <a:off x="1971758" y="3615066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01" name="Oval 209"/>
            <p:cNvSpPr>
              <a:spLocks noChangeArrowheads="1"/>
            </p:cNvSpPr>
            <p:nvPr/>
          </p:nvSpPr>
          <p:spPr bwMode="auto">
            <a:xfrm rot="-228089">
              <a:off x="1407272" y="3615443"/>
              <a:ext cx="46425" cy="5227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02" name="Oval 210"/>
            <p:cNvSpPr>
              <a:spLocks noChangeArrowheads="1"/>
            </p:cNvSpPr>
            <p:nvPr/>
          </p:nvSpPr>
          <p:spPr bwMode="auto">
            <a:xfrm rot="-228089">
              <a:off x="1442794" y="3641394"/>
              <a:ext cx="46425" cy="52654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03" name="Oval 211"/>
            <p:cNvSpPr>
              <a:spLocks noChangeArrowheads="1"/>
            </p:cNvSpPr>
            <p:nvPr/>
          </p:nvSpPr>
          <p:spPr bwMode="auto">
            <a:xfrm rot="-228089">
              <a:off x="1477965" y="3660575"/>
              <a:ext cx="46425" cy="52654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04" name="Oval 212"/>
            <p:cNvSpPr>
              <a:spLocks noChangeArrowheads="1"/>
            </p:cNvSpPr>
            <p:nvPr/>
          </p:nvSpPr>
          <p:spPr bwMode="auto">
            <a:xfrm rot="-228089">
              <a:off x="1518411" y="3683893"/>
              <a:ext cx="46425" cy="5227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05" name="Oval 213"/>
            <p:cNvSpPr>
              <a:spLocks noChangeArrowheads="1"/>
            </p:cNvSpPr>
            <p:nvPr/>
          </p:nvSpPr>
          <p:spPr bwMode="auto">
            <a:xfrm rot="-228089">
              <a:off x="1560615" y="3700442"/>
              <a:ext cx="46425" cy="5227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06" name="Oval 214"/>
            <p:cNvSpPr>
              <a:spLocks noChangeArrowheads="1"/>
            </p:cNvSpPr>
            <p:nvPr/>
          </p:nvSpPr>
          <p:spPr bwMode="auto">
            <a:xfrm rot="-228089">
              <a:off x="1602116" y="3706835"/>
              <a:ext cx="46425" cy="5227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07" name="Oval 215"/>
            <p:cNvSpPr>
              <a:spLocks noChangeArrowheads="1"/>
            </p:cNvSpPr>
            <p:nvPr/>
          </p:nvSpPr>
          <p:spPr bwMode="auto">
            <a:xfrm rot="-228089">
              <a:off x="1639397" y="3711349"/>
              <a:ext cx="46425" cy="5227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08" name="Oval 216"/>
            <p:cNvSpPr>
              <a:spLocks noChangeArrowheads="1"/>
            </p:cNvSpPr>
            <p:nvPr/>
          </p:nvSpPr>
          <p:spPr bwMode="auto">
            <a:xfrm rot="-228089">
              <a:off x="1682657" y="3709468"/>
              <a:ext cx="46425" cy="52654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09" name="Oval 217"/>
            <p:cNvSpPr>
              <a:spLocks noChangeArrowheads="1"/>
            </p:cNvSpPr>
            <p:nvPr/>
          </p:nvSpPr>
          <p:spPr bwMode="auto">
            <a:xfrm rot="-228089">
              <a:off x="1729433" y="3708716"/>
              <a:ext cx="46425" cy="5227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10" name="Oval 218"/>
            <p:cNvSpPr>
              <a:spLocks noChangeArrowheads="1"/>
            </p:cNvSpPr>
            <p:nvPr/>
          </p:nvSpPr>
          <p:spPr bwMode="auto">
            <a:xfrm rot="-228089">
              <a:off x="1774452" y="3703827"/>
              <a:ext cx="46425" cy="52654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11" name="Oval 219"/>
            <p:cNvSpPr>
              <a:spLocks noChangeArrowheads="1"/>
            </p:cNvSpPr>
            <p:nvPr/>
          </p:nvSpPr>
          <p:spPr bwMode="auto">
            <a:xfrm rot="-228089">
              <a:off x="1814194" y="3696681"/>
              <a:ext cx="46425" cy="5227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12" name="Oval 220"/>
            <p:cNvSpPr>
              <a:spLocks noChangeArrowheads="1"/>
            </p:cNvSpPr>
            <p:nvPr/>
          </p:nvSpPr>
          <p:spPr bwMode="auto">
            <a:xfrm rot="-228089">
              <a:off x="1855695" y="3683893"/>
              <a:ext cx="46425" cy="52654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13" name="Oval 221"/>
            <p:cNvSpPr>
              <a:spLocks noChangeArrowheads="1"/>
            </p:cNvSpPr>
            <p:nvPr/>
          </p:nvSpPr>
          <p:spPr bwMode="auto">
            <a:xfrm rot="-228089">
              <a:off x="1892273" y="3662455"/>
              <a:ext cx="46425" cy="5227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14" name="Oval 222"/>
            <p:cNvSpPr>
              <a:spLocks noChangeArrowheads="1"/>
            </p:cNvSpPr>
            <p:nvPr/>
          </p:nvSpPr>
          <p:spPr bwMode="auto">
            <a:xfrm rot="-228089">
              <a:off x="1930960" y="3635376"/>
              <a:ext cx="46425" cy="52654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15" name="Oval 223"/>
            <p:cNvSpPr>
              <a:spLocks noChangeArrowheads="1"/>
            </p:cNvSpPr>
            <p:nvPr/>
          </p:nvSpPr>
          <p:spPr bwMode="auto">
            <a:xfrm rot="-228089">
              <a:off x="1967186" y="3606416"/>
              <a:ext cx="46425" cy="52654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16" name="Oval 224"/>
            <p:cNvSpPr>
              <a:spLocks noChangeArrowheads="1"/>
            </p:cNvSpPr>
            <p:nvPr/>
          </p:nvSpPr>
          <p:spPr bwMode="auto">
            <a:xfrm rot="-228089">
              <a:off x="2001301" y="3575576"/>
              <a:ext cx="46425" cy="52654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17" name="Oval 227"/>
            <p:cNvSpPr>
              <a:spLocks noChangeArrowheads="1"/>
            </p:cNvSpPr>
            <p:nvPr/>
          </p:nvSpPr>
          <p:spPr bwMode="auto">
            <a:xfrm rot="-228089">
              <a:off x="1392500" y="3587987"/>
              <a:ext cx="46777" cy="5528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18" name="Oval 228"/>
            <p:cNvSpPr>
              <a:spLocks noChangeArrowheads="1"/>
            </p:cNvSpPr>
            <p:nvPr/>
          </p:nvSpPr>
          <p:spPr bwMode="auto">
            <a:xfrm rot="-228089">
              <a:off x="1436815" y="3622589"/>
              <a:ext cx="46777" cy="5566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19" name="Oval 229"/>
            <p:cNvSpPr>
              <a:spLocks noChangeArrowheads="1"/>
            </p:cNvSpPr>
            <p:nvPr/>
          </p:nvSpPr>
          <p:spPr bwMode="auto">
            <a:xfrm rot="-228089">
              <a:off x="1472337" y="3642898"/>
              <a:ext cx="46777" cy="5528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20" name="Oval 230"/>
            <p:cNvSpPr>
              <a:spLocks noChangeArrowheads="1"/>
            </p:cNvSpPr>
            <p:nvPr/>
          </p:nvSpPr>
          <p:spPr bwMode="auto">
            <a:xfrm rot="-228089">
              <a:off x="1513135" y="3667721"/>
              <a:ext cx="46777" cy="5566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21" name="Oval 231"/>
            <p:cNvSpPr>
              <a:spLocks noChangeArrowheads="1"/>
            </p:cNvSpPr>
            <p:nvPr/>
          </p:nvSpPr>
          <p:spPr bwMode="auto">
            <a:xfrm rot="-228089">
              <a:off x="1555691" y="3685021"/>
              <a:ext cx="46777" cy="5528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22" name="Oval 232"/>
            <p:cNvSpPr>
              <a:spLocks noChangeArrowheads="1"/>
            </p:cNvSpPr>
            <p:nvPr/>
          </p:nvSpPr>
          <p:spPr bwMode="auto">
            <a:xfrm rot="-228089">
              <a:off x="1597896" y="3692167"/>
              <a:ext cx="46777" cy="5528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23" name="Oval 233"/>
            <p:cNvSpPr>
              <a:spLocks noChangeArrowheads="1"/>
            </p:cNvSpPr>
            <p:nvPr/>
          </p:nvSpPr>
          <p:spPr bwMode="auto">
            <a:xfrm rot="-228089">
              <a:off x="1635528" y="3697057"/>
              <a:ext cx="46777" cy="5528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24" name="Oval 234"/>
            <p:cNvSpPr>
              <a:spLocks noChangeArrowheads="1"/>
            </p:cNvSpPr>
            <p:nvPr/>
          </p:nvSpPr>
          <p:spPr bwMode="auto">
            <a:xfrm rot="-228089">
              <a:off x="1679140" y="3695176"/>
              <a:ext cx="46777" cy="5528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25" name="Oval 235"/>
            <p:cNvSpPr>
              <a:spLocks noChangeArrowheads="1"/>
            </p:cNvSpPr>
            <p:nvPr/>
          </p:nvSpPr>
          <p:spPr bwMode="auto">
            <a:xfrm rot="-228089">
              <a:off x="1725916" y="3694424"/>
              <a:ext cx="46777" cy="5528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26" name="Oval 236"/>
            <p:cNvSpPr>
              <a:spLocks noChangeArrowheads="1"/>
            </p:cNvSpPr>
            <p:nvPr/>
          </p:nvSpPr>
          <p:spPr bwMode="auto">
            <a:xfrm rot="-228089">
              <a:off x="1771638" y="3689535"/>
              <a:ext cx="46777" cy="5566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27" name="Oval 237"/>
            <p:cNvSpPr>
              <a:spLocks noChangeArrowheads="1"/>
            </p:cNvSpPr>
            <p:nvPr/>
          </p:nvSpPr>
          <p:spPr bwMode="auto">
            <a:xfrm rot="-228089">
              <a:off x="1811732" y="3681637"/>
              <a:ext cx="46777" cy="5528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28" name="Oval 238"/>
            <p:cNvSpPr>
              <a:spLocks noChangeArrowheads="1"/>
            </p:cNvSpPr>
            <p:nvPr/>
          </p:nvSpPr>
          <p:spPr bwMode="auto">
            <a:xfrm rot="-228089">
              <a:off x="1853233" y="3668849"/>
              <a:ext cx="46777" cy="5528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29" name="Oval 239"/>
            <p:cNvSpPr>
              <a:spLocks noChangeArrowheads="1"/>
            </p:cNvSpPr>
            <p:nvPr/>
          </p:nvSpPr>
          <p:spPr bwMode="auto">
            <a:xfrm rot="-228089">
              <a:off x="1890514" y="3645907"/>
              <a:ext cx="46777" cy="5528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0" name="Oval 240"/>
            <p:cNvSpPr>
              <a:spLocks noChangeArrowheads="1"/>
            </p:cNvSpPr>
            <p:nvPr/>
          </p:nvSpPr>
          <p:spPr bwMode="auto">
            <a:xfrm rot="-228089">
              <a:off x="1929202" y="3618075"/>
              <a:ext cx="46777" cy="5528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1" name="Oval 241"/>
            <p:cNvSpPr>
              <a:spLocks noChangeArrowheads="1"/>
            </p:cNvSpPr>
            <p:nvPr/>
          </p:nvSpPr>
          <p:spPr bwMode="auto">
            <a:xfrm rot="-228089">
              <a:off x="1965779" y="3587611"/>
              <a:ext cx="46777" cy="5528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2" name="Oval 242"/>
            <p:cNvSpPr>
              <a:spLocks noChangeArrowheads="1"/>
            </p:cNvSpPr>
            <p:nvPr/>
          </p:nvSpPr>
          <p:spPr bwMode="auto">
            <a:xfrm rot="-228089">
              <a:off x="1999894" y="3554890"/>
              <a:ext cx="46777" cy="5528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3" name="Oval 244"/>
            <p:cNvSpPr>
              <a:spLocks noChangeArrowheads="1"/>
            </p:cNvSpPr>
            <p:nvPr/>
          </p:nvSpPr>
          <p:spPr bwMode="auto">
            <a:xfrm rot="-228089">
              <a:off x="1415713" y="3572191"/>
              <a:ext cx="46777" cy="5528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4" name="Oval 245"/>
            <p:cNvSpPr>
              <a:spLocks noChangeArrowheads="1"/>
            </p:cNvSpPr>
            <p:nvPr/>
          </p:nvSpPr>
          <p:spPr bwMode="auto">
            <a:xfrm rot="-228089">
              <a:off x="1451587" y="3600022"/>
              <a:ext cx="46777" cy="5566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5" name="Oval 246"/>
            <p:cNvSpPr>
              <a:spLocks noChangeArrowheads="1"/>
            </p:cNvSpPr>
            <p:nvPr/>
          </p:nvSpPr>
          <p:spPr bwMode="auto">
            <a:xfrm rot="-228089">
              <a:off x="1487109" y="3620332"/>
              <a:ext cx="46777" cy="5528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6" name="Oval 247"/>
            <p:cNvSpPr>
              <a:spLocks noChangeArrowheads="1"/>
            </p:cNvSpPr>
            <p:nvPr/>
          </p:nvSpPr>
          <p:spPr bwMode="auto">
            <a:xfrm rot="-228089">
              <a:off x="1527907" y="3645155"/>
              <a:ext cx="46777" cy="5566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7" name="Oval 248"/>
            <p:cNvSpPr>
              <a:spLocks noChangeArrowheads="1"/>
            </p:cNvSpPr>
            <p:nvPr/>
          </p:nvSpPr>
          <p:spPr bwMode="auto">
            <a:xfrm rot="-228089">
              <a:off x="1570463" y="3662455"/>
              <a:ext cx="46777" cy="5528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8" name="Oval 249"/>
            <p:cNvSpPr>
              <a:spLocks noChangeArrowheads="1"/>
            </p:cNvSpPr>
            <p:nvPr/>
          </p:nvSpPr>
          <p:spPr bwMode="auto">
            <a:xfrm rot="-228089">
              <a:off x="1612668" y="3669601"/>
              <a:ext cx="46777" cy="5528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9" name="Oval 250"/>
            <p:cNvSpPr>
              <a:spLocks noChangeArrowheads="1"/>
            </p:cNvSpPr>
            <p:nvPr/>
          </p:nvSpPr>
          <p:spPr bwMode="auto">
            <a:xfrm rot="-228089">
              <a:off x="1650300" y="3674491"/>
              <a:ext cx="46777" cy="5528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0" name="Oval 251"/>
            <p:cNvSpPr>
              <a:spLocks noChangeArrowheads="1"/>
            </p:cNvSpPr>
            <p:nvPr/>
          </p:nvSpPr>
          <p:spPr bwMode="auto">
            <a:xfrm rot="-228089">
              <a:off x="1693911" y="3672610"/>
              <a:ext cx="46777" cy="5528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1" name="Oval 252"/>
            <p:cNvSpPr>
              <a:spLocks noChangeArrowheads="1"/>
            </p:cNvSpPr>
            <p:nvPr/>
          </p:nvSpPr>
          <p:spPr bwMode="auto">
            <a:xfrm rot="-228089">
              <a:off x="1740688" y="3671858"/>
              <a:ext cx="46777" cy="5528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2" name="Oval 253"/>
            <p:cNvSpPr>
              <a:spLocks noChangeArrowheads="1"/>
            </p:cNvSpPr>
            <p:nvPr/>
          </p:nvSpPr>
          <p:spPr bwMode="auto">
            <a:xfrm rot="-228089">
              <a:off x="1786410" y="3666969"/>
              <a:ext cx="46777" cy="5566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3" name="Oval 254"/>
            <p:cNvSpPr>
              <a:spLocks noChangeArrowheads="1"/>
            </p:cNvSpPr>
            <p:nvPr/>
          </p:nvSpPr>
          <p:spPr bwMode="auto">
            <a:xfrm rot="-228089">
              <a:off x="1826504" y="3659070"/>
              <a:ext cx="46777" cy="5528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4" name="Oval 255"/>
            <p:cNvSpPr>
              <a:spLocks noChangeArrowheads="1"/>
            </p:cNvSpPr>
            <p:nvPr/>
          </p:nvSpPr>
          <p:spPr bwMode="auto">
            <a:xfrm rot="-228089">
              <a:off x="1868005" y="3646283"/>
              <a:ext cx="46777" cy="5528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5" name="Oval 256"/>
            <p:cNvSpPr>
              <a:spLocks noChangeArrowheads="1"/>
            </p:cNvSpPr>
            <p:nvPr/>
          </p:nvSpPr>
          <p:spPr bwMode="auto">
            <a:xfrm rot="-228089">
              <a:off x="1905286" y="3623341"/>
              <a:ext cx="46777" cy="5528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6" name="Oval 257"/>
            <p:cNvSpPr>
              <a:spLocks noChangeArrowheads="1"/>
            </p:cNvSpPr>
            <p:nvPr/>
          </p:nvSpPr>
          <p:spPr bwMode="auto">
            <a:xfrm rot="-228089">
              <a:off x="1943973" y="3595509"/>
              <a:ext cx="46777" cy="5528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7" name="Oval 258"/>
            <p:cNvSpPr>
              <a:spLocks noChangeArrowheads="1"/>
            </p:cNvSpPr>
            <p:nvPr/>
          </p:nvSpPr>
          <p:spPr bwMode="auto">
            <a:xfrm rot="-228089">
              <a:off x="1980551" y="3565045"/>
              <a:ext cx="46777" cy="5528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8" name="Oval 259"/>
            <p:cNvSpPr>
              <a:spLocks noChangeArrowheads="1"/>
            </p:cNvSpPr>
            <p:nvPr/>
          </p:nvSpPr>
          <p:spPr bwMode="auto">
            <a:xfrm rot="-228089">
              <a:off x="2014666" y="3532324"/>
              <a:ext cx="46777" cy="5528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9" name="Oval 262"/>
            <p:cNvSpPr>
              <a:spLocks noChangeArrowheads="1"/>
            </p:cNvSpPr>
            <p:nvPr/>
          </p:nvSpPr>
          <p:spPr bwMode="auto">
            <a:xfrm rot="-228089">
              <a:off x="1455807" y="3577456"/>
              <a:ext cx="46777" cy="5566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50" name="Oval 263"/>
            <p:cNvSpPr>
              <a:spLocks noChangeArrowheads="1"/>
            </p:cNvSpPr>
            <p:nvPr/>
          </p:nvSpPr>
          <p:spPr bwMode="auto">
            <a:xfrm rot="-228089">
              <a:off x="1491329" y="3597766"/>
              <a:ext cx="46777" cy="5528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51" name="Oval 264"/>
            <p:cNvSpPr>
              <a:spLocks noChangeArrowheads="1"/>
            </p:cNvSpPr>
            <p:nvPr/>
          </p:nvSpPr>
          <p:spPr bwMode="auto">
            <a:xfrm rot="-228089">
              <a:off x="1532127" y="3622589"/>
              <a:ext cx="46777" cy="5566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52" name="Oval 265"/>
            <p:cNvSpPr>
              <a:spLocks noChangeArrowheads="1"/>
            </p:cNvSpPr>
            <p:nvPr/>
          </p:nvSpPr>
          <p:spPr bwMode="auto">
            <a:xfrm rot="-228089">
              <a:off x="1574683" y="3639889"/>
              <a:ext cx="46777" cy="5528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53" name="Oval 266"/>
            <p:cNvSpPr>
              <a:spLocks noChangeArrowheads="1"/>
            </p:cNvSpPr>
            <p:nvPr/>
          </p:nvSpPr>
          <p:spPr bwMode="auto">
            <a:xfrm rot="-228089">
              <a:off x="1616888" y="3647035"/>
              <a:ext cx="46777" cy="5528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54" name="Oval 267"/>
            <p:cNvSpPr>
              <a:spLocks noChangeArrowheads="1"/>
            </p:cNvSpPr>
            <p:nvPr/>
          </p:nvSpPr>
          <p:spPr bwMode="auto">
            <a:xfrm rot="-228089">
              <a:off x="1654520" y="3651924"/>
              <a:ext cx="46777" cy="5528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55" name="Oval 268"/>
            <p:cNvSpPr>
              <a:spLocks noChangeArrowheads="1"/>
            </p:cNvSpPr>
            <p:nvPr/>
          </p:nvSpPr>
          <p:spPr bwMode="auto">
            <a:xfrm rot="-228089">
              <a:off x="1698132" y="3650044"/>
              <a:ext cx="46777" cy="5528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56" name="Oval 269"/>
            <p:cNvSpPr>
              <a:spLocks noChangeArrowheads="1"/>
            </p:cNvSpPr>
            <p:nvPr/>
          </p:nvSpPr>
          <p:spPr bwMode="auto">
            <a:xfrm rot="-228089">
              <a:off x="1744908" y="3649292"/>
              <a:ext cx="46777" cy="5528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57" name="Oval 270"/>
            <p:cNvSpPr>
              <a:spLocks noChangeArrowheads="1"/>
            </p:cNvSpPr>
            <p:nvPr/>
          </p:nvSpPr>
          <p:spPr bwMode="auto">
            <a:xfrm rot="-228089">
              <a:off x="1790630" y="3644402"/>
              <a:ext cx="46777" cy="5566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58" name="Oval 271"/>
            <p:cNvSpPr>
              <a:spLocks noChangeArrowheads="1"/>
            </p:cNvSpPr>
            <p:nvPr/>
          </p:nvSpPr>
          <p:spPr bwMode="auto">
            <a:xfrm rot="-228089">
              <a:off x="1830724" y="3636504"/>
              <a:ext cx="46777" cy="5528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59" name="Oval 272"/>
            <p:cNvSpPr>
              <a:spLocks noChangeArrowheads="1"/>
            </p:cNvSpPr>
            <p:nvPr/>
          </p:nvSpPr>
          <p:spPr bwMode="auto">
            <a:xfrm rot="-228089">
              <a:off x="1872226" y="3623717"/>
              <a:ext cx="46777" cy="5528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60" name="Oval 273"/>
            <p:cNvSpPr>
              <a:spLocks noChangeArrowheads="1"/>
            </p:cNvSpPr>
            <p:nvPr/>
          </p:nvSpPr>
          <p:spPr bwMode="auto">
            <a:xfrm rot="-228089">
              <a:off x="1909506" y="3600775"/>
              <a:ext cx="46777" cy="5528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61" name="Oval 274"/>
            <p:cNvSpPr>
              <a:spLocks noChangeArrowheads="1"/>
            </p:cNvSpPr>
            <p:nvPr/>
          </p:nvSpPr>
          <p:spPr bwMode="auto">
            <a:xfrm rot="-228089">
              <a:off x="1948194" y="3572943"/>
              <a:ext cx="46777" cy="5528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62" name="Oval 275"/>
            <p:cNvSpPr>
              <a:spLocks noChangeArrowheads="1"/>
            </p:cNvSpPr>
            <p:nvPr/>
          </p:nvSpPr>
          <p:spPr bwMode="auto">
            <a:xfrm rot="-228089">
              <a:off x="1984771" y="3542479"/>
              <a:ext cx="46777" cy="5528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63" name="Oval 276"/>
            <p:cNvSpPr>
              <a:spLocks noChangeArrowheads="1"/>
            </p:cNvSpPr>
            <p:nvPr/>
          </p:nvSpPr>
          <p:spPr bwMode="auto">
            <a:xfrm rot="-228089">
              <a:off x="2018886" y="3509758"/>
              <a:ext cx="46777" cy="5528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64" name="Oval 280"/>
            <p:cNvSpPr>
              <a:spLocks noChangeArrowheads="1"/>
            </p:cNvSpPr>
            <p:nvPr/>
          </p:nvSpPr>
          <p:spPr bwMode="auto">
            <a:xfrm rot="-228089">
              <a:off x="1501881" y="3579713"/>
              <a:ext cx="46777" cy="5528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65" name="Oval 282"/>
            <p:cNvSpPr>
              <a:spLocks noChangeArrowheads="1"/>
            </p:cNvSpPr>
            <p:nvPr/>
          </p:nvSpPr>
          <p:spPr bwMode="auto">
            <a:xfrm rot="-228089">
              <a:off x="1585235" y="3621836"/>
              <a:ext cx="46777" cy="5528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66" name="Oval 283"/>
            <p:cNvSpPr>
              <a:spLocks noChangeArrowheads="1"/>
            </p:cNvSpPr>
            <p:nvPr/>
          </p:nvSpPr>
          <p:spPr bwMode="auto">
            <a:xfrm rot="-228089">
              <a:off x="1627439" y="3628982"/>
              <a:ext cx="46777" cy="5528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67" name="Oval 284"/>
            <p:cNvSpPr>
              <a:spLocks noChangeArrowheads="1"/>
            </p:cNvSpPr>
            <p:nvPr/>
          </p:nvSpPr>
          <p:spPr bwMode="auto">
            <a:xfrm rot="-228089">
              <a:off x="1665072" y="3633872"/>
              <a:ext cx="46777" cy="5528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68" name="Oval 285"/>
            <p:cNvSpPr>
              <a:spLocks noChangeArrowheads="1"/>
            </p:cNvSpPr>
            <p:nvPr/>
          </p:nvSpPr>
          <p:spPr bwMode="auto">
            <a:xfrm rot="-228089">
              <a:off x="1708683" y="3631991"/>
              <a:ext cx="46777" cy="5528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69" name="Oval 286"/>
            <p:cNvSpPr>
              <a:spLocks noChangeArrowheads="1"/>
            </p:cNvSpPr>
            <p:nvPr/>
          </p:nvSpPr>
          <p:spPr bwMode="auto">
            <a:xfrm rot="-228089">
              <a:off x="1755460" y="3631239"/>
              <a:ext cx="46777" cy="5528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70" name="Oval 287"/>
            <p:cNvSpPr>
              <a:spLocks noChangeArrowheads="1"/>
            </p:cNvSpPr>
            <p:nvPr/>
          </p:nvSpPr>
          <p:spPr bwMode="auto">
            <a:xfrm rot="-228089">
              <a:off x="1801181" y="3626350"/>
              <a:ext cx="46777" cy="5566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71" name="Oval 288"/>
            <p:cNvSpPr>
              <a:spLocks noChangeArrowheads="1"/>
            </p:cNvSpPr>
            <p:nvPr/>
          </p:nvSpPr>
          <p:spPr bwMode="auto">
            <a:xfrm rot="-228089">
              <a:off x="1841276" y="3618451"/>
              <a:ext cx="46777" cy="5528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72" name="Oval 289"/>
            <p:cNvSpPr>
              <a:spLocks noChangeArrowheads="1"/>
            </p:cNvSpPr>
            <p:nvPr/>
          </p:nvSpPr>
          <p:spPr bwMode="auto">
            <a:xfrm rot="-228089">
              <a:off x="1882777" y="3605664"/>
              <a:ext cx="46777" cy="5528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73" name="Oval 290"/>
            <p:cNvSpPr>
              <a:spLocks noChangeArrowheads="1"/>
            </p:cNvSpPr>
            <p:nvPr/>
          </p:nvSpPr>
          <p:spPr bwMode="auto">
            <a:xfrm rot="-228089">
              <a:off x="1920057" y="3582722"/>
              <a:ext cx="46777" cy="5528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74" name="Oval 291"/>
            <p:cNvSpPr>
              <a:spLocks noChangeArrowheads="1"/>
            </p:cNvSpPr>
            <p:nvPr/>
          </p:nvSpPr>
          <p:spPr bwMode="auto">
            <a:xfrm rot="-228089">
              <a:off x="1958745" y="3554890"/>
              <a:ext cx="46777" cy="5528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75" name="Oval 292"/>
            <p:cNvSpPr>
              <a:spLocks noChangeArrowheads="1"/>
            </p:cNvSpPr>
            <p:nvPr/>
          </p:nvSpPr>
          <p:spPr bwMode="auto">
            <a:xfrm rot="-228089">
              <a:off x="1995322" y="3524426"/>
              <a:ext cx="46777" cy="5528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76" name="Oval 293"/>
            <p:cNvSpPr>
              <a:spLocks noChangeArrowheads="1"/>
            </p:cNvSpPr>
            <p:nvPr/>
          </p:nvSpPr>
          <p:spPr bwMode="auto">
            <a:xfrm rot="-228089">
              <a:off x="2031548" y="3487192"/>
              <a:ext cx="46777" cy="5528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77" name="Oval 296"/>
            <p:cNvSpPr>
              <a:spLocks noChangeArrowheads="1"/>
            </p:cNvSpPr>
            <p:nvPr/>
          </p:nvSpPr>
          <p:spPr bwMode="auto">
            <a:xfrm rot="-228089">
              <a:off x="1540216" y="3525554"/>
              <a:ext cx="46777" cy="5566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78" name="Oval 299"/>
            <p:cNvSpPr>
              <a:spLocks noChangeArrowheads="1"/>
            </p:cNvSpPr>
            <p:nvPr/>
          </p:nvSpPr>
          <p:spPr bwMode="auto">
            <a:xfrm rot="-228089">
              <a:off x="1568353" y="3594757"/>
              <a:ext cx="46777" cy="5528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79" name="Oval 300"/>
            <p:cNvSpPr>
              <a:spLocks noChangeArrowheads="1"/>
            </p:cNvSpPr>
            <p:nvPr/>
          </p:nvSpPr>
          <p:spPr bwMode="auto">
            <a:xfrm rot="-228089">
              <a:off x="1610557" y="3601903"/>
              <a:ext cx="46777" cy="5528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80" name="Oval 301"/>
            <p:cNvSpPr>
              <a:spLocks noChangeArrowheads="1"/>
            </p:cNvSpPr>
            <p:nvPr/>
          </p:nvSpPr>
          <p:spPr bwMode="auto">
            <a:xfrm rot="-228089">
              <a:off x="1648190" y="3606792"/>
              <a:ext cx="46777" cy="5528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81" name="Oval 302"/>
            <p:cNvSpPr>
              <a:spLocks noChangeArrowheads="1"/>
            </p:cNvSpPr>
            <p:nvPr/>
          </p:nvSpPr>
          <p:spPr bwMode="auto">
            <a:xfrm rot="-228089">
              <a:off x="1691801" y="3604912"/>
              <a:ext cx="46777" cy="5528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82" name="Oval 303"/>
            <p:cNvSpPr>
              <a:spLocks noChangeArrowheads="1"/>
            </p:cNvSpPr>
            <p:nvPr/>
          </p:nvSpPr>
          <p:spPr bwMode="auto">
            <a:xfrm rot="-228089">
              <a:off x="1738578" y="3604160"/>
              <a:ext cx="46777" cy="5528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83" name="Oval 304"/>
            <p:cNvSpPr>
              <a:spLocks noChangeArrowheads="1"/>
            </p:cNvSpPr>
            <p:nvPr/>
          </p:nvSpPr>
          <p:spPr bwMode="auto">
            <a:xfrm rot="-228089">
              <a:off x="1784299" y="3599270"/>
              <a:ext cx="46777" cy="5566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84" name="Oval 305"/>
            <p:cNvSpPr>
              <a:spLocks noChangeArrowheads="1"/>
            </p:cNvSpPr>
            <p:nvPr/>
          </p:nvSpPr>
          <p:spPr bwMode="auto">
            <a:xfrm rot="-228089">
              <a:off x="1824394" y="3591372"/>
              <a:ext cx="46777" cy="5528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85" name="Oval 306"/>
            <p:cNvSpPr>
              <a:spLocks noChangeArrowheads="1"/>
            </p:cNvSpPr>
            <p:nvPr/>
          </p:nvSpPr>
          <p:spPr bwMode="auto">
            <a:xfrm rot="-228089">
              <a:off x="1865895" y="3578585"/>
              <a:ext cx="46777" cy="5528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86" name="Oval 307"/>
            <p:cNvSpPr>
              <a:spLocks noChangeArrowheads="1"/>
            </p:cNvSpPr>
            <p:nvPr/>
          </p:nvSpPr>
          <p:spPr bwMode="auto">
            <a:xfrm rot="-228089">
              <a:off x="1903176" y="3555642"/>
              <a:ext cx="46777" cy="5528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87" name="Oval 308"/>
            <p:cNvSpPr>
              <a:spLocks noChangeArrowheads="1"/>
            </p:cNvSpPr>
            <p:nvPr/>
          </p:nvSpPr>
          <p:spPr bwMode="auto">
            <a:xfrm rot="-228089">
              <a:off x="1941863" y="3527811"/>
              <a:ext cx="46777" cy="5528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88" name="Oval 309"/>
            <p:cNvSpPr>
              <a:spLocks noChangeArrowheads="1"/>
            </p:cNvSpPr>
            <p:nvPr/>
          </p:nvSpPr>
          <p:spPr bwMode="auto">
            <a:xfrm rot="-228089">
              <a:off x="1978440" y="3497347"/>
              <a:ext cx="46777" cy="5528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89" name="Oval 310"/>
            <p:cNvSpPr>
              <a:spLocks noChangeArrowheads="1"/>
            </p:cNvSpPr>
            <p:nvPr/>
          </p:nvSpPr>
          <p:spPr bwMode="auto">
            <a:xfrm rot="-228089">
              <a:off x="2012556" y="3464626"/>
              <a:ext cx="46777" cy="5528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90" name="Oval 314"/>
            <p:cNvSpPr>
              <a:spLocks noChangeArrowheads="1"/>
            </p:cNvSpPr>
            <p:nvPr/>
          </p:nvSpPr>
          <p:spPr bwMode="auto">
            <a:xfrm rot="-228089">
              <a:off x="1548306" y="3514271"/>
              <a:ext cx="46777" cy="5528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91" name="Oval 319"/>
            <p:cNvSpPr>
              <a:spLocks noChangeArrowheads="1"/>
            </p:cNvSpPr>
            <p:nvPr/>
          </p:nvSpPr>
          <p:spPr bwMode="auto">
            <a:xfrm rot="-228089">
              <a:off x="1664368" y="3584602"/>
              <a:ext cx="46777" cy="5528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92" name="Oval 320"/>
            <p:cNvSpPr>
              <a:spLocks noChangeArrowheads="1"/>
            </p:cNvSpPr>
            <p:nvPr/>
          </p:nvSpPr>
          <p:spPr bwMode="auto">
            <a:xfrm rot="-228089">
              <a:off x="1711145" y="3583850"/>
              <a:ext cx="46777" cy="5528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93" name="Oval 322"/>
            <p:cNvSpPr>
              <a:spLocks noChangeArrowheads="1"/>
            </p:cNvSpPr>
            <p:nvPr/>
          </p:nvSpPr>
          <p:spPr bwMode="auto">
            <a:xfrm rot="-228089">
              <a:off x="1796961" y="3571063"/>
              <a:ext cx="46777" cy="5528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94" name="Oval 323"/>
            <p:cNvSpPr>
              <a:spLocks noChangeArrowheads="1"/>
            </p:cNvSpPr>
            <p:nvPr/>
          </p:nvSpPr>
          <p:spPr bwMode="auto">
            <a:xfrm rot="-228089">
              <a:off x="1838462" y="3558275"/>
              <a:ext cx="46777" cy="5528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95" name="Oval 324"/>
            <p:cNvSpPr>
              <a:spLocks noChangeArrowheads="1"/>
            </p:cNvSpPr>
            <p:nvPr/>
          </p:nvSpPr>
          <p:spPr bwMode="auto">
            <a:xfrm rot="-228089">
              <a:off x="1875743" y="3535333"/>
              <a:ext cx="46777" cy="5528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96" name="Oval 325"/>
            <p:cNvSpPr>
              <a:spLocks noChangeArrowheads="1"/>
            </p:cNvSpPr>
            <p:nvPr/>
          </p:nvSpPr>
          <p:spPr bwMode="auto">
            <a:xfrm rot="-228089">
              <a:off x="1914430" y="3507501"/>
              <a:ext cx="46777" cy="5528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97" name="Oval 330"/>
            <p:cNvSpPr>
              <a:spLocks noChangeArrowheads="1"/>
            </p:cNvSpPr>
            <p:nvPr/>
          </p:nvSpPr>
          <p:spPr bwMode="auto">
            <a:xfrm rot="-228089">
              <a:off x="1649948" y="3516528"/>
              <a:ext cx="46777" cy="5566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98" name="Oval 334"/>
            <p:cNvSpPr>
              <a:spLocks noChangeArrowheads="1"/>
            </p:cNvSpPr>
            <p:nvPr/>
          </p:nvSpPr>
          <p:spPr bwMode="auto">
            <a:xfrm rot="-228089">
              <a:off x="1589455" y="3554514"/>
              <a:ext cx="46777" cy="5528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99" name="Oval 341"/>
            <p:cNvSpPr>
              <a:spLocks noChangeArrowheads="1"/>
            </p:cNvSpPr>
            <p:nvPr/>
          </p:nvSpPr>
          <p:spPr bwMode="auto">
            <a:xfrm rot="-228089">
              <a:off x="1882073" y="3508254"/>
              <a:ext cx="46777" cy="5528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00" name="Oval 342"/>
            <p:cNvSpPr>
              <a:spLocks noChangeArrowheads="1"/>
            </p:cNvSpPr>
            <p:nvPr/>
          </p:nvSpPr>
          <p:spPr bwMode="auto">
            <a:xfrm rot="-228089">
              <a:off x="1920761" y="3480422"/>
              <a:ext cx="46777" cy="5528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01" name="Oval 344"/>
            <p:cNvSpPr>
              <a:spLocks noChangeArrowheads="1"/>
            </p:cNvSpPr>
            <p:nvPr/>
          </p:nvSpPr>
          <p:spPr bwMode="auto">
            <a:xfrm rot="-228089">
              <a:off x="1991453" y="3417237"/>
              <a:ext cx="46777" cy="5528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02" name="Oval 347"/>
            <p:cNvSpPr>
              <a:spLocks noChangeArrowheads="1"/>
            </p:cNvSpPr>
            <p:nvPr/>
          </p:nvSpPr>
          <p:spPr bwMode="auto">
            <a:xfrm rot="-228089">
              <a:off x="1796961" y="3507877"/>
              <a:ext cx="46777" cy="5528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03" name="Oval 350"/>
            <p:cNvSpPr>
              <a:spLocks noChangeArrowheads="1"/>
            </p:cNvSpPr>
            <p:nvPr/>
          </p:nvSpPr>
          <p:spPr bwMode="auto">
            <a:xfrm rot="-228089">
              <a:off x="1914430" y="3453343"/>
              <a:ext cx="46777" cy="5528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04" name="Oval 352"/>
            <p:cNvSpPr>
              <a:spLocks noChangeArrowheads="1"/>
            </p:cNvSpPr>
            <p:nvPr/>
          </p:nvSpPr>
          <p:spPr bwMode="auto">
            <a:xfrm rot="-228089">
              <a:off x="1985123" y="3390158"/>
              <a:ext cx="46777" cy="5528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05" name="Oval 329"/>
            <p:cNvSpPr>
              <a:spLocks noChangeArrowheads="1"/>
            </p:cNvSpPr>
            <p:nvPr/>
          </p:nvSpPr>
          <p:spPr bwMode="auto">
            <a:xfrm rot="-228089">
              <a:off x="1552878" y="3463874"/>
              <a:ext cx="46777" cy="5528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06" name="Oval 312"/>
            <p:cNvSpPr>
              <a:spLocks noChangeArrowheads="1"/>
            </p:cNvSpPr>
            <p:nvPr/>
          </p:nvSpPr>
          <p:spPr bwMode="auto">
            <a:xfrm rot="-228089">
              <a:off x="1578200" y="3515776"/>
              <a:ext cx="46777" cy="5528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07" name="Freeform 151"/>
            <p:cNvSpPr>
              <a:spLocks/>
            </p:cNvSpPr>
            <p:nvPr/>
          </p:nvSpPr>
          <p:spPr bwMode="auto">
            <a:xfrm>
              <a:off x="1350296" y="3456728"/>
              <a:ext cx="219112" cy="150065"/>
            </a:xfrm>
            <a:custGeom>
              <a:avLst/>
              <a:gdLst>
                <a:gd name="T0" fmla="*/ 2147483647 w 839"/>
                <a:gd name="T1" fmla="*/ 2147483647 h 609"/>
                <a:gd name="T2" fmla="*/ 2147483647 w 839"/>
                <a:gd name="T3" fmla="*/ 2147483647 h 609"/>
                <a:gd name="T4" fmla="*/ 2147483647 w 839"/>
                <a:gd name="T5" fmla="*/ 2147483647 h 609"/>
                <a:gd name="T6" fmla="*/ 2147483647 w 839"/>
                <a:gd name="T7" fmla="*/ 2147483647 h 609"/>
                <a:gd name="T8" fmla="*/ 2147483647 w 839"/>
                <a:gd name="T9" fmla="*/ 2147483647 h 609"/>
                <a:gd name="T10" fmla="*/ 2147483647 w 839"/>
                <a:gd name="T11" fmla="*/ 2147483647 h 609"/>
                <a:gd name="T12" fmla="*/ 2147483647 w 839"/>
                <a:gd name="T13" fmla="*/ 2147483647 h 609"/>
                <a:gd name="T14" fmla="*/ 2147483647 w 839"/>
                <a:gd name="T15" fmla="*/ 2147483647 h 609"/>
                <a:gd name="T16" fmla="*/ 2147483647 w 839"/>
                <a:gd name="T17" fmla="*/ 2147483647 h 609"/>
                <a:gd name="T18" fmla="*/ 2147483647 w 839"/>
                <a:gd name="T19" fmla="*/ 2147483647 h 609"/>
                <a:gd name="T20" fmla="*/ 2147483647 w 839"/>
                <a:gd name="T21" fmla="*/ 2147483647 h 609"/>
                <a:gd name="T22" fmla="*/ 2147483647 w 839"/>
                <a:gd name="T23" fmla="*/ 2147483647 h 609"/>
                <a:gd name="T24" fmla="*/ 2147483647 w 839"/>
                <a:gd name="T25" fmla="*/ 2147483647 h 609"/>
                <a:gd name="T26" fmla="*/ 2147483647 w 839"/>
                <a:gd name="T27" fmla="*/ 2147483647 h 609"/>
                <a:gd name="T28" fmla="*/ 2147483647 w 839"/>
                <a:gd name="T29" fmla="*/ 2147483647 h 609"/>
                <a:gd name="T30" fmla="*/ 2147483647 w 839"/>
                <a:gd name="T31" fmla="*/ 2147483647 h 609"/>
                <a:gd name="T32" fmla="*/ 2147483647 w 839"/>
                <a:gd name="T33" fmla="*/ 2147483647 h 609"/>
                <a:gd name="T34" fmla="*/ 2147483647 w 839"/>
                <a:gd name="T35" fmla="*/ 2147483647 h 609"/>
                <a:gd name="T36" fmla="*/ 2147483647 w 839"/>
                <a:gd name="T37" fmla="*/ 2147483647 h 609"/>
                <a:gd name="T38" fmla="*/ 2147483647 w 839"/>
                <a:gd name="T39" fmla="*/ 2147483647 h 609"/>
                <a:gd name="T40" fmla="*/ 2147483647 w 839"/>
                <a:gd name="T41" fmla="*/ 2147483647 h 609"/>
                <a:gd name="T42" fmla="*/ 2147483647 w 839"/>
                <a:gd name="T43" fmla="*/ 2147483647 h 609"/>
                <a:gd name="T44" fmla="*/ 2147483647 w 839"/>
                <a:gd name="T45" fmla="*/ 2147483647 h 609"/>
                <a:gd name="T46" fmla="*/ 2147483647 w 839"/>
                <a:gd name="T47" fmla="*/ 2147483647 h 609"/>
                <a:gd name="T48" fmla="*/ 2147483647 w 839"/>
                <a:gd name="T49" fmla="*/ 2147483647 h 609"/>
                <a:gd name="T50" fmla="*/ 2147483647 w 839"/>
                <a:gd name="T51" fmla="*/ 2147483647 h 609"/>
                <a:gd name="T52" fmla="*/ 2147483647 w 839"/>
                <a:gd name="T53" fmla="*/ 2147483647 h 609"/>
                <a:gd name="T54" fmla="*/ 2147483647 w 839"/>
                <a:gd name="T55" fmla="*/ 2147483647 h 609"/>
                <a:gd name="T56" fmla="*/ 2147483647 w 839"/>
                <a:gd name="T57" fmla="*/ 2147483647 h 609"/>
                <a:gd name="T58" fmla="*/ 2147483647 w 839"/>
                <a:gd name="T59" fmla="*/ 2147483647 h 60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39"/>
                <a:gd name="T91" fmla="*/ 0 h 609"/>
                <a:gd name="T92" fmla="*/ 839 w 839"/>
                <a:gd name="T93" fmla="*/ 609 h 60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39" h="609">
                  <a:moveTo>
                    <a:pt x="339" y="127"/>
                  </a:moveTo>
                  <a:cubicBezTo>
                    <a:pt x="278" y="139"/>
                    <a:pt x="224" y="167"/>
                    <a:pt x="165" y="187"/>
                  </a:cubicBezTo>
                  <a:cubicBezTo>
                    <a:pt x="149" y="192"/>
                    <a:pt x="125" y="196"/>
                    <a:pt x="111" y="205"/>
                  </a:cubicBezTo>
                  <a:cubicBezTo>
                    <a:pt x="99" y="213"/>
                    <a:pt x="75" y="229"/>
                    <a:pt x="75" y="229"/>
                  </a:cubicBezTo>
                  <a:cubicBezTo>
                    <a:pt x="56" y="257"/>
                    <a:pt x="48" y="277"/>
                    <a:pt x="21" y="295"/>
                  </a:cubicBezTo>
                  <a:cubicBezTo>
                    <a:pt x="0" y="379"/>
                    <a:pt x="7" y="344"/>
                    <a:pt x="21" y="517"/>
                  </a:cubicBezTo>
                  <a:cubicBezTo>
                    <a:pt x="23" y="538"/>
                    <a:pt x="69" y="559"/>
                    <a:pt x="69" y="559"/>
                  </a:cubicBezTo>
                  <a:cubicBezTo>
                    <a:pt x="79" y="590"/>
                    <a:pt x="98" y="591"/>
                    <a:pt x="129" y="601"/>
                  </a:cubicBezTo>
                  <a:cubicBezTo>
                    <a:pt x="135" y="603"/>
                    <a:pt x="147" y="607"/>
                    <a:pt x="147" y="607"/>
                  </a:cubicBezTo>
                  <a:cubicBezTo>
                    <a:pt x="197" y="605"/>
                    <a:pt x="248" y="609"/>
                    <a:pt x="297" y="601"/>
                  </a:cubicBezTo>
                  <a:cubicBezTo>
                    <a:pt x="311" y="599"/>
                    <a:pt x="333" y="577"/>
                    <a:pt x="333" y="577"/>
                  </a:cubicBezTo>
                  <a:cubicBezTo>
                    <a:pt x="348" y="555"/>
                    <a:pt x="373" y="544"/>
                    <a:pt x="399" y="535"/>
                  </a:cubicBezTo>
                  <a:cubicBezTo>
                    <a:pt x="433" y="537"/>
                    <a:pt x="467" y="536"/>
                    <a:pt x="501" y="541"/>
                  </a:cubicBezTo>
                  <a:cubicBezTo>
                    <a:pt x="521" y="544"/>
                    <a:pt x="554" y="571"/>
                    <a:pt x="579" y="577"/>
                  </a:cubicBezTo>
                  <a:cubicBezTo>
                    <a:pt x="634" y="573"/>
                    <a:pt x="653" y="570"/>
                    <a:pt x="699" y="559"/>
                  </a:cubicBezTo>
                  <a:cubicBezTo>
                    <a:pt x="712" y="550"/>
                    <a:pt x="729" y="545"/>
                    <a:pt x="741" y="535"/>
                  </a:cubicBezTo>
                  <a:cubicBezTo>
                    <a:pt x="758" y="521"/>
                    <a:pt x="750" y="516"/>
                    <a:pt x="759" y="499"/>
                  </a:cubicBezTo>
                  <a:cubicBezTo>
                    <a:pt x="775" y="471"/>
                    <a:pt x="788" y="450"/>
                    <a:pt x="813" y="433"/>
                  </a:cubicBezTo>
                  <a:cubicBezTo>
                    <a:pt x="839" y="394"/>
                    <a:pt x="816" y="338"/>
                    <a:pt x="807" y="295"/>
                  </a:cubicBezTo>
                  <a:cubicBezTo>
                    <a:pt x="803" y="275"/>
                    <a:pt x="810" y="253"/>
                    <a:pt x="801" y="235"/>
                  </a:cubicBezTo>
                  <a:cubicBezTo>
                    <a:pt x="795" y="222"/>
                    <a:pt x="765" y="211"/>
                    <a:pt x="765" y="211"/>
                  </a:cubicBezTo>
                  <a:cubicBezTo>
                    <a:pt x="763" y="205"/>
                    <a:pt x="760" y="199"/>
                    <a:pt x="759" y="193"/>
                  </a:cubicBezTo>
                  <a:cubicBezTo>
                    <a:pt x="756" y="167"/>
                    <a:pt x="759" y="140"/>
                    <a:pt x="753" y="115"/>
                  </a:cubicBezTo>
                  <a:cubicBezTo>
                    <a:pt x="746" y="88"/>
                    <a:pt x="700" y="73"/>
                    <a:pt x="675" y="67"/>
                  </a:cubicBezTo>
                  <a:cubicBezTo>
                    <a:pt x="638" y="30"/>
                    <a:pt x="587" y="14"/>
                    <a:pt x="537" y="1"/>
                  </a:cubicBezTo>
                  <a:cubicBezTo>
                    <a:pt x="499" y="3"/>
                    <a:pt x="460" y="0"/>
                    <a:pt x="423" y="7"/>
                  </a:cubicBezTo>
                  <a:cubicBezTo>
                    <a:pt x="402" y="11"/>
                    <a:pt x="387" y="31"/>
                    <a:pt x="369" y="43"/>
                  </a:cubicBezTo>
                  <a:cubicBezTo>
                    <a:pt x="363" y="47"/>
                    <a:pt x="351" y="55"/>
                    <a:pt x="351" y="55"/>
                  </a:cubicBezTo>
                  <a:cubicBezTo>
                    <a:pt x="343" y="79"/>
                    <a:pt x="328" y="78"/>
                    <a:pt x="309" y="97"/>
                  </a:cubicBezTo>
                  <a:cubicBezTo>
                    <a:pt x="302" y="134"/>
                    <a:pt x="301" y="123"/>
                    <a:pt x="279" y="145"/>
                  </a:cubicBez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908" name="Oval 331"/>
            <p:cNvSpPr>
              <a:spLocks noChangeArrowheads="1"/>
            </p:cNvSpPr>
            <p:nvPr/>
          </p:nvSpPr>
          <p:spPr bwMode="auto">
            <a:xfrm rot="-228089">
              <a:off x="1548306" y="3501484"/>
              <a:ext cx="46777" cy="5528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09" name="Oval 354"/>
            <p:cNvSpPr>
              <a:spLocks noChangeArrowheads="1"/>
            </p:cNvSpPr>
            <p:nvPr/>
          </p:nvSpPr>
          <p:spPr bwMode="auto">
            <a:xfrm rot="-228089">
              <a:off x="1622515" y="3477413"/>
              <a:ext cx="46777" cy="5528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10" name="Oval 279"/>
            <p:cNvSpPr>
              <a:spLocks noChangeArrowheads="1"/>
            </p:cNvSpPr>
            <p:nvPr/>
          </p:nvSpPr>
          <p:spPr bwMode="auto">
            <a:xfrm rot="-228089">
              <a:off x="1466358" y="3559403"/>
              <a:ext cx="46777" cy="5566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11" name="Oval 295"/>
            <p:cNvSpPr>
              <a:spLocks noChangeArrowheads="1"/>
            </p:cNvSpPr>
            <p:nvPr/>
          </p:nvSpPr>
          <p:spPr bwMode="auto">
            <a:xfrm rot="-228089">
              <a:off x="1485350" y="3432281"/>
              <a:ext cx="46777" cy="5528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12" name="Oval 297"/>
            <p:cNvSpPr>
              <a:spLocks noChangeArrowheads="1"/>
            </p:cNvSpPr>
            <p:nvPr/>
          </p:nvSpPr>
          <p:spPr bwMode="auto">
            <a:xfrm rot="-228089">
              <a:off x="1492033" y="3543607"/>
              <a:ext cx="46777" cy="5528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13" name="Oval 315"/>
            <p:cNvSpPr>
              <a:spLocks noChangeArrowheads="1"/>
            </p:cNvSpPr>
            <p:nvPr/>
          </p:nvSpPr>
          <p:spPr bwMode="auto">
            <a:xfrm rot="-228089">
              <a:off x="1498364" y="3557147"/>
              <a:ext cx="46777" cy="5566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14" name="Oval 313"/>
            <p:cNvSpPr>
              <a:spLocks noChangeArrowheads="1"/>
            </p:cNvSpPr>
            <p:nvPr/>
          </p:nvSpPr>
          <p:spPr bwMode="auto">
            <a:xfrm rot="-228089">
              <a:off x="1508563" y="3496218"/>
              <a:ext cx="46777" cy="5566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15" name="Oval 261"/>
            <p:cNvSpPr>
              <a:spLocks noChangeArrowheads="1"/>
            </p:cNvSpPr>
            <p:nvPr/>
          </p:nvSpPr>
          <p:spPr bwMode="auto">
            <a:xfrm rot="-228089">
              <a:off x="1517004" y="3472900"/>
              <a:ext cx="46777" cy="5528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16" name="Oval 278"/>
            <p:cNvSpPr>
              <a:spLocks noChangeArrowheads="1"/>
            </p:cNvSpPr>
            <p:nvPr/>
          </p:nvSpPr>
          <p:spPr bwMode="auto">
            <a:xfrm rot="-228089">
              <a:off x="1519114" y="3443564"/>
              <a:ext cx="46777" cy="5528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17" name="Oval 356"/>
            <p:cNvSpPr>
              <a:spLocks noChangeArrowheads="1"/>
            </p:cNvSpPr>
            <p:nvPr/>
          </p:nvSpPr>
          <p:spPr bwMode="auto">
            <a:xfrm>
              <a:off x="1663665" y="3481926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18" name="Oval 357"/>
            <p:cNvSpPr>
              <a:spLocks noChangeArrowheads="1"/>
            </p:cNvSpPr>
            <p:nvPr/>
          </p:nvSpPr>
          <p:spPr bwMode="auto">
            <a:xfrm>
              <a:off x="1688987" y="3518032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19" name="Oval 358"/>
            <p:cNvSpPr>
              <a:spLocks noChangeArrowheads="1"/>
            </p:cNvSpPr>
            <p:nvPr/>
          </p:nvSpPr>
          <p:spPr bwMode="auto">
            <a:xfrm>
              <a:off x="1705869" y="3481926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20" name="Oval 359"/>
            <p:cNvSpPr>
              <a:spLocks noChangeArrowheads="1"/>
            </p:cNvSpPr>
            <p:nvPr/>
          </p:nvSpPr>
          <p:spPr bwMode="auto">
            <a:xfrm>
              <a:off x="1737523" y="3477413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21" name="Oval 360"/>
            <p:cNvSpPr>
              <a:spLocks noChangeArrowheads="1"/>
            </p:cNvSpPr>
            <p:nvPr/>
          </p:nvSpPr>
          <p:spPr bwMode="auto">
            <a:xfrm>
              <a:off x="1731192" y="3522545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22" name="Oval 361"/>
            <p:cNvSpPr>
              <a:spLocks noChangeArrowheads="1"/>
            </p:cNvSpPr>
            <p:nvPr/>
          </p:nvSpPr>
          <p:spPr bwMode="auto">
            <a:xfrm>
              <a:off x="1762845" y="3513519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23" name="Oval 362"/>
            <p:cNvSpPr>
              <a:spLocks noChangeArrowheads="1"/>
            </p:cNvSpPr>
            <p:nvPr/>
          </p:nvSpPr>
          <p:spPr bwMode="auto">
            <a:xfrm>
              <a:off x="1771286" y="3472900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24" name="Oval 363"/>
            <p:cNvSpPr>
              <a:spLocks noChangeArrowheads="1"/>
            </p:cNvSpPr>
            <p:nvPr/>
          </p:nvSpPr>
          <p:spPr bwMode="auto">
            <a:xfrm>
              <a:off x="1807160" y="3470643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25" name="Oval 365"/>
            <p:cNvSpPr>
              <a:spLocks noChangeArrowheads="1"/>
            </p:cNvSpPr>
            <p:nvPr/>
          </p:nvSpPr>
          <p:spPr bwMode="auto">
            <a:xfrm>
              <a:off x="1887349" y="3459360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26" name="Oval 366"/>
            <p:cNvSpPr>
              <a:spLocks noChangeArrowheads="1"/>
            </p:cNvSpPr>
            <p:nvPr/>
          </p:nvSpPr>
          <p:spPr bwMode="auto">
            <a:xfrm>
              <a:off x="1902120" y="3432281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27" name="Freeform 150"/>
            <p:cNvSpPr>
              <a:spLocks/>
            </p:cNvSpPr>
            <p:nvPr/>
          </p:nvSpPr>
          <p:spPr bwMode="auto">
            <a:xfrm>
              <a:off x="1611964" y="3553762"/>
              <a:ext cx="320403" cy="168118"/>
            </a:xfrm>
            <a:custGeom>
              <a:avLst/>
              <a:gdLst>
                <a:gd name="T0" fmla="*/ 2147483647 w 839"/>
                <a:gd name="T1" fmla="*/ 2147483647 h 609"/>
                <a:gd name="T2" fmla="*/ 2147483647 w 839"/>
                <a:gd name="T3" fmla="*/ 2147483647 h 609"/>
                <a:gd name="T4" fmla="*/ 2147483647 w 839"/>
                <a:gd name="T5" fmla="*/ 2147483647 h 609"/>
                <a:gd name="T6" fmla="*/ 2147483647 w 839"/>
                <a:gd name="T7" fmla="*/ 2147483647 h 609"/>
                <a:gd name="T8" fmla="*/ 2147483647 w 839"/>
                <a:gd name="T9" fmla="*/ 2147483647 h 609"/>
                <a:gd name="T10" fmla="*/ 2147483647 w 839"/>
                <a:gd name="T11" fmla="*/ 2147483647 h 609"/>
                <a:gd name="T12" fmla="*/ 2147483647 w 839"/>
                <a:gd name="T13" fmla="*/ 2147483647 h 609"/>
                <a:gd name="T14" fmla="*/ 2147483647 w 839"/>
                <a:gd name="T15" fmla="*/ 2147483647 h 609"/>
                <a:gd name="T16" fmla="*/ 2147483647 w 839"/>
                <a:gd name="T17" fmla="*/ 2147483647 h 609"/>
                <a:gd name="T18" fmla="*/ 2147483647 w 839"/>
                <a:gd name="T19" fmla="*/ 2147483647 h 609"/>
                <a:gd name="T20" fmla="*/ 2147483647 w 839"/>
                <a:gd name="T21" fmla="*/ 2147483647 h 609"/>
                <a:gd name="T22" fmla="*/ 2147483647 w 839"/>
                <a:gd name="T23" fmla="*/ 2147483647 h 609"/>
                <a:gd name="T24" fmla="*/ 2147483647 w 839"/>
                <a:gd name="T25" fmla="*/ 2147483647 h 609"/>
                <a:gd name="T26" fmla="*/ 2147483647 w 839"/>
                <a:gd name="T27" fmla="*/ 2147483647 h 609"/>
                <a:gd name="T28" fmla="*/ 2147483647 w 839"/>
                <a:gd name="T29" fmla="*/ 2147483647 h 609"/>
                <a:gd name="T30" fmla="*/ 2147483647 w 839"/>
                <a:gd name="T31" fmla="*/ 2147483647 h 609"/>
                <a:gd name="T32" fmla="*/ 2147483647 w 839"/>
                <a:gd name="T33" fmla="*/ 2147483647 h 609"/>
                <a:gd name="T34" fmla="*/ 2147483647 w 839"/>
                <a:gd name="T35" fmla="*/ 2147483647 h 609"/>
                <a:gd name="T36" fmla="*/ 2147483647 w 839"/>
                <a:gd name="T37" fmla="*/ 2147483647 h 609"/>
                <a:gd name="T38" fmla="*/ 2147483647 w 839"/>
                <a:gd name="T39" fmla="*/ 2147483647 h 609"/>
                <a:gd name="T40" fmla="*/ 2147483647 w 839"/>
                <a:gd name="T41" fmla="*/ 2147483647 h 609"/>
                <a:gd name="T42" fmla="*/ 2147483647 w 839"/>
                <a:gd name="T43" fmla="*/ 2147483647 h 609"/>
                <a:gd name="T44" fmla="*/ 2147483647 w 839"/>
                <a:gd name="T45" fmla="*/ 2147483647 h 609"/>
                <a:gd name="T46" fmla="*/ 2147483647 w 839"/>
                <a:gd name="T47" fmla="*/ 2147483647 h 609"/>
                <a:gd name="T48" fmla="*/ 2147483647 w 839"/>
                <a:gd name="T49" fmla="*/ 2147483647 h 609"/>
                <a:gd name="T50" fmla="*/ 2147483647 w 839"/>
                <a:gd name="T51" fmla="*/ 2147483647 h 609"/>
                <a:gd name="T52" fmla="*/ 2147483647 w 839"/>
                <a:gd name="T53" fmla="*/ 2147483647 h 609"/>
                <a:gd name="T54" fmla="*/ 2147483647 w 839"/>
                <a:gd name="T55" fmla="*/ 2147483647 h 609"/>
                <a:gd name="T56" fmla="*/ 2147483647 w 839"/>
                <a:gd name="T57" fmla="*/ 2147483647 h 609"/>
                <a:gd name="T58" fmla="*/ 2147483647 w 839"/>
                <a:gd name="T59" fmla="*/ 2147483647 h 60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39"/>
                <a:gd name="T91" fmla="*/ 0 h 609"/>
                <a:gd name="T92" fmla="*/ 839 w 839"/>
                <a:gd name="T93" fmla="*/ 609 h 60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39" h="609">
                  <a:moveTo>
                    <a:pt x="339" y="127"/>
                  </a:moveTo>
                  <a:cubicBezTo>
                    <a:pt x="278" y="139"/>
                    <a:pt x="224" y="167"/>
                    <a:pt x="165" y="187"/>
                  </a:cubicBezTo>
                  <a:cubicBezTo>
                    <a:pt x="149" y="192"/>
                    <a:pt x="125" y="196"/>
                    <a:pt x="111" y="205"/>
                  </a:cubicBezTo>
                  <a:cubicBezTo>
                    <a:pt x="99" y="213"/>
                    <a:pt x="75" y="229"/>
                    <a:pt x="75" y="229"/>
                  </a:cubicBezTo>
                  <a:cubicBezTo>
                    <a:pt x="56" y="257"/>
                    <a:pt x="48" y="277"/>
                    <a:pt x="21" y="295"/>
                  </a:cubicBezTo>
                  <a:cubicBezTo>
                    <a:pt x="0" y="379"/>
                    <a:pt x="7" y="344"/>
                    <a:pt x="21" y="517"/>
                  </a:cubicBezTo>
                  <a:cubicBezTo>
                    <a:pt x="23" y="538"/>
                    <a:pt x="69" y="559"/>
                    <a:pt x="69" y="559"/>
                  </a:cubicBezTo>
                  <a:cubicBezTo>
                    <a:pt x="79" y="590"/>
                    <a:pt x="98" y="591"/>
                    <a:pt x="129" y="601"/>
                  </a:cubicBezTo>
                  <a:cubicBezTo>
                    <a:pt x="135" y="603"/>
                    <a:pt x="147" y="607"/>
                    <a:pt x="147" y="607"/>
                  </a:cubicBezTo>
                  <a:cubicBezTo>
                    <a:pt x="197" y="605"/>
                    <a:pt x="248" y="609"/>
                    <a:pt x="297" y="601"/>
                  </a:cubicBezTo>
                  <a:cubicBezTo>
                    <a:pt x="311" y="599"/>
                    <a:pt x="333" y="577"/>
                    <a:pt x="333" y="577"/>
                  </a:cubicBezTo>
                  <a:cubicBezTo>
                    <a:pt x="348" y="555"/>
                    <a:pt x="373" y="544"/>
                    <a:pt x="399" y="535"/>
                  </a:cubicBezTo>
                  <a:cubicBezTo>
                    <a:pt x="433" y="537"/>
                    <a:pt x="467" y="536"/>
                    <a:pt x="501" y="541"/>
                  </a:cubicBezTo>
                  <a:cubicBezTo>
                    <a:pt x="521" y="544"/>
                    <a:pt x="554" y="571"/>
                    <a:pt x="579" y="577"/>
                  </a:cubicBezTo>
                  <a:cubicBezTo>
                    <a:pt x="634" y="573"/>
                    <a:pt x="653" y="570"/>
                    <a:pt x="699" y="559"/>
                  </a:cubicBezTo>
                  <a:cubicBezTo>
                    <a:pt x="712" y="550"/>
                    <a:pt x="729" y="545"/>
                    <a:pt x="741" y="535"/>
                  </a:cubicBezTo>
                  <a:cubicBezTo>
                    <a:pt x="758" y="521"/>
                    <a:pt x="750" y="516"/>
                    <a:pt x="759" y="499"/>
                  </a:cubicBezTo>
                  <a:cubicBezTo>
                    <a:pt x="775" y="471"/>
                    <a:pt x="788" y="450"/>
                    <a:pt x="813" y="433"/>
                  </a:cubicBezTo>
                  <a:cubicBezTo>
                    <a:pt x="839" y="394"/>
                    <a:pt x="816" y="338"/>
                    <a:pt x="807" y="295"/>
                  </a:cubicBezTo>
                  <a:cubicBezTo>
                    <a:pt x="803" y="275"/>
                    <a:pt x="810" y="253"/>
                    <a:pt x="801" y="235"/>
                  </a:cubicBezTo>
                  <a:cubicBezTo>
                    <a:pt x="795" y="222"/>
                    <a:pt x="765" y="211"/>
                    <a:pt x="765" y="211"/>
                  </a:cubicBezTo>
                  <a:cubicBezTo>
                    <a:pt x="763" y="205"/>
                    <a:pt x="760" y="199"/>
                    <a:pt x="759" y="193"/>
                  </a:cubicBezTo>
                  <a:cubicBezTo>
                    <a:pt x="756" y="167"/>
                    <a:pt x="759" y="140"/>
                    <a:pt x="753" y="115"/>
                  </a:cubicBezTo>
                  <a:cubicBezTo>
                    <a:pt x="746" y="88"/>
                    <a:pt x="700" y="73"/>
                    <a:pt x="675" y="67"/>
                  </a:cubicBezTo>
                  <a:cubicBezTo>
                    <a:pt x="638" y="30"/>
                    <a:pt x="587" y="14"/>
                    <a:pt x="537" y="1"/>
                  </a:cubicBezTo>
                  <a:cubicBezTo>
                    <a:pt x="499" y="3"/>
                    <a:pt x="460" y="0"/>
                    <a:pt x="423" y="7"/>
                  </a:cubicBezTo>
                  <a:cubicBezTo>
                    <a:pt x="402" y="11"/>
                    <a:pt x="387" y="31"/>
                    <a:pt x="369" y="43"/>
                  </a:cubicBezTo>
                  <a:cubicBezTo>
                    <a:pt x="363" y="47"/>
                    <a:pt x="351" y="55"/>
                    <a:pt x="351" y="55"/>
                  </a:cubicBezTo>
                  <a:cubicBezTo>
                    <a:pt x="343" y="79"/>
                    <a:pt x="328" y="78"/>
                    <a:pt x="309" y="97"/>
                  </a:cubicBezTo>
                  <a:cubicBezTo>
                    <a:pt x="302" y="134"/>
                    <a:pt x="301" y="123"/>
                    <a:pt x="279" y="145"/>
                  </a:cubicBez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928" name="Oval 317"/>
            <p:cNvSpPr>
              <a:spLocks noChangeArrowheads="1"/>
            </p:cNvSpPr>
            <p:nvPr/>
          </p:nvSpPr>
          <p:spPr bwMode="auto">
            <a:xfrm rot="-228089">
              <a:off x="1583124" y="3581593"/>
              <a:ext cx="46777" cy="5528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29" name="Oval 318"/>
            <p:cNvSpPr>
              <a:spLocks noChangeArrowheads="1"/>
            </p:cNvSpPr>
            <p:nvPr/>
          </p:nvSpPr>
          <p:spPr bwMode="auto">
            <a:xfrm rot="-228089">
              <a:off x="1620757" y="3586483"/>
              <a:ext cx="46777" cy="5528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0" name="Oval 335"/>
            <p:cNvSpPr>
              <a:spLocks noChangeArrowheads="1"/>
            </p:cNvSpPr>
            <p:nvPr/>
          </p:nvSpPr>
          <p:spPr bwMode="auto">
            <a:xfrm rot="-228089">
              <a:off x="1627087" y="3559403"/>
              <a:ext cx="46777" cy="5528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1" name="Oval 336"/>
            <p:cNvSpPr>
              <a:spLocks noChangeArrowheads="1"/>
            </p:cNvSpPr>
            <p:nvPr/>
          </p:nvSpPr>
          <p:spPr bwMode="auto">
            <a:xfrm rot="-228089">
              <a:off x="1665072" y="3551505"/>
              <a:ext cx="46777" cy="5528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2" name="Oval 337"/>
            <p:cNvSpPr>
              <a:spLocks noChangeArrowheads="1"/>
            </p:cNvSpPr>
            <p:nvPr/>
          </p:nvSpPr>
          <p:spPr bwMode="auto">
            <a:xfrm rot="-228089">
              <a:off x="1709035" y="3554514"/>
              <a:ext cx="46777" cy="5528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3" name="Oval 339"/>
            <p:cNvSpPr>
              <a:spLocks noChangeArrowheads="1"/>
            </p:cNvSpPr>
            <p:nvPr/>
          </p:nvSpPr>
          <p:spPr bwMode="auto">
            <a:xfrm rot="-228089">
              <a:off x="1799071" y="3534957"/>
              <a:ext cx="46777" cy="5528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4" name="Oval 338"/>
            <p:cNvSpPr>
              <a:spLocks noChangeArrowheads="1"/>
            </p:cNvSpPr>
            <p:nvPr/>
          </p:nvSpPr>
          <p:spPr bwMode="auto">
            <a:xfrm rot="-228089">
              <a:off x="1763197" y="3551881"/>
              <a:ext cx="46777" cy="5566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5" name="Oval 321"/>
            <p:cNvSpPr>
              <a:spLocks noChangeArrowheads="1"/>
            </p:cNvSpPr>
            <p:nvPr/>
          </p:nvSpPr>
          <p:spPr bwMode="auto">
            <a:xfrm rot="-228089">
              <a:off x="1739985" y="3540598"/>
              <a:ext cx="46777" cy="5566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6" name="Oval 411"/>
            <p:cNvSpPr>
              <a:spLocks noChangeArrowheads="1"/>
            </p:cNvSpPr>
            <p:nvPr/>
          </p:nvSpPr>
          <p:spPr bwMode="auto">
            <a:xfrm rot="228812">
              <a:off x="1998487" y="3328853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7" name="Freeform 152"/>
            <p:cNvSpPr>
              <a:spLocks/>
            </p:cNvSpPr>
            <p:nvPr/>
          </p:nvSpPr>
          <p:spPr bwMode="auto">
            <a:xfrm rot="673239">
              <a:off x="1945732" y="3334494"/>
              <a:ext cx="154750" cy="150065"/>
            </a:xfrm>
            <a:custGeom>
              <a:avLst/>
              <a:gdLst>
                <a:gd name="T0" fmla="*/ 2147483647 w 839"/>
                <a:gd name="T1" fmla="*/ 2147483647 h 609"/>
                <a:gd name="T2" fmla="*/ 2147483647 w 839"/>
                <a:gd name="T3" fmla="*/ 2147483647 h 609"/>
                <a:gd name="T4" fmla="*/ 2147483647 w 839"/>
                <a:gd name="T5" fmla="*/ 2147483647 h 609"/>
                <a:gd name="T6" fmla="*/ 2147483647 w 839"/>
                <a:gd name="T7" fmla="*/ 2147483647 h 609"/>
                <a:gd name="T8" fmla="*/ 2147483647 w 839"/>
                <a:gd name="T9" fmla="*/ 2147483647 h 609"/>
                <a:gd name="T10" fmla="*/ 2147483647 w 839"/>
                <a:gd name="T11" fmla="*/ 2147483647 h 609"/>
                <a:gd name="T12" fmla="*/ 2147483647 w 839"/>
                <a:gd name="T13" fmla="*/ 2147483647 h 609"/>
                <a:gd name="T14" fmla="*/ 2147483647 w 839"/>
                <a:gd name="T15" fmla="*/ 2147483647 h 609"/>
                <a:gd name="T16" fmla="*/ 2147483647 w 839"/>
                <a:gd name="T17" fmla="*/ 2147483647 h 609"/>
                <a:gd name="T18" fmla="*/ 2147483647 w 839"/>
                <a:gd name="T19" fmla="*/ 2147483647 h 609"/>
                <a:gd name="T20" fmla="*/ 2147483647 w 839"/>
                <a:gd name="T21" fmla="*/ 2147483647 h 609"/>
                <a:gd name="T22" fmla="*/ 2147483647 w 839"/>
                <a:gd name="T23" fmla="*/ 2147483647 h 609"/>
                <a:gd name="T24" fmla="*/ 2147483647 w 839"/>
                <a:gd name="T25" fmla="*/ 2147483647 h 609"/>
                <a:gd name="T26" fmla="*/ 2147483647 w 839"/>
                <a:gd name="T27" fmla="*/ 2147483647 h 609"/>
                <a:gd name="T28" fmla="*/ 2147483647 w 839"/>
                <a:gd name="T29" fmla="*/ 2147483647 h 609"/>
                <a:gd name="T30" fmla="*/ 2147483647 w 839"/>
                <a:gd name="T31" fmla="*/ 2147483647 h 609"/>
                <a:gd name="T32" fmla="*/ 2147483647 w 839"/>
                <a:gd name="T33" fmla="*/ 2147483647 h 609"/>
                <a:gd name="T34" fmla="*/ 2147483647 w 839"/>
                <a:gd name="T35" fmla="*/ 2147483647 h 609"/>
                <a:gd name="T36" fmla="*/ 2147483647 w 839"/>
                <a:gd name="T37" fmla="*/ 2147483647 h 609"/>
                <a:gd name="T38" fmla="*/ 2147483647 w 839"/>
                <a:gd name="T39" fmla="*/ 2147483647 h 609"/>
                <a:gd name="T40" fmla="*/ 2147483647 w 839"/>
                <a:gd name="T41" fmla="*/ 2147483647 h 609"/>
                <a:gd name="T42" fmla="*/ 2147483647 w 839"/>
                <a:gd name="T43" fmla="*/ 2147483647 h 609"/>
                <a:gd name="T44" fmla="*/ 2147483647 w 839"/>
                <a:gd name="T45" fmla="*/ 2147483647 h 609"/>
                <a:gd name="T46" fmla="*/ 2147483647 w 839"/>
                <a:gd name="T47" fmla="*/ 2147483647 h 609"/>
                <a:gd name="T48" fmla="*/ 2147483647 w 839"/>
                <a:gd name="T49" fmla="*/ 2147483647 h 609"/>
                <a:gd name="T50" fmla="*/ 2147483647 w 839"/>
                <a:gd name="T51" fmla="*/ 2147483647 h 609"/>
                <a:gd name="T52" fmla="*/ 2147483647 w 839"/>
                <a:gd name="T53" fmla="*/ 2147483647 h 609"/>
                <a:gd name="T54" fmla="*/ 2147483647 w 839"/>
                <a:gd name="T55" fmla="*/ 2147483647 h 609"/>
                <a:gd name="T56" fmla="*/ 2147483647 w 839"/>
                <a:gd name="T57" fmla="*/ 2147483647 h 609"/>
                <a:gd name="T58" fmla="*/ 2147483647 w 839"/>
                <a:gd name="T59" fmla="*/ 2147483647 h 60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39"/>
                <a:gd name="T91" fmla="*/ 0 h 609"/>
                <a:gd name="T92" fmla="*/ 839 w 839"/>
                <a:gd name="T93" fmla="*/ 609 h 60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39" h="609">
                  <a:moveTo>
                    <a:pt x="339" y="127"/>
                  </a:moveTo>
                  <a:cubicBezTo>
                    <a:pt x="278" y="139"/>
                    <a:pt x="224" y="167"/>
                    <a:pt x="165" y="187"/>
                  </a:cubicBezTo>
                  <a:cubicBezTo>
                    <a:pt x="149" y="192"/>
                    <a:pt x="125" y="196"/>
                    <a:pt x="111" y="205"/>
                  </a:cubicBezTo>
                  <a:cubicBezTo>
                    <a:pt x="99" y="213"/>
                    <a:pt x="75" y="229"/>
                    <a:pt x="75" y="229"/>
                  </a:cubicBezTo>
                  <a:cubicBezTo>
                    <a:pt x="56" y="257"/>
                    <a:pt x="48" y="277"/>
                    <a:pt x="21" y="295"/>
                  </a:cubicBezTo>
                  <a:cubicBezTo>
                    <a:pt x="0" y="379"/>
                    <a:pt x="7" y="344"/>
                    <a:pt x="21" y="517"/>
                  </a:cubicBezTo>
                  <a:cubicBezTo>
                    <a:pt x="23" y="538"/>
                    <a:pt x="69" y="559"/>
                    <a:pt x="69" y="559"/>
                  </a:cubicBezTo>
                  <a:cubicBezTo>
                    <a:pt x="79" y="590"/>
                    <a:pt x="98" y="591"/>
                    <a:pt x="129" y="601"/>
                  </a:cubicBezTo>
                  <a:cubicBezTo>
                    <a:pt x="135" y="603"/>
                    <a:pt x="147" y="607"/>
                    <a:pt x="147" y="607"/>
                  </a:cubicBezTo>
                  <a:cubicBezTo>
                    <a:pt x="197" y="605"/>
                    <a:pt x="248" y="609"/>
                    <a:pt x="297" y="601"/>
                  </a:cubicBezTo>
                  <a:cubicBezTo>
                    <a:pt x="311" y="599"/>
                    <a:pt x="333" y="577"/>
                    <a:pt x="333" y="577"/>
                  </a:cubicBezTo>
                  <a:cubicBezTo>
                    <a:pt x="348" y="555"/>
                    <a:pt x="373" y="544"/>
                    <a:pt x="399" y="535"/>
                  </a:cubicBezTo>
                  <a:cubicBezTo>
                    <a:pt x="433" y="537"/>
                    <a:pt x="467" y="536"/>
                    <a:pt x="501" y="541"/>
                  </a:cubicBezTo>
                  <a:cubicBezTo>
                    <a:pt x="521" y="544"/>
                    <a:pt x="554" y="571"/>
                    <a:pt x="579" y="577"/>
                  </a:cubicBezTo>
                  <a:cubicBezTo>
                    <a:pt x="634" y="573"/>
                    <a:pt x="653" y="570"/>
                    <a:pt x="699" y="559"/>
                  </a:cubicBezTo>
                  <a:cubicBezTo>
                    <a:pt x="712" y="550"/>
                    <a:pt x="729" y="545"/>
                    <a:pt x="741" y="535"/>
                  </a:cubicBezTo>
                  <a:cubicBezTo>
                    <a:pt x="758" y="521"/>
                    <a:pt x="750" y="516"/>
                    <a:pt x="759" y="499"/>
                  </a:cubicBezTo>
                  <a:cubicBezTo>
                    <a:pt x="775" y="471"/>
                    <a:pt x="788" y="450"/>
                    <a:pt x="813" y="433"/>
                  </a:cubicBezTo>
                  <a:cubicBezTo>
                    <a:pt x="839" y="394"/>
                    <a:pt x="816" y="338"/>
                    <a:pt x="807" y="295"/>
                  </a:cubicBezTo>
                  <a:cubicBezTo>
                    <a:pt x="803" y="275"/>
                    <a:pt x="810" y="253"/>
                    <a:pt x="801" y="235"/>
                  </a:cubicBezTo>
                  <a:cubicBezTo>
                    <a:pt x="795" y="222"/>
                    <a:pt x="765" y="211"/>
                    <a:pt x="765" y="211"/>
                  </a:cubicBezTo>
                  <a:cubicBezTo>
                    <a:pt x="763" y="205"/>
                    <a:pt x="760" y="199"/>
                    <a:pt x="759" y="193"/>
                  </a:cubicBezTo>
                  <a:cubicBezTo>
                    <a:pt x="756" y="167"/>
                    <a:pt x="759" y="140"/>
                    <a:pt x="753" y="115"/>
                  </a:cubicBezTo>
                  <a:cubicBezTo>
                    <a:pt x="746" y="88"/>
                    <a:pt x="700" y="73"/>
                    <a:pt x="675" y="67"/>
                  </a:cubicBezTo>
                  <a:cubicBezTo>
                    <a:pt x="638" y="30"/>
                    <a:pt x="587" y="14"/>
                    <a:pt x="537" y="1"/>
                  </a:cubicBezTo>
                  <a:cubicBezTo>
                    <a:pt x="499" y="3"/>
                    <a:pt x="460" y="0"/>
                    <a:pt x="423" y="7"/>
                  </a:cubicBezTo>
                  <a:cubicBezTo>
                    <a:pt x="402" y="11"/>
                    <a:pt x="387" y="31"/>
                    <a:pt x="369" y="43"/>
                  </a:cubicBezTo>
                  <a:cubicBezTo>
                    <a:pt x="363" y="47"/>
                    <a:pt x="351" y="55"/>
                    <a:pt x="351" y="55"/>
                  </a:cubicBezTo>
                  <a:cubicBezTo>
                    <a:pt x="343" y="79"/>
                    <a:pt x="328" y="78"/>
                    <a:pt x="309" y="97"/>
                  </a:cubicBezTo>
                  <a:cubicBezTo>
                    <a:pt x="302" y="134"/>
                    <a:pt x="301" y="123"/>
                    <a:pt x="279" y="145"/>
                  </a:cubicBez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938" name="Oval 351"/>
            <p:cNvSpPr>
              <a:spLocks noChangeArrowheads="1"/>
            </p:cNvSpPr>
            <p:nvPr/>
          </p:nvSpPr>
          <p:spPr bwMode="auto">
            <a:xfrm rot="-228089">
              <a:off x="1946787" y="3422878"/>
              <a:ext cx="46777" cy="5528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9" name="Oval 380"/>
            <p:cNvSpPr>
              <a:spLocks noChangeArrowheads="1"/>
            </p:cNvSpPr>
            <p:nvPr/>
          </p:nvSpPr>
          <p:spPr bwMode="auto">
            <a:xfrm>
              <a:off x="1948545" y="3370224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40" name="Oval 394"/>
            <p:cNvSpPr>
              <a:spLocks noChangeArrowheads="1"/>
            </p:cNvSpPr>
            <p:nvPr/>
          </p:nvSpPr>
          <p:spPr bwMode="auto">
            <a:xfrm>
              <a:off x="1971758" y="3342016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41" name="Oval 367"/>
            <p:cNvSpPr>
              <a:spLocks noChangeArrowheads="1"/>
            </p:cNvSpPr>
            <p:nvPr/>
          </p:nvSpPr>
          <p:spPr bwMode="auto">
            <a:xfrm>
              <a:off x="1919002" y="3398432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42" name="Oval 373"/>
            <p:cNvSpPr>
              <a:spLocks noChangeArrowheads="1"/>
            </p:cNvSpPr>
            <p:nvPr/>
          </p:nvSpPr>
          <p:spPr bwMode="auto">
            <a:xfrm>
              <a:off x="1813491" y="2995627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43" name="Oval 374"/>
            <p:cNvSpPr>
              <a:spLocks noChangeArrowheads="1"/>
            </p:cNvSpPr>
            <p:nvPr/>
          </p:nvSpPr>
          <p:spPr bwMode="auto">
            <a:xfrm>
              <a:off x="1830373" y="3013680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44" name="Oval 375"/>
            <p:cNvSpPr>
              <a:spLocks noChangeArrowheads="1"/>
            </p:cNvSpPr>
            <p:nvPr/>
          </p:nvSpPr>
          <p:spPr bwMode="auto">
            <a:xfrm>
              <a:off x="1846199" y="3038502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45" name="Oval 376"/>
            <p:cNvSpPr>
              <a:spLocks noChangeArrowheads="1"/>
            </p:cNvSpPr>
            <p:nvPr/>
          </p:nvSpPr>
          <p:spPr bwMode="auto">
            <a:xfrm>
              <a:off x="1866247" y="3070095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46" name="Oval 377"/>
            <p:cNvSpPr>
              <a:spLocks noChangeArrowheads="1"/>
            </p:cNvSpPr>
            <p:nvPr/>
          </p:nvSpPr>
          <p:spPr bwMode="auto">
            <a:xfrm>
              <a:off x="1883128" y="3102816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47" name="Oval 378"/>
            <p:cNvSpPr>
              <a:spLocks noChangeArrowheads="1"/>
            </p:cNvSpPr>
            <p:nvPr/>
          </p:nvSpPr>
          <p:spPr bwMode="auto">
            <a:xfrm>
              <a:off x="1896845" y="3137793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48" name="Oval 145"/>
            <p:cNvSpPr>
              <a:spLocks noChangeArrowheads="1"/>
            </p:cNvSpPr>
            <p:nvPr/>
          </p:nvSpPr>
          <p:spPr bwMode="auto">
            <a:xfrm rot="-3227258">
              <a:off x="1472122" y="3614420"/>
              <a:ext cx="115087" cy="46425"/>
            </a:xfrm>
            <a:prstGeom prst="ellipse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49" name="Oval 298"/>
            <p:cNvSpPr>
              <a:spLocks noChangeArrowheads="1"/>
            </p:cNvSpPr>
            <p:nvPr/>
          </p:nvSpPr>
          <p:spPr bwMode="auto">
            <a:xfrm rot="-228089">
              <a:off x="1525796" y="3577456"/>
              <a:ext cx="46777" cy="5566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50" name="Oval 332"/>
            <p:cNvSpPr>
              <a:spLocks noChangeArrowheads="1"/>
            </p:cNvSpPr>
            <p:nvPr/>
          </p:nvSpPr>
          <p:spPr bwMode="auto">
            <a:xfrm rot="-228089">
              <a:off x="1520169" y="3530067"/>
              <a:ext cx="46777" cy="5566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51" name="Oval 281"/>
            <p:cNvSpPr>
              <a:spLocks noChangeArrowheads="1"/>
            </p:cNvSpPr>
            <p:nvPr/>
          </p:nvSpPr>
          <p:spPr bwMode="auto">
            <a:xfrm rot="-228089">
              <a:off x="1542678" y="3604536"/>
              <a:ext cx="46777" cy="5566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52" name="Oval 316"/>
            <p:cNvSpPr>
              <a:spLocks noChangeArrowheads="1"/>
            </p:cNvSpPr>
            <p:nvPr/>
          </p:nvSpPr>
          <p:spPr bwMode="auto">
            <a:xfrm rot="-228089">
              <a:off x="1540920" y="3574447"/>
              <a:ext cx="46777" cy="5528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53" name="Oval 333"/>
            <p:cNvSpPr>
              <a:spLocks noChangeArrowheads="1"/>
            </p:cNvSpPr>
            <p:nvPr/>
          </p:nvSpPr>
          <p:spPr bwMode="auto">
            <a:xfrm rot="-228089">
              <a:off x="1547250" y="3547368"/>
              <a:ext cx="46777" cy="5528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54" name="Oval 143"/>
            <p:cNvSpPr>
              <a:spLocks noChangeArrowheads="1"/>
            </p:cNvSpPr>
            <p:nvPr/>
          </p:nvSpPr>
          <p:spPr bwMode="auto">
            <a:xfrm>
              <a:off x="1923223" y="3240469"/>
              <a:ext cx="107622" cy="49645"/>
            </a:xfrm>
            <a:prstGeom prst="ellipse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55" name="Oval 381"/>
            <p:cNvSpPr>
              <a:spLocks noChangeArrowheads="1"/>
            </p:cNvSpPr>
            <p:nvPr/>
          </p:nvSpPr>
          <p:spPr bwMode="auto">
            <a:xfrm>
              <a:off x="1933774" y="3274318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56" name="Oval 383"/>
            <p:cNvSpPr>
              <a:spLocks noChangeArrowheads="1"/>
            </p:cNvSpPr>
            <p:nvPr/>
          </p:nvSpPr>
          <p:spPr bwMode="auto">
            <a:xfrm>
              <a:off x="1923223" y="3225801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57" name="Oval 118"/>
            <p:cNvSpPr>
              <a:spLocks noChangeArrowheads="1"/>
            </p:cNvSpPr>
            <p:nvPr/>
          </p:nvSpPr>
          <p:spPr bwMode="auto">
            <a:xfrm>
              <a:off x="1900010" y="3263035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58" name="Oval 141"/>
            <p:cNvSpPr>
              <a:spLocks noChangeArrowheads="1"/>
            </p:cNvSpPr>
            <p:nvPr/>
          </p:nvSpPr>
          <p:spPr bwMode="auto">
            <a:xfrm rot="1791815">
              <a:off x="1862026" y="3524802"/>
              <a:ext cx="107622" cy="49645"/>
            </a:xfrm>
            <a:prstGeom prst="ellipse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59" name="Oval 348"/>
            <p:cNvSpPr>
              <a:spLocks noChangeArrowheads="1"/>
            </p:cNvSpPr>
            <p:nvPr/>
          </p:nvSpPr>
          <p:spPr bwMode="auto">
            <a:xfrm rot="-228089">
              <a:off x="1838462" y="3504116"/>
              <a:ext cx="46777" cy="5528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60" name="Oval 349"/>
            <p:cNvSpPr>
              <a:spLocks noChangeArrowheads="1"/>
            </p:cNvSpPr>
            <p:nvPr/>
          </p:nvSpPr>
          <p:spPr bwMode="auto">
            <a:xfrm rot="-228089">
              <a:off x="1875743" y="3481174"/>
              <a:ext cx="46777" cy="5528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61" name="Oval 364"/>
            <p:cNvSpPr>
              <a:spLocks noChangeArrowheads="1"/>
            </p:cNvSpPr>
            <p:nvPr/>
          </p:nvSpPr>
          <p:spPr bwMode="auto">
            <a:xfrm>
              <a:off x="1845144" y="3470643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62" name="Oval 340"/>
            <p:cNvSpPr>
              <a:spLocks noChangeArrowheads="1"/>
            </p:cNvSpPr>
            <p:nvPr/>
          </p:nvSpPr>
          <p:spPr bwMode="auto">
            <a:xfrm rot="-228089">
              <a:off x="1844793" y="3531196"/>
              <a:ext cx="46777" cy="5528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63" name="Oval 142"/>
            <p:cNvSpPr>
              <a:spLocks noChangeArrowheads="1"/>
            </p:cNvSpPr>
            <p:nvPr/>
          </p:nvSpPr>
          <p:spPr bwMode="auto">
            <a:xfrm rot="1173931">
              <a:off x="1956986" y="3477413"/>
              <a:ext cx="107622" cy="49645"/>
            </a:xfrm>
            <a:prstGeom prst="ellipse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64" name="Oval 326"/>
            <p:cNvSpPr>
              <a:spLocks noChangeArrowheads="1"/>
            </p:cNvSpPr>
            <p:nvPr/>
          </p:nvSpPr>
          <p:spPr bwMode="auto">
            <a:xfrm rot="-228089">
              <a:off x="1951007" y="3477037"/>
              <a:ext cx="46777" cy="5528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65" name="Oval 327"/>
            <p:cNvSpPr>
              <a:spLocks noChangeArrowheads="1"/>
            </p:cNvSpPr>
            <p:nvPr/>
          </p:nvSpPr>
          <p:spPr bwMode="auto">
            <a:xfrm rot="-228089">
              <a:off x="1985123" y="3444316"/>
              <a:ext cx="46777" cy="5528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66" name="Oval 343"/>
            <p:cNvSpPr>
              <a:spLocks noChangeArrowheads="1"/>
            </p:cNvSpPr>
            <p:nvPr/>
          </p:nvSpPr>
          <p:spPr bwMode="auto">
            <a:xfrm rot="-228089">
              <a:off x="1957338" y="3449958"/>
              <a:ext cx="46777" cy="5528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67" name="Oval 144"/>
            <p:cNvSpPr>
              <a:spLocks noChangeArrowheads="1"/>
            </p:cNvSpPr>
            <p:nvPr/>
          </p:nvSpPr>
          <p:spPr bwMode="auto">
            <a:xfrm rot="-919546">
              <a:off x="1980199" y="3167881"/>
              <a:ext cx="73506" cy="36482"/>
            </a:xfrm>
            <a:prstGeom prst="ellipse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68" name="Oval 407"/>
            <p:cNvSpPr>
              <a:spLocks noChangeArrowheads="1"/>
            </p:cNvSpPr>
            <p:nvPr/>
          </p:nvSpPr>
          <p:spPr bwMode="auto">
            <a:xfrm rot="228812">
              <a:off x="1954524" y="3144939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69" name="Oval 408"/>
            <p:cNvSpPr>
              <a:spLocks noChangeArrowheads="1"/>
            </p:cNvSpPr>
            <p:nvPr/>
          </p:nvSpPr>
          <p:spPr bwMode="auto">
            <a:xfrm rot="228812">
              <a:off x="1966131" y="3181045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70" name="Oval 393"/>
            <p:cNvSpPr>
              <a:spLocks noChangeArrowheads="1"/>
            </p:cNvSpPr>
            <p:nvPr/>
          </p:nvSpPr>
          <p:spPr bwMode="auto">
            <a:xfrm>
              <a:off x="1911616" y="3182925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71" name="Oval 455"/>
            <p:cNvSpPr>
              <a:spLocks noChangeArrowheads="1"/>
            </p:cNvSpPr>
            <p:nvPr/>
          </p:nvSpPr>
          <p:spPr bwMode="auto">
            <a:xfrm>
              <a:off x="1934829" y="3162616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72" name="Oval 125"/>
            <p:cNvSpPr>
              <a:spLocks noChangeArrowheads="1"/>
            </p:cNvSpPr>
            <p:nvPr/>
          </p:nvSpPr>
          <p:spPr bwMode="auto">
            <a:xfrm>
              <a:off x="1796609" y="3002396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73" name="Oval 124"/>
            <p:cNvSpPr>
              <a:spLocks noChangeArrowheads="1"/>
            </p:cNvSpPr>
            <p:nvPr/>
          </p:nvSpPr>
          <p:spPr bwMode="auto">
            <a:xfrm>
              <a:off x="1812436" y="3027219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74" name="Oval 123"/>
            <p:cNvSpPr>
              <a:spLocks noChangeArrowheads="1"/>
            </p:cNvSpPr>
            <p:nvPr/>
          </p:nvSpPr>
          <p:spPr bwMode="auto">
            <a:xfrm>
              <a:off x="1832483" y="3058812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75" name="Oval 122"/>
            <p:cNvSpPr>
              <a:spLocks noChangeArrowheads="1"/>
            </p:cNvSpPr>
            <p:nvPr/>
          </p:nvSpPr>
          <p:spPr bwMode="auto">
            <a:xfrm>
              <a:off x="1849365" y="3091533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76" name="Oval 121"/>
            <p:cNvSpPr>
              <a:spLocks noChangeArrowheads="1"/>
            </p:cNvSpPr>
            <p:nvPr/>
          </p:nvSpPr>
          <p:spPr bwMode="auto">
            <a:xfrm>
              <a:off x="1863081" y="3126510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77" name="Oval 120"/>
            <p:cNvSpPr>
              <a:spLocks noChangeArrowheads="1"/>
            </p:cNvSpPr>
            <p:nvPr/>
          </p:nvSpPr>
          <p:spPr bwMode="auto">
            <a:xfrm>
              <a:off x="1874687" y="3169386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78" name="Oval 119"/>
            <p:cNvSpPr>
              <a:spLocks noChangeArrowheads="1"/>
            </p:cNvSpPr>
            <p:nvPr/>
          </p:nvSpPr>
          <p:spPr bwMode="auto">
            <a:xfrm>
              <a:off x="1889459" y="3214518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79" name="Oval 456"/>
            <p:cNvSpPr>
              <a:spLocks noChangeArrowheads="1"/>
            </p:cNvSpPr>
            <p:nvPr/>
          </p:nvSpPr>
          <p:spPr bwMode="auto">
            <a:xfrm rot="-4878576">
              <a:off x="1561046" y="3534504"/>
              <a:ext cx="95154" cy="41149"/>
            </a:xfrm>
            <a:prstGeom prst="ellipse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80" name="Oval 353"/>
            <p:cNvSpPr>
              <a:spLocks noChangeArrowheads="1"/>
            </p:cNvSpPr>
            <p:nvPr/>
          </p:nvSpPr>
          <p:spPr bwMode="auto">
            <a:xfrm rot="-228089">
              <a:off x="1582421" y="3466130"/>
              <a:ext cx="46777" cy="5528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81" name="Oval 355"/>
            <p:cNvSpPr>
              <a:spLocks noChangeArrowheads="1"/>
            </p:cNvSpPr>
            <p:nvPr/>
          </p:nvSpPr>
          <p:spPr bwMode="auto">
            <a:xfrm rot="-228089">
              <a:off x="1616185" y="3515776"/>
              <a:ext cx="46777" cy="5528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82" name="Oval 168"/>
            <p:cNvSpPr>
              <a:spLocks noChangeArrowheads="1"/>
            </p:cNvSpPr>
            <p:nvPr/>
          </p:nvSpPr>
          <p:spPr bwMode="auto">
            <a:xfrm>
              <a:off x="1463193" y="3407458"/>
              <a:ext cx="46425" cy="496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983" name="Group 463"/>
            <p:cNvGrpSpPr>
              <a:grpSpLocks/>
            </p:cNvGrpSpPr>
            <p:nvPr/>
          </p:nvGrpSpPr>
          <p:grpSpPr bwMode="auto">
            <a:xfrm rot="804869">
              <a:off x="1688284" y="3015560"/>
              <a:ext cx="40798" cy="75220"/>
              <a:chOff x="2468" y="1476"/>
              <a:chExt cx="116" cy="200"/>
            </a:xfrm>
          </p:grpSpPr>
          <p:sp>
            <p:nvSpPr>
              <p:cNvPr id="10095" name="Freeform 461"/>
              <p:cNvSpPr>
                <a:spLocks/>
              </p:cNvSpPr>
              <p:nvPr/>
            </p:nvSpPr>
            <p:spPr bwMode="auto">
              <a:xfrm>
                <a:off x="2484" y="1476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096" name="Freeform 462"/>
              <p:cNvSpPr>
                <a:spLocks/>
              </p:cNvSpPr>
              <p:nvPr/>
            </p:nvSpPr>
            <p:spPr bwMode="auto">
              <a:xfrm>
                <a:off x="2468" y="1488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9984" name="Group 464"/>
            <p:cNvGrpSpPr>
              <a:grpSpLocks/>
            </p:cNvGrpSpPr>
            <p:nvPr/>
          </p:nvGrpSpPr>
          <p:grpSpPr bwMode="auto">
            <a:xfrm>
              <a:off x="1669995" y="3032109"/>
              <a:ext cx="40798" cy="75220"/>
              <a:chOff x="2468" y="1476"/>
              <a:chExt cx="116" cy="200"/>
            </a:xfrm>
          </p:grpSpPr>
          <p:sp>
            <p:nvSpPr>
              <p:cNvPr id="10093" name="Freeform 465"/>
              <p:cNvSpPr>
                <a:spLocks/>
              </p:cNvSpPr>
              <p:nvPr/>
            </p:nvSpPr>
            <p:spPr bwMode="auto">
              <a:xfrm>
                <a:off x="2484" y="1476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094" name="Freeform 466"/>
              <p:cNvSpPr>
                <a:spLocks/>
              </p:cNvSpPr>
              <p:nvPr/>
            </p:nvSpPr>
            <p:spPr bwMode="auto">
              <a:xfrm>
                <a:off x="2468" y="1488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9985" name="Group 467"/>
            <p:cNvGrpSpPr>
              <a:grpSpLocks/>
            </p:cNvGrpSpPr>
            <p:nvPr/>
          </p:nvGrpSpPr>
          <p:grpSpPr bwMode="auto">
            <a:xfrm>
              <a:off x="1648893" y="3048657"/>
              <a:ext cx="40798" cy="75220"/>
              <a:chOff x="2468" y="1476"/>
              <a:chExt cx="116" cy="200"/>
            </a:xfrm>
          </p:grpSpPr>
          <p:sp>
            <p:nvSpPr>
              <p:cNvPr id="10091" name="Freeform 468"/>
              <p:cNvSpPr>
                <a:spLocks/>
              </p:cNvSpPr>
              <p:nvPr/>
            </p:nvSpPr>
            <p:spPr bwMode="auto">
              <a:xfrm>
                <a:off x="2484" y="1476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092" name="Freeform 469"/>
              <p:cNvSpPr>
                <a:spLocks/>
              </p:cNvSpPr>
              <p:nvPr/>
            </p:nvSpPr>
            <p:spPr bwMode="auto">
              <a:xfrm>
                <a:off x="2468" y="1488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9986" name="Group 470"/>
            <p:cNvGrpSpPr>
              <a:grpSpLocks/>
            </p:cNvGrpSpPr>
            <p:nvPr/>
          </p:nvGrpSpPr>
          <p:grpSpPr bwMode="auto">
            <a:xfrm>
              <a:off x="1627791" y="3072728"/>
              <a:ext cx="40798" cy="75220"/>
              <a:chOff x="2468" y="1476"/>
              <a:chExt cx="116" cy="200"/>
            </a:xfrm>
          </p:grpSpPr>
          <p:sp>
            <p:nvSpPr>
              <p:cNvPr id="10089" name="Freeform 471"/>
              <p:cNvSpPr>
                <a:spLocks/>
              </p:cNvSpPr>
              <p:nvPr/>
            </p:nvSpPr>
            <p:spPr bwMode="auto">
              <a:xfrm>
                <a:off x="2484" y="1476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090" name="Freeform 472"/>
              <p:cNvSpPr>
                <a:spLocks/>
              </p:cNvSpPr>
              <p:nvPr/>
            </p:nvSpPr>
            <p:spPr bwMode="auto">
              <a:xfrm>
                <a:off x="2468" y="1488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9987" name="Group 473"/>
            <p:cNvGrpSpPr>
              <a:grpSpLocks/>
            </p:cNvGrpSpPr>
            <p:nvPr/>
          </p:nvGrpSpPr>
          <p:grpSpPr bwMode="auto">
            <a:xfrm>
              <a:off x="1608095" y="3104320"/>
              <a:ext cx="40798" cy="75220"/>
              <a:chOff x="2468" y="1476"/>
              <a:chExt cx="116" cy="200"/>
            </a:xfrm>
          </p:grpSpPr>
          <p:sp>
            <p:nvSpPr>
              <p:cNvPr id="10087" name="Freeform 474"/>
              <p:cNvSpPr>
                <a:spLocks/>
              </p:cNvSpPr>
              <p:nvPr/>
            </p:nvSpPr>
            <p:spPr bwMode="auto">
              <a:xfrm>
                <a:off x="2484" y="1476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088" name="Freeform 475"/>
              <p:cNvSpPr>
                <a:spLocks/>
              </p:cNvSpPr>
              <p:nvPr/>
            </p:nvSpPr>
            <p:spPr bwMode="auto">
              <a:xfrm>
                <a:off x="2468" y="1488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9988" name="Group 476"/>
            <p:cNvGrpSpPr>
              <a:grpSpLocks/>
            </p:cNvGrpSpPr>
            <p:nvPr/>
          </p:nvGrpSpPr>
          <p:grpSpPr bwMode="auto">
            <a:xfrm>
              <a:off x="1592620" y="3138921"/>
              <a:ext cx="40798" cy="75220"/>
              <a:chOff x="2468" y="1476"/>
              <a:chExt cx="116" cy="200"/>
            </a:xfrm>
          </p:grpSpPr>
          <p:sp>
            <p:nvSpPr>
              <p:cNvPr id="10085" name="Freeform 477"/>
              <p:cNvSpPr>
                <a:spLocks/>
              </p:cNvSpPr>
              <p:nvPr/>
            </p:nvSpPr>
            <p:spPr bwMode="auto">
              <a:xfrm>
                <a:off x="2484" y="1476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086" name="Freeform 478"/>
              <p:cNvSpPr>
                <a:spLocks/>
              </p:cNvSpPr>
              <p:nvPr/>
            </p:nvSpPr>
            <p:spPr bwMode="auto">
              <a:xfrm>
                <a:off x="2468" y="1488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9989" name="Group 479"/>
            <p:cNvGrpSpPr>
              <a:grpSpLocks/>
            </p:cNvGrpSpPr>
            <p:nvPr/>
          </p:nvGrpSpPr>
          <p:grpSpPr bwMode="auto">
            <a:xfrm>
              <a:off x="1578552" y="3188567"/>
              <a:ext cx="40798" cy="75220"/>
              <a:chOff x="2468" y="1476"/>
              <a:chExt cx="116" cy="200"/>
            </a:xfrm>
          </p:grpSpPr>
          <p:sp>
            <p:nvSpPr>
              <p:cNvPr id="10083" name="Freeform 480"/>
              <p:cNvSpPr>
                <a:spLocks/>
              </p:cNvSpPr>
              <p:nvPr/>
            </p:nvSpPr>
            <p:spPr bwMode="auto">
              <a:xfrm>
                <a:off x="2484" y="1476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084" name="Freeform 481"/>
              <p:cNvSpPr>
                <a:spLocks/>
              </p:cNvSpPr>
              <p:nvPr/>
            </p:nvSpPr>
            <p:spPr bwMode="auto">
              <a:xfrm>
                <a:off x="2468" y="1488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9990" name="Group 482"/>
            <p:cNvGrpSpPr>
              <a:grpSpLocks/>
            </p:cNvGrpSpPr>
            <p:nvPr/>
          </p:nvGrpSpPr>
          <p:grpSpPr bwMode="auto">
            <a:xfrm>
              <a:off x="1487109" y="3260778"/>
              <a:ext cx="40798" cy="75220"/>
              <a:chOff x="2468" y="1476"/>
              <a:chExt cx="116" cy="200"/>
            </a:xfrm>
          </p:grpSpPr>
          <p:sp>
            <p:nvSpPr>
              <p:cNvPr id="10081" name="Freeform 483"/>
              <p:cNvSpPr>
                <a:spLocks/>
              </p:cNvSpPr>
              <p:nvPr/>
            </p:nvSpPr>
            <p:spPr bwMode="auto">
              <a:xfrm>
                <a:off x="2484" y="1476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082" name="Freeform 484"/>
              <p:cNvSpPr>
                <a:spLocks/>
              </p:cNvSpPr>
              <p:nvPr/>
            </p:nvSpPr>
            <p:spPr bwMode="auto">
              <a:xfrm>
                <a:off x="2468" y="1488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9991" name="Group 485"/>
            <p:cNvGrpSpPr>
              <a:grpSpLocks/>
            </p:cNvGrpSpPr>
            <p:nvPr/>
          </p:nvGrpSpPr>
          <p:grpSpPr bwMode="auto">
            <a:xfrm rot="-2146324">
              <a:off x="1406920" y="3265292"/>
              <a:ext cx="40798" cy="75220"/>
              <a:chOff x="2468" y="1476"/>
              <a:chExt cx="116" cy="200"/>
            </a:xfrm>
          </p:grpSpPr>
          <p:sp>
            <p:nvSpPr>
              <p:cNvPr id="10079" name="Freeform 486"/>
              <p:cNvSpPr>
                <a:spLocks/>
              </p:cNvSpPr>
              <p:nvPr/>
            </p:nvSpPr>
            <p:spPr bwMode="auto">
              <a:xfrm>
                <a:off x="2484" y="1476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080" name="Freeform 487"/>
              <p:cNvSpPr>
                <a:spLocks/>
              </p:cNvSpPr>
              <p:nvPr/>
            </p:nvSpPr>
            <p:spPr bwMode="auto">
              <a:xfrm>
                <a:off x="2468" y="1488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9992" name="Group 488"/>
            <p:cNvGrpSpPr>
              <a:grpSpLocks/>
            </p:cNvGrpSpPr>
            <p:nvPr/>
          </p:nvGrpSpPr>
          <p:grpSpPr bwMode="auto">
            <a:xfrm rot="-2146324">
              <a:off x="1385818" y="3275823"/>
              <a:ext cx="40798" cy="75220"/>
              <a:chOff x="2468" y="1476"/>
              <a:chExt cx="116" cy="200"/>
            </a:xfrm>
          </p:grpSpPr>
          <p:sp>
            <p:nvSpPr>
              <p:cNvPr id="10077" name="Freeform 489"/>
              <p:cNvSpPr>
                <a:spLocks/>
              </p:cNvSpPr>
              <p:nvPr/>
            </p:nvSpPr>
            <p:spPr bwMode="auto">
              <a:xfrm>
                <a:off x="2484" y="1476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078" name="Freeform 490"/>
              <p:cNvSpPr>
                <a:spLocks/>
              </p:cNvSpPr>
              <p:nvPr/>
            </p:nvSpPr>
            <p:spPr bwMode="auto">
              <a:xfrm>
                <a:off x="2468" y="1488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9993" name="Group 491"/>
            <p:cNvGrpSpPr>
              <a:grpSpLocks/>
            </p:cNvGrpSpPr>
            <p:nvPr/>
          </p:nvGrpSpPr>
          <p:grpSpPr bwMode="auto">
            <a:xfrm rot="-2146324">
              <a:off x="1374564" y="3301397"/>
              <a:ext cx="40798" cy="75220"/>
              <a:chOff x="2468" y="1476"/>
              <a:chExt cx="116" cy="200"/>
            </a:xfrm>
          </p:grpSpPr>
          <p:sp>
            <p:nvSpPr>
              <p:cNvPr id="10075" name="Freeform 492"/>
              <p:cNvSpPr>
                <a:spLocks/>
              </p:cNvSpPr>
              <p:nvPr/>
            </p:nvSpPr>
            <p:spPr bwMode="auto">
              <a:xfrm>
                <a:off x="2484" y="1476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076" name="Freeform 493"/>
              <p:cNvSpPr>
                <a:spLocks/>
              </p:cNvSpPr>
              <p:nvPr/>
            </p:nvSpPr>
            <p:spPr bwMode="auto">
              <a:xfrm>
                <a:off x="2468" y="1488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9994" name="Group 494"/>
            <p:cNvGrpSpPr>
              <a:grpSpLocks/>
            </p:cNvGrpSpPr>
            <p:nvPr/>
          </p:nvGrpSpPr>
          <p:grpSpPr bwMode="auto">
            <a:xfrm rot="-5649839">
              <a:off x="1454663" y="3325917"/>
              <a:ext cx="24447" cy="67176"/>
              <a:chOff x="2468" y="1476"/>
              <a:chExt cx="116" cy="200"/>
            </a:xfrm>
          </p:grpSpPr>
          <p:sp>
            <p:nvSpPr>
              <p:cNvPr id="10073" name="Freeform 495"/>
              <p:cNvSpPr>
                <a:spLocks/>
              </p:cNvSpPr>
              <p:nvPr/>
            </p:nvSpPr>
            <p:spPr bwMode="auto">
              <a:xfrm>
                <a:off x="2484" y="1476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074" name="Freeform 496"/>
              <p:cNvSpPr>
                <a:spLocks/>
              </p:cNvSpPr>
              <p:nvPr/>
            </p:nvSpPr>
            <p:spPr bwMode="auto">
              <a:xfrm>
                <a:off x="2468" y="1488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9995" name="Group 497"/>
            <p:cNvGrpSpPr>
              <a:grpSpLocks/>
            </p:cNvGrpSpPr>
            <p:nvPr/>
          </p:nvGrpSpPr>
          <p:grpSpPr bwMode="auto">
            <a:xfrm rot="-5649839">
              <a:off x="1481392" y="3345475"/>
              <a:ext cx="24447" cy="67176"/>
              <a:chOff x="2468" y="1476"/>
              <a:chExt cx="116" cy="200"/>
            </a:xfrm>
          </p:grpSpPr>
          <p:sp>
            <p:nvSpPr>
              <p:cNvPr id="10071" name="Freeform 498"/>
              <p:cNvSpPr>
                <a:spLocks/>
              </p:cNvSpPr>
              <p:nvPr/>
            </p:nvSpPr>
            <p:spPr bwMode="auto">
              <a:xfrm>
                <a:off x="2484" y="1476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072" name="Freeform 499"/>
              <p:cNvSpPr>
                <a:spLocks/>
              </p:cNvSpPr>
              <p:nvPr/>
            </p:nvSpPr>
            <p:spPr bwMode="auto">
              <a:xfrm>
                <a:off x="2468" y="1488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9996" name="Group 500"/>
            <p:cNvGrpSpPr>
              <a:grpSpLocks/>
            </p:cNvGrpSpPr>
            <p:nvPr/>
          </p:nvGrpSpPr>
          <p:grpSpPr bwMode="auto">
            <a:xfrm rot="-5649839">
              <a:off x="1511041" y="3359767"/>
              <a:ext cx="42876" cy="67176"/>
              <a:chOff x="2468" y="1476"/>
              <a:chExt cx="116" cy="200"/>
            </a:xfrm>
          </p:grpSpPr>
          <p:sp>
            <p:nvSpPr>
              <p:cNvPr id="10069" name="Freeform 501"/>
              <p:cNvSpPr>
                <a:spLocks/>
              </p:cNvSpPr>
              <p:nvPr/>
            </p:nvSpPr>
            <p:spPr bwMode="auto">
              <a:xfrm>
                <a:off x="2484" y="1476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070" name="Freeform 502"/>
              <p:cNvSpPr>
                <a:spLocks/>
              </p:cNvSpPr>
              <p:nvPr/>
            </p:nvSpPr>
            <p:spPr bwMode="auto">
              <a:xfrm>
                <a:off x="2468" y="1488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9997" name="Group 503"/>
            <p:cNvGrpSpPr>
              <a:grpSpLocks/>
            </p:cNvGrpSpPr>
            <p:nvPr/>
          </p:nvGrpSpPr>
          <p:grpSpPr bwMode="auto">
            <a:xfrm rot="-5649839">
              <a:off x="1530737" y="3383837"/>
              <a:ext cx="42876" cy="67176"/>
              <a:chOff x="2468" y="1476"/>
              <a:chExt cx="116" cy="200"/>
            </a:xfrm>
          </p:grpSpPr>
          <p:sp>
            <p:nvSpPr>
              <p:cNvPr id="10067" name="Freeform 504"/>
              <p:cNvSpPr>
                <a:spLocks/>
              </p:cNvSpPr>
              <p:nvPr/>
            </p:nvSpPr>
            <p:spPr bwMode="auto">
              <a:xfrm>
                <a:off x="2484" y="1476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068" name="Freeform 505"/>
              <p:cNvSpPr>
                <a:spLocks/>
              </p:cNvSpPr>
              <p:nvPr/>
            </p:nvSpPr>
            <p:spPr bwMode="auto">
              <a:xfrm>
                <a:off x="2468" y="1488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9998" name="Group 506"/>
            <p:cNvGrpSpPr>
              <a:grpSpLocks/>
            </p:cNvGrpSpPr>
            <p:nvPr/>
          </p:nvGrpSpPr>
          <p:grpSpPr bwMode="auto">
            <a:xfrm rot="-5649839">
              <a:off x="1562329" y="3405358"/>
              <a:ext cx="44756" cy="58735"/>
              <a:chOff x="2468" y="1476"/>
              <a:chExt cx="116" cy="200"/>
            </a:xfrm>
          </p:grpSpPr>
          <p:sp>
            <p:nvSpPr>
              <p:cNvPr id="10065" name="Freeform 507"/>
              <p:cNvSpPr>
                <a:spLocks/>
              </p:cNvSpPr>
              <p:nvPr/>
            </p:nvSpPr>
            <p:spPr bwMode="auto">
              <a:xfrm>
                <a:off x="2484" y="1476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066" name="Freeform 508"/>
              <p:cNvSpPr>
                <a:spLocks/>
              </p:cNvSpPr>
              <p:nvPr/>
            </p:nvSpPr>
            <p:spPr bwMode="auto">
              <a:xfrm>
                <a:off x="2468" y="1488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9999" name="Group 509"/>
            <p:cNvGrpSpPr>
              <a:grpSpLocks/>
            </p:cNvGrpSpPr>
            <p:nvPr/>
          </p:nvGrpSpPr>
          <p:grpSpPr bwMode="auto">
            <a:xfrm rot="-5649839">
              <a:off x="1579634" y="3414104"/>
              <a:ext cx="53406" cy="50645"/>
              <a:chOff x="2468" y="1476"/>
              <a:chExt cx="116" cy="200"/>
            </a:xfrm>
          </p:grpSpPr>
          <p:sp>
            <p:nvSpPr>
              <p:cNvPr id="10063" name="Freeform 510"/>
              <p:cNvSpPr>
                <a:spLocks/>
              </p:cNvSpPr>
              <p:nvPr/>
            </p:nvSpPr>
            <p:spPr bwMode="auto">
              <a:xfrm>
                <a:off x="2484" y="1476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064" name="Freeform 511"/>
              <p:cNvSpPr>
                <a:spLocks/>
              </p:cNvSpPr>
              <p:nvPr/>
            </p:nvSpPr>
            <p:spPr bwMode="auto">
              <a:xfrm>
                <a:off x="2468" y="1488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0000" name="Group 512"/>
            <p:cNvGrpSpPr>
              <a:grpSpLocks/>
            </p:cNvGrpSpPr>
            <p:nvPr/>
          </p:nvGrpSpPr>
          <p:grpSpPr bwMode="auto">
            <a:xfrm rot="-5649839">
              <a:off x="1608315" y="3419975"/>
              <a:ext cx="58296" cy="46425"/>
              <a:chOff x="2468" y="1476"/>
              <a:chExt cx="116" cy="200"/>
            </a:xfrm>
          </p:grpSpPr>
          <p:sp>
            <p:nvSpPr>
              <p:cNvPr id="10061" name="Freeform 513"/>
              <p:cNvSpPr>
                <a:spLocks/>
              </p:cNvSpPr>
              <p:nvPr/>
            </p:nvSpPr>
            <p:spPr bwMode="auto">
              <a:xfrm>
                <a:off x="2484" y="1476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062" name="Freeform 514"/>
              <p:cNvSpPr>
                <a:spLocks/>
              </p:cNvSpPr>
              <p:nvPr/>
            </p:nvSpPr>
            <p:spPr bwMode="auto">
              <a:xfrm>
                <a:off x="2468" y="1488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0001" name="Group 515"/>
            <p:cNvGrpSpPr>
              <a:grpSpLocks/>
            </p:cNvGrpSpPr>
            <p:nvPr/>
          </p:nvGrpSpPr>
          <p:grpSpPr bwMode="auto">
            <a:xfrm rot="-6905827">
              <a:off x="1653105" y="3412155"/>
              <a:ext cx="43628" cy="70341"/>
              <a:chOff x="2468" y="1476"/>
              <a:chExt cx="116" cy="200"/>
            </a:xfrm>
          </p:grpSpPr>
          <p:sp>
            <p:nvSpPr>
              <p:cNvPr id="10059" name="Freeform 516"/>
              <p:cNvSpPr>
                <a:spLocks/>
              </p:cNvSpPr>
              <p:nvPr/>
            </p:nvSpPr>
            <p:spPr bwMode="auto">
              <a:xfrm>
                <a:off x="2484" y="1476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060" name="Freeform 517"/>
              <p:cNvSpPr>
                <a:spLocks/>
              </p:cNvSpPr>
              <p:nvPr/>
            </p:nvSpPr>
            <p:spPr bwMode="auto">
              <a:xfrm>
                <a:off x="2468" y="1488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0002" name="Group 518"/>
            <p:cNvGrpSpPr>
              <a:grpSpLocks/>
            </p:cNvGrpSpPr>
            <p:nvPr/>
          </p:nvGrpSpPr>
          <p:grpSpPr bwMode="auto">
            <a:xfrm rot="-7693584">
              <a:off x="1686869" y="3410650"/>
              <a:ext cx="43628" cy="70341"/>
              <a:chOff x="2468" y="1476"/>
              <a:chExt cx="116" cy="200"/>
            </a:xfrm>
          </p:grpSpPr>
          <p:sp>
            <p:nvSpPr>
              <p:cNvPr id="10057" name="Freeform 519"/>
              <p:cNvSpPr>
                <a:spLocks/>
              </p:cNvSpPr>
              <p:nvPr/>
            </p:nvSpPr>
            <p:spPr bwMode="auto">
              <a:xfrm>
                <a:off x="2484" y="1476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058" name="Freeform 520"/>
              <p:cNvSpPr>
                <a:spLocks/>
              </p:cNvSpPr>
              <p:nvPr/>
            </p:nvSpPr>
            <p:spPr bwMode="auto">
              <a:xfrm>
                <a:off x="2468" y="1488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0003" name="Group 521"/>
            <p:cNvGrpSpPr>
              <a:grpSpLocks/>
            </p:cNvGrpSpPr>
            <p:nvPr/>
          </p:nvGrpSpPr>
          <p:grpSpPr bwMode="auto">
            <a:xfrm rot="-7693584">
              <a:off x="1711450" y="3413330"/>
              <a:ext cx="55663" cy="60845"/>
              <a:chOff x="2468" y="1476"/>
              <a:chExt cx="116" cy="200"/>
            </a:xfrm>
          </p:grpSpPr>
          <p:sp>
            <p:nvSpPr>
              <p:cNvPr id="10055" name="Freeform 522"/>
              <p:cNvSpPr>
                <a:spLocks/>
              </p:cNvSpPr>
              <p:nvPr/>
            </p:nvSpPr>
            <p:spPr bwMode="auto">
              <a:xfrm>
                <a:off x="2484" y="1476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056" name="Freeform 523"/>
              <p:cNvSpPr>
                <a:spLocks/>
              </p:cNvSpPr>
              <p:nvPr/>
            </p:nvSpPr>
            <p:spPr bwMode="auto">
              <a:xfrm>
                <a:off x="2468" y="1488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0004" name="Group 524"/>
            <p:cNvGrpSpPr>
              <a:grpSpLocks/>
            </p:cNvGrpSpPr>
            <p:nvPr/>
          </p:nvGrpSpPr>
          <p:grpSpPr bwMode="auto">
            <a:xfrm rot="-7693584">
              <a:off x="1735170" y="3412988"/>
              <a:ext cx="61681" cy="50997"/>
              <a:chOff x="2468" y="1476"/>
              <a:chExt cx="116" cy="200"/>
            </a:xfrm>
          </p:grpSpPr>
          <p:sp>
            <p:nvSpPr>
              <p:cNvPr id="10053" name="Freeform 525"/>
              <p:cNvSpPr>
                <a:spLocks/>
              </p:cNvSpPr>
              <p:nvPr/>
            </p:nvSpPr>
            <p:spPr bwMode="auto">
              <a:xfrm>
                <a:off x="2484" y="1476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054" name="Freeform 526"/>
              <p:cNvSpPr>
                <a:spLocks/>
              </p:cNvSpPr>
              <p:nvPr/>
            </p:nvSpPr>
            <p:spPr bwMode="auto">
              <a:xfrm>
                <a:off x="2468" y="1488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0005" name="Group 527"/>
            <p:cNvGrpSpPr>
              <a:grpSpLocks/>
            </p:cNvGrpSpPr>
            <p:nvPr/>
          </p:nvGrpSpPr>
          <p:grpSpPr bwMode="auto">
            <a:xfrm rot="-7693584">
              <a:off x="1761050" y="3416117"/>
              <a:ext cx="66194" cy="43611"/>
              <a:chOff x="2468" y="1476"/>
              <a:chExt cx="116" cy="200"/>
            </a:xfrm>
          </p:grpSpPr>
          <p:sp>
            <p:nvSpPr>
              <p:cNvPr id="10051" name="Freeform 528"/>
              <p:cNvSpPr>
                <a:spLocks/>
              </p:cNvSpPr>
              <p:nvPr/>
            </p:nvSpPr>
            <p:spPr bwMode="auto">
              <a:xfrm>
                <a:off x="2484" y="1476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052" name="Freeform 529"/>
              <p:cNvSpPr>
                <a:spLocks/>
              </p:cNvSpPr>
              <p:nvPr/>
            </p:nvSpPr>
            <p:spPr bwMode="auto">
              <a:xfrm>
                <a:off x="2468" y="1488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0006" name="Group 530"/>
            <p:cNvGrpSpPr>
              <a:grpSpLocks/>
            </p:cNvGrpSpPr>
            <p:nvPr/>
          </p:nvGrpSpPr>
          <p:grpSpPr bwMode="auto">
            <a:xfrm rot="-7693584">
              <a:off x="1790303" y="3414610"/>
              <a:ext cx="64313" cy="32709"/>
              <a:chOff x="2468" y="1476"/>
              <a:chExt cx="116" cy="200"/>
            </a:xfrm>
          </p:grpSpPr>
          <p:sp>
            <p:nvSpPr>
              <p:cNvPr id="10049" name="Freeform 531"/>
              <p:cNvSpPr>
                <a:spLocks/>
              </p:cNvSpPr>
              <p:nvPr/>
            </p:nvSpPr>
            <p:spPr bwMode="auto">
              <a:xfrm>
                <a:off x="2484" y="1476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050" name="Freeform 532"/>
              <p:cNvSpPr>
                <a:spLocks/>
              </p:cNvSpPr>
              <p:nvPr/>
            </p:nvSpPr>
            <p:spPr bwMode="auto">
              <a:xfrm>
                <a:off x="2468" y="1488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0007" name="Group 533"/>
            <p:cNvGrpSpPr>
              <a:grpSpLocks/>
            </p:cNvGrpSpPr>
            <p:nvPr/>
          </p:nvGrpSpPr>
          <p:grpSpPr bwMode="auto">
            <a:xfrm rot="-10174403">
              <a:off x="1833186" y="3396175"/>
              <a:ext cx="40798" cy="75220"/>
              <a:chOff x="2468" y="1476"/>
              <a:chExt cx="116" cy="200"/>
            </a:xfrm>
          </p:grpSpPr>
          <p:sp>
            <p:nvSpPr>
              <p:cNvPr id="10047" name="Freeform 534"/>
              <p:cNvSpPr>
                <a:spLocks/>
              </p:cNvSpPr>
              <p:nvPr/>
            </p:nvSpPr>
            <p:spPr bwMode="auto">
              <a:xfrm>
                <a:off x="2484" y="1476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048" name="Freeform 535"/>
              <p:cNvSpPr>
                <a:spLocks/>
              </p:cNvSpPr>
              <p:nvPr/>
            </p:nvSpPr>
            <p:spPr bwMode="auto">
              <a:xfrm>
                <a:off x="2468" y="1488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0008" name="Group 536"/>
            <p:cNvGrpSpPr>
              <a:grpSpLocks/>
            </p:cNvGrpSpPr>
            <p:nvPr/>
          </p:nvGrpSpPr>
          <p:grpSpPr bwMode="auto">
            <a:xfrm rot="-10174403">
              <a:off x="1851475" y="3393919"/>
              <a:ext cx="53107" cy="71459"/>
              <a:chOff x="2468" y="1476"/>
              <a:chExt cx="116" cy="200"/>
            </a:xfrm>
          </p:grpSpPr>
          <p:sp>
            <p:nvSpPr>
              <p:cNvPr id="10045" name="Freeform 537"/>
              <p:cNvSpPr>
                <a:spLocks/>
              </p:cNvSpPr>
              <p:nvPr/>
            </p:nvSpPr>
            <p:spPr bwMode="auto">
              <a:xfrm>
                <a:off x="2484" y="1476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046" name="Freeform 538"/>
              <p:cNvSpPr>
                <a:spLocks/>
              </p:cNvSpPr>
              <p:nvPr/>
            </p:nvSpPr>
            <p:spPr bwMode="auto">
              <a:xfrm>
                <a:off x="2468" y="1488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0009" name="Group 539"/>
            <p:cNvGrpSpPr>
              <a:grpSpLocks/>
            </p:cNvGrpSpPr>
            <p:nvPr/>
          </p:nvGrpSpPr>
          <p:grpSpPr bwMode="auto">
            <a:xfrm rot="-10174403">
              <a:off x="1868357" y="3366839"/>
              <a:ext cx="51349" cy="68827"/>
              <a:chOff x="2468" y="1476"/>
              <a:chExt cx="116" cy="200"/>
            </a:xfrm>
          </p:grpSpPr>
          <p:sp>
            <p:nvSpPr>
              <p:cNvPr id="10043" name="Freeform 540"/>
              <p:cNvSpPr>
                <a:spLocks/>
              </p:cNvSpPr>
              <p:nvPr/>
            </p:nvSpPr>
            <p:spPr bwMode="auto">
              <a:xfrm>
                <a:off x="2484" y="1476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044" name="Freeform 541"/>
              <p:cNvSpPr>
                <a:spLocks/>
              </p:cNvSpPr>
              <p:nvPr/>
            </p:nvSpPr>
            <p:spPr bwMode="auto">
              <a:xfrm>
                <a:off x="2468" y="1488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0010" name="Group 542"/>
            <p:cNvGrpSpPr>
              <a:grpSpLocks/>
            </p:cNvGrpSpPr>
            <p:nvPr/>
          </p:nvGrpSpPr>
          <p:grpSpPr bwMode="auto">
            <a:xfrm rot="1081139">
              <a:off x="1710793" y="3005029"/>
              <a:ext cx="40798" cy="75220"/>
              <a:chOff x="2468" y="1476"/>
              <a:chExt cx="116" cy="200"/>
            </a:xfrm>
          </p:grpSpPr>
          <p:sp>
            <p:nvSpPr>
              <p:cNvPr id="10041" name="Freeform 543"/>
              <p:cNvSpPr>
                <a:spLocks/>
              </p:cNvSpPr>
              <p:nvPr/>
            </p:nvSpPr>
            <p:spPr bwMode="auto">
              <a:xfrm>
                <a:off x="2484" y="1476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042" name="Freeform 544"/>
              <p:cNvSpPr>
                <a:spLocks/>
              </p:cNvSpPr>
              <p:nvPr/>
            </p:nvSpPr>
            <p:spPr bwMode="auto">
              <a:xfrm>
                <a:off x="2468" y="1488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0011" name="Group 545"/>
            <p:cNvGrpSpPr>
              <a:grpSpLocks/>
            </p:cNvGrpSpPr>
            <p:nvPr/>
          </p:nvGrpSpPr>
          <p:grpSpPr bwMode="auto">
            <a:xfrm rot="1923064">
              <a:off x="1734709" y="3012551"/>
              <a:ext cx="40798" cy="75220"/>
              <a:chOff x="2468" y="1476"/>
              <a:chExt cx="116" cy="200"/>
            </a:xfrm>
          </p:grpSpPr>
          <p:sp>
            <p:nvSpPr>
              <p:cNvPr id="10039" name="Freeform 546"/>
              <p:cNvSpPr>
                <a:spLocks/>
              </p:cNvSpPr>
              <p:nvPr/>
            </p:nvSpPr>
            <p:spPr bwMode="auto">
              <a:xfrm>
                <a:off x="2484" y="1476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040" name="Freeform 547"/>
              <p:cNvSpPr>
                <a:spLocks/>
              </p:cNvSpPr>
              <p:nvPr/>
            </p:nvSpPr>
            <p:spPr bwMode="auto">
              <a:xfrm>
                <a:off x="2468" y="1488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0012" name="Group 548"/>
            <p:cNvGrpSpPr>
              <a:grpSpLocks/>
            </p:cNvGrpSpPr>
            <p:nvPr/>
          </p:nvGrpSpPr>
          <p:grpSpPr bwMode="auto">
            <a:xfrm rot="2619469">
              <a:off x="1760032" y="3026091"/>
              <a:ext cx="40798" cy="75220"/>
              <a:chOff x="2468" y="1476"/>
              <a:chExt cx="116" cy="200"/>
            </a:xfrm>
          </p:grpSpPr>
          <p:sp>
            <p:nvSpPr>
              <p:cNvPr id="10037" name="Freeform 549"/>
              <p:cNvSpPr>
                <a:spLocks/>
              </p:cNvSpPr>
              <p:nvPr/>
            </p:nvSpPr>
            <p:spPr bwMode="auto">
              <a:xfrm>
                <a:off x="2484" y="1476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038" name="Freeform 550"/>
              <p:cNvSpPr>
                <a:spLocks/>
              </p:cNvSpPr>
              <p:nvPr/>
            </p:nvSpPr>
            <p:spPr bwMode="auto">
              <a:xfrm>
                <a:off x="2468" y="1488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0013" name="Group 551"/>
            <p:cNvGrpSpPr>
              <a:grpSpLocks/>
            </p:cNvGrpSpPr>
            <p:nvPr/>
          </p:nvGrpSpPr>
          <p:grpSpPr bwMode="auto">
            <a:xfrm rot="3887936">
              <a:off x="1779719" y="3070654"/>
              <a:ext cx="43628" cy="70341"/>
              <a:chOff x="2468" y="1476"/>
              <a:chExt cx="116" cy="200"/>
            </a:xfrm>
          </p:grpSpPr>
          <p:sp>
            <p:nvSpPr>
              <p:cNvPr id="10035" name="Freeform 552"/>
              <p:cNvSpPr>
                <a:spLocks/>
              </p:cNvSpPr>
              <p:nvPr/>
            </p:nvSpPr>
            <p:spPr bwMode="auto">
              <a:xfrm>
                <a:off x="2484" y="1476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036" name="Freeform 553"/>
              <p:cNvSpPr>
                <a:spLocks/>
              </p:cNvSpPr>
              <p:nvPr/>
            </p:nvSpPr>
            <p:spPr bwMode="auto">
              <a:xfrm>
                <a:off x="2468" y="1488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0014" name="Group 554"/>
            <p:cNvGrpSpPr>
              <a:grpSpLocks/>
            </p:cNvGrpSpPr>
            <p:nvPr/>
          </p:nvGrpSpPr>
          <p:grpSpPr bwMode="auto">
            <a:xfrm rot="3887936">
              <a:off x="1796601" y="3100742"/>
              <a:ext cx="43628" cy="70341"/>
              <a:chOff x="2468" y="1476"/>
              <a:chExt cx="116" cy="200"/>
            </a:xfrm>
          </p:grpSpPr>
          <p:sp>
            <p:nvSpPr>
              <p:cNvPr id="10033" name="Freeform 555"/>
              <p:cNvSpPr>
                <a:spLocks/>
              </p:cNvSpPr>
              <p:nvPr/>
            </p:nvSpPr>
            <p:spPr bwMode="auto">
              <a:xfrm>
                <a:off x="2484" y="1476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034" name="Freeform 556"/>
              <p:cNvSpPr>
                <a:spLocks/>
              </p:cNvSpPr>
              <p:nvPr/>
            </p:nvSpPr>
            <p:spPr bwMode="auto">
              <a:xfrm>
                <a:off x="2468" y="1488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0015" name="Group 557"/>
            <p:cNvGrpSpPr>
              <a:grpSpLocks/>
            </p:cNvGrpSpPr>
            <p:nvPr/>
          </p:nvGrpSpPr>
          <p:grpSpPr bwMode="auto">
            <a:xfrm rot="3887936">
              <a:off x="1808559" y="3127822"/>
              <a:ext cx="43628" cy="70341"/>
              <a:chOff x="2468" y="1476"/>
              <a:chExt cx="116" cy="200"/>
            </a:xfrm>
          </p:grpSpPr>
          <p:sp>
            <p:nvSpPr>
              <p:cNvPr id="10031" name="Freeform 558"/>
              <p:cNvSpPr>
                <a:spLocks/>
              </p:cNvSpPr>
              <p:nvPr/>
            </p:nvSpPr>
            <p:spPr bwMode="auto">
              <a:xfrm>
                <a:off x="2484" y="1476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032" name="Freeform 559"/>
              <p:cNvSpPr>
                <a:spLocks/>
              </p:cNvSpPr>
              <p:nvPr/>
            </p:nvSpPr>
            <p:spPr bwMode="auto">
              <a:xfrm>
                <a:off x="2468" y="1488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0016" name="Group 560"/>
            <p:cNvGrpSpPr>
              <a:grpSpLocks/>
            </p:cNvGrpSpPr>
            <p:nvPr/>
          </p:nvGrpSpPr>
          <p:grpSpPr bwMode="auto">
            <a:xfrm rot="4795055">
              <a:off x="1818406" y="3160918"/>
              <a:ext cx="43628" cy="70341"/>
              <a:chOff x="2468" y="1476"/>
              <a:chExt cx="116" cy="200"/>
            </a:xfrm>
          </p:grpSpPr>
          <p:sp>
            <p:nvSpPr>
              <p:cNvPr id="10029" name="Freeform 561"/>
              <p:cNvSpPr>
                <a:spLocks/>
              </p:cNvSpPr>
              <p:nvPr/>
            </p:nvSpPr>
            <p:spPr bwMode="auto">
              <a:xfrm>
                <a:off x="2484" y="1476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030" name="Freeform 562"/>
              <p:cNvSpPr>
                <a:spLocks/>
              </p:cNvSpPr>
              <p:nvPr/>
            </p:nvSpPr>
            <p:spPr bwMode="auto">
              <a:xfrm>
                <a:off x="2468" y="1488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0017" name="Group 563"/>
            <p:cNvGrpSpPr>
              <a:grpSpLocks/>
            </p:cNvGrpSpPr>
            <p:nvPr/>
          </p:nvGrpSpPr>
          <p:grpSpPr bwMode="auto">
            <a:xfrm rot="4795055">
              <a:off x="1828254" y="3197024"/>
              <a:ext cx="43628" cy="70341"/>
              <a:chOff x="2468" y="1476"/>
              <a:chExt cx="116" cy="200"/>
            </a:xfrm>
          </p:grpSpPr>
          <p:sp>
            <p:nvSpPr>
              <p:cNvPr id="10027" name="Freeform 564"/>
              <p:cNvSpPr>
                <a:spLocks/>
              </p:cNvSpPr>
              <p:nvPr/>
            </p:nvSpPr>
            <p:spPr bwMode="auto">
              <a:xfrm>
                <a:off x="2484" y="1476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028" name="Freeform 565"/>
              <p:cNvSpPr>
                <a:spLocks/>
              </p:cNvSpPr>
              <p:nvPr/>
            </p:nvSpPr>
            <p:spPr bwMode="auto">
              <a:xfrm>
                <a:off x="2468" y="1488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0018" name="Group 566"/>
            <p:cNvGrpSpPr>
              <a:grpSpLocks/>
            </p:cNvGrpSpPr>
            <p:nvPr/>
          </p:nvGrpSpPr>
          <p:grpSpPr bwMode="auto">
            <a:xfrm rot="5542872">
              <a:off x="1838102" y="3233130"/>
              <a:ext cx="43628" cy="70341"/>
              <a:chOff x="2468" y="1476"/>
              <a:chExt cx="116" cy="200"/>
            </a:xfrm>
          </p:grpSpPr>
          <p:sp>
            <p:nvSpPr>
              <p:cNvPr id="10025" name="Freeform 567"/>
              <p:cNvSpPr>
                <a:spLocks/>
              </p:cNvSpPr>
              <p:nvPr/>
            </p:nvSpPr>
            <p:spPr bwMode="auto">
              <a:xfrm>
                <a:off x="2484" y="1476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026" name="Freeform 568"/>
              <p:cNvSpPr>
                <a:spLocks/>
              </p:cNvSpPr>
              <p:nvPr/>
            </p:nvSpPr>
            <p:spPr bwMode="auto">
              <a:xfrm>
                <a:off x="2468" y="1488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0019" name="Group 569"/>
            <p:cNvGrpSpPr>
              <a:grpSpLocks/>
            </p:cNvGrpSpPr>
            <p:nvPr/>
          </p:nvGrpSpPr>
          <p:grpSpPr bwMode="auto">
            <a:xfrm rot="6036075">
              <a:off x="1845136" y="3273749"/>
              <a:ext cx="43628" cy="70341"/>
              <a:chOff x="2468" y="1476"/>
              <a:chExt cx="116" cy="200"/>
            </a:xfrm>
          </p:grpSpPr>
          <p:sp>
            <p:nvSpPr>
              <p:cNvPr id="10023" name="Freeform 570"/>
              <p:cNvSpPr>
                <a:spLocks/>
              </p:cNvSpPr>
              <p:nvPr/>
            </p:nvSpPr>
            <p:spPr bwMode="auto">
              <a:xfrm>
                <a:off x="2484" y="1476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024" name="Freeform 571"/>
              <p:cNvSpPr>
                <a:spLocks/>
              </p:cNvSpPr>
              <p:nvPr/>
            </p:nvSpPr>
            <p:spPr bwMode="auto">
              <a:xfrm>
                <a:off x="2468" y="1488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0020" name="Group 572"/>
            <p:cNvGrpSpPr>
              <a:grpSpLocks/>
            </p:cNvGrpSpPr>
            <p:nvPr/>
          </p:nvGrpSpPr>
          <p:grpSpPr bwMode="auto">
            <a:xfrm rot="6878001">
              <a:off x="1852170" y="3312864"/>
              <a:ext cx="43628" cy="70341"/>
              <a:chOff x="2468" y="1476"/>
              <a:chExt cx="116" cy="200"/>
            </a:xfrm>
          </p:grpSpPr>
          <p:sp>
            <p:nvSpPr>
              <p:cNvPr id="10021" name="Freeform 573"/>
              <p:cNvSpPr>
                <a:spLocks/>
              </p:cNvSpPr>
              <p:nvPr/>
            </p:nvSpPr>
            <p:spPr bwMode="auto">
              <a:xfrm>
                <a:off x="2484" y="1476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022" name="Freeform 574"/>
              <p:cNvSpPr>
                <a:spLocks/>
              </p:cNvSpPr>
              <p:nvPr/>
            </p:nvSpPr>
            <p:spPr bwMode="auto">
              <a:xfrm>
                <a:off x="2468" y="1488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9223" name="Group 864"/>
          <p:cNvGrpSpPr>
            <a:grpSpLocks/>
          </p:cNvGrpSpPr>
          <p:nvPr/>
        </p:nvGrpSpPr>
        <p:grpSpPr bwMode="auto">
          <a:xfrm>
            <a:off x="1114425" y="1952625"/>
            <a:ext cx="1152525" cy="1181100"/>
            <a:chOff x="1114426" y="1209675"/>
            <a:chExt cx="1152524" cy="1181099"/>
          </a:xfrm>
        </p:grpSpPr>
        <p:sp>
          <p:nvSpPr>
            <p:cNvPr id="9241" name="Freeform 457"/>
            <p:cNvSpPr>
              <a:spLocks/>
            </p:cNvSpPr>
            <p:nvPr/>
          </p:nvSpPr>
          <p:spPr bwMode="auto">
            <a:xfrm>
              <a:off x="1155480" y="1246008"/>
              <a:ext cx="872654" cy="770046"/>
            </a:xfrm>
            <a:custGeom>
              <a:avLst/>
              <a:gdLst>
                <a:gd name="T0" fmla="*/ 2147483647 w 1743"/>
                <a:gd name="T1" fmla="*/ 2147483647 h 1420"/>
                <a:gd name="T2" fmla="*/ 2147483647 w 1743"/>
                <a:gd name="T3" fmla="*/ 2147483647 h 1420"/>
                <a:gd name="T4" fmla="*/ 2147483647 w 1743"/>
                <a:gd name="T5" fmla="*/ 2147483647 h 1420"/>
                <a:gd name="T6" fmla="*/ 2147483647 w 1743"/>
                <a:gd name="T7" fmla="*/ 2147483647 h 1420"/>
                <a:gd name="T8" fmla="*/ 2147483647 w 1743"/>
                <a:gd name="T9" fmla="*/ 2147483647 h 1420"/>
                <a:gd name="T10" fmla="*/ 2147483647 w 1743"/>
                <a:gd name="T11" fmla="*/ 2147483647 h 1420"/>
                <a:gd name="T12" fmla="*/ 2147483647 w 1743"/>
                <a:gd name="T13" fmla="*/ 2147483647 h 1420"/>
                <a:gd name="T14" fmla="*/ 2147483647 w 1743"/>
                <a:gd name="T15" fmla="*/ 2147483647 h 1420"/>
                <a:gd name="T16" fmla="*/ 2147483647 w 1743"/>
                <a:gd name="T17" fmla="*/ 2147483647 h 1420"/>
                <a:gd name="T18" fmla="*/ 2147483647 w 1743"/>
                <a:gd name="T19" fmla="*/ 2147483647 h 1420"/>
                <a:gd name="T20" fmla="*/ 2147483647 w 1743"/>
                <a:gd name="T21" fmla="*/ 2147483647 h 1420"/>
                <a:gd name="T22" fmla="*/ 2147483647 w 1743"/>
                <a:gd name="T23" fmla="*/ 2147483647 h 1420"/>
                <a:gd name="T24" fmla="*/ 2147483647 w 1743"/>
                <a:gd name="T25" fmla="*/ 2147483647 h 1420"/>
                <a:gd name="T26" fmla="*/ 2147483647 w 1743"/>
                <a:gd name="T27" fmla="*/ 2147483647 h 1420"/>
                <a:gd name="T28" fmla="*/ 2147483647 w 1743"/>
                <a:gd name="T29" fmla="*/ 2147483647 h 1420"/>
                <a:gd name="T30" fmla="*/ 2147483647 w 1743"/>
                <a:gd name="T31" fmla="*/ 2147483647 h 1420"/>
                <a:gd name="T32" fmla="*/ 2147483647 w 1743"/>
                <a:gd name="T33" fmla="*/ 2147483647 h 1420"/>
                <a:gd name="T34" fmla="*/ 2147483647 w 1743"/>
                <a:gd name="T35" fmla="*/ 2147483647 h 1420"/>
                <a:gd name="T36" fmla="*/ 2147483647 w 1743"/>
                <a:gd name="T37" fmla="*/ 0 h 1420"/>
                <a:gd name="T38" fmla="*/ 2147483647 w 1743"/>
                <a:gd name="T39" fmla="*/ 2147483647 h 1420"/>
                <a:gd name="T40" fmla="*/ 2147483647 w 1743"/>
                <a:gd name="T41" fmla="*/ 2147483647 h 1420"/>
                <a:gd name="T42" fmla="*/ 2147483647 w 1743"/>
                <a:gd name="T43" fmla="*/ 2147483647 h 1420"/>
                <a:gd name="T44" fmla="*/ 2147483647 w 1743"/>
                <a:gd name="T45" fmla="*/ 2147483647 h 1420"/>
                <a:gd name="T46" fmla="*/ 2147483647 w 1743"/>
                <a:gd name="T47" fmla="*/ 2147483647 h 1420"/>
                <a:gd name="T48" fmla="*/ 2147483647 w 1743"/>
                <a:gd name="T49" fmla="*/ 2147483647 h 1420"/>
                <a:gd name="T50" fmla="*/ 2147483647 w 1743"/>
                <a:gd name="T51" fmla="*/ 2147483647 h 1420"/>
                <a:gd name="T52" fmla="*/ 2147483647 w 1743"/>
                <a:gd name="T53" fmla="*/ 2147483647 h 1420"/>
                <a:gd name="T54" fmla="*/ 2147483647 w 1743"/>
                <a:gd name="T55" fmla="*/ 2147483647 h 1420"/>
                <a:gd name="T56" fmla="*/ 2147483647 w 1743"/>
                <a:gd name="T57" fmla="*/ 2147483647 h 1420"/>
                <a:gd name="T58" fmla="*/ 2147483647 w 1743"/>
                <a:gd name="T59" fmla="*/ 2147483647 h 1420"/>
                <a:gd name="T60" fmla="*/ 2147483647 w 1743"/>
                <a:gd name="T61" fmla="*/ 2147483647 h 1420"/>
                <a:gd name="T62" fmla="*/ 2147483647 w 1743"/>
                <a:gd name="T63" fmla="*/ 2147483647 h 1420"/>
                <a:gd name="T64" fmla="*/ 2147483647 w 1743"/>
                <a:gd name="T65" fmla="*/ 2147483647 h 1420"/>
                <a:gd name="T66" fmla="*/ 2147483647 w 1743"/>
                <a:gd name="T67" fmla="*/ 2147483647 h 1420"/>
                <a:gd name="T68" fmla="*/ 2147483647 w 1743"/>
                <a:gd name="T69" fmla="*/ 2147483647 h 1420"/>
                <a:gd name="T70" fmla="*/ 2147483647 w 1743"/>
                <a:gd name="T71" fmla="*/ 2147483647 h 1420"/>
                <a:gd name="T72" fmla="*/ 2147483647 w 1743"/>
                <a:gd name="T73" fmla="*/ 2147483647 h 1420"/>
                <a:gd name="T74" fmla="*/ 2147483647 w 1743"/>
                <a:gd name="T75" fmla="*/ 2147483647 h 1420"/>
                <a:gd name="T76" fmla="*/ 2147483647 w 1743"/>
                <a:gd name="T77" fmla="*/ 2147483647 h 1420"/>
                <a:gd name="T78" fmla="*/ 2147483647 w 1743"/>
                <a:gd name="T79" fmla="*/ 2147483647 h 1420"/>
                <a:gd name="T80" fmla="*/ 2147483647 w 1743"/>
                <a:gd name="T81" fmla="*/ 2147483647 h 1420"/>
                <a:gd name="T82" fmla="*/ 0 w 1743"/>
                <a:gd name="T83" fmla="*/ 2147483647 h 1420"/>
                <a:gd name="T84" fmla="*/ 2147483647 w 1743"/>
                <a:gd name="T85" fmla="*/ 2147483647 h 1420"/>
                <a:gd name="T86" fmla="*/ 2147483647 w 1743"/>
                <a:gd name="T87" fmla="*/ 2147483647 h 1420"/>
                <a:gd name="T88" fmla="*/ 2147483647 w 1743"/>
                <a:gd name="T89" fmla="*/ 2147483647 h 1420"/>
                <a:gd name="T90" fmla="*/ 2147483647 w 1743"/>
                <a:gd name="T91" fmla="*/ 2147483647 h 1420"/>
                <a:gd name="T92" fmla="*/ 2147483647 w 1743"/>
                <a:gd name="T93" fmla="*/ 2147483647 h 1420"/>
                <a:gd name="T94" fmla="*/ 2147483647 w 1743"/>
                <a:gd name="T95" fmla="*/ 2147483647 h 1420"/>
                <a:gd name="T96" fmla="*/ 2147483647 w 1743"/>
                <a:gd name="T97" fmla="*/ 2147483647 h 1420"/>
                <a:gd name="T98" fmla="*/ 2147483647 w 1743"/>
                <a:gd name="T99" fmla="*/ 2147483647 h 1420"/>
                <a:gd name="T100" fmla="*/ 2147483647 w 1743"/>
                <a:gd name="T101" fmla="*/ 2147483647 h 1420"/>
                <a:gd name="T102" fmla="*/ 2147483647 w 1743"/>
                <a:gd name="T103" fmla="*/ 2147483647 h 1420"/>
                <a:gd name="T104" fmla="*/ 2147483647 w 1743"/>
                <a:gd name="T105" fmla="*/ 2147483647 h 1420"/>
                <a:gd name="T106" fmla="*/ 2147483647 w 1743"/>
                <a:gd name="T107" fmla="*/ 2147483647 h 1420"/>
                <a:gd name="T108" fmla="*/ 2147483647 w 1743"/>
                <a:gd name="T109" fmla="*/ 2147483647 h 1420"/>
                <a:gd name="T110" fmla="*/ 2147483647 w 1743"/>
                <a:gd name="T111" fmla="*/ 2147483647 h 142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743"/>
                <a:gd name="T169" fmla="*/ 0 h 1420"/>
                <a:gd name="T170" fmla="*/ 1743 w 1743"/>
                <a:gd name="T171" fmla="*/ 1420 h 142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743" h="1420">
                  <a:moveTo>
                    <a:pt x="884" y="1388"/>
                  </a:moveTo>
                  <a:cubicBezTo>
                    <a:pt x="1009" y="1395"/>
                    <a:pt x="1132" y="1412"/>
                    <a:pt x="1256" y="1420"/>
                  </a:cubicBezTo>
                  <a:cubicBezTo>
                    <a:pt x="1327" y="1417"/>
                    <a:pt x="1397" y="1408"/>
                    <a:pt x="1468" y="1404"/>
                  </a:cubicBezTo>
                  <a:cubicBezTo>
                    <a:pt x="1500" y="1398"/>
                    <a:pt x="1533" y="1396"/>
                    <a:pt x="1564" y="1388"/>
                  </a:cubicBezTo>
                  <a:cubicBezTo>
                    <a:pt x="1588" y="1382"/>
                    <a:pt x="1611" y="1370"/>
                    <a:pt x="1636" y="1364"/>
                  </a:cubicBezTo>
                  <a:cubicBezTo>
                    <a:pt x="1664" y="1336"/>
                    <a:pt x="1676" y="1300"/>
                    <a:pt x="1704" y="1272"/>
                  </a:cubicBezTo>
                  <a:cubicBezTo>
                    <a:pt x="1715" y="1240"/>
                    <a:pt x="1721" y="1209"/>
                    <a:pt x="1728" y="1176"/>
                  </a:cubicBezTo>
                  <a:cubicBezTo>
                    <a:pt x="1730" y="1116"/>
                    <a:pt x="1743" y="1009"/>
                    <a:pt x="1732" y="940"/>
                  </a:cubicBezTo>
                  <a:cubicBezTo>
                    <a:pt x="1728" y="916"/>
                    <a:pt x="1710" y="892"/>
                    <a:pt x="1704" y="868"/>
                  </a:cubicBezTo>
                  <a:cubicBezTo>
                    <a:pt x="1700" y="853"/>
                    <a:pt x="1692" y="824"/>
                    <a:pt x="1692" y="824"/>
                  </a:cubicBezTo>
                  <a:cubicBezTo>
                    <a:pt x="1690" y="801"/>
                    <a:pt x="1689" y="758"/>
                    <a:pt x="1684" y="732"/>
                  </a:cubicBezTo>
                  <a:cubicBezTo>
                    <a:pt x="1676" y="686"/>
                    <a:pt x="1655" y="645"/>
                    <a:pt x="1644" y="600"/>
                  </a:cubicBezTo>
                  <a:cubicBezTo>
                    <a:pt x="1639" y="550"/>
                    <a:pt x="1633" y="561"/>
                    <a:pt x="1624" y="524"/>
                  </a:cubicBezTo>
                  <a:cubicBezTo>
                    <a:pt x="1611" y="474"/>
                    <a:pt x="1605" y="418"/>
                    <a:pt x="1584" y="372"/>
                  </a:cubicBezTo>
                  <a:cubicBezTo>
                    <a:pt x="1570" y="340"/>
                    <a:pt x="1569" y="313"/>
                    <a:pt x="1544" y="288"/>
                  </a:cubicBezTo>
                  <a:cubicBezTo>
                    <a:pt x="1535" y="260"/>
                    <a:pt x="1513" y="228"/>
                    <a:pt x="1488" y="212"/>
                  </a:cubicBezTo>
                  <a:cubicBezTo>
                    <a:pt x="1477" y="168"/>
                    <a:pt x="1461" y="169"/>
                    <a:pt x="1432" y="140"/>
                  </a:cubicBezTo>
                  <a:cubicBezTo>
                    <a:pt x="1399" y="107"/>
                    <a:pt x="1359" y="90"/>
                    <a:pt x="1320" y="68"/>
                  </a:cubicBezTo>
                  <a:cubicBezTo>
                    <a:pt x="1260" y="35"/>
                    <a:pt x="1202" y="6"/>
                    <a:pt x="1132" y="0"/>
                  </a:cubicBezTo>
                  <a:cubicBezTo>
                    <a:pt x="1109" y="1"/>
                    <a:pt x="1087" y="2"/>
                    <a:pt x="1064" y="4"/>
                  </a:cubicBezTo>
                  <a:cubicBezTo>
                    <a:pt x="1050" y="5"/>
                    <a:pt x="1024" y="16"/>
                    <a:pt x="1024" y="16"/>
                  </a:cubicBezTo>
                  <a:cubicBezTo>
                    <a:pt x="986" y="54"/>
                    <a:pt x="1035" y="9"/>
                    <a:pt x="1000" y="32"/>
                  </a:cubicBezTo>
                  <a:cubicBezTo>
                    <a:pt x="971" y="51"/>
                    <a:pt x="942" y="81"/>
                    <a:pt x="916" y="104"/>
                  </a:cubicBezTo>
                  <a:cubicBezTo>
                    <a:pt x="908" y="112"/>
                    <a:pt x="901" y="122"/>
                    <a:pt x="892" y="128"/>
                  </a:cubicBezTo>
                  <a:cubicBezTo>
                    <a:pt x="884" y="133"/>
                    <a:pt x="868" y="144"/>
                    <a:pt x="868" y="144"/>
                  </a:cubicBezTo>
                  <a:cubicBezTo>
                    <a:pt x="860" y="156"/>
                    <a:pt x="850" y="169"/>
                    <a:pt x="840" y="180"/>
                  </a:cubicBezTo>
                  <a:cubicBezTo>
                    <a:pt x="832" y="188"/>
                    <a:pt x="816" y="204"/>
                    <a:pt x="816" y="204"/>
                  </a:cubicBezTo>
                  <a:cubicBezTo>
                    <a:pt x="808" y="229"/>
                    <a:pt x="784" y="256"/>
                    <a:pt x="764" y="276"/>
                  </a:cubicBezTo>
                  <a:cubicBezTo>
                    <a:pt x="758" y="294"/>
                    <a:pt x="743" y="308"/>
                    <a:pt x="732" y="324"/>
                  </a:cubicBezTo>
                  <a:cubicBezTo>
                    <a:pt x="723" y="337"/>
                    <a:pt x="715" y="357"/>
                    <a:pt x="708" y="372"/>
                  </a:cubicBezTo>
                  <a:cubicBezTo>
                    <a:pt x="678" y="441"/>
                    <a:pt x="673" y="522"/>
                    <a:pt x="624" y="580"/>
                  </a:cubicBezTo>
                  <a:cubicBezTo>
                    <a:pt x="606" y="601"/>
                    <a:pt x="596" y="633"/>
                    <a:pt x="564" y="644"/>
                  </a:cubicBezTo>
                  <a:cubicBezTo>
                    <a:pt x="544" y="651"/>
                    <a:pt x="523" y="662"/>
                    <a:pt x="504" y="668"/>
                  </a:cubicBezTo>
                  <a:cubicBezTo>
                    <a:pt x="457" y="684"/>
                    <a:pt x="404" y="676"/>
                    <a:pt x="356" y="692"/>
                  </a:cubicBezTo>
                  <a:cubicBezTo>
                    <a:pt x="342" y="706"/>
                    <a:pt x="327" y="718"/>
                    <a:pt x="308" y="724"/>
                  </a:cubicBezTo>
                  <a:cubicBezTo>
                    <a:pt x="302" y="734"/>
                    <a:pt x="260" y="784"/>
                    <a:pt x="284" y="748"/>
                  </a:cubicBezTo>
                  <a:cubicBezTo>
                    <a:pt x="264" y="741"/>
                    <a:pt x="244" y="739"/>
                    <a:pt x="224" y="732"/>
                  </a:cubicBezTo>
                  <a:cubicBezTo>
                    <a:pt x="201" y="733"/>
                    <a:pt x="179" y="734"/>
                    <a:pt x="156" y="736"/>
                  </a:cubicBezTo>
                  <a:cubicBezTo>
                    <a:pt x="133" y="738"/>
                    <a:pt x="118" y="769"/>
                    <a:pt x="96" y="776"/>
                  </a:cubicBezTo>
                  <a:cubicBezTo>
                    <a:pt x="91" y="803"/>
                    <a:pt x="87" y="797"/>
                    <a:pt x="64" y="808"/>
                  </a:cubicBezTo>
                  <a:cubicBezTo>
                    <a:pt x="60" y="819"/>
                    <a:pt x="28" y="848"/>
                    <a:pt x="16" y="856"/>
                  </a:cubicBezTo>
                  <a:cubicBezTo>
                    <a:pt x="12" y="869"/>
                    <a:pt x="4" y="879"/>
                    <a:pt x="0" y="892"/>
                  </a:cubicBezTo>
                  <a:cubicBezTo>
                    <a:pt x="5" y="933"/>
                    <a:pt x="6" y="974"/>
                    <a:pt x="36" y="1004"/>
                  </a:cubicBezTo>
                  <a:cubicBezTo>
                    <a:pt x="44" y="1027"/>
                    <a:pt x="35" y="1006"/>
                    <a:pt x="52" y="1028"/>
                  </a:cubicBezTo>
                  <a:cubicBezTo>
                    <a:pt x="60" y="1039"/>
                    <a:pt x="63" y="1053"/>
                    <a:pt x="72" y="1064"/>
                  </a:cubicBezTo>
                  <a:cubicBezTo>
                    <a:pt x="96" y="1092"/>
                    <a:pt x="138" y="1099"/>
                    <a:pt x="168" y="1116"/>
                  </a:cubicBezTo>
                  <a:cubicBezTo>
                    <a:pt x="207" y="1138"/>
                    <a:pt x="176" y="1129"/>
                    <a:pt x="212" y="1136"/>
                  </a:cubicBezTo>
                  <a:cubicBezTo>
                    <a:pt x="219" y="1141"/>
                    <a:pt x="230" y="1142"/>
                    <a:pt x="236" y="1148"/>
                  </a:cubicBezTo>
                  <a:cubicBezTo>
                    <a:pt x="239" y="1151"/>
                    <a:pt x="237" y="1157"/>
                    <a:pt x="240" y="1160"/>
                  </a:cubicBezTo>
                  <a:cubicBezTo>
                    <a:pt x="243" y="1164"/>
                    <a:pt x="248" y="1165"/>
                    <a:pt x="252" y="1168"/>
                  </a:cubicBezTo>
                  <a:cubicBezTo>
                    <a:pt x="278" y="1247"/>
                    <a:pt x="378" y="1280"/>
                    <a:pt x="448" y="1308"/>
                  </a:cubicBezTo>
                  <a:cubicBezTo>
                    <a:pt x="465" y="1315"/>
                    <a:pt x="482" y="1323"/>
                    <a:pt x="500" y="1328"/>
                  </a:cubicBezTo>
                  <a:cubicBezTo>
                    <a:pt x="518" y="1340"/>
                    <a:pt x="550" y="1346"/>
                    <a:pt x="572" y="1348"/>
                  </a:cubicBezTo>
                  <a:cubicBezTo>
                    <a:pt x="619" y="1352"/>
                    <a:pt x="712" y="1356"/>
                    <a:pt x="712" y="1356"/>
                  </a:cubicBezTo>
                  <a:cubicBezTo>
                    <a:pt x="750" y="1364"/>
                    <a:pt x="784" y="1380"/>
                    <a:pt x="824" y="1384"/>
                  </a:cubicBezTo>
                  <a:cubicBezTo>
                    <a:pt x="844" y="1386"/>
                    <a:pt x="884" y="1388"/>
                    <a:pt x="884" y="1388"/>
                  </a:cubicBezTo>
                  <a:close/>
                </a:path>
              </a:pathLst>
            </a:custGeom>
            <a:solidFill>
              <a:srgbClr val="0B1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42" name="Oval 139"/>
            <p:cNvSpPr>
              <a:spLocks noChangeArrowheads="1"/>
            </p:cNvSpPr>
            <p:nvPr/>
          </p:nvSpPr>
          <p:spPr bwMode="auto">
            <a:xfrm rot="845248">
              <a:off x="1382325" y="1373380"/>
              <a:ext cx="693534" cy="745375"/>
            </a:xfrm>
            <a:prstGeom prst="ellipse">
              <a:avLst/>
            </a:pr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3" name="Oval 382"/>
            <p:cNvSpPr>
              <a:spLocks noChangeArrowheads="1"/>
            </p:cNvSpPr>
            <p:nvPr/>
          </p:nvSpPr>
          <p:spPr bwMode="auto">
            <a:xfrm>
              <a:off x="1967554" y="1538300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4" name="Oval 454"/>
            <p:cNvSpPr>
              <a:spLocks noChangeArrowheads="1"/>
            </p:cNvSpPr>
            <p:nvPr/>
          </p:nvSpPr>
          <p:spPr bwMode="auto">
            <a:xfrm>
              <a:off x="1755774" y="1209675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5" name="Oval 453"/>
            <p:cNvSpPr>
              <a:spLocks noChangeArrowheads="1"/>
            </p:cNvSpPr>
            <p:nvPr/>
          </p:nvSpPr>
          <p:spPr bwMode="auto">
            <a:xfrm rot="228812">
              <a:off x="2088714" y="1462380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6" name="Oval 447"/>
            <p:cNvSpPr>
              <a:spLocks noChangeArrowheads="1"/>
            </p:cNvSpPr>
            <p:nvPr/>
          </p:nvSpPr>
          <p:spPr bwMode="auto">
            <a:xfrm rot="228812">
              <a:off x="2062179" y="1434724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7" name="Oval 448"/>
            <p:cNvSpPr>
              <a:spLocks noChangeArrowheads="1"/>
            </p:cNvSpPr>
            <p:nvPr/>
          </p:nvSpPr>
          <p:spPr bwMode="auto">
            <a:xfrm rot="228812">
              <a:off x="1981072" y="1340366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8" name="Oval 449"/>
            <p:cNvSpPr>
              <a:spLocks noChangeArrowheads="1"/>
            </p:cNvSpPr>
            <p:nvPr/>
          </p:nvSpPr>
          <p:spPr bwMode="auto">
            <a:xfrm rot="228812">
              <a:off x="2008108" y="1372903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9" name="Oval 450"/>
            <p:cNvSpPr>
              <a:spLocks noChangeArrowheads="1"/>
            </p:cNvSpPr>
            <p:nvPr/>
          </p:nvSpPr>
          <p:spPr bwMode="auto">
            <a:xfrm rot="228812">
              <a:off x="2041151" y="1408694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0" name="Oval 451"/>
            <p:cNvSpPr>
              <a:spLocks noChangeArrowheads="1"/>
            </p:cNvSpPr>
            <p:nvPr/>
          </p:nvSpPr>
          <p:spPr bwMode="auto">
            <a:xfrm rot="228812">
              <a:off x="1788818" y="1219978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1" name="Oval 452"/>
            <p:cNvSpPr>
              <a:spLocks noChangeArrowheads="1"/>
            </p:cNvSpPr>
            <p:nvPr/>
          </p:nvSpPr>
          <p:spPr bwMode="auto">
            <a:xfrm rot="228812">
              <a:off x="1821861" y="1232993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2" name="Oval 441"/>
            <p:cNvSpPr>
              <a:spLocks noChangeArrowheads="1"/>
            </p:cNvSpPr>
            <p:nvPr/>
          </p:nvSpPr>
          <p:spPr bwMode="auto">
            <a:xfrm rot="228812">
              <a:off x="2179835" y="1625066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3" name="Oval 442"/>
            <p:cNvSpPr>
              <a:spLocks noChangeArrowheads="1"/>
            </p:cNvSpPr>
            <p:nvPr/>
          </p:nvSpPr>
          <p:spPr bwMode="auto">
            <a:xfrm rot="228812">
              <a:off x="2068187" y="1457500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4" name="Oval 443"/>
            <p:cNvSpPr>
              <a:spLocks noChangeArrowheads="1"/>
            </p:cNvSpPr>
            <p:nvPr/>
          </p:nvSpPr>
          <p:spPr bwMode="auto">
            <a:xfrm rot="228812">
              <a:off x="2112746" y="1498171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5" name="Oval 444"/>
            <p:cNvSpPr>
              <a:spLocks noChangeArrowheads="1"/>
            </p:cNvSpPr>
            <p:nvPr/>
          </p:nvSpPr>
          <p:spPr bwMode="auto">
            <a:xfrm rot="228812">
              <a:off x="2090216" y="1503052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6" name="Oval 445"/>
            <p:cNvSpPr>
              <a:spLocks noChangeArrowheads="1"/>
            </p:cNvSpPr>
            <p:nvPr/>
          </p:nvSpPr>
          <p:spPr bwMode="auto">
            <a:xfrm rot="228812">
              <a:off x="2135276" y="1542096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7" name="Oval 446"/>
            <p:cNvSpPr>
              <a:spLocks noChangeArrowheads="1"/>
            </p:cNvSpPr>
            <p:nvPr/>
          </p:nvSpPr>
          <p:spPr bwMode="auto">
            <a:xfrm rot="228812">
              <a:off x="2166818" y="1581141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8" name="Oval 434"/>
            <p:cNvSpPr>
              <a:spLocks noChangeArrowheads="1"/>
            </p:cNvSpPr>
            <p:nvPr/>
          </p:nvSpPr>
          <p:spPr bwMode="auto">
            <a:xfrm rot="228812">
              <a:off x="2152799" y="1615305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9" name="Oval 440"/>
            <p:cNvSpPr>
              <a:spLocks noChangeArrowheads="1"/>
            </p:cNvSpPr>
            <p:nvPr/>
          </p:nvSpPr>
          <p:spPr bwMode="auto">
            <a:xfrm rot="228812">
              <a:off x="2191851" y="1677126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0" name="Oval 439"/>
            <p:cNvSpPr>
              <a:spLocks noChangeArrowheads="1"/>
            </p:cNvSpPr>
            <p:nvPr/>
          </p:nvSpPr>
          <p:spPr bwMode="auto">
            <a:xfrm rot="228812">
              <a:off x="2161811" y="1667364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1" name="Oval 438"/>
            <p:cNvSpPr>
              <a:spLocks noChangeArrowheads="1"/>
            </p:cNvSpPr>
            <p:nvPr/>
          </p:nvSpPr>
          <p:spPr bwMode="auto">
            <a:xfrm rot="228812">
              <a:off x="2194855" y="1725931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2" name="Oval 435"/>
            <p:cNvSpPr>
              <a:spLocks noChangeArrowheads="1"/>
            </p:cNvSpPr>
            <p:nvPr/>
          </p:nvSpPr>
          <p:spPr bwMode="auto">
            <a:xfrm rot="228812">
              <a:off x="2182839" y="1719424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3" name="Oval 436"/>
            <p:cNvSpPr>
              <a:spLocks noChangeArrowheads="1"/>
            </p:cNvSpPr>
            <p:nvPr/>
          </p:nvSpPr>
          <p:spPr bwMode="auto">
            <a:xfrm rot="228812">
              <a:off x="2200863" y="1771483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4" name="Oval 437"/>
            <p:cNvSpPr>
              <a:spLocks noChangeArrowheads="1"/>
            </p:cNvSpPr>
            <p:nvPr/>
          </p:nvSpPr>
          <p:spPr bwMode="auto">
            <a:xfrm rot="228812">
              <a:off x="2182839" y="1768230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5" name="Oval 425"/>
            <p:cNvSpPr>
              <a:spLocks noChangeArrowheads="1"/>
            </p:cNvSpPr>
            <p:nvPr/>
          </p:nvSpPr>
          <p:spPr bwMode="auto">
            <a:xfrm rot="228812">
              <a:off x="2194855" y="1817035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6" name="Oval 426"/>
            <p:cNvSpPr>
              <a:spLocks noChangeArrowheads="1"/>
            </p:cNvSpPr>
            <p:nvPr/>
          </p:nvSpPr>
          <p:spPr bwMode="auto">
            <a:xfrm rot="228812">
              <a:off x="2197859" y="1862587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7" name="Oval 427"/>
            <p:cNvSpPr>
              <a:spLocks noChangeArrowheads="1"/>
            </p:cNvSpPr>
            <p:nvPr/>
          </p:nvSpPr>
          <p:spPr bwMode="auto">
            <a:xfrm rot="228812">
              <a:off x="2191851" y="1901632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8" name="Oval 428"/>
            <p:cNvSpPr>
              <a:spLocks noChangeArrowheads="1"/>
            </p:cNvSpPr>
            <p:nvPr/>
          </p:nvSpPr>
          <p:spPr bwMode="auto">
            <a:xfrm rot="228812">
              <a:off x="2086712" y="2139153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9" name="Oval 429"/>
            <p:cNvSpPr>
              <a:spLocks noChangeArrowheads="1"/>
            </p:cNvSpPr>
            <p:nvPr/>
          </p:nvSpPr>
          <p:spPr bwMode="auto">
            <a:xfrm rot="228812">
              <a:off x="2128767" y="2087094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0" name="Oval 430"/>
            <p:cNvSpPr>
              <a:spLocks noChangeArrowheads="1"/>
            </p:cNvSpPr>
            <p:nvPr/>
          </p:nvSpPr>
          <p:spPr bwMode="auto">
            <a:xfrm rot="228812">
              <a:off x="2152799" y="2057810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1" name="Oval 431"/>
            <p:cNvSpPr>
              <a:spLocks noChangeArrowheads="1"/>
            </p:cNvSpPr>
            <p:nvPr/>
          </p:nvSpPr>
          <p:spPr bwMode="auto">
            <a:xfrm rot="228812">
              <a:off x="2170823" y="2015512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2" name="Oval 432"/>
            <p:cNvSpPr>
              <a:spLocks noChangeArrowheads="1"/>
            </p:cNvSpPr>
            <p:nvPr/>
          </p:nvSpPr>
          <p:spPr bwMode="auto">
            <a:xfrm rot="228812">
              <a:off x="2176831" y="1979721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3" name="Oval 433"/>
            <p:cNvSpPr>
              <a:spLocks noChangeArrowheads="1"/>
            </p:cNvSpPr>
            <p:nvPr/>
          </p:nvSpPr>
          <p:spPr bwMode="auto">
            <a:xfrm rot="228812">
              <a:off x="2185843" y="1943930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4" name="Oval 424"/>
            <p:cNvSpPr>
              <a:spLocks noChangeArrowheads="1"/>
            </p:cNvSpPr>
            <p:nvPr/>
          </p:nvSpPr>
          <p:spPr bwMode="auto">
            <a:xfrm rot="228812">
              <a:off x="2150296" y="1725389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5" name="Oval 421"/>
            <p:cNvSpPr>
              <a:spLocks noChangeArrowheads="1"/>
            </p:cNvSpPr>
            <p:nvPr/>
          </p:nvSpPr>
          <p:spPr bwMode="auto">
            <a:xfrm rot="228812">
              <a:off x="2160810" y="1824085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6" name="Oval 422"/>
            <p:cNvSpPr>
              <a:spLocks noChangeArrowheads="1"/>
            </p:cNvSpPr>
            <p:nvPr/>
          </p:nvSpPr>
          <p:spPr bwMode="auto">
            <a:xfrm rot="228812">
              <a:off x="2174328" y="1888075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7" name="Oval 423"/>
            <p:cNvSpPr>
              <a:spLocks noChangeArrowheads="1"/>
            </p:cNvSpPr>
            <p:nvPr/>
          </p:nvSpPr>
          <p:spPr bwMode="auto">
            <a:xfrm rot="228812">
              <a:off x="2146791" y="1761722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8" name="Oval 417"/>
            <p:cNvSpPr>
              <a:spLocks noChangeArrowheads="1"/>
            </p:cNvSpPr>
            <p:nvPr/>
          </p:nvSpPr>
          <p:spPr bwMode="auto">
            <a:xfrm rot="228812">
              <a:off x="2118754" y="1625608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9" name="Oval 418"/>
            <p:cNvSpPr>
              <a:spLocks noChangeArrowheads="1"/>
            </p:cNvSpPr>
            <p:nvPr/>
          </p:nvSpPr>
          <p:spPr bwMode="auto">
            <a:xfrm rot="228812">
              <a:off x="2132272" y="1689598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0" name="Oval 419"/>
            <p:cNvSpPr>
              <a:spLocks noChangeArrowheads="1"/>
            </p:cNvSpPr>
            <p:nvPr/>
          </p:nvSpPr>
          <p:spPr bwMode="auto">
            <a:xfrm rot="228812">
              <a:off x="2104736" y="1563245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1" name="Oval 420"/>
            <p:cNvSpPr>
              <a:spLocks noChangeArrowheads="1"/>
            </p:cNvSpPr>
            <p:nvPr/>
          </p:nvSpPr>
          <p:spPr bwMode="auto">
            <a:xfrm rot="-228089">
              <a:off x="2094722" y="1690683"/>
              <a:ext cx="66588" cy="7971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2" name="Oval 416"/>
            <p:cNvSpPr>
              <a:spLocks noChangeArrowheads="1"/>
            </p:cNvSpPr>
            <p:nvPr/>
          </p:nvSpPr>
          <p:spPr bwMode="auto">
            <a:xfrm rot="228812">
              <a:off x="2158807" y="1924408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3" name="Oval 415"/>
            <p:cNvSpPr>
              <a:spLocks noChangeArrowheads="1"/>
            </p:cNvSpPr>
            <p:nvPr/>
          </p:nvSpPr>
          <p:spPr bwMode="auto">
            <a:xfrm rot="228812">
              <a:off x="1844892" y="1249262"/>
              <a:ext cx="66588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4" name="Oval 414"/>
            <p:cNvSpPr>
              <a:spLocks noChangeArrowheads="1"/>
            </p:cNvSpPr>
            <p:nvPr/>
          </p:nvSpPr>
          <p:spPr bwMode="auto">
            <a:xfrm rot="228812">
              <a:off x="1875432" y="1265530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5" name="Oval 400"/>
            <p:cNvSpPr>
              <a:spLocks noChangeArrowheads="1"/>
            </p:cNvSpPr>
            <p:nvPr/>
          </p:nvSpPr>
          <p:spPr bwMode="auto">
            <a:xfrm rot="228812">
              <a:off x="1890953" y="1282341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6" name="Oval 401"/>
            <p:cNvSpPr>
              <a:spLocks noChangeArrowheads="1"/>
            </p:cNvSpPr>
            <p:nvPr/>
          </p:nvSpPr>
          <p:spPr bwMode="auto">
            <a:xfrm rot="228812">
              <a:off x="1908476" y="1291560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7" name="Oval 402"/>
            <p:cNvSpPr>
              <a:spLocks noChangeArrowheads="1"/>
            </p:cNvSpPr>
            <p:nvPr/>
          </p:nvSpPr>
          <p:spPr bwMode="auto">
            <a:xfrm rot="228812">
              <a:off x="1925498" y="1304033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8" name="Oval 403"/>
            <p:cNvSpPr>
              <a:spLocks noChangeArrowheads="1"/>
            </p:cNvSpPr>
            <p:nvPr/>
          </p:nvSpPr>
          <p:spPr bwMode="auto">
            <a:xfrm rot="228812">
              <a:off x="1950031" y="1325724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" name="Oval 404"/>
            <p:cNvSpPr>
              <a:spLocks noChangeArrowheads="1"/>
            </p:cNvSpPr>
            <p:nvPr/>
          </p:nvSpPr>
          <p:spPr bwMode="auto">
            <a:xfrm rot="228812">
              <a:off x="1972060" y="1353381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0" name="Oval 405"/>
            <p:cNvSpPr>
              <a:spLocks noChangeArrowheads="1"/>
            </p:cNvSpPr>
            <p:nvPr/>
          </p:nvSpPr>
          <p:spPr bwMode="auto">
            <a:xfrm rot="228812">
              <a:off x="1992587" y="1390799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1" name="Oval 406"/>
            <p:cNvSpPr>
              <a:spLocks noChangeArrowheads="1"/>
            </p:cNvSpPr>
            <p:nvPr/>
          </p:nvSpPr>
          <p:spPr bwMode="auto">
            <a:xfrm rot="228812">
              <a:off x="2018121" y="1437977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2" name="Oval 409"/>
            <p:cNvSpPr>
              <a:spLocks noChangeArrowheads="1"/>
            </p:cNvSpPr>
            <p:nvPr/>
          </p:nvSpPr>
          <p:spPr bwMode="auto">
            <a:xfrm rot="228812">
              <a:off x="2115750" y="1814324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3" name="Oval 410"/>
            <p:cNvSpPr>
              <a:spLocks noChangeArrowheads="1"/>
            </p:cNvSpPr>
            <p:nvPr/>
          </p:nvSpPr>
          <p:spPr bwMode="auto">
            <a:xfrm rot="228812">
              <a:off x="2129268" y="1878314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4" name="Oval 412"/>
            <p:cNvSpPr>
              <a:spLocks noChangeArrowheads="1"/>
            </p:cNvSpPr>
            <p:nvPr/>
          </p:nvSpPr>
          <p:spPr bwMode="auto">
            <a:xfrm rot="228812">
              <a:off x="2068187" y="1601748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5" name="Oval 413"/>
            <p:cNvSpPr>
              <a:spLocks noChangeArrowheads="1"/>
            </p:cNvSpPr>
            <p:nvPr/>
          </p:nvSpPr>
          <p:spPr bwMode="auto">
            <a:xfrm rot="228812">
              <a:off x="2085210" y="1667907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6" name="Oval 385"/>
            <p:cNvSpPr>
              <a:spLocks noChangeArrowheads="1"/>
            </p:cNvSpPr>
            <p:nvPr/>
          </p:nvSpPr>
          <p:spPr bwMode="auto">
            <a:xfrm>
              <a:off x="1818857" y="1261734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7" name="Oval 386"/>
            <p:cNvSpPr>
              <a:spLocks noChangeArrowheads="1"/>
            </p:cNvSpPr>
            <p:nvPr/>
          </p:nvSpPr>
          <p:spPr bwMode="auto">
            <a:xfrm>
              <a:off x="1836881" y="1269869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8" name="Oval 387"/>
            <p:cNvSpPr>
              <a:spLocks noChangeArrowheads="1"/>
            </p:cNvSpPr>
            <p:nvPr/>
          </p:nvSpPr>
          <p:spPr bwMode="auto">
            <a:xfrm>
              <a:off x="1854905" y="1281257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9" name="Oval 388"/>
            <p:cNvSpPr>
              <a:spLocks noChangeArrowheads="1"/>
            </p:cNvSpPr>
            <p:nvPr/>
          </p:nvSpPr>
          <p:spPr bwMode="auto">
            <a:xfrm>
              <a:off x="1880439" y="1300779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0" name="Oval 389"/>
            <p:cNvSpPr>
              <a:spLocks noChangeArrowheads="1"/>
            </p:cNvSpPr>
            <p:nvPr/>
          </p:nvSpPr>
          <p:spPr bwMode="auto">
            <a:xfrm>
              <a:off x="1904471" y="1326809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1" name="Oval 390"/>
            <p:cNvSpPr>
              <a:spLocks noChangeArrowheads="1"/>
            </p:cNvSpPr>
            <p:nvPr/>
          </p:nvSpPr>
          <p:spPr bwMode="auto">
            <a:xfrm>
              <a:off x="1927000" y="1362600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2" name="Oval 391"/>
            <p:cNvSpPr>
              <a:spLocks noChangeArrowheads="1"/>
            </p:cNvSpPr>
            <p:nvPr/>
          </p:nvSpPr>
          <p:spPr bwMode="auto">
            <a:xfrm>
              <a:off x="1955538" y="1408152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3" name="Oval 392"/>
            <p:cNvSpPr>
              <a:spLocks noChangeArrowheads="1"/>
            </p:cNvSpPr>
            <p:nvPr/>
          </p:nvSpPr>
          <p:spPr bwMode="auto">
            <a:xfrm>
              <a:off x="1979570" y="1455331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4" name="Oval 395"/>
            <p:cNvSpPr>
              <a:spLocks noChangeArrowheads="1"/>
            </p:cNvSpPr>
            <p:nvPr/>
          </p:nvSpPr>
          <p:spPr bwMode="auto">
            <a:xfrm>
              <a:off x="2072693" y="1840896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5" name="Oval 396"/>
            <p:cNvSpPr>
              <a:spLocks noChangeArrowheads="1"/>
            </p:cNvSpPr>
            <p:nvPr/>
          </p:nvSpPr>
          <p:spPr bwMode="auto">
            <a:xfrm>
              <a:off x="2051665" y="1702613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6" name="Oval 397"/>
            <p:cNvSpPr>
              <a:spLocks noChangeArrowheads="1"/>
            </p:cNvSpPr>
            <p:nvPr/>
          </p:nvSpPr>
          <p:spPr bwMode="auto">
            <a:xfrm>
              <a:off x="2015618" y="1567584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7" name="Oval 398"/>
            <p:cNvSpPr>
              <a:spLocks noChangeArrowheads="1"/>
            </p:cNvSpPr>
            <p:nvPr/>
          </p:nvSpPr>
          <p:spPr bwMode="auto">
            <a:xfrm>
              <a:off x="2036645" y="1632658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8" name="Oval 370"/>
            <p:cNvSpPr>
              <a:spLocks noChangeArrowheads="1"/>
            </p:cNvSpPr>
            <p:nvPr/>
          </p:nvSpPr>
          <p:spPr bwMode="auto">
            <a:xfrm>
              <a:off x="1776802" y="1232451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9" name="Oval 371"/>
            <p:cNvSpPr>
              <a:spLocks noChangeArrowheads="1"/>
            </p:cNvSpPr>
            <p:nvPr/>
          </p:nvSpPr>
          <p:spPr bwMode="auto">
            <a:xfrm>
              <a:off x="1794826" y="1240585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0" name="Oval 372"/>
            <p:cNvSpPr>
              <a:spLocks noChangeArrowheads="1"/>
            </p:cNvSpPr>
            <p:nvPr/>
          </p:nvSpPr>
          <p:spPr bwMode="auto">
            <a:xfrm>
              <a:off x="1812850" y="1251973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1" name="Oval 379"/>
            <p:cNvSpPr>
              <a:spLocks noChangeArrowheads="1"/>
            </p:cNvSpPr>
            <p:nvPr/>
          </p:nvSpPr>
          <p:spPr bwMode="auto">
            <a:xfrm>
              <a:off x="2021626" y="1741658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2" name="Oval 181"/>
            <p:cNvSpPr>
              <a:spLocks noChangeArrowheads="1"/>
            </p:cNvSpPr>
            <p:nvPr/>
          </p:nvSpPr>
          <p:spPr bwMode="auto">
            <a:xfrm>
              <a:off x="1120434" y="1897836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3" name="Oval 180"/>
            <p:cNvSpPr>
              <a:spLocks noChangeArrowheads="1"/>
            </p:cNvSpPr>
            <p:nvPr/>
          </p:nvSpPr>
          <p:spPr bwMode="auto">
            <a:xfrm>
              <a:off x="1114426" y="1839269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4" name="Oval 130"/>
            <p:cNvSpPr>
              <a:spLocks noChangeArrowheads="1"/>
            </p:cNvSpPr>
            <p:nvPr/>
          </p:nvSpPr>
          <p:spPr bwMode="auto">
            <a:xfrm>
              <a:off x="1706209" y="1209675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5" name="Oval 129"/>
            <p:cNvSpPr>
              <a:spLocks noChangeArrowheads="1"/>
            </p:cNvSpPr>
            <p:nvPr/>
          </p:nvSpPr>
          <p:spPr bwMode="auto">
            <a:xfrm>
              <a:off x="1728738" y="1216182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6" name="Oval 128"/>
            <p:cNvSpPr>
              <a:spLocks noChangeArrowheads="1"/>
            </p:cNvSpPr>
            <p:nvPr/>
          </p:nvSpPr>
          <p:spPr bwMode="auto">
            <a:xfrm>
              <a:off x="1746762" y="1224317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7" name="Oval 127"/>
            <p:cNvSpPr>
              <a:spLocks noChangeArrowheads="1"/>
            </p:cNvSpPr>
            <p:nvPr/>
          </p:nvSpPr>
          <p:spPr bwMode="auto">
            <a:xfrm>
              <a:off x="1764786" y="1235705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8" name="Oval 126"/>
            <p:cNvSpPr>
              <a:spLocks noChangeArrowheads="1"/>
            </p:cNvSpPr>
            <p:nvPr/>
          </p:nvSpPr>
          <p:spPr bwMode="auto">
            <a:xfrm>
              <a:off x="1790320" y="1255227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9" name="Oval 116"/>
            <p:cNvSpPr>
              <a:spLocks noChangeArrowheads="1"/>
            </p:cNvSpPr>
            <p:nvPr/>
          </p:nvSpPr>
          <p:spPr bwMode="auto">
            <a:xfrm>
              <a:off x="1973562" y="1725389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0" name="Oval 117"/>
            <p:cNvSpPr>
              <a:spLocks noChangeArrowheads="1"/>
            </p:cNvSpPr>
            <p:nvPr/>
          </p:nvSpPr>
          <p:spPr bwMode="auto">
            <a:xfrm>
              <a:off x="1982574" y="1795344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1" name="Oval 131"/>
            <p:cNvSpPr>
              <a:spLocks noChangeArrowheads="1"/>
            </p:cNvSpPr>
            <p:nvPr/>
          </p:nvSpPr>
          <p:spPr bwMode="auto">
            <a:xfrm>
              <a:off x="1664153" y="1214556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2" name="Oval 132"/>
            <p:cNvSpPr>
              <a:spLocks noChangeArrowheads="1"/>
            </p:cNvSpPr>
            <p:nvPr/>
          </p:nvSpPr>
          <p:spPr bwMode="auto">
            <a:xfrm>
              <a:off x="1619093" y="1234078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3" name="Oval 133"/>
            <p:cNvSpPr>
              <a:spLocks noChangeArrowheads="1"/>
            </p:cNvSpPr>
            <p:nvPr/>
          </p:nvSpPr>
          <p:spPr bwMode="auto">
            <a:xfrm>
              <a:off x="1589054" y="1258481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4" name="Oval 134"/>
            <p:cNvSpPr>
              <a:spLocks noChangeArrowheads="1"/>
            </p:cNvSpPr>
            <p:nvPr/>
          </p:nvSpPr>
          <p:spPr bwMode="auto">
            <a:xfrm>
              <a:off x="1554508" y="1287764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5" name="Oval 135"/>
            <p:cNvSpPr>
              <a:spLocks noChangeArrowheads="1"/>
            </p:cNvSpPr>
            <p:nvPr/>
          </p:nvSpPr>
          <p:spPr bwMode="auto">
            <a:xfrm>
              <a:off x="1530476" y="1320301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6" name="Oval 136"/>
            <p:cNvSpPr>
              <a:spLocks noChangeArrowheads="1"/>
            </p:cNvSpPr>
            <p:nvPr/>
          </p:nvSpPr>
          <p:spPr bwMode="auto">
            <a:xfrm>
              <a:off x="1494428" y="1365853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7" name="Oval 137"/>
            <p:cNvSpPr>
              <a:spLocks noChangeArrowheads="1"/>
            </p:cNvSpPr>
            <p:nvPr/>
          </p:nvSpPr>
          <p:spPr bwMode="auto">
            <a:xfrm>
              <a:off x="1468895" y="1422793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8" name="Oval 138"/>
            <p:cNvSpPr>
              <a:spLocks noChangeArrowheads="1"/>
            </p:cNvSpPr>
            <p:nvPr/>
          </p:nvSpPr>
          <p:spPr bwMode="auto">
            <a:xfrm>
              <a:off x="1450871" y="1487868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9" name="Freeform 153"/>
            <p:cNvSpPr>
              <a:spLocks/>
            </p:cNvSpPr>
            <p:nvPr/>
          </p:nvSpPr>
          <p:spPr bwMode="auto">
            <a:xfrm rot="2677992">
              <a:off x="1813350" y="1349585"/>
              <a:ext cx="311912" cy="87850"/>
            </a:xfrm>
            <a:custGeom>
              <a:avLst/>
              <a:gdLst>
                <a:gd name="T0" fmla="*/ 2147483647 w 839"/>
                <a:gd name="T1" fmla="*/ 2147483647 h 609"/>
                <a:gd name="T2" fmla="*/ 2147483647 w 839"/>
                <a:gd name="T3" fmla="*/ 2147483647 h 609"/>
                <a:gd name="T4" fmla="*/ 2147483647 w 839"/>
                <a:gd name="T5" fmla="*/ 2147483647 h 609"/>
                <a:gd name="T6" fmla="*/ 2147483647 w 839"/>
                <a:gd name="T7" fmla="*/ 2147483647 h 609"/>
                <a:gd name="T8" fmla="*/ 2147483647 w 839"/>
                <a:gd name="T9" fmla="*/ 2147483647 h 609"/>
                <a:gd name="T10" fmla="*/ 2147483647 w 839"/>
                <a:gd name="T11" fmla="*/ 2147483647 h 609"/>
                <a:gd name="T12" fmla="*/ 2147483647 w 839"/>
                <a:gd name="T13" fmla="*/ 2147483647 h 609"/>
                <a:gd name="T14" fmla="*/ 2147483647 w 839"/>
                <a:gd name="T15" fmla="*/ 2147483647 h 609"/>
                <a:gd name="T16" fmla="*/ 2147483647 w 839"/>
                <a:gd name="T17" fmla="*/ 2147483647 h 609"/>
                <a:gd name="T18" fmla="*/ 2147483647 w 839"/>
                <a:gd name="T19" fmla="*/ 2147483647 h 609"/>
                <a:gd name="T20" fmla="*/ 2147483647 w 839"/>
                <a:gd name="T21" fmla="*/ 2147483647 h 609"/>
                <a:gd name="T22" fmla="*/ 2147483647 w 839"/>
                <a:gd name="T23" fmla="*/ 2147483647 h 609"/>
                <a:gd name="T24" fmla="*/ 2147483647 w 839"/>
                <a:gd name="T25" fmla="*/ 2147483647 h 609"/>
                <a:gd name="T26" fmla="*/ 2147483647 w 839"/>
                <a:gd name="T27" fmla="*/ 2147483647 h 609"/>
                <a:gd name="T28" fmla="*/ 2147483647 w 839"/>
                <a:gd name="T29" fmla="*/ 2147483647 h 609"/>
                <a:gd name="T30" fmla="*/ 2147483647 w 839"/>
                <a:gd name="T31" fmla="*/ 2147483647 h 609"/>
                <a:gd name="T32" fmla="*/ 2147483647 w 839"/>
                <a:gd name="T33" fmla="*/ 2147483647 h 609"/>
                <a:gd name="T34" fmla="*/ 2147483647 w 839"/>
                <a:gd name="T35" fmla="*/ 2147483647 h 609"/>
                <a:gd name="T36" fmla="*/ 2147483647 w 839"/>
                <a:gd name="T37" fmla="*/ 2147483647 h 609"/>
                <a:gd name="T38" fmla="*/ 2147483647 w 839"/>
                <a:gd name="T39" fmla="*/ 2147483647 h 609"/>
                <a:gd name="T40" fmla="*/ 2147483647 w 839"/>
                <a:gd name="T41" fmla="*/ 2147483647 h 609"/>
                <a:gd name="T42" fmla="*/ 2147483647 w 839"/>
                <a:gd name="T43" fmla="*/ 2147483647 h 609"/>
                <a:gd name="T44" fmla="*/ 2147483647 w 839"/>
                <a:gd name="T45" fmla="*/ 2147483647 h 609"/>
                <a:gd name="T46" fmla="*/ 2147483647 w 839"/>
                <a:gd name="T47" fmla="*/ 2147483647 h 609"/>
                <a:gd name="T48" fmla="*/ 2147483647 w 839"/>
                <a:gd name="T49" fmla="*/ 2147483647 h 609"/>
                <a:gd name="T50" fmla="*/ 2147483647 w 839"/>
                <a:gd name="T51" fmla="*/ 2147483647 h 609"/>
                <a:gd name="T52" fmla="*/ 2147483647 w 839"/>
                <a:gd name="T53" fmla="*/ 2147483647 h 609"/>
                <a:gd name="T54" fmla="*/ 2147483647 w 839"/>
                <a:gd name="T55" fmla="*/ 2147483647 h 609"/>
                <a:gd name="T56" fmla="*/ 2147483647 w 839"/>
                <a:gd name="T57" fmla="*/ 2147483647 h 609"/>
                <a:gd name="T58" fmla="*/ 2147483647 w 839"/>
                <a:gd name="T59" fmla="*/ 2147483647 h 60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39"/>
                <a:gd name="T91" fmla="*/ 0 h 609"/>
                <a:gd name="T92" fmla="*/ 839 w 839"/>
                <a:gd name="T93" fmla="*/ 609 h 60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39" h="609">
                  <a:moveTo>
                    <a:pt x="339" y="127"/>
                  </a:moveTo>
                  <a:cubicBezTo>
                    <a:pt x="278" y="139"/>
                    <a:pt x="224" y="167"/>
                    <a:pt x="165" y="187"/>
                  </a:cubicBezTo>
                  <a:cubicBezTo>
                    <a:pt x="149" y="192"/>
                    <a:pt x="125" y="196"/>
                    <a:pt x="111" y="205"/>
                  </a:cubicBezTo>
                  <a:cubicBezTo>
                    <a:pt x="99" y="213"/>
                    <a:pt x="75" y="229"/>
                    <a:pt x="75" y="229"/>
                  </a:cubicBezTo>
                  <a:cubicBezTo>
                    <a:pt x="56" y="257"/>
                    <a:pt x="48" y="277"/>
                    <a:pt x="21" y="295"/>
                  </a:cubicBezTo>
                  <a:cubicBezTo>
                    <a:pt x="0" y="379"/>
                    <a:pt x="7" y="344"/>
                    <a:pt x="21" y="517"/>
                  </a:cubicBezTo>
                  <a:cubicBezTo>
                    <a:pt x="23" y="538"/>
                    <a:pt x="69" y="559"/>
                    <a:pt x="69" y="559"/>
                  </a:cubicBezTo>
                  <a:cubicBezTo>
                    <a:pt x="79" y="590"/>
                    <a:pt x="98" y="591"/>
                    <a:pt x="129" y="601"/>
                  </a:cubicBezTo>
                  <a:cubicBezTo>
                    <a:pt x="135" y="603"/>
                    <a:pt x="147" y="607"/>
                    <a:pt x="147" y="607"/>
                  </a:cubicBezTo>
                  <a:cubicBezTo>
                    <a:pt x="197" y="605"/>
                    <a:pt x="248" y="609"/>
                    <a:pt x="297" y="601"/>
                  </a:cubicBezTo>
                  <a:cubicBezTo>
                    <a:pt x="311" y="599"/>
                    <a:pt x="333" y="577"/>
                    <a:pt x="333" y="577"/>
                  </a:cubicBezTo>
                  <a:cubicBezTo>
                    <a:pt x="348" y="555"/>
                    <a:pt x="373" y="544"/>
                    <a:pt x="399" y="535"/>
                  </a:cubicBezTo>
                  <a:cubicBezTo>
                    <a:pt x="433" y="537"/>
                    <a:pt x="467" y="536"/>
                    <a:pt x="501" y="541"/>
                  </a:cubicBezTo>
                  <a:cubicBezTo>
                    <a:pt x="521" y="544"/>
                    <a:pt x="554" y="571"/>
                    <a:pt x="579" y="577"/>
                  </a:cubicBezTo>
                  <a:cubicBezTo>
                    <a:pt x="634" y="573"/>
                    <a:pt x="653" y="570"/>
                    <a:pt x="699" y="559"/>
                  </a:cubicBezTo>
                  <a:cubicBezTo>
                    <a:pt x="712" y="550"/>
                    <a:pt x="729" y="545"/>
                    <a:pt x="741" y="535"/>
                  </a:cubicBezTo>
                  <a:cubicBezTo>
                    <a:pt x="758" y="521"/>
                    <a:pt x="750" y="516"/>
                    <a:pt x="759" y="499"/>
                  </a:cubicBezTo>
                  <a:cubicBezTo>
                    <a:pt x="775" y="471"/>
                    <a:pt x="788" y="450"/>
                    <a:pt x="813" y="433"/>
                  </a:cubicBezTo>
                  <a:cubicBezTo>
                    <a:pt x="839" y="394"/>
                    <a:pt x="816" y="338"/>
                    <a:pt x="807" y="295"/>
                  </a:cubicBezTo>
                  <a:cubicBezTo>
                    <a:pt x="803" y="275"/>
                    <a:pt x="810" y="253"/>
                    <a:pt x="801" y="235"/>
                  </a:cubicBezTo>
                  <a:cubicBezTo>
                    <a:pt x="795" y="222"/>
                    <a:pt x="765" y="211"/>
                    <a:pt x="765" y="211"/>
                  </a:cubicBezTo>
                  <a:cubicBezTo>
                    <a:pt x="763" y="205"/>
                    <a:pt x="760" y="199"/>
                    <a:pt x="759" y="193"/>
                  </a:cubicBezTo>
                  <a:cubicBezTo>
                    <a:pt x="756" y="167"/>
                    <a:pt x="759" y="140"/>
                    <a:pt x="753" y="115"/>
                  </a:cubicBezTo>
                  <a:cubicBezTo>
                    <a:pt x="746" y="88"/>
                    <a:pt x="700" y="73"/>
                    <a:pt x="675" y="67"/>
                  </a:cubicBezTo>
                  <a:cubicBezTo>
                    <a:pt x="638" y="30"/>
                    <a:pt x="587" y="14"/>
                    <a:pt x="537" y="1"/>
                  </a:cubicBezTo>
                  <a:cubicBezTo>
                    <a:pt x="499" y="3"/>
                    <a:pt x="460" y="0"/>
                    <a:pt x="423" y="7"/>
                  </a:cubicBezTo>
                  <a:cubicBezTo>
                    <a:pt x="402" y="11"/>
                    <a:pt x="387" y="31"/>
                    <a:pt x="369" y="43"/>
                  </a:cubicBezTo>
                  <a:cubicBezTo>
                    <a:pt x="363" y="47"/>
                    <a:pt x="351" y="55"/>
                    <a:pt x="351" y="55"/>
                  </a:cubicBezTo>
                  <a:cubicBezTo>
                    <a:pt x="343" y="79"/>
                    <a:pt x="328" y="78"/>
                    <a:pt x="309" y="97"/>
                  </a:cubicBezTo>
                  <a:cubicBezTo>
                    <a:pt x="302" y="134"/>
                    <a:pt x="301" y="123"/>
                    <a:pt x="279" y="145"/>
                  </a:cubicBez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330" name="Freeform 154"/>
            <p:cNvSpPr>
              <a:spLocks/>
            </p:cNvSpPr>
            <p:nvPr/>
          </p:nvSpPr>
          <p:spPr bwMode="auto">
            <a:xfrm rot="774997">
              <a:off x="1116429" y="1756842"/>
              <a:ext cx="172228" cy="105203"/>
            </a:xfrm>
            <a:custGeom>
              <a:avLst/>
              <a:gdLst>
                <a:gd name="T0" fmla="*/ 2147483647 w 482"/>
                <a:gd name="T1" fmla="*/ 2147483647 h 290"/>
                <a:gd name="T2" fmla="*/ 2147483647 w 482"/>
                <a:gd name="T3" fmla="*/ 2147483647 h 290"/>
                <a:gd name="T4" fmla="*/ 2147483647 w 482"/>
                <a:gd name="T5" fmla="*/ 2147483647 h 290"/>
                <a:gd name="T6" fmla="*/ 2147483647 w 482"/>
                <a:gd name="T7" fmla="*/ 2147483647 h 290"/>
                <a:gd name="T8" fmla="*/ 2147483647 w 482"/>
                <a:gd name="T9" fmla="*/ 2147483647 h 290"/>
                <a:gd name="T10" fmla="*/ 2147483647 w 482"/>
                <a:gd name="T11" fmla="*/ 2147483647 h 290"/>
                <a:gd name="T12" fmla="*/ 2147483647 w 482"/>
                <a:gd name="T13" fmla="*/ 2147483647 h 290"/>
                <a:gd name="T14" fmla="*/ 2147483647 w 482"/>
                <a:gd name="T15" fmla="*/ 2147483647 h 290"/>
                <a:gd name="T16" fmla="*/ 2147483647 w 482"/>
                <a:gd name="T17" fmla="*/ 2147483647 h 290"/>
                <a:gd name="T18" fmla="*/ 2147483647 w 482"/>
                <a:gd name="T19" fmla="*/ 2147483647 h 290"/>
                <a:gd name="T20" fmla="*/ 2147483647 w 482"/>
                <a:gd name="T21" fmla="*/ 2147483647 h 290"/>
                <a:gd name="T22" fmla="*/ 2147483647 w 482"/>
                <a:gd name="T23" fmla="*/ 2147483647 h 290"/>
                <a:gd name="T24" fmla="*/ 2147483647 w 482"/>
                <a:gd name="T25" fmla="*/ 2147483647 h 290"/>
                <a:gd name="T26" fmla="*/ 2147483647 w 482"/>
                <a:gd name="T27" fmla="*/ 2147483647 h 290"/>
                <a:gd name="T28" fmla="*/ 2147483647 w 482"/>
                <a:gd name="T29" fmla="*/ 2147483647 h 2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82"/>
                <a:gd name="T46" fmla="*/ 0 h 290"/>
                <a:gd name="T47" fmla="*/ 482 w 482"/>
                <a:gd name="T48" fmla="*/ 290 h 29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82" h="290">
                  <a:moveTo>
                    <a:pt x="110" y="44"/>
                  </a:moveTo>
                  <a:cubicBezTo>
                    <a:pt x="98" y="46"/>
                    <a:pt x="85" y="44"/>
                    <a:pt x="74" y="50"/>
                  </a:cubicBezTo>
                  <a:cubicBezTo>
                    <a:pt x="69" y="53"/>
                    <a:pt x="72" y="63"/>
                    <a:pt x="68" y="68"/>
                  </a:cubicBezTo>
                  <a:cubicBezTo>
                    <a:pt x="55" y="87"/>
                    <a:pt x="39" y="103"/>
                    <a:pt x="26" y="122"/>
                  </a:cubicBezTo>
                  <a:cubicBezTo>
                    <a:pt x="19" y="133"/>
                    <a:pt x="14" y="158"/>
                    <a:pt x="14" y="158"/>
                  </a:cubicBezTo>
                  <a:cubicBezTo>
                    <a:pt x="21" y="244"/>
                    <a:pt x="0" y="217"/>
                    <a:pt x="56" y="254"/>
                  </a:cubicBezTo>
                  <a:cubicBezTo>
                    <a:pt x="75" y="267"/>
                    <a:pt x="106" y="277"/>
                    <a:pt x="128" y="284"/>
                  </a:cubicBezTo>
                  <a:cubicBezTo>
                    <a:pt x="134" y="286"/>
                    <a:pt x="146" y="290"/>
                    <a:pt x="146" y="290"/>
                  </a:cubicBezTo>
                  <a:cubicBezTo>
                    <a:pt x="175" y="288"/>
                    <a:pt x="245" y="288"/>
                    <a:pt x="284" y="278"/>
                  </a:cubicBezTo>
                  <a:cubicBezTo>
                    <a:pt x="341" y="264"/>
                    <a:pt x="376" y="226"/>
                    <a:pt x="434" y="218"/>
                  </a:cubicBezTo>
                  <a:cubicBezTo>
                    <a:pt x="459" y="201"/>
                    <a:pt x="473" y="180"/>
                    <a:pt x="482" y="152"/>
                  </a:cubicBezTo>
                  <a:cubicBezTo>
                    <a:pt x="480" y="140"/>
                    <a:pt x="480" y="128"/>
                    <a:pt x="476" y="116"/>
                  </a:cubicBezTo>
                  <a:cubicBezTo>
                    <a:pt x="469" y="96"/>
                    <a:pt x="461" y="98"/>
                    <a:pt x="446" y="86"/>
                  </a:cubicBezTo>
                  <a:cubicBezTo>
                    <a:pt x="411" y="57"/>
                    <a:pt x="396" y="40"/>
                    <a:pt x="350" y="32"/>
                  </a:cubicBezTo>
                  <a:cubicBezTo>
                    <a:pt x="94" y="38"/>
                    <a:pt x="23" y="0"/>
                    <a:pt x="110" y="44"/>
                  </a:cubicBez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331" name="Oval 156"/>
            <p:cNvSpPr>
              <a:spLocks noChangeArrowheads="1"/>
            </p:cNvSpPr>
            <p:nvPr/>
          </p:nvSpPr>
          <p:spPr bwMode="auto">
            <a:xfrm>
              <a:off x="1414823" y="1549688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32" name="Oval 157"/>
            <p:cNvSpPr>
              <a:spLocks noChangeArrowheads="1"/>
            </p:cNvSpPr>
            <p:nvPr/>
          </p:nvSpPr>
          <p:spPr bwMode="auto">
            <a:xfrm>
              <a:off x="1369764" y="1578972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33" name="Oval 158"/>
            <p:cNvSpPr>
              <a:spLocks noChangeArrowheads="1"/>
            </p:cNvSpPr>
            <p:nvPr/>
          </p:nvSpPr>
          <p:spPr bwMode="auto">
            <a:xfrm>
              <a:off x="1327708" y="1588733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34" name="Freeform 155"/>
            <p:cNvSpPr>
              <a:spLocks/>
            </p:cNvSpPr>
            <p:nvPr/>
          </p:nvSpPr>
          <p:spPr bwMode="auto">
            <a:xfrm>
              <a:off x="1225573" y="1601748"/>
              <a:ext cx="138183" cy="90562"/>
            </a:xfrm>
            <a:custGeom>
              <a:avLst/>
              <a:gdLst>
                <a:gd name="T0" fmla="*/ 0 w 276"/>
                <a:gd name="T1" fmla="*/ 2147483647 h 167"/>
                <a:gd name="T2" fmla="*/ 2147483647 w 276"/>
                <a:gd name="T3" fmla="*/ 2147483647 h 167"/>
                <a:gd name="T4" fmla="*/ 2147483647 w 276"/>
                <a:gd name="T5" fmla="*/ 0 h 167"/>
                <a:gd name="T6" fmla="*/ 2147483647 w 276"/>
                <a:gd name="T7" fmla="*/ 2147483647 h 167"/>
                <a:gd name="T8" fmla="*/ 2147483647 w 276"/>
                <a:gd name="T9" fmla="*/ 2147483647 h 167"/>
                <a:gd name="T10" fmla="*/ 2147483647 w 276"/>
                <a:gd name="T11" fmla="*/ 2147483647 h 167"/>
                <a:gd name="T12" fmla="*/ 0 w 276"/>
                <a:gd name="T13" fmla="*/ 2147483647 h 167"/>
                <a:gd name="T14" fmla="*/ 0 w 276"/>
                <a:gd name="T15" fmla="*/ 2147483647 h 1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6"/>
                <a:gd name="T25" fmla="*/ 0 h 167"/>
                <a:gd name="T26" fmla="*/ 276 w 276"/>
                <a:gd name="T27" fmla="*/ 167 h 16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6" h="167">
                  <a:moveTo>
                    <a:pt x="0" y="48"/>
                  </a:moveTo>
                  <a:cubicBezTo>
                    <a:pt x="43" y="34"/>
                    <a:pt x="93" y="30"/>
                    <a:pt x="138" y="24"/>
                  </a:cubicBezTo>
                  <a:cubicBezTo>
                    <a:pt x="171" y="13"/>
                    <a:pt x="206" y="11"/>
                    <a:pt x="240" y="0"/>
                  </a:cubicBezTo>
                  <a:cubicBezTo>
                    <a:pt x="267" y="27"/>
                    <a:pt x="264" y="61"/>
                    <a:pt x="276" y="96"/>
                  </a:cubicBezTo>
                  <a:cubicBezTo>
                    <a:pt x="272" y="102"/>
                    <a:pt x="270" y="110"/>
                    <a:pt x="264" y="114"/>
                  </a:cubicBezTo>
                  <a:cubicBezTo>
                    <a:pt x="253" y="121"/>
                    <a:pt x="228" y="126"/>
                    <a:pt x="228" y="126"/>
                  </a:cubicBezTo>
                  <a:cubicBezTo>
                    <a:pt x="80" y="122"/>
                    <a:pt x="55" y="167"/>
                    <a:pt x="0" y="84"/>
                  </a:cubicBezTo>
                  <a:cubicBezTo>
                    <a:pt x="7" y="51"/>
                    <a:pt x="13" y="61"/>
                    <a:pt x="0" y="48"/>
                  </a:cubicBez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335" name="Oval 159"/>
            <p:cNvSpPr>
              <a:spLocks noChangeArrowheads="1"/>
            </p:cNvSpPr>
            <p:nvPr/>
          </p:nvSpPr>
          <p:spPr bwMode="auto">
            <a:xfrm>
              <a:off x="1180513" y="1624524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36" name="Oval 160"/>
            <p:cNvSpPr>
              <a:spLocks noChangeArrowheads="1"/>
            </p:cNvSpPr>
            <p:nvPr/>
          </p:nvSpPr>
          <p:spPr bwMode="auto">
            <a:xfrm>
              <a:off x="1150474" y="1644046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37" name="Oval 161"/>
            <p:cNvSpPr>
              <a:spLocks noChangeArrowheads="1"/>
            </p:cNvSpPr>
            <p:nvPr/>
          </p:nvSpPr>
          <p:spPr bwMode="auto">
            <a:xfrm>
              <a:off x="1135454" y="1676583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38" name="Oval 162"/>
            <p:cNvSpPr>
              <a:spLocks noChangeArrowheads="1"/>
            </p:cNvSpPr>
            <p:nvPr/>
          </p:nvSpPr>
          <p:spPr bwMode="auto">
            <a:xfrm>
              <a:off x="1126442" y="1715628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39" name="Oval 163"/>
            <p:cNvSpPr>
              <a:spLocks noChangeArrowheads="1"/>
            </p:cNvSpPr>
            <p:nvPr/>
          </p:nvSpPr>
          <p:spPr bwMode="auto">
            <a:xfrm>
              <a:off x="1150474" y="1826254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40" name="Oval 164"/>
            <p:cNvSpPr>
              <a:spLocks noChangeArrowheads="1"/>
            </p:cNvSpPr>
            <p:nvPr/>
          </p:nvSpPr>
          <p:spPr bwMode="auto">
            <a:xfrm>
              <a:off x="1183517" y="1829508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41" name="Oval 165"/>
            <p:cNvSpPr>
              <a:spLocks noChangeArrowheads="1"/>
            </p:cNvSpPr>
            <p:nvPr/>
          </p:nvSpPr>
          <p:spPr bwMode="auto">
            <a:xfrm>
              <a:off x="1225573" y="1819747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42" name="Oval 166"/>
            <p:cNvSpPr>
              <a:spLocks noChangeArrowheads="1"/>
            </p:cNvSpPr>
            <p:nvPr/>
          </p:nvSpPr>
          <p:spPr bwMode="auto">
            <a:xfrm>
              <a:off x="1243597" y="1803478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43" name="Oval 167"/>
            <p:cNvSpPr>
              <a:spLocks noChangeArrowheads="1"/>
            </p:cNvSpPr>
            <p:nvPr/>
          </p:nvSpPr>
          <p:spPr bwMode="auto">
            <a:xfrm>
              <a:off x="1285652" y="1832762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44" name="Oval 140"/>
            <p:cNvSpPr>
              <a:spLocks noChangeArrowheads="1"/>
            </p:cNvSpPr>
            <p:nvPr/>
          </p:nvSpPr>
          <p:spPr bwMode="auto">
            <a:xfrm rot="1975732">
              <a:off x="1523913" y="1901129"/>
              <a:ext cx="360034" cy="149390"/>
            </a:xfrm>
            <a:prstGeom prst="ellipse">
              <a:avLst/>
            </a:pr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45" name="Oval 182"/>
            <p:cNvSpPr>
              <a:spLocks noChangeArrowheads="1"/>
            </p:cNvSpPr>
            <p:nvPr/>
          </p:nvSpPr>
          <p:spPr bwMode="auto">
            <a:xfrm>
              <a:off x="1132450" y="1956403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46" name="Oval 183"/>
            <p:cNvSpPr>
              <a:spLocks noChangeArrowheads="1"/>
            </p:cNvSpPr>
            <p:nvPr/>
          </p:nvSpPr>
          <p:spPr bwMode="auto">
            <a:xfrm>
              <a:off x="1141462" y="2011716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47" name="Oval 184"/>
            <p:cNvSpPr>
              <a:spLocks noChangeArrowheads="1"/>
            </p:cNvSpPr>
            <p:nvPr/>
          </p:nvSpPr>
          <p:spPr bwMode="auto">
            <a:xfrm>
              <a:off x="1156482" y="2063776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48" name="Oval 185"/>
            <p:cNvSpPr>
              <a:spLocks noChangeArrowheads="1"/>
            </p:cNvSpPr>
            <p:nvPr/>
          </p:nvSpPr>
          <p:spPr bwMode="auto">
            <a:xfrm>
              <a:off x="1180513" y="2115835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49" name="Oval 186"/>
            <p:cNvSpPr>
              <a:spLocks noChangeArrowheads="1"/>
            </p:cNvSpPr>
            <p:nvPr/>
          </p:nvSpPr>
          <p:spPr bwMode="auto">
            <a:xfrm>
              <a:off x="1216561" y="2161387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50" name="Oval 187"/>
            <p:cNvSpPr>
              <a:spLocks noChangeArrowheads="1"/>
            </p:cNvSpPr>
            <p:nvPr/>
          </p:nvSpPr>
          <p:spPr bwMode="auto">
            <a:xfrm>
              <a:off x="1264625" y="2200432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51" name="Oval 188"/>
            <p:cNvSpPr>
              <a:spLocks noChangeArrowheads="1"/>
            </p:cNvSpPr>
            <p:nvPr/>
          </p:nvSpPr>
          <p:spPr bwMode="auto">
            <a:xfrm>
              <a:off x="1312688" y="2229715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52" name="Oval 189"/>
            <p:cNvSpPr>
              <a:spLocks noChangeArrowheads="1"/>
            </p:cNvSpPr>
            <p:nvPr/>
          </p:nvSpPr>
          <p:spPr bwMode="auto">
            <a:xfrm>
              <a:off x="1368262" y="2265506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53" name="Oval 190"/>
            <p:cNvSpPr>
              <a:spLocks noChangeArrowheads="1"/>
            </p:cNvSpPr>
            <p:nvPr/>
          </p:nvSpPr>
          <p:spPr bwMode="auto">
            <a:xfrm>
              <a:off x="1426839" y="2291536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54" name="Oval 191"/>
            <p:cNvSpPr>
              <a:spLocks noChangeArrowheads="1"/>
            </p:cNvSpPr>
            <p:nvPr/>
          </p:nvSpPr>
          <p:spPr bwMode="auto">
            <a:xfrm>
              <a:off x="1485417" y="2304551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55" name="Oval 192"/>
            <p:cNvSpPr>
              <a:spLocks noChangeArrowheads="1"/>
            </p:cNvSpPr>
            <p:nvPr/>
          </p:nvSpPr>
          <p:spPr bwMode="auto">
            <a:xfrm>
              <a:off x="1537986" y="2314312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56" name="Oval 193"/>
            <p:cNvSpPr>
              <a:spLocks noChangeArrowheads="1"/>
            </p:cNvSpPr>
            <p:nvPr/>
          </p:nvSpPr>
          <p:spPr bwMode="auto">
            <a:xfrm>
              <a:off x="1177509" y="1969418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57" name="Oval 194"/>
            <p:cNvSpPr>
              <a:spLocks noChangeArrowheads="1"/>
            </p:cNvSpPr>
            <p:nvPr/>
          </p:nvSpPr>
          <p:spPr bwMode="auto">
            <a:xfrm>
              <a:off x="1222569" y="1949895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58" name="Oval 196"/>
            <p:cNvSpPr>
              <a:spLocks noChangeArrowheads="1"/>
            </p:cNvSpPr>
            <p:nvPr/>
          </p:nvSpPr>
          <p:spPr bwMode="auto">
            <a:xfrm>
              <a:off x="1306680" y="1894582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59" name="Oval 199"/>
            <p:cNvSpPr>
              <a:spLocks noChangeArrowheads="1"/>
            </p:cNvSpPr>
            <p:nvPr/>
          </p:nvSpPr>
          <p:spPr bwMode="auto">
            <a:xfrm>
              <a:off x="1159486" y="1875060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0" name="Oval 146"/>
            <p:cNvSpPr>
              <a:spLocks noChangeArrowheads="1"/>
            </p:cNvSpPr>
            <p:nvPr/>
          </p:nvSpPr>
          <p:spPr bwMode="auto">
            <a:xfrm rot="-832736">
              <a:off x="1162490" y="1910851"/>
              <a:ext cx="153203" cy="71582"/>
            </a:xfrm>
            <a:prstGeom prst="ellipse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1" name="Oval 195"/>
            <p:cNvSpPr>
              <a:spLocks noChangeArrowheads="1"/>
            </p:cNvSpPr>
            <p:nvPr/>
          </p:nvSpPr>
          <p:spPr bwMode="auto">
            <a:xfrm>
              <a:off x="1270633" y="1923866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2" name="Oval 198"/>
            <p:cNvSpPr>
              <a:spLocks noChangeArrowheads="1"/>
            </p:cNvSpPr>
            <p:nvPr/>
          </p:nvSpPr>
          <p:spPr bwMode="auto">
            <a:xfrm>
              <a:off x="1222569" y="1858791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3" name="Oval 197"/>
            <p:cNvSpPr>
              <a:spLocks noChangeArrowheads="1"/>
            </p:cNvSpPr>
            <p:nvPr/>
          </p:nvSpPr>
          <p:spPr bwMode="auto">
            <a:xfrm>
              <a:off x="1270633" y="1855538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4" name="Oval 200"/>
            <p:cNvSpPr>
              <a:spLocks noChangeArrowheads="1"/>
            </p:cNvSpPr>
            <p:nvPr/>
          </p:nvSpPr>
          <p:spPr bwMode="auto">
            <a:xfrm>
              <a:off x="1599568" y="2315939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5" name="Oval 201"/>
            <p:cNvSpPr>
              <a:spLocks noChangeArrowheads="1"/>
            </p:cNvSpPr>
            <p:nvPr/>
          </p:nvSpPr>
          <p:spPr bwMode="auto">
            <a:xfrm>
              <a:off x="1665655" y="2319192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6" name="Oval 202"/>
            <p:cNvSpPr>
              <a:spLocks noChangeArrowheads="1"/>
            </p:cNvSpPr>
            <p:nvPr/>
          </p:nvSpPr>
          <p:spPr bwMode="auto">
            <a:xfrm>
              <a:off x="1730240" y="2317565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7" name="Oval 203"/>
            <p:cNvSpPr>
              <a:spLocks noChangeArrowheads="1"/>
            </p:cNvSpPr>
            <p:nvPr/>
          </p:nvSpPr>
          <p:spPr bwMode="auto">
            <a:xfrm>
              <a:off x="1787316" y="2311058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8" name="Oval 204"/>
            <p:cNvSpPr>
              <a:spLocks noChangeArrowheads="1"/>
            </p:cNvSpPr>
            <p:nvPr/>
          </p:nvSpPr>
          <p:spPr bwMode="auto">
            <a:xfrm>
              <a:off x="1847395" y="2298043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9" name="Oval 205"/>
            <p:cNvSpPr>
              <a:spLocks noChangeArrowheads="1"/>
            </p:cNvSpPr>
            <p:nvPr/>
          </p:nvSpPr>
          <p:spPr bwMode="auto">
            <a:xfrm>
              <a:off x="1901467" y="2272013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70" name="Oval 206"/>
            <p:cNvSpPr>
              <a:spLocks noChangeArrowheads="1"/>
            </p:cNvSpPr>
            <p:nvPr/>
          </p:nvSpPr>
          <p:spPr bwMode="auto">
            <a:xfrm>
              <a:off x="1958542" y="2239476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71" name="Oval 207"/>
            <p:cNvSpPr>
              <a:spLocks noChangeArrowheads="1"/>
            </p:cNvSpPr>
            <p:nvPr/>
          </p:nvSpPr>
          <p:spPr bwMode="auto">
            <a:xfrm>
              <a:off x="2012614" y="2203685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72" name="Oval 208"/>
            <p:cNvSpPr>
              <a:spLocks noChangeArrowheads="1"/>
            </p:cNvSpPr>
            <p:nvPr/>
          </p:nvSpPr>
          <p:spPr bwMode="auto">
            <a:xfrm>
              <a:off x="2063681" y="2164641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73" name="Oval 209"/>
            <p:cNvSpPr>
              <a:spLocks noChangeArrowheads="1"/>
            </p:cNvSpPr>
            <p:nvPr/>
          </p:nvSpPr>
          <p:spPr bwMode="auto">
            <a:xfrm rot="-228089">
              <a:off x="1260119" y="2165183"/>
              <a:ext cx="66087" cy="7537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74" name="Oval 210"/>
            <p:cNvSpPr>
              <a:spLocks noChangeArrowheads="1"/>
            </p:cNvSpPr>
            <p:nvPr/>
          </p:nvSpPr>
          <p:spPr bwMode="auto">
            <a:xfrm rot="-228089">
              <a:off x="1310686" y="2202601"/>
              <a:ext cx="66087" cy="7592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75" name="Oval 211"/>
            <p:cNvSpPr>
              <a:spLocks noChangeArrowheads="1"/>
            </p:cNvSpPr>
            <p:nvPr/>
          </p:nvSpPr>
          <p:spPr bwMode="auto">
            <a:xfrm rot="-228089">
              <a:off x="1360752" y="2230257"/>
              <a:ext cx="66087" cy="7592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76" name="Oval 212"/>
            <p:cNvSpPr>
              <a:spLocks noChangeArrowheads="1"/>
            </p:cNvSpPr>
            <p:nvPr/>
          </p:nvSpPr>
          <p:spPr bwMode="auto">
            <a:xfrm rot="-228089">
              <a:off x="1418328" y="2263879"/>
              <a:ext cx="66087" cy="7537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77" name="Oval 213"/>
            <p:cNvSpPr>
              <a:spLocks noChangeArrowheads="1"/>
            </p:cNvSpPr>
            <p:nvPr/>
          </p:nvSpPr>
          <p:spPr bwMode="auto">
            <a:xfrm rot="-228089">
              <a:off x="1478407" y="2287740"/>
              <a:ext cx="66087" cy="7537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78" name="Oval 214"/>
            <p:cNvSpPr>
              <a:spLocks noChangeArrowheads="1"/>
            </p:cNvSpPr>
            <p:nvPr/>
          </p:nvSpPr>
          <p:spPr bwMode="auto">
            <a:xfrm rot="-228089">
              <a:off x="1537485" y="2296959"/>
              <a:ext cx="66087" cy="7537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79" name="Oval 215"/>
            <p:cNvSpPr>
              <a:spLocks noChangeArrowheads="1"/>
            </p:cNvSpPr>
            <p:nvPr/>
          </p:nvSpPr>
          <p:spPr bwMode="auto">
            <a:xfrm rot="-228089">
              <a:off x="1590556" y="2303466"/>
              <a:ext cx="66087" cy="7537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80" name="Oval 216"/>
            <p:cNvSpPr>
              <a:spLocks noChangeArrowheads="1"/>
            </p:cNvSpPr>
            <p:nvPr/>
          </p:nvSpPr>
          <p:spPr bwMode="auto">
            <a:xfrm rot="-228089">
              <a:off x="1652137" y="2300755"/>
              <a:ext cx="66087" cy="7592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81" name="Oval 217"/>
            <p:cNvSpPr>
              <a:spLocks noChangeArrowheads="1"/>
            </p:cNvSpPr>
            <p:nvPr/>
          </p:nvSpPr>
          <p:spPr bwMode="auto">
            <a:xfrm rot="-228089">
              <a:off x="1718725" y="2299670"/>
              <a:ext cx="66087" cy="7537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82" name="Oval 218"/>
            <p:cNvSpPr>
              <a:spLocks noChangeArrowheads="1"/>
            </p:cNvSpPr>
            <p:nvPr/>
          </p:nvSpPr>
          <p:spPr bwMode="auto">
            <a:xfrm rot="-228089">
              <a:off x="1782810" y="2292620"/>
              <a:ext cx="66087" cy="7592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83" name="Oval 219"/>
            <p:cNvSpPr>
              <a:spLocks noChangeArrowheads="1"/>
            </p:cNvSpPr>
            <p:nvPr/>
          </p:nvSpPr>
          <p:spPr bwMode="auto">
            <a:xfrm rot="-228089">
              <a:off x="1839385" y="2282317"/>
              <a:ext cx="66087" cy="7537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84" name="Oval 220"/>
            <p:cNvSpPr>
              <a:spLocks noChangeArrowheads="1"/>
            </p:cNvSpPr>
            <p:nvPr/>
          </p:nvSpPr>
          <p:spPr bwMode="auto">
            <a:xfrm rot="-228089">
              <a:off x="1898463" y="2263879"/>
              <a:ext cx="66087" cy="7592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85" name="Oval 221"/>
            <p:cNvSpPr>
              <a:spLocks noChangeArrowheads="1"/>
            </p:cNvSpPr>
            <p:nvPr/>
          </p:nvSpPr>
          <p:spPr bwMode="auto">
            <a:xfrm rot="-228089">
              <a:off x="1950532" y="2232969"/>
              <a:ext cx="66087" cy="7537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86" name="Oval 222"/>
            <p:cNvSpPr>
              <a:spLocks noChangeArrowheads="1"/>
            </p:cNvSpPr>
            <p:nvPr/>
          </p:nvSpPr>
          <p:spPr bwMode="auto">
            <a:xfrm rot="-228089">
              <a:off x="2005604" y="2193924"/>
              <a:ext cx="66087" cy="7592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87" name="Oval 223"/>
            <p:cNvSpPr>
              <a:spLocks noChangeArrowheads="1"/>
            </p:cNvSpPr>
            <p:nvPr/>
          </p:nvSpPr>
          <p:spPr bwMode="auto">
            <a:xfrm rot="-228089">
              <a:off x="2057173" y="2152168"/>
              <a:ext cx="66087" cy="7592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88" name="Oval 224"/>
            <p:cNvSpPr>
              <a:spLocks noChangeArrowheads="1"/>
            </p:cNvSpPr>
            <p:nvPr/>
          </p:nvSpPr>
          <p:spPr bwMode="auto">
            <a:xfrm rot="-228089">
              <a:off x="2105737" y="2107701"/>
              <a:ext cx="66087" cy="7592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89" name="Oval 227"/>
            <p:cNvSpPr>
              <a:spLocks noChangeArrowheads="1"/>
            </p:cNvSpPr>
            <p:nvPr/>
          </p:nvSpPr>
          <p:spPr bwMode="auto">
            <a:xfrm rot="-228089">
              <a:off x="1239091" y="2125596"/>
              <a:ext cx="66588" cy="7971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90" name="Oval 228"/>
            <p:cNvSpPr>
              <a:spLocks noChangeArrowheads="1"/>
            </p:cNvSpPr>
            <p:nvPr/>
          </p:nvSpPr>
          <p:spPr bwMode="auto">
            <a:xfrm rot="-228089">
              <a:off x="1302174" y="2175486"/>
              <a:ext cx="66588" cy="802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91" name="Oval 229"/>
            <p:cNvSpPr>
              <a:spLocks noChangeArrowheads="1"/>
            </p:cNvSpPr>
            <p:nvPr/>
          </p:nvSpPr>
          <p:spPr bwMode="auto">
            <a:xfrm rot="-228089">
              <a:off x="1352741" y="2204770"/>
              <a:ext cx="66588" cy="7971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92" name="Oval 230"/>
            <p:cNvSpPr>
              <a:spLocks noChangeArrowheads="1"/>
            </p:cNvSpPr>
            <p:nvPr/>
          </p:nvSpPr>
          <p:spPr bwMode="auto">
            <a:xfrm rot="-228089">
              <a:off x="1410818" y="2240561"/>
              <a:ext cx="66588" cy="802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93" name="Oval 231"/>
            <p:cNvSpPr>
              <a:spLocks noChangeArrowheads="1"/>
            </p:cNvSpPr>
            <p:nvPr/>
          </p:nvSpPr>
          <p:spPr bwMode="auto">
            <a:xfrm rot="-228089">
              <a:off x="1471398" y="2265506"/>
              <a:ext cx="66588" cy="7971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94" name="Oval 232"/>
            <p:cNvSpPr>
              <a:spLocks noChangeArrowheads="1"/>
            </p:cNvSpPr>
            <p:nvPr/>
          </p:nvSpPr>
          <p:spPr bwMode="auto">
            <a:xfrm rot="-228089">
              <a:off x="1531477" y="2275809"/>
              <a:ext cx="66588" cy="7971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95" name="Oval 233"/>
            <p:cNvSpPr>
              <a:spLocks noChangeArrowheads="1"/>
            </p:cNvSpPr>
            <p:nvPr/>
          </p:nvSpPr>
          <p:spPr bwMode="auto">
            <a:xfrm rot="-228089">
              <a:off x="1585048" y="2282859"/>
              <a:ext cx="66588" cy="7971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96" name="Oval 234"/>
            <p:cNvSpPr>
              <a:spLocks noChangeArrowheads="1"/>
            </p:cNvSpPr>
            <p:nvPr/>
          </p:nvSpPr>
          <p:spPr bwMode="auto">
            <a:xfrm rot="-228089">
              <a:off x="1647130" y="2280148"/>
              <a:ext cx="66588" cy="7971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97" name="Oval 235"/>
            <p:cNvSpPr>
              <a:spLocks noChangeArrowheads="1"/>
            </p:cNvSpPr>
            <p:nvPr/>
          </p:nvSpPr>
          <p:spPr bwMode="auto">
            <a:xfrm rot="-228089">
              <a:off x="1713718" y="2279063"/>
              <a:ext cx="66588" cy="7971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98" name="Oval 236"/>
            <p:cNvSpPr>
              <a:spLocks noChangeArrowheads="1"/>
            </p:cNvSpPr>
            <p:nvPr/>
          </p:nvSpPr>
          <p:spPr bwMode="auto">
            <a:xfrm rot="-228089">
              <a:off x="1778805" y="2272013"/>
              <a:ext cx="66588" cy="802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99" name="Oval 237"/>
            <p:cNvSpPr>
              <a:spLocks noChangeArrowheads="1"/>
            </p:cNvSpPr>
            <p:nvPr/>
          </p:nvSpPr>
          <p:spPr bwMode="auto">
            <a:xfrm rot="-228089">
              <a:off x="1835880" y="2260625"/>
              <a:ext cx="66588" cy="7971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00" name="Oval 238"/>
            <p:cNvSpPr>
              <a:spLocks noChangeArrowheads="1"/>
            </p:cNvSpPr>
            <p:nvPr/>
          </p:nvSpPr>
          <p:spPr bwMode="auto">
            <a:xfrm rot="-228089">
              <a:off x="1894958" y="2242188"/>
              <a:ext cx="66588" cy="7971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01" name="Oval 239"/>
            <p:cNvSpPr>
              <a:spLocks noChangeArrowheads="1"/>
            </p:cNvSpPr>
            <p:nvPr/>
          </p:nvSpPr>
          <p:spPr bwMode="auto">
            <a:xfrm rot="-228089">
              <a:off x="1948028" y="2209108"/>
              <a:ext cx="66588" cy="7971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02" name="Oval 240"/>
            <p:cNvSpPr>
              <a:spLocks noChangeArrowheads="1"/>
            </p:cNvSpPr>
            <p:nvPr/>
          </p:nvSpPr>
          <p:spPr bwMode="auto">
            <a:xfrm rot="-228089">
              <a:off x="2003101" y="2168979"/>
              <a:ext cx="66588" cy="7971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03" name="Oval 241"/>
            <p:cNvSpPr>
              <a:spLocks noChangeArrowheads="1"/>
            </p:cNvSpPr>
            <p:nvPr/>
          </p:nvSpPr>
          <p:spPr bwMode="auto">
            <a:xfrm rot="-228089">
              <a:off x="2055170" y="2125054"/>
              <a:ext cx="66588" cy="7971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04" name="Oval 242"/>
            <p:cNvSpPr>
              <a:spLocks noChangeArrowheads="1"/>
            </p:cNvSpPr>
            <p:nvPr/>
          </p:nvSpPr>
          <p:spPr bwMode="auto">
            <a:xfrm rot="-228089">
              <a:off x="2103734" y="2077875"/>
              <a:ext cx="66588" cy="7971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05" name="Oval 244"/>
            <p:cNvSpPr>
              <a:spLocks noChangeArrowheads="1"/>
            </p:cNvSpPr>
            <p:nvPr/>
          </p:nvSpPr>
          <p:spPr bwMode="auto">
            <a:xfrm rot="-228089">
              <a:off x="1272135" y="2102820"/>
              <a:ext cx="66588" cy="7971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06" name="Oval 245"/>
            <p:cNvSpPr>
              <a:spLocks noChangeArrowheads="1"/>
            </p:cNvSpPr>
            <p:nvPr/>
          </p:nvSpPr>
          <p:spPr bwMode="auto">
            <a:xfrm rot="-228089">
              <a:off x="1323202" y="2142949"/>
              <a:ext cx="66588" cy="802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07" name="Oval 246"/>
            <p:cNvSpPr>
              <a:spLocks noChangeArrowheads="1"/>
            </p:cNvSpPr>
            <p:nvPr/>
          </p:nvSpPr>
          <p:spPr bwMode="auto">
            <a:xfrm rot="-228089">
              <a:off x="1373769" y="2172233"/>
              <a:ext cx="66588" cy="7971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08" name="Oval 247"/>
            <p:cNvSpPr>
              <a:spLocks noChangeArrowheads="1"/>
            </p:cNvSpPr>
            <p:nvPr/>
          </p:nvSpPr>
          <p:spPr bwMode="auto">
            <a:xfrm rot="-228089">
              <a:off x="1431846" y="2208024"/>
              <a:ext cx="66588" cy="802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09" name="Oval 248"/>
            <p:cNvSpPr>
              <a:spLocks noChangeArrowheads="1"/>
            </p:cNvSpPr>
            <p:nvPr/>
          </p:nvSpPr>
          <p:spPr bwMode="auto">
            <a:xfrm rot="-228089">
              <a:off x="1492426" y="2232969"/>
              <a:ext cx="66588" cy="7971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10" name="Oval 249"/>
            <p:cNvSpPr>
              <a:spLocks noChangeArrowheads="1"/>
            </p:cNvSpPr>
            <p:nvPr/>
          </p:nvSpPr>
          <p:spPr bwMode="auto">
            <a:xfrm rot="-228089">
              <a:off x="1552505" y="2243272"/>
              <a:ext cx="66588" cy="7971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11" name="Oval 250"/>
            <p:cNvSpPr>
              <a:spLocks noChangeArrowheads="1"/>
            </p:cNvSpPr>
            <p:nvPr/>
          </p:nvSpPr>
          <p:spPr bwMode="auto">
            <a:xfrm rot="-228089">
              <a:off x="1606076" y="2250322"/>
              <a:ext cx="66588" cy="7971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12" name="Oval 251"/>
            <p:cNvSpPr>
              <a:spLocks noChangeArrowheads="1"/>
            </p:cNvSpPr>
            <p:nvPr/>
          </p:nvSpPr>
          <p:spPr bwMode="auto">
            <a:xfrm rot="-228089">
              <a:off x="1668158" y="2247610"/>
              <a:ext cx="66588" cy="7971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13" name="Oval 252"/>
            <p:cNvSpPr>
              <a:spLocks noChangeArrowheads="1"/>
            </p:cNvSpPr>
            <p:nvPr/>
          </p:nvSpPr>
          <p:spPr bwMode="auto">
            <a:xfrm rot="-228089">
              <a:off x="1734746" y="2246526"/>
              <a:ext cx="66588" cy="7971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14" name="Oval 253"/>
            <p:cNvSpPr>
              <a:spLocks noChangeArrowheads="1"/>
            </p:cNvSpPr>
            <p:nvPr/>
          </p:nvSpPr>
          <p:spPr bwMode="auto">
            <a:xfrm rot="-228089">
              <a:off x="1799832" y="2239476"/>
              <a:ext cx="66588" cy="802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15" name="Oval 254"/>
            <p:cNvSpPr>
              <a:spLocks noChangeArrowheads="1"/>
            </p:cNvSpPr>
            <p:nvPr/>
          </p:nvSpPr>
          <p:spPr bwMode="auto">
            <a:xfrm rot="-228089">
              <a:off x="1856908" y="2228088"/>
              <a:ext cx="66588" cy="7971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16" name="Oval 255"/>
            <p:cNvSpPr>
              <a:spLocks noChangeArrowheads="1"/>
            </p:cNvSpPr>
            <p:nvPr/>
          </p:nvSpPr>
          <p:spPr bwMode="auto">
            <a:xfrm rot="-228089">
              <a:off x="1915986" y="2209650"/>
              <a:ext cx="66588" cy="7971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17" name="Oval 256"/>
            <p:cNvSpPr>
              <a:spLocks noChangeArrowheads="1"/>
            </p:cNvSpPr>
            <p:nvPr/>
          </p:nvSpPr>
          <p:spPr bwMode="auto">
            <a:xfrm rot="-228089">
              <a:off x="1969056" y="2176571"/>
              <a:ext cx="66588" cy="7971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18" name="Oval 257"/>
            <p:cNvSpPr>
              <a:spLocks noChangeArrowheads="1"/>
            </p:cNvSpPr>
            <p:nvPr/>
          </p:nvSpPr>
          <p:spPr bwMode="auto">
            <a:xfrm rot="-228089">
              <a:off x="2024129" y="2136442"/>
              <a:ext cx="66588" cy="7971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19" name="Oval 258"/>
            <p:cNvSpPr>
              <a:spLocks noChangeArrowheads="1"/>
            </p:cNvSpPr>
            <p:nvPr/>
          </p:nvSpPr>
          <p:spPr bwMode="auto">
            <a:xfrm rot="-228089">
              <a:off x="2076198" y="2092517"/>
              <a:ext cx="66588" cy="7971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0" name="Oval 259"/>
            <p:cNvSpPr>
              <a:spLocks noChangeArrowheads="1"/>
            </p:cNvSpPr>
            <p:nvPr/>
          </p:nvSpPr>
          <p:spPr bwMode="auto">
            <a:xfrm rot="-228089">
              <a:off x="2124762" y="2045338"/>
              <a:ext cx="66588" cy="7971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1" name="Oval 262"/>
            <p:cNvSpPr>
              <a:spLocks noChangeArrowheads="1"/>
            </p:cNvSpPr>
            <p:nvPr/>
          </p:nvSpPr>
          <p:spPr bwMode="auto">
            <a:xfrm rot="-228089">
              <a:off x="1329210" y="2110412"/>
              <a:ext cx="66588" cy="802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2" name="Oval 263"/>
            <p:cNvSpPr>
              <a:spLocks noChangeArrowheads="1"/>
            </p:cNvSpPr>
            <p:nvPr/>
          </p:nvSpPr>
          <p:spPr bwMode="auto">
            <a:xfrm rot="-228089">
              <a:off x="1379777" y="2139696"/>
              <a:ext cx="66588" cy="7971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3" name="Oval 264"/>
            <p:cNvSpPr>
              <a:spLocks noChangeArrowheads="1"/>
            </p:cNvSpPr>
            <p:nvPr/>
          </p:nvSpPr>
          <p:spPr bwMode="auto">
            <a:xfrm rot="-228089">
              <a:off x="1437854" y="2175486"/>
              <a:ext cx="66588" cy="802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4" name="Oval 265"/>
            <p:cNvSpPr>
              <a:spLocks noChangeArrowheads="1"/>
            </p:cNvSpPr>
            <p:nvPr/>
          </p:nvSpPr>
          <p:spPr bwMode="auto">
            <a:xfrm rot="-228089">
              <a:off x="1498434" y="2200432"/>
              <a:ext cx="66588" cy="7971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5" name="Oval 266"/>
            <p:cNvSpPr>
              <a:spLocks noChangeArrowheads="1"/>
            </p:cNvSpPr>
            <p:nvPr/>
          </p:nvSpPr>
          <p:spPr bwMode="auto">
            <a:xfrm rot="-228089">
              <a:off x="1558513" y="2210735"/>
              <a:ext cx="66588" cy="7971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6" name="Oval 267"/>
            <p:cNvSpPr>
              <a:spLocks noChangeArrowheads="1"/>
            </p:cNvSpPr>
            <p:nvPr/>
          </p:nvSpPr>
          <p:spPr bwMode="auto">
            <a:xfrm rot="-228089">
              <a:off x="1612084" y="2217785"/>
              <a:ext cx="66588" cy="7971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7" name="Oval 268"/>
            <p:cNvSpPr>
              <a:spLocks noChangeArrowheads="1"/>
            </p:cNvSpPr>
            <p:nvPr/>
          </p:nvSpPr>
          <p:spPr bwMode="auto">
            <a:xfrm rot="-228089">
              <a:off x="1674166" y="2215073"/>
              <a:ext cx="66588" cy="7971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8" name="Oval 269"/>
            <p:cNvSpPr>
              <a:spLocks noChangeArrowheads="1"/>
            </p:cNvSpPr>
            <p:nvPr/>
          </p:nvSpPr>
          <p:spPr bwMode="auto">
            <a:xfrm rot="-228089">
              <a:off x="1740754" y="2213989"/>
              <a:ext cx="66588" cy="7971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9" name="Oval 270"/>
            <p:cNvSpPr>
              <a:spLocks noChangeArrowheads="1"/>
            </p:cNvSpPr>
            <p:nvPr/>
          </p:nvSpPr>
          <p:spPr bwMode="auto">
            <a:xfrm rot="-228089">
              <a:off x="1805840" y="2206939"/>
              <a:ext cx="66588" cy="802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30" name="Oval 271"/>
            <p:cNvSpPr>
              <a:spLocks noChangeArrowheads="1"/>
            </p:cNvSpPr>
            <p:nvPr/>
          </p:nvSpPr>
          <p:spPr bwMode="auto">
            <a:xfrm rot="-228089">
              <a:off x="1862916" y="2195551"/>
              <a:ext cx="66588" cy="7971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31" name="Oval 272"/>
            <p:cNvSpPr>
              <a:spLocks noChangeArrowheads="1"/>
            </p:cNvSpPr>
            <p:nvPr/>
          </p:nvSpPr>
          <p:spPr bwMode="auto">
            <a:xfrm rot="-228089">
              <a:off x="1921994" y="2177113"/>
              <a:ext cx="66588" cy="7971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32" name="Oval 273"/>
            <p:cNvSpPr>
              <a:spLocks noChangeArrowheads="1"/>
            </p:cNvSpPr>
            <p:nvPr/>
          </p:nvSpPr>
          <p:spPr bwMode="auto">
            <a:xfrm rot="-228089">
              <a:off x="1975064" y="2144034"/>
              <a:ext cx="66588" cy="7971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33" name="Oval 274"/>
            <p:cNvSpPr>
              <a:spLocks noChangeArrowheads="1"/>
            </p:cNvSpPr>
            <p:nvPr/>
          </p:nvSpPr>
          <p:spPr bwMode="auto">
            <a:xfrm rot="-228089">
              <a:off x="2030137" y="2103905"/>
              <a:ext cx="66588" cy="7971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34" name="Oval 275"/>
            <p:cNvSpPr>
              <a:spLocks noChangeArrowheads="1"/>
            </p:cNvSpPr>
            <p:nvPr/>
          </p:nvSpPr>
          <p:spPr bwMode="auto">
            <a:xfrm rot="-228089">
              <a:off x="2082206" y="2059980"/>
              <a:ext cx="66588" cy="7971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35" name="Oval 276"/>
            <p:cNvSpPr>
              <a:spLocks noChangeArrowheads="1"/>
            </p:cNvSpPr>
            <p:nvPr/>
          </p:nvSpPr>
          <p:spPr bwMode="auto">
            <a:xfrm rot="-228089">
              <a:off x="2130770" y="2012801"/>
              <a:ext cx="66588" cy="7971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36" name="Oval 280"/>
            <p:cNvSpPr>
              <a:spLocks noChangeArrowheads="1"/>
            </p:cNvSpPr>
            <p:nvPr/>
          </p:nvSpPr>
          <p:spPr bwMode="auto">
            <a:xfrm rot="-228089">
              <a:off x="1394797" y="2113666"/>
              <a:ext cx="66588" cy="7971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37" name="Oval 282"/>
            <p:cNvSpPr>
              <a:spLocks noChangeArrowheads="1"/>
            </p:cNvSpPr>
            <p:nvPr/>
          </p:nvSpPr>
          <p:spPr bwMode="auto">
            <a:xfrm rot="-228089">
              <a:off x="1513454" y="2174402"/>
              <a:ext cx="66588" cy="7971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38" name="Oval 283"/>
            <p:cNvSpPr>
              <a:spLocks noChangeArrowheads="1"/>
            </p:cNvSpPr>
            <p:nvPr/>
          </p:nvSpPr>
          <p:spPr bwMode="auto">
            <a:xfrm rot="-228089">
              <a:off x="1573533" y="2184705"/>
              <a:ext cx="66588" cy="7971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39" name="Oval 284"/>
            <p:cNvSpPr>
              <a:spLocks noChangeArrowheads="1"/>
            </p:cNvSpPr>
            <p:nvPr/>
          </p:nvSpPr>
          <p:spPr bwMode="auto">
            <a:xfrm rot="-228089">
              <a:off x="1627104" y="2191755"/>
              <a:ext cx="66588" cy="7971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40" name="Oval 285"/>
            <p:cNvSpPr>
              <a:spLocks noChangeArrowheads="1"/>
            </p:cNvSpPr>
            <p:nvPr/>
          </p:nvSpPr>
          <p:spPr bwMode="auto">
            <a:xfrm rot="-228089">
              <a:off x="1689186" y="2189044"/>
              <a:ext cx="66588" cy="7971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41" name="Oval 286"/>
            <p:cNvSpPr>
              <a:spLocks noChangeArrowheads="1"/>
            </p:cNvSpPr>
            <p:nvPr/>
          </p:nvSpPr>
          <p:spPr bwMode="auto">
            <a:xfrm rot="-228089">
              <a:off x="1755774" y="2187959"/>
              <a:ext cx="66588" cy="7971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42" name="Oval 287"/>
            <p:cNvSpPr>
              <a:spLocks noChangeArrowheads="1"/>
            </p:cNvSpPr>
            <p:nvPr/>
          </p:nvSpPr>
          <p:spPr bwMode="auto">
            <a:xfrm rot="-228089">
              <a:off x="1820860" y="2180909"/>
              <a:ext cx="66588" cy="802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43" name="Oval 288"/>
            <p:cNvSpPr>
              <a:spLocks noChangeArrowheads="1"/>
            </p:cNvSpPr>
            <p:nvPr/>
          </p:nvSpPr>
          <p:spPr bwMode="auto">
            <a:xfrm rot="-228089">
              <a:off x="1877936" y="2169521"/>
              <a:ext cx="66588" cy="7971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44" name="Oval 289"/>
            <p:cNvSpPr>
              <a:spLocks noChangeArrowheads="1"/>
            </p:cNvSpPr>
            <p:nvPr/>
          </p:nvSpPr>
          <p:spPr bwMode="auto">
            <a:xfrm rot="-228089">
              <a:off x="1937014" y="2151084"/>
              <a:ext cx="66588" cy="7971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45" name="Oval 290"/>
            <p:cNvSpPr>
              <a:spLocks noChangeArrowheads="1"/>
            </p:cNvSpPr>
            <p:nvPr/>
          </p:nvSpPr>
          <p:spPr bwMode="auto">
            <a:xfrm rot="-228089">
              <a:off x="1990084" y="2118004"/>
              <a:ext cx="66588" cy="7971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46" name="Oval 291"/>
            <p:cNvSpPr>
              <a:spLocks noChangeArrowheads="1"/>
            </p:cNvSpPr>
            <p:nvPr/>
          </p:nvSpPr>
          <p:spPr bwMode="auto">
            <a:xfrm rot="-228089">
              <a:off x="2045157" y="2077875"/>
              <a:ext cx="66588" cy="7971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47" name="Oval 292"/>
            <p:cNvSpPr>
              <a:spLocks noChangeArrowheads="1"/>
            </p:cNvSpPr>
            <p:nvPr/>
          </p:nvSpPr>
          <p:spPr bwMode="auto">
            <a:xfrm rot="-228089">
              <a:off x="2097226" y="2033950"/>
              <a:ext cx="66588" cy="7971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48" name="Oval 293"/>
            <p:cNvSpPr>
              <a:spLocks noChangeArrowheads="1"/>
            </p:cNvSpPr>
            <p:nvPr/>
          </p:nvSpPr>
          <p:spPr bwMode="auto">
            <a:xfrm rot="-228089">
              <a:off x="2148794" y="1980263"/>
              <a:ext cx="66588" cy="7971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49" name="Oval 296"/>
            <p:cNvSpPr>
              <a:spLocks noChangeArrowheads="1"/>
            </p:cNvSpPr>
            <p:nvPr/>
          </p:nvSpPr>
          <p:spPr bwMode="auto">
            <a:xfrm rot="-228089">
              <a:off x="1449369" y="2035577"/>
              <a:ext cx="66588" cy="802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50" name="Oval 299"/>
            <p:cNvSpPr>
              <a:spLocks noChangeArrowheads="1"/>
            </p:cNvSpPr>
            <p:nvPr/>
          </p:nvSpPr>
          <p:spPr bwMode="auto">
            <a:xfrm rot="-228089">
              <a:off x="1489422" y="2135357"/>
              <a:ext cx="66588" cy="7971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51" name="Oval 300"/>
            <p:cNvSpPr>
              <a:spLocks noChangeArrowheads="1"/>
            </p:cNvSpPr>
            <p:nvPr/>
          </p:nvSpPr>
          <p:spPr bwMode="auto">
            <a:xfrm rot="-228089">
              <a:off x="1549501" y="2145661"/>
              <a:ext cx="66588" cy="7971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52" name="Oval 301"/>
            <p:cNvSpPr>
              <a:spLocks noChangeArrowheads="1"/>
            </p:cNvSpPr>
            <p:nvPr/>
          </p:nvSpPr>
          <p:spPr bwMode="auto">
            <a:xfrm rot="-228089">
              <a:off x="1603072" y="2152710"/>
              <a:ext cx="66588" cy="7971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53" name="Oval 302"/>
            <p:cNvSpPr>
              <a:spLocks noChangeArrowheads="1"/>
            </p:cNvSpPr>
            <p:nvPr/>
          </p:nvSpPr>
          <p:spPr bwMode="auto">
            <a:xfrm rot="-228089">
              <a:off x="1665154" y="2149999"/>
              <a:ext cx="66588" cy="7971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54" name="Oval 303"/>
            <p:cNvSpPr>
              <a:spLocks noChangeArrowheads="1"/>
            </p:cNvSpPr>
            <p:nvPr/>
          </p:nvSpPr>
          <p:spPr bwMode="auto">
            <a:xfrm rot="-228089">
              <a:off x="1731742" y="2148914"/>
              <a:ext cx="66588" cy="7971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55" name="Oval 304"/>
            <p:cNvSpPr>
              <a:spLocks noChangeArrowheads="1"/>
            </p:cNvSpPr>
            <p:nvPr/>
          </p:nvSpPr>
          <p:spPr bwMode="auto">
            <a:xfrm rot="-228089">
              <a:off x="1796828" y="2141865"/>
              <a:ext cx="66588" cy="802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56" name="Oval 305"/>
            <p:cNvSpPr>
              <a:spLocks noChangeArrowheads="1"/>
            </p:cNvSpPr>
            <p:nvPr/>
          </p:nvSpPr>
          <p:spPr bwMode="auto">
            <a:xfrm rot="-228089">
              <a:off x="1853904" y="2130477"/>
              <a:ext cx="66588" cy="7971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57" name="Oval 306"/>
            <p:cNvSpPr>
              <a:spLocks noChangeArrowheads="1"/>
            </p:cNvSpPr>
            <p:nvPr/>
          </p:nvSpPr>
          <p:spPr bwMode="auto">
            <a:xfrm rot="-228089">
              <a:off x="1912982" y="2112039"/>
              <a:ext cx="66588" cy="7971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58" name="Oval 307"/>
            <p:cNvSpPr>
              <a:spLocks noChangeArrowheads="1"/>
            </p:cNvSpPr>
            <p:nvPr/>
          </p:nvSpPr>
          <p:spPr bwMode="auto">
            <a:xfrm rot="-228089">
              <a:off x="1966052" y="2078960"/>
              <a:ext cx="66588" cy="7971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59" name="Oval 308"/>
            <p:cNvSpPr>
              <a:spLocks noChangeArrowheads="1"/>
            </p:cNvSpPr>
            <p:nvPr/>
          </p:nvSpPr>
          <p:spPr bwMode="auto">
            <a:xfrm rot="-228089">
              <a:off x="2021125" y="2038830"/>
              <a:ext cx="66588" cy="7971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60" name="Oval 309"/>
            <p:cNvSpPr>
              <a:spLocks noChangeArrowheads="1"/>
            </p:cNvSpPr>
            <p:nvPr/>
          </p:nvSpPr>
          <p:spPr bwMode="auto">
            <a:xfrm rot="-228089">
              <a:off x="2073194" y="1994905"/>
              <a:ext cx="66588" cy="7971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61" name="Oval 310"/>
            <p:cNvSpPr>
              <a:spLocks noChangeArrowheads="1"/>
            </p:cNvSpPr>
            <p:nvPr/>
          </p:nvSpPr>
          <p:spPr bwMode="auto">
            <a:xfrm rot="-228089">
              <a:off x="2121758" y="1947726"/>
              <a:ext cx="66588" cy="7971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62" name="Oval 314"/>
            <p:cNvSpPr>
              <a:spLocks noChangeArrowheads="1"/>
            </p:cNvSpPr>
            <p:nvPr/>
          </p:nvSpPr>
          <p:spPr bwMode="auto">
            <a:xfrm rot="-228089">
              <a:off x="1460884" y="2019308"/>
              <a:ext cx="66588" cy="7971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63" name="Oval 319"/>
            <p:cNvSpPr>
              <a:spLocks noChangeArrowheads="1"/>
            </p:cNvSpPr>
            <p:nvPr/>
          </p:nvSpPr>
          <p:spPr bwMode="auto">
            <a:xfrm rot="-228089">
              <a:off x="1626103" y="2120716"/>
              <a:ext cx="66588" cy="7971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64" name="Oval 320"/>
            <p:cNvSpPr>
              <a:spLocks noChangeArrowheads="1"/>
            </p:cNvSpPr>
            <p:nvPr/>
          </p:nvSpPr>
          <p:spPr bwMode="auto">
            <a:xfrm rot="-228089">
              <a:off x="1692691" y="2119631"/>
              <a:ext cx="66588" cy="7971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65" name="Oval 322"/>
            <p:cNvSpPr>
              <a:spLocks noChangeArrowheads="1"/>
            </p:cNvSpPr>
            <p:nvPr/>
          </p:nvSpPr>
          <p:spPr bwMode="auto">
            <a:xfrm rot="-228089">
              <a:off x="1814852" y="2101193"/>
              <a:ext cx="66588" cy="7971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66" name="Oval 323"/>
            <p:cNvSpPr>
              <a:spLocks noChangeArrowheads="1"/>
            </p:cNvSpPr>
            <p:nvPr/>
          </p:nvSpPr>
          <p:spPr bwMode="auto">
            <a:xfrm rot="-228089">
              <a:off x="1873930" y="2082756"/>
              <a:ext cx="66588" cy="7971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67" name="Oval 324"/>
            <p:cNvSpPr>
              <a:spLocks noChangeArrowheads="1"/>
            </p:cNvSpPr>
            <p:nvPr/>
          </p:nvSpPr>
          <p:spPr bwMode="auto">
            <a:xfrm rot="-228089">
              <a:off x="1927000" y="2049676"/>
              <a:ext cx="66588" cy="7971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68" name="Oval 325"/>
            <p:cNvSpPr>
              <a:spLocks noChangeArrowheads="1"/>
            </p:cNvSpPr>
            <p:nvPr/>
          </p:nvSpPr>
          <p:spPr bwMode="auto">
            <a:xfrm rot="-228089">
              <a:off x="1982073" y="2009547"/>
              <a:ext cx="66588" cy="7971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69" name="Oval 330"/>
            <p:cNvSpPr>
              <a:spLocks noChangeArrowheads="1"/>
            </p:cNvSpPr>
            <p:nvPr/>
          </p:nvSpPr>
          <p:spPr bwMode="auto">
            <a:xfrm rot="-228089">
              <a:off x="1605575" y="2022562"/>
              <a:ext cx="66588" cy="802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70" name="Oval 334"/>
            <p:cNvSpPr>
              <a:spLocks noChangeArrowheads="1"/>
            </p:cNvSpPr>
            <p:nvPr/>
          </p:nvSpPr>
          <p:spPr bwMode="auto">
            <a:xfrm rot="-228089">
              <a:off x="1519462" y="2077333"/>
              <a:ext cx="66588" cy="7971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71" name="Oval 341"/>
            <p:cNvSpPr>
              <a:spLocks noChangeArrowheads="1"/>
            </p:cNvSpPr>
            <p:nvPr/>
          </p:nvSpPr>
          <p:spPr bwMode="auto">
            <a:xfrm rot="-228089">
              <a:off x="1936012" y="2010631"/>
              <a:ext cx="66588" cy="7971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72" name="Oval 342"/>
            <p:cNvSpPr>
              <a:spLocks noChangeArrowheads="1"/>
            </p:cNvSpPr>
            <p:nvPr/>
          </p:nvSpPr>
          <p:spPr bwMode="auto">
            <a:xfrm rot="-228089">
              <a:off x="1991085" y="1970502"/>
              <a:ext cx="66588" cy="7971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73" name="Oval 344"/>
            <p:cNvSpPr>
              <a:spLocks noChangeArrowheads="1"/>
            </p:cNvSpPr>
            <p:nvPr/>
          </p:nvSpPr>
          <p:spPr bwMode="auto">
            <a:xfrm rot="-228089">
              <a:off x="2091718" y="1879398"/>
              <a:ext cx="66588" cy="7971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74" name="Oval 347"/>
            <p:cNvSpPr>
              <a:spLocks noChangeArrowheads="1"/>
            </p:cNvSpPr>
            <p:nvPr/>
          </p:nvSpPr>
          <p:spPr bwMode="auto">
            <a:xfrm rot="-228089">
              <a:off x="1814852" y="2010089"/>
              <a:ext cx="66588" cy="7971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75" name="Oval 350"/>
            <p:cNvSpPr>
              <a:spLocks noChangeArrowheads="1"/>
            </p:cNvSpPr>
            <p:nvPr/>
          </p:nvSpPr>
          <p:spPr bwMode="auto">
            <a:xfrm rot="-228089">
              <a:off x="1982073" y="1931458"/>
              <a:ext cx="66588" cy="7971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76" name="Oval 352"/>
            <p:cNvSpPr>
              <a:spLocks noChangeArrowheads="1"/>
            </p:cNvSpPr>
            <p:nvPr/>
          </p:nvSpPr>
          <p:spPr bwMode="auto">
            <a:xfrm rot="-228089">
              <a:off x="2082706" y="1840354"/>
              <a:ext cx="66588" cy="7971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77" name="Oval 329"/>
            <p:cNvSpPr>
              <a:spLocks noChangeArrowheads="1"/>
            </p:cNvSpPr>
            <p:nvPr/>
          </p:nvSpPr>
          <p:spPr bwMode="auto">
            <a:xfrm rot="-228089">
              <a:off x="1467393" y="1946642"/>
              <a:ext cx="66588" cy="7971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78" name="Oval 312"/>
            <p:cNvSpPr>
              <a:spLocks noChangeArrowheads="1"/>
            </p:cNvSpPr>
            <p:nvPr/>
          </p:nvSpPr>
          <p:spPr bwMode="auto">
            <a:xfrm rot="-228089">
              <a:off x="1503440" y="2021477"/>
              <a:ext cx="66588" cy="7971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79" name="Freeform 151"/>
            <p:cNvSpPr>
              <a:spLocks/>
            </p:cNvSpPr>
            <p:nvPr/>
          </p:nvSpPr>
          <p:spPr bwMode="auto">
            <a:xfrm>
              <a:off x="1179011" y="1936338"/>
              <a:ext cx="311912" cy="216372"/>
            </a:xfrm>
            <a:custGeom>
              <a:avLst/>
              <a:gdLst>
                <a:gd name="T0" fmla="*/ 2147483647 w 839"/>
                <a:gd name="T1" fmla="*/ 2147483647 h 609"/>
                <a:gd name="T2" fmla="*/ 2147483647 w 839"/>
                <a:gd name="T3" fmla="*/ 2147483647 h 609"/>
                <a:gd name="T4" fmla="*/ 2147483647 w 839"/>
                <a:gd name="T5" fmla="*/ 2147483647 h 609"/>
                <a:gd name="T6" fmla="*/ 2147483647 w 839"/>
                <a:gd name="T7" fmla="*/ 2147483647 h 609"/>
                <a:gd name="T8" fmla="*/ 2147483647 w 839"/>
                <a:gd name="T9" fmla="*/ 2147483647 h 609"/>
                <a:gd name="T10" fmla="*/ 2147483647 w 839"/>
                <a:gd name="T11" fmla="*/ 2147483647 h 609"/>
                <a:gd name="T12" fmla="*/ 2147483647 w 839"/>
                <a:gd name="T13" fmla="*/ 2147483647 h 609"/>
                <a:gd name="T14" fmla="*/ 2147483647 w 839"/>
                <a:gd name="T15" fmla="*/ 2147483647 h 609"/>
                <a:gd name="T16" fmla="*/ 2147483647 w 839"/>
                <a:gd name="T17" fmla="*/ 2147483647 h 609"/>
                <a:gd name="T18" fmla="*/ 2147483647 w 839"/>
                <a:gd name="T19" fmla="*/ 2147483647 h 609"/>
                <a:gd name="T20" fmla="*/ 2147483647 w 839"/>
                <a:gd name="T21" fmla="*/ 2147483647 h 609"/>
                <a:gd name="T22" fmla="*/ 2147483647 w 839"/>
                <a:gd name="T23" fmla="*/ 2147483647 h 609"/>
                <a:gd name="T24" fmla="*/ 2147483647 w 839"/>
                <a:gd name="T25" fmla="*/ 2147483647 h 609"/>
                <a:gd name="T26" fmla="*/ 2147483647 w 839"/>
                <a:gd name="T27" fmla="*/ 2147483647 h 609"/>
                <a:gd name="T28" fmla="*/ 2147483647 w 839"/>
                <a:gd name="T29" fmla="*/ 2147483647 h 609"/>
                <a:gd name="T30" fmla="*/ 2147483647 w 839"/>
                <a:gd name="T31" fmla="*/ 2147483647 h 609"/>
                <a:gd name="T32" fmla="*/ 2147483647 w 839"/>
                <a:gd name="T33" fmla="*/ 2147483647 h 609"/>
                <a:gd name="T34" fmla="*/ 2147483647 w 839"/>
                <a:gd name="T35" fmla="*/ 2147483647 h 609"/>
                <a:gd name="T36" fmla="*/ 2147483647 w 839"/>
                <a:gd name="T37" fmla="*/ 2147483647 h 609"/>
                <a:gd name="T38" fmla="*/ 2147483647 w 839"/>
                <a:gd name="T39" fmla="*/ 2147483647 h 609"/>
                <a:gd name="T40" fmla="*/ 2147483647 w 839"/>
                <a:gd name="T41" fmla="*/ 2147483647 h 609"/>
                <a:gd name="T42" fmla="*/ 2147483647 w 839"/>
                <a:gd name="T43" fmla="*/ 2147483647 h 609"/>
                <a:gd name="T44" fmla="*/ 2147483647 w 839"/>
                <a:gd name="T45" fmla="*/ 2147483647 h 609"/>
                <a:gd name="T46" fmla="*/ 2147483647 w 839"/>
                <a:gd name="T47" fmla="*/ 2147483647 h 609"/>
                <a:gd name="T48" fmla="*/ 2147483647 w 839"/>
                <a:gd name="T49" fmla="*/ 2147483647 h 609"/>
                <a:gd name="T50" fmla="*/ 2147483647 w 839"/>
                <a:gd name="T51" fmla="*/ 2147483647 h 609"/>
                <a:gd name="T52" fmla="*/ 2147483647 w 839"/>
                <a:gd name="T53" fmla="*/ 2147483647 h 609"/>
                <a:gd name="T54" fmla="*/ 2147483647 w 839"/>
                <a:gd name="T55" fmla="*/ 2147483647 h 609"/>
                <a:gd name="T56" fmla="*/ 2147483647 w 839"/>
                <a:gd name="T57" fmla="*/ 2147483647 h 609"/>
                <a:gd name="T58" fmla="*/ 2147483647 w 839"/>
                <a:gd name="T59" fmla="*/ 2147483647 h 60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39"/>
                <a:gd name="T91" fmla="*/ 0 h 609"/>
                <a:gd name="T92" fmla="*/ 839 w 839"/>
                <a:gd name="T93" fmla="*/ 609 h 60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39" h="609">
                  <a:moveTo>
                    <a:pt x="339" y="127"/>
                  </a:moveTo>
                  <a:cubicBezTo>
                    <a:pt x="278" y="139"/>
                    <a:pt x="224" y="167"/>
                    <a:pt x="165" y="187"/>
                  </a:cubicBezTo>
                  <a:cubicBezTo>
                    <a:pt x="149" y="192"/>
                    <a:pt x="125" y="196"/>
                    <a:pt x="111" y="205"/>
                  </a:cubicBezTo>
                  <a:cubicBezTo>
                    <a:pt x="99" y="213"/>
                    <a:pt x="75" y="229"/>
                    <a:pt x="75" y="229"/>
                  </a:cubicBezTo>
                  <a:cubicBezTo>
                    <a:pt x="56" y="257"/>
                    <a:pt x="48" y="277"/>
                    <a:pt x="21" y="295"/>
                  </a:cubicBezTo>
                  <a:cubicBezTo>
                    <a:pt x="0" y="379"/>
                    <a:pt x="7" y="344"/>
                    <a:pt x="21" y="517"/>
                  </a:cubicBezTo>
                  <a:cubicBezTo>
                    <a:pt x="23" y="538"/>
                    <a:pt x="69" y="559"/>
                    <a:pt x="69" y="559"/>
                  </a:cubicBezTo>
                  <a:cubicBezTo>
                    <a:pt x="79" y="590"/>
                    <a:pt x="98" y="591"/>
                    <a:pt x="129" y="601"/>
                  </a:cubicBezTo>
                  <a:cubicBezTo>
                    <a:pt x="135" y="603"/>
                    <a:pt x="147" y="607"/>
                    <a:pt x="147" y="607"/>
                  </a:cubicBezTo>
                  <a:cubicBezTo>
                    <a:pt x="197" y="605"/>
                    <a:pt x="248" y="609"/>
                    <a:pt x="297" y="601"/>
                  </a:cubicBezTo>
                  <a:cubicBezTo>
                    <a:pt x="311" y="599"/>
                    <a:pt x="333" y="577"/>
                    <a:pt x="333" y="577"/>
                  </a:cubicBezTo>
                  <a:cubicBezTo>
                    <a:pt x="348" y="555"/>
                    <a:pt x="373" y="544"/>
                    <a:pt x="399" y="535"/>
                  </a:cubicBezTo>
                  <a:cubicBezTo>
                    <a:pt x="433" y="537"/>
                    <a:pt x="467" y="536"/>
                    <a:pt x="501" y="541"/>
                  </a:cubicBezTo>
                  <a:cubicBezTo>
                    <a:pt x="521" y="544"/>
                    <a:pt x="554" y="571"/>
                    <a:pt x="579" y="577"/>
                  </a:cubicBezTo>
                  <a:cubicBezTo>
                    <a:pt x="634" y="573"/>
                    <a:pt x="653" y="570"/>
                    <a:pt x="699" y="559"/>
                  </a:cubicBezTo>
                  <a:cubicBezTo>
                    <a:pt x="712" y="550"/>
                    <a:pt x="729" y="545"/>
                    <a:pt x="741" y="535"/>
                  </a:cubicBezTo>
                  <a:cubicBezTo>
                    <a:pt x="758" y="521"/>
                    <a:pt x="750" y="516"/>
                    <a:pt x="759" y="499"/>
                  </a:cubicBezTo>
                  <a:cubicBezTo>
                    <a:pt x="775" y="471"/>
                    <a:pt x="788" y="450"/>
                    <a:pt x="813" y="433"/>
                  </a:cubicBezTo>
                  <a:cubicBezTo>
                    <a:pt x="839" y="394"/>
                    <a:pt x="816" y="338"/>
                    <a:pt x="807" y="295"/>
                  </a:cubicBezTo>
                  <a:cubicBezTo>
                    <a:pt x="803" y="275"/>
                    <a:pt x="810" y="253"/>
                    <a:pt x="801" y="235"/>
                  </a:cubicBezTo>
                  <a:cubicBezTo>
                    <a:pt x="795" y="222"/>
                    <a:pt x="765" y="211"/>
                    <a:pt x="765" y="211"/>
                  </a:cubicBezTo>
                  <a:cubicBezTo>
                    <a:pt x="763" y="205"/>
                    <a:pt x="760" y="199"/>
                    <a:pt x="759" y="193"/>
                  </a:cubicBezTo>
                  <a:cubicBezTo>
                    <a:pt x="756" y="167"/>
                    <a:pt x="759" y="140"/>
                    <a:pt x="753" y="115"/>
                  </a:cubicBezTo>
                  <a:cubicBezTo>
                    <a:pt x="746" y="88"/>
                    <a:pt x="700" y="73"/>
                    <a:pt x="675" y="67"/>
                  </a:cubicBezTo>
                  <a:cubicBezTo>
                    <a:pt x="638" y="30"/>
                    <a:pt x="587" y="14"/>
                    <a:pt x="537" y="1"/>
                  </a:cubicBezTo>
                  <a:cubicBezTo>
                    <a:pt x="499" y="3"/>
                    <a:pt x="460" y="0"/>
                    <a:pt x="423" y="7"/>
                  </a:cubicBezTo>
                  <a:cubicBezTo>
                    <a:pt x="402" y="11"/>
                    <a:pt x="387" y="31"/>
                    <a:pt x="369" y="43"/>
                  </a:cubicBezTo>
                  <a:cubicBezTo>
                    <a:pt x="363" y="47"/>
                    <a:pt x="351" y="55"/>
                    <a:pt x="351" y="55"/>
                  </a:cubicBezTo>
                  <a:cubicBezTo>
                    <a:pt x="343" y="79"/>
                    <a:pt x="328" y="78"/>
                    <a:pt x="309" y="97"/>
                  </a:cubicBezTo>
                  <a:cubicBezTo>
                    <a:pt x="302" y="134"/>
                    <a:pt x="301" y="123"/>
                    <a:pt x="279" y="145"/>
                  </a:cubicBez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480" name="Oval 331"/>
            <p:cNvSpPr>
              <a:spLocks noChangeArrowheads="1"/>
            </p:cNvSpPr>
            <p:nvPr/>
          </p:nvSpPr>
          <p:spPr bwMode="auto">
            <a:xfrm rot="-228089">
              <a:off x="1460884" y="2000870"/>
              <a:ext cx="66588" cy="7971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81" name="Oval 354"/>
            <p:cNvSpPr>
              <a:spLocks noChangeArrowheads="1"/>
            </p:cNvSpPr>
            <p:nvPr/>
          </p:nvSpPr>
          <p:spPr bwMode="auto">
            <a:xfrm rot="-228089">
              <a:off x="1566524" y="1966164"/>
              <a:ext cx="66588" cy="7971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82" name="Oval 279"/>
            <p:cNvSpPr>
              <a:spLocks noChangeArrowheads="1"/>
            </p:cNvSpPr>
            <p:nvPr/>
          </p:nvSpPr>
          <p:spPr bwMode="auto">
            <a:xfrm rot="-228089">
              <a:off x="1344230" y="2084382"/>
              <a:ext cx="66588" cy="802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83" name="Oval 295"/>
            <p:cNvSpPr>
              <a:spLocks noChangeArrowheads="1"/>
            </p:cNvSpPr>
            <p:nvPr/>
          </p:nvSpPr>
          <p:spPr bwMode="auto">
            <a:xfrm rot="-228089">
              <a:off x="1371266" y="1901090"/>
              <a:ext cx="66588" cy="7971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84" name="Oval 297"/>
            <p:cNvSpPr>
              <a:spLocks noChangeArrowheads="1"/>
            </p:cNvSpPr>
            <p:nvPr/>
          </p:nvSpPr>
          <p:spPr bwMode="auto">
            <a:xfrm rot="-228089">
              <a:off x="1380778" y="2061606"/>
              <a:ext cx="66588" cy="7971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85" name="Oval 315"/>
            <p:cNvSpPr>
              <a:spLocks noChangeArrowheads="1"/>
            </p:cNvSpPr>
            <p:nvPr/>
          </p:nvSpPr>
          <p:spPr bwMode="auto">
            <a:xfrm rot="-228089">
              <a:off x="1389790" y="2081129"/>
              <a:ext cx="66588" cy="802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86" name="Oval 313"/>
            <p:cNvSpPr>
              <a:spLocks noChangeArrowheads="1"/>
            </p:cNvSpPr>
            <p:nvPr/>
          </p:nvSpPr>
          <p:spPr bwMode="auto">
            <a:xfrm rot="-228089">
              <a:off x="1404309" y="1993278"/>
              <a:ext cx="66588" cy="802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87" name="Oval 261"/>
            <p:cNvSpPr>
              <a:spLocks noChangeArrowheads="1"/>
            </p:cNvSpPr>
            <p:nvPr/>
          </p:nvSpPr>
          <p:spPr bwMode="auto">
            <a:xfrm rot="-228089">
              <a:off x="1416325" y="1959657"/>
              <a:ext cx="66588" cy="7971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88" name="Oval 278"/>
            <p:cNvSpPr>
              <a:spLocks noChangeArrowheads="1"/>
            </p:cNvSpPr>
            <p:nvPr/>
          </p:nvSpPr>
          <p:spPr bwMode="auto">
            <a:xfrm rot="-228089">
              <a:off x="1419329" y="1917358"/>
              <a:ext cx="66588" cy="7971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89" name="Oval 356"/>
            <p:cNvSpPr>
              <a:spLocks noChangeArrowheads="1"/>
            </p:cNvSpPr>
            <p:nvPr/>
          </p:nvSpPr>
          <p:spPr bwMode="auto">
            <a:xfrm>
              <a:off x="1625101" y="1972671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90" name="Oval 357"/>
            <p:cNvSpPr>
              <a:spLocks noChangeArrowheads="1"/>
            </p:cNvSpPr>
            <p:nvPr/>
          </p:nvSpPr>
          <p:spPr bwMode="auto">
            <a:xfrm>
              <a:off x="1661149" y="2024731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91" name="Oval 358"/>
            <p:cNvSpPr>
              <a:spLocks noChangeArrowheads="1"/>
            </p:cNvSpPr>
            <p:nvPr/>
          </p:nvSpPr>
          <p:spPr bwMode="auto">
            <a:xfrm>
              <a:off x="1685181" y="1972671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92" name="Oval 359"/>
            <p:cNvSpPr>
              <a:spLocks noChangeArrowheads="1"/>
            </p:cNvSpPr>
            <p:nvPr/>
          </p:nvSpPr>
          <p:spPr bwMode="auto">
            <a:xfrm>
              <a:off x="1730240" y="1966164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93" name="Oval 360"/>
            <p:cNvSpPr>
              <a:spLocks noChangeArrowheads="1"/>
            </p:cNvSpPr>
            <p:nvPr/>
          </p:nvSpPr>
          <p:spPr bwMode="auto">
            <a:xfrm>
              <a:off x="1721228" y="2031238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94" name="Oval 361"/>
            <p:cNvSpPr>
              <a:spLocks noChangeArrowheads="1"/>
            </p:cNvSpPr>
            <p:nvPr/>
          </p:nvSpPr>
          <p:spPr bwMode="auto">
            <a:xfrm>
              <a:off x="1766288" y="2018223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95" name="Oval 362"/>
            <p:cNvSpPr>
              <a:spLocks noChangeArrowheads="1"/>
            </p:cNvSpPr>
            <p:nvPr/>
          </p:nvSpPr>
          <p:spPr bwMode="auto">
            <a:xfrm>
              <a:off x="1778304" y="1959657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96" name="Oval 363"/>
            <p:cNvSpPr>
              <a:spLocks noChangeArrowheads="1"/>
            </p:cNvSpPr>
            <p:nvPr/>
          </p:nvSpPr>
          <p:spPr bwMode="auto">
            <a:xfrm>
              <a:off x="1829371" y="1956403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97" name="Oval 365"/>
            <p:cNvSpPr>
              <a:spLocks noChangeArrowheads="1"/>
            </p:cNvSpPr>
            <p:nvPr/>
          </p:nvSpPr>
          <p:spPr bwMode="auto">
            <a:xfrm>
              <a:off x="1943522" y="1940134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98" name="Oval 366"/>
            <p:cNvSpPr>
              <a:spLocks noChangeArrowheads="1"/>
            </p:cNvSpPr>
            <p:nvPr/>
          </p:nvSpPr>
          <p:spPr bwMode="auto">
            <a:xfrm>
              <a:off x="1964550" y="1901090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99" name="Freeform 150"/>
            <p:cNvSpPr>
              <a:spLocks/>
            </p:cNvSpPr>
            <p:nvPr/>
          </p:nvSpPr>
          <p:spPr bwMode="auto">
            <a:xfrm>
              <a:off x="1551504" y="2076248"/>
              <a:ext cx="456103" cy="242402"/>
            </a:xfrm>
            <a:custGeom>
              <a:avLst/>
              <a:gdLst>
                <a:gd name="T0" fmla="*/ 2147483647 w 839"/>
                <a:gd name="T1" fmla="*/ 2147483647 h 609"/>
                <a:gd name="T2" fmla="*/ 2147483647 w 839"/>
                <a:gd name="T3" fmla="*/ 2147483647 h 609"/>
                <a:gd name="T4" fmla="*/ 2147483647 w 839"/>
                <a:gd name="T5" fmla="*/ 2147483647 h 609"/>
                <a:gd name="T6" fmla="*/ 2147483647 w 839"/>
                <a:gd name="T7" fmla="*/ 2147483647 h 609"/>
                <a:gd name="T8" fmla="*/ 2147483647 w 839"/>
                <a:gd name="T9" fmla="*/ 2147483647 h 609"/>
                <a:gd name="T10" fmla="*/ 2147483647 w 839"/>
                <a:gd name="T11" fmla="*/ 2147483647 h 609"/>
                <a:gd name="T12" fmla="*/ 2147483647 w 839"/>
                <a:gd name="T13" fmla="*/ 2147483647 h 609"/>
                <a:gd name="T14" fmla="*/ 2147483647 w 839"/>
                <a:gd name="T15" fmla="*/ 2147483647 h 609"/>
                <a:gd name="T16" fmla="*/ 2147483647 w 839"/>
                <a:gd name="T17" fmla="*/ 2147483647 h 609"/>
                <a:gd name="T18" fmla="*/ 2147483647 w 839"/>
                <a:gd name="T19" fmla="*/ 2147483647 h 609"/>
                <a:gd name="T20" fmla="*/ 2147483647 w 839"/>
                <a:gd name="T21" fmla="*/ 2147483647 h 609"/>
                <a:gd name="T22" fmla="*/ 2147483647 w 839"/>
                <a:gd name="T23" fmla="*/ 2147483647 h 609"/>
                <a:gd name="T24" fmla="*/ 2147483647 w 839"/>
                <a:gd name="T25" fmla="*/ 2147483647 h 609"/>
                <a:gd name="T26" fmla="*/ 2147483647 w 839"/>
                <a:gd name="T27" fmla="*/ 2147483647 h 609"/>
                <a:gd name="T28" fmla="*/ 2147483647 w 839"/>
                <a:gd name="T29" fmla="*/ 2147483647 h 609"/>
                <a:gd name="T30" fmla="*/ 2147483647 w 839"/>
                <a:gd name="T31" fmla="*/ 2147483647 h 609"/>
                <a:gd name="T32" fmla="*/ 2147483647 w 839"/>
                <a:gd name="T33" fmla="*/ 2147483647 h 609"/>
                <a:gd name="T34" fmla="*/ 2147483647 w 839"/>
                <a:gd name="T35" fmla="*/ 2147483647 h 609"/>
                <a:gd name="T36" fmla="*/ 2147483647 w 839"/>
                <a:gd name="T37" fmla="*/ 2147483647 h 609"/>
                <a:gd name="T38" fmla="*/ 2147483647 w 839"/>
                <a:gd name="T39" fmla="*/ 2147483647 h 609"/>
                <a:gd name="T40" fmla="*/ 2147483647 w 839"/>
                <a:gd name="T41" fmla="*/ 2147483647 h 609"/>
                <a:gd name="T42" fmla="*/ 2147483647 w 839"/>
                <a:gd name="T43" fmla="*/ 2147483647 h 609"/>
                <a:gd name="T44" fmla="*/ 2147483647 w 839"/>
                <a:gd name="T45" fmla="*/ 2147483647 h 609"/>
                <a:gd name="T46" fmla="*/ 2147483647 w 839"/>
                <a:gd name="T47" fmla="*/ 2147483647 h 609"/>
                <a:gd name="T48" fmla="*/ 2147483647 w 839"/>
                <a:gd name="T49" fmla="*/ 2147483647 h 609"/>
                <a:gd name="T50" fmla="*/ 2147483647 w 839"/>
                <a:gd name="T51" fmla="*/ 2147483647 h 609"/>
                <a:gd name="T52" fmla="*/ 2147483647 w 839"/>
                <a:gd name="T53" fmla="*/ 2147483647 h 609"/>
                <a:gd name="T54" fmla="*/ 2147483647 w 839"/>
                <a:gd name="T55" fmla="*/ 2147483647 h 609"/>
                <a:gd name="T56" fmla="*/ 2147483647 w 839"/>
                <a:gd name="T57" fmla="*/ 2147483647 h 609"/>
                <a:gd name="T58" fmla="*/ 2147483647 w 839"/>
                <a:gd name="T59" fmla="*/ 2147483647 h 60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39"/>
                <a:gd name="T91" fmla="*/ 0 h 609"/>
                <a:gd name="T92" fmla="*/ 839 w 839"/>
                <a:gd name="T93" fmla="*/ 609 h 60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39" h="609">
                  <a:moveTo>
                    <a:pt x="339" y="127"/>
                  </a:moveTo>
                  <a:cubicBezTo>
                    <a:pt x="278" y="139"/>
                    <a:pt x="224" y="167"/>
                    <a:pt x="165" y="187"/>
                  </a:cubicBezTo>
                  <a:cubicBezTo>
                    <a:pt x="149" y="192"/>
                    <a:pt x="125" y="196"/>
                    <a:pt x="111" y="205"/>
                  </a:cubicBezTo>
                  <a:cubicBezTo>
                    <a:pt x="99" y="213"/>
                    <a:pt x="75" y="229"/>
                    <a:pt x="75" y="229"/>
                  </a:cubicBezTo>
                  <a:cubicBezTo>
                    <a:pt x="56" y="257"/>
                    <a:pt x="48" y="277"/>
                    <a:pt x="21" y="295"/>
                  </a:cubicBezTo>
                  <a:cubicBezTo>
                    <a:pt x="0" y="379"/>
                    <a:pt x="7" y="344"/>
                    <a:pt x="21" y="517"/>
                  </a:cubicBezTo>
                  <a:cubicBezTo>
                    <a:pt x="23" y="538"/>
                    <a:pt x="69" y="559"/>
                    <a:pt x="69" y="559"/>
                  </a:cubicBezTo>
                  <a:cubicBezTo>
                    <a:pt x="79" y="590"/>
                    <a:pt x="98" y="591"/>
                    <a:pt x="129" y="601"/>
                  </a:cubicBezTo>
                  <a:cubicBezTo>
                    <a:pt x="135" y="603"/>
                    <a:pt x="147" y="607"/>
                    <a:pt x="147" y="607"/>
                  </a:cubicBezTo>
                  <a:cubicBezTo>
                    <a:pt x="197" y="605"/>
                    <a:pt x="248" y="609"/>
                    <a:pt x="297" y="601"/>
                  </a:cubicBezTo>
                  <a:cubicBezTo>
                    <a:pt x="311" y="599"/>
                    <a:pt x="333" y="577"/>
                    <a:pt x="333" y="577"/>
                  </a:cubicBezTo>
                  <a:cubicBezTo>
                    <a:pt x="348" y="555"/>
                    <a:pt x="373" y="544"/>
                    <a:pt x="399" y="535"/>
                  </a:cubicBezTo>
                  <a:cubicBezTo>
                    <a:pt x="433" y="537"/>
                    <a:pt x="467" y="536"/>
                    <a:pt x="501" y="541"/>
                  </a:cubicBezTo>
                  <a:cubicBezTo>
                    <a:pt x="521" y="544"/>
                    <a:pt x="554" y="571"/>
                    <a:pt x="579" y="577"/>
                  </a:cubicBezTo>
                  <a:cubicBezTo>
                    <a:pt x="634" y="573"/>
                    <a:pt x="653" y="570"/>
                    <a:pt x="699" y="559"/>
                  </a:cubicBezTo>
                  <a:cubicBezTo>
                    <a:pt x="712" y="550"/>
                    <a:pt x="729" y="545"/>
                    <a:pt x="741" y="535"/>
                  </a:cubicBezTo>
                  <a:cubicBezTo>
                    <a:pt x="758" y="521"/>
                    <a:pt x="750" y="516"/>
                    <a:pt x="759" y="499"/>
                  </a:cubicBezTo>
                  <a:cubicBezTo>
                    <a:pt x="775" y="471"/>
                    <a:pt x="788" y="450"/>
                    <a:pt x="813" y="433"/>
                  </a:cubicBezTo>
                  <a:cubicBezTo>
                    <a:pt x="839" y="394"/>
                    <a:pt x="816" y="338"/>
                    <a:pt x="807" y="295"/>
                  </a:cubicBezTo>
                  <a:cubicBezTo>
                    <a:pt x="803" y="275"/>
                    <a:pt x="810" y="253"/>
                    <a:pt x="801" y="235"/>
                  </a:cubicBezTo>
                  <a:cubicBezTo>
                    <a:pt x="795" y="222"/>
                    <a:pt x="765" y="211"/>
                    <a:pt x="765" y="211"/>
                  </a:cubicBezTo>
                  <a:cubicBezTo>
                    <a:pt x="763" y="205"/>
                    <a:pt x="760" y="199"/>
                    <a:pt x="759" y="193"/>
                  </a:cubicBezTo>
                  <a:cubicBezTo>
                    <a:pt x="756" y="167"/>
                    <a:pt x="759" y="140"/>
                    <a:pt x="753" y="115"/>
                  </a:cubicBezTo>
                  <a:cubicBezTo>
                    <a:pt x="746" y="88"/>
                    <a:pt x="700" y="73"/>
                    <a:pt x="675" y="67"/>
                  </a:cubicBezTo>
                  <a:cubicBezTo>
                    <a:pt x="638" y="30"/>
                    <a:pt x="587" y="14"/>
                    <a:pt x="537" y="1"/>
                  </a:cubicBezTo>
                  <a:cubicBezTo>
                    <a:pt x="499" y="3"/>
                    <a:pt x="460" y="0"/>
                    <a:pt x="423" y="7"/>
                  </a:cubicBezTo>
                  <a:cubicBezTo>
                    <a:pt x="402" y="11"/>
                    <a:pt x="387" y="31"/>
                    <a:pt x="369" y="43"/>
                  </a:cubicBezTo>
                  <a:cubicBezTo>
                    <a:pt x="363" y="47"/>
                    <a:pt x="351" y="55"/>
                    <a:pt x="351" y="55"/>
                  </a:cubicBezTo>
                  <a:cubicBezTo>
                    <a:pt x="343" y="79"/>
                    <a:pt x="328" y="78"/>
                    <a:pt x="309" y="97"/>
                  </a:cubicBezTo>
                  <a:cubicBezTo>
                    <a:pt x="302" y="134"/>
                    <a:pt x="301" y="123"/>
                    <a:pt x="279" y="145"/>
                  </a:cubicBez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500" name="Oval 317"/>
            <p:cNvSpPr>
              <a:spLocks noChangeArrowheads="1"/>
            </p:cNvSpPr>
            <p:nvPr/>
          </p:nvSpPr>
          <p:spPr bwMode="auto">
            <a:xfrm rot="-228089">
              <a:off x="1510450" y="2116377"/>
              <a:ext cx="66588" cy="7971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01" name="Oval 318"/>
            <p:cNvSpPr>
              <a:spLocks noChangeArrowheads="1"/>
            </p:cNvSpPr>
            <p:nvPr/>
          </p:nvSpPr>
          <p:spPr bwMode="auto">
            <a:xfrm rot="-228089">
              <a:off x="1564021" y="2123427"/>
              <a:ext cx="66588" cy="7971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02" name="Oval 335"/>
            <p:cNvSpPr>
              <a:spLocks noChangeArrowheads="1"/>
            </p:cNvSpPr>
            <p:nvPr/>
          </p:nvSpPr>
          <p:spPr bwMode="auto">
            <a:xfrm rot="-228089">
              <a:off x="1573032" y="2084382"/>
              <a:ext cx="66588" cy="7971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03" name="Oval 336"/>
            <p:cNvSpPr>
              <a:spLocks noChangeArrowheads="1"/>
            </p:cNvSpPr>
            <p:nvPr/>
          </p:nvSpPr>
          <p:spPr bwMode="auto">
            <a:xfrm rot="-228089">
              <a:off x="1627104" y="2072994"/>
              <a:ext cx="66588" cy="7971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04" name="Oval 337"/>
            <p:cNvSpPr>
              <a:spLocks noChangeArrowheads="1"/>
            </p:cNvSpPr>
            <p:nvPr/>
          </p:nvSpPr>
          <p:spPr bwMode="auto">
            <a:xfrm rot="-228089">
              <a:off x="1689687" y="2077333"/>
              <a:ext cx="66588" cy="7971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05" name="Oval 339"/>
            <p:cNvSpPr>
              <a:spLocks noChangeArrowheads="1"/>
            </p:cNvSpPr>
            <p:nvPr/>
          </p:nvSpPr>
          <p:spPr bwMode="auto">
            <a:xfrm rot="-228089">
              <a:off x="1817856" y="2049134"/>
              <a:ext cx="66588" cy="7971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06" name="Oval 338"/>
            <p:cNvSpPr>
              <a:spLocks noChangeArrowheads="1"/>
            </p:cNvSpPr>
            <p:nvPr/>
          </p:nvSpPr>
          <p:spPr bwMode="auto">
            <a:xfrm rot="-228089">
              <a:off x="1766789" y="2073537"/>
              <a:ext cx="66588" cy="802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07" name="Oval 321"/>
            <p:cNvSpPr>
              <a:spLocks noChangeArrowheads="1"/>
            </p:cNvSpPr>
            <p:nvPr/>
          </p:nvSpPr>
          <p:spPr bwMode="auto">
            <a:xfrm rot="-228089">
              <a:off x="1733745" y="2057268"/>
              <a:ext cx="66588" cy="802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08" name="Oval 411"/>
            <p:cNvSpPr>
              <a:spLocks noChangeArrowheads="1"/>
            </p:cNvSpPr>
            <p:nvPr/>
          </p:nvSpPr>
          <p:spPr bwMode="auto">
            <a:xfrm rot="228812">
              <a:off x="2101732" y="1751961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09" name="Freeform 152"/>
            <p:cNvSpPr>
              <a:spLocks/>
            </p:cNvSpPr>
            <p:nvPr/>
          </p:nvSpPr>
          <p:spPr bwMode="auto">
            <a:xfrm rot="673239">
              <a:off x="2026632" y="1760095"/>
              <a:ext cx="220291" cy="216372"/>
            </a:xfrm>
            <a:custGeom>
              <a:avLst/>
              <a:gdLst>
                <a:gd name="T0" fmla="*/ 2147483647 w 839"/>
                <a:gd name="T1" fmla="*/ 2147483647 h 609"/>
                <a:gd name="T2" fmla="*/ 2147483647 w 839"/>
                <a:gd name="T3" fmla="*/ 2147483647 h 609"/>
                <a:gd name="T4" fmla="*/ 2147483647 w 839"/>
                <a:gd name="T5" fmla="*/ 2147483647 h 609"/>
                <a:gd name="T6" fmla="*/ 2147483647 w 839"/>
                <a:gd name="T7" fmla="*/ 2147483647 h 609"/>
                <a:gd name="T8" fmla="*/ 2147483647 w 839"/>
                <a:gd name="T9" fmla="*/ 2147483647 h 609"/>
                <a:gd name="T10" fmla="*/ 2147483647 w 839"/>
                <a:gd name="T11" fmla="*/ 2147483647 h 609"/>
                <a:gd name="T12" fmla="*/ 2147483647 w 839"/>
                <a:gd name="T13" fmla="*/ 2147483647 h 609"/>
                <a:gd name="T14" fmla="*/ 2147483647 w 839"/>
                <a:gd name="T15" fmla="*/ 2147483647 h 609"/>
                <a:gd name="T16" fmla="*/ 2147483647 w 839"/>
                <a:gd name="T17" fmla="*/ 2147483647 h 609"/>
                <a:gd name="T18" fmla="*/ 2147483647 w 839"/>
                <a:gd name="T19" fmla="*/ 2147483647 h 609"/>
                <a:gd name="T20" fmla="*/ 2147483647 w 839"/>
                <a:gd name="T21" fmla="*/ 2147483647 h 609"/>
                <a:gd name="T22" fmla="*/ 2147483647 w 839"/>
                <a:gd name="T23" fmla="*/ 2147483647 h 609"/>
                <a:gd name="T24" fmla="*/ 2147483647 w 839"/>
                <a:gd name="T25" fmla="*/ 2147483647 h 609"/>
                <a:gd name="T26" fmla="*/ 2147483647 w 839"/>
                <a:gd name="T27" fmla="*/ 2147483647 h 609"/>
                <a:gd name="T28" fmla="*/ 2147483647 w 839"/>
                <a:gd name="T29" fmla="*/ 2147483647 h 609"/>
                <a:gd name="T30" fmla="*/ 2147483647 w 839"/>
                <a:gd name="T31" fmla="*/ 2147483647 h 609"/>
                <a:gd name="T32" fmla="*/ 2147483647 w 839"/>
                <a:gd name="T33" fmla="*/ 2147483647 h 609"/>
                <a:gd name="T34" fmla="*/ 2147483647 w 839"/>
                <a:gd name="T35" fmla="*/ 2147483647 h 609"/>
                <a:gd name="T36" fmla="*/ 2147483647 w 839"/>
                <a:gd name="T37" fmla="*/ 2147483647 h 609"/>
                <a:gd name="T38" fmla="*/ 2147483647 w 839"/>
                <a:gd name="T39" fmla="*/ 2147483647 h 609"/>
                <a:gd name="T40" fmla="*/ 2147483647 w 839"/>
                <a:gd name="T41" fmla="*/ 2147483647 h 609"/>
                <a:gd name="T42" fmla="*/ 2147483647 w 839"/>
                <a:gd name="T43" fmla="*/ 2147483647 h 609"/>
                <a:gd name="T44" fmla="*/ 2147483647 w 839"/>
                <a:gd name="T45" fmla="*/ 2147483647 h 609"/>
                <a:gd name="T46" fmla="*/ 2147483647 w 839"/>
                <a:gd name="T47" fmla="*/ 2147483647 h 609"/>
                <a:gd name="T48" fmla="*/ 2147483647 w 839"/>
                <a:gd name="T49" fmla="*/ 2147483647 h 609"/>
                <a:gd name="T50" fmla="*/ 2147483647 w 839"/>
                <a:gd name="T51" fmla="*/ 2147483647 h 609"/>
                <a:gd name="T52" fmla="*/ 2147483647 w 839"/>
                <a:gd name="T53" fmla="*/ 2147483647 h 609"/>
                <a:gd name="T54" fmla="*/ 2147483647 w 839"/>
                <a:gd name="T55" fmla="*/ 2147483647 h 609"/>
                <a:gd name="T56" fmla="*/ 2147483647 w 839"/>
                <a:gd name="T57" fmla="*/ 2147483647 h 609"/>
                <a:gd name="T58" fmla="*/ 2147483647 w 839"/>
                <a:gd name="T59" fmla="*/ 2147483647 h 60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39"/>
                <a:gd name="T91" fmla="*/ 0 h 609"/>
                <a:gd name="T92" fmla="*/ 839 w 839"/>
                <a:gd name="T93" fmla="*/ 609 h 60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39" h="609">
                  <a:moveTo>
                    <a:pt x="339" y="127"/>
                  </a:moveTo>
                  <a:cubicBezTo>
                    <a:pt x="278" y="139"/>
                    <a:pt x="224" y="167"/>
                    <a:pt x="165" y="187"/>
                  </a:cubicBezTo>
                  <a:cubicBezTo>
                    <a:pt x="149" y="192"/>
                    <a:pt x="125" y="196"/>
                    <a:pt x="111" y="205"/>
                  </a:cubicBezTo>
                  <a:cubicBezTo>
                    <a:pt x="99" y="213"/>
                    <a:pt x="75" y="229"/>
                    <a:pt x="75" y="229"/>
                  </a:cubicBezTo>
                  <a:cubicBezTo>
                    <a:pt x="56" y="257"/>
                    <a:pt x="48" y="277"/>
                    <a:pt x="21" y="295"/>
                  </a:cubicBezTo>
                  <a:cubicBezTo>
                    <a:pt x="0" y="379"/>
                    <a:pt x="7" y="344"/>
                    <a:pt x="21" y="517"/>
                  </a:cubicBezTo>
                  <a:cubicBezTo>
                    <a:pt x="23" y="538"/>
                    <a:pt x="69" y="559"/>
                    <a:pt x="69" y="559"/>
                  </a:cubicBezTo>
                  <a:cubicBezTo>
                    <a:pt x="79" y="590"/>
                    <a:pt x="98" y="591"/>
                    <a:pt x="129" y="601"/>
                  </a:cubicBezTo>
                  <a:cubicBezTo>
                    <a:pt x="135" y="603"/>
                    <a:pt x="147" y="607"/>
                    <a:pt x="147" y="607"/>
                  </a:cubicBezTo>
                  <a:cubicBezTo>
                    <a:pt x="197" y="605"/>
                    <a:pt x="248" y="609"/>
                    <a:pt x="297" y="601"/>
                  </a:cubicBezTo>
                  <a:cubicBezTo>
                    <a:pt x="311" y="599"/>
                    <a:pt x="333" y="577"/>
                    <a:pt x="333" y="577"/>
                  </a:cubicBezTo>
                  <a:cubicBezTo>
                    <a:pt x="348" y="555"/>
                    <a:pt x="373" y="544"/>
                    <a:pt x="399" y="535"/>
                  </a:cubicBezTo>
                  <a:cubicBezTo>
                    <a:pt x="433" y="537"/>
                    <a:pt x="467" y="536"/>
                    <a:pt x="501" y="541"/>
                  </a:cubicBezTo>
                  <a:cubicBezTo>
                    <a:pt x="521" y="544"/>
                    <a:pt x="554" y="571"/>
                    <a:pt x="579" y="577"/>
                  </a:cubicBezTo>
                  <a:cubicBezTo>
                    <a:pt x="634" y="573"/>
                    <a:pt x="653" y="570"/>
                    <a:pt x="699" y="559"/>
                  </a:cubicBezTo>
                  <a:cubicBezTo>
                    <a:pt x="712" y="550"/>
                    <a:pt x="729" y="545"/>
                    <a:pt x="741" y="535"/>
                  </a:cubicBezTo>
                  <a:cubicBezTo>
                    <a:pt x="758" y="521"/>
                    <a:pt x="750" y="516"/>
                    <a:pt x="759" y="499"/>
                  </a:cubicBezTo>
                  <a:cubicBezTo>
                    <a:pt x="775" y="471"/>
                    <a:pt x="788" y="450"/>
                    <a:pt x="813" y="433"/>
                  </a:cubicBezTo>
                  <a:cubicBezTo>
                    <a:pt x="839" y="394"/>
                    <a:pt x="816" y="338"/>
                    <a:pt x="807" y="295"/>
                  </a:cubicBezTo>
                  <a:cubicBezTo>
                    <a:pt x="803" y="275"/>
                    <a:pt x="810" y="253"/>
                    <a:pt x="801" y="235"/>
                  </a:cubicBezTo>
                  <a:cubicBezTo>
                    <a:pt x="795" y="222"/>
                    <a:pt x="765" y="211"/>
                    <a:pt x="765" y="211"/>
                  </a:cubicBezTo>
                  <a:cubicBezTo>
                    <a:pt x="763" y="205"/>
                    <a:pt x="760" y="199"/>
                    <a:pt x="759" y="193"/>
                  </a:cubicBezTo>
                  <a:cubicBezTo>
                    <a:pt x="756" y="167"/>
                    <a:pt x="759" y="140"/>
                    <a:pt x="753" y="115"/>
                  </a:cubicBezTo>
                  <a:cubicBezTo>
                    <a:pt x="746" y="88"/>
                    <a:pt x="700" y="73"/>
                    <a:pt x="675" y="67"/>
                  </a:cubicBezTo>
                  <a:cubicBezTo>
                    <a:pt x="638" y="30"/>
                    <a:pt x="587" y="14"/>
                    <a:pt x="537" y="1"/>
                  </a:cubicBezTo>
                  <a:cubicBezTo>
                    <a:pt x="499" y="3"/>
                    <a:pt x="460" y="0"/>
                    <a:pt x="423" y="7"/>
                  </a:cubicBezTo>
                  <a:cubicBezTo>
                    <a:pt x="402" y="11"/>
                    <a:pt x="387" y="31"/>
                    <a:pt x="369" y="43"/>
                  </a:cubicBezTo>
                  <a:cubicBezTo>
                    <a:pt x="363" y="47"/>
                    <a:pt x="351" y="55"/>
                    <a:pt x="351" y="55"/>
                  </a:cubicBezTo>
                  <a:cubicBezTo>
                    <a:pt x="343" y="79"/>
                    <a:pt x="328" y="78"/>
                    <a:pt x="309" y="97"/>
                  </a:cubicBezTo>
                  <a:cubicBezTo>
                    <a:pt x="302" y="134"/>
                    <a:pt x="301" y="123"/>
                    <a:pt x="279" y="145"/>
                  </a:cubicBez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510" name="Oval 351"/>
            <p:cNvSpPr>
              <a:spLocks noChangeArrowheads="1"/>
            </p:cNvSpPr>
            <p:nvPr/>
          </p:nvSpPr>
          <p:spPr bwMode="auto">
            <a:xfrm rot="-228089">
              <a:off x="2028134" y="1887533"/>
              <a:ext cx="66588" cy="7971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11" name="Oval 380"/>
            <p:cNvSpPr>
              <a:spLocks noChangeArrowheads="1"/>
            </p:cNvSpPr>
            <p:nvPr/>
          </p:nvSpPr>
          <p:spPr bwMode="auto">
            <a:xfrm>
              <a:off x="2030638" y="1811613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12" name="Oval 394"/>
            <p:cNvSpPr>
              <a:spLocks noChangeArrowheads="1"/>
            </p:cNvSpPr>
            <p:nvPr/>
          </p:nvSpPr>
          <p:spPr bwMode="auto">
            <a:xfrm>
              <a:off x="2063681" y="1770941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13" name="Oval 367"/>
            <p:cNvSpPr>
              <a:spLocks noChangeArrowheads="1"/>
            </p:cNvSpPr>
            <p:nvPr/>
          </p:nvSpPr>
          <p:spPr bwMode="auto">
            <a:xfrm>
              <a:off x="1988582" y="1852284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14" name="Oval 373"/>
            <p:cNvSpPr>
              <a:spLocks noChangeArrowheads="1"/>
            </p:cNvSpPr>
            <p:nvPr/>
          </p:nvSpPr>
          <p:spPr bwMode="auto">
            <a:xfrm>
              <a:off x="1838383" y="1271496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15" name="Oval 374"/>
            <p:cNvSpPr>
              <a:spLocks noChangeArrowheads="1"/>
            </p:cNvSpPr>
            <p:nvPr/>
          </p:nvSpPr>
          <p:spPr bwMode="auto">
            <a:xfrm>
              <a:off x="1862415" y="1297525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16" name="Oval 375"/>
            <p:cNvSpPr>
              <a:spLocks noChangeArrowheads="1"/>
            </p:cNvSpPr>
            <p:nvPr/>
          </p:nvSpPr>
          <p:spPr bwMode="auto">
            <a:xfrm>
              <a:off x="1884945" y="1333316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17" name="Oval 376"/>
            <p:cNvSpPr>
              <a:spLocks noChangeArrowheads="1"/>
            </p:cNvSpPr>
            <p:nvPr/>
          </p:nvSpPr>
          <p:spPr bwMode="auto">
            <a:xfrm>
              <a:off x="1913483" y="1378868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18" name="Oval 377"/>
            <p:cNvSpPr>
              <a:spLocks noChangeArrowheads="1"/>
            </p:cNvSpPr>
            <p:nvPr/>
          </p:nvSpPr>
          <p:spPr bwMode="auto">
            <a:xfrm>
              <a:off x="1937514" y="1426047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19" name="Oval 378"/>
            <p:cNvSpPr>
              <a:spLocks noChangeArrowheads="1"/>
            </p:cNvSpPr>
            <p:nvPr/>
          </p:nvSpPr>
          <p:spPr bwMode="auto">
            <a:xfrm>
              <a:off x="1957040" y="1476480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0" name="Oval 145"/>
            <p:cNvSpPr>
              <a:spLocks noChangeArrowheads="1"/>
            </p:cNvSpPr>
            <p:nvPr/>
          </p:nvSpPr>
          <p:spPr bwMode="auto">
            <a:xfrm rot="-3227258">
              <a:off x="1351379" y="2164134"/>
              <a:ext cx="165940" cy="66087"/>
            </a:xfrm>
            <a:prstGeom prst="ellipse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1" name="Oval 298"/>
            <p:cNvSpPr>
              <a:spLocks noChangeArrowheads="1"/>
            </p:cNvSpPr>
            <p:nvPr/>
          </p:nvSpPr>
          <p:spPr bwMode="auto">
            <a:xfrm rot="-228089">
              <a:off x="1428842" y="2110412"/>
              <a:ext cx="66588" cy="802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2" name="Oval 332"/>
            <p:cNvSpPr>
              <a:spLocks noChangeArrowheads="1"/>
            </p:cNvSpPr>
            <p:nvPr/>
          </p:nvSpPr>
          <p:spPr bwMode="auto">
            <a:xfrm rot="-228089">
              <a:off x="1420831" y="2042084"/>
              <a:ext cx="66588" cy="802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3" name="Oval 281"/>
            <p:cNvSpPr>
              <a:spLocks noChangeArrowheads="1"/>
            </p:cNvSpPr>
            <p:nvPr/>
          </p:nvSpPr>
          <p:spPr bwMode="auto">
            <a:xfrm rot="-228089">
              <a:off x="1452874" y="2149457"/>
              <a:ext cx="66588" cy="802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4" name="Oval 316"/>
            <p:cNvSpPr>
              <a:spLocks noChangeArrowheads="1"/>
            </p:cNvSpPr>
            <p:nvPr/>
          </p:nvSpPr>
          <p:spPr bwMode="auto">
            <a:xfrm rot="-228089">
              <a:off x="1450370" y="2106074"/>
              <a:ext cx="66588" cy="7971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5" name="Oval 333"/>
            <p:cNvSpPr>
              <a:spLocks noChangeArrowheads="1"/>
            </p:cNvSpPr>
            <p:nvPr/>
          </p:nvSpPr>
          <p:spPr bwMode="auto">
            <a:xfrm rot="-228089">
              <a:off x="1459382" y="2067029"/>
              <a:ext cx="66588" cy="7971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6" name="Oval 143"/>
            <p:cNvSpPr>
              <a:spLocks noChangeArrowheads="1"/>
            </p:cNvSpPr>
            <p:nvPr/>
          </p:nvSpPr>
          <p:spPr bwMode="auto">
            <a:xfrm>
              <a:off x="1994590" y="1624524"/>
              <a:ext cx="153203" cy="71582"/>
            </a:xfrm>
            <a:prstGeom prst="ellipse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7" name="Oval 381"/>
            <p:cNvSpPr>
              <a:spLocks noChangeArrowheads="1"/>
            </p:cNvSpPr>
            <p:nvPr/>
          </p:nvSpPr>
          <p:spPr bwMode="auto">
            <a:xfrm>
              <a:off x="2009610" y="1673330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8" name="Oval 383"/>
            <p:cNvSpPr>
              <a:spLocks noChangeArrowheads="1"/>
            </p:cNvSpPr>
            <p:nvPr/>
          </p:nvSpPr>
          <p:spPr bwMode="auto">
            <a:xfrm>
              <a:off x="1994590" y="1603375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9" name="Oval 118"/>
            <p:cNvSpPr>
              <a:spLocks noChangeArrowheads="1"/>
            </p:cNvSpPr>
            <p:nvPr/>
          </p:nvSpPr>
          <p:spPr bwMode="auto">
            <a:xfrm>
              <a:off x="1961546" y="1657061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30" name="Oval 141"/>
            <p:cNvSpPr>
              <a:spLocks noChangeArrowheads="1"/>
            </p:cNvSpPr>
            <p:nvPr/>
          </p:nvSpPr>
          <p:spPr bwMode="auto">
            <a:xfrm rot="1791815">
              <a:off x="1907475" y="2034492"/>
              <a:ext cx="153203" cy="71582"/>
            </a:xfrm>
            <a:prstGeom prst="ellipse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31" name="Oval 348"/>
            <p:cNvSpPr>
              <a:spLocks noChangeArrowheads="1"/>
            </p:cNvSpPr>
            <p:nvPr/>
          </p:nvSpPr>
          <p:spPr bwMode="auto">
            <a:xfrm rot="-228089">
              <a:off x="1873930" y="2004666"/>
              <a:ext cx="66588" cy="7971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32" name="Oval 349"/>
            <p:cNvSpPr>
              <a:spLocks noChangeArrowheads="1"/>
            </p:cNvSpPr>
            <p:nvPr/>
          </p:nvSpPr>
          <p:spPr bwMode="auto">
            <a:xfrm rot="-228089">
              <a:off x="1927000" y="1971587"/>
              <a:ext cx="66588" cy="7971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33" name="Oval 364"/>
            <p:cNvSpPr>
              <a:spLocks noChangeArrowheads="1"/>
            </p:cNvSpPr>
            <p:nvPr/>
          </p:nvSpPr>
          <p:spPr bwMode="auto">
            <a:xfrm>
              <a:off x="1883443" y="1956403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34" name="Oval 340"/>
            <p:cNvSpPr>
              <a:spLocks noChangeArrowheads="1"/>
            </p:cNvSpPr>
            <p:nvPr/>
          </p:nvSpPr>
          <p:spPr bwMode="auto">
            <a:xfrm rot="-228089">
              <a:off x="1882942" y="2043711"/>
              <a:ext cx="66588" cy="7971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35" name="Oval 142"/>
            <p:cNvSpPr>
              <a:spLocks noChangeArrowheads="1"/>
            </p:cNvSpPr>
            <p:nvPr/>
          </p:nvSpPr>
          <p:spPr bwMode="auto">
            <a:xfrm rot="1173931">
              <a:off x="2042653" y="1966164"/>
              <a:ext cx="153203" cy="71582"/>
            </a:xfrm>
            <a:prstGeom prst="ellipse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36" name="Oval 326"/>
            <p:cNvSpPr>
              <a:spLocks noChangeArrowheads="1"/>
            </p:cNvSpPr>
            <p:nvPr/>
          </p:nvSpPr>
          <p:spPr bwMode="auto">
            <a:xfrm rot="-228089">
              <a:off x="2034142" y="1965622"/>
              <a:ext cx="66588" cy="7971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37" name="Oval 327"/>
            <p:cNvSpPr>
              <a:spLocks noChangeArrowheads="1"/>
            </p:cNvSpPr>
            <p:nvPr/>
          </p:nvSpPr>
          <p:spPr bwMode="auto">
            <a:xfrm rot="-228089">
              <a:off x="2082706" y="1918443"/>
              <a:ext cx="66588" cy="7971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38" name="Oval 343"/>
            <p:cNvSpPr>
              <a:spLocks noChangeArrowheads="1"/>
            </p:cNvSpPr>
            <p:nvPr/>
          </p:nvSpPr>
          <p:spPr bwMode="auto">
            <a:xfrm rot="-228089">
              <a:off x="2043154" y="1926577"/>
              <a:ext cx="66588" cy="7971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39" name="Oval 144"/>
            <p:cNvSpPr>
              <a:spLocks noChangeArrowheads="1"/>
            </p:cNvSpPr>
            <p:nvPr/>
          </p:nvSpPr>
          <p:spPr bwMode="auto">
            <a:xfrm rot="-919546">
              <a:off x="2075697" y="1519863"/>
              <a:ext cx="104638" cy="52602"/>
            </a:xfrm>
            <a:prstGeom prst="ellipse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40" name="Oval 407"/>
            <p:cNvSpPr>
              <a:spLocks noChangeArrowheads="1"/>
            </p:cNvSpPr>
            <p:nvPr/>
          </p:nvSpPr>
          <p:spPr bwMode="auto">
            <a:xfrm rot="228812">
              <a:off x="2039149" y="1486783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41" name="Oval 408"/>
            <p:cNvSpPr>
              <a:spLocks noChangeArrowheads="1"/>
            </p:cNvSpPr>
            <p:nvPr/>
          </p:nvSpPr>
          <p:spPr bwMode="auto">
            <a:xfrm rot="228812">
              <a:off x="2055671" y="1538843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42" name="Oval 393"/>
            <p:cNvSpPr>
              <a:spLocks noChangeArrowheads="1"/>
            </p:cNvSpPr>
            <p:nvPr/>
          </p:nvSpPr>
          <p:spPr bwMode="auto">
            <a:xfrm>
              <a:off x="1978068" y="1541554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43" name="Oval 455"/>
            <p:cNvSpPr>
              <a:spLocks noChangeArrowheads="1"/>
            </p:cNvSpPr>
            <p:nvPr/>
          </p:nvSpPr>
          <p:spPr bwMode="auto">
            <a:xfrm>
              <a:off x="2011112" y="1512271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44" name="Oval 125"/>
            <p:cNvSpPr>
              <a:spLocks noChangeArrowheads="1"/>
            </p:cNvSpPr>
            <p:nvPr/>
          </p:nvSpPr>
          <p:spPr bwMode="auto">
            <a:xfrm>
              <a:off x="1814352" y="1281257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45" name="Oval 124"/>
            <p:cNvSpPr>
              <a:spLocks noChangeArrowheads="1"/>
            </p:cNvSpPr>
            <p:nvPr/>
          </p:nvSpPr>
          <p:spPr bwMode="auto">
            <a:xfrm>
              <a:off x="1836881" y="1317048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46" name="Oval 123"/>
            <p:cNvSpPr>
              <a:spLocks noChangeArrowheads="1"/>
            </p:cNvSpPr>
            <p:nvPr/>
          </p:nvSpPr>
          <p:spPr bwMode="auto">
            <a:xfrm>
              <a:off x="1865419" y="1362600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47" name="Oval 122"/>
            <p:cNvSpPr>
              <a:spLocks noChangeArrowheads="1"/>
            </p:cNvSpPr>
            <p:nvPr/>
          </p:nvSpPr>
          <p:spPr bwMode="auto">
            <a:xfrm>
              <a:off x="1889451" y="1409779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48" name="Oval 121"/>
            <p:cNvSpPr>
              <a:spLocks noChangeArrowheads="1"/>
            </p:cNvSpPr>
            <p:nvPr/>
          </p:nvSpPr>
          <p:spPr bwMode="auto">
            <a:xfrm>
              <a:off x="1908977" y="1460211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49" name="Oval 120"/>
            <p:cNvSpPr>
              <a:spLocks noChangeArrowheads="1"/>
            </p:cNvSpPr>
            <p:nvPr/>
          </p:nvSpPr>
          <p:spPr bwMode="auto">
            <a:xfrm>
              <a:off x="1925498" y="1522032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50" name="Oval 119"/>
            <p:cNvSpPr>
              <a:spLocks noChangeArrowheads="1"/>
            </p:cNvSpPr>
            <p:nvPr/>
          </p:nvSpPr>
          <p:spPr bwMode="auto">
            <a:xfrm>
              <a:off x="1946526" y="1587106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51" name="Oval 456"/>
            <p:cNvSpPr>
              <a:spLocks noChangeArrowheads="1"/>
            </p:cNvSpPr>
            <p:nvPr/>
          </p:nvSpPr>
          <p:spPr bwMode="auto">
            <a:xfrm rot="-4878576">
              <a:off x="1478148" y="2048857"/>
              <a:ext cx="137198" cy="58577"/>
            </a:xfrm>
            <a:prstGeom prst="ellipse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52" name="Oval 353"/>
            <p:cNvSpPr>
              <a:spLocks noChangeArrowheads="1"/>
            </p:cNvSpPr>
            <p:nvPr/>
          </p:nvSpPr>
          <p:spPr bwMode="auto">
            <a:xfrm rot="-228089">
              <a:off x="1509448" y="1949895"/>
              <a:ext cx="66588" cy="7971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53" name="Oval 355"/>
            <p:cNvSpPr>
              <a:spLocks noChangeArrowheads="1"/>
            </p:cNvSpPr>
            <p:nvPr/>
          </p:nvSpPr>
          <p:spPr bwMode="auto">
            <a:xfrm rot="-228089">
              <a:off x="1557512" y="2021477"/>
              <a:ext cx="66588" cy="7971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54" name="Oval 168"/>
            <p:cNvSpPr>
              <a:spLocks noChangeArrowheads="1"/>
            </p:cNvSpPr>
            <p:nvPr/>
          </p:nvSpPr>
          <p:spPr bwMode="auto">
            <a:xfrm>
              <a:off x="1339724" y="1865299"/>
              <a:ext cx="66087" cy="715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555" name="Group 463"/>
            <p:cNvGrpSpPr>
              <a:grpSpLocks/>
            </p:cNvGrpSpPr>
            <p:nvPr/>
          </p:nvGrpSpPr>
          <p:grpSpPr bwMode="auto">
            <a:xfrm rot="804869">
              <a:off x="1660148" y="1300237"/>
              <a:ext cx="58077" cy="108457"/>
              <a:chOff x="2468" y="1476"/>
              <a:chExt cx="116" cy="200"/>
            </a:xfrm>
          </p:grpSpPr>
          <p:sp>
            <p:nvSpPr>
              <p:cNvPr id="9667" name="Freeform 461"/>
              <p:cNvSpPr>
                <a:spLocks/>
              </p:cNvSpPr>
              <p:nvPr/>
            </p:nvSpPr>
            <p:spPr bwMode="auto">
              <a:xfrm>
                <a:off x="2484" y="1476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668" name="Freeform 462"/>
              <p:cNvSpPr>
                <a:spLocks/>
              </p:cNvSpPr>
              <p:nvPr/>
            </p:nvSpPr>
            <p:spPr bwMode="auto">
              <a:xfrm>
                <a:off x="2468" y="1488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9556" name="Group 464"/>
            <p:cNvGrpSpPr>
              <a:grpSpLocks/>
            </p:cNvGrpSpPr>
            <p:nvPr/>
          </p:nvGrpSpPr>
          <p:grpSpPr bwMode="auto">
            <a:xfrm>
              <a:off x="1634113" y="1324097"/>
              <a:ext cx="58077" cy="108457"/>
              <a:chOff x="2468" y="1476"/>
              <a:chExt cx="116" cy="200"/>
            </a:xfrm>
          </p:grpSpPr>
          <p:sp>
            <p:nvSpPr>
              <p:cNvPr id="9665" name="Freeform 465"/>
              <p:cNvSpPr>
                <a:spLocks/>
              </p:cNvSpPr>
              <p:nvPr/>
            </p:nvSpPr>
            <p:spPr bwMode="auto">
              <a:xfrm>
                <a:off x="2484" y="1476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666" name="Freeform 466"/>
              <p:cNvSpPr>
                <a:spLocks/>
              </p:cNvSpPr>
              <p:nvPr/>
            </p:nvSpPr>
            <p:spPr bwMode="auto">
              <a:xfrm>
                <a:off x="2468" y="1488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9557" name="Group 467"/>
            <p:cNvGrpSpPr>
              <a:grpSpLocks/>
            </p:cNvGrpSpPr>
            <p:nvPr/>
          </p:nvGrpSpPr>
          <p:grpSpPr bwMode="auto">
            <a:xfrm>
              <a:off x="1604073" y="1347958"/>
              <a:ext cx="58077" cy="108457"/>
              <a:chOff x="2468" y="1476"/>
              <a:chExt cx="116" cy="200"/>
            </a:xfrm>
          </p:grpSpPr>
          <p:sp>
            <p:nvSpPr>
              <p:cNvPr id="9663" name="Freeform 468"/>
              <p:cNvSpPr>
                <a:spLocks/>
              </p:cNvSpPr>
              <p:nvPr/>
            </p:nvSpPr>
            <p:spPr bwMode="auto">
              <a:xfrm>
                <a:off x="2484" y="1476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664" name="Freeform 469"/>
              <p:cNvSpPr>
                <a:spLocks/>
              </p:cNvSpPr>
              <p:nvPr/>
            </p:nvSpPr>
            <p:spPr bwMode="auto">
              <a:xfrm>
                <a:off x="2468" y="1488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9558" name="Group 470"/>
            <p:cNvGrpSpPr>
              <a:grpSpLocks/>
            </p:cNvGrpSpPr>
            <p:nvPr/>
          </p:nvGrpSpPr>
          <p:grpSpPr bwMode="auto">
            <a:xfrm>
              <a:off x="1574034" y="1382664"/>
              <a:ext cx="58077" cy="108457"/>
              <a:chOff x="2468" y="1476"/>
              <a:chExt cx="116" cy="200"/>
            </a:xfrm>
          </p:grpSpPr>
          <p:sp>
            <p:nvSpPr>
              <p:cNvPr id="9661" name="Freeform 471"/>
              <p:cNvSpPr>
                <a:spLocks/>
              </p:cNvSpPr>
              <p:nvPr/>
            </p:nvSpPr>
            <p:spPr bwMode="auto">
              <a:xfrm>
                <a:off x="2484" y="1476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662" name="Freeform 472"/>
              <p:cNvSpPr>
                <a:spLocks/>
              </p:cNvSpPr>
              <p:nvPr/>
            </p:nvSpPr>
            <p:spPr bwMode="auto">
              <a:xfrm>
                <a:off x="2468" y="1488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9559" name="Group 473"/>
            <p:cNvGrpSpPr>
              <a:grpSpLocks/>
            </p:cNvGrpSpPr>
            <p:nvPr/>
          </p:nvGrpSpPr>
          <p:grpSpPr bwMode="auto">
            <a:xfrm>
              <a:off x="1545997" y="1428216"/>
              <a:ext cx="58077" cy="108457"/>
              <a:chOff x="2468" y="1476"/>
              <a:chExt cx="116" cy="200"/>
            </a:xfrm>
          </p:grpSpPr>
          <p:sp>
            <p:nvSpPr>
              <p:cNvPr id="9659" name="Freeform 474"/>
              <p:cNvSpPr>
                <a:spLocks/>
              </p:cNvSpPr>
              <p:nvPr/>
            </p:nvSpPr>
            <p:spPr bwMode="auto">
              <a:xfrm>
                <a:off x="2484" y="1476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660" name="Freeform 475"/>
              <p:cNvSpPr>
                <a:spLocks/>
              </p:cNvSpPr>
              <p:nvPr/>
            </p:nvSpPr>
            <p:spPr bwMode="auto">
              <a:xfrm>
                <a:off x="2468" y="1488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9560" name="Group 476"/>
            <p:cNvGrpSpPr>
              <a:grpSpLocks/>
            </p:cNvGrpSpPr>
            <p:nvPr/>
          </p:nvGrpSpPr>
          <p:grpSpPr bwMode="auto">
            <a:xfrm>
              <a:off x="1523968" y="1478107"/>
              <a:ext cx="58077" cy="108457"/>
              <a:chOff x="2468" y="1476"/>
              <a:chExt cx="116" cy="200"/>
            </a:xfrm>
          </p:grpSpPr>
          <p:sp>
            <p:nvSpPr>
              <p:cNvPr id="9657" name="Freeform 477"/>
              <p:cNvSpPr>
                <a:spLocks/>
              </p:cNvSpPr>
              <p:nvPr/>
            </p:nvSpPr>
            <p:spPr bwMode="auto">
              <a:xfrm>
                <a:off x="2484" y="1476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658" name="Freeform 478"/>
              <p:cNvSpPr>
                <a:spLocks/>
              </p:cNvSpPr>
              <p:nvPr/>
            </p:nvSpPr>
            <p:spPr bwMode="auto">
              <a:xfrm>
                <a:off x="2468" y="1488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9561" name="Group 479"/>
            <p:cNvGrpSpPr>
              <a:grpSpLocks/>
            </p:cNvGrpSpPr>
            <p:nvPr/>
          </p:nvGrpSpPr>
          <p:grpSpPr bwMode="auto">
            <a:xfrm>
              <a:off x="1503941" y="1549688"/>
              <a:ext cx="58077" cy="108457"/>
              <a:chOff x="2468" y="1476"/>
              <a:chExt cx="116" cy="200"/>
            </a:xfrm>
          </p:grpSpPr>
          <p:sp>
            <p:nvSpPr>
              <p:cNvPr id="9655" name="Freeform 480"/>
              <p:cNvSpPr>
                <a:spLocks/>
              </p:cNvSpPr>
              <p:nvPr/>
            </p:nvSpPr>
            <p:spPr bwMode="auto">
              <a:xfrm>
                <a:off x="2484" y="1476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656" name="Freeform 481"/>
              <p:cNvSpPr>
                <a:spLocks/>
              </p:cNvSpPr>
              <p:nvPr/>
            </p:nvSpPr>
            <p:spPr bwMode="auto">
              <a:xfrm>
                <a:off x="2468" y="1488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9562" name="Group 482"/>
            <p:cNvGrpSpPr>
              <a:grpSpLocks/>
            </p:cNvGrpSpPr>
            <p:nvPr/>
          </p:nvGrpSpPr>
          <p:grpSpPr bwMode="auto">
            <a:xfrm>
              <a:off x="1373769" y="1653807"/>
              <a:ext cx="58077" cy="108457"/>
              <a:chOff x="2468" y="1476"/>
              <a:chExt cx="116" cy="200"/>
            </a:xfrm>
          </p:grpSpPr>
          <p:sp>
            <p:nvSpPr>
              <p:cNvPr id="9653" name="Freeform 483"/>
              <p:cNvSpPr>
                <a:spLocks/>
              </p:cNvSpPr>
              <p:nvPr/>
            </p:nvSpPr>
            <p:spPr bwMode="auto">
              <a:xfrm>
                <a:off x="2484" y="1476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654" name="Freeform 484"/>
              <p:cNvSpPr>
                <a:spLocks/>
              </p:cNvSpPr>
              <p:nvPr/>
            </p:nvSpPr>
            <p:spPr bwMode="auto">
              <a:xfrm>
                <a:off x="2468" y="1488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9563" name="Group 485"/>
            <p:cNvGrpSpPr>
              <a:grpSpLocks/>
            </p:cNvGrpSpPr>
            <p:nvPr/>
          </p:nvGrpSpPr>
          <p:grpSpPr bwMode="auto">
            <a:xfrm rot="-2146324">
              <a:off x="1259618" y="1660315"/>
              <a:ext cx="58077" cy="108457"/>
              <a:chOff x="2468" y="1476"/>
              <a:chExt cx="116" cy="200"/>
            </a:xfrm>
          </p:grpSpPr>
          <p:sp>
            <p:nvSpPr>
              <p:cNvPr id="9651" name="Freeform 486"/>
              <p:cNvSpPr>
                <a:spLocks/>
              </p:cNvSpPr>
              <p:nvPr/>
            </p:nvSpPr>
            <p:spPr bwMode="auto">
              <a:xfrm>
                <a:off x="2484" y="1476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652" name="Freeform 487"/>
              <p:cNvSpPr>
                <a:spLocks/>
              </p:cNvSpPr>
              <p:nvPr/>
            </p:nvSpPr>
            <p:spPr bwMode="auto">
              <a:xfrm>
                <a:off x="2468" y="1488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9564" name="Group 488"/>
            <p:cNvGrpSpPr>
              <a:grpSpLocks/>
            </p:cNvGrpSpPr>
            <p:nvPr/>
          </p:nvGrpSpPr>
          <p:grpSpPr bwMode="auto">
            <a:xfrm rot="-2146324">
              <a:off x="1229578" y="1675499"/>
              <a:ext cx="58077" cy="108457"/>
              <a:chOff x="2468" y="1476"/>
              <a:chExt cx="116" cy="200"/>
            </a:xfrm>
          </p:grpSpPr>
          <p:sp>
            <p:nvSpPr>
              <p:cNvPr id="9649" name="Freeform 489"/>
              <p:cNvSpPr>
                <a:spLocks/>
              </p:cNvSpPr>
              <p:nvPr/>
            </p:nvSpPr>
            <p:spPr bwMode="auto">
              <a:xfrm>
                <a:off x="2484" y="1476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650" name="Freeform 490"/>
              <p:cNvSpPr>
                <a:spLocks/>
              </p:cNvSpPr>
              <p:nvPr/>
            </p:nvSpPr>
            <p:spPr bwMode="auto">
              <a:xfrm>
                <a:off x="2468" y="1488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9565" name="Group 491"/>
            <p:cNvGrpSpPr>
              <a:grpSpLocks/>
            </p:cNvGrpSpPr>
            <p:nvPr/>
          </p:nvGrpSpPr>
          <p:grpSpPr bwMode="auto">
            <a:xfrm rot="-2146324">
              <a:off x="1213557" y="1712374"/>
              <a:ext cx="58077" cy="108457"/>
              <a:chOff x="2468" y="1476"/>
              <a:chExt cx="116" cy="200"/>
            </a:xfrm>
          </p:grpSpPr>
          <p:sp>
            <p:nvSpPr>
              <p:cNvPr id="9647" name="Freeform 492"/>
              <p:cNvSpPr>
                <a:spLocks/>
              </p:cNvSpPr>
              <p:nvPr/>
            </p:nvSpPr>
            <p:spPr bwMode="auto">
              <a:xfrm>
                <a:off x="2484" y="1476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648" name="Freeform 493"/>
              <p:cNvSpPr>
                <a:spLocks/>
              </p:cNvSpPr>
              <p:nvPr/>
            </p:nvSpPr>
            <p:spPr bwMode="auto">
              <a:xfrm>
                <a:off x="2468" y="1488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9566" name="Group 494"/>
            <p:cNvGrpSpPr>
              <a:grpSpLocks/>
            </p:cNvGrpSpPr>
            <p:nvPr/>
          </p:nvGrpSpPr>
          <p:grpSpPr bwMode="auto">
            <a:xfrm rot="-5649839">
              <a:off x="1327357" y="1748344"/>
              <a:ext cx="35249" cy="95626"/>
              <a:chOff x="2468" y="1476"/>
              <a:chExt cx="116" cy="200"/>
            </a:xfrm>
          </p:grpSpPr>
          <p:sp>
            <p:nvSpPr>
              <p:cNvPr id="9645" name="Freeform 495"/>
              <p:cNvSpPr>
                <a:spLocks/>
              </p:cNvSpPr>
              <p:nvPr/>
            </p:nvSpPr>
            <p:spPr bwMode="auto">
              <a:xfrm>
                <a:off x="2484" y="1476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646" name="Freeform 496"/>
              <p:cNvSpPr>
                <a:spLocks/>
              </p:cNvSpPr>
              <p:nvPr/>
            </p:nvSpPr>
            <p:spPr bwMode="auto">
              <a:xfrm>
                <a:off x="2468" y="1488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9567" name="Group 497"/>
            <p:cNvGrpSpPr>
              <a:grpSpLocks/>
            </p:cNvGrpSpPr>
            <p:nvPr/>
          </p:nvGrpSpPr>
          <p:grpSpPr bwMode="auto">
            <a:xfrm rot="-5649839">
              <a:off x="1365407" y="1776543"/>
              <a:ext cx="35249" cy="95626"/>
              <a:chOff x="2468" y="1476"/>
              <a:chExt cx="116" cy="200"/>
            </a:xfrm>
          </p:grpSpPr>
          <p:sp>
            <p:nvSpPr>
              <p:cNvPr id="9643" name="Freeform 498"/>
              <p:cNvSpPr>
                <a:spLocks/>
              </p:cNvSpPr>
              <p:nvPr/>
            </p:nvSpPr>
            <p:spPr bwMode="auto">
              <a:xfrm>
                <a:off x="2484" y="1476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644" name="Freeform 499"/>
              <p:cNvSpPr>
                <a:spLocks/>
              </p:cNvSpPr>
              <p:nvPr/>
            </p:nvSpPr>
            <p:spPr bwMode="auto">
              <a:xfrm>
                <a:off x="2468" y="1488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9568" name="Group 500"/>
            <p:cNvGrpSpPr>
              <a:grpSpLocks/>
            </p:cNvGrpSpPr>
            <p:nvPr/>
          </p:nvGrpSpPr>
          <p:grpSpPr bwMode="auto">
            <a:xfrm rot="-5649839">
              <a:off x="1407444" y="1797150"/>
              <a:ext cx="61821" cy="95626"/>
              <a:chOff x="2468" y="1476"/>
              <a:chExt cx="116" cy="200"/>
            </a:xfrm>
          </p:grpSpPr>
          <p:sp>
            <p:nvSpPr>
              <p:cNvPr id="9641" name="Freeform 501"/>
              <p:cNvSpPr>
                <a:spLocks/>
              </p:cNvSpPr>
              <p:nvPr/>
            </p:nvSpPr>
            <p:spPr bwMode="auto">
              <a:xfrm>
                <a:off x="2484" y="1476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642" name="Freeform 502"/>
              <p:cNvSpPr>
                <a:spLocks/>
              </p:cNvSpPr>
              <p:nvPr/>
            </p:nvSpPr>
            <p:spPr bwMode="auto">
              <a:xfrm>
                <a:off x="2468" y="1488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9569" name="Group 503"/>
            <p:cNvGrpSpPr>
              <a:grpSpLocks/>
            </p:cNvGrpSpPr>
            <p:nvPr/>
          </p:nvGrpSpPr>
          <p:grpSpPr bwMode="auto">
            <a:xfrm rot="-5649839">
              <a:off x="1435481" y="1831856"/>
              <a:ext cx="61821" cy="95626"/>
              <a:chOff x="2468" y="1476"/>
              <a:chExt cx="116" cy="200"/>
            </a:xfrm>
          </p:grpSpPr>
          <p:sp>
            <p:nvSpPr>
              <p:cNvPr id="9639" name="Freeform 504"/>
              <p:cNvSpPr>
                <a:spLocks/>
              </p:cNvSpPr>
              <p:nvPr/>
            </p:nvSpPr>
            <p:spPr bwMode="auto">
              <a:xfrm>
                <a:off x="2484" y="1476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640" name="Freeform 505"/>
              <p:cNvSpPr>
                <a:spLocks/>
              </p:cNvSpPr>
              <p:nvPr/>
            </p:nvSpPr>
            <p:spPr bwMode="auto">
              <a:xfrm>
                <a:off x="2468" y="1488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9570" name="Group 506"/>
            <p:cNvGrpSpPr>
              <a:grpSpLocks/>
            </p:cNvGrpSpPr>
            <p:nvPr/>
          </p:nvGrpSpPr>
          <p:grpSpPr bwMode="auto">
            <a:xfrm rot="-5649839">
              <a:off x="1480437" y="1862809"/>
              <a:ext cx="64532" cy="83611"/>
              <a:chOff x="2468" y="1476"/>
              <a:chExt cx="116" cy="200"/>
            </a:xfrm>
          </p:grpSpPr>
          <p:sp>
            <p:nvSpPr>
              <p:cNvPr id="9637" name="Freeform 507"/>
              <p:cNvSpPr>
                <a:spLocks/>
              </p:cNvSpPr>
              <p:nvPr/>
            </p:nvSpPr>
            <p:spPr bwMode="auto">
              <a:xfrm>
                <a:off x="2484" y="1476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638" name="Freeform 508"/>
              <p:cNvSpPr>
                <a:spLocks/>
              </p:cNvSpPr>
              <p:nvPr/>
            </p:nvSpPr>
            <p:spPr bwMode="auto">
              <a:xfrm>
                <a:off x="2468" y="1488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9571" name="Group 509"/>
            <p:cNvGrpSpPr>
              <a:grpSpLocks/>
            </p:cNvGrpSpPr>
            <p:nvPr/>
          </p:nvGrpSpPr>
          <p:grpSpPr bwMode="auto">
            <a:xfrm rot="-5649839">
              <a:off x="1504991" y="1875345"/>
              <a:ext cx="77005" cy="72095"/>
              <a:chOff x="2468" y="1476"/>
              <a:chExt cx="116" cy="200"/>
            </a:xfrm>
          </p:grpSpPr>
          <p:sp>
            <p:nvSpPr>
              <p:cNvPr id="9635" name="Freeform 510"/>
              <p:cNvSpPr>
                <a:spLocks/>
              </p:cNvSpPr>
              <p:nvPr/>
            </p:nvSpPr>
            <p:spPr bwMode="auto">
              <a:xfrm>
                <a:off x="2484" y="1476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636" name="Freeform 511"/>
              <p:cNvSpPr>
                <a:spLocks/>
              </p:cNvSpPr>
              <p:nvPr/>
            </p:nvSpPr>
            <p:spPr bwMode="auto">
              <a:xfrm>
                <a:off x="2468" y="1488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9572" name="Group 512"/>
            <p:cNvGrpSpPr>
              <a:grpSpLocks/>
            </p:cNvGrpSpPr>
            <p:nvPr/>
          </p:nvGrpSpPr>
          <p:grpSpPr bwMode="auto">
            <a:xfrm rot="-5649839">
              <a:off x="1545775" y="1883772"/>
              <a:ext cx="84054" cy="66087"/>
              <a:chOff x="2468" y="1476"/>
              <a:chExt cx="116" cy="200"/>
            </a:xfrm>
          </p:grpSpPr>
          <p:sp>
            <p:nvSpPr>
              <p:cNvPr id="9633" name="Freeform 513"/>
              <p:cNvSpPr>
                <a:spLocks/>
              </p:cNvSpPr>
              <p:nvPr/>
            </p:nvSpPr>
            <p:spPr bwMode="auto">
              <a:xfrm>
                <a:off x="2484" y="1476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634" name="Freeform 514"/>
              <p:cNvSpPr>
                <a:spLocks/>
              </p:cNvSpPr>
              <p:nvPr/>
            </p:nvSpPr>
            <p:spPr bwMode="auto">
              <a:xfrm>
                <a:off x="2468" y="1488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9573" name="Group 515"/>
            <p:cNvGrpSpPr>
              <a:grpSpLocks/>
            </p:cNvGrpSpPr>
            <p:nvPr/>
          </p:nvGrpSpPr>
          <p:grpSpPr bwMode="auto">
            <a:xfrm rot="-6905827">
              <a:off x="1609670" y="1872715"/>
              <a:ext cx="62905" cy="100132"/>
              <a:chOff x="2468" y="1476"/>
              <a:chExt cx="116" cy="200"/>
            </a:xfrm>
          </p:grpSpPr>
          <p:sp>
            <p:nvSpPr>
              <p:cNvPr id="9631" name="Freeform 516"/>
              <p:cNvSpPr>
                <a:spLocks/>
              </p:cNvSpPr>
              <p:nvPr/>
            </p:nvSpPr>
            <p:spPr bwMode="auto">
              <a:xfrm>
                <a:off x="2484" y="1476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632" name="Freeform 517"/>
              <p:cNvSpPr>
                <a:spLocks/>
              </p:cNvSpPr>
              <p:nvPr/>
            </p:nvSpPr>
            <p:spPr bwMode="auto">
              <a:xfrm>
                <a:off x="2468" y="1488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9574" name="Group 518"/>
            <p:cNvGrpSpPr>
              <a:grpSpLocks/>
            </p:cNvGrpSpPr>
            <p:nvPr/>
          </p:nvGrpSpPr>
          <p:grpSpPr bwMode="auto">
            <a:xfrm rot="-7693584">
              <a:off x="1657733" y="1870546"/>
              <a:ext cx="62905" cy="100132"/>
              <a:chOff x="2468" y="1476"/>
              <a:chExt cx="116" cy="200"/>
            </a:xfrm>
          </p:grpSpPr>
          <p:sp>
            <p:nvSpPr>
              <p:cNvPr id="9629" name="Freeform 519"/>
              <p:cNvSpPr>
                <a:spLocks/>
              </p:cNvSpPr>
              <p:nvPr/>
            </p:nvSpPr>
            <p:spPr bwMode="auto">
              <a:xfrm>
                <a:off x="2484" y="1476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630" name="Freeform 520"/>
              <p:cNvSpPr>
                <a:spLocks/>
              </p:cNvSpPr>
              <p:nvPr/>
            </p:nvSpPr>
            <p:spPr bwMode="auto">
              <a:xfrm>
                <a:off x="2468" y="1488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9575" name="Group 521"/>
            <p:cNvGrpSpPr>
              <a:grpSpLocks/>
            </p:cNvGrpSpPr>
            <p:nvPr/>
          </p:nvGrpSpPr>
          <p:grpSpPr bwMode="auto">
            <a:xfrm rot="-7693584">
              <a:off x="1692614" y="1874322"/>
              <a:ext cx="80258" cy="86615"/>
              <a:chOff x="2468" y="1476"/>
              <a:chExt cx="116" cy="200"/>
            </a:xfrm>
          </p:grpSpPr>
          <p:sp>
            <p:nvSpPr>
              <p:cNvPr id="9627" name="Freeform 522"/>
              <p:cNvSpPr>
                <a:spLocks/>
              </p:cNvSpPr>
              <p:nvPr/>
            </p:nvSpPr>
            <p:spPr bwMode="auto">
              <a:xfrm>
                <a:off x="2484" y="1476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628" name="Freeform 523"/>
              <p:cNvSpPr>
                <a:spLocks/>
              </p:cNvSpPr>
              <p:nvPr/>
            </p:nvSpPr>
            <p:spPr bwMode="auto">
              <a:xfrm>
                <a:off x="2468" y="1488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9576" name="Group 524"/>
            <p:cNvGrpSpPr>
              <a:grpSpLocks/>
            </p:cNvGrpSpPr>
            <p:nvPr/>
          </p:nvGrpSpPr>
          <p:grpSpPr bwMode="auto">
            <a:xfrm rot="-7693584">
              <a:off x="1726326" y="1873739"/>
              <a:ext cx="88935" cy="72596"/>
              <a:chOff x="2468" y="1476"/>
              <a:chExt cx="116" cy="200"/>
            </a:xfrm>
          </p:grpSpPr>
          <p:sp>
            <p:nvSpPr>
              <p:cNvPr id="9625" name="Freeform 525"/>
              <p:cNvSpPr>
                <a:spLocks/>
              </p:cNvSpPr>
              <p:nvPr/>
            </p:nvSpPr>
            <p:spPr bwMode="auto">
              <a:xfrm>
                <a:off x="2484" y="1476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626" name="Freeform 526"/>
              <p:cNvSpPr>
                <a:spLocks/>
              </p:cNvSpPr>
              <p:nvPr/>
            </p:nvSpPr>
            <p:spPr bwMode="auto">
              <a:xfrm>
                <a:off x="2468" y="1488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9577" name="Group 527"/>
            <p:cNvGrpSpPr>
              <a:grpSpLocks/>
            </p:cNvGrpSpPr>
            <p:nvPr/>
          </p:nvGrpSpPr>
          <p:grpSpPr bwMode="auto">
            <a:xfrm rot="-7693584">
              <a:off x="1763126" y="1878183"/>
              <a:ext cx="95442" cy="62082"/>
              <a:chOff x="2468" y="1476"/>
              <a:chExt cx="116" cy="200"/>
            </a:xfrm>
          </p:grpSpPr>
          <p:sp>
            <p:nvSpPr>
              <p:cNvPr id="9623" name="Freeform 528"/>
              <p:cNvSpPr>
                <a:spLocks/>
              </p:cNvSpPr>
              <p:nvPr/>
            </p:nvSpPr>
            <p:spPr bwMode="auto">
              <a:xfrm>
                <a:off x="2484" y="1476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624" name="Freeform 529"/>
              <p:cNvSpPr>
                <a:spLocks/>
              </p:cNvSpPr>
              <p:nvPr/>
            </p:nvSpPr>
            <p:spPr bwMode="auto">
              <a:xfrm>
                <a:off x="2468" y="1488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9578" name="Group 530"/>
            <p:cNvGrpSpPr>
              <a:grpSpLocks/>
            </p:cNvGrpSpPr>
            <p:nvPr/>
          </p:nvGrpSpPr>
          <p:grpSpPr bwMode="auto">
            <a:xfrm rot="-7693584">
              <a:off x="1804785" y="1875911"/>
              <a:ext cx="92731" cy="46562"/>
              <a:chOff x="2468" y="1476"/>
              <a:chExt cx="116" cy="200"/>
            </a:xfrm>
          </p:grpSpPr>
          <p:sp>
            <p:nvSpPr>
              <p:cNvPr id="9621" name="Freeform 531"/>
              <p:cNvSpPr>
                <a:spLocks/>
              </p:cNvSpPr>
              <p:nvPr/>
            </p:nvSpPr>
            <p:spPr bwMode="auto">
              <a:xfrm>
                <a:off x="2484" y="1476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622" name="Freeform 532"/>
              <p:cNvSpPr>
                <a:spLocks/>
              </p:cNvSpPr>
              <p:nvPr/>
            </p:nvSpPr>
            <p:spPr bwMode="auto">
              <a:xfrm>
                <a:off x="2468" y="1488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9579" name="Group 533"/>
            <p:cNvGrpSpPr>
              <a:grpSpLocks/>
            </p:cNvGrpSpPr>
            <p:nvPr/>
          </p:nvGrpSpPr>
          <p:grpSpPr bwMode="auto">
            <a:xfrm rot="-10174403">
              <a:off x="1866420" y="1849030"/>
              <a:ext cx="58077" cy="108457"/>
              <a:chOff x="2468" y="1476"/>
              <a:chExt cx="116" cy="200"/>
            </a:xfrm>
          </p:grpSpPr>
          <p:sp>
            <p:nvSpPr>
              <p:cNvPr id="9619" name="Freeform 534"/>
              <p:cNvSpPr>
                <a:spLocks/>
              </p:cNvSpPr>
              <p:nvPr/>
            </p:nvSpPr>
            <p:spPr bwMode="auto">
              <a:xfrm>
                <a:off x="2484" y="1476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620" name="Freeform 535"/>
              <p:cNvSpPr>
                <a:spLocks/>
              </p:cNvSpPr>
              <p:nvPr/>
            </p:nvSpPr>
            <p:spPr bwMode="auto">
              <a:xfrm>
                <a:off x="2468" y="1488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9580" name="Group 536"/>
            <p:cNvGrpSpPr>
              <a:grpSpLocks/>
            </p:cNvGrpSpPr>
            <p:nvPr/>
          </p:nvGrpSpPr>
          <p:grpSpPr bwMode="auto">
            <a:xfrm rot="-10174403">
              <a:off x="1892455" y="1845777"/>
              <a:ext cx="75600" cy="103034"/>
              <a:chOff x="2468" y="1476"/>
              <a:chExt cx="116" cy="200"/>
            </a:xfrm>
          </p:grpSpPr>
          <p:sp>
            <p:nvSpPr>
              <p:cNvPr id="9617" name="Freeform 537"/>
              <p:cNvSpPr>
                <a:spLocks/>
              </p:cNvSpPr>
              <p:nvPr/>
            </p:nvSpPr>
            <p:spPr bwMode="auto">
              <a:xfrm>
                <a:off x="2484" y="1476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618" name="Freeform 538"/>
              <p:cNvSpPr>
                <a:spLocks/>
              </p:cNvSpPr>
              <p:nvPr/>
            </p:nvSpPr>
            <p:spPr bwMode="auto">
              <a:xfrm>
                <a:off x="2468" y="1488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9581" name="Group 539"/>
            <p:cNvGrpSpPr>
              <a:grpSpLocks/>
            </p:cNvGrpSpPr>
            <p:nvPr/>
          </p:nvGrpSpPr>
          <p:grpSpPr bwMode="auto">
            <a:xfrm rot="-10174403">
              <a:off x="1916487" y="1806732"/>
              <a:ext cx="73097" cy="99238"/>
              <a:chOff x="2468" y="1476"/>
              <a:chExt cx="116" cy="200"/>
            </a:xfrm>
          </p:grpSpPr>
          <p:sp>
            <p:nvSpPr>
              <p:cNvPr id="9615" name="Freeform 540"/>
              <p:cNvSpPr>
                <a:spLocks/>
              </p:cNvSpPr>
              <p:nvPr/>
            </p:nvSpPr>
            <p:spPr bwMode="auto">
              <a:xfrm>
                <a:off x="2484" y="1476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616" name="Freeform 541"/>
              <p:cNvSpPr>
                <a:spLocks/>
              </p:cNvSpPr>
              <p:nvPr/>
            </p:nvSpPr>
            <p:spPr bwMode="auto">
              <a:xfrm>
                <a:off x="2468" y="1488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9582" name="Group 542"/>
            <p:cNvGrpSpPr>
              <a:grpSpLocks/>
            </p:cNvGrpSpPr>
            <p:nvPr/>
          </p:nvGrpSpPr>
          <p:grpSpPr bwMode="auto">
            <a:xfrm rot="1081139">
              <a:off x="1692190" y="1285053"/>
              <a:ext cx="58077" cy="108457"/>
              <a:chOff x="2468" y="1476"/>
              <a:chExt cx="116" cy="200"/>
            </a:xfrm>
          </p:grpSpPr>
          <p:sp>
            <p:nvSpPr>
              <p:cNvPr id="9613" name="Freeform 543"/>
              <p:cNvSpPr>
                <a:spLocks/>
              </p:cNvSpPr>
              <p:nvPr/>
            </p:nvSpPr>
            <p:spPr bwMode="auto">
              <a:xfrm>
                <a:off x="2484" y="1476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614" name="Freeform 544"/>
              <p:cNvSpPr>
                <a:spLocks/>
              </p:cNvSpPr>
              <p:nvPr/>
            </p:nvSpPr>
            <p:spPr bwMode="auto">
              <a:xfrm>
                <a:off x="2468" y="1488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9583" name="Group 545"/>
            <p:cNvGrpSpPr>
              <a:grpSpLocks/>
            </p:cNvGrpSpPr>
            <p:nvPr/>
          </p:nvGrpSpPr>
          <p:grpSpPr bwMode="auto">
            <a:xfrm rot="1923064">
              <a:off x="1726235" y="1295898"/>
              <a:ext cx="58077" cy="108457"/>
              <a:chOff x="2468" y="1476"/>
              <a:chExt cx="116" cy="200"/>
            </a:xfrm>
          </p:grpSpPr>
          <p:sp>
            <p:nvSpPr>
              <p:cNvPr id="9611" name="Freeform 546"/>
              <p:cNvSpPr>
                <a:spLocks/>
              </p:cNvSpPr>
              <p:nvPr/>
            </p:nvSpPr>
            <p:spPr bwMode="auto">
              <a:xfrm>
                <a:off x="2484" y="1476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612" name="Freeform 547"/>
              <p:cNvSpPr>
                <a:spLocks/>
              </p:cNvSpPr>
              <p:nvPr/>
            </p:nvSpPr>
            <p:spPr bwMode="auto">
              <a:xfrm>
                <a:off x="2468" y="1488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9584" name="Group 548"/>
            <p:cNvGrpSpPr>
              <a:grpSpLocks/>
            </p:cNvGrpSpPr>
            <p:nvPr/>
          </p:nvGrpSpPr>
          <p:grpSpPr bwMode="auto">
            <a:xfrm rot="2619469">
              <a:off x="1762283" y="1315421"/>
              <a:ext cx="58077" cy="108457"/>
              <a:chOff x="2468" y="1476"/>
              <a:chExt cx="116" cy="200"/>
            </a:xfrm>
          </p:grpSpPr>
          <p:sp>
            <p:nvSpPr>
              <p:cNvPr id="9609" name="Freeform 549"/>
              <p:cNvSpPr>
                <a:spLocks/>
              </p:cNvSpPr>
              <p:nvPr/>
            </p:nvSpPr>
            <p:spPr bwMode="auto">
              <a:xfrm>
                <a:off x="2484" y="1476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610" name="Freeform 550"/>
              <p:cNvSpPr>
                <a:spLocks/>
              </p:cNvSpPr>
              <p:nvPr/>
            </p:nvSpPr>
            <p:spPr bwMode="auto">
              <a:xfrm>
                <a:off x="2468" y="1488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9585" name="Group 551"/>
            <p:cNvGrpSpPr>
              <a:grpSpLocks/>
            </p:cNvGrpSpPr>
            <p:nvPr/>
          </p:nvGrpSpPr>
          <p:grpSpPr bwMode="auto">
            <a:xfrm rot="3887936">
              <a:off x="1789908" y="1380319"/>
              <a:ext cx="62905" cy="100132"/>
              <a:chOff x="2468" y="1476"/>
              <a:chExt cx="116" cy="200"/>
            </a:xfrm>
          </p:grpSpPr>
          <p:sp>
            <p:nvSpPr>
              <p:cNvPr id="9607" name="Freeform 552"/>
              <p:cNvSpPr>
                <a:spLocks/>
              </p:cNvSpPr>
              <p:nvPr/>
            </p:nvSpPr>
            <p:spPr bwMode="auto">
              <a:xfrm>
                <a:off x="2484" y="1476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608" name="Freeform 553"/>
              <p:cNvSpPr>
                <a:spLocks/>
              </p:cNvSpPr>
              <p:nvPr/>
            </p:nvSpPr>
            <p:spPr bwMode="auto">
              <a:xfrm>
                <a:off x="2468" y="1488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9586" name="Group 554"/>
            <p:cNvGrpSpPr>
              <a:grpSpLocks/>
            </p:cNvGrpSpPr>
            <p:nvPr/>
          </p:nvGrpSpPr>
          <p:grpSpPr bwMode="auto">
            <a:xfrm rot="3887936">
              <a:off x="1813940" y="1423702"/>
              <a:ext cx="62905" cy="100132"/>
              <a:chOff x="2468" y="1476"/>
              <a:chExt cx="116" cy="200"/>
            </a:xfrm>
          </p:grpSpPr>
          <p:sp>
            <p:nvSpPr>
              <p:cNvPr id="9605" name="Freeform 555"/>
              <p:cNvSpPr>
                <a:spLocks/>
              </p:cNvSpPr>
              <p:nvPr/>
            </p:nvSpPr>
            <p:spPr bwMode="auto">
              <a:xfrm>
                <a:off x="2484" y="1476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606" name="Freeform 556"/>
              <p:cNvSpPr>
                <a:spLocks/>
              </p:cNvSpPr>
              <p:nvPr/>
            </p:nvSpPr>
            <p:spPr bwMode="auto">
              <a:xfrm>
                <a:off x="2468" y="1488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9587" name="Group 557"/>
            <p:cNvGrpSpPr>
              <a:grpSpLocks/>
            </p:cNvGrpSpPr>
            <p:nvPr/>
          </p:nvGrpSpPr>
          <p:grpSpPr bwMode="auto">
            <a:xfrm rot="3887936">
              <a:off x="1830962" y="1462747"/>
              <a:ext cx="62905" cy="100132"/>
              <a:chOff x="2468" y="1476"/>
              <a:chExt cx="116" cy="200"/>
            </a:xfrm>
          </p:grpSpPr>
          <p:sp>
            <p:nvSpPr>
              <p:cNvPr id="9603" name="Freeform 558"/>
              <p:cNvSpPr>
                <a:spLocks/>
              </p:cNvSpPr>
              <p:nvPr/>
            </p:nvSpPr>
            <p:spPr bwMode="auto">
              <a:xfrm>
                <a:off x="2484" y="1476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604" name="Freeform 559"/>
              <p:cNvSpPr>
                <a:spLocks/>
              </p:cNvSpPr>
              <p:nvPr/>
            </p:nvSpPr>
            <p:spPr bwMode="auto">
              <a:xfrm>
                <a:off x="2468" y="1488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9588" name="Group 560"/>
            <p:cNvGrpSpPr>
              <a:grpSpLocks/>
            </p:cNvGrpSpPr>
            <p:nvPr/>
          </p:nvGrpSpPr>
          <p:grpSpPr bwMode="auto">
            <a:xfrm rot="4795055">
              <a:off x="1844981" y="1510468"/>
              <a:ext cx="62905" cy="100132"/>
              <a:chOff x="2468" y="1476"/>
              <a:chExt cx="116" cy="200"/>
            </a:xfrm>
          </p:grpSpPr>
          <p:sp>
            <p:nvSpPr>
              <p:cNvPr id="9601" name="Freeform 561"/>
              <p:cNvSpPr>
                <a:spLocks/>
              </p:cNvSpPr>
              <p:nvPr/>
            </p:nvSpPr>
            <p:spPr bwMode="auto">
              <a:xfrm>
                <a:off x="2484" y="1476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602" name="Freeform 562"/>
              <p:cNvSpPr>
                <a:spLocks/>
              </p:cNvSpPr>
              <p:nvPr/>
            </p:nvSpPr>
            <p:spPr bwMode="auto">
              <a:xfrm>
                <a:off x="2468" y="1488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9589" name="Group 563"/>
            <p:cNvGrpSpPr>
              <a:grpSpLocks/>
            </p:cNvGrpSpPr>
            <p:nvPr/>
          </p:nvGrpSpPr>
          <p:grpSpPr bwMode="auto">
            <a:xfrm rot="4795055">
              <a:off x="1859000" y="1562527"/>
              <a:ext cx="62905" cy="100132"/>
              <a:chOff x="2468" y="1476"/>
              <a:chExt cx="116" cy="200"/>
            </a:xfrm>
          </p:grpSpPr>
          <p:sp>
            <p:nvSpPr>
              <p:cNvPr id="9599" name="Freeform 564"/>
              <p:cNvSpPr>
                <a:spLocks/>
              </p:cNvSpPr>
              <p:nvPr/>
            </p:nvSpPr>
            <p:spPr bwMode="auto">
              <a:xfrm>
                <a:off x="2484" y="1476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600" name="Freeform 565"/>
              <p:cNvSpPr>
                <a:spLocks/>
              </p:cNvSpPr>
              <p:nvPr/>
            </p:nvSpPr>
            <p:spPr bwMode="auto">
              <a:xfrm>
                <a:off x="2468" y="1488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9590" name="Group 566"/>
            <p:cNvGrpSpPr>
              <a:grpSpLocks/>
            </p:cNvGrpSpPr>
            <p:nvPr/>
          </p:nvGrpSpPr>
          <p:grpSpPr bwMode="auto">
            <a:xfrm rot="5542872">
              <a:off x="1873018" y="1614587"/>
              <a:ext cx="62905" cy="100132"/>
              <a:chOff x="2468" y="1476"/>
              <a:chExt cx="116" cy="200"/>
            </a:xfrm>
          </p:grpSpPr>
          <p:sp>
            <p:nvSpPr>
              <p:cNvPr id="9597" name="Freeform 567"/>
              <p:cNvSpPr>
                <a:spLocks/>
              </p:cNvSpPr>
              <p:nvPr/>
            </p:nvSpPr>
            <p:spPr bwMode="auto">
              <a:xfrm>
                <a:off x="2484" y="1476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598" name="Freeform 568"/>
              <p:cNvSpPr>
                <a:spLocks/>
              </p:cNvSpPr>
              <p:nvPr/>
            </p:nvSpPr>
            <p:spPr bwMode="auto">
              <a:xfrm>
                <a:off x="2468" y="1488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9591" name="Group 569"/>
            <p:cNvGrpSpPr>
              <a:grpSpLocks/>
            </p:cNvGrpSpPr>
            <p:nvPr/>
          </p:nvGrpSpPr>
          <p:grpSpPr bwMode="auto">
            <a:xfrm rot="6036075">
              <a:off x="1883031" y="1673154"/>
              <a:ext cx="62905" cy="100132"/>
              <a:chOff x="2468" y="1476"/>
              <a:chExt cx="116" cy="200"/>
            </a:xfrm>
          </p:grpSpPr>
          <p:sp>
            <p:nvSpPr>
              <p:cNvPr id="9595" name="Freeform 570"/>
              <p:cNvSpPr>
                <a:spLocks/>
              </p:cNvSpPr>
              <p:nvPr/>
            </p:nvSpPr>
            <p:spPr bwMode="auto">
              <a:xfrm>
                <a:off x="2484" y="1476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596" name="Freeform 571"/>
              <p:cNvSpPr>
                <a:spLocks/>
              </p:cNvSpPr>
              <p:nvPr/>
            </p:nvSpPr>
            <p:spPr bwMode="auto">
              <a:xfrm>
                <a:off x="2468" y="1488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9592" name="Group 572"/>
            <p:cNvGrpSpPr>
              <a:grpSpLocks/>
            </p:cNvGrpSpPr>
            <p:nvPr/>
          </p:nvGrpSpPr>
          <p:grpSpPr bwMode="auto">
            <a:xfrm rot="6878001">
              <a:off x="1893045" y="1729551"/>
              <a:ext cx="62905" cy="100132"/>
              <a:chOff x="2468" y="1476"/>
              <a:chExt cx="116" cy="200"/>
            </a:xfrm>
          </p:grpSpPr>
          <p:sp>
            <p:nvSpPr>
              <p:cNvPr id="9593" name="Freeform 573"/>
              <p:cNvSpPr>
                <a:spLocks/>
              </p:cNvSpPr>
              <p:nvPr/>
            </p:nvSpPr>
            <p:spPr bwMode="auto">
              <a:xfrm>
                <a:off x="2484" y="1476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594" name="Freeform 574"/>
              <p:cNvSpPr>
                <a:spLocks/>
              </p:cNvSpPr>
              <p:nvPr/>
            </p:nvSpPr>
            <p:spPr bwMode="auto">
              <a:xfrm>
                <a:off x="2468" y="1488"/>
                <a:ext cx="100" cy="188"/>
              </a:xfrm>
              <a:custGeom>
                <a:avLst/>
                <a:gdLst>
                  <a:gd name="T0" fmla="*/ 0 w 100"/>
                  <a:gd name="T1" fmla="*/ 0 h 188"/>
                  <a:gd name="T2" fmla="*/ 52 w 100"/>
                  <a:gd name="T3" fmla="*/ 68 h 188"/>
                  <a:gd name="T4" fmla="*/ 68 w 100"/>
                  <a:gd name="T5" fmla="*/ 156 h 188"/>
                  <a:gd name="T6" fmla="*/ 100 w 100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88"/>
                  <a:gd name="T14" fmla="*/ 100 w 100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88">
                    <a:moveTo>
                      <a:pt x="0" y="0"/>
                    </a:moveTo>
                    <a:cubicBezTo>
                      <a:pt x="23" y="15"/>
                      <a:pt x="32" y="48"/>
                      <a:pt x="52" y="68"/>
                    </a:cubicBezTo>
                    <a:cubicBezTo>
                      <a:pt x="62" y="97"/>
                      <a:pt x="56" y="129"/>
                      <a:pt x="68" y="156"/>
                    </a:cubicBezTo>
                    <a:cubicBezTo>
                      <a:pt x="75" y="172"/>
                      <a:pt x="100" y="173"/>
                      <a:pt x="100" y="1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9224" name="Freeform 150"/>
          <p:cNvSpPr>
            <a:spLocks/>
          </p:cNvSpPr>
          <p:nvPr/>
        </p:nvSpPr>
        <p:spPr bwMode="auto">
          <a:xfrm>
            <a:off x="1506538" y="5895975"/>
            <a:ext cx="427037" cy="314325"/>
          </a:xfrm>
          <a:custGeom>
            <a:avLst/>
            <a:gdLst>
              <a:gd name="T0" fmla="*/ 2147483647 w 839"/>
              <a:gd name="T1" fmla="*/ 2147483647 h 609"/>
              <a:gd name="T2" fmla="*/ 2147483647 w 839"/>
              <a:gd name="T3" fmla="*/ 2147483647 h 609"/>
              <a:gd name="T4" fmla="*/ 2147483647 w 839"/>
              <a:gd name="T5" fmla="*/ 2147483647 h 609"/>
              <a:gd name="T6" fmla="*/ 2147483647 w 839"/>
              <a:gd name="T7" fmla="*/ 2147483647 h 609"/>
              <a:gd name="T8" fmla="*/ 2147483647 w 839"/>
              <a:gd name="T9" fmla="*/ 2147483647 h 609"/>
              <a:gd name="T10" fmla="*/ 2147483647 w 839"/>
              <a:gd name="T11" fmla="*/ 2147483647 h 609"/>
              <a:gd name="T12" fmla="*/ 2147483647 w 839"/>
              <a:gd name="T13" fmla="*/ 2147483647 h 609"/>
              <a:gd name="T14" fmla="*/ 2147483647 w 839"/>
              <a:gd name="T15" fmla="*/ 2147483647 h 609"/>
              <a:gd name="T16" fmla="*/ 2147483647 w 839"/>
              <a:gd name="T17" fmla="*/ 2147483647 h 609"/>
              <a:gd name="T18" fmla="*/ 2147483647 w 839"/>
              <a:gd name="T19" fmla="*/ 2147483647 h 609"/>
              <a:gd name="T20" fmla="*/ 2147483647 w 839"/>
              <a:gd name="T21" fmla="*/ 2147483647 h 609"/>
              <a:gd name="T22" fmla="*/ 2147483647 w 839"/>
              <a:gd name="T23" fmla="*/ 2147483647 h 609"/>
              <a:gd name="T24" fmla="*/ 2147483647 w 839"/>
              <a:gd name="T25" fmla="*/ 2147483647 h 609"/>
              <a:gd name="T26" fmla="*/ 2147483647 w 839"/>
              <a:gd name="T27" fmla="*/ 2147483647 h 609"/>
              <a:gd name="T28" fmla="*/ 2147483647 w 839"/>
              <a:gd name="T29" fmla="*/ 2147483647 h 609"/>
              <a:gd name="T30" fmla="*/ 2147483647 w 839"/>
              <a:gd name="T31" fmla="*/ 2147483647 h 609"/>
              <a:gd name="T32" fmla="*/ 2147483647 w 839"/>
              <a:gd name="T33" fmla="*/ 2147483647 h 609"/>
              <a:gd name="T34" fmla="*/ 2147483647 w 839"/>
              <a:gd name="T35" fmla="*/ 2147483647 h 609"/>
              <a:gd name="T36" fmla="*/ 2147483647 w 839"/>
              <a:gd name="T37" fmla="*/ 2147483647 h 609"/>
              <a:gd name="T38" fmla="*/ 2147483647 w 839"/>
              <a:gd name="T39" fmla="*/ 2147483647 h 609"/>
              <a:gd name="T40" fmla="*/ 2147483647 w 839"/>
              <a:gd name="T41" fmla="*/ 2147483647 h 609"/>
              <a:gd name="T42" fmla="*/ 2147483647 w 839"/>
              <a:gd name="T43" fmla="*/ 2147483647 h 609"/>
              <a:gd name="T44" fmla="*/ 2147483647 w 839"/>
              <a:gd name="T45" fmla="*/ 2147483647 h 609"/>
              <a:gd name="T46" fmla="*/ 2147483647 w 839"/>
              <a:gd name="T47" fmla="*/ 2147483647 h 609"/>
              <a:gd name="T48" fmla="*/ 2147483647 w 839"/>
              <a:gd name="T49" fmla="*/ 2147483647 h 609"/>
              <a:gd name="T50" fmla="*/ 2147483647 w 839"/>
              <a:gd name="T51" fmla="*/ 2147483647 h 609"/>
              <a:gd name="T52" fmla="*/ 2147483647 w 839"/>
              <a:gd name="T53" fmla="*/ 2147483647 h 609"/>
              <a:gd name="T54" fmla="*/ 2147483647 w 839"/>
              <a:gd name="T55" fmla="*/ 2147483647 h 609"/>
              <a:gd name="T56" fmla="*/ 2147483647 w 839"/>
              <a:gd name="T57" fmla="*/ 2147483647 h 609"/>
              <a:gd name="T58" fmla="*/ 2147483647 w 839"/>
              <a:gd name="T59" fmla="*/ 2147483647 h 60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839"/>
              <a:gd name="T91" fmla="*/ 0 h 609"/>
              <a:gd name="T92" fmla="*/ 839 w 839"/>
              <a:gd name="T93" fmla="*/ 609 h 609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839" h="609">
                <a:moveTo>
                  <a:pt x="339" y="127"/>
                </a:moveTo>
                <a:cubicBezTo>
                  <a:pt x="278" y="139"/>
                  <a:pt x="224" y="167"/>
                  <a:pt x="165" y="187"/>
                </a:cubicBezTo>
                <a:cubicBezTo>
                  <a:pt x="149" y="192"/>
                  <a:pt x="125" y="196"/>
                  <a:pt x="111" y="205"/>
                </a:cubicBezTo>
                <a:cubicBezTo>
                  <a:pt x="99" y="213"/>
                  <a:pt x="75" y="229"/>
                  <a:pt x="75" y="229"/>
                </a:cubicBezTo>
                <a:cubicBezTo>
                  <a:pt x="56" y="257"/>
                  <a:pt x="48" y="277"/>
                  <a:pt x="21" y="295"/>
                </a:cubicBezTo>
                <a:cubicBezTo>
                  <a:pt x="0" y="379"/>
                  <a:pt x="7" y="344"/>
                  <a:pt x="21" y="517"/>
                </a:cubicBezTo>
                <a:cubicBezTo>
                  <a:pt x="23" y="538"/>
                  <a:pt x="69" y="559"/>
                  <a:pt x="69" y="559"/>
                </a:cubicBezTo>
                <a:cubicBezTo>
                  <a:pt x="79" y="590"/>
                  <a:pt x="98" y="591"/>
                  <a:pt x="129" y="601"/>
                </a:cubicBezTo>
                <a:cubicBezTo>
                  <a:pt x="135" y="603"/>
                  <a:pt x="147" y="607"/>
                  <a:pt x="147" y="607"/>
                </a:cubicBezTo>
                <a:cubicBezTo>
                  <a:pt x="197" y="605"/>
                  <a:pt x="248" y="609"/>
                  <a:pt x="297" y="601"/>
                </a:cubicBezTo>
                <a:cubicBezTo>
                  <a:pt x="311" y="599"/>
                  <a:pt x="333" y="577"/>
                  <a:pt x="333" y="577"/>
                </a:cubicBezTo>
                <a:cubicBezTo>
                  <a:pt x="348" y="555"/>
                  <a:pt x="373" y="544"/>
                  <a:pt x="399" y="535"/>
                </a:cubicBezTo>
                <a:cubicBezTo>
                  <a:pt x="433" y="537"/>
                  <a:pt x="467" y="536"/>
                  <a:pt x="501" y="541"/>
                </a:cubicBezTo>
                <a:cubicBezTo>
                  <a:pt x="521" y="544"/>
                  <a:pt x="554" y="571"/>
                  <a:pt x="579" y="577"/>
                </a:cubicBezTo>
                <a:cubicBezTo>
                  <a:pt x="634" y="573"/>
                  <a:pt x="653" y="570"/>
                  <a:pt x="699" y="559"/>
                </a:cubicBezTo>
                <a:cubicBezTo>
                  <a:pt x="712" y="550"/>
                  <a:pt x="729" y="545"/>
                  <a:pt x="741" y="535"/>
                </a:cubicBezTo>
                <a:cubicBezTo>
                  <a:pt x="758" y="521"/>
                  <a:pt x="750" y="516"/>
                  <a:pt x="759" y="499"/>
                </a:cubicBezTo>
                <a:cubicBezTo>
                  <a:pt x="775" y="471"/>
                  <a:pt x="788" y="450"/>
                  <a:pt x="813" y="433"/>
                </a:cubicBezTo>
                <a:cubicBezTo>
                  <a:pt x="839" y="394"/>
                  <a:pt x="816" y="338"/>
                  <a:pt x="807" y="295"/>
                </a:cubicBezTo>
                <a:cubicBezTo>
                  <a:pt x="803" y="275"/>
                  <a:pt x="810" y="253"/>
                  <a:pt x="801" y="235"/>
                </a:cubicBezTo>
                <a:cubicBezTo>
                  <a:pt x="795" y="222"/>
                  <a:pt x="765" y="211"/>
                  <a:pt x="765" y="211"/>
                </a:cubicBezTo>
                <a:cubicBezTo>
                  <a:pt x="763" y="205"/>
                  <a:pt x="760" y="199"/>
                  <a:pt x="759" y="193"/>
                </a:cubicBezTo>
                <a:cubicBezTo>
                  <a:pt x="756" y="167"/>
                  <a:pt x="759" y="140"/>
                  <a:pt x="753" y="115"/>
                </a:cubicBezTo>
                <a:cubicBezTo>
                  <a:pt x="746" y="88"/>
                  <a:pt x="700" y="73"/>
                  <a:pt x="675" y="67"/>
                </a:cubicBezTo>
                <a:cubicBezTo>
                  <a:pt x="638" y="30"/>
                  <a:pt x="587" y="14"/>
                  <a:pt x="537" y="1"/>
                </a:cubicBezTo>
                <a:cubicBezTo>
                  <a:pt x="499" y="3"/>
                  <a:pt x="460" y="0"/>
                  <a:pt x="423" y="7"/>
                </a:cubicBezTo>
                <a:cubicBezTo>
                  <a:pt x="402" y="11"/>
                  <a:pt x="387" y="31"/>
                  <a:pt x="369" y="43"/>
                </a:cubicBezTo>
                <a:cubicBezTo>
                  <a:pt x="363" y="47"/>
                  <a:pt x="351" y="55"/>
                  <a:pt x="351" y="55"/>
                </a:cubicBezTo>
                <a:cubicBezTo>
                  <a:pt x="343" y="79"/>
                  <a:pt x="328" y="78"/>
                  <a:pt x="309" y="97"/>
                </a:cubicBezTo>
                <a:cubicBezTo>
                  <a:pt x="302" y="134"/>
                  <a:pt x="301" y="123"/>
                  <a:pt x="279" y="145"/>
                </a:cubicBezTo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25" name="TextBox 868"/>
          <p:cNvSpPr txBox="1">
            <a:spLocks noChangeArrowheads="1"/>
          </p:cNvSpPr>
          <p:nvPr/>
        </p:nvSpPr>
        <p:spPr bwMode="auto">
          <a:xfrm>
            <a:off x="552450" y="1219200"/>
            <a:ext cx="2595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1800" b="1">
                <a:solidFill>
                  <a:srgbClr val="FFCC00"/>
                </a:solidFill>
                <a:latin typeface="Arial" charset="0"/>
                <a:cs typeface="Arial" charset="0"/>
              </a:rPr>
              <a:t>GUT</a:t>
            </a:r>
          </a:p>
          <a:p>
            <a:pPr algn="ctr"/>
            <a:r>
              <a:rPr lang="en-GB" sz="1800">
                <a:solidFill>
                  <a:srgbClr val="00FFFF"/>
                </a:solidFill>
                <a:latin typeface="Arial" charset="0"/>
                <a:cs typeface="Arial" charset="0"/>
              </a:rPr>
              <a:t>chylomicron triglyceride</a:t>
            </a:r>
            <a:endParaRPr lang="en-US" sz="1800">
              <a:solidFill>
                <a:srgbClr val="00FFFF"/>
              </a:solidFill>
              <a:latin typeface="Arial" charset="0"/>
              <a:cs typeface="Arial" charset="0"/>
            </a:endParaRPr>
          </a:p>
        </p:txBody>
      </p:sp>
      <p:sp>
        <p:nvSpPr>
          <p:cNvPr id="9226" name="TextBox 869"/>
          <p:cNvSpPr txBox="1">
            <a:spLocks noChangeArrowheads="1"/>
          </p:cNvSpPr>
          <p:nvPr/>
        </p:nvSpPr>
        <p:spPr bwMode="auto">
          <a:xfrm>
            <a:off x="885825" y="3448050"/>
            <a:ext cx="1933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1800" b="1">
                <a:solidFill>
                  <a:srgbClr val="FFCC00"/>
                </a:solidFill>
                <a:latin typeface="Arial" charset="0"/>
                <a:cs typeface="Arial" charset="0"/>
              </a:rPr>
              <a:t>LIVER</a:t>
            </a:r>
          </a:p>
          <a:p>
            <a:pPr algn="ctr"/>
            <a:r>
              <a:rPr lang="en-GB" sz="1800">
                <a:solidFill>
                  <a:srgbClr val="00FFFF"/>
                </a:solidFill>
                <a:latin typeface="Arial" charset="0"/>
                <a:cs typeface="Arial" charset="0"/>
              </a:rPr>
              <a:t>VLDL triglyceride</a:t>
            </a:r>
            <a:endParaRPr lang="en-US" sz="1800">
              <a:solidFill>
                <a:srgbClr val="00FFFF"/>
              </a:solidFill>
              <a:latin typeface="Arial" charset="0"/>
              <a:cs typeface="Arial" charset="0"/>
            </a:endParaRPr>
          </a:p>
        </p:txBody>
      </p:sp>
      <p:sp>
        <p:nvSpPr>
          <p:cNvPr id="9227" name="TextBox 870"/>
          <p:cNvSpPr txBox="1">
            <a:spLocks noChangeArrowheads="1"/>
          </p:cNvSpPr>
          <p:nvPr/>
        </p:nvSpPr>
        <p:spPr bwMode="auto">
          <a:xfrm>
            <a:off x="628650" y="5181600"/>
            <a:ext cx="2441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1800" b="1">
                <a:solidFill>
                  <a:srgbClr val="FFCC00"/>
                </a:solidFill>
                <a:latin typeface="Arial" charset="0"/>
                <a:cs typeface="Arial" charset="0"/>
              </a:rPr>
              <a:t>PLASMA</a:t>
            </a:r>
          </a:p>
          <a:p>
            <a:pPr algn="ctr"/>
            <a:r>
              <a:rPr lang="en-GB" sz="1800">
                <a:solidFill>
                  <a:srgbClr val="00FFFF"/>
                </a:solidFill>
                <a:latin typeface="Arial" charset="0"/>
                <a:cs typeface="Arial" charset="0"/>
              </a:rPr>
              <a:t>albumin free fatty acid</a:t>
            </a:r>
            <a:endParaRPr lang="en-US" sz="1800">
              <a:solidFill>
                <a:srgbClr val="00FFFF"/>
              </a:solidFill>
              <a:latin typeface="Arial" charset="0"/>
              <a:cs typeface="Arial" charset="0"/>
            </a:endParaRPr>
          </a:p>
        </p:txBody>
      </p:sp>
      <p:sp>
        <p:nvSpPr>
          <p:cNvPr id="9228" name="TextBox 871"/>
          <p:cNvSpPr txBox="1">
            <a:spLocks noChangeArrowheads="1"/>
          </p:cNvSpPr>
          <p:nvPr/>
        </p:nvSpPr>
        <p:spPr bwMode="auto">
          <a:xfrm>
            <a:off x="4438650" y="3705225"/>
            <a:ext cx="620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800" b="1">
                <a:solidFill>
                  <a:srgbClr val="FF9999"/>
                </a:solidFill>
                <a:latin typeface="Arial" charset="0"/>
                <a:cs typeface="Arial" charset="0"/>
              </a:rPr>
              <a:t>FFA</a:t>
            </a:r>
            <a:endParaRPr lang="en-US" sz="1800" b="1">
              <a:solidFill>
                <a:srgbClr val="FF9999"/>
              </a:solidFill>
              <a:latin typeface="Arial" charset="0"/>
              <a:cs typeface="Arial" charset="0"/>
            </a:endParaRPr>
          </a:p>
        </p:txBody>
      </p:sp>
      <p:sp>
        <p:nvSpPr>
          <p:cNvPr id="9229" name="Text Box 4"/>
          <p:cNvSpPr txBox="1">
            <a:spLocks noChangeArrowheads="1"/>
          </p:cNvSpPr>
          <p:nvPr/>
        </p:nvSpPr>
        <p:spPr bwMode="auto">
          <a:xfrm>
            <a:off x="682625" y="344488"/>
            <a:ext cx="6761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2800">
                <a:solidFill>
                  <a:srgbClr val="FF9933"/>
                </a:solidFill>
                <a:latin typeface="Arial" charset="0"/>
              </a:rPr>
              <a:t>Adipocyte lipogenesis - fatty acid delivery</a:t>
            </a:r>
          </a:p>
        </p:txBody>
      </p:sp>
      <p:sp>
        <p:nvSpPr>
          <p:cNvPr id="9230" name="TextBox 873"/>
          <p:cNvSpPr txBox="1">
            <a:spLocks noChangeArrowheads="1"/>
          </p:cNvSpPr>
          <p:nvPr/>
        </p:nvSpPr>
        <p:spPr bwMode="auto">
          <a:xfrm>
            <a:off x="3667125" y="1257300"/>
            <a:ext cx="2608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2000">
                <a:solidFill>
                  <a:srgbClr val="FF9966"/>
                </a:solidFill>
                <a:latin typeface="Arial" charset="0"/>
                <a:cs typeface="Arial" charset="0"/>
              </a:rPr>
              <a:t>vascular endothelium</a:t>
            </a:r>
            <a:endParaRPr lang="en-US" sz="2000">
              <a:solidFill>
                <a:srgbClr val="FF9966"/>
              </a:solidFill>
              <a:latin typeface="Arial" charset="0"/>
              <a:cs typeface="Arial" charset="0"/>
            </a:endParaRPr>
          </a:p>
        </p:txBody>
      </p:sp>
      <p:sp>
        <p:nvSpPr>
          <p:cNvPr id="9231" name="Oval 874"/>
          <p:cNvSpPr>
            <a:spLocks noChangeArrowheads="1"/>
          </p:cNvSpPr>
          <p:nvPr/>
        </p:nvSpPr>
        <p:spPr bwMode="auto">
          <a:xfrm>
            <a:off x="3648075" y="2714625"/>
            <a:ext cx="1047750" cy="752475"/>
          </a:xfrm>
          <a:prstGeom prst="ellipse">
            <a:avLst/>
          </a:prstGeom>
          <a:solidFill>
            <a:srgbClr val="FF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2" name="TextBox 875"/>
          <p:cNvSpPr txBox="1">
            <a:spLocks noChangeArrowheads="1"/>
          </p:cNvSpPr>
          <p:nvPr/>
        </p:nvSpPr>
        <p:spPr bwMode="auto">
          <a:xfrm>
            <a:off x="3571875" y="2828925"/>
            <a:ext cx="121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1600">
                <a:latin typeface="Arial" charset="0"/>
                <a:cs typeface="Arial" charset="0"/>
              </a:rPr>
              <a:t>lipoprotein lipase</a:t>
            </a:r>
            <a:endParaRPr lang="en-US" sz="1600">
              <a:latin typeface="Arial" charset="0"/>
              <a:cs typeface="Arial" charset="0"/>
            </a:endParaRPr>
          </a:p>
        </p:txBody>
      </p:sp>
      <p:cxnSp>
        <p:nvCxnSpPr>
          <p:cNvPr id="9233" name="Straight Arrow Connector 877"/>
          <p:cNvCxnSpPr>
            <a:cxnSpLocks noChangeShapeType="1"/>
          </p:cNvCxnSpPr>
          <p:nvPr/>
        </p:nvCxnSpPr>
        <p:spPr bwMode="auto">
          <a:xfrm>
            <a:off x="2647950" y="2238375"/>
            <a:ext cx="923925" cy="495300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4" name="Straight Arrow Connector 878"/>
          <p:cNvCxnSpPr>
            <a:cxnSpLocks noChangeShapeType="1"/>
          </p:cNvCxnSpPr>
          <p:nvPr/>
        </p:nvCxnSpPr>
        <p:spPr bwMode="auto">
          <a:xfrm flipV="1">
            <a:off x="2686050" y="3238500"/>
            <a:ext cx="885825" cy="466725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5" name="Straight Arrow Connector 885"/>
          <p:cNvCxnSpPr>
            <a:cxnSpLocks noChangeShapeType="1"/>
            <a:endCxn id="9228" idx="2"/>
          </p:cNvCxnSpPr>
          <p:nvPr/>
        </p:nvCxnSpPr>
        <p:spPr bwMode="auto">
          <a:xfrm flipV="1">
            <a:off x="2914650" y="4075113"/>
            <a:ext cx="1835150" cy="1220787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6" name="Straight Arrow Connector 888"/>
          <p:cNvCxnSpPr>
            <a:cxnSpLocks noChangeShapeType="1"/>
          </p:cNvCxnSpPr>
          <p:nvPr/>
        </p:nvCxnSpPr>
        <p:spPr bwMode="auto">
          <a:xfrm>
            <a:off x="4229100" y="3375025"/>
            <a:ext cx="476250" cy="330200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7" name="Right Arrow 889"/>
          <p:cNvSpPr>
            <a:spLocks noChangeArrowheads="1"/>
          </p:cNvSpPr>
          <p:nvPr/>
        </p:nvSpPr>
        <p:spPr bwMode="auto">
          <a:xfrm>
            <a:off x="5048250" y="3648075"/>
            <a:ext cx="266700" cy="43815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9238" name="Straight Arrow Connector 894"/>
          <p:cNvCxnSpPr>
            <a:cxnSpLocks noChangeShapeType="1"/>
          </p:cNvCxnSpPr>
          <p:nvPr/>
        </p:nvCxnSpPr>
        <p:spPr bwMode="auto">
          <a:xfrm rot="10800000" flipV="1">
            <a:off x="3524250" y="3371850"/>
            <a:ext cx="504825" cy="304800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9" name="TextBox 897"/>
          <p:cNvSpPr txBox="1">
            <a:spLocks noChangeArrowheads="1"/>
          </p:cNvSpPr>
          <p:nvPr/>
        </p:nvSpPr>
        <p:spPr bwMode="auto">
          <a:xfrm>
            <a:off x="3127375" y="3733800"/>
            <a:ext cx="801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1400">
                <a:solidFill>
                  <a:srgbClr val="FF9999"/>
                </a:solidFill>
                <a:latin typeface="Arial" charset="0"/>
                <a:cs typeface="Arial" charset="0"/>
              </a:rPr>
              <a:t>glycerol</a:t>
            </a:r>
            <a:endParaRPr lang="en-US" sz="1400">
              <a:solidFill>
                <a:srgbClr val="FF9999"/>
              </a:solidFill>
              <a:latin typeface="Arial" charset="0"/>
              <a:cs typeface="Arial" charset="0"/>
            </a:endParaRPr>
          </a:p>
        </p:txBody>
      </p:sp>
      <p:sp>
        <p:nvSpPr>
          <p:cNvPr id="9240" name="TextBox 5"/>
          <p:cNvSpPr txBox="1">
            <a:spLocks noChangeArrowheads="1"/>
          </p:cNvSpPr>
          <p:nvPr/>
        </p:nvSpPr>
        <p:spPr bwMode="auto">
          <a:xfrm>
            <a:off x="5848350" y="3686175"/>
            <a:ext cx="16906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600" b="1">
                <a:latin typeface="Arial" charset="0"/>
                <a:cs typeface="Arial" charset="0"/>
              </a:rPr>
              <a:t>TRIGLYCERIDE</a:t>
            </a:r>
            <a:endParaRPr lang="en-US" sz="1600" b="1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682625" y="344488"/>
            <a:ext cx="6103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2800">
                <a:solidFill>
                  <a:srgbClr val="FF9933"/>
                </a:solidFill>
                <a:latin typeface="Arial" charset="0"/>
              </a:rPr>
              <a:t>Adipocyte lipogenesis - triglycerides</a:t>
            </a:r>
          </a:p>
        </p:txBody>
      </p:sp>
      <p:sp>
        <p:nvSpPr>
          <p:cNvPr id="10243" name="Rectangle 8"/>
          <p:cNvSpPr>
            <a:spLocks noChangeArrowheads="1"/>
          </p:cNvSpPr>
          <p:nvPr/>
        </p:nvSpPr>
        <p:spPr bwMode="auto">
          <a:xfrm>
            <a:off x="2828925" y="1238250"/>
            <a:ext cx="5581650" cy="5105400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4" name="Freeform 12"/>
          <p:cNvSpPr>
            <a:spLocks/>
          </p:cNvSpPr>
          <p:nvPr/>
        </p:nvSpPr>
        <p:spPr bwMode="auto">
          <a:xfrm>
            <a:off x="1444625" y="1219200"/>
            <a:ext cx="1416050" cy="5143500"/>
          </a:xfrm>
          <a:custGeom>
            <a:avLst/>
            <a:gdLst>
              <a:gd name="T0" fmla="*/ 14232052 w 1184275"/>
              <a:gd name="T1" fmla="*/ 0 h 5143500"/>
              <a:gd name="T2" fmla="*/ 38784 w 1184275"/>
              <a:gd name="T3" fmla="*/ 2714624 h 5143500"/>
              <a:gd name="T4" fmla="*/ 14464728 w 1184275"/>
              <a:gd name="T5" fmla="*/ 5143500 h 5143500"/>
              <a:gd name="T6" fmla="*/ 14464728 w 1184275"/>
              <a:gd name="T7" fmla="*/ 5143500 h 5143500"/>
              <a:gd name="T8" fmla="*/ 14464728 w 1184275"/>
              <a:gd name="T9" fmla="*/ 5143500 h 51435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84275"/>
              <a:gd name="T16" fmla="*/ 0 h 5143500"/>
              <a:gd name="T17" fmla="*/ 1184275 w 1184275"/>
              <a:gd name="T18" fmla="*/ 5143500 h 51435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84275" h="5143500">
                <a:moveTo>
                  <a:pt x="1165225" y="0"/>
                </a:moveTo>
                <a:cubicBezTo>
                  <a:pt x="582612" y="928687"/>
                  <a:pt x="0" y="1857375"/>
                  <a:pt x="3175" y="2714625"/>
                </a:cubicBezTo>
                <a:cubicBezTo>
                  <a:pt x="6350" y="3571875"/>
                  <a:pt x="1184275" y="5143500"/>
                  <a:pt x="1184275" y="5143500"/>
                </a:cubicBezTo>
              </a:path>
            </a:pathLst>
          </a:cu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5" name="Freeform 13"/>
          <p:cNvSpPr>
            <a:spLocks/>
          </p:cNvSpPr>
          <p:nvPr/>
        </p:nvSpPr>
        <p:spPr bwMode="auto">
          <a:xfrm>
            <a:off x="7245350" y="1238250"/>
            <a:ext cx="1184275" cy="5124450"/>
          </a:xfrm>
          <a:custGeom>
            <a:avLst/>
            <a:gdLst>
              <a:gd name="T0" fmla="*/ 1165225 w 1184275"/>
              <a:gd name="T1" fmla="*/ 0 h 5143500"/>
              <a:gd name="T2" fmla="*/ 3175 w 1184275"/>
              <a:gd name="T3" fmla="*/ 2577201 h 5143500"/>
              <a:gd name="T4" fmla="*/ 1184275 w 1184275"/>
              <a:gd name="T5" fmla="*/ 4883111 h 5143500"/>
              <a:gd name="T6" fmla="*/ 1184275 w 1184275"/>
              <a:gd name="T7" fmla="*/ 4883111 h 5143500"/>
              <a:gd name="T8" fmla="*/ 1184275 w 1184275"/>
              <a:gd name="T9" fmla="*/ 4883111 h 51435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84275"/>
              <a:gd name="T16" fmla="*/ 0 h 5143500"/>
              <a:gd name="T17" fmla="*/ 1184275 w 1184275"/>
              <a:gd name="T18" fmla="*/ 5143500 h 51435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84275" h="5143500">
                <a:moveTo>
                  <a:pt x="1165225" y="0"/>
                </a:moveTo>
                <a:cubicBezTo>
                  <a:pt x="582612" y="928687"/>
                  <a:pt x="0" y="1857375"/>
                  <a:pt x="3175" y="2714625"/>
                </a:cubicBezTo>
                <a:cubicBezTo>
                  <a:pt x="6350" y="3571875"/>
                  <a:pt x="1184275" y="5143500"/>
                  <a:pt x="1184275" y="5143500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6" name="TextBox 14"/>
          <p:cNvSpPr txBox="1">
            <a:spLocks noChangeArrowheads="1"/>
          </p:cNvSpPr>
          <p:nvPr/>
        </p:nvSpPr>
        <p:spPr bwMode="auto">
          <a:xfrm>
            <a:off x="476250" y="4972050"/>
            <a:ext cx="765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b="1">
                <a:solidFill>
                  <a:srgbClr val="FF9999"/>
                </a:solidFill>
                <a:latin typeface="Arial" charset="0"/>
                <a:cs typeface="Arial" charset="0"/>
              </a:rPr>
              <a:t>FFA</a:t>
            </a:r>
            <a:endParaRPr lang="en-US" b="1">
              <a:solidFill>
                <a:srgbClr val="FF9999"/>
              </a:solidFill>
              <a:latin typeface="Arial" charset="0"/>
              <a:cs typeface="Arial" charset="0"/>
            </a:endParaRPr>
          </a:p>
        </p:txBody>
      </p:sp>
      <p:sp>
        <p:nvSpPr>
          <p:cNvPr id="10247" name="Right Arrow 15"/>
          <p:cNvSpPr>
            <a:spLocks noChangeArrowheads="1"/>
          </p:cNvSpPr>
          <p:nvPr/>
        </p:nvSpPr>
        <p:spPr bwMode="auto">
          <a:xfrm>
            <a:off x="1343025" y="4638675"/>
            <a:ext cx="1047750" cy="571500"/>
          </a:xfrm>
          <a:prstGeom prst="rightArrow">
            <a:avLst>
              <a:gd name="adj1" fmla="val 50000"/>
              <a:gd name="adj2" fmla="val 50001"/>
            </a:avLst>
          </a:pr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Oval 18"/>
          <p:cNvSpPr>
            <a:spLocks noChangeArrowheads="1"/>
          </p:cNvSpPr>
          <p:nvPr/>
        </p:nvSpPr>
        <p:spPr bwMode="auto">
          <a:xfrm>
            <a:off x="2486025" y="4800600"/>
            <a:ext cx="3267075" cy="838200"/>
          </a:xfrm>
          <a:prstGeom prst="ellipse">
            <a:avLst/>
          </a:pr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TextBox 21"/>
          <p:cNvSpPr txBox="1">
            <a:spLocks noChangeArrowheads="1"/>
          </p:cNvSpPr>
          <p:nvPr/>
        </p:nvSpPr>
        <p:spPr bwMode="auto">
          <a:xfrm>
            <a:off x="2476500" y="3886200"/>
            <a:ext cx="1133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800">
                <a:latin typeface="Arial" charset="0"/>
                <a:cs typeface="Arial" charset="0"/>
              </a:rPr>
              <a:t>FFA-CoA</a:t>
            </a:r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10250" name="TextBox 22"/>
          <p:cNvSpPr txBox="1">
            <a:spLocks noChangeArrowheads="1"/>
          </p:cNvSpPr>
          <p:nvPr/>
        </p:nvSpPr>
        <p:spPr bwMode="auto">
          <a:xfrm>
            <a:off x="3590925" y="3886200"/>
            <a:ext cx="1133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800">
                <a:latin typeface="Arial" charset="0"/>
                <a:cs typeface="Arial" charset="0"/>
              </a:rPr>
              <a:t>FFA-CoA</a:t>
            </a:r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10251" name="TextBox 23"/>
          <p:cNvSpPr txBox="1">
            <a:spLocks noChangeArrowheads="1"/>
          </p:cNvSpPr>
          <p:nvPr/>
        </p:nvSpPr>
        <p:spPr bwMode="auto">
          <a:xfrm>
            <a:off x="4686300" y="3886200"/>
            <a:ext cx="1133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800">
                <a:latin typeface="Arial" charset="0"/>
                <a:cs typeface="Arial" charset="0"/>
              </a:rPr>
              <a:t>FFA-CoA</a:t>
            </a:r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10252" name="TextBox 24"/>
          <p:cNvSpPr txBox="1">
            <a:spLocks noChangeArrowheads="1"/>
          </p:cNvSpPr>
          <p:nvPr/>
        </p:nvSpPr>
        <p:spPr bwMode="auto">
          <a:xfrm>
            <a:off x="1685925" y="2752725"/>
            <a:ext cx="1362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1800">
                <a:latin typeface="Arial" charset="0"/>
                <a:cs typeface="Arial" charset="0"/>
              </a:rPr>
              <a:t>glycerol-3- phosphate</a:t>
            </a:r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10253" name="TextBox 25"/>
          <p:cNvSpPr txBox="1">
            <a:spLocks noChangeArrowheads="1"/>
          </p:cNvSpPr>
          <p:nvPr/>
        </p:nvSpPr>
        <p:spPr bwMode="auto">
          <a:xfrm>
            <a:off x="3181350" y="2638425"/>
            <a:ext cx="1571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1800">
                <a:latin typeface="Arial" charset="0"/>
                <a:cs typeface="Arial" charset="0"/>
              </a:rPr>
              <a:t>lyso</a:t>
            </a:r>
          </a:p>
          <a:p>
            <a:pPr algn="ctr"/>
            <a:r>
              <a:rPr lang="en-GB" sz="1800">
                <a:latin typeface="Arial" charset="0"/>
                <a:cs typeface="Arial" charset="0"/>
              </a:rPr>
              <a:t>phosphatidic acid</a:t>
            </a:r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10254" name="TextBox 26"/>
          <p:cNvSpPr txBox="1">
            <a:spLocks noChangeArrowheads="1"/>
          </p:cNvSpPr>
          <p:nvPr/>
        </p:nvSpPr>
        <p:spPr bwMode="auto">
          <a:xfrm>
            <a:off x="4724400" y="2724150"/>
            <a:ext cx="1362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1800">
                <a:latin typeface="Arial" charset="0"/>
                <a:cs typeface="Arial" charset="0"/>
              </a:rPr>
              <a:t>diacyl</a:t>
            </a:r>
          </a:p>
          <a:p>
            <a:pPr algn="ctr"/>
            <a:r>
              <a:rPr lang="en-GB" sz="1800">
                <a:latin typeface="Arial" charset="0"/>
                <a:cs typeface="Arial" charset="0"/>
              </a:rPr>
              <a:t>glyceride</a:t>
            </a:r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10255" name="TextBox 27"/>
          <p:cNvSpPr txBox="1">
            <a:spLocks noChangeArrowheads="1"/>
          </p:cNvSpPr>
          <p:nvPr/>
        </p:nvSpPr>
        <p:spPr bwMode="auto">
          <a:xfrm>
            <a:off x="6038850" y="2724150"/>
            <a:ext cx="1362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1800">
                <a:latin typeface="Arial" charset="0"/>
                <a:cs typeface="Arial" charset="0"/>
              </a:rPr>
              <a:t>triacyl</a:t>
            </a:r>
          </a:p>
          <a:p>
            <a:pPr algn="ctr"/>
            <a:r>
              <a:rPr lang="en-GB" sz="1800">
                <a:latin typeface="Arial" charset="0"/>
                <a:cs typeface="Arial" charset="0"/>
              </a:rPr>
              <a:t>glyceride</a:t>
            </a:r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10256" name="Right Arrow 28"/>
          <p:cNvSpPr>
            <a:spLocks noChangeArrowheads="1"/>
          </p:cNvSpPr>
          <p:nvPr/>
        </p:nvSpPr>
        <p:spPr bwMode="auto">
          <a:xfrm rot="-5400000">
            <a:off x="2678906" y="4464845"/>
            <a:ext cx="714375" cy="17621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7" name="Right Arrow 29"/>
          <p:cNvSpPr>
            <a:spLocks noChangeArrowheads="1"/>
          </p:cNvSpPr>
          <p:nvPr/>
        </p:nvSpPr>
        <p:spPr bwMode="auto">
          <a:xfrm rot="-5400000">
            <a:off x="3764756" y="4455320"/>
            <a:ext cx="714375" cy="17621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8" name="Right Arrow 30"/>
          <p:cNvSpPr>
            <a:spLocks noChangeArrowheads="1"/>
          </p:cNvSpPr>
          <p:nvPr/>
        </p:nvSpPr>
        <p:spPr bwMode="auto">
          <a:xfrm rot="-5400000">
            <a:off x="4852988" y="4500563"/>
            <a:ext cx="804862" cy="157162"/>
          </a:xfrm>
          <a:prstGeom prst="rightArrow">
            <a:avLst>
              <a:gd name="adj1" fmla="val 50000"/>
              <a:gd name="adj2" fmla="val 50003"/>
            </a:avLst>
          </a:pr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9" name="TextBox 31"/>
          <p:cNvSpPr txBox="1">
            <a:spLocks noChangeArrowheads="1"/>
          </p:cNvSpPr>
          <p:nvPr/>
        </p:nvSpPr>
        <p:spPr bwMode="auto">
          <a:xfrm>
            <a:off x="762000" y="1543050"/>
            <a:ext cx="134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b="1">
                <a:solidFill>
                  <a:srgbClr val="FF9966"/>
                </a:solidFill>
                <a:latin typeface="Arial" charset="0"/>
                <a:cs typeface="Arial" charset="0"/>
              </a:rPr>
              <a:t>glucose</a:t>
            </a:r>
            <a:endParaRPr lang="en-US" b="1">
              <a:solidFill>
                <a:srgbClr val="FF9966"/>
              </a:solidFill>
              <a:latin typeface="Arial" charset="0"/>
              <a:cs typeface="Arial" charset="0"/>
            </a:endParaRPr>
          </a:p>
        </p:txBody>
      </p:sp>
      <p:sp>
        <p:nvSpPr>
          <p:cNvPr id="10260" name="Right Arrow 33"/>
          <p:cNvSpPr>
            <a:spLocks noChangeArrowheads="1"/>
          </p:cNvSpPr>
          <p:nvPr/>
        </p:nvSpPr>
        <p:spPr bwMode="auto">
          <a:xfrm>
            <a:off x="4638675" y="2819400"/>
            <a:ext cx="228600" cy="48418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1" name="Right Arrow 34"/>
          <p:cNvSpPr>
            <a:spLocks noChangeArrowheads="1"/>
          </p:cNvSpPr>
          <p:nvPr/>
        </p:nvSpPr>
        <p:spPr bwMode="auto">
          <a:xfrm>
            <a:off x="5962650" y="2828925"/>
            <a:ext cx="228600" cy="48418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10262" name="Straight Arrow Connector 36"/>
          <p:cNvCxnSpPr>
            <a:cxnSpLocks noChangeShapeType="1"/>
          </p:cNvCxnSpPr>
          <p:nvPr/>
        </p:nvCxnSpPr>
        <p:spPr bwMode="auto">
          <a:xfrm flipV="1">
            <a:off x="3038475" y="3305175"/>
            <a:ext cx="609600" cy="5238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3" name="Straight Arrow Connector 37"/>
          <p:cNvCxnSpPr>
            <a:cxnSpLocks noChangeShapeType="1"/>
          </p:cNvCxnSpPr>
          <p:nvPr/>
        </p:nvCxnSpPr>
        <p:spPr bwMode="auto">
          <a:xfrm flipV="1">
            <a:off x="4324350" y="3324225"/>
            <a:ext cx="609600" cy="5143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4" name="Straight Arrow Connector 38"/>
          <p:cNvCxnSpPr>
            <a:cxnSpLocks noChangeShapeType="1"/>
          </p:cNvCxnSpPr>
          <p:nvPr/>
        </p:nvCxnSpPr>
        <p:spPr bwMode="auto">
          <a:xfrm flipV="1">
            <a:off x="5695950" y="3333750"/>
            <a:ext cx="561975" cy="5143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65" name="Right Arrow 42"/>
          <p:cNvSpPr>
            <a:spLocks noChangeArrowheads="1"/>
          </p:cNvSpPr>
          <p:nvPr/>
        </p:nvSpPr>
        <p:spPr bwMode="auto">
          <a:xfrm>
            <a:off x="7229475" y="2809875"/>
            <a:ext cx="228600" cy="48418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6" name="Right Arrow 43"/>
          <p:cNvSpPr>
            <a:spLocks noChangeArrowheads="1"/>
          </p:cNvSpPr>
          <p:nvPr/>
        </p:nvSpPr>
        <p:spPr bwMode="auto">
          <a:xfrm>
            <a:off x="2105025" y="1581150"/>
            <a:ext cx="714375" cy="43815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7" name="Oval 44"/>
          <p:cNvSpPr>
            <a:spLocks noChangeArrowheads="1"/>
          </p:cNvSpPr>
          <p:nvPr/>
        </p:nvSpPr>
        <p:spPr bwMode="auto">
          <a:xfrm>
            <a:off x="2905125" y="1590675"/>
            <a:ext cx="2695575" cy="400050"/>
          </a:xfrm>
          <a:prstGeom prst="ellipse">
            <a:avLst/>
          </a:prstGeom>
          <a:solidFill>
            <a:srgbClr val="FF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8" name="TextBox 45"/>
          <p:cNvSpPr txBox="1">
            <a:spLocks noChangeArrowheads="1"/>
          </p:cNvSpPr>
          <p:nvPr/>
        </p:nvSpPr>
        <p:spPr bwMode="auto">
          <a:xfrm>
            <a:off x="3667125" y="1590675"/>
            <a:ext cx="1171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800">
                <a:latin typeface="Arial" charset="0"/>
                <a:cs typeface="Arial" charset="0"/>
              </a:rPr>
              <a:t>glycolysis</a:t>
            </a:r>
            <a:endParaRPr lang="en-US" sz="1800">
              <a:latin typeface="Arial" charset="0"/>
              <a:cs typeface="Arial" charset="0"/>
            </a:endParaRPr>
          </a:p>
        </p:txBody>
      </p:sp>
      <p:cxnSp>
        <p:nvCxnSpPr>
          <p:cNvPr id="10269" name="Straight Arrow Connector 47"/>
          <p:cNvCxnSpPr>
            <a:cxnSpLocks noChangeShapeType="1"/>
          </p:cNvCxnSpPr>
          <p:nvPr/>
        </p:nvCxnSpPr>
        <p:spPr bwMode="auto">
          <a:xfrm rot="10800000" flipV="1">
            <a:off x="2895600" y="2066925"/>
            <a:ext cx="904875" cy="6953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70" name="TextBox 48"/>
          <p:cNvSpPr txBox="1">
            <a:spLocks noChangeArrowheads="1"/>
          </p:cNvSpPr>
          <p:nvPr/>
        </p:nvSpPr>
        <p:spPr bwMode="auto">
          <a:xfrm>
            <a:off x="0" y="3476625"/>
            <a:ext cx="15430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1800">
                <a:solidFill>
                  <a:schemeClr val="bg1"/>
                </a:solidFill>
                <a:latin typeface="Arial" charset="0"/>
                <a:cs typeface="Arial" charset="0"/>
              </a:rPr>
              <a:t>fatty acid binding proteins 4 and 5</a:t>
            </a:r>
            <a:endParaRPr lang="en-US" sz="18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cxnSp>
        <p:nvCxnSpPr>
          <p:cNvPr id="10271" name="Straight Connector 50"/>
          <p:cNvCxnSpPr>
            <a:cxnSpLocks noChangeShapeType="1"/>
          </p:cNvCxnSpPr>
          <p:nvPr/>
        </p:nvCxnSpPr>
        <p:spPr bwMode="auto">
          <a:xfrm rot="16200000" flipV="1">
            <a:off x="1228725" y="4514850"/>
            <a:ext cx="447675" cy="352425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2" name="Straight Arrow Connector 52"/>
          <p:cNvCxnSpPr>
            <a:cxnSpLocks noChangeShapeType="1"/>
          </p:cNvCxnSpPr>
          <p:nvPr/>
        </p:nvCxnSpPr>
        <p:spPr bwMode="auto">
          <a:xfrm>
            <a:off x="1619250" y="4924425"/>
            <a:ext cx="542925" cy="1588"/>
          </a:xfrm>
          <a:prstGeom prst="straightConnector1">
            <a:avLst/>
          </a:prstGeom>
          <a:noFill/>
          <a:ln w="28575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73" name="Rectangle 53"/>
          <p:cNvSpPr>
            <a:spLocks noChangeArrowheads="1"/>
          </p:cNvSpPr>
          <p:nvPr/>
        </p:nvSpPr>
        <p:spPr bwMode="auto">
          <a:xfrm>
            <a:off x="4714875" y="3375025"/>
            <a:ext cx="2657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A50021"/>
                </a:solidFill>
                <a:latin typeface="Arial" charset="0"/>
                <a:cs typeface="Arial" charset="0"/>
              </a:rPr>
              <a:t>diacylglycerol acyltransferase</a:t>
            </a:r>
          </a:p>
          <a:p>
            <a:pPr algn="ctr"/>
            <a:r>
              <a:rPr lang="en-US" sz="1400">
                <a:solidFill>
                  <a:srgbClr val="A50021"/>
                </a:solidFill>
                <a:latin typeface="Arial" charset="0"/>
                <a:cs typeface="Arial" charset="0"/>
              </a:rPr>
              <a:t>DGAT </a:t>
            </a:r>
          </a:p>
        </p:txBody>
      </p:sp>
      <p:sp>
        <p:nvSpPr>
          <p:cNvPr id="10274" name="Rectangle 54"/>
          <p:cNvSpPr>
            <a:spLocks noChangeArrowheads="1"/>
          </p:cNvSpPr>
          <p:nvPr/>
        </p:nvSpPr>
        <p:spPr bwMode="auto">
          <a:xfrm>
            <a:off x="1457325" y="3365500"/>
            <a:ext cx="1990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A50021"/>
                </a:solidFill>
                <a:latin typeface="Arial" charset="0"/>
                <a:cs typeface="Arial" charset="0"/>
              </a:rPr>
              <a:t>G3P acyltransferase</a:t>
            </a:r>
          </a:p>
          <a:p>
            <a:pPr algn="ctr"/>
            <a:r>
              <a:rPr lang="en-US" sz="1400">
                <a:solidFill>
                  <a:srgbClr val="A50021"/>
                </a:solidFill>
                <a:latin typeface="Arial" charset="0"/>
                <a:cs typeface="Arial" charset="0"/>
              </a:rPr>
              <a:t> GPAT</a:t>
            </a:r>
          </a:p>
        </p:txBody>
      </p:sp>
      <p:sp>
        <p:nvSpPr>
          <p:cNvPr id="10275" name="TextBox 5"/>
          <p:cNvSpPr txBox="1">
            <a:spLocks noChangeArrowheads="1"/>
          </p:cNvSpPr>
          <p:nvPr/>
        </p:nvSpPr>
        <p:spPr bwMode="auto">
          <a:xfrm>
            <a:off x="7734300" y="3648075"/>
            <a:ext cx="539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2000" b="1">
                <a:latin typeface="Arial" charset="0"/>
                <a:cs typeface="Arial" charset="0"/>
              </a:rPr>
              <a:t>TG</a:t>
            </a:r>
            <a:endParaRPr lang="en-US" sz="2000" b="1">
              <a:latin typeface="Arial" charset="0"/>
              <a:cs typeface="Arial" charset="0"/>
            </a:endParaRPr>
          </a:p>
        </p:txBody>
      </p:sp>
      <p:sp>
        <p:nvSpPr>
          <p:cNvPr id="10276" name="TextBox 20"/>
          <p:cNvSpPr txBox="1">
            <a:spLocks noChangeArrowheads="1"/>
          </p:cNvSpPr>
          <p:nvPr/>
        </p:nvSpPr>
        <p:spPr bwMode="auto">
          <a:xfrm>
            <a:off x="2771775" y="5038725"/>
            <a:ext cx="2659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800">
                <a:latin typeface="Arial" charset="0"/>
                <a:cs typeface="Arial" charset="0"/>
              </a:rPr>
              <a:t>adipocyte fatty acid pool</a:t>
            </a:r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10277" name="Right Arrow 28"/>
          <p:cNvSpPr>
            <a:spLocks noChangeArrowheads="1"/>
          </p:cNvSpPr>
          <p:nvPr/>
        </p:nvSpPr>
        <p:spPr bwMode="auto">
          <a:xfrm rot="10800000">
            <a:off x="1304925" y="5380038"/>
            <a:ext cx="1069975" cy="192087"/>
          </a:xfrm>
          <a:prstGeom prst="rightArrow">
            <a:avLst>
              <a:gd name="adj1" fmla="val 50000"/>
              <a:gd name="adj2" fmla="val 50236"/>
            </a:avLst>
          </a:pr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0278" name="Straight Arrow Connector 37"/>
          <p:cNvCxnSpPr>
            <a:cxnSpLocks noChangeShapeType="1"/>
          </p:cNvCxnSpPr>
          <p:nvPr/>
        </p:nvCxnSpPr>
        <p:spPr bwMode="auto">
          <a:xfrm>
            <a:off x="5695950" y="4257675"/>
            <a:ext cx="609600" cy="5143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79" name="Oval 44"/>
          <p:cNvSpPr>
            <a:spLocks noChangeArrowheads="1"/>
          </p:cNvSpPr>
          <p:nvPr/>
        </p:nvSpPr>
        <p:spPr bwMode="auto">
          <a:xfrm>
            <a:off x="5981700" y="4819650"/>
            <a:ext cx="1285875" cy="742950"/>
          </a:xfrm>
          <a:prstGeom prst="ellipse">
            <a:avLst/>
          </a:prstGeom>
          <a:solidFill>
            <a:srgbClr val="FF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0" name="TextBox 45"/>
          <p:cNvSpPr txBox="1">
            <a:spLocks noChangeArrowheads="1"/>
          </p:cNvSpPr>
          <p:nvPr/>
        </p:nvSpPr>
        <p:spPr bwMode="auto">
          <a:xfrm>
            <a:off x="6076950" y="4857750"/>
            <a:ext cx="1123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800">
                <a:latin typeface="Arial" charset="0"/>
                <a:cs typeface="Arial" charset="0"/>
              </a:rPr>
              <a:t>fatty acid oxidation</a:t>
            </a:r>
            <a:endParaRPr lang="en-US" sz="1800">
              <a:latin typeface="Arial" charset="0"/>
              <a:cs typeface="Arial" charset="0"/>
            </a:endParaRPr>
          </a:p>
        </p:txBody>
      </p:sp>
      <p:cxnSp>
        <p:nvCxnSpPr>
          <p:cNvPr id="10281" name="Straight Arrow Connector 48"/>
          <p:cNvCxnSpPr>
            <a:cxnSpLocks noChangeShapeType="1"/>
          </p:cNvCxnSpPr>
          <p:nvPr/>
        </p:nvCxnSpPr>
        <p:spPr bwMode="auto">
          <a:xfrm>
            <a:off x="2962275" y="3105150"/>
            <a:ext cx="333375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000" smtClean="0">
            <a:solidFill>
              <a:schemeClr val="bg1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Office\Templates\Blank Presentation.pot</Template>
  <TotalTime>40425</TotalTime>
  <Words>2432</Words>
  <Application>Microsoft Office PowerPoint</Application>
  <PresentationFormat>On-screen Show (4:3)</PresentationFormat>
  <Paragraphs>609</Paragraphs>
  <Slides>48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Times New Roman</vt:lpstr>
      <vt:lpstr>Arial</vt:lpstr>
      <vt:lpstr>Calibri</vt:lpstr>
      <vt:lpstr>Blank Presentation</vt:lpstr>
      <vt:lpstr>Microsoft Office Excel 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ICSTM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GODSLAND</dc:creator>
  <cp:lastModifiedBy>Shiel, Nuala</cp:lastModifiedBy>
  <cp:revision>1716</cp:revision>
  <dcterms:created xsi:type="dcterms:W3CDTF">2003-02-12T14:52:10Z</dcterms:created>
  <dcterms:modified xsi:type="dcterms:W3CDTF">2012-11-05T10:57:41Z</dcterms:modified>
</cp:coreProperties>
</file>