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9" r:id="rId2"/>
    <p:sldId id="312" r:id="rId3"/>
    <p:sldId id="349" r:id="rId4"/>
    <p:sldId id="290" r:id="rId5"/>
    <p:sldId id="328" r:id="rId6"/>
    <p:sldId id="265" r:id="rId7"/>
    <p:sldId id="350" r:id="rId8"/>
    <p:sldId id="351" r:id="rId9"/>
    <p:sldId id="323" r:id="rId10"/>
    <p:sldId id="352" r:id="rId11"/>
    <p:sldId id="269" r:id="rId12"/>
    <p:sldId id="343" r:id="rId13"/>
    <p:sldId id="322" r:id="rId14"/>
    <p:sldId id="313" r:id="rId15"/>
    <p:sldId id="353" r:id="rId16"/>
    <p:sldId id="342" r:id="rId17"/>
    <p:sldId id="354" r:id="rId18"/>
    <p:sldId id="355" r:id="rId19"/>
    <p:sldId id="356" r:id="rId20"/>
    <p:sldId id="296" r:id="rId21"/>
    <p:sldId id="357" r:id="rId22"/>
    <p:sldId id="297" r:id="rId23"/>
    <p:sldId id="298" r:id="rId24"/>
    <p:sldId id="346" r:id="rId25"/>
    <p:sldId id="299" r:id="rId26"/>
    <p:sldId id="335" r:id="rId27"/>
    <p:sldId id="336" r:id="rId28"/>
    <p:sldId id="358" r:id="rId29"/>
    <p:sldId id="359" r:id="rId30"/>
    <p:sldId id="360" r:id="rId31"/>
    <p:sldId id="347" r:id="rId32"/>
    <p:sldId id="306" r:id="rId33"/>
    <p:sldId id="33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B1"/>
    <a:srgbClr val="2E7DC4"/>
    <a:srgbClr val="00FFFF"/>
    <a:srgbClr val="FF9900"/>
    <a:srgbClr val="161626"/>
    <a:srgbClr val="12132A"/>
    <a:srgbClr val="191F55"/>
    <a:srgbClr val="1C1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182" y="-3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4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2A7FB3B-4034-4A75-A6F4-E60E86A10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2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778A6CF-7068-42B3-BF01-7E062AC92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5F32737-2DB2-4E7B-87B2-1AAC2E43426E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5F86BF-91C0-40E7-932A-D5014367943F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EEA9AD4-E885-4D7E-A05B-57FB8A3BBDED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FF868-439C-486A-8B68-1D0B58A91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A2EA-53F0-4048-91B8-817A3DD35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4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4604-2CBE-4B2D-A721-E068F23A3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3FD53-1F4D-45A4-9493-FAA6D529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B833E-C628-4C7C-8867-47A387603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2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CF1-1FD5-4E18-A581-7E2F783F3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3AC9-B5DA-4E39-871A-205A7BC7C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CD4B-3954-41E8-8DC5-C1D29DEF5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846E-B100-4BC3-97CD-139B9F82A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C358E-0E94-4F3E-BA41-07F0BE58E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0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A1026-0319-4388-AD77-962AD8257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01232"/>
            </a:gs>
            <a:gs pos="100000">
              <a:srgbClr val="2970B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FE9B11E-3B12-4EB9-9012-E233F0FC8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8925" y="195263"/>
            <a:ext cx="3714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>
                <a:solidFill>
                  <a:srgbClr val="387EC4"/>
                </a:solidFill>
              </a:rPr>
              <a:t>Imperial College</a:t>
            </a:r>
          </a:p>
          <a:p>
            <a:r>
              <a:rPr lang="en-US" sz="3600" b="1">
                <a:solidFill>
                  <a:srgbClr val="387EC4"/>
                </a:solidFill>
              </a:rPr>
              <a:t>London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181101" y="2351088"/>
            <a:ext cx="7467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dirty="0" smtClean="0">
                <a:solidFill>
                  <a:schemeClr val="bg1"/>
                </a:solidFill>
              </a:rPr>
              <a:t>Clinical assessment of insulin secretion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768475" y="4624388"/>
            <a:ext cx="430212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>
                <a:solidFill>
                  <a:srgbClr val="FF9933"/>
                </a:solidFill>
              </a:rPr>
              <a:t>Ian F. Godsland, PhD</a:t>
            </a:r>
          </a:p>
          <a:p>
            <a:r>
              <a:rPr lang="en-GB" sz="2000">
                <a:solidFill>
                  <a:srgbClr val="FF9933"/>
                </a:solidFill>
              </a:rPr>
              <a:t>BSc Endocrinology, Module 2</a:t>
            </a:r>
          </a:p>
          <a:p>
            <a:endParaRPr lang="en-GB" sz="2000">
              <a:solidFill>
                <a:srgbClr val="FF9933"/>
              </a:solidFill>
            </a:endParaRPr>
          </a:p>
          <a:p>
            <a:r>
              <a:rPr lang="en-GB" sz="2000">
                <a:solidFill>
                  <a:srgbClr val="FF9933"/>
                </a:solidFill>
              </a:rPr>
              <a:t>i.godsland @ imperial.ac.uk</a:t>
            </a:r>
            <a:endParaRPr lang="en-US" sz="200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9"/>
          <p:cNvSpPr txBox="1">
            <a:spLocks noChangeArrowheads="1"/>
          </p:cNvSpPr>
          <p:nvPr/>
        </p:nvSpPr>
        <p:spPr bwMode="auto">
          <a:xfrm>
            <a:off x="1579563" y="1984375"/>
            <a:ext cx="5588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>
                <a:solidFill>
                  <a:srgbClr val="00FFFF"/>
                </a:solidFill>
              </a:rPr>
              <a:t>EVALUATE INSULIN SECRETION USING VENOUS PLASMA INSULIN CONCENTRATIONS ALONE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769938" y="427038"/>
            <a:ext cx="701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SIMPLE EVALUATIONS OF INSULIN SECRETION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rc 518"/>
          <p:cNvSpPr>
            <a:spLocks/>
          </p:cNvSpPr>
          <p:nvPr/>
        </p:nvSpPr>
        <p:spPr bwMode="auto">
          <a:xfrm>
            <a:off x="2598738" y="5011738"/>
            <a:ext cx="3763962" cy="192087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Arc 519"/>
          <p:cNvSpPr>
            <a:spLocks/>
          </p:cNvSpPr>
          <p:nvPr/>
        </p:nvSpPr>
        <p:spPr bwMode="auto">
          <a:xfrm>
            <a:off x="2716213" y="4652963"/>
            <a:ext cx="3646487" cy="35401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2" name="Arc 520"/>
          <p:cNvSpPr>
            <a:spLocks/>
          </p:cNvSpPr>
          <p:nvPr/>
        </p:nvSpPr>
        <p:spPr bwMode="auto">
          <a:xfrm>
            <a:off x="2833688" y="4329113"/>
            <a:ext cx="3557587" cy="377825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Arc 521"/>
          <p:cNvSpPr>
            <a:spLocks/>
          </p:cNvSpPr>
          <p:nvPr/>
        </p:nvSpPr>
        <p:spPr bwMode="auto">
          <a:xfrm>
            <a:off x="3009900" y="3817938"/>
            <a:ext cx="3333750" cy="5778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93" y="21600"/>
                  <a:pt x="32" y="11964"/>
                  <a:pt x="0" y="57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93" y="21600"/>
                  <a:pt x="32" y="11964"/>
                  <a:pt x="0" y="57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Arc 522"/>
          <p:cNvSpPr>
            <a:spLocks/>
          </p:cNvSpPr>
          <p:nvPr/>
        </p:nvSpPr>
        <p:spPr bwMode="auto">
          <a:xfrm>
            <a:off x="3263900" y="3146425"/>
            <a:ext cx="2863850" cy="676275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Arc 523"/>
          <p:cNvSpPr>
            <a:spLocks/>
          </p:cNvSpPr>
          <p:nvPr/>
        </p:nvSpPr>
        <p:spPr bwMode="auto">
          <a:xfrm>
            <a:off x="3586163" y="2225675"/>
            <a:ext cx="2374900" cy="8890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Freeform 526"/>
          <p:cNvSpPr>
            <a:spLocks/>
          </p:cNvSpPr>
          <p:nvPr/>
        </p:nvSpPr>
        <p:spPr bwMode="auto">
          <a:xfrm>
            <a:off x="2598738" y="1728788"/>
            <a:ext cx="1163637" cy="3249612"/>
          </a:xfrm>
          <a:custGeom>
            <a:avLst/>
            <a:gdLst>
              <a:gd name="T0" fmla="*/ 0 w 2853"/>
              <a:gd name="T1" fmla="*/ 2147483647 h 6275"/>
              <a:gd name="T2" fmla="*/ 2147483647 w 2853"/>
              <a:gd name="T3" fmla="*/ 0 h 6275"/>
              <a:gd name="T4" fmla="*/ 2147483647 w 2853"/>
              <a:gd name="T5" fmla="*/ 2147483647 h 6275"/>
              <a:gd name="T6" fmla="*/ 2147483647 w 2853"/>
              <a:gd name="T7" fmla="*/ 2147483647 h 6275"/>
              <a:gd name="T8" fmla="*/ 0 w 2853"/>
              <a:gd name="T9" fmla="*/ 2147483647 h 6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3"/>
              <a:gd name="T16" fmla="*/ 0 h 6275"/>
              <a:gd name="T17" fmla="*/ 2853 w 2853"/>
              <a:gd name="T18" fmla="*/ 6275 h 6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3" h="6275">
                <a:moveTo>
                  <a:pt x="0" y="6265"/>
                </a:moveTo>
                <a:lnTo>
                  <a:pt x="2832" y="0"/>
                </a:lnTo>
                <a:lnTo>
                  <a:pt x="2853" y="9"/>
                </a:lnTo>
                <a:lnTo>
                  <a:pt x="21" y="6275"/>
                </a:lnTo>
                <a:lnTo>
                  <a:pt x="0" y="6265"/>
                </a:lnTo>
                <a:close/>
              </a:path>
            </a:pathLst>
          </a:custGeom>
          <a:solidFill>
            <a:srgbClr val="55FFF4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7" name="Oval 527"/>
          <p:cNvSpPr>
            <a:spLocks noChangeArrowheads="1"/>
          </p:cNvSpPr>
          <p:nvPr/>
        </p:nvSpPr>
        <p:spPr bwMode="auto">
          <a:xfrm>
            <a:off x="2603500" y="4976813"/>
            <a:ext cx="9525" cy="11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528"/>
          <p:cNvSpPr>
            <a:spLocks/>
          </p:cNvSpPr>
          <p:nvPr/>
        </p:nvSpPr>
        <p:spPr bwMode="auto">
          <a:xfrm>
            <a:off x="2765425" y="1876425"/>
            <a:ext cx="2170113" cy="3200400"/>
          </a:xfrm>
          <a:custGeom>
            <a:avLst/>
            <a:gdLst>
              <a:gd name="T0" fmla="*/ 0 w 5322"/>
              <a:gd name="T1" fmla="*/ 2147483647 h 6185"/>
              <a:gd name="T2" fmla="*/ 2147483647 w 5322"/>
              <a:gd name="T3" fmla="*/ 0 h 6185"/>
              <a:gd name="T4" fmla="*/ 2147483647 w 5322"/>
              <a:gd name="T5" fmla="*/ 2147483647 h 6185"/>
              <a:gd name="T6" fmla="*/ 2147483647 w 5322"/>
              <a:gd name="T7" fmla="*/ 2147483647 h 6185"/>
              <a:gd name="T8" fmla="*/ 0 w 5322"/>
              <a:gd name="T9" fmla="*/ 2147483647 h 6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22"/>
              <a:gd name="T16" fmla="*/ 0 h 6185"/>
              <a:gd name="T17" fmla="*/ 5322 w 5322"/>
              <a:gd name="T18" fmla="*/ 6185 h 6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22" h="6185">
                <a:moveTo>
                  <a:pt x="0" y="6169"/>
                </a:moveTo>
                <a:lnTo>
                  <a:pt x="5304" y="0"/>
                </a:lnTo>
                <a:lnTo>
                  <a:pt x="5322" y="16"/>
                </a:lnTo>
                <a:lnTo>
                  <a:pt x="18" y="6185"/>
                </a:lnTo>
                <a:lnTo>
                  <a:pt x="0" y="6169"/>
                </a:lnTo>
                <a:close/>
              </a:path>
            </a:pathLst>
          </a:custGeom>
          <a:solidFill>
            <a:srgbClr val="55FFF4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9" name="Freeform 529"/>
          <p:cNvSpPr>
            <a:spLocks/>
          </p:cNvSpPr>
          <p:nvPr/>
        </p:nvSpPr>
        <p:spPr bwMode="auto">
          <a:xfrm>
            <a:off x="3079750" y="2967038"/>
            <a:ext cx="2922588" cy="2125662"/>
          </a:xfrm>
          <a:custGeom>
            <a:avLst/>
            <a:gdLst>
              <a:gd name="T0" fmla="*/ 0 w 7166"/>
              <a:gd name="T1" fmla="*/ 2147483647 h 4103"/>
              <a:gd name="T2" fmla="*/ 2147483647 w 7166"/>
              <a:gd name="T3" fmla="*/ 0 h 4103"/>
              <a:gd name="T4" fmla="*/ 2147483647 w 7166"/>
              <a:gd name="T5" fmla="*/ 2147483647 h 4103"/>
              <a:gd name="T6" fmla="*/ 2147483647 w 7166"/>
              <a:gd name="T7" fmla="*/ 2147483647 h 4103"/>
              <a:gd name="T8" fmla="*/ 0 w 7166"/>
              <a:gd name="T9" fmla="*/ 2147483647 h 4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66"/>
              <a:gd name="T16" fmla="*/ 0 h 4103"/>
              <a:gd name="T17" fmla="*/ 7166 w 7166"/>
              <a:gd name="T18" fmla="*/ 4103 h 4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66" h="4103">
                <a:moveTo>
                  <a:pt x="0" y="4081"/>
                </a:moveTo>
                <a:lnTo>
                  <a:pt x="7154" y="0"/>
                </a:lnTo>
                <a:lnTo>
                  <a:pt x="7166" y="21"/>
                </a:lnTo>
                <a:lnTo>
                  <a:pt x="12" y="4103"/>
                </a:lnTo>
                <a:lnTo>
                  <a:pt x="0" y="4081"/>
                </a:lnTo>
                <a:close/>
              </a:path>
            </a:pathLst>
          </a:custGeom>
          <a:solidFill>
            <a:srgbClr val="55FFF4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0" name="Freeform 530"/>
          <p:cNvSpPr>
            <a:spLocks/>
          </p:cNvSpPr>
          <p:nvPr/>
        </p:nvSpPr>
        <p:spPr bwMode="auto">
          <a:xfrm>
            <a:off x="3473450" y="4110038"/>
            <a:ext cx="3036888" cy="1033462"/>
          </a:xfrm>
          <a:custGeom>
            <a:avLst/>
            <a:gdLst>
              <a:gd name="T0" fmla="*/ 0 w 7447"/>
              <a:gd name="T1" fmla="*/ 2147483647 h 1992"/>
              <a:gd name="T2" fmla="*/ 2147483647 w 7447"/>
              <a:gd name="T3" fmla="*/ 0 h 1992"/>
              <a:gd name="T4" fmla="*/ 2147483647 w 7447"/>
              <a:gd name="T5" fmla="*/ 2147483647 h 1992"/>
              <a:gd name="T6" fmla="*/ 2147483647 w 7447"/>
              <a:gd name="T7" fmla="*/ 2147483647 h 1992"/>
              <a:gd name="T8" fmla="*/ 0 w 7447"/>
              <a:gd name="T9" fmla="*/ 2147483647 h 19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47"/>
              <a:gd name="T16" fmla="*/ 0 h 1992"/>
              <a:gd name="T17" fmla="*/ 7447 w 7447"/>
              <a:gd name="T18" fmla="*/ 1992 h 19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47" h="1992">
                <a:moveTo>
                  <a:pt x="0" y="1969"/>
                </a:moveTo>
                <a:lnTo>
                  <a:pt x="7441" y="0"/>
                </a:lnTo>
                <a:lnTo>
                  <a:pt x="7447" y="22"/>
                </a:lnTo>
                <a:lnTo>
                  <a:pt x="6" y="1992"/>
                </a:lnTo>
                <a:lnTo>
                  <a:pt x="0" y="1969"/>
                </a:lnTo>
                <a:close/>
              </a:path>
            </a:pathLst>
          </a:custGeom>
          <a:solidFill>
            <a:srgbClr val="55FFF4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1" name="Freeform 531"/>
          <p:cNvSpPr>
            <a:spLocks/>
          </p:cNvSpPr>
          <p:nvPr/>
        </p:nvSpPr>
        <p:spPr bwMode="auto">
          <a:xfrm>
            <a:off x="3963988" y="4781550"/>
            <a:ext cx="2486025" cy="361950"/>
          </a:xfrm>
          <a:custGeom>
            <a:avLst/>
            <a:gdLst>
              <a:gd name="T0" fmla="*/ 0 w 6100"/>
              <a:gd name="T1" fmla="*/ 2147483647 h 697"/>
              <a:gd name="T2" fmla="*/ 2147483647 w 6100"/>
              <a:gd name="T3" fmla="*/ 0 h 697"/>
              <a:gd name="T4" fmla="*/ 2147483647 w 6100"/>
              <a:gd name="T5" fmla="*/ 2147483647 h 697"/>
              <a:gd name="T6" fmla="*/ 2147483647 w 6100"/>
              <a:gd name="T7" fmla="*/ 2147483647 h 697"/>
              <a:gd name="T8" fmla="*/ 0 w 6100"/>
              <a:gd name="T9" fmla="*/ 2147483647 h 6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00"/>
              <a:gd name="T16" fmla="*/ 0 h 697"/>
              <a:gd name="T17" fmla="*/ 6100 w 6100"/>
              <a:gd name="T18" fmla="*/ 697 h 6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00" h="697">
                <a:moveTo>
                  <a:pt x="0" y="673"/>
                </a:moveTo>
                <a:lnTo>
                  <a:pt x="6098" y="0"/>
                </a:lnTo>
                <a:lnTo>
                  <a:pt x="6100" y="24"/>
                </a:lnTo>
                <a:lnTo>
                  <a:pt x="3" y="697"/>
                </a:lnTo>
                <a:lnTo>
                  <a:pt x="0" y="673"/>
                </a:lnTo>
                <a:close/>
              </a:path>
            </a:pathLst>
          </a:custGeom>
          <a:solidFill>
            <a:srgbClr val="55FFF4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02" name="Rectangle 532"/>
          <p:cNvSpPr>
            <a:spLocks noChangeArrowheads="1"/>
          </p:cNvSpPr>
          <p:nvPr/>
        </p:nvSpPr>
        <p:spPr bwMode="auto">
          <a:xfrm>
            <a:off x="665163" y="2978150"/>
            <a:ext cx="63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Basal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3" name="Rectangle 533"/>
          <p:cNvSpPr>
            <a:spLocks noChangeArrowheads="1"/>
          </p:cNvSpPr>
          <p:nvPr/>
        </p:nvSpPr>
        <p:spPr bwMode="auto">
          <a:xfrm>
            <a:off x="665163" y="3246438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insulin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4" name="Rectangle 534"/>
          <p:cNvSpPr>
            <a:spLocks noChangeArrowheads="1"/>
          </p:cNvSpPr>
          <p:nvPr/>
        </p:nvSpPr>
        <p:spPr bwMode="auto">
          <a:xfrm>
            <a:off x="665163" y="3627438"/>
            <a:ext cx="7540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(µU/ml)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5" name="Rectangle 535"/>
          <p:cNvSpPr>
            <a:spLocks noChangeArrowheads="1"/>
          </p:cNvSpPr>
          <p:nvPr/>
        </p:nvSpPr>
        <p:spPr bwMode="auto">
          <a:xfrm>
            <a:off x="3848100" y="5502275"/>
            <a:ext cx="2311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Basal glucose (mmol/l)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6" name="Rectangle 536"/>
          <p:cNvSpPr>
            <a:spLocks noChangeArrowheads="1"/>
          </p:cNvSpPr>
          <p:nvPr/>
        </p:nvSpPr>
        <p:spPr bwMode="auto">
          <a:xfrm>
            <a:off x="2246313" y="3651250"/>
            <a:ext cx="615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4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7" name="Rectangle 537"/>
          <p:cNvSpPr>
            <a:spLocks noChangeArrowheads="1"/>
          </p:cNvSpPr>
          <p:nvPr/>
        </p:nvSpPr>
        <p:spPr bwMode="auto">
          <a:xfrm>
            <a:off x="2492375" y="2928938"/>
            <a:ext cx="615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8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8" name="Rectangle 538"/>
          <p:cNvSpPr>
            <a:spLocks noChangeArrowheads="1"/>
          </p:cNvSpPr>
          <p:nvPr/>
        </p:nvSpPr>
        <p:spPr bwMode="auto">
          <a:xfrm>
            <a:off x="1731963" y="4867275"/>
            <a:ext cx="806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0.5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09" name="Rectangle 539"/>
          <p:cNvSpPr>
            <a:spLocks noChangeArrowheads="1"/>
          </p:cNvSpPr>
          <p:nvPr/>
        </p:nvSpPr>
        <p:spPr bwMode="auto">
          <a:xfrm>
            <a:off x="1963738" y="4530725"/>
            <a:ext cx="615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1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0" name="Rectangle 540"/>
          <p:cNvSpPr>
            <a:spLocks noChangeArrowheads="1"/>
          </p:cNvSpPr>
          <p:nvPr/>
        </p:nvSpPr>
        <p:spPr bwMode="auto">
          <a:xfrm>
            <a:off x="2090738" y="4160838"/>
            <a:ext cx="615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1" name="Rectangle 541"/>
          <p:cNvSpPr>
            <a:spLocks noChangeArrowheads="1"/>
          </p:cNvSpPr>
          <p:nvPr/>
        </p:nvSpPr>
        <p:spPr bwMode="auto">
          <a:xfrm>
            <a:off x="2789238" y="1933575"/>
            <a:ext cx="7429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IR = 16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2" name="Rectangle 542"/>
          <p:cNvSpPr>
            <a:spLocks noChangeArrowheads="1"/>
          </p:cNvSpPr>
          <p:nvPr/>
        </p:nvSpPr>
        <p:spPr bwMode="auto">
          <a:xfrm>
            <a:off x="3802063" y="1598613"/>
            <a:ext cx="984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ß = 200%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3" name="Rectangle 543"/>
          <p:cNvSpPr>
            <a:spLocks noChangeArrowheads="1"/>
          </p:cNvSpPr>
          <p:nvPr/>
        </p:nvSpPr>
        <p:spPr bwMode="auto">
          <a:xfrm>
            <a:off x="4978400" y="1847850"/>
            <a:ext cx="984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ß = 100%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4" name="Rectangle 544"/>
          <p:cNvSpPr>
            <a:spLocks noChangeArrowheads="1"/>
          </p:cNvSpPr>
          <p:nvPr/>
        </p:nvSpPr>
        <p:spPr bwMode="auto">
          <a:xfrm>
            <a:off x="5995988" y="3028950"/>
            <a:ext cx="857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ß = 50%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5" name="Rectangle 545"/>
          <p:cNvSpPr>
            <a:spLocks noChangeArrowheads="1"/>
          </p:cNvSpPr>
          <p:nvPr/>
        </p:nvSpPr>
        <p:spPr bwMode="auto">
          <a:xfrm>
            <a:off x="6475413" y="4170363"/>
            <a:ext cx="8572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ß = 25%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6" name="Rectangle 546"/>
          <p:cNvSpPr>
            <a:spLocks noChangeArrowheads="1"/>
          </p:cNvSpPr>
          <p:nvPr/>
        </p:nvSpPr>
        <p:spPr bwMode="auto">
          <a:xfrm>
            <a:off x="6407150" y="4841875"/>
            <a:ext cx="1047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ß = 12.5%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7" name="Rectangle 547"/>
          <p:cNvSpPr>
            <a:spLocks noChangeArrowheads="1"/>
          </p:cNvSpPr>
          <p:nvPr/>
        </p:nvSpPr>
        <p:spPr bwMode="auto">
          <a:xfrm>
            <a:off x="1428750" y="2165350"/>
            <a:ext cx="101600" cy="11113"/>
          </a:xfrm>
          <a:prstGeom prst="rect">
            <a:avLst/>
          </a:prstGeom>
          <a:solidFill>
            <a:srgbClr val="55FFF4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Rectangle 548"/>
          <p:cNvSpPr>
            <a:spLocks noChangeArrowheads="1"/>
          </p:cNvSpPr>
          <p:nvPr/>
        </p:nvSpPr>
        <p:spPr bwMode="auto">
          <a:xfrm>
            <a:off x="1149350" y="1997075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80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19" name="Rectangle 549"/>
          <p:cNvSpPr>
            <a:spLocks noChangeArrowheads="1"/>
          </p:cNvSpPr>
          <p:nvPr/>
        </p:nvSpPr>
        <p:spPr bwMode="auto">
          <a:xfrm>
            <a:off x="6735763" y="5451475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20" name="Rectangle 550"/>
          <p:cNvSpPr>
            <a:spLocks noChangeArrowheads="1"/>
          </p:cNvSpPr>
          <p:nvPr/>
        </p:nvSpPr>
        <p:spPr bwMode="auto">
          <a:xfrm>
            <a:off x="2084388" y="5427663"/>
            <a:ext cx="12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21" name="Rectangle 551"/>
          <p:cNvSpPr>
            <a:spLocks noChangeArrowheads="1"/>
          </p:cNvSpPr>
          <p:nvPr/>
        </p:nvSpPr>
        <p:spPr bwMode="auto">
          <a:xfrm>
            <a:off x="6877050" y="5324475"/>
            <a:ext cx="11113" cy="104775"/>
          </a:xfrm>
          <a:prstGeom prst="rect">
            <a:avLst/>
          </a:prstGeom>
          <a:solidFill>
            <a:srgbClr val="55FFF4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554"/>
          <p:cNvSpPr>
            <a:spLocks noChangeShapeType="1"/>
          </p:cNvSpPr>
          <p:nvPr/>
        </p:nvSpPr>
        <p:spPr bwMode="auto">
          <a:xfrm flipV="1">
            <a:off x="2149475" y="5297488"/>
            <a:ext cx="4730750" cy="190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3" name="Line 555"/>
          <p:cNvSpPr>
            <a:spLocks noChangeShapeType="1"/>
          </p:cNvSpPr>
          <p:nvPr/>
        </p:nvSpPr>
        <p:spPr bwMode="auto">
          <a:xfrm flipV="1">
            <a:off x="1535113" y="2173288"/>
            <a:ext cx="0" cy="3124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4" name="Text Box 556"/>
          <p:cNvSpPr txBox="1">
            <a:spLocks noChangeArrowheads="1"/>
          </p:cNvSpPr>
          <p:nvPr/>
        </p:nvSpPr>
        <p:spPr bwMode="auto">
          <a:xfrm>
            <a:off x="4687888" y="5868988"/>
            <a:ext cx="3590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1">
                <a:solidFill>
                  <a:srgbClr val="FF9900"/>
                </a:solidFill>
              </a:rPr>
              <a:t>HOMA-B % beta cell function</a:t>
            </a:r>
          </a:p>
          <a:p>
            <a:pPr>
              <a:spcAft>
                <a:spcPts val="600"/>
              </a:spcAft>
            </a:pPr>
            <a:r>
              <a:rPr lang="en-GB">
                <a:solidFill>
                  <a:srgbClr val="FF9900"/>
                </a:solidFill>
              </a:rPr>
              <a:t>(20 x FPI</a:t>
            </a:r>
            <a:r>
              <a:rPr lang="en-GB" sz="1400">
                <a:solidFill>
                  <a:srgbClr val="FF9900"/>
                </a:solidFill>
              </a:rPr>
              <a:t> mU/l</a:t>
            </a:r>
            <a:r>
              <a:rPr lang="en-GB">
                <a:solidFill>
                  <a:srgbClr val="FF9900"/>
                </a:solidFill>
              </a:rPr>
              <a:t>) / (FPG</a:t>
            </a:r>
            <a:r>
              <a:rPr lang="en-GB" sz="1400">
                <a:solidFill>
                  <a:srgbClr val="FF9900"/>
                </a:solidFill>
              </a:rPr>
              <a:t> mmol/l</a:t>
            </a:r>
            <a:r>
              <a:rPr lang="en-GB">
                <a:solidFill>
                  <a:srgbClr val="FF9900"/>
                </a:solidFill>
              </a:rPr>
              <a:t> – 3.5)</a:t>
            </a:r>
          </a:p>
        </p:txBody>
      </p:sp>
      <p:sp>
        <p:nvSpPr>
          <p:cNvPr id="12325" name="Line 559"/>
          <p:cNvSpPr>
            <a:spLocks noChangeShapeType="1"/>
          </p:cNvSpPr>
          <p:nvPr/>
        </p:nvSpPr>
        <p:spPr bwMode="auto">
          <a:xfrm>
            <a:off x="1517650" y="3543300"/>
            <a:ext cx="227965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6" name="Line 560"/>
          <p:cNvSpPr>
            <a:spLocks noChangeShapeType="1"/>
          </p:cNvSpPr>
          <p:nvPr/>
        </p:nvSpPr>
        <p:spPr bwMode="auto">
          <a:xfrm>
            <a:off x="3811588" y="3544888"/>
            <a:ext cx="0" cy="17557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7" name="Rectangle 561"/>
          <p:cNvSpPr>
            <a:spLocks noChangeArrowheads="1"/>
          </p:cNvSpPr>
          <p:nvPr/>
        </p:nvSpPr>
        <p:spPr bwMode="auto">
          <a:xfrm>
            <a:off x="2157413" y="5319713"/>
            <a:ext cx="11112" cy="104775"/>
          </a:xfrm>
          <a:prstGeom prst="rect">
            <a:avLst/>
          </a:prstGeom>
          <a:solidFill>
            <a:srgbClr val="55FFF4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Rectangle 562"/>
          <p:cNvSpPr>
            <a:spLocks noChangeArrowheads="1"/>
          </p:cNvSpPr>
          <p:nvPr/>
        </p:nvSpPr>
        <p:spPr bwMode="auto">
          <a:xfrm>
            <a:off x="1423988" y="5289550"/>
            <a:ext cx="101600" cy="11113"/>
          </a:xfrm>
          <a:prstGeom prst="rect">
            <a:avLst/>
          </a:prstGeom>
          <a:solidFill>
            <a:srgbClr val="55FFF4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Rectangle 563"/>
          <p:cNvSpPr>
            <a:spLocks noChangeArrowheads="1"/>
          </p:cNvSpPr>
          <p:nvPr/>
        </p:nvSpPr>
        <p:spPr bwMode="auto">
          <a:xfrm>
            <a:off x="1236663" y="5116513"/>
            <a:ext cx="12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Helvetica"/>
              </a:rPr>
              <a:t>0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330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5757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HOMEOSTASIS MODEL ASSESSMENT</a:t>
            </a:r>
          </a:p>
        </p:txBody>
      </p:sp>
      <p:sp>
        <p:nvSpPr>
          <p:cNvPr id="12331" name="Rectangle 3"/>
          <p:cNvSpPr>
            <a:spLocks noChangeArrowheads="1"/>
          </p:cNvSpPr>
          <p:nvPr/>
        </p:nvSpPr>
        <p:spPr bwMode="auto">
          <a:xfrm>
            <a:off x="1120775" y="1050925"/>
            <a:ext cx="6289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>
                <a:solidFill>
                  <a:srgbClr val="00FFFF"/>
                </a:solidFill>
              </a:rPr>
              <a:t>evaluates the basal beta cell response to basal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457200" y="1801813"/>
            <a:ext cx="7175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insulin 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(mU/L)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804988" y="1574800"/>
            <a:ext cx="2109787" cy="3349625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230688" y="1576388"/>
            <a:ext cx="2111375" cy="3349625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6724650" y="1576388"/>
            <a:ext cx="2063750" cy="3349625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Freeform 10"/>
          <p:cNvSpPr>
            <a:spLocks/>
          </p:cNvSpPr>
          <p:nvPr/>
        </p:nvSpPr>
        <p:spPr bwMode="auto">
          <a:xfrm>
            <a:off x="4270375" y="2354263"/>
            <a:ext cx="2028825" cy="2312987"/>
          </a:xfrm>
          <a:custGeom>
            <a:avLst/>
            <a:gdLst>
              <a:gd name="T0" fmla="*/ 0 w 2556"/>
              <a:gd name="T1" fmla="*/ 2147483647 h 3624"/>
              <a:gd name="T2" fmla="*/ 2147483647 w 2556"/>
              <a:gd name="T3" fmla="*/ 2147483647 h 3624"/>
              <a:gd name="T4" fmla="*/ 2147483647 w 2556"/>
              <a:gd name="T5" fmla="*/ 2147483647 h 3624"/>
              <a:gd name="T6" fmla="*/ 2147483647 w 2556"/>
              <a:gd name="T7" fmla="*/ 0 h 3624"/>
              <a:gd name="T8" fmla="*/ 2147483647 w 2556"/>
              <a:gd name="T9" fmla="*/ 2147483647 h 3624"/>
              <a:gd name="T10" fmla="*/ 2147483647 w 2556"/>
              <a:gd name="T11" fmla="*/ 2147483647 h 3624"/>
              <a:gd name="T12" fmla="*/ 2147483647 w 2556"/>
              <a:gd name="T13" fmla="*/ 2147483647 h 3624"/>
              <a:gd name="T14" fmla="*/ 2147483647 w 2556"/>
              <a:gd name="T15" fmla="*/ 2147483647 h 36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56"/>
              <a:gd name="T25" fmla="*/ 0 h 3624"/>
              <a:gd name="T26" fmla="*/ 2556 w 2556"/>
              <a:gd name="T27" fmla="*/ 3624 h 36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56" h="3624">
                <a:moveTo>
                  <a:pt x="0" y="3598"/>
                </a:moveTo>
                <a:lnTo>
                  <a:pt x="133" y="3624"/>
                </a:lnTo>
                <a:lnTo>
                  <a:pt x="539" y="1590"/>
                </a:lnTo>
                <a:lnTo>
                  <a:pt x="942" y="0"/>
                </a:lnTo>
                <a:lnTo>
                  <a:pt x="1345" y="1147"/>
                </a:lnTo>
                <a:lnTo>
                  <a:pt x="1748" y="2633"/>
                </a:lnTo>
                <a:lnTo>
                  <a:pt x="2153" y="3103"/>
                </a:lnTo>
                <a:lnTo>
                  <a:pt x="2556" y="3442"/>
                </a:lnTo>
              </a:path>
            </a:pathLst>
          </a:custGeom>
          <a:noFill/>
          <a:ln w="20638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4252913" y="4635500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4359275" y="4652963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4681538" y="33559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5000625" y="233997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5321300" y="3071813"/>
            <a:ext cx="34925" cy="30162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Rectangle 16"/>
          <p:cNvSpPr>
            <a:spLocks noChangeArrowheads="1"/>
          </p:cNvSpPr>
          <p:nvPr/>
        </p:nvSpPr>
        <p:spPr bwMode="auto">
          <a:xfrm>
            <a:off x="5640388" y="4019550"/>
            <a:ext cx="36512" cy="30163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Rectangle 17"/>
          <p:cNvSpPr>
            <a:spLocks noChangeArrowheads="1"/>
          </p:cNvSpPr>
          <p:nvPr/>
        </p:nvSpPr>
        <p:spPr bwMode="auto">
          <a:xfrm>
            <a:off x="5962650" y="4319588"/>
            <a:ext cx="34925" cy="30162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6281738" y="4537075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9"/>
          <p:cNvSpPr>
            <a:spLocks/>
          </p:cNvSpPr>
          <p:nvPr/>
        </p:nvSpPr>
        <p:spPr bwMode="auto">
          <a:xfrm>
            <a:off x="1876425" y="3116263"/>
            <a:ext cx="2017713" cy="1619250"/>
          </a:xfrm>
          <a:custGeom>
            <a:avLst/>
            <a:gdLst>
              <a:gd name="T0" fmla="*/ 0 w 2542"/>
              <a:gd name="T1" fmla="*/ 2147483647 h 2535"/>
              <a:gd name="T2" fmla="*/ 2147483647 w 2542"/>
              <a:gd name="T3" fmla="*/ 2147483647 h 2535"/>
              <a:gd name="T4" fmla="*/ 2147483647 w 2542"/>
              <a:gd name="T5" fmla="*/ 2147483647 h 2535"/>
              <a:gd name="T6" fmla="*/ 2147483647 w 2542"/>
              <a:gd name="T7" fmla="*/ 0 h 2535"/>
              <a:gd name="T8" fmla="*/ 2147483647 w 2542"/>
              <a:gd name="T9" fmla="*/ 2147483647 h 2535"/>
              <a:gd name="T10" fmla="*/ 2147483647 w 2542"/>
              <a:gd name="T11" fmla="*/ 2147483647 h 2535"/>
              <a:gd name="T12" fmla="*/ 2147483647 w 2542"/>
              <a:gd name="T13" fmla="*/ 2147483647 h 2535"/>
              <a:gd name="T14" fmla="*/ 2147483647 w 2542"/>
              <a:gd name="T15" fmla="*/ 2147483647 h 25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42"/>
              <a:gd name="T25" fmla="*/ 0 h 2535"/>
              <a:gd name="T26" fmla="*/ 2542 w 2542"/>
              <a:gd name="T27" fmla="*/ 2535 h 25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42" h="2535">
                <a:moveTo>
                  <a:pt x="0" y="2458"/>
                </a:moveTo>
                <a:lnTo>
                  <a:pt x="133" y="2458"/>
                </a:lnTo>
                <a:lnTo>
                  <a:pt x="534" y="776"/>
                </a:lnTo>
                <a:lnTo>
                  <a:pt x="935" y="0"/>
                </a:lnTo>
                <a:lnTo>
                  <a:pt x="1337" y="803"/>
                </a:lnTo>
                <a:lnTo>
                  <a:pt x="1738" y="1527"/>
                </a:lnTo>
                <a:lnTo>
                  <a:pt x="2140" y="2250"/>
                </a:lnTo>
                <a:lnTo>
                  <a:pt x="2542" y="2535"/>
                </a:lnTo>
              </a:path>
            </a:pathLst>
          </a:custGeom>
          <a:noFill/>
          <a:ln w="20638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1858963" y="4670425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1965325" y="467042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2282825" y="359727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Rectangle 23"/>
          <p:cNvSpPr>
            <a:spLocks noChangeArrowheads="1"/>
          </p:cNvSpPr>
          <p:nvPr/>
        </p:nvSpPr>
        <p:spPr bwMode="auto">
          <a:xfrm>
            <a:off x="2601913" y="3103563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2921000" y="3614738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Rectangle 25"/>
          <p:cNvSpPr>
            <a:spLocks noChangeArrowheads="1"/>
          </p:cNvSpPr>
          <p:nvPr/>
        </p:nvSpPr>
        <p:spPr bwMode="auto">
          <a:xfrm>
            <a:off x="3238500" y="4076700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Rectangle 26"/>
          <p:cNvSpPr>
            <a:spLocks noChangeArrowheads="1"/>
          </p:cNvSpPr>
          <p:nvPr/>
        </p:nvSpPr>
        <p:spPr bwMode="auto">
          <a:xfrm>
            <a:off x="3557588" y="4538663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Rectangle 27"/>
          <p:cNvSpPr>
            <a:spLocks noChangeArrowheads="1"/>
          </p:cNvSpPr>
          <p:nvPr/>
        </p:nvSpPr>
        <p:spPr bwMode="auto">
          <a:xfrm>
            <a:off x="3876675" y="4719638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Rectangle 28"/>
          <p:cNvSpPr>
            <a:spLocks noChangeArrowheads="1"/>
          </p:cNvSpPr>
          <p:nvPr/>
        </p:nvSpPr>
        <p:spPr bwMode="auto">
          <a:xfrm>
            <a:off x="1849438" y="50419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7" name="Rectangle 29"/>
          <p:cNvSpPr>
            <a:spLocks noChangeArrowheads="1"/>
          </p:cNvSpPr>
          <p:nvPr/>
        </p:nvSpPr>
        <p:spPr bwMode="auto">
          <a:xfrm>
            <a:off x="2138363" y="50419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30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2462213" y="50419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60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2787650" y="50419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90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3074988" y="50419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120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3400425" y="50419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724275" y="50419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180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1450975" y="484663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1354138" y="40179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1254125" y="318770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6" name="Rectangle 38"/>
          <p:cNvSpPr>
            <a:spLocks noChangeArrowheads="1"/>
          </p:cNvSpPr>
          <p:nvPr/>
        </p:nvSpPr>
        <p:spPr bwMode="auto">
          <a:xfrm>
            <a:off x="1254125" y="236061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7" name="Rectangle 39"/>
          <p:cNvSpPr>
            <a:spLocks noChangeArrowheads="1"/>
          </p:cNvSpPr>
          <p:nvPr/>
        </p:nvSpPr>
        <p:spPr bwMode="auto">
          <a:xfrm>
            <a:off x="1254125" y="15319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200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8" name="Rectangle 40"/>
          <p:cNvSpPr>
            <a:spLocks noChangeArrowheads="1"/>
          </p:cNvSpPr>
          <p:nvPr/>
        </p:nvSpPr>
        <p:spPr bwMode="auto">
          <a:xfrm>
            <a:off x="4300538" y="50292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49" name="Rectangle 41"/>
          <p:cNvSpPr>
            <a:spLocks noChangeArrowheads="1"/>
          </p:cNvSpPr>
          <p:nvPr/>
        </p:nvSpPr>
        <p:spPr bwMode="auto">
          <a:xfrm>
            <a:off x="4587875" y="5029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30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0" name="Rectangle 42"/>
          <p:cNvSpPr>
            <a:spLocks noChangeArrowheads="1"/>
          </p:cNvSpPr>
          <p:nvPr/>
        </p:nvSpPr>
        <p:spPr bwMode="auto">
          <a:xfrm>
            <a:off x="4913313" y="5029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60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1" name="Rectangle 43"/>
          <p:cNvSpPr>
            <a:spLocks noChangeArrowheads="1"/>
          </p:cNvSpPr>
          <p:nvPr/>
        </p:nvSpPr>
        <p:spPr bwMode="auto">
          <a:xfrm>
            <a:off x="5233988" y="50292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90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2" name="Rectangle 44"/>
          <p:cNvSpPr>
            <a:spLocks noChangeArrowheads="1"/>
          </p:cNvSpPr>
          <p:nvPr/>
        </p:nvSpPr>
        <p:spPr bwMode="auto">
          <a:xfrm>
            <a:off x="5522913" y="50292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120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3" name="Rectangle 45"/>
          <p:cNvSpPr>
            <a:spLocks noChangeArrowheads="1"/>
          </p:cNvSpPr>
          <p:nvPr/>
        </p:nvSpPr>
        <p:spPr bwMode="auto">
          <a:xfrm>
            <a:off x="5846763" y="50292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4" name="Rectangle 46"/>
          <p:cNvSpPr>
            <a:spLocks noChangeArrowheads="1"/>
          </p:cNvSpPr>
          <p:nvPr/>
        </p:nvSpPr>
        <p:spPr bwMode="auto">
          <a:xfrm>
            <a:off x="6167438" y="5029200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180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5" name="Rectangle 47"/>
          <p:cNvSpPr>
            <a:spLocks noChangeArrowheads="1"/>
          </p:cNvSpPr>
          <p:nvPr/>
        </p:nvSpPr>
        <p:spPr bwMode="auto">
          <a:xfrm>
            <a:off x="6764338" y="50180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6" name="Rectangle 48"/>
          <p:cNvSpPr>
            <a:spLocks noChangeArrowheads="1"/>
          </p:cNvSpPr>
          <p:nvPr/>
        </p:nvSpPr>
        <p:spPr bwMode="auto">
          <a:xfrm>
            <a:off x="7050088" y="50180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30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7" name="Rectangle 49"/>
          <p:cNvSpPr>
            <a:spLocks noChangeArrowheads="1"/>
          </p:cNvSpPr>
          <p:nvPr/>
        </p:nvSpPr>
        <p:spPr bwMode="auto">
          <a:xfrm>
            <a:off x="7375525" y="50180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60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8" name="Rectangle 50"/>
          <p:cNvSpPr>
            <a:spLocks noChangeArrowheads="1"/>
          </p:cNvSpPr>
          <p:nvPr/>
        </p:nvSpPr>
        <p:spPr bwMode="auto">
          <a:xfrm>
            <a:off x="7696200" y="50180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90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59" name="Rectangle 51"/>
          <p:cNvSpPr>
            <a:spLocks noChangeArrowheads="1"/>
          </p:cNvSpPr>
          <p:nvPr/>
        </p:nvSpPr>
        <p:spPr bwMode="auto">
          <a:xfrm>
            <a:off x="7985125" y="50180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120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60" name="Rectangle 52"/>
          <p:cNvSpPr>
            <a:spLocks noChangeArrowheads="1"/>
          </p:cNvSpPr>
          <p:nvPr/>
        </p:nvSpPr>
        <p:spPr bwMode="auto">
          <a:xfrm>
            <a:off x="8308975" y="50180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61" name="Rectangle 53"/>
          <p:cNvSpPr>
            <a:spLocks noChangeArrowheads="1"/>
          </p:cNvSpPr>
          <p:nvPr/>
        </p:nvSpPr>
        <p:spPr bwMode="auto">
          <a:xfrm>
            <a:off x="8631238" y="50180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180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62" name="Rectangle 54"/>
          <p:cNvSpPr>
            <a:spLocks noChangeArrowheads="1"/>
          </p:cNvSpPr>
          <p:nvPr/>
        </p:nvSpPr>
        <p:spPr bwMode="auto">
          <a:xfrm>
            <a:off x="2068513" y="1671638"/>
            <a:ext cx="73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healthy</a:t>
            </a:r>
          </a:p>
        </p:txBody>
      </p:sp>
      <p:sp>
        <p:nvSpPr>
          <p:cNvPr id="13363" name="Rectangle 55"/>
          <p:cNvSpPr>
            <a:spLocks noChangeArrowheads="1"/>
          </p:cNvSpPr>
          <p:nvPr/>
        </p:nvSpPr>
        <p:spPr bwMode="auto">
          <a:xfrm>
            <a:off x="4335463" y="1663700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obese</a:t>
            </a:r>
          </a:p>
        </p:txBody>
      </p:sp>
      <p:sp>
        <p:nvSpPr>
          <p:cNvPr id="13364" name="Rectangle 56"/>
          <p:cNvSpPr>
            <a:spLocks noChangeArrowheads="1"/>
          </p:cNvSpPr>
          <p:nvPr/>
        </p:nvSpPr>
        <p:spPr bwMode="auto">
          <a:xfrm>
            <a:off x="6945313" y="165893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FFFF"/>
                </a:solidFill>
              </a:rPr>
              <a:t>IGT</a:t>
            </a:r>
          </a:p>
        </p:txBody>
      </p:sp>
      <p:sp>
        <p:nvSpPr>
          <p:cNvPr id="13365" name="Freeform 57"/>
          <p:cNvSpPr>
            <a:spLocks/>
          </p:cNvSpPr>
          <p:nvPr/>
        </p:nvSpPr>
        <p:spPr bwMode="auto">
          <a:xfrm>
            <a:off x="6854825" y="4017963"/>
            <a:ext cx="1887538" cy="768350"/>
          </a:xfrm>
          <a:custGeom>
            <a:avLst/>
            <a:gdLst>
              <a:gd name="T0" fmla="*/ 0 w 2377"/>
              <a:gd name="T1" fmla="*/ 2147483647 h 1204"/>
              <a:gd name="T2" fmla="*/ 2147483647 w 2377"/>
              <a:gd name="T3" fmla="*/ 2147483647 h 1204"/>
              <a:gd name="T4" fmla="*/ 2147483647 w 2377"/>
              <a:gd name="T5" fmla="*/ 2147483647 h 1204"/>
              <a:gd name="T6" fmla="*/ 2147483647 w 2377"/>
              <a:gd name="T7" fmla="*/ 0 h 1204"/>
              <a:gd name="T8" fmla="*/ 2147483647 w 2377"/>
              <a:gd name="T9" fmla="*/ 2147483647 h 1204"/>
              <a:gd name="T10" fmla="*/ 2147483647 w 2377"/>
              <a:gd name="T11" fmla="*/ 2147483647 h 1204"/>
              <a:gd name="T12" fmla="*/ 2147483647 w 2377"/>
              <a:gd name="T13" fmla="*/ 2147483647 h 12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77"/>
              <a:gd name="T22" fmla="*/ 0 h 1204"/>
              <a:gd name="T23" fmla="*/ 2377 w 2377"/>
              <a:gd name="T24" fmla="*/ 1204 h 12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77" h="1204">
                <a:moveTo>
                  <a:pt x="0" y="1204"/>
                </a:moveTo>
                <a:lnTo>
                  <a:pt x="397" y="820"/>
                </a:lnTo>
                <a:lnTo>
                  <a:pt x="793" y="409"/>
                </a:lnTo>
                <a:lnTo>
                  <a:pt x="1188" y="0"/>
                </a:lnTo>
                <a:lnTo>
                  <a:pt x="1584" y="512"/>
                </a:lnTo>
                <a:lnTo>
                  <a:pt x="1980" y="667"/>
                </a:lnTo>
                <a:lnTo>
                  <a:pt x="2377" y="1153"/>
                </a:lnTo>
              </a:path>
            </a:pathLst>
          </a:custGeom>
          <a:noFill/>
          <a:ln w="20701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66" name="Rectangle 58"/>
          <p:cNvSpPr>
            <a:spLocks noChangeArrowheads="1"/>
          </p:cNvSpPr>
          <p:nvPr/>
        </p:nvSpPr>
        <p:spPr bwMode="auto">
          <a:xfrm>
            <a:off x="6837363" y="477202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Rectangle 59"/>
          <p:cNvSpPr>
            <a:spLocks noChangeArrowheads="1"/>
          </p:cNvSpPr>
          <p:nvPr/>
        </p:nvSpPr>
        <p:spPr bwMode="auto">
          <a:xfrm>
            <a:off x="7151688" y="4527550"/>
            <a:ext cx="36512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Rectangle 60"/>
          <p:cNvSpPr>
            <a:spLocks noChangeArrowheads="1"/>
          </p:cNvSpPr>
          <p:nvPr/>
        </p:nvSpPr>
        <p:spPr bwMode="auto">
          <a:xfrm>
            <a:off x="7466013" y="4264025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9" name="Rectangle 61"/>
          <p:cNvSpPr>
            <a:spLocks noChangeArrowheads="1"/>
          </p:cNvSpPr>
          <p:nvPr/>
        </p:nvSpPr>
        <p:spPr bwMode="auto">
          <a:xfrm>
            <a:off x="7780338" y="40036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Rectangle 62"/>
          <p:cNvSpPr>
            <a:spLocks noChangeArrowheads="1"/>
          </p:cNvSpPr>
          <p:nvPr/>
        </p:nvSpPr>
        <p:spPr bwMode="auto">
          <a:xfrm>
            <a:off x="8094663" y="4330700"/>
            <a:ext cx="34925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1" name="Rectangle 63"/>
          <p:cNvSpPr>
            <a:spLocks noChangeArrowheads="1"/>
          </p:cNvSpPr>
          <p:nvPr/>
        </p:nvSpPr>
        <p:spPr bwMode="auto">
          <a:xfrm>
            <a:off x="8408988" y="442912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2" name="Rectangle 64"/>
          <p:cNvSpPr>
            <a:spLocks noChangeArrowheads="1"/>
          </p:cNvSpPr>
          <p:nvPr/>
        </p:nvSpPr>
        <p:spPr bwMode="auto">
          <a:xfrm>
            <a:off x="8723313" y="4738688"/>
            <a:ext cx="36512" cy="30162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Text Box 65"/>
          <p:cNvSpPr txBox="1">
            <a:spLocks noChangeArrowheads="1"/>
          </p:cNvSpPr>
          <p:nvPr/>
        </p:nvSpPr>
        <p:spPr bwMode="auto">
          <a:xfrm>
            <a:off x="3238500" y="5586413"/>
            <a:ext cx="3263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rgbClr val="FF9900"/>
                </a:solidFill>
              </a:rPr>
              <a:t>the OGTT insulinogenic index:</a:t>
            </a:r>
          </a:p>
        </p:txBody>
      </p:sp>
      <p:sp>
        <p:nvSpPr>
          <p:cNvPr id="13374" name="Text Box 66"/>
          <p:cNvSpPr txBox="1">
            <a:spLocks noChangeArrowheads="1"/>
          </p:cNvSpPr>
          <p:nvPr/>
        </p:nvSpPr>
        <p:spPr bwMode="auto">
          <a:xfrm>
            <a:off x="1901825" y="6053138"/>
            <a:ext cx="6610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b="1" u="sng">
                <a:solidFill>
                  <a:srgbClr val="FF9900"/>
                </a:solidFill>
              </a:rPr>
              <a:t>30 minute insulin increment / 30 minute glucose increment</a:t>
            </a:r>
          </a:p>
        </p:txBody>
      </p:sp>
      <p:sp>
        <p:nvSpPr>
          <p:cNvPr id="13375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5272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THE OGTT INSULINOGENIC INDEX</a:t>
            </a:r>
          </a:p>
        </p:txBody>
      </p:sp>
      <p:sp>
        <p:nvSpPr>
          <p:cNvPr id="13376" name="Rectangle 57"/>
          <p:cNvSpPr>
            <a:spLocks noChangeArrowheads="1"/>
          </p:cNvSpPr>
          <p:nvPr/>
        </p:nvSpPr>
        <p:spPr bwMode="auto">
          <a:xfrm>
            <a:off x="2674938" y="1135063"/>
            <a:ext cx="4219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oral glucose tolerance test insulin profiles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7851775" y="5157788"/>
            <a:ext cx="99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minutes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/>
          <p:cNvSpPr>
            <a:spLocks noChangeArrowheads="1"/>
          </p:cNvSpPr>
          <p:nvPr/>
        </p:nvSpPr>
        <p:spPr bwMode="auto">
          <a:xfrm>
            <a:off x="2179638" y="1295400"/>
            <a:ext cx="5240337" cy="207803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2"/>
          <p:cNvSpPr>
            <a:spLocks noChangeArrowheads="1"/>
          </p:cNvSpPr>
          <p:nvPr/>
        </p:nvSpPr>
        <p:spPr bwMode="auto">
          <a:xfrm>
            <a:off x="1909763" y="2635250"/>
            <a:ext cx="114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4340" name="Rectangle 41"/>
          <p:cNvSpPr>
            <a:spLocks noChangeArrowheads="1"/>
          </p:cNvSpPr>
          <p:nvPr/>
        </p:nvSpPr>
        <p:spPr bwMode="auto">
          <a:xfrm>
            <a:off x="1858963" y="1193800"/>
            <a:ext cx="227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14341" name="Freeform 42"/>
          <p:cNvSpPr>
            <a:spLocks/>
          </p:cNvSpPr>
          <p:nvPr/>
        </p:nvSpPr>
        <p:spPr bwMode="auto">
          <a:xfrm>
            <a:off x="2160588" y="1508125"/>
            <a:ext cx="5270500" cy="1339850"/>
          </a:xfrm>
          <a:custGeom>
            <a:avLst/>
            <a:gdLst>
              <a:gd name="T0" fmla="*/ 0 w 5448"/>
              <a:gd name="T1" fmla="*/ 2147483647 h 1095"/>
              <a:gd name="T2" fmla="*/ 2147483647 w 5448"/>
              <a:gd name="T3" fmla="*/ 2147483647 h 1095"/>
              <a:gd name="T4" fmla="*/ 2147483647 w 5448"/>
              <a:gd name="T5" fmla="*/ 2147483647 h 1095"/>
              <a:gd name="T6" fmla="*/ 2147483647 w 5448"/>
              <a:gd name="T7" fmla="*/ 2147483647 h 1095"/>
              <a:gd name="T8" fmla="*/ 2147483647 w 5448"/>
              <a:gd name="T9" fmla="*/ 2147483647 h 1095"/>
              <a:gd name="T10" fmla="*/ 2147483647 w 5448"/>
              <a:gd name="T11" fmla="*/ 2147483647 h 1095"/>
              <a:gd name="T12" fmla="*/ 2147483647 w 5448"/>
              <a:gd name="T13" fmla="*/ 2147483647 h 1095"/>
              <a:gd name="T14" fmla="*/ 2147483647 w 5448"/>
              <a:gd name="T15" fmla="*/ 2147483647 h 1095"/>
              <a:gd name="T16" fmla="*/ 2147483647 w 5448"/>
              <a:gd name="T17" fmla="*/ 2147483647 h 1095"/>
              <a:gd name="T18" fmla="*/ 2147483647 w 5448"/>
              <a:gd name="T19" fmla="*/ 2147483647 h 1095"/>
              <a:gd name="T20" fmla="*/ 2147483647 w 5448"/>
              <a:gd name="T21" fmla="*/ 2147483647 h 1095"/>
              <a:gd name="T22" fmla="*/ 2147483647 w 5448"/>
              <a:gd name="T23" fmla="*/ 2147483647 h 1095"/>
              <a:gd name="T24" fmla="*/ 2147483647 w 5448"/>
              <a:gd name="T25" fmla="*/ 2147483647 h 1095"/>
              <a:gd name="T26" fmla="*/ 2147483647 w 5448"/>
              <a:gd name="T27" fmla="*/ 2147483647 h 1095"/>
              <a:gd name="T28" fmla="*/ 2147483647 w 5448"/>
              <a:gd name="T29" fmla="*/ 2147483647 h 1095"/>
              <a:gd name="T30" fmla="*/ 2147483647 w 5448"/>
              <a:gd name="T31" fmla="*/ 2147483647 h 1095"/>
              <a:gd name="T32" fmla="*/ 2147483647 w 5448"/>
              <a:gd name="T33" fmla="*/ 2147483647 h 1095"/>
              <a:gd name="T34" fmla="*/ 2147483647 w 5448"/>
              <a:gd name="T35" fmla="*/ 2147483647 h 1095"/>
              <a:gd name="T36" fmla="*/ 2147483647 w 5448"/>
              <a:gd name="T37" fmla="*/ 2147483647 h 1095"/>
              <a:gd name="T38" fmla="*/ 2147483647 w 5448"/>
              <a:gd name="T39" fmla="*/ 2147483647 h 1095"/>
              <a:gd name="T40" fmla="*/ 2147483647 w 5448"/>
              <a:gd name="T41" fmla="*/ 2147483647 h 1095"/>
              <a:gd name="T42" fmla="*/ 2147483647 w 5448"/>
              <a:gd name="T43" fmla="*/ 2147483647 h 1095"/>
              <a:gd name="T44" fmla="*/ 2147483647 w 5448"/>
              <a:gd name="T45" fmla="*/ 2147483647 h 1095"/>
              <a:gd name="T46" fmla="*/ 2147483647 w 5448"/>
              <a:gd name="T47" fmla="*/ 2147483647 h 1095"/>
              <a:gd name="T48" fmla="*/ 2147483647 w 5448"/>
              <a:gd name="T49" fmla="*/ 2147483647 h 1095"/>
              <a:gd name="T50" fmla="*/ 2147483647 w 5448"/>
              <a:gd name="T51" fmla="*/ 2147483647 h 1095"/>
              <a:gd name="T52" fmla="*/ 2147483647 w 5448"/>
              <a:gd name="T53" fmla="*/ 2147483647 h 1095"/>
              <a:gd name="T54" fmla="*/ 2147483647 w 5448"/>
              <a:gd name="T55" fmla="*/ 2147483647 h 1095"/>
              <a:gd name="T56" fmla="*/ 2147483647 w 5448"/>
              <a:gd name="T57" fmla="*/ 2147483647 h 1095"/>
              <a:gd name="T58" fmla="*/ 2147483647 w 5448"/>
              <a:gd name="T59" fmla="*/ 2147483647 h 1095"/>
              <a:gd name="T60" fmla="*/ 2147483647 w 5448"/>
              <a:gd name="T61" fmla="*/ 2147483647 h 1095"/>
              <a:gd name="T62" fmla="*/ 2147483647 w 5448"/>
              <a:gd name="T63" fmla="*/ 2147483647 h 1095"/>
              <a:gd name="T64" fmla="*/ 2147483647 w 5448"/>
              <a:gd name="T65" fmla="*/ 2147483647 h 1095"/>
              <a:gd name="T66" fmla="*/ 2147483647 w 5448"/>
              <a:gd name="T67" fmla="*/ 2147483647 h 1095"/>
              <a:gd name="T68" fmla="*/ 2147483647 w 5448"/>
              <a:gd name="T69" fmla="*/ 2147483647 h 1095"/>
              <a:gd name="T70" fmla="*/ 2147483647 w 5448"/>
              <a:gd name="T71" fmla="*/ 2147483647 h 1095"/>
              <a:gd name="T72" fmla="*/ 2147483647 w 5448"/>
              <a:gd name="T73" fmla="*/ 2147483647 h 1095"/>
              <a:gd name="T74" fmla="*/ 2147483647 w 5448"/>
              <a:gd name="T75" fmla="*/ 2147483647 h 1095"/>
              <a:gd name="T76" fmla="*/ 2147483647 w 5448"/>
              <a:gd name="T77" fmla="*/ 0 h 1095"/>
              <a:gd name="T78" fmla="*/ 2147483647 w 5448"/>
              <a:gd name="T79" fmla="*/ 2147483647 h 1095"/>
              <a:gd name="T80" fmla="*/ 2147483647 w 5448"/>
              <a:gd name="T81" fmla="*/ 2147483647 h 1095"/>
              <a:gd name="T82" fmla="*/ 2147483647 w 5448"/>
              <a:gd name="T83" fmla="*/ 2147483647 h 1095"/>
              <a:gd name="T84" fmla="*/ 2147483647 w 5448"/>
              <a:gd name="T85" fmla="*/ 2147483647 h 1095"/>
              <a:gd name="T86" fmla="*/ 2147483647 w 5448"/>
              <a:gd name="T87" fmla="*/ 2147483647 h 1095"/>
              <a:gd name="T88" fmla="*/ 2147483647 w 5448"/>
              <a:gd name="T89" fmla="*/ 2147483647 h 1095"/>
              <a:gd name="T90" fmla="*/ 2147483647 w 5448"/>
              <a:gd name="T91" fmla="*/ 2147483647 h 1095"/>
              <a:gd name="T92" fmla="*/ 2147483647 w 5448"/>
              <a:gd name="T93" fmla="*/ 2147483647 h 1095"/>
              <a:gd name="T94" fmla="*/ 2147483647 w 5448"/>
              <a:gd name="T95" fmla="*/ 2147483647 h 1095"/>
              <a:gd name="T96" fmla="*/ 2147483647 w 5448"/>
              <a:gd name="T97" fmla="*/ 2147483647 h 10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48"/>
              <a:gd name="T148" fmla="*/ 0 h 1095"/>
              <a:gd name="T149" fmla="*/ 5448 w 5448"/>
              <a:gd name="T150" fmla="*/ 1095 h 10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48" h="1095">
                <a:moveTo>
                  <a:pt x="0" y="1054"/>
                </a:moveTo>
                <a:lnTo>
                  <a:pt x="113" y="1047"/>
                </a:lnTo>
                <a:lnTo>
                  <a:pt x="227" y="1039"/>
                </a:lnTo>
                <a:lnTo>
                  <a:pt x="340" y="1039"/>
                </a:lnTo>
                <a:lnTo>
                  <a:pt x="453" y="1030"/>
                </a:lnTo>
                <a:lnTo>
                  <a:pt x="567" y="1047"/>
                </a:lnTo>
                <a:lnTo>
                  <a:pt x="681" y="1054"/>
                </a:lnTo>
                <a:lnTo>
                  <a:pt x="794" y="1054"/>
                </a:lnTo>
                <a:lnTo>
                  <a:pt x="908" y="1070"/>
                </a:lnTo>
                <a:lnTo>
                  <a:pt x="1021" y="1079"/>
                </a:lnTo>
                <a:lnTo>
                  <a:pt x="1134" y="1086"/>
                </a:lnTo>
                <a:lnTo>
                  <a:pt x="1248" y="1095"/>
                </a:lnTo>
                <a:lnTo>
                  <a:pt x="1362" y="1086"/>
                </a:lnTo>
                <a:lnTo>
                  <a:pt x="1475" y="1079"/>
                </a:lnTo>
                <a:lnTo>
                  <a:pt x="1589" y="1063"/>
                </a:lnTo>
                <a:lnTo>
                  <a:pt x="1702" y="1063"/>
                </a:lnTo>
                <a:lnTo>
                  <a:pt x="1815" y="1054"/>
                </a:lnTo>
                <a:lnTo>
                  <a:pt x="1929" y="1070"/>
                </a:lnTo>
                <a:lnTo>
                  <a:pt x="2043" y="1070"/>
                </a:lnTo>
                <a:lnTo>
                  <a:pt x="2156" y="1079"/>
                </a:lnTo>
                <a:lnTo>
                  <a:pt x="2270" y="1070"/>
                </a:lnTo>
                <a:lnTo>
                  <a:pt x="2383" y="1086"/>
                </a:lnTo>
                <a:lnTo>
                  <a:pt x="2496" y="1079"/>
                </a:lnTo>
                <a:lnTo>
                  <a:pt x="2610" y="1063"/>
                </a:lnTo>
                <a:lnTo>
                  <a:pt x="2724" y="1054"/>
                </a:lnTo>
                <a:lnTo>
                  <a:pt x="2837" y="1047"/>
                </a:lnTo>
                <a:lnTo>
                  <a:pt x="2951" y="1039"/>
                </a:lnTo>
                <a:lnTo>
                  <a:pt x="3064" y="1039"/>
                </a:lnTo>
                <a:lnTo>
                  <a:pt x="3177" y="1047"/>
                </a:lnTo>
                <a:lnTo>
                  <a:pt x="3291" y="584"/>
                </a:lnTo>
                <a:lnTo>
                  <a:pt x="3405" y="341"/>
                </a:lnTo>
                <a:lnTo>
                  <a:pt x="3518" y="219"/>
                </a:lnTo>
                <a:lnTo>
                  <a:pt x="3632" y="180"/>
                </a:lnTo>
                <a:lnTo>
                  <a:pt x="3745" y="137"/>
                </a:lnTo>
                <a:lnTo>
                  <a:pt x="3858" y="122"/>
                </a:lnTo>
                <a:lnTo>
                  <a:pt x="3972" y="90"/>
                </a:lnTo>
                <a:lnTo>
                  <a:pt x="4086" y="25"/>
                </a:lnTo>
                <a:lnTo>
                  <a:pt x="4199" y="16"/>
                </a:lnTo>
                <a:lnTo>
                  <a:pt x="4313" y="0"/>
                </a:lnTo>
                <a:lnTo>
                  <a:pt x="4427" y="16"/>
                </a:lnTo>
                <a:lnTo>
                  <a:pt x="4539" y="16"/>
                </a:lnTo>
                <a:lnTo>
                  <a:pt x="4653" y="9"/>
                </a:lnTo>
                <a:lnTo>
                  <a:pt x="4767" y="25"/>
                </a:lnTo>
                <a:lnTo>
                  <a:pt x="4880" y="49"/>
                </a:lnTo>
                <a:lnTo>
                  <a:pt x="4994" y="66"/>
                </a:lnTo>
                <a:lnTo>
                  <a:pt x="5108" y="66"/>
                </a:lnTo>
                <a:lnTo>
                  <a:pt x="5220" y="81"/>
                </a:lnTo>
                <a:lnTo>
                  <a:pt x="5334" y="90"/>
                </a:lnTo>
                <a:lnTo>
                  <a:pt x="5448" y="98"/>
                </a:lnTo>
              </a:path>
            </a:pathLst>
          </a:custGeom>
          <a:noFill/>
          <a:ln w="222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Rectangle 43"/>
          <p:cNvSpPr>
            <a:spLocks noChangeArrowheads="1"/>
          </p:cNvSpPr>
          <p:nvPr/>
        </p:nvSpPr>
        <p:spPr bwMode="auto">
          <a:xfrm>
            <a:off x="754063" y="1573213"/>
            <a:ext cx="885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 sz="2000">
                <a:solidFill>
                  <a:srgbClr val="FFFFFF"/>
                </a:solidFill>
              </a:rPr>
              <a:t>glucose</a:t>
            </a:r>
          </a:p>
          <a:p>
            <a:pPr algn="ctr"/>
            <a:r>
              <a:rPr lang="en-GB" sz="1600">
                <a:solidFill>
                  <a:srgbClr val="FFFFFF"/>
                </a:solidFill>
              </a:rPr>
              <a:t>(mg/dl)</a:t>
            </a:r>
          </a:p>
        </p:txBody>
      </p:sp>
      <p:sp>
        <p:nvSpPr>
          <p:cNvPr id="14343" name="Rectangle 45"/>
          <p:cNvSpPr>
            <a:spLocks noChangeArrowheads="1"/>
          </p:cNvSpPr>
          <p:nvPr/>
        </p:nvSpPr>
        <p:spPr bwMode="auto">
          <a:xfrm>
            <a:off x="2786063" y="3644900"/>
            <a:ext cx="4991100" cy="19780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4" name="Group 54"/>
          <p:cNvGrpSpPr>
            <a:grpSpLocks/>
          </p:cNvGrpSpPr>
          <p:nvPr/>
        </p:nvGrpSpPr>
        <p:grpSpPr bwMode="auto">
          <a:xfrm>
            <a:off x="2424113" y="3560763"/>
            <a:ext cx="257175" cy="2200275"/>
            <a:chOff x="2587225" y="3560129"/>
            <a:chExt cx="118287" cy="1285155"/>
          </a:xfrm>
        </p:grpSpPr>
        <p:sp>
          <p:nvSpPr>
            <p:cNvPr id="14350" name="Rectangle 46"/>
            <p:cNvSpPr>
              <a:spLocks noChangeArrowheads="1"/>
            </p:cNvSpPr>
            <p:nvPr/>
          </p:nvSpPr>
          <p:spPr bwMode="auto">
            <a:xfrm>
              <a:off x="2653298" y="4701542"/>
              <a:ext cx="52214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4351" name="Rectangle 47"/>
            <p:cNvSpPr>
              <a:spLocks noChangeArrowheads="1"/>
            </p:cNvSpPr>
            <p:nvPr/>
          </p:nvSpPr>
          <p:spPr bwMode="auto">
            <a:xfrm>
              <a:off x="2587225" y="4472941"/>
              <a:ext cx="104428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10</a:t>
              </a:r>
            </a:p>
          </p:txBody>
        </p:sp>
        <p:sp>
          <p:nvSpPr>
            <p:cNvPr id="14352" name="Rectangle 48"/>
            <p:cNvSpPr>
              <a:spLocks noChangeArrowheads="1"/>
            </p:cNvSpPr>
            <p:nvPr/>
          </p:nvSpPr>
          <p:spPr bwMode="auto">
            <a:xfrm>
              <a:off x="2587225" y="4244342"/>
              <a:ext cx="104428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20</a:t>
              </a:r>
            </a:p>
          </p:txBody>
        </p:sp>
        <p:sp>
          <p:nvSpPr>
            <p:cNvPr id="14353" name="Rectangle 49"/>
            <p:cNvSpPr>
              <a:spLocks noChangeArrowheads="1"/>
            </p:cNvSpPr>
            <p:nvPr/>
          </p:nvSpPr>
          <p:spPr bwMode="auto">
            <a:xfrm>
              <a:off x="2587225" y="4017329"/>
              <a:ext cx="104428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30</a:t>
              </a:r>
            </a:p>
          </p:txBody>
        </p:sp>
        <p:sp>
          <p:nvSpPr>
            <p:cNvPr id="14354" name="Rectangle 50"/>
            <p:cNvSpPr>
              <a:spLocks noChangeArrowheads="1"/>
            </p:cNvSpPr>
            <p:nvPr/>
          </p:nvSpPr>
          <p:spPr bwMode="auto">
            <a:xfrm>
              <a:off x="2587225" y="3787142"/>
              <a:ext cx="104428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40</a:t>
              </a:r>
            </a:p>
          </p:txBody>
        </p:sp>
        <p:sp>
          <p:nvSpPr>
            <p:cNvPr id="14355" name="Rectangle 51"/>
            <p:cNvSpPr>
              <a:spLocks noChangeArrowheads="1"/>
            </p:cNvSpPr>
            <p:nvPr/>
          </p:nvSpPr>
          <p:spPr bwMode="auto">
            <a:xfrm>
              <a:off x="2587225" y="3560129"/>
              <a:ext cx="104428" cy="143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600">
                  <a:solidFill>
                    <a:srgbClr val="FFFFFF"/>
                  </a:solidFill>
                </a:rPr>
                <a:t>50</a:t>
              </a:r>
            </a:p>
          </p:txBody>
        </p:sp>
      </p:grpSp>
      <p:sp>
        <p:nvSpPr>
          <p:cNvPr id="14345" name="Freeform 52"/>
          <p:cNvSpPr>
            <a:spLocks/>
          </p:cNvSpPr>
          <p:nvPr/>
        </p:nvSpPr>
        <p:spPr bwMode="auto">
          <a:xfrm>
            <a:off x="2824163" y="3848100"/>
            <a:ext cx="4953000" cy="1449388"/>
          </a:xfrm>
          <a:custGeom>
            <a:avLst/>
            <a:gdLst>
              <a:gd name="T0" fmla="*/ 0 w 5513"/>
              <a:gd name="T1" fmla="*/ 2147483647 h 979"/>
              <a:gd name="T2" fmla="*/ 2147483647 w 5513"/>
              <a:gd name="T3" fmla="*/ 2147483647 h 979"/>
              <a:gd name="T4" fmla="*/ 2147483647 w 5513"/>
              <a:gd name="T5" fmla="*/ 2147483647 h 979"/>
              <a:gd name="T6" fmla="*/ 2147483647 w 5513"/>
              <a:gd name="T7" fmla="*/ 2147483647 h 979"/>
              <a:gd name="T8" fmla="*/ 2147483647 w 5513"/>
              <a:gd name="T9" fmla="*/ 2147483647 h 979"/>
              <a:gd name="T10" fmla="*/ 2147483647 w 5513"/>
              <a:gd name="T11" fmla="*/ 2147483647 h 979"/>
              <a:gd name="T12" fmla="*/ 2147483647 w 5513"/>
              <a:gd name="T13" fmla="*/ 2147483647 h 979"/>
              <a:gd name="T14" fmla="*/ 2147483647 w 5513"/>
              <a:gd name="T15" fmla="*/ 2147483647 h 979"/>
              <a:gd name="T16" fmla="*/ 2147483647 w 5513"/>
              <a:gd name="T17" fmla="*/ 2147483647 h 979"/>
              <a:gd name="T18" fmla="*/ 2147483647 w 5513"/>
              <a:gd name="T19" fmla="*/ 2147483647 h 979"/>
              <a:gd name="T20" fmla="*/ 2147483647 w 5513"/>
              <a:gd name="T21" fmla="*/ 2147483647 h 979"/>
              <a:gd name="T22" fmla="*/ 2147483647 w 5513"/>
              <a:gd name="T23" fmla="*/ 2147483647 h 979"/>
              <a:gd name="T24" fmla="*/ 2147483647 w 5513"/>
              <a:gd name="T25" fmla="*/ 2147483647 h 979"/>
              <a:gd name="T26" fmla="*/ 2147483647 w 5513"/>
              <a:gd name="T27" fmla="*/ 2147483647 h 979"/>
              <a:gd name="T28" fmla="*/ 2147483647 w 5513"/>
              <a:gd name="T29" fmla="*/ 2147483647 h 979"/>
              <a:gd name="T30" fmla="*/ 2147483647 w 5513"/>
              <a:gd name="T31" fmla="*/ 2147483647 h 979"/>
              <a:gd name="T32" fmla="*/ 2147483647 w 5513"/>
              <a:gd name="T33" fmla="*/ 2147483647 h 979"/>
              <a:gd name="T34" fmla="*/ 2147483647 w 5513"/>
              <a:gd name="T35" fmla="*/ 2147483647 h 979"/>
              <a:gd name="T36" fmla="*/ 2147483647 w 5513"/>
              <a:gd name="T37" fmla="*/ 2147483647 h 979"/>
              <a:gd name="T38" fmla="*/ 2147483647 w 5513"/>
              <a:gd name="T39" fmla="*/ 2147483647 h 979"/>
              <a:gd name="T40" fmla="*/ 2147483647 w 5513"/>
              <a:gd name="T41" fmla="*/ 2147483647 h 979"/>
              <a:gd name="T42" fmla="*/ 2147483647 w 5513"/>
              <a:gd name="T43" fmla="*/ 2147483647 h 979"/>
              <a:gd name="T44" fmla="*/ 2147483647 w 5513"/>
              <a:gd name="T45" fmla="*/ 2147483647 h 979"/>
              <a:gd name="T46" fmla="*/ 2147483647 w 5513"/>
              <a:gd name="T47" fmla="*/ 2147483647 h 979"/>
              <a:gd name="T48" fmla="*/ 2147483647 w 5513"/>
              <a:gd name="T49" fmla="*/ 2147483647 h 979"/>
              <a:gd name="T50" fmla="*/ 2147483647 w 5513"/>
              <a:gd name="T51" fmla="*/ 2147483647 h 979"/>
              <a:gd name="T52" fmla="*/ 2147483647 w 5513"/>
              <a:gd name="T53" fmla="*/ 2147483647 h 979"/>
              <a:gd name="T54" fmla="*/ 2147483647 w 5513"/>
              <a:gd name="T55" fmla="*/ 0 h 97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513"/>
              <a:gd name="T85" fmla="*/ 0 h 979"/>
              <a:gd name="T86" fmla="*/ 5513 w 5513"/>
              <a:gd name="T87" fmla="*/ 979 h 97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513" h="979">
                <a:moveTo>
                  <a:pt x="0" y="893"/>
                </a:moveTo>
                <a:lnTo>
                  <a:pt x="229" y="922"/>
                </a:lnTo>
                <a:lnTo>
                  <a:pt x="459" y="950"/>
                </a:lnTo>
                <a:lnTo>
                  <a:pt x="689" y="950"/>
                </a:lnTo>
                <a:lnTo>
                  <a:pt x="918" y="979"/>
                </a:lnTo>
                <a:lnTo>
                  <a:pt x="1148" y="950"/>
                </a:lnTo>
                <a:lnTo>
                  <a:pt x="1378" y="950"/>
                </a:lnTo>
                <a:lnTo>
                  <a:pt x="1608" y="922"/>
                </a:lnTo>
                <a:lnTo>
                  <a:pt x="1838" y="950"/>
                </a:lnTo>
                <a:lnTo>
                  <a:pt x="2067" y="950"/>
                </a:lnTo>
                <a:lnTo>
                  <a:pt x="2296" y="922"/>
                </a:lnTo>
                <a:lnTo>
                  <a:pt x="2526" y="950"/>
                </a:lnTo>
                <a:lnTo>
                  <a:pt x="2756" y="979"/>
                </a:lnTo>
                <a:lnTo>
                  <a:pt x="2986" y="950"/>
                </a:lnTo>
                <a:lnTo>
                  <a:pt x="3216" y="950"/>
                </a:lnTo>
                <a:lnTo>
                  <a:pt x="3331" y="345"/>
                </a:lnTo>
                <a:lnTo>
                  <a:pt x="3446" y="489"/>
                </a:lnTo>
                <a:lnTo>
                  <a:pt x="3561" y="547"/>
                </a:lnTo>
                <a:lnTo>
                  <a:pt x="3675" y="489"/>
                </a:lnTo>
                <a:lnTo>
                  <a:pt x="3789" y="432"/>
                </a:lnTo>
                <a:lnTo>
                  <a:pt x="3904" y="375"/>
                </a:lnTo>
                <a:lnTo>
                  <a:pt x="4134" y="289"/>
                </a:lnTo>
                <a:lnTo>
                  <a:pt x="4364" y="230"/>
                </a:lnTo>
                <a:lnTo>
                  <a:pt x="4594" y="144"/>
                </a:lnTo>
                <a:lnTo>
                  <a:pt x="4824" y="86"/>
                </a:lnTo>
                <a:lnTo>
                  <a:pt x="5053" y="57"/>
                </a:lnTo>
                <a:lnTo>
                  <a:pt x="5283" y="57"/>
                </a:lnTo>
                <a:lnTo>
                  <a:pt x="5513" y="0"/>
                </a:lnTo>
              </a:path>
            </a:pathLst>
          </a:custGeom>
          <a:noFill/>
          <a:ln w="28575">
            <a:solidFill>
              <a:srgbClr val="FF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Rectangle 53"/>
          <p:cNvSpPr>
            <a:spLocks noChangeArrowheads="1"/>
          </p:cNvSpPr>
          <p:nvPr/>
        </p:nvSpPr>
        <p:spPr bwMode="auto">
          <a:xfrm>
            <a:off x="1400175" y="3971925"/>
            <a:ext cx="7302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FFFFFF"/>
                </a:solidFill>
              </a:rPr>
              <a:t>insulin</a:t>
            </a:r>
          </a:p>
          <a:p>
            <a:r>
              <a:rPr lang="en-GB" sz="1600">
                <a:solidFill>
                  <a:srgbClr val="FFFFFF"/>
                </a:solidFill>
              </a:rPr>
              <a:t>(mU/L)</a:t>
            </a:r>
            <a:r>
              <a:rPr lang="en-GB" sz="2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347" name="Rectangle 57"/>
          <p:cNvSpPr>
            <a:spLocks noChangeArrowheads="1"/>
          </p:cNvSpPr>
          <p:nvPr/>
        </p:nvSpPr>
        <p:spPr bwMode="auto">
          <a:xfrm>
            <a:off x="5081588" y="6096000"/>
            <a:ext cx="3778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FFFF"/>
                </a:solidFill>
              </a:rPr>
              <a:t>from: Groop et al. Diabetes 1987;36:1320</a:t>
            </a:r>
          </a:p>
        </p:txBody>
      </p:sp>
      <p:sp>
        <p:nvSpPr>
          <p:cNvPr id="14348" name="Rectangle 41"/>
          <p:cNvSpPr>
            <a:spLocks noChangeArrowheads="1"/>
          </p:cNvSpPr>
          <p:nvPr/>
        </p:nvSpPr>
        <p:spPr bwMode="auto">
          <a:xfrm>
            <a:off x="1863725" y="1924050"/>
            <a:ext cx="228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4349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488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THE HYPERGLYCAEMIC CLAMP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609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USING THE PLASMA INSULIN HALF-LIFE</a:t>
            </a:r>
          </a:p>
        </p:txBody>
      </p:sp>
      <p:sp>
        <p:nvSpPr>
          <p:cNvPr id="15363" name="Text Box 1029"/>
          <p:cNvSpPr txBox="1">
            <a:spLocks noChangeArrowheads="1"/>
          </p:cNvSpPr>
          <p:nvPr/>
        </p:nvSpPr>
        <p:spPr bwMode="auto">
          <a:xfrm>
            <a:off x="1476375" y="1331913"/>
            <a:ext cx="5870575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insulin is eliminated from plasma very rapidly</a:t>
            </a:r>
            <a:endParaRPr lang="en-US" sz="200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the plasma insulin half-life is, on average, about 4 minutes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consequently an increase in plasma insulin concentrations due to increased secretion is immediately followed by a decrease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this means that increases in insulin secretion can be very clearly distinguished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enables evaluation of the pulsatility of insulin secretion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enables clear distinction of the first phase of insulin secretion following a glucose injection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392488" y="4460875"/>
            <a:ext cx="4629150" cy="1177925"/>
          </a:xfrm>
          <a:prstGeom prst="rect">
            <a:avLst/>
          </a:prstGeom>
          <a:noFill/>
          <a:ln w="9525">
            <a:solidFill>
              <a:srgbClr val="004C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705100" y="3033713"/>
            <a:ext cx="4630738" cy="1177925"/>
          </a:xfrm>
          <a:prstGeom prst="rect">
            <a:avLst/>
          </a:prstGeom>
          <a:noFill/>
          <a:ln w="9525">
            <a:solidFill>
              <a:srgbClr val="004C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035175" y="1468438"/>
            <a:ext cx="4629150" cy="1177925"/>
          </a:xfrm>
          <a:prstGeom prst="rect">
            <a:avLst/>
          </a:prstGeom>
          <a:noFill/>
          <a:ln w="9525">
            <a:solidFill>
              <a:srgbClr val="004C7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378200" y="57451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087813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4848225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20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5603875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30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6361113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40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7118350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7877175" y="57451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60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3232150" y="55165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3232150" y="529431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3232150" y="50688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3232150" y="48466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0" name="Rectangle 19"/>
          <p:cNvSpPr>
            <a:spLocks noChangeArrowheads="1"/>
          </p:cNvSpPr>
          <p:nvPr/>
        </p:nvSpPr>
        <p:spPr bwMode="auto">
          <a:xfrm>
            <a:off x="3232150" y="46243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1" name="Rectangle 20"/>
          <p:cNvSpPr>
            <a:spLocks noChangeArrowheads="1"/>
          </p:cNvSpPr>
          <p:nvPr/>
        </p:nvSpPr>
        <p:spPr bwMode="auto">
          <a:xfrm>
            <a:off x="3232150" y="44037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2" name="Freeform 21"/>
          <p:cNvSpPr>
            <a:spLocks/>
          </p:cNvSpPr>
          <p:nvPr/>
        </p:nvSpPr>
        <p:spPr bwMode="auto">
          <a:xfrm>
            <a:off x="3425825" y="4752975"/>
            <a:ext cx="4543425" cy="468313"/>
          </a:xfrm>
          <a:custGeom>
            <a:avLst/>
            <a:gdLst>
              <a:gd name="T0" fmla="*/ 0 w 5723"/>
              <a:gd name="T1" fmla="*/ 2147483647 h 588"/>
              <a:gd name="T2" fmla="*/ 2147483647 w 5723"/>
              <a:gd name="T3" fmla="*/ 2147483647 h 588"/>
              <a:gd name="T4" fmla="*/ 2147483647 w 5723"/>
              <a:gd name="T5" fmla="*/ 2147483647 h 588"/>
              <a:gd name="T6" fmla="*/ 2147483647 w 5723"/>
              <a:gd name="T7" fmla="*/ 2147483647 h 588"/>
              <a:gd name="T8" fmla="*/ 2147483647 w 5723"/>
              <a:gd name="T9" fmla="*/ 2147483647 h 588"/>
              <a:gd name="T10" fmla="*/ 2147483647 w 5723"/>
              <a:gd name="T11" fmla="*/ 2147483647 h 588"/>
              <a:gd name="T12" fmla="*/ 2147483647 w 5723"/>
              <a:gd name="T13" fmla="*/ 2147483647 h 588"/>
              <a:gd name="T14" fmla="*/ 2147483647 w 5723"/>
              <a:gd name="T15" fmla="*/ 2147483647 h 588"/>
              <a:gd name="T16" fmla="*/ 2147483647 w 5723"/>
              <a:gd name="T17" fmla="*/ 2147483647 h 588"/>
              <a:gd name="T18" fmla="*/ 2147483647 w 5723"/>
              <a:gd name="T19" fmla="*/ 2147483647 h 588"/>
              <a:gd name="T20" fmla="*/ 2147483647 w 5723"/>
              <a:gd name="T21" fmla="*/ 2147483647 h 588"/>
              <a:gd name="T22" fmla="*/ 2147483647 w 5723"/>
              <a:gd name="T23" fmla="*/ 2147483647 h 588"/>
              <a:gd name="T24" fmla="*/ 2147483647 w 5723"/>
              <a:gd name="T25" fmla="*/ 2147483647 h 588"/>
              <a:gd name="T26" fmla="*/ 2147483647 w 5723"/>
              <a:gd name="T27" fmla="*/ 2147483647 h 588"/>
              <a:gd name="T28" fmla="*/ 2147483647 w 5723"/>
              <a:gd name="T29" fmla="*/ 2147483647 h 588"/>
              <a:gd name="T30" fmla="*/ 2147483647 w 5723"/>
              <a:gd name="T31" fmla="*/ 2147483647 h 588"/>
              <a:gd name="T32" fmla="*/ 2147483647 w 5723"/>
              <a:gd name="T33" fmla="*/ 2147483647 h 588"/>
              <a:gd name="T34" fmla="*/ 2147483647 w 5723"/>
              <a:gd name="T35" fmla="*/ 2147483647 h 588"/>
              <a:gd name="T36" fmla="*/ 2147483647 w 5723"/>
              <a:gd name="T37" fmla="*/ 2147483647 h 588"/>
              <a:gd name="T38" fmla="*/ 2147483647 w 5723"/>
              <a:gd name="T39" fmla="*/ 2147483647 h 588"/>
              <a:gd name="T40" fmla="*/ 2147483647 w 5723"/>
              <a:gd name="T41" fmla="*/ 2147483647 h 588"/>
              <a:gd name="T42" fmla="*/ 2147483647 w 5723"/>
              <a:gd name="T43" fmla="*/ 2147483647 h 588"/>
              <a:gd name="T44" fmla="*/ 2147483647 w 5723"/>
              <a:gd name="T45" fmla="*/ 2147483647 h 588"/>
              <a:gd name="T46" fmla="*/ 2147483647 w 5723"/>
              <a:gd name="T47" fmla="*/ 2147483647 h 588"/>
              <a:gd name="T48" fmla="*/ 2147483647 w 5723"/>
              <a:gd name="T49" fmla="*/ 2147483647 h 588"/>
              <a:gd name="T50" fmla="*/ 2147483647 w 5723"/>
              <a:gd name="T51" fmla="*/ 2147483647 h 588"/>
              <a:gd name="T52" fmla="*/ 2147483647 w 5723"/>
              <a:gd name="T53" fmla="*/ 2147483647 h 588"/>
              <a:gd name="T54" fmla="*/ 2147483647 w 5723"/>
              <a:gd name="T55" fmla="*/ 2147483647 h 588"/>
              <a:gd name="T56" fmla="*/ 2147483647 w 5723"/>
              <a:gd name="T57" fmla="*/ 2147483647 h 588"/>
              <a:gd name="T58" fmla="*/ 2147483647 w 5723"/>
              <a:gd name="T59" fmla="*/ 2147483647 h 588"/>
              <a:gd name="T60" fmla="*/ 2147483647 w 5723"/>
              <a:gd name="T61" fmla="*/ 2147483647 h 588"/>
              <a:gd name="T62" fmla="*/ 2147483647 w 5723"/>
              <a:gd name="T63" fmla="*/ 2147483647 h 588"/>
              <a:gd name="T64" fmla="*/ 2147483647 w 5723"/>
              <a:gd name="T65" fmla="*/ 2147483647 h 588"/>
              <a:gd name="T66" fmla="*/ 2147483647 w 5723"/>
              <a:gd name="T67" fmla="*/ 2147483647 h 588"/>
              <a:gd name="T68" fmla="*/ 2147483647 w 5723"/>
              <a:gd name="T69" fmla="*/ 2147483647 h 588"/>
              <a:gd name="T70" fmla="*/ 2147483647 w 5723"/>
              <a:gd name="T71" fmla="*/ 2147483647 h 588"/>
              <a:gd name="T72" fmla="*/ 2147483647 w 5723"/>
              <a:gd name="T73" fmla="*/ 2147483647 h 588"/>
              <a:gd name="T74" fmla="*/ 2147483647 w 5723"/>
              <a:gd name="T75" fmla="*/ 2147483647 h 588"/>
              <a:gd name="T76" fmla="*/ 2147483647 w 5723"/>
              <a:gd name="T77" fmla="*/ 2147483647 h 588"/>
              <a:gd name="T78" fmla="*/ 2147483647 w 5723"/>
              <a:gd name="T79" fmla="*/ 2147483647 h 588"/>
              <a:gd name="T80" fmla="*/ 2147483647 w 5723"/>
              <a:gd name="T81" fmla="*/ 2147483647 h 588"/>
              <a:gd name="T82" fmla="*/ 2147483647 w 5723"/>
              <a:gd name="T83" fmla="*/ 2147483647 h 588"/>
              <a:gd name="T84" fmla="*/ 2147483647 w 5723"/>
              <a:gd name="T85" fmla="*/ 2147483647 h 588"/>
              <a:gd name="T86" fmla="*/ 2147483647 w 5723"/>
              <a:gd name="T87" fmla="*/ 2147483647 h 588"/>
              <a:gd name="T88" fmla="*/ 2147483647 w 5723"/>
              <a:gd name="T89" fmla="*/ 2147483647 h 588"/>
              <a:gd name="T90" fmla="*/ 2147483647 w 5723"/>
              <a:gd name="T91" fmla="*/ 2147483647 h 588"/>
              <a:gd name="T92" fmla="*/ 2147483647 w 5723"/>
              <a:gd name="T93" fmla="*/ 2147483647 h 588"/>
              <a:gd name="T94" fmla="*/ 2147483647 w 5723"/>
              <a:gd name="T95" fmla="*/ 2147483647 h 588"/>
              <a:gd name="T96" fmla="*/ 2147483647 w 5723"/>
              <a:gd name="T97" fmla="*/ 2147483647 h 588"/>
              <a:gd name="T98" fmla="*/ 2147483647 w 5723"/>
              <a:gd name="T99" fmla="*/ 2147483647 h 588"/>
              <a:gd name="T100" fmla="*/ 2147483647 w 5723"/>
              <a:gd name="T101" fmla="*/ 2147483647 h 588"/>
              <a:gd name="T102" fmla="*/ 2147483647 w 5723"/>
              <a:gd name="T103" fmla="*/ 2147483647 h 588"/>
              <a:gd name="T104" fmla="*/ 2147483647 w 5723"/>
              <a:gd name="T105" fmla="*/ 2147483647 h 588"/>
              <a:gd name="T106" fmla="*/ 2147483647 w 5723"/>
              <a:gd name="T107" fmla="*/ 2147483647 h 588"/>
              <a:gd name="T108" fmla="*/ 2147483647 w 5723"/>
              <a:gd name="T109" fmla="*/ 2147483647 h 588"/>
              <a:gd name="T110" fmla="*/ 2147483647 w 5723"/>
              <a:gd name="T111" fmla="*/ 2147483647 h 588"/>
              <a:gd name="T112" fmla="*/ 2147483647 w 5723"/>
              <a:gd name="T113" fmla="*/ 2147483647 h 588"/>
              <a:gd name="T114" fmla="*/ 2147483647 w 5723"/>
              <a:gd name="T115" fmla="*/ 0 h 588"/>
              <a:gd name="T116" fmla="*/ 2147483647 w 5723"/>
              <a:gd name="T117" fmla="*/ 2147483647 h 588"/>
              <a:gd name="T118" fmla="*/ 2147483647 w 5723"/>
              <a:gd name="T119" fmla="*/ 2147483647 h 588"/>
              <a:gd name="T120" fmla="*/ 2147483647 w 5723"/>
              <a:gd name="T121" fmla="*/ 2147483647 h 5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23"/>
              <a:gd name="T184" fmla="*/ 0 h 588"/>
              <a:gd name="T185" fmla="*/ 5723 w 5723"/>
              <a:gd name="T186" fmla="*/ 588 h 58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23" h="588">
                <a:moveTo>
                  <a:pt x="0" y="561"/>
                </a:moveTo>
                <a:lnTo>
                  <a:pt x="95" y="531"/>
                </a:lnTo>
                <a:lnTo>
                  <a:pt x="190" y="448"/>
                </a:lnTo>
                <a:lnTo>
                  <a:pt x="286" y="420"/>
                </a:lnTo>
                <a:lnTo>
                  <a:pt x="381" y="336"/>
                </a:lnTo>
                <a:lnTo>
                  <a:pt x="476" y="308"/>
                </a:lnTo>
                <a:lnTo>
                  <a:pt x="572" y="363"/>
                </a:lnTo>
                <a:lnTo>
                  <a:pt x="667" y="420"/>
                </a:lnTo>
                <a:lnTo>
                  <a:pt x="762" y="392"/>
                </a:lnTo>
                <a:lnTo>
                  <a:pt x="858" y="336"/>
                </a:lnTo>
                <a:lnTo>
                  <a:pt x="953" y="280"/>
                </a:lnTo>
                <a:lnTo>
                  <a:pt x="1048" y="308"/>
                </a:lnTo>
                <a:lnTo>
                  <a:pt x="1144" y="363"/>
                </a:lnTo>
                <a:lnTo>
                  <a:pt x="1239" y="392"/>
                </a:lnTo>
                <a:lnTo>
                  <a:pt x="1334" y="504"/>
                </a:lnTo>
                <a:lnTo>
                  <a:pt x="1430" y="588"/>
                </a:lnTo>
                <a:lnTo>
                  <a:pt x="1525" y="504"/>
                </a:lnTo>
                <a:lnTo>
                  <a:pt x="1620" y="392"/>
                </a:lnTo>
                <a:lnTo>
                  <a:pt x="1716" y="251"/>
                </a:lnTo>
                <a:lnTo>
                  <a:pt x="1811" y="224"/>
                </a:lnTo>
                <a:lnTo>
                  <a:pt x="1907" y="363"/>
                </a:lnTo>
                <a:lnTo>
                  <a:pt x="2003" y="392"/>
                </a:lnTo>
                <a:lnTo>
                  <a:pt x="2098" y="308"/>
                </a:lnTo>
                <a:lnTo>
                  <a:pt x="2193" y="363"/>
                </a:lnTo>
                <a:lnTo>
                  <a:pt x="2289" y="420"/>
                </a:lnTo>
                <a:lnTo>
                  <a:pt x="2384" y="448"/>
                </a:lnTo>
                <a:lnTo>
                  <a:pt x="2479" y="392"/>
                </a:lnTo>
                <a:lnTo>
                  <a:pt x="2575" y="336"/>
                </a:lnTo>
                <a:lnTo>
                  <a:pt x="2670" y="251"/>
                </a:lnTo>
                <a:lnTo>
                  <a:pt x="2765" y="196"/>
                </a:lnTo>
                <a:lnTo>
                  <a:pt x="2861" y="168"/>
                </a:lnTo>
                <a:lnTo>
                  <a:pt x="2956" y="251"/>
                </a:lnTo>
                <a:lnTo>
                  <a:pt x="3051" y="308"/>
                </a:lnTo>
                <a:lnTo>
                  <a:pt x="3147" y="363"/>
                </a:lnTo>
                <a:lnTo>
                  <a:pt x="3242" y="308"/>
                </a:lnTo>
                <a:lnTo>
                  <a:pt x="3337" y="280"/>
                </a:lnTo>
                <a:lnTo>
                  <a:pt x="3433" y="224"/>
                </a:lnTo>
                <a:lnTo>
                  <a:pt x="3528" y="280"/>
                </a:lnTo>
                <a:lnTo>
                  <a:pt x="3623" y="336"/>
                </a:lnTo>
                <a:lnTo>
                  <a:pt x="3719" y="251"/>
                </a:lnTo>
                <a:lnTo>
                  <a:pt x="3815" y="196"/>
                </a:lnTo>
                <a:lnTo>
                  <a:pt x="3911" y="196"/>
                </a:lnTo>
                <a:lnTo>
                  <a:pt x="4006" y="251"/>
                </a:lnTo>
                <a:lnTo>
                  <a:pt x="4101" y="308"/>
                </a:lnTo>
                <a:lnTo>
                  <a:pt x="4197" y="280"/>
                </a:lnTo>
                <a:lnTo>
                  <a:pt x="4292" y="224"/>
                </a:lnTo>
                <a:lnTo>
                  <a:pt x="4387" y="251"/>
                </a:lnTo>
                <a:lnTo>
                  <a:pt x="4483" y="196"/>
                </a:lnTo>
                <a:lnTo>
                  <a:pt x="4578" y="168"/>
                </a:lnTo>
                <a:lnTo>
                  <a:pt x="4673" y="140"/>
                </a:lnTo>
                <a:lnTo>
                  <a:pt x="4769" y="111"/>
                </a:lnTo>
                <a:lnTo>
                  <a:pt x="4864" y="140"/>
                </a:lnTo>
                <a:lnTo>
                  <a:pt x="4959" y="168"/>
                </a:lnTo>
                <a:lnTo>
                  <a:pt x="5055" y="196"/>
                </a:lnTo>
                <a:lnTo>
                  <a:pt x="5150" y="251"/>
                </a:lnTo>
                <a:lnTo>
                  <a:pt x="5245" y="83"/>
                </a:lnTo>
                <a:lnTo>
                  <a:pt x="5341" y="27"/>
                </a:lnTo>
                <a:lnTo>
                  <a:pt x="5436" y="0"/>
                </a:lnTo>
                <a:lnTo>
                  <a:pt x="5531" y="56"/>
                </a:lnTo>
                <a:lnTo>
                  <a:pt x="5627" y="111"/>
                </a:lnTo>
                <a:lnTo>
                  <a:pt x="5723" y="196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3" name="Rectangle 22"/>
          <p:cNvSpPr>
            <a:spLocks noChangeArrowheads="1"/>
          </p:cNvSpPr>
          <p:nvPr/>
        </p:nvSpPr>
        <p:spPr bwMode="auto">
          <a:xfrm>
            <a:off x="3409950" y="5181600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23"/>
          <p:cNvSpPr>
            <a:spLocks noChangeArrowheads="1"/>
          </p:cNvSpPr>
          <p:nvPr/>
        </p:nvSpPr>
        <p:spPr bwMode="auto">
          <a:xfrm>
            <a:off x="3484563" y="515778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4"/>
          <p:cNvSpPr>
            <a:spLocks noChangeArrowheads="1"/>
          </p:cNvSpPr>
          <p:nvPr/>
        </p:nvSpPr>
        <p:spPr bwMode="auto">
          <a:xfrm>
            <a:off x="3560763" y="509270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Rectangle 25"/>
          <p:cNvSpPr>
            <a:spLocks noChangeArrowheads="1"/>
          </p:cNvSpPr>
          <p:nvPr/>
        </p:nvSpPr>
        <p:spPr bwMode="auto">
          <a:xfrm>
            <a:off x="3636963" y="507047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6"/>
          <p:cNvSpPr>
            <a:spLocks noChangeArrowheads="1"/>
          </p:cNvSpPr>
          <p:nvPr/>
        </p:nvSpPr>
        <p:spPr bwMode="auto">
          <a:xfrm>
            <a:off x="3711575" y="500380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Rectangle 27"/>
          <p:cNvSpPr>
            <a:spLocks noChangeArrowheads="1"/>
          </p:cNvSpPr>
          <p:nvPr/>
        </p:nvSpPr>
        <p:spPr bwMode="auto">
          <a:xfrm>
            <a:off x="3787775" y="4981575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Rectangle 28"/>
          <p:cNvSpPr>
            <a:spLocks noChangeArrowheads="1"/>
          </p:cNvSpPr>
          <p:nvPr/>
        </p:nvSpPr>
        <p:spPr bwMode="auto">
          <a:xfrm>
            <a:off x="3863975" y="50244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9"/>
          <p:cNvSpPr>
            <a:spLocks noChangeArrowheads="1"/>
          </p:cNvSpPr>
          <p:nvPr/>
        </p:nvSpPr>
        <p:spPr bwMode="auto">
          <a:xfrm>
            <a:off x="3938588" y="50704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4014788" y="504825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31"/>
          <p:cNvSpPr>
            <a:spLocks noChangeArrowheads="1"/>
          </p:cNvSpPr>
          <p:nvPr/>
        </p:nvSpPr>
        <p:spPr bwMode="auto">
          <a:xfrm>
            <a:off x="4090988" y="500380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Rectangle 32"/>
          <p:cNvSpPr>
            <a:spLocks noChangeArrowheads="1"/>
          </p:cNvSpPr>
          <p:nvPr/>
        </p:nvSpPr>
        <p:spPr bwMode="auto">
          <a:xfrm>
            <a:off x="4165600" y="49593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Rectangle 33"/>
          <p:cNvSpPr>
            <a:spLocks noChangeArrowheads="1"/>
          </p:cNvSpPr>
          <p:nvPr/>
        </p:nvSpPr>
        <p:spPr bwMode="auto">
          <a:xfrm>
            <a:off x="4241800" y="4981575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4"/>
          <p:cNvSpPr>
            <a:spLocks noChangeArrowheads="1"/>
          </p:cNvSpPr>
          <p:nvPr/>
        </p:nvSpPr>
        <p:spPr bwMode="auto">
          <a:xfrm>
            <a:off x="4318000" y="50244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Rectangle 35"/>
          <p:cNvSpPr>
            <a:spLocks noChangeArrowheads="1"/>
          </p:cNvSpPr>
          <p:nvPr/>
        </p:nvSpPr>
        <p:spPr bwMode="auto">
          <a:xfrm>
            <a:off x="4392613" y="50482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6"/>
          <p:cNvSpPr>
            <a:spLocks noChangeArrowheads="1"/>
          </p:cNvSpPr>
          <p:nvPr/>
        </p:nvSpPr>
        <p:spPr bwMode="auto">
          <a:xfrm>
            <a:off x="4468813" y="513715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Rectangle 37"/>
          <p:cNvSpPr>
            <a:spLocks noChangeArrowheads="1"/>
          </p:cNvSpPr>
          <p:nvPr/>
        </p:nvSpPr>
        <p:spPr bwMode="auto">
          <a:xfrm>
            <a:off x="4545013" y="520382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Rectangle 38"/>
          <p:cNvSpPr>
            <a:spLocks noChangeArrowheads="1"/>
          </p:cNvSpPr>
          <p:nvPr/>
        </p:nvSpPr>
        <p:spPr bwMode="auto">
          <a:xfrm>
            <a:off x="4619625" y="51371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9"/>
          <p:cNvSpPr>
            <a:spLocks noChangeArrowheads="1"/>
          </p:cNvSpPr>
          <p:nvPr/>
        </p:nvSpPr>
        <p:spPr bwMode="auto">
          <a:xfrm>
            <a:off x="4695825" y="5048250"/>
            <a:ext cx="33338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Rectangle 40"/>
          <p:cNvSpPr>
            <a:spLocks noChangeArrowheads="1"/>
          </p:cNvSpPr>
          <p:nvPr/>
        </p:nvSpPr>
        <p:spPr bwMode="auto">
          <a:xfrm>
            <a:off x="4772025" y="49355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41"/>
          <p:cNvSpPr>
            <a:spLocks noChangeArrowheads="1"/>
          </p:cNvSpPr>
          <p:nvPr/>
        </p:nvSpPr>
        <p:spPr bwMode="auto">
          <a:xfrm>
            <a:off x="4846638" y="491490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Rectangle 42"/>
          <p:cNvSpPr>
            <a:spLocks noChangeArrowheads="1"/>
          </p:cNvSpPr>
          <p:nvPr/>
        </p:nvSpPr>
        <p:spPr bwMode="auto">
          <a:xfrm>
            <a:off x="4922838" y="50244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Rectangle 43"/>
          <p:cNvSpPr>
            <a:spLocks noChangeArrowheads="1"/>
          </p:cNvSpPr>
          <p:nvPr/>
        </p:nvSpPr>
        <p:spPr bwMode="auto">
          <a:xfrm>
            <a:off x="4999038" y="50482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4"/>
          <p:cNvSpPr>
            <a:spLocks noChangeArrowheads="1"/>
          </p:cNvSpPr>
          <p:nvPr/>
        </p:nvSpPr>
        <p:spPr bwMode="auto">
          <a:xfrm>
            <a:off x="5075238" y="498157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Rectangle 45"/>
          <p:cNvSpPr>
            <a:spLocks noChangeArrowheads="1"/>
          </p:cNvSpPr>
          <p:nvPr/>
        </p:nvSpPr>
        <p:spPr bwMode="auto">
          <a:xfrm>
            <a:off x="5149850" y="50244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6"/>
          <p:cNvSpPr>
            <a:spLocks noChangeArrowheads="1"/>
          </p:cNvSpPr>
          <p:nvPr/>
        </p:nvSpPr>
        <p:spPr bwMode="auto">
          <a:xfrm>
            <a:off x="5226050" y="50704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8" name="Rectangle 47"/>
          <p:cNvSpPr>
            <a:spLocks noChangeArrowheads="1"/>
          </p:cNvSpPr>
          <p:nvPr/>
        </p:nvSpPr>
        <p:spPr bwMode="auto">
          <a:xfrm>
            <a:off x="5302250" y="5092700"/>
            <a:ext cx="33338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Rectangle 48"/>
          <p:cNvSpPr>
            <a:spLocks noChangeArrowheads="1"/>
          </p:cNvSpPr>
          <p:nvPr/>
        </p:nvSpPr>
        <p:spPr bwMode="auto">
          <a:xfrm>
            <a:off x="5376863" y="50482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9"/>
          <p:cNvSpPr>
            <a:spLocks noChangeArrowheads="1"/>
          </p:cNvSpPr>
          <p:nvPr/>
        </p:nvSpPr>
        <p:spPr bwMode="auto">
          <a:xfrm>
            <a:off x="5453063" y="500380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1" name="Rectangle 50"/>
          <p:cNvSpPr>
            <a:spLocks noChangeArrowheads="1"/>
          </p:cNvSpPr>
          <p:nvPr/>
        </p:nvSpPr>
        <p:spPr bwMode="auto">
          <a:xfrm>
            <a:off x="5529263" y="4935538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Rectangle 51"/>
          <p:cNvSpPr>
            <a:spLocks noChangeArrowheads="1"/>
          </p:cNvSpPr>
          <p:nvPr/>
        </p:nvSpPr>
        <p:spPr bwMode="auto">
          <a:xfrm>
            <a:off x="5603875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52"/>
          <p:cNvSpPr>
            <a:spLocks noChangeArrowheads="1"/>
          </p:cNvSpPr>
          <p:nvPr/>
        </p:nvSpPr>
        <p:spPr bwMode="auto">
          <a:xfrm>
            <a:off x="5680075" y="48704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4" name="Rectangle 53"/>
          <p:cNvSpPr>
            <a:spLocks noChangeArrowheads="1"/>
          </p:cNvSpPr>
          <p:nvPr/>
        </p:nvSpPr>
        <p:spPr bwMode="auto">
          <a:xfrm>
            <a:off x="5756275" y="49355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4"/>
          <p:cNvSpPr>
            <a:spLocks noChangeArrowheads="1"/>
          </p:cNvSpPr>
          <p:nvPr/>
        </p:nvSpPr>
        <p:spPr bwMode="auto">
          <a:xfrm>
            <a:off x="5830888" y="49815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6" name="Rectangle 55"/>
          <p:cNvSpPr>
            <a:spLocks noChangeArrowheads="1"/>
          </p:cNvSpPr>
          <p:nvPr/>
        </p:nvSpPr>
        <p:spPr bwMode="auto">
          <a:xfrm>
            <a:off x="5907088" y="50244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6"/>
          <p:cNvSpPr>
            <a:spLocks noChangeArrowheads="1"/>
          </p:cNvSpPr>
          <p:nvPr/>
        </p:nvSpPr>
        <p:spPr bwMode="auto">
          <a:xfrm>
            <a:off x="5983288" y="498157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8" name="Rectangle 57"/>
          <p:cNvSpPr>
            <a:spLocks noChangeArrowheads="1"/>
          </p:cNvSpPr>
          <p:nvPr/>
        </p:nvSpPr>
        <p:spPr bwMode="auto">
          <a:xfrm>
            <a:off x="6057900" y="49593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8"/>
          <p:cNvSpPr>
            <a:spLocks noChangeArrowheads="1"/>
          </p:cNvSpPr>
          <p:nvPr/>
        </p:nvSpPr>
        <p:spPr bwMode="auto">
          <a:xfrm>
            <a:off x="6134100" y="491490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0" name="Rectangle 59"/>
          <p:cNvSpPr>
            <a:spLocks noChangeArrowheads="1"/>
          </p:cNvSpPr>
          <p:nvPr/>
        </p:nvSpPr>
        <p:spPr bwMode="auto">
          <a:xfrm>
            <a:off x="6210300" y="4959350"/>
            <a:ext cx="33338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60"/>
          <p:cNvSpPr>
            <a:spLocks noChangeArrowheads="1"/>
          </p:cNvSpPr>
          <p:nvPr/>
        </p:nvSpPr>
        <p:spPr bwMode="auto">
          <a:xfrm>
            <a:off x="6284913" y="500380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2" name="Rectangle 61"/>
          <p:cNvSpPr>
            <a:spLocks noChangeArrowheads="1"/>
          </p:cNvSpPr>
          <p:nvPr/>
        </p:nvSpPr>
        <p:spPr bwMode="auto">
          <a:xfrm>
            <a:off x="6361113" y="49355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62"/>
          <p:cNvSpPr>
            <a:spLocks noChangeArrowheads="1"/>
          </p:cNvSpPr>
          <p:nvPr/>
        </p:nvSpPr>
        <p:spPr bwMode="auto">
          <a:xfrm>
            <a:off x="6437313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4" name="Rectangle 63"/>
          <p:cNvSpPr>
            <a:spLocks noChangeArrowheads="1"/>
          </p:cNvSpPr>
          <p:nvPr/>
        </p:nvSpPr>
        <p:spPr bwMode="auto">
          <a:xfrm>
            <a:off x="6513513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4"/>
          <p:cNvSpPr>
            <a:spLocks noChangeArrowheads="1"/>
          </p:cNvSpPr>
          <p:nvPr/>
        </p:nvSpPr>
        <p:spPr bwMode="auto">
          <a:xfrm>
            <a:off x="6589713" y="4935538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6" name="Rectangle 65"/>
          <p:cNvSpPr>
            <a:spLocks noChangeArrowheads="1"/>
          </p:cNvSpPr>
          <p:nvPr/>
        </p:nvSpPr>
        <p:spPr bwMode="auto">
          <a:xfrm>
            <a:off x="6664325" y="49815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7" name="Rectangle 66"/>
          <p:cNvSpPr>
            <a:spLocks noChangeArrowheads="1"/>
          </p:cNvSpPr>
          <p:nvPr/>
        </p:nvSpPr>
        <p:spPr bwMode="auto">
          <a:xfrm>
            <a:off x="6740525" y="49593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8" name="Rectangle 67"/>
          <p:cNvSpPr>
            <a:spLocks noChangeArrowheads="1"/>
          </p:cNvSpPr>
          <p:nvPr/>
        </p:nvSpPr>
        <p:spPr bwMode="auto">
          <a:xfrm>
            <a:off x="6816725" y="4914900"/>
            <a:ext cx="33338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9" name="Rectangle 68"/>
          <p:cNvSpPr>
            <a:spLocks noChangeArrowheads="1"/>
          </p:cNvSpPr>
          <p:nvPr/>
        </p:nvSpPr>
        <p:spPr bwMode="auto">
          <a:xfrm>
            <a:off x="6891338" y="49355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0" name="Rectangle 69"/>
          <p:cNvSpPr>
            <a:spLocks noChangeArrowheads="1"/>
          </p:cNvSpPr>
          <p:nvPr/>
        </p:nvSpPr>
        <p:spPr bwMode="auto">
          <a:xfrm>
            <a:off x="6967538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1" name="Rectangle 70"/>
          <p:cNvSpPr>
            <a:spLocks noChangeArrowheads="1"/>
          </p:cNvSpPr>
          <p:nvPr/>
        </p:nvSpPr>
        <p:spPr bwMode="auto">
          <a:xfrm>
            <a:off x="7043738" y="487045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2" name="Rectangle 71"/>
          <p:cNvSpPr>
            <a:spLocks noChangeArrowheads="1"/>
          </p:cNvSpPr>
          <p:nvPr/>
        </p:nvSpPr>
        <p:spPr bwMode="auto">
          <a:xfrm>
            <a:off x="7118350" y="484822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Rectangle 72"/>
          <p:cNvSpPr>
            <a:spLocks noChangeArrowheads="1"/>
          </p:cNvSpPr>
          <p:nvPr/>
        </p:nvSpPr>
        <p:spPr bwMode="auto">
          <a:xfrm>
            <a:off x="7194550" y="482441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Rectangle 73"/>
          <p:cNvSpPr>
            <a:spLocks noChangeArrowheads="1"/>
          </p:cNvSpPr>
          <p:nvPr/>
        </p:nvSpPr>
        <p:spPr bwMode="auto">
          <a:xfrm>
            <a:off x="7270750" y="4848225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Rectangle 74"/>
          <p:cNvSpPr>
            <a:spLocks noChangeArrowheads="1"/>
          </p:cNvSpPr>
          <p:nvPr/>
        </p:nvSpPr>
        <p:spPr bwMode="auto">
          <a:xfrm>
            <a:off x="7345363" y="48704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Rectangle 75"/>
          <p:cNvSpPr>
            <a:spLocks noChangeArrowheads="1"/>
          </p:cNvSpPr>
          <p:nvPr/>
        </p:nvSpPr>
        <p:spPr bwMode="auto">
          <a:xfrm>
            <a:off x="7421563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76"/>
          <p:cNvSpPr>
            <a:spLocks noChangeArrowheads="1"/>
          </p:cNvSpPr>
          <p:nvPr/>
        </p:nvSpPr>
        <p:spPr bwMode="auto">
          <a:xfrm>
            <a:off x="7497763" y="4935538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Rectangle 77"/>
          <p:cNvSpPr>
            <a:spLocks noChangeArrowheads="1"/>
          </p:cNvSpPr>
          <p:nvPr/>
        </p:nvSpPr>
        <p:spPr bwMode="auto">
          <a:xfrm>
            <a:off x="7572375" y="480218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78"/>
          <p:cNvSpPr>
            <a:spLocks noChangeArrowheads="1"/>
          </p:cNvSpPr>
          <p:nvPr/>
        </p:nvSpPr>
        <p:spPr bwMode="auto">
          <a:xfrm>
            <a:off x="7648575" y="47577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Rectangle 79"/>
          <p:cNvSpPr>
            <a:spLocks noChangeArrowheads="1"/>
          </p:cNvSpPr>
          <p:nvPr/>
        </p:nvSpPr>
        <p:spPr bwMode="auto">
          <a:xfrm>
            <a:off x="7724775" y="4737100"/>
            <a:ext cx="33338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Rectangle 80"/>
          <p:cNvSpPr>
            <a:spLocks noChangeArrowheads="1"/>
          </p:cNvSpPr>
          <p:nvPr/>
        </p:nvSpPr>
        <p:spPr bwMode="auto">
          <a:xfrm>
            <a:off x="7799388" y="47815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1"/>
          <p:cNvSpPr>
            <a:spLocks noChangeArrowheads="1"/>
          </p:cNvSpPr>
          <p:nvPr/>
        </p:nvSpPr>
        <p:spPr bwMode="auto">
          <a:xfrm>
            <a:off x="7875588" y="482441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Rectangle 82"/>
          <p:cNvSpPr>
            <a:spLocks noChangeArrowheads="1"/>
          </p:cNvSpPr>
          <p:nvPr/>
        </p:nvSpPr>
        <p:spPr bwMode="auto">
          <a:xfrm>
            <a:off x="7951788" y="48926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3"/>
          <p:cNvSpPr>
            <a:spLocks noChangeArrowheads="1"/>
          </p:cNvSpPr>
          <p:nvPr/>
        </p:nvSpPr>
        <p:spPr bwMode="auto">
          <a:xfrm>
            <a:off x="1905000" y="23923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65" name="Rectangle 84"/>
          <p:cNvSpPr>
            <a:spLocks noChangeArrowheads="1"/>
          </p:cNvSpPr>
          <p:nvPr/>
        </p:nvSpPr>
        <p:spPr bwMode="auto">
          <a:xfrm>
            <a:off x="1905000" y="2173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66" name="Rectangle 85"/>
          <p:cNvSpPr>
            <a:spLocks noChangeArrowheads="1"/>
          </p:cNvSpPr>
          <p:nvPr/>
        </p:nvSpPr>
        <p:spPr bwMode="auto">
          <a:xfrm>
            <a:off x="1905000" y="19510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67" name="Rectangle 86"/>
          <p:cNvSpPr>
            <a:spLocks noChangeArrowheads="1"/>
          </p:cNvSpPr>
          <p:nvPr/>
        </p:nvSpPr>
        <p:spPr bwMode="auto">
          <a:xfrm>
            <a:off x="1905000" y="17287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68" name="Rectangle 87"/>
          <p:cNvSpPr>
            <a:spLocks noChangeArrowheads="1"/>
          </p:cNvSpPr>
          <p:nvPr/>
        </p:nvSpPr>
        <p:spPr bwMode="auto">
          <a:xfrm>
            <a:off x="1905000" y="15065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69" name="Rectangle 88"/>
          <p:cNvSpPr>
            <a:spLocks noChangeArrowheads="1"/>
          </p:cNvSpPr>
          <p:nvPr/>
        </p:nvSpPr>
        <p:spPr bwMode="auto">
          <a:xfrm>
            <a:off x="1905000" y="12874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0" name="Freeform 89"/>
          <p:cNvSpPr>
            <a:spLocks/>
          </p:cNvSpPr>
          <p:nvPr/>
        </p:nvSpPr>
        <p:spPr bwMode="auto">
          <a:xfrm>
            <a:off x="2074863" y="2019300"/>
            <a:ext cx="4556125" cy="530225"/>
          </a:xfrm>
          <a:custGeom>
            <a:avLst/>
            <a:gdLst>
              <a:gd name="T0" fmla="*/ 0 w 5741"/>
              <a:gd name="T1" fmla="*/ 2147483647 h 669"/>
              <a:gd name="T2" fmla="*/ 2147483647 w 5741"/>
              <a:gd name="T3" fmla="*/ 2147483647 h 669"/>
              <a:gd name="T4" fmla="*/ 2147483647 w 5741"/>
              <a:gd name="T5" fmla="*/ 2147483647 h 669"/>
              <a:gd name="T6" fmla="*/ 2147483647 w 5741"/>
              <a:gd name="T7" fmla="*/ 2147483647 h 669"/>
              <a:gd name="T8" fmla="*/ 2147483647 w 5741"/>
              <a:gd name="T9" fmla="*/ 2147483647 h 669"/>
              <a:gd name="T10" fmla="*/ 2147483647 w 5741"/>
              <a:gd name="T11" fmla="*/ 2147483647 h 669"/>
              <a:gd name="T12" fmla="*/ 2147483647 w 5741"/>
              <a:gd name="T13" fmla="*/ 2147483647 h 669"/>
              <a:gd name="T14" fmla="*/ 2147483647 w 5741"/>
              <a:gd name="T15" fmla="*/ 2147483647 h 669"/>
              <a:gd name="T16" fmla="*/ 2147483647 w 5741"/>
              <a:gd name="T17" fmla="*/ 2147483647 h 669"/>
              <a:gd name="T18" fmla="*/ 2147483647 w 5741"/>
              <a:gd name="T19" fmla="*/ 2147483647 h 669"/>
              <a:gd name="T20" fmla="*/ 2147483647 w 5741"/>
              <a:gd name="T21" fmla="*/ 2147483647 h 669"/>
              <a:gd name="T22" fmla="*/ 2147483647 w 5741"/>
              <a:gd name="T23" fmla="*/ 2147483647 h 669"/>
              <a:gd name="T24" fmla="*/ 2147483647 w 5741"/>
              <a:gd name="T25" fmla="*/ 2147483647 h 669"/>
              <a:gd name="T26" fmla="*/ 2147483647 w 5741"/>
              <a:gd name="T27" fmla="*/ 2147483647 h 669"/>
              <a:gd name="T28" fmla="*/ 2147483647 w 5741"/>
              <a:gd name="T29" fmla="*/ 2147483647 h 669"/>
              <a:gd name="T30" fmla="*/ 2147483647 w 5741"/>
              <a:gd name="T31" fmla="*/ 2147483647 h 669"/>
              <a:gd name="T32" fmla="*/ 2147483647 w 5741"/>
              <a:gd name="T33" fmla="*/ 2147483647 h 669"/>
              <a:gd name="T34" fmla="*/ 2147483647 w 5741"/>
              <a:gd name="T35" fmla="*/ 2147483647 h 669"/>
              <a:gd name="T36" fmla="*/ 2147483647 w 5741"/>
              <a:gd name="T37" fmla="*/ 2147483647 h 669"/>
              <a:gd name="T38" fmla="*/ 2147483647 w 5741"/>
              <a:gd name="T39" fmla="*/ 2147483647 h 669"/>
              <a:gd name="T40" fmla="*/ 2147483647 w 5741"/>
              <a:gd name="T41" fmla="*/ 2147483647 h 669"/>
              <a:gd name="T42" fmla="*/ 2147483647 w 5741"/>
              <a:gd name="T43" fmla="*/ 2147483647 h 669"/>
              <a:gd name="T44" fmla="*/ 2147483647 w 5741"/>
              <a:gd name="T45" fmla="*/ 2147483647 h 669"/>
              <a:gd name="T46" fmla="*/ 2147483647 w 5741"/>
              <a:gd name="T47" fmla="*/ 2147483647 h 669"/>
              <a:gd name="T48" fmla="*/ 2147483647 w 5741"/>
              <a:gd name="T49" fmla="*/ 2147483647 h 669"/>
              <a:gd name="T50" fmla="*/ 2147483647 w 5741"/>
              <a:gd name="T51" fmla="*/ 2147483647 h 669"/>
              <a:gd name="T52" fmla="*/ 2147483647 w 5741"/>
              <a:gd name="T53" fmla="*/ 2147483647 h 669"/>
              <a:gd name="T54" fmla="*/ 2147483647 w 5741"/>
              <a:gd name="T55" fmla="*/ 2147483647 h 669"/>
              <a:gd name="T56" fmla="*/ 2147483647 w 5741"/>
              <a:gd name="T57" fmla="*/ 2147483647 h 669"/>
              <a:gd name="T58" fmla="*/ 2147483647 w 5741"/>
              <a:gd name="T59" fmla="*/ 2147483647 h 669"/>
              <a:gd name="T60" fmla="*/ 2147483647 w 5741"/>
              <a:gd name="T61" fmla="*/ 2147483647 h 669"/>
              <a:gd name="T62" fmla="*/ 2147483647 w 5741"/>
              <a:gd name="T63" fmla="*/ 2147483647 h 669"/>
              <a:gd name="T64" fmla="*/ 2147483647 w 5741"/>
              <a:gd name="T65" fmla="*/ 2147483647 h 669"/>
              <a:gd name="T66" fmla="*/ 2147483647 w 5741"/>
              <a:gd name="T67" fmla="*/ 2147483647 h 669"/>
              <a:gd name="T68" fmla="*/ 2147483647 w 5741"/>
              <a:gd name="T69" fmla="*/ 2147483647 h 669"/>
              <a:gd name="T70" fmla="*/ 2147483647 w 5741"/>
              <a:gd name="T71" fmla="*/ 2147483647 h 669"/>
              <a:gd name="T72" fmla="*/ 2147483647 w 5741"/>
              <a:gd name="T73" fmla="*/ 2147483647 h 669"/>
              <a:gd name="T74" fmla="*/ 2147483647 w 5741"/>
              <a:gd name="T75" fmla="*/ 2147483647 h 669"/>
              <a:gd name="T76" fmla="*/ 2147483647 w 5741"/>
              <a:gd name="T77" fmla="*/ 2147483647 h 669"/>
              <a:gd name="T78" fmla="*/ 2147483647 w 5741"/>
              <a:gd name="T79" fmla="*/ 2147483647 h 669"/>
              <a:gd name="T80" fmla="*/ 2147483647 w 5741"/>
              <a:gd name="T81" fmla="*/ 2147483647 h 669"/>
              <a:gd name="T82" fmla="*/ 2147483647 w 5741"/>
              <a:gd name="T83" fmla="*/ 2147483647 h 669"/>
              <a:gd name="T84" fmla="*/ 2147483647 w 5741"/>
              <a:gd name="T85" fmla="*/ 2147483647 h 669"/>
              <a:gd name="T86" fmla="*/ 2147483647 w 5741"/>
              <a:gd name="T87" fmla="*/ 2147483647 h 669"/>
              <a:gd name="T88" fmla="*/ 2147483647 w 5741"/>
              <a:gd name="T89" fmla="*/ 2147483647 h 669"/>
              <a:gd name="T90" fmla="*/ 2147483647 w 5741"/>
              <a:gd name="T91" fmla="*/ 2147483647 h 669"/>
              <a:gd name="T92" fmla="*/ 2147483647 w 5741"/>
              <a:gd name="T93" fmla="*/ 2147483647 h 669"/>
              <a:gd name="T94" fmla="*/ 2147483647 w 5741"/>
              <a:gd name="T95" fmla="*/ 2147483647 h 669"/>
              <a:gd name="T96" fmla="*/ 2147483647 w 5741"/>
              <a:gd name="T97" fmla="*/ 2147483647 h 669"/>
              <a:gd name="T98" fmla="*/ 2147483647 w 5741"/>
              <a:gd name="T99" fmla="*/ 2147483647 h 669"/>
              <a:gd name="T100" fmla="*/ 2147483647 w 5741"/>
              <a:gd name="T101" fmla="*/ 2147483647 h 669"/>
              <a:gd name="T102" fmla="*/ 2147483647 w 5741"/>
              <a:gd name="T103" fmla="*/ 2147483647 h 669"/>
              <a:gd name="T104" fmla="*/ 2147483647 w 5741"/>
              <a:gd name="T105" fmla="*/ 2147483647 h 669"/>
              <a:gd name="T106" fmla="*/ 2147483647 w 5741"/>
              <a:gd name="T107" fmla="*/ 2147483647 h 669"/>
              <a:gd name="T108" fmla="*/ 2147483647 w 5741"/>
              <a:gd name="T109" fmla="*/ 2147483647 h 669"/>
              <a:gd name="T110" fmla="*/ 2147483647 w 5741"/>
              <a:gd name="T111" fmla="*/ 0 h 669"/>
              <a:gd name="T112" fmla="*/ 2147483647 w 5741"/>
              <a:gd name="T113" fmla="*/ 2147483647 h 669"/>
              <a:gd name="T114" fmla="*/ 2147483647 w 5741"/>
              <a:gd name="T115" fmla="*/ 2147483647 h 669"/>
              <a:gd name="T116" fmla="*/ 2147483647 w 5741"/>
              <a:gd name="T117" fmla="*/ 2147483647 h 669"/>
              <a:gd name="T118" fmla="*/ 2147483647 w 5741"/>
              <a:gd name="T119" fmla="*/ 2147483647 h 669"/>
              <a:gd name="T120" fmla="*/ 2147483647 w 5741"/>
              <a:gd name="T121" fmla="*/ 2147483647 h 66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1"/>
              <a:gd name="T184" fmla="*/ 0 h 669"/>
              <a:gd name="T185" fmla="*/ 5741 w 5741"/>
              <a:gd name="T186" fmla="*/ 669 h 66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1" h="669">
                <a:moveTo>
                  <a:pt x="0" y="28"/>
                </a:moveTo>
                <a:lnTo>
                  <a:pt x="96" y="84"/>
                </a:lnTo>
                <a:lnTo>
                  <a:pt x="191" y="56"/>
                </a:lnTo>
                <a:lnTo>
                  <a:pt x="286" y="167"/>
                </a:lnTo>
                <a:lnTo>
                  <a:pt x="383" y="223"/>
                </a:lnTo>
                <a:lnTo>
                  <a:pt x="478" y="279"/>
                </a:lnTo>
                <a:lnTo>
                  <a:pt x="573" y="362"/>
                </a:lnTo>
                <a:lnTo>
                  <a:pt x="670" y="418"/>
                </a:lnTo>
                <a:lnTo>
                  <a:pt x="765" y="474"/>
                </a:lnTo>
                <a:lnTo>
                  <a:pt x="860" y="529"/>
                </a:lnTo>
                <a:lnTo>
                  <a:pt x="957" y="474"/>
                </a:lnTo>
                <a:lnTo>
                  <a:pt x="1052" y="474"/>
                </a:lnTo>
                <a:lnTo>
                  <a:pt x="1148" y="390"/>
                </a:lnTo>
                <a:lnTo>
                  <a:pt x="1243" y="362"/>
                </a:lnTo>
                <a:lnTo>
                  <a:pt x="1339" y="279"/>
                </a:lnTo>
                <a:lnTo>
                  <a:pt x="1435" y="279"/>
                </a:lnTo>
                <a:lnTo>
                  <a:pt x="1530" y="223"/>
                </a:lnTo>
                <a:lnTo>
                  <a:pt x="1627" y="250"/>
                </a:lnTo>
                <a:lnTo>
                  <a:pt x="1722" y="250"/>
                </a:lnTo>
                <a:lnTo>
                  <a:pt x="1817" y="390"/>
                </a:lnTo>
                <a:lnTo>
                  <a:pt x="1914" y="418"/>
                </a:lnTo>
                <a:lnTo>
                  <a:pt x="2009" y="474"/>
                </a:lnTo>
                <a:lnTo>
                  <a:pt x="2104" y="557"/>
                </a:lnTo>
                <a:lnTo>
                  <a:pt x="2200" y="614"/>
                </a:lnTo>
                <a:lnTo>
                  <a:pt x="2296" y="641"/>
                </a:lnTo>
                <a:lnTo>
                  <a:pt x="2391" y="669"/>
                </a:lnTo>
                <a:lnTo>
                  <a:pt x="2487" y="585"/>
                </a:lnTo>
                <a:lnTo>
                  <a:pt x="2583" y="474"/>
                </a:lnTo>
                <a:lnTo>
                  <a:pt x="2679" y="362"/>
                </a:lnTo>
                <a:lnTo>
                  <a:pt x="2774" y="279"/>
                </a:lnTo>
                <a:lnTo>
                  <a:pt x="2870" y="196"/>
                </a:lnTo>
                <a:lnTo>
                  <a:pt x="2966" y="223"/>
                </a:lnTo>
                <a:lnTo>
                  <a:pt x="3061" y="335"/>
                </a:lnTo>
                <a:lnTo>
                  <a:pt x="3156" y="335"/>
                </a:lnTo>
                <a:lnTo>
                  <a:pt x="3253" y="335"/>
                </a:lnTo>
                <a:lnTo>
                  <a:pt x="3348" y="446"/>
                </a:lnTo>
                <a:lnTo>
                  <a:pt x="3444" y="502"/>
                </a:lnTo>
                <a:lnTo>
                  <a:pt x="3540" y="557"/>
                </a:lnTo>
                <a:lnTo>
                  <a:pt x="3635" y="641"/>
                </a:lnTo>
                <a:lnTo>
                  <a:pt x="3731" y="641"/>
                </a:lnTo>
                <a:lnTo>
                  <a:pt x="3827" y="529"/>
                </a:lnTo>
                <a:lnTo>
                  <a:pt x="3922" y="390"/>
                </a:lnTo>
                <a:lnTo>
                  <a:pt x="4018" y="279"/>
                </a:lnTo>
                <a:lnTo>
                  <a:pt x="4113" y="84"/>
                </a:lnTo>
                <a:lnTo>
                  <a:pt x="4210" y="112"/>
                </a:lnTo>
                <a:lnTo>
                  <a:pt x="4305" y="250"/>
                </a:lnTo>
                <a:lnTo>
                  <a:pt x="4400" y="306"/>
                </a:lnTo>
                <a:lnTo>
                  <a:pt x="4497" y="362"/>
                </a:lnTo>
                <a:lnTo>
                  <a:pt x="4592" y="418"/>
                </a:lnTo>
                <a:lnTo>
                  <a:pt x="4687" y="418"/>
                </a:lnTo>
                <a:lnTo>
                  <a:pt x="4784" y="502"/>
                </a:lnTo>
                <a:lnTo>
                  <a:pt x="4879" y="446"/>
                </a:lnTo>
                <a:lnTo>
                  <a:pt x="4975" y="362"/>
                </a:lnTo>
                <a:lnTo>
                  <a:pt x="5070" y="250"/>
                </a:lnTo>
                <a:lnTo>
                  <a:pt x="5166" y="140"/>
                </a:lnTo>
                <a:lnTo>
                  <a:pt x="5262" y="0"/>
                </a:lnTo>
                <a:lnTo>
                  <a:pt x="5357" y="84"/>
                </a:lnTo>
                <a:lnTo>
                  <a:pt x="5453" y="56"/>
                </a:lnTo>
                <a:lnTo>
                  <a:pt x="5549" y="140"/>
                </a:lnTo>
                <a:lnTo>
                  <a:pt x="5644" y="223"/>
                </a:lnTo>
                <a:lnTo>
                  <a:pt x="5741" y="279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225"/>
          <p:cNvGrpSpPr/>
          <p:nvPr/>
        </p:nvGrpSpPr>
        <p:grpSpPr>
          <a:xfrm>
            <a:off x="2057400" y="2001838"/>
            <a:ext cx="4591050" cy="565150"/>
            <a:chOff x="2057400" y="2001838"/>
            <a:chExt cx="4591050" cy="565150"/>
          </a:xfrm>
          <a:solidFill>
            <a:srgbClr val="00FFFF"/>
          </a:solidFill>
        </p:grpSpPr>
        <p:sp>
          <p:nvSpPr>
            <p:cNvPr id="87" name="Rectangle 90"/>
            <p:cNvSpPr>
              <a:spLocks noChangeArrowheads="1"/>
            </p:cNvSpPr>
            <p:nvPr/>
          </p:nvSpPr>
          <p:spPr bwMode="auto">
            <a:xfrm>
              <a:off x="2057400" y="2024063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Rectangle 91"/>
            <p:cNvSpPr>
              <a:spLocks noChangeArrowheads="1"/>
            </p:cNvSpPr>
            <p:nvPr/>
          </p:nvSpPr>
          <p:spPr bwMode="auto">
            <a:xfrm>
              <a:off x="2132013" y="2068513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Rectangle 92"/>
            <p:cNvSpPr>
              <a:spLocks noChangeArrowheads="1"/>
            </p:cNvSpPr>
            <p:nvPr/>
          </p:nvSpPr>
          <p:spPr bwMode="auto">
            <a:xfrm>
              <a:off x="2208213" y="2046288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Rectangle 93"/>
            <p:cNvSpPr>
              <a:spLocks noChangeArrowheads="1"/>
            </p:cNvSpPr>
            <p:nvPr/>
          </p:nvSpPr>
          <p:spPr bwMode="auto">
            <a:xfrm>
              <a:off x="2284413" y="213518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Rectangle 94"/>
            <p:cNvSpPr>
              <a:spLocks noChangeArrowheads="1"/>
            </p:cNvSpPr>
            <p:nvPr/>
          </p:nvSpPr>
          <p:spPr bwMode="auto">
            <a:xfrm>
              <a:off x="2360613" y="217963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Rectangle 95"/>
            <p:cNvSpPr>
              <a:spLocks noChangeArrowheads="1"/>
            </p:cNvSpPr>
            <p:nvPr/>
          </p:nvSpPr>
          <p:spPr bwMode="auto">
            <a:xfrm>
              <a:off x="2436813" y="222408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Rectangle 96"/>
            <p:cNvSpPr>
              <a:spLocks noChangeArrowheads="1"/>
            </p:cNvSpPr>
            <p:nvPr/>
          </p:nvSpPr>
          <p:spPr bwMode="auto">
            <a:xfrm>
              <a:off x="2511425" y="22891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Rectangle 97"/>
            <p:cNvSpPr>
              <a:spLocks noChangeArrowheads="1"/>
            </p:cNvSpPr>
            <p:nvPr/>
          </p:nvSpPr>
          <p:spPr bwMode="auto">
            <a:xfrm>
              <a:off x="2589213" y="2333625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Rectangle 98"/>
            <p:cNvSpPr>
              <a:spLocks noChangeArrowheads="1"/>
            </p:cNvSpPr>
            <p:nvPr/>
          </p:nvSpPr>
          <p:spPr bwMode="auto">
            <a:xfrm>
              <a:off x="2663825" y="23780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Rectangle 99"/>
            <p:cNvSpPr>
              <a:spLocks noChangeArrowheads="1"/>
            </p:cNvSpPr>
            <p:nvPr/>
          </p:nvSpPr>
          <p:spPr bwMode="auto">
            <a:xfrm>
              <a:off x="2740025" y="2422525"/>
              <a:ext cx="34925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Rectangle 100"/>
            <p:cNvSpPr>
              <a:spLocks noChangeArrowheads="1"/>
            </p:cNvSpPr>
            <p:nvPr/>
          </p:nvSpPr>
          <p:spPr bwMode="auto">
            <a:xfrm>
              <a:off x="2816225" y="23780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Rectangle 101"/>
            <p:cNvSpPr>
              <a:spLocks noChangeArrowheads="1"/>
            </p:cNvSpPr>
            <p:nvPr/>
          </p:nvSpPr>
          <p:spPr bwMode="auto">
            <a:xfrm>
              <a:off x="2892425" y="2378075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Rectangle 102"/>
            <p:cNvSpPr>
              <a:spLocks noChangeArrowheads="1"/>
            </p:cNvSpPr>
            <p:nvPr/>
          </p:nvSpPr>
          <p:spPr bwMode="auto">
            <a:xfrm>
              <a:off x="2968625" y="2311400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Rectangle 103"/>
            <p:cNvSpPr>
              <a:spLocks noChangeArrowheads="1"/>
            </p:cNvSpPr>
            <p:nvPr/>
          </p:nvSpPr>
          <p:spPr bwMode="auto">
            <a:xfrm>
              <a:off x="3043238" y="22891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Rectangle 104"/>
            <p:cNvSpPr>
              <a:spLocks noChangeArrowheads="1"/>
            </p:cNvSpPr>
            <p:nvPr/>
          </p:nvSpPr>
          <p:spPr bwMode="auto">
            <a:xfrm>
              <a:off x="3119438" y="222408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Rectangle 105"/>
            <p:cNvSpPr>
              <a:spLocks noChangeArrowheads="1"/>
            </p:cNvSpPr>
            <p:nvPr/>
          </p:nvSpPr>
          <p:spPr bwMode="auto">
            <a:xfrm>
              <a:off x="3195638" y="222408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Rectangle 106"/>
            <p:cNvSpPr>
              <a:spLocks noChangeArrowheads="1"/>
            </p:cNvSpPr>
            <p:nvPr/>
          </p:nvSpPr>
          <p:spPr bwMode="auto">
            <a:xfrm>
              <a:off x="3271838" y="217963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Rectangle 107"/>
            <p:cNvSpPr>
              <a:spLocks noChangeArrowheads="1"/>
            </p:cNvSpPr>
            <p:nvPr/>
          </p:nvSpPr>
          <p:spPr bwMode="auto">
            <a:xfrm>
              <a:off x="3348038" y="22002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Rectangle 108"/>
            <p:cNvSpPr>
              <a:spLocks noChangeArrowheads="1"/>
            </p:cNvSpPr>
            <p:nvPr/>
          </p:nvSpPr>
          <p:spPr bwMode="auto">
            <a:xfrm>
              <a:off x="3424238" y="2200275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Rectangle 109"/>
            <p:cNvSpPr>
              <a:spLocks noChangeArrowheads="1"/>
            </p:cNvSpPr>
            <p:nvPr/>
          </p:nvSpPr>
          <p:spPr bwMode="auto">
            <a:xfrm>
              <a:off x="3498850" y="2311400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Rectangle 110"/>
            <p:cNvSpPr>
              <a:spLocks noChangeArrowheads="1"/>
            </p:cNvSpPr>
            <p:nvPr/>
          </p:nvSpPr>
          <p:spPr bwMode="auto">
            <a:xfrm>
              <a:off x="3576638" y="2333625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Rectangle 111"/>
            <p:cNvSpPr>
              <a:spLocks noChangeArrowheads="1"/>
            </p:cNvSpPr>
            <p:nvPr/>
          </p:nvSpPr>
          <p:spPr bwMode="auto">
            <a:xfrm>
              <a:off x="3651250" y="23780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Rectangle 112"/>
            <p:cNvSpPr>
              <a:spLocks noChangeArrowheads="1"/>
            </p:cNvSpPr>
            <p:nvPr/>
          </p:nvSpPr>
          <p:spPr bwMode="auto">
            <a:xfrm>
              <a:off x="3727450" y="2443163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Rectangle 113"/>
            <p:cNvSpPr>
              <a:spLocks noChangeArrowheads="1"/>
            </p:cNvSpPr>
            <p:nvPr/>
          </p:nvSpPr>
          <p:spPr bwMode="auto">
            <a:xfrm>
              <a:off x="3803650" y="2489200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Rectangle 114"/>
            <p:cNvSpPr>
              <a:spLocks noChangeArrowheads="1"/>
            </p:cNvSpPr>
            <p:nvPr/>
          </p:nvSpPr>
          <p:spPr bwMode="auto">
            <a:xfrm>
              <a:off x="3879850" y="2511425"/>
              <a:ext cx="33338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Rectangle 115"/>
            <p:cNvSpPr>
              <a:spLocks noChangeArrowheads="1"/>
            </p:cNvSpPr>
            <p:nvPr/>
          </p:nvSpPr>
          <p:spPr bwMode="auto">
            <a:xfrm>
              <a:off x="3954463" y="2532063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Rectangle 116"/>
            <p:cNvSpPr>
              <a:spLocks noChangeArrowheads="1"/>
            </p:cNvSpPr>
            <p:nvPr/>
          </p:nvSpPr>
          <p:spPr bwMode="auto">
            <a:xfrm>
              <a:off x="4030663" y="2466975"/>
              <a:ext cx="34925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Rectangle 117"/>
            <p:cNvSpPr>
              <a:spLocks noChangeArrowheads="1"/>
            </p:cNvSpPr>
            <p:nvPr/>
          </p:nvSpPr>
          <p:spPr bwMode="auto">
            <a:xfrm>
              <a:off x="4106863" y="23780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Rectangle 118"/>
            <p:cNvSpPr>
              <a:spLocks noChangeArrowheads="1"/>
            </p:cNvSpPr>
            <p:nvPr/>
          </p:nvSpPr>
          <p:spPr bwMode="auto">
            <a:xfrm>
              <a:off x="4183063" y="22891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Rectangle 119"/>
            <p:cNvSpPr>
              <a:spLocks noChangeArrowheads="1"/>
            </p:cNvSpPr>
            <p:nvPr/>
          </p:nvSpPr>
          <p:spPr bwMode="auto">
            <a:xfrm>
              <a:off x="4259263" y="222408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Rectangle 120"/>
            <p:cNvSpPr>
              <a:spLocks noChangeArrowheads="1"/>
            </p:cNvSpPr>
            <p:nvPr/>
          </p:nvSpPr>
          <p:spPr bwMode="auto">
            <a:xfrm>
              <a:off x="4335463" y="2157413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Rectangle 121"/>
            <p:cNvSpPr>
              <a:spLocks noChangeArrowheads="1"/>
            </p:cNvSpPr>
            <p:nvPr/>
          </p:nvSpPr>
          <p:spPr bwMode="auto">
            <a:xfrm>
              <a:off x="4411663" y="217963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Rectangle 122"/>
            <p:cNvSpPr>
              <a:spLocks noChangeArrowheads="1"/>
            </p:cNvSpPr>
            <p:nvPr/>
          </p:nvSpPr>
          <p:spPr bwMode="auto">
            <a:xfrm>
              <a:off x="4486275" y="226853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Rectangle 123"/>
            <p:cNvSpPr>
              <a:spLocks noChangeArrowheads="1"/>
            </p:cNvSpPr>
            <p:nvPr/>
          </p:nvSpPr>
          <p:spPr bwMode="auto">
            <a:xfrm>
              <a:off x="4562475" y="2268538"/>
              <a:ext cx="33338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Rectangle 124"/>
            <p:cNvSpPr>
              <a:spLocks noChangeArrowheads="1"/>
            </p:cNvSpPr>
            <p:nvPr/>
          </p:nvSpPr>
          <p:spPr bwMode="auto">
            <a:xfrm>
              <a:off x="4638675" y="226853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Rectangle 125"/>
            <p:cNvSpPr>
              <a:spLocks noChangeArrowheads="1"/>
            </p:cNvSpPr>
            <p:nvPr/>
          </p:nvSpPr>
          <p:spPr bwMode="auto">
            <a:xfrm>
              <a:off x="4714875" y="2355850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Rectangle 126"/>
            <p:cNvSpPr>
              <a:spLocks noChangeArrowheads="1"/>
            </p:cNvSpPr>
            <p:nvPr/>
          </p:nvSpPr>
          <p:spPr bwMode="auto">
            <a:xfrm>
              <a:off x="4789488" y="2400300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Rectangle 127"/>
            <p:cNvSpPr>
              <a:spLocks noChangeArrowheads="1"/>
            </p:cNvSpPr>
            <p:nvPr/>
          </p:nvSpPr>
          <p:spPr bwMode="auto">
            <a:xfrm>
              <a:off x="4867275" y="2443163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Rectangle 128"/>
            <p:cNvSpPr>
              <a:spLocks noChangeArrowheads="1"/>
            </p:cNvSpPr>
            <p:nvPr/>
          </p:nvSpPr>
          <p:spPr bwMode="auto">
            <a:xfrm>
              <a:off x="4941888" y="2511425"/>
              <a:ext cx="34925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Rectangle 129"/>
            <p:cNvSpPr>
              <a:spLocks noChangeArrowheads="1"/>
            </p:cNvSpPr>
            <p:nvPr/>
          </p:nvSpPr>
          <p:spPr bwMode="auto">
            <a:xfrm>
              <a:off x="5018088" y="2511425"/>
              <a:ext cx="34925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Rectangle 130"/>
            <p:cNvSpPr>
              <a:spLocks noChangeArrowheads="1"/>
            </p:cNvSpPr>
            <p:nvPr/>
          </p:nvSpPr>
          <p:spPr bwMode="auto">
            <a:xfrm>
              <a:off x="5094288" y="2422525"/>
              <a:ext cx="34925" cy="33338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Rectangle 131"/>
            <p:cNvSpPr>
              <a:spLocks noChangeArrowheads="1"/>
            </p:cNvSpPr>
            <p:nvPr/>
          </p:nvSpPr>
          <p:spPr bwMode="auto">
            <a:xfrm>
              <a:off x="5170488" y="2311400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Rectangle 132"/>
            <p:cNvSpPr>
              <a:spLocks noChangeArrowheads="1"/>
            </p:cNvSpPr>
            <p:nvPr/>
          </p:nvSpPr>
          <p:spPr bwMode="auto">
            <a:xfrm>
              <a:off x="5246688" y="2224088"/>
              <a:ext cx="33337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Rectangle 133"/>
            <p:cNvSpPr>
              <a:spLocks noChangeArrowheads="1"/>
            </p:cNvSpPr>
            <p:nvPr/>
          </p:nvSpPr>
          <p:spPr bwMode="auto">
            <a:xfrm>
              <a:off x="5321300" y="2068513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Rectangle 134"/>
            <p:cNvSpPr>
              <a:spLocks noChangeArrowheads="1"/>
            </p:cNvSpPr>
            <p:nvPr/>
          </p:nvSpPr>
          <p:spPr bwMode="auto">
            <a:xfrm>
              <a:off x="5399088" y="2090738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Rectangle 135"/>
            <p:cNvSpPr>
              <a:spLocks noChangeArrowheads="1"/>
            </p:cNvSpPr>
            <p:nvPr/>
          </p:nvSpPr>
          <p:spPr bwMode="auto">
            <a:xfrm>
              <a:off x="5473700" y="22002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Rectangle 136"/>
            <p:cNvSpPr>
              <a:spLocks noChangeArrowheads="1"/>
            </p:cNvSpPr>
            <p:nvPr/>
          </p:nvSpPr>
          <p:spPr bwMode="auto">
            <a:xfrm>
              <a:off x="5549900" y="2244725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Rectangle 137"/>
            <p:cNvSpPr>
              <a:spLocks noChangeArrowheads="1"/>
            </p:cNvSpPr>
            <p:nvPr/>
          </p:nvSpPr>
          <p:spPr bwMode="auto">
            <a:xfrm>
              <a:off x="5626100" y="22891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Rectangle 138"/>
            <p:cNvSpPr>
              <a:spLocks noChangeArrowheads="1"/>
            </p:cNvSpPr>
            <p:nvPr/>
          </p:nvSpPr>
          <p:spPr bwMode="auto">
            <a:xfrm>
              <a:off x="5702300" y="2333625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Rectangle 139"/>
            <p:cNvSpPr>
              <a:spLocks noChangeArrowheads="1"/>
            </p:cNvSpPr>
            <p:nvPr/>
          </p:nvSpPr>
          <p:spPr bwMode="auto">
            <a:xfrm>
              <a:off x="5776913" y="233362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Rectangle 140"/>
            <p:cNvSpPr>
              <a:spLocks noChangeArrowheads="1"/>
            </p:cNvSpPr>
            <p:nvPr/>
          </p:nvSpPr>
          <p:spPr bwMode="auto">
            <a:xfrm>
              <a:off x="5854700" y="2400300"/>
              <a:ext cx="33338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Rectangle 141"/>
            <p:cNvSpPr>
              <a:spLocks noChangeArrowheads="1"/>
            </p:cNvSpPr>
            <p:nvPr/>
          </p:nvSpPr>
          <p:spPr bwMode="auto">
            <a:xfrm>
              <a:off x="5929313" y="2355850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Rectangle 142"/>
            <p:cNvSpPr>
              <a:spLocks noChangeArrowheads="1"/>
            </p:cNvSpPr>
            <p:nvPr/>
          </p:nvSpPr>
          <p:spPr bwMode="auto">
            <a:xfrm>
              <a:off x="6005513" y="2289175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Rectangle 143"/>
            <p:cNvSpPr>
              <a:spLocks noChangeArrowheads="1"/>
            </p:cNvSpPr>
            <p:nvPr/>
          </p:nvSpPr>
          <p:spPr bwMode="auto">
            <a:xfrm>
              <a:off x="6081713" y="2200275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Rectangle 144"/>
            <p:cNvSpPr>
              <a:spLocks noChangeArrowheads="1"/>
            </p:cNvSpPr>
            <p:nvPr/>
          </p:nvSpPr>
          <p:spPr bwMode="auto">
            <a:xfrm>
              <a:off x="6157913" y="2112963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Rectangle 145"/>
            <p:cNvSpPr>
              <a:spLocks noChangeArrowheads="1"/>
            </p:cNvSpPr>
            <p:nvPr/>
          </p:nvSpPr>
          <p:spPr bwMode="auto">
            <a:xfrm>
              <a:off x="6234113" y="2001838"/>
              <a:ext cx="33337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Rectangle 146"/>
            <p:cNvSpPr>
              <a:spLocks noChangeArrowheads="1"/>
            </p:cNvSpPr>
            <p:nvPr/>
          </p:nvSpPr>
          <p:spPr bwMode="auto">
            <a:xfrm>
              <a:off x="6308725" y="2068513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Rectangle 147"/>
            <p:cNvSpPr>
              <a:spLocks noChangeArrowheads="1"/>
            </p:cNvSpPr>
            <p:nvPr/>
          </p:nvSpPr>
          <p:spPr bwMode="auto">
            <a:xfrm>
              <a:off x="6384925" y="2046288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Rectangle 148"/>
            <p:cNvSpPr>
              <a:spLocks noChangeArrowheads="1"/>
            </p:cNvSpPr>
            <p:nvPr/>
          </p:nvSpPr>
          <p:spPr bwMode="auto">
            <a:xfrm>
              <a:off x="6461125" y="2112963"/>
              <a:ext cx="34925" cy="34925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Rectangle 149"/>
            <p:cNvSpPr>
              <a:spLocks noChangeArrowheads="1"/>
            </p:cNvSpPr>
            <p:nvPr/>
          </p:nvSpPr>
          <p:spPr bwMode="auto">
            <a:xfrm>
              <a:off x="6537325" y="2179638"/>
              <a:ext cx="33338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Rectangle 150"/>
            <p:cNvSpPr>
              <a:spLocks noChangeArrowheads="1"/>
            </p:cNvSpPr>
            <p:nvPr/>
          </p:nvSpPr>
          <p:spPr bwMode="auto">
            <a:xfrm>
              <a:off x="6613525" y="2224088"/>
              <a:ext cx="34925" cy="33337"/>
            </a:xfrm>
            <a:prstGeom prst="rect">
              <a:avLst/>
            </a:prstGeom>
            <a:grpFill/>
            <a:ln w="1588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72" name="Rectangle 151"/>
          <p:cNvSpPr>
            <a:spLocks noChangeArrowheads="1"/>
          </p:cNvSpPr>
          <p:nvPr/>
        </p:nvSpPr>
        <p:spPr bwMode="auto">
          <a:xfrm>
            <a:off x="460375" y="1312863"/>
            <a:ext cx="12525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chemeClr val="bg1"/>
                </a:solidFill>
              </a:rPr>
              <a:t>insulin µU/ml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3" name="Rectangle 152"/>
          <p:cNvSpPr>
            <a:spLocks noChangeArrowheads="1"/>
          </p:cNvSpPr>
          <p:nvPr/>
        </p:nvSpPr>
        <p:spPr bwMode="auto">
          <a:xfrm>
            <a:off x="2559050" y="39925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4" name="Rectangle 153"/>
          <p:cNvSpPr>
            <a:spLocks noChangeArrowheads="1"/>
          </p:cNvSpPr>
          <p:nvPr/>
        </p:nvSpPr>
        <p:spPr bwMode="auto">
          <a:xfrm>
            <a:off x="2559050" y="37671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5" name="Rectangle 154"/>
          <p:cNvSpPr>
            <a:spLocks noChangeArrowheads="1"/>
          </p:cNvSpPr>
          <p:nvPr/>
        </p:nvSpPr>
        <p:spPr bwMode="auto">
          <a:xfrm>
            <a:off x="2559050" y="354171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6" name="Rectangle 155"/>
          <p:cNvSpPr>
            <a:spLocks noChangeArrowheads="1"/>
          </p:cNvSpPr>
          <p:nvPr/>
        </p:nvSpPr>
        <p:spPr bwMode="auto">
          <a:xfrm>
            <a:off x="2559050" y="331628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7" name="Rectangle 156"/>
          <p:cNvSpPr>
            <a:spLocks noChangeArrowheads="1"/>
          </p:cNvSpPr>
          <p:nvPr/>
        </p:nvSpPr>
        <p:spPr bwMode="auto">
          <a:xfrm>
            <a:off x="2559050" y="30908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8" name="Rectangle 157"/>
          <p:cNvSpPr>
            <a:spLocks noChangeArrowheads="1"/>
          </p:cNvSpPr>
          <p:nvPr/>
        </p:nvSpPr>
        <p:spPr bwMode="auto">
          <a:xfrm>
            <a:off x="2559050" y="28670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79" name="Freeform 158"/>
          <p:cNvSpPr>
            <a:spLocks/>
          </p:cNvSpPr>
          <p:nvPr/>
        </p:nvSpPr>
        <p:spPr bwMode="auto">
          <a:xfrm>
            <a:off x="2725738" y="3325813"/>
            <a:ext cx="4497387" cy="765175"/>
          </a:xfrm>
          <a:custGeom>
            <a:avLst/>
            <a:gdLst>
              <a:gd name="T0" fmla="*/ 0 w 5665"/>
              <a:gd name="T1" fmla="*/ 2147483647 h 963"/>
              <a:gd name="T2" fmla="*/ 2147483647 w 5665"/>
              <a:gd name="T3" fmla="*/ 2147483647 h 963"/>
              <a:gd name="T4" fmla="*/ 2147483647 w 5665"/>
              <a:gd name="T5" fmla="*/ 2147483647 h 963"/>
              <a:gd name="T6" fmla="*/ 2147483647 w 5665"/>
              <a:gd name="T7" fmla="*/ 2147483647 h 963"/>
              <a:gd name="T8" fmla="*/ 2147483647 w 5665"/>
              <a:gd name="T9" fmla="*/ 2147483647 h 963"/>
              <a:gd name="T10" fmla="*/ 2147483647 w 5665"/>
              <a:gd name="T11" fmla="*/ 2147483647 h 963"/>
              <a:gd name="T12" fmla="*/ 2147483647 w 5665"/>
              <a:gd name="T13" fmla="*/ 2147483647 h 963"/>
              <a:gd name="T14" fmla="*/ 2147483647 w 5665"/>
              <a:gd name="T15" fmla="*/ 2147483647 h 963"/>
              <a:gd name="T16" fmla="*/ 2147483647 w 5665"/>
              <a:gd name="T17" fmla="*/ 2147483647 h 963"/>
              <a:gd name="T18" fmla="*/ 2147483647 w 5665"/>
              <a:gd name="T19" fmla="*/ 2147483647 h 963"/>
              <a:gd name="T20" fmla="*/ 2147483647 w 5665"/>
              <a:gd name="T21" fmla="*/ 2147483647 h 963"/>
              <a:gd name="T22" fmla="*/ 2147483647 w 5665"/>
              <a:gd name="T23" fmla="*/ 2147483647 h 963"/>
              <a:gd name="T24" fmla="*/ 2147483647 w 5665"/>
              <a:gd name="T25" fmla="*/ 2147483647 h 963"/>
              <a:gd name="T26" fmla="*/ 2147483647 w 5665"/>
              <a:gd name="T27" fmla="*/ 2147483647 h 963"/>
              <a:gd name="T28" fmla="*/ 2147483647 w 5665"/>
              <a:gd name="T29" fmla="*/ 2147483647 h 963"/>
              <a:gd name="T30" fmla="*/ 2147483647 w 5665"/>
              <a:gd name="T31" fmla="*/ 2147483647 h 963"/>
              <a:gd name="T32" fmla="*/ 2147483647 w 5665"/>
              <a:gd name="T33" fmla="*/ 2147483647 h 963"/>
              <a:gd name="T34" fmla="*/ 2147483647 w 5665"/>
              <a:gd name="T35" fmla="*/ 2147483647 h 963"/>
              <a:gd name="T36" fmla="*/ 2147483647 w 5665"/>
              <a:gd name="T37" fmla="*/ 2147483647 h 963"/>
              <a:gd name="T38" fmla="*/ 2147483647 w 5665"/>
              <a:gd name="T39" fmla="*/ 2147483647 h 963"/>
              <a:gd name="T40" fmla="*/ 2147483647 w 5665"/>
              <a:gd name="T41" fmla="*/ 2147483647 h 963"/>
              <a:gd name="T42" fmla="*/ 2147483647 w 5665"/>
              <a:gd name="T43" fmla="*/ 2147483647 h 963"/>
              <a:gd name="T44" fmla="*/ 2147483647 w 5665"/>
              <a:gd name="T45" fmla="*/ 2147483647 h 963"/>
              <a:gd name="T46" fmla="*/ 2147483647 w 5665"/>
              <a:gd name="T47" fmla="*/ 2147483647 h 963"/>
              <a:gd name="T48" fmla="*/ 2147483647 w 5665"/>
              <a:gd name="T49" fmla="*/ 2147483647 h 963"/>
              <a:gd name="T50" fmla="*/ 2147483647 w 5665"/>
              <a:gd name="T51" fmla="*/ 2147483647 h 963"/>
              <a:gd name="T52" fmla="*/ 2147483647 w 5665"/>
              <a:gd name="T53" fmla="*/ 2147483647 h 963"/>
              <a:gd name="T54" fmla="*/ 2147483647 w 5665"/>
              <a:gd name="T55" fmla="*/ 2147483647 h 963"/>
              <a:gd name="T56" fmla="*/ 2147483647 w 5665"/>
              <a:gd name="T57" fmla="*/ 2147483647 h 963"/>
              <a:gd name="T58" fmla="*/ 2147483647 w 5665"/>
              <a:gd name="T59" fmla="*/ 2147483647 h 963"/>
              <a:gd name="T60" fmla="*/ 2147483647 w 5665"/>
              <a:gd name="T61" fmla="*/ 2147483647 h 963"/>
              <a:gd name="T62" fmla="*/ 2147483647 w 5665"/>
              <a:gd name="T63" fmla="*/ 2147483647 h 963"/>
              <a:gd name="T64" fmla="*/ 2147483647 w 5665"/>
              <a:gd name="T65" fmla="*/ 2147483647 h 963"/>
              <a:gd name="T66" fmla="*/ 2147483647 w 5665"/>
              <a:gd name="T67" fmla="*/ 2147483647 h 963"/>
              <a:gd name="T68" fmla="*/ 2147483647 w 5665"/>
              <a:gd name="T69" fmla="*/ 2147483647 h 963"/>
              <a:gd name="T70" fmla="*/ 2147483647 w 5665"/>
              <a:gd name="T71" fmla="*/ 2147483647 h 963"/>
              <a:gd name="T72" fmla="*/ 2147483647 w 5665"/>
              <a:gd name="T73" fmla="*/ 2147483647 h 963"/>
              <a:gd name="T74" fmla="*/ 2147483647 w 5665"/>
              <a:gd name="T75" fmla="*/ 2147483647 h 963"/>
              <a:gd name="T76" fmla="*/ 2147483647 w 5665"/>
              <a:gd name="T77" fmla="*/ 2147483647 h 963"/>
              <a:gd name="T78" fmla="*/ 2147483647 w 5665"/>
              <a:gd name="T79" fmla="*/ 2147483647 h 963"/>
              <a:gd name="T80" fmla="*/ 2147483647 w 5665"/>
              <a:gd name="T81" fmla="*/ 2147483647 h 963"/>
              <a:gd name="T82" fmla="*/ 2147483647 w 5665"/>
              <a:gd name="T83" fmla="*/ 2147483647 h 963"/>
              <a:gd name="T84" fmla="*/ 2147483647 w 5665"/>
              <a:gd name="T85" fmla="*/ 2147483647 h 963"/>
              <a:gd name="T86" fmla="*/ 2147483647 w 5665"/>
              <a:gd name="T87" fmla="*/ 2147483647 h 963"/>
              <a:gd name="T88" fmla="*/ 2147483647 w 5665"/>
              <a:gd name="T89" fmla="*/ 2147483647 h 963"/>
              <a:gd name="T90" fmla="*/ 2147483647 w 5665"/>
              <a:gd name="T91" fmla="*/ 0 h 963"/>
              <a:gd name="T92" fmla="*/ 2147483647 w 5665"/>
              <a:gd name="T93" fmla="*/ 2147483647 h 963"/>
              <a:gd name="T94" fmla="*/ 2147483647 w 5665"/>
              <a:gd name="T95" fmla="*/ 2147483647 h 963"/>
              <a:gd name="T96" fmla="*/ 2147483647 w 5665"/>
              <a:gd name="T97" fmla="*/ 2147483647 h 963"/>
              <a:gd name="T98" fmla="*/ 2147483647 w 5665"/>
              <a:gd name="T99" fmla="*/ 2147483647 h 963"/>
              <a:gd name="T100" fmla="*/ 2147483647 w 5665"/>
              <a:gd name="T101" fmla="*/ 2147483647 h 963"/>
              <a:gd name="T102" fmla="*/ 2147483647 w 5665"/>
              <a:gd name="T103" fmla="*/ 2147483647 h 963"/>
              <a:gd name="T104" fmla="*/ 2147483647 w 5665"/>
              <a:gd name="T105" fmla="*/ 2147483647 h 963"/>
              <a:gd name="T106" fmla="*/ 2147483647 w 5665"/>
              <a:gd name="T107" fmla="*/ 2147483647 h 963"/>
              <a:gd name="T108" fmla="*/ 2147483647 w 5665"/>
              <a:gd name="T109" fmla="*/ 2147483647 h 963"/>
              <a:gd name="T110" fmla="*/ 2147483647 w 5665"/>
              <a:gd name="T111" fmla="*/ 2147483647 h 963"/>
              <a:gd name="T112" fmla="*/ 2147483647 w 5665"/>
              <a:gd name="T113" fmla="*/ 2147483647 h 963"/>
              <a:gd name="T114" fmla="*/ 2147483647 w 5665"/>
              <a:gd name="T115" fmla="*/ 2147483647 h 963"/>
              <a:gd name="T116" fmla="*/ 2147483647 w 5665"/>
              <a:gd name="T117" fmla="*/ 2147483647 h 963"/>
              <a:gd name="T118" fmla="*/ 2147483647 w 5665"/>
              <a:gd name="T119" fmla="*/ 2147483647 h 963"/>
              <a:gd name="T120" fmla="*/ 2147483647 w 5665"/>
              <a:gd name="T121" fmla="*/ 2147483647 h 9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665"/>
              <a:gd name="T184" fmla="*/ 0 h 963"/>
              <a:gd name="T185" fmla="*/ 5665 w 5665"/>
              <a:gd name="T186" fmla="*/ 963 h 963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665" h="963">
                <a:moveTo>
                  <a:pt x="0" y="963"/>
                </a:moveTo>
                <a:lnTo>
                  <a:pt x="94" y="823"/>
                </a:lnTo>
                <a:lnTo>
                  <a:pt x="188" y="737"/>
                </a:lnTo>
                <a:lnTo>
                  <a:pt x="282" y="541"/>
                </a:lnTo>
                <a:lnTo>
                  <a:pt x="377" y="398"/>
                </a:lnTo>
                <a:lnTo>
                  <a:pt x="472" y="369"/>
                </a:lnTo>
                <a:lnTo>
                  <a:pt x="566" y="455"/>
                </a:lnTo>
                <a:lnTo>
                  <a:pt x="660" y="624"/>
                </a:lnTo>
                <a:lnTo>
                  <a:pt x="755" y="595"/>
                </a:lnTo>
                <a:lnTo>
                  <a:pt x="849" y="541"/>
                </a:lnTo>
                <a:lnTo>
                  <a:pt x="944" y="568"/>
                </a:lnTo>
                <a:lnTo>
                  <a:pt x="1038" y="482"/>
                </a:lnTo>
                <a:lnTo>
                  <a:pt x="1133" y="426"/>
                </a:lnTo>
                <a:lnTo>
                  <a:pt x="1227" y="369"/>
                </a:lnTo>
                <a:lnTo>
                  <a:pt x="1321" y="369"/>
                </a:lnTo>
                <a:lnTo>
                  <a:pt x="1416" y="595"/>
                </a:lnTo>
                <a:lnTo>
                  <a:pt x="1510" y="624"/>
                </a:lnTo>
                <a:lnTo>
                  <a:pt x="1605" y="651"/>
                </a:lnTo>
                <a:lnTo>
                  <a:pt x="1699" y="455"/>
                </a:lnTo>
                <a:lnTo>
                  <a:pt x="1793" y="285"/>
                </a:lnTo>
                <a:lnTo>
                  <a:pt x="1888" y="199"/>
                </a:lnTo>
                <a:lnTo>
                  <a:pt x="1983" y="256"/>
                </a:lnTo>
                <a:lnTo>
                  <a:pt x="2077" y="285"/>
                </a:lnTo>
                <a:lnTo>
                  <a:pt x="2171" y="369"/>
                </a:lnTo>
                <a:lnTo>
                  <a:pt x="2265" y="398"/>
                </a:lnTo>
                <a:lnTo>
                  <a:pt x="2360" y="455"/>
                </a:lnTo>
                <a:lnTo>
                  <a:pt x="2455" y="511"/>
                </a:lnTo>
                <a:lnTo>
                  <a:pt x="2549" y="482"/>
                </a:lnTo>
                <a:lnTo>
                  <a:pt x="2643" y="455"/>
                </a:lnTo>
                <a:lnTo>
                  <a:pt x="2737" y="398"/>
                </a:lnTo>
                <a:lnTo>
                  <a:pt x="2833" y="369"/>
                </a:lnTo>
                <a:lnTo>
                  <a:pt x="2927" y="341"/>
                </a:lnTo>
                <a:lnTo>
                  <a:pt x="3021" y="541"/>
                </a:lnTo>
                <a:lnTo>
                  <a:pt x="3115" y="568"/>
                </a:lnTo>
                <a:lnTo>
                  <a:pt x="3209" y="651"/>
                </a:lnTo>
                <a:lnTo>
                  <a:pt x="3305" y="681"/>
                </a:lnTo>
                <a:lnTo>
                  <a:pt x="3399" y="651"/>
                </a:lnTo>
                <a:lnTo>
                  <a:pt x="3493" y="568"/>
                </a:lnTo>
                <a:lnTo>
                  <a:pt x="3587" y="541"/>
                </a:lnTo>
                <a:lnTo>
                  <a:pt x="3682" y="482"/>
                </a:lnTo>
                <a:lnTo>
                  <a:pt x="3777" y="426"/>
                </a:lnTo>
                <a:lnTo>
                  <a:pt x="3871" y="312"/>
                </a:lnTo>
                <a:lnTo>
                  <a:pt x="3965" y="312"/>
                </a:lnTo>
                <a:lnTo>
                  <a:pt x="4059" y="229"/>
                </a:lnTo>
                <a:lnTo>
                  <a:pt x="4154" y="229"/>
                </a:lnTo>
                <a:lnTo>
                  <a:pt x="4249" y="0"/>
                </a:lnTo>
                <a:lnTo>
                  <a:pt x="4343" y="57"/>
                </a:lnTo>
                <a:lnTo>
                  <a:pt x="4437" y="170"/>
                </a:lnTo>
                <a:lnTo>
                  <a:pt x="4532" y="229"/>
                </a:lnTo>
                <a:lnTo>
                  <a:pt x="4626" y="285"/>
                </a:lnTo>
                <a:lnTo>
                  <a:pt x="4721" y="369"/>
                </a:lnTo>
                <a:lnTo>
                  <a:pt x="4815" y="426"/>
                </a:lnTo>
                <a:lnTo>
                  <a:pt x="4910" y="426"/>
                </a:lnTo>
                <a:lnTo>
                  <a:pt x="5004" y="398"/>
                </a:lnTo>
                <a:lnTo>
                  <a:pt x="5098" y="369"/>
                </a:lnTo>
                <a:lnTo>
                  <a:pt x="5193" y="312"/>
                </a:lnTo>
                <a:lnTo>
                  <a:pt x="5287" y="398"/>
                </a:lnTo>
                <a:lnTo>
                  <a:pt x="5382" y="482"/>
                </a:lnTo>
                <a:lnTo>
                  <a:pt x="5476" y="398"/>
                </a:lnTo>
                <a:lnTo>
                  <a:pt x="5570" y="369"/>
                </a:lnTo>
                <a:lnTo>
                  <a:pt x="5665" y="341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80" name="Rectangle 159"/>
          <p:cNvSpPr>
            <a:spLocks noChangeArrowheads="1"/>
          </p:cNvSpPr>
          <p:nvPr/>
        </p:nvSpPr>
        <p:spPr bwMode="auto">
          <a:xfrm>
            <a:off x="2709863" y="407352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Rectangle 160"/>
          <p:cNvSpPr>
            <a:spLocks noChangeArrowheads="1"/>
          </p:cNvSpPr>
          <p:nvPr/>
        </p:nvSpPr>
        <p:spPr bwMode="auto">
          <a:xfrm>
            <a:off x="2784475" y="3962400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61"/>
          <p:cNvSpPr>
            <a:spLocks noChangeArrowheads="1"/>
          </p:cNvSpPr>
          <p:nvPr/>
        </p:nvSpPr>
        <p:spPr bwMode="auto">
          <a:xfrm>
            <a:off x="2859088" y="3894138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3" name="Rectangle 162"/>
          <p:cNvSpPr>
            <a:spLocks noChangeArrowheads="1"/>
          </p:cNvSpPr>
          <p:nvPr/>
        </p:nvSpPr>
        <p:spPr bwMode="auto">
          <a:xfrm>
            <a:off x="2933700" y="37385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63"/>
          <p:cNvSpPr>
            <a:spLocks noChangeArrowheads="1"/>
          </p:cNvSpPr>
          <p:nvPr/>
        </p:nvSpPr>
        <p:spPr bwMode="auto">
          <a:xfrm>
            <a:off x="3008313" y="36258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5" name="Rectangle 164"/>
          <p:cNvSpPr>
            <a:spLocks noChangeArrowheads="1"/>
          </p:cNvSpPr>
          <p:nvPr/>
        </p:nvSpPr>
        <p:spPr bwMode="auto">
          <a:xfrm>
            <a:off x="3084513" y="3602038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65"/>
          <p:cNvSpPr>
            <a:spLocks noChangeArrowheads="1"/>
          </p:cNvSpPr>
          <p:nvPr/>
        </p:nvSpPr>
        <p:spPr bwMode="auto">
          <a:xfrm>
            <a:off x="3159125" y="3670300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7" name="Rectangle 166"/>
          <p:cNvSpPr>
            <a:spLocks noChangeArrowheads="1"/>
          </p:cNvSpPr>
          <p:nvPr/>
        </p:nvSpPr>
        <p:spPr bwMode="auto">
          <a:xfrm>
            <a:off x="3233738" y="3805238"/>
            <a:ext cx="33337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67"/>
          <p:cNvSpPr>
            <a:spLocks noChangeArrowheads="1"/>
          </p:cNvSpPr>
          <p:nvPr/>
        </p:nvSpPr>
        <p:spPr bwMode="auto">
          <a:xfrm>
            <a:off x="3308350" y="378142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9" name="Rectangle 168"/>
          <p:cNvSpPr>
            <a:spLocks noChangeArrowheads="1"/>
          </p:cNvSpPr>
          <p:nvPr/>
        </p:nvSpPr>
        <p:spPr bwMode="auto">
          <a:xfrm>
            <a:off x="3382963" y="37385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69"/>
          <p:cNvSpPr>
            <a:spLocks noChangeArrowheads="1"/>
          </p:cNvSpPr>
          <p:nvPr/>
        </p:nvSpPr>
        <p:spPr bwMode="auto">
          <a:xfrm>
            <a:off x="3459163" y="3760788"/>
            <a:ext cx="33337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1" name="Rectangle 170"/>
          <p:cNvSpPr>
            <a:spLocks noChangeArrowheads="1"/>
          </p:cNvSpPr>
          <p:nvPr/>
        </p:nvSpPr>
        <p:spPr bwMode="auto">
          <a:xfrm>
            <a:off x="3533775" y="3692525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71"/>
          <p:cNvSpPr>
            <a:spLocks noChangeArrowheads="1"/>
          </p:cNvSpPr>
          <p:nvPr/>
        </p:nvSpPr>
        <p:spPr bwMode="auto">
          <a:xfrm>
            <a:off x="3608388" y="36480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3" name="Rectangle 172"/>
          <p:cNvSpPr>
            <a:spLocks noChangeArrowheads="1"/>
          </p:cNvSpPr>
          <p:nvPr/>
        </p:nvSpPr>
        <p:spPr bwMode="auto">
          <a:xfrm>
            <a:off x="3683000" y="36020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173"/>
          <p:cNvSpPr>
            <a:spLocks noChangeArrowheads="1"/>
          </p:cNvSpPr>
          <p:nvPr/>
        </p:nvSpPr>
        <p:spPr bwMode="auto">
          <a:xfrm>
            <a:off x="3757613" y="36020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5" name="Rectangle 174"/>
          <p:cNvSpPr>
            <a:spLocks noChangeArrowheads="1"/>
          </p:cNvSpPr>
          <p:nvPr/>
        </p:nvSpPr>
        <p:spPr bwMode="auto">
          <a:xfrm>
            <a:off x="3833813" y="3781425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6" name="Rectangle 175"/>
          <p:cNvSpPr>
            <a:spLocks noChangeArrowheads="1"/>
          </p:cNvSpPr>
          <p:nvPr/>
        </p:nvSpPr>
        <p:spPr bwMode="auto">
          <a:xfrm>
            <a:off x="3908425" y="3805238"/>
            <a:ext cx="33338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7" name="Rectangle 176"/>
          <p:cNvSpPr>
            <a:spLocks noChangeArrowheads="1"/>
          </p:cNvSpPr>
          <p:nvPr/>
        </p:nvSpPr>
        <p:spPr bwMode="auto">
          <a:xfrm>
            <a:off x="3983038" y="38258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8" name="Rectangle 177"/>
          <p:cNvSpPr>
            <a:spLocks noChangeArrowheads="1"/>
          </p:cNvSpPr>
          <p:nvPr/>
        </p:nvSpPr>
        <p:spPr bwMode="auto">
          <a:xfrm>
            <a:off x="4057650" y="3670300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9" name="Rectangle 178"/>
          <p:cNvSpPr>
            <a:spLocks noChangeArrowheads="1"/>
          </p:cNvSpPr>
          <p:nvPr/>
        </p:nvSpPr>
        <p:spPr bwMode="auto">
          <a:xfrm>
            <a:off x="4132263" y="35353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0" name="Rectangle 179"/>
          <p:cNvSpPr>
            <a:spLocks noChangeArrowheads="1"/>
          </p:cNvSpPr>
          <p:nvPr/>
        </p:nvSpPr>
        <p:spPr bwMode="auto">
          <a:xfrm>
            <a:off x="4208463" y="3467100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FF9900"/>
              </a:solidFill>
            </a:endParaRPr>
          </a:p>
        </p:txBody>
      </p:sp>
      <p:sp>
        <p:nvSpPr>
          <p:cNvPr id="16501" name="Rectangle 180"/>
          <p:cNvSpPr>
            <a:spLocks noChangeArrowheads="1"/>
          </p:cNvSpPr>
          <p:nvPr/>
        </p:nvSpPr>
        <p:spPr bwMode="auto">
          <a:xfrm>
            <a:off x="4283075" y="351313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2" name="Rectangle 181"/>
          <p:cNvSpPr>
            <a:spLocks noChangeArrowheads="1"/>
          </p:cNvSpPr>
          <p:nvPr/>
        </p:nvSpPr>
        <p:spPr bwMode="auto">
          <a:xfrm>
            <a:off x="4357688" y="35353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3" name="Rectangle 182"/>
          <p:cNvSpPr>
            <a:spLocks noChangeArrowheads="1"/>
          </p:cNvSpPr>
          <p:nvPr/>
        </p:nvSpPr>
        <p:spPr bwMode="auto">
          <a:xfrm>
            <a:off x="4432300" y="36020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4" name="Rectangle 183"/>
          <p:cNvSpPr>
            <a:spLocks noChangeArrowheads="1"/>
          </p:cNvSpPr>
          <p:nvPr/>
        </p:nvSpPr>
        <p:spPr bwMode="auto">
          <a:xfrm>
            <a:off x="4506913" y="36258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5" name="Rectangle 184"/>
          <p:cNvSpPr>
            <a:spLocks noChangeArrowheads="1"/>
          </p:cNvSpPr>
          <p:nvPr/>
        </p:nvSpPr>
        <p:spPr bwMode="auto">
          <a:xfrm>
            <a:off x="4583113" y="3670300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6" name="Rectangle 185"/>
          <p:cNvSpPr>
            <a:spLocks noChangeArrowheads="1"/>
          </p:cNvSpPr>
          <p:nvPr/>
        </p:nvSpPr>
        <p:spPr bwMode="auto">
          <a:xfrm>
            <a:off x="4657725" y="3714750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7" name="Rectangle 186"/>
          <p:cNvSpPr>
            <a:spLocks noChangeArrowheads="1"/>
          </p:cNvSpPr>
          <p:nvPr/>
        </p:nvSpPr>
        <p:spPr bwMode="auto">
          <a:xfrm>
            <a:off x="4732338" y="369252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8" name="Rectangle 187"/>
          <p:cNvSpPr>
            <a:spLocks noChangeArrowheads="1"/>
          </p:cNvSpPr>
          <p:nvPr/>
        </p:nvSpPr>
        <p:spPr bwMode="auto">
          <a:xfrm>
            <a:off x="4806950" y="3670300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9" name="Rectangle 188"/>
          <p:cNvSpPr>
            <a:spLocks noChangeArrowheads="1"/>
          </p:cNvSpPr>
          <p:nvPr/>
        </p:nvSpPr>
        <p:spPr bwMode="auto">
          <a:xfrm>
            <a:off x="4881563" y="36258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0" name="Rectangle 189"/>
          <p:cNvSpPr>
            <a:spLocks noChangeArrowheads="1"/>
          </p:cNvSpPr>
          <p:nvPr/>
        </p:nvSpPr>
        <p:spPr bwMode="auto">
          <a:xfrm>
            <a:off x="4957763" y="36020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1" name="Rectangle 190"/>
          <p:cNvSpPr>
            <a:spLocks noChangeArrowheads="1"/>
          </p:cNvSpPr>
          <p:nvPr/>
        </p:nvSpPr>
        <p:spPr bwMode="auto">
          <a:xfrm>
            <a:off x="5032375" y="357981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2" name="Rectangle 191"/>
          <p:cNvSpPr>
            <a:spLocks noChangeArrowheads="1"/>
          </p:cNvSpPr>
          <p:nvPr/>
        </p:nvSpPr>
        <p:spPr bwMode="auto">
          <a:xfrm>
            <a:off x="5106988" y="37385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3" name="Rectangle 192"/>
          <p:cNvSpPr>
            <a:spLocks noChangeArrowheads="1"/>
          </p:cNvSpPr>
          <p:nvPr/>
        </p:nvSpPr>
        <p:spPr bwMode="auto">
          <a:xfrm>
            <a:off x="5181600" y="376078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4" name="Rectangle 193"/>
          <p:cNvSpPr>
            <a:spLocks noChangeArrowheads="1"/>
          </p:cNvSpPr>
          <p:nvPr/>
        </p:nvSpPr>
        <p:spPr bwMode="auto">
          <a:xfrm>
            <a:off x="5256213" y="38258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5" name="Rectangle 194"/>
          <p:cNvSpPr>
            <a:spLocks noChangeArrowheads="1"/>
          </p:cNvSpPr>
          <p:nvPr/>
        </p:nvSpPr>
        <p:spPr bwMode="auto">
          <a:xfrm>
            <a:off x="5332413" y="384968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6" name="Rectangle 195"/>
          <p:cNvSpPr>
            <a:spLocks noChangeArrowheads="1"/>
          </p:cNvSpPr>
          <p:nvPr/>
        </p:nvSpPr>
        <p:spPr bwMode="auto">
          <a:xfrm>
            <a:off x="5407025" y="38258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7" name="Rectangle 196"/>
          <p:cNvSpPr>
            <a:spLocks noChangeArrowheads="1"/>
          </p:cNvSpPr>
          <p:nvPr/>
        </p:nvSpPr>
        <p:spPr bwMode="auto">
          <a:xfrm>
            <a:off x="5481638" y="376078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8" name="Rectangle 197"/>
          <p:cNvSpPr>
            <a:spLocks noChangeArrowheads="1"/>
          </p:cNvSpPr>
          <p:nvPr/>
        </p:nvSpPr>
        <p:spPr bwMode="auto">
          <a:xfrm>
            <a:off x="5556250" y="373856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9" name="Rectangle 198"/>
          <p:cNvSpPr>
            <a:spLocks noChangeArrowheads="1"/>
          </p:cNvSpPr>
          <p:nvPr/>
        </p:nvSpPr>
        <p:spPr bwMode="auto">
          <a:xfrm>
            <a:off x="5630863" y="369252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0" name="Rectangle 199"/>
          <p:cNvSpPr>
            <a:spLocks noChangeArrowheads="1"/>
          </p:cNvSpPr>
          <p:nvPr/>
        </p:nvSpPr>
        <p:spPr bwMode="auto">
          <a:xfrm>
            <a:off x="5707063" y="36480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1" name="Rectangle 200"/>
          <p:cNvSpPr>
            <a:spLocks noChangeArrowheads="1"/>
          </p:cNvSpPr>
          <p:nvPr/>
        </p:nvSpPr>
        <p:spPr bwMode="auto">
          <a:xfrm>
            <a:off x="5781675" y="355758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2" name="Rectangle 201"/>
          <p:cNvSpPr>
            <a:spLocks noChangeArrowheads="1"/>
          </p:cNvSpPr>
          <p:nvPr/>
        </p:nvSpPr>
        <p:spPr bwMode="auto">
          <a:xfrm>
            <a:off x="5856288" y="355758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3" name="Rectangle 202"/>
          <p:cNvSpPr>
            <a:spLocks noChangeArrowheads="1"/>
          </p:cNvSpPr>
          <p:nvPr/>
        </p:nvSpPr>
        <p:spPr bwMode="auto">
          <a:xfrm>
            <a:off x="5930900" y="349091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4" name="Rectangle 204"/>
          <p:cNvSpPr>
            <a:spLocks noChangeArrowheads="1"/>
          </p:cNvSpPr>
          <p:nvPr/>
        </p:nvSpPr>
        <p:spPr bwMode="auto">
          <a:xfrm>
            <a:off x="6007100" y="3490913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5" name="Rectangle 205"/>
          <p:cNvSpPr>
            <a:spLocks noChangeArrowheads="1"/>
          </p:cNvSpPr>
          <p:nvPr/>
        </p:nvSpPr>
        <p:spPr bwMode="auto">
          <a:xfrm>
            <a:off x="6081713" y="330993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6" name="Rectangle 206"/>
          <p:cNvSpPr>
            <a:spLocks noChangeArrowheads="1"/>
          </p:cNvSpPr>
          <p:nvPr/>
        </p:nvSpPr>
        <p:spPr bwMode="auto">
          <a:xfrm>
            <a:off x="6156325" y="335438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7" name="Rectangle 207"/>
          <p:cNvSpPr>
            <a:spLocks noChangeArrowheads="1"/>
          </p:cNvSpPr>
          <p:nvPr/>
        </p:nvSpPr>
        <p:spPr bwMode="auto">
          <a:xfrm>
            <a:off x="6230938" y="34448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8" name="Rectangle 208"/>
          <p:cNvSpPr>
            <a:spLocks noChangeArrowheads="1"/>
          </p:cNvSpPr>
          <p:nvPr/>
        </p:nvSpPr>
        <p:spPr bwMode="auto">
          <a:xfrm>
            <a:off x="6307138" y="3490913"/>
            <a:ext cx="33337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29" name="Rectangle 209"/>
          <p:cNvSpPr>
            <a:spLocks noChangeArrowheads="1"/>
          </p:cNvSpPr>
          <p:nvPr/>
        </p:nvSpPr>
        <p:spPr bwMode="auto">
          <a:xfrm>
            <a:off x="6381750" y="3535363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0" name="Rectangle 210"/>
          <p:cNvSpPr>
            <a:spLocks noChangeArrowheads="1"/>
          </p:cNvSpPr>
          <p:nvPr/>
        </p:nvSpPr>
        <p:spPr bwMode="auto">
          <a:xfrm>
            <a:off x="6456363" y="3602038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1" name="Rectangle 211"/>
          <p:cNvSpPr>
            <a:spLocks noChangeArrowheads="1"/>
          </p:cNvSpPr>
          <p:nvPr/>
        </p:nvSpPr>
        <p:spPr bwMode="auto">
          <a:xfrm>
            <a:off x="6530975" y="36480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2" name="Rectangle 212"/>
          <p:cNvSpPr>
            <a:spLocks noChangeArrowheads="1"/>
          </p:cNvSpPr>
          <p:nvPr/>
        </p:nvSpPr>
        <p:spPr bwMode="auto">
          <a:xfrm>
            <a:off x="6605588" y="3648075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3" name="Rectangle 213"/>
          <p:cNvSpPr>
            <a:spLocks noChangeArrowheads="1"/>
          </p:cNvSpPr>
          <p:nvPr/>
        </p:nvSpPr>
        <p:spPr bwMode="auto">
          <a:xfrm>
            <a:off x="6681788" y="362585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4" name="Rectangle 214"/>
          <p:cNvSpPr>
            <a:spLocks noChangeArrowheads="1"/>
          </p:cNvSpPr>
          <p:nvPr/>
        </p:nvSpPr>
        <p:spPr bwMode="auto">
          <a:xfrm>
            <a:off x="6756400" y="36020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5" name="Rectangle 215"/>
          <p:cNvSpPr>
            <a:spLocks noChangeArrowheads="1"/>
          </p:cNvSpPr>
          <p:nvPr/>
        </p:nvSpPr>
        <p:spPr bwMode="auto">
          <a:xfrm>
            <a:off x="6831013" y="3557588"/>
            <a:ext cx="34925" cy="33337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6" name="Rectangle 216"/>
          <p:cNvSpPr>
            <a:spLocks noChangeArrowheads="1"/>
          </p:cNvSpPr>
          <p:nvPr/>
        </p:nvSpPr>
        <p:spPr bwMode="auto">
          <a:xfrm>
            <a:off x="6905625" y="3625850"/>
            <a:ext cx="34925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7" name="Rectangle 217"/>
          <p:cNvSpPr>
            <a:spLocks noChangeArrowheads="1"/>
          </p:cNvSpPr>
          <p:nvPr/>
        </p:nvSpPr>
        <p:spPr bwMode="auto">
          <a:xfrm>
            <a:off x="6981825" y="3692525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8" name="Rectangle 218"/>
          <p:cNvSpPr>
            <a:spLocks noChangeArrowheads="1"/>
          </p:cNvSpPr>
          <p:nvPr/>
        </p:nvSpPr>
        <p:spPr bwMode="auto">
          <a:xfrm>
            <a:off x="7056438" y="3625850"/>
            <a:ext cx="33337" cy="33338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39" name="Rectangle 219"/>
          <p:cNvSpPr>
            <a:spLocks noChangeArrowheads="1"/>
          </p:cNvSpPr>
          <p:nvPr/>
        </p:nvSpPr>
        <p:spPr bwMode="auto">
          <a:xfrm>
            <a:off x="7131050" y="3602038"/>
            <a:ext cx="33338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40" name="Rectangle 220"/>
          <p:cNvSpPr>
            <a:spLocks noChangeArrowheads="1"/>
          </p:cNvSpPr>
          <p:nvPr/>
        </p:nvSpPr>
        <p:spPr bwMode="auto">
          <a:xfrm>
            <a:off x="7205663" y="3579813"/>
            <a:ext cx="34925" cy="34925"/>
          </a:xfrm>
          <a:prstGeom prst="rect">
            <a:avLst/>
          </a:prstGeom>
          <a:solidFill>
            <a:srgbClr val="00FFFF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41" name="Rectangle 221"/>
          <p:cNvSpPr>
            <a:spLocks noChangeArrowheads="1"/>
          </p:cNvSpPr>
          <p:nvPr/>
        </p:nvSpPr>
        <p:spPr bwMode="auto">
          <a:xfrm>
            <a:off x="2220913" y="1493838"/>
            <a:ext cx="704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9900"/>
                </a:solidFill>
              </a:rPr>
              <a:t>healthy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6542" name="Rectangle 222"/>
          <p:cNvSpPr>
            <a:spLocks noChangeArrowheads="1"/>
          </p:cNvSpPr>
          <p:nvPr/>
        </p:nvSpPr>
        <p:spPr bwMode="auto">
          <a:xfrm>
            <a:off x="2859088" y="3170238"/>
            <a:ext cx="10080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9900"/>
                </a:solidFill>
              </a:rPr>
              <a:t>1   relative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6543" name="Rectangle 223"/>
          <p:cNvSpPr>
            <a:spLocks noChangeArrowheads="1"/>
          </p:cNvSpPr>
          <p:nvPr/>
        </p:nvSpPr>
        <p:spPr bwMode="auto">
          <a:xfrm>
            <a:off x="3546475" y="4541838"/>
            <a:ext cx="5937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FF9900"/>
                </a:solidFill>
              </a:rPr>
              <a:t>T2DM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6544" name="Rectangle 224"/>
          <p:cNvSpPr>
            <a:spLocks noChangeArrowheads="1"/>
          </p:cNvSpPr>
          <p:nvPr/>
        </p:nvSpPr>
        <p:spPr bwMode="auto">
          <a:xfrm>
            <a:off x="2979738" y="31543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FF9900"/>
                </a:solidFill>
              </a:rPr>
              <a:t>o</a:t>
            </a:r>
            <a:endParaRPr lang="en-US">
              <a:solidFill>
                <a:srgbClr val="FF9900"/>
              </a:solidFill>
            </a:endParaRPr>
          </a:p>
        </p:txBody>
      </p:sp>
      <p:sp>
        <p:nvSpPr>
          <p:cNvPr id="16545" name="Rectangle 225"/>
          <p:cNvSpPr>
            <a:spLocks noChangeArrowheads="1"/>
          </p:cNvSpPr>
          <p:nvPr/>
        </p:nvSpPr>
        <p:spPr bwMode="auto">
          <a:xfrm>
            <a:off x="5810250" y="4251325"/>
            <a:ext cx="2055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FFFF"/>
                </a:solidFill>
              </a:rPr>
              <a:t>Lang et al. Diabetes 1981;30:435</a:t>
            </a:r>
            <a:endParaRPr lang="en-US">
              <a:solidFill>
                <a:srgbClr val="00FFFF"/>
              </a:solidFill>
            </a:endParaRPr>
          </a:p>
        </p:txBody>
      </p:sp>
      <p:sp>
        <p:nvSpPr>
          <p:cNvPr id="16546" name="Rectangle 226"/>
          <p:cNvSpPr>
            <a:spLocks noChangeArrowheads="1"/>
          </p:cNvSpPr>
          <p:nvPr/>
        </p:nvSpPr>
        <p:spPr bwMode="auto">
          <a:xfrm>
            <a:off x="4535488" y="2803525"/>
            <a:ext cx="27432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FFFF"/>
                </a:solidFill>
              </a:rPr>
              <a:t>O'Rahilly et al. N Engl J Med 1988;318:1225</a:t>
            </a:r>
            <a:endParaRPr lang="en-US">
              <a:solidFill>
                <a:srgbClr val="00FFFF"/>
              </a:solidFill>
            </a:endParaRPr>
          </a:p>
        </p:txBody>
      </p:sp>
      <p:sp>
        <p:nvSpPr>
          <p:cNvPr id="16547" name="Rectangle 227"/>
          <p:cNvSpPr>
            <a:spLocks noChangeArrowheads="1"/>
          </p:cNvSpPr>
          <p:nvPr/>
        </p:nvSpPr>
        <p:spPr bwMode="auto">
          <a:xfrm>
            <a:off x="3848100" y="1279525"/>
            <a:ext cx="26082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FFFF"/>
                </a:solidFill>
              </a:rPr>
              <a:t>Matthews. Diabetic Medicine 1996;13:S53</a:t>
            </a:r>
            <a:endParaRPr lang="en-US">
              <a:solidFill>
                <a:srgbClr val="00FFFF"/>
              </a:solidFill>
            </a:endParaRPr>
          </a:p>
        </p:txBody>
      </p:sp>
      <p:sp>
        <p:nvSpPr>
          <p:cNvPr id="16548" name="Rectangle 228"/>
          <p:cNvSpPr>
            <a:spLocks noChangeArrowheads="1"/>
          </p:cNvSpPr>
          <p:nvPr/>
        </p:nvSpPr>
        <p:spPr bwMode="auto">
          <a:xfrm>
            <a:off x="7870825" y="5913438"/>
            <a:ext cx="7651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chemeClr val="bg1"/>
                </a:solidFill>
              </a:rPr>
              <a:t>minutes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549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5383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EVALUATING INSULIN PULSATILITY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33388" y="1808163"/>
            <a:ext cx="704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insulin</a:t>
            </a:r>
            <a:r>
              <a:rPr lang="en-GB" sz="140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1400">
                <a:solidFill>
                  <a:schemeClr val="bg1"/>
                </a:solidFill>
              </a:rPr>
              <a:t>(mU/L)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771650" y="1643063"/>
            <a:ext cx="2092325" cy="3255962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4197350" y="1643063"/>
            <a:ext cx="2092325" cy="3257550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6667500" y="1643063"/>
            <a:ext cx="2044700" cy="3257550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1817688" y="50053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2103438" y="50053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30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2424113" y="50053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60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2746375" y="50053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90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18" name="Rectangle 14"/>
          <p:cNvSpPr>
            <a:spLocks noChangeArrowheads="1"/>
          </p:cNvSpPr>
          <p:nvPr/>
        </p:nvSpPr>
        <p:spPr bwMode="auto">
          <a:xfrm>
            <a:off x="3032125" y="50053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120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3352800" y="50053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0" name="Rectangle 16"/>
          <p:cNvSpPr>
            <a:spLocks noChangeArrowheads="1"/>
          </p:cNvSpPr>
          <p:nvPr/>
        </p:nvSpPr>
        <p:spPr bwMode="auto">
          <a:xfrm>
            <a:off x="3673475" y="50053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180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1" name="Rectangle 17"/>
          <p:cNvSpPr>
            <a:spLocks noChangeArrowheads="1"/>
          </p:cNvSpPr>
          <p:nvPr/>
        </p:nvSpPr>
        <p:spPr bwMode="auto">
          <a:xfrm>
            <a:off x="1420813" y="482758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1325563" y="40227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3" name="Rectangle 19"/>
          <p:cNvSpPr>
            <a:spLocks noChangeArrowheads="1"/>
          </p:cNvSpPr>
          <p:nvPr/>
        </p:nvSpPr>
        <p:spPr bwMode="auto">
          <a:xfrm>
            <a:off x="1227138" y="321468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4" name="Rectangle 20"/>
          <p:cNvSpPr>
            <a:spLocks noChangeArrowheads="1"/>
          </p:cNvSpPr>
          <p:nvPr/>
        </p:nvSpPr>
        <p:spPr bwMode="auto">
          <a:xfrm>
            <a:off x="1227138" y="2409825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150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5" name="Rectangle 21"/>
          <p:cNvSpPr>
            <a:spLocks noChangeArrowheads="1"/>
          </p:cNvSpPr>
          <p:nvPr/>
        </p:nvSpPr>
        <p:spPr bwMode="auto">
          <a:xfrm>
            <a:off x="1227138" y="160496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200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26" name="Freeform 22"/>
          <p:cNvSpPr>
            <a:spLocks/>
          </p:cNvSpPr>
          <p:nvPr/>
        </p:nvSpPr>
        <p:spPr bwMode="auto">
          <a:xfrm>
            <a:off x="1798638" y="3886200"/>
            <a:ext cx="1979612" cy="966788"/>
          </a:xfrm>
          <a:custGeom>
            <a:avLst/>
            <a:gdLst>
              <a:gd name="T0" fmla="*/ 0 w 2495"/>
              <a:gd name="T1" fmla="*/ 2147483647 h 1544"/>
              <a:gd name="T2" fmla="*/ 2147483647 w 2495"/>
              <a:gd name="T3" fmla="*/ 2147483647 h 1544"/>
              <a:gd name="T4" fmla="*/ 2147483647 w 2495"/>
              <a:gd name="T5" fmla="*/ 0 h 1544"/>
              <a:gd name="T6" fmla="*/ 2147483647 w 2495"/>
              <a:gd name="T7" fmla="*/ 0 h 1544"/>
              <a:gd name="T8" fmla="*/ 2147483647 w 2495"/>
              <a:gd name="T9" fmla="*/ 2147483647 h 1544"/>
              <a:gd name="T10" fmla="*/ 2147483647 w 2495"/>
              <a:gd name="T11" fmla="*/ 2147483647 h 1544"/>
              <a:gd name="T12" fmla="*/ 2147483647 w 2495"/>
              <a:gd name="T13" fmla="*/ 2147483647 h 1544"/>
              <a:gd name="T14" fmla="*/ 2147483647 w 2495"/>
              <a:gd name="T15" fmla="*/ 2147483647 h 1544"/>
              <a:gd name="T16" fmla="*/ 2147483647 w 2495"/>
              <a:gd name="T17" fmla="*/ 2147483647 h 1544"/>
              <a:gd name="T18" fmla="*/ 2147483647 w 2495"/>
              <a:gd name="T19" fmla="*/ 2147483647 h 1544"/>
              <a:gd name="T20" fmla="*/ 2147483647 w 2495"/>
              <a:gd name="T21" fmla="*/ 2147483647 h 1544"/>
              <a:gd name="T22" fmla="*/ 2147483647 w 2495"/>
              <a:gd name="T23" fmla="*/ 2147483647 h 1544"/>
              <a:gd name="T24" fmla="*/ 2147483647 w 2495"/>
              <a:gd name="T25" fmla="*/ 2147483647 h 1544"/>
              <a:gd name="T26" fmla="*/ 2147483647 w 2495"/>
              <a:gd name="T27" fmla="*/ 2147483647 h 1544"/>
              <a:gd name="T28" fmla="*/ 2147483647 w 2495"/>
              <a:gd name="T29" fmla="*/ 2147483647 h 1544"/>
              <a:gd name="T30" fmla="*/ 2147483647 w 2495"/>
              <a:gd name="T31" fmla="*/ 2147483647 h 15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95"/>
              <a:gd name="T49" fmla="*/ 0 h 1544"/>
              <a:gd name="T50" fmla="*/ 2495 w 2495"/>
              <a:gd name="T51" fmla="*/ 1544 h 15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95" h="1544">
                <a:moveTo>
                  <a:pt x="0" y="1416"/>
                </a:moveTo>
                <a:lnTo>
                  <a:pt x="67" y="1467"/>
                </a:lnTo>
                <a:lnTo>
                  <a:pt x="107" y="0"/>
                </a:lnTo>
                <a:lnTo>
                  <a:pt x="134" y="0"/>
                </a:lnTo>
                <a:lnTo>
                  <a:pt x="161" y="438"/>
                </a:lnTo>
                <a:lnTo>
                  <a:pt x="201" y="618"/>
                </a:lnTo>
                <a:lnTo>
                  <a:pt x="268" y="798"/>
                </a:lnTo>
                <a:lnTo>
                  <a:pt x="337" y="823"/>
                </a:lnTo>
                <a:lnTo>
                  <a:pt x="471" y="927"/>
                </a:lnTo>
                <a:lnTo>
                  <a:pt x="674" y="618"/>
                </a:lnTo>
                <a:lnTo>
                  <a:pt x="875" y="849"/>
                </a:lnTo>
                <a:lnTo>
                  <a:pt x="1078" y="901"/>
                </a:lnTo>
                <a:lnTo>
                  <a:pt x="1281" y="1235"/>
                </a:lnTo>
                <a:lnTo>
                  <a:pt x="1685" y="1390"/>
                </a:lnTo>
                <a:lnTo>
                  <a:pt x="2089" y="1441"/>
                </a:lnTo>
                <a:lnTo>
                  <a:pt x="2495" y="1544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7" name="Rectangle 23"/>
          <p:cNvSpPr>
            <a:spLocks noChangeArrowheads="1"/>
          </p:cNvSpPr>
          <p:nvPr/>
        </p:nvSpPr>
        <p:spPr bwMode="auto">
          <a:xfrm>
            <a:off x="1781175" y="4757738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1833563" y="4789488"/>
            <a:ext cx="36512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Rectangle 25"/>
          <p:cNvSpPr>
            <a:spLocks noChangeArrowheads="1"/>
          </p:cNvSpPr>
          <p:nvPr/>
        </p:nvSpPr>
        <p:spPr bwMode="auto">
          <a:xfrm>
            <a:off x="1865313" y="3871913"/>
            <a:ext cx="36512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Rectangle 26"/>
          <p:cNvSpPr>
            <a:spLocks noChangeArrowheads="1"/>
          </p:cNvSpPr>
          <p:nvPr/>
        </p:nvSpPr>
        <p:spPr bwMode="auto">
          <a:xfrm>
            <a:off x="1887538" y="387191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Rectangle 27"/>
          <p:cNvSpPr>
            <a:spLocks noChangeArrowheads="1"/>
          </p:cNvSpPr>
          <p:nvPr/>
        </p:nvSpPr>
        <p:spPr bwMode="auto">
          <a:xfrm>
            <a:off x="1908175" y="4146550"/>
            <a:ext cx="36513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Rectangle 28"/>
          <p:cNvSpPr>
            <a:spLocks noChangeArrowheads="1"/>
          </p:cNvSpPr>
          <p:nvPr/>
        </p:nvSpPr>
        <p:spPr bwMode="auto">
          <a:xfrm>
            <a:off x="1939925" y="4259263"/>
            <a:ext cx="36513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Rectangle 29"/>
          <p:cNvSpPr>
            <a:spLocks noChangeArrowheads="1"/>
          </p:cNvSpPr>
          <p:nvPr/>
        </p:nvSpPr>
        <p:spPr bwMode="auto">
          <a:xfrm>
            <a:off x="1993900" y="4371975"/>
            <a:ext cx="34925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Rectangle 30"/>
          <p:cNvSpPr>
            <a:spLocks noChangeArrowheads="1"/>
          </p:cNvSpPr>
          <p:nvPr/>
        </p:nvSpPr>
        <p:spPr bwMode="auto">
          <a:xfrm>
            <a:off x="2047875" y="4386263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Rectangle 31"/>
          <p:cNvSpPr>
            <a:spLocks noChangeArrowheads="1"/>
          </p:cNvSpPr>
          <p:nvPr/>
        </p:nvSpPr>
        <p:spPr bwMode="auto">
          <a:xfrm>
            <a:off x="2154238" y="4451350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Rectangle 32"/>
          <p:cNvSpPr>
            <a:spLocks noChangeArrowheads="1"/>
          </p:cNvSpPr>
          <p:nvPr/>
        </p:nvSpPr>
        <p:spPr bwMode="auto">
          <a:xfrm>
            <a:off x="2316163" y="425926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Rectangle 33"/>
          <p:cNvSpPr>
            <a:spLocks noChangeArrowheads="1"/>
          </p:cNvSpPr>
          <p:nvPr/>
        </p:nvSpPr>
        <p:spPr bwMode="auto">
          <a:xfrm>
            <a:off x="2476500" y="4402138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Rectangle 34"/>
          <p:cNvSpPr>
            <a:spLocks noChangeArrowheads="1"/>
          </p:cNvSpPr>
          <p:nvPr/>
        </p:nvSpPr>
        <p:spPr bwMode="auto">
          <a:xfrm>
            <a:off x="2636838" y="44354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Rectangle 35"/>
          <p:cNvSpPr>
            <a:spLocks noChangeArrowheads="1"/>
          </p:cNvSpPr>
          <p:nvPr/>
        </p:nvSpPr>
        <p:spPr bwMode="auto">
          <a:xfrm>
            <a:off x="2797175" y="464502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Rectangle 36"/>
          <p:cNvSpPr>
            <a:spLocks noChangeArrowheads="1"/>
          </p:cNvSpPr>
          <p:nvPr/>
        </p:nvSpPr>
        <p:spPr bwMode="auto">
          <a:xfrm>
            <a:off x="3117850" y="4741863"/>
            <a:ext cx="36513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Rectangle 37"/>
          <p:cNvSpPr>
            <a:spLocks noChangeArrowheads="1"/>
          </p:cNvSpPr>
          <p:nvPr/>
        </p:nvSpPr>
        <p:spPr bwMode="auto">
          <a:xfrm>
            <a:off x="3440113" y="477361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Rectangle 38"/>
          <p:cNvSpPr>
            <a:spLocks noChangeArrowheads="1"/>
          </p:cNvSpPr>
          <p:nvPr/>
        </p:nvSpPr>
        <p:spPr bwMode="auto">
          <a:xfrm>
            <a:off x="3760788" y="4838700"/>
            <a:ext cx="36512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Rectangle 39"/>
          <p:cNvSpPr>
            <a:spLocks noChangeArrowheads="1"/>
          </p:cNvSpPr>
          <p:nvPr/>
        </p:nvSpPr>
        <p:spPr bwMode="auto">
          <a:xfrm>
            <a:off x="4265613" y="49926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4" name="Rectangle 40"/>
          <p:cNvSpPr>
            <a:spLocks noChangeArrowheads="1"/>
          </p:cNvSpPr>
          <p:nvPr/>
        </p:nvSpPr>
        <p:spPr bwMode="auto">
          <a:xfrm>
            <a:off x="4551363" y="49926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30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5" name="Rectangle 41"/>
          <p:cNvSpPr>
            <a:spLocks noChangeArrowheads="1"/>
          </p:cNvSpPr>
          <p:nvPr/>
        </p:nvSpPr>
        <p:spPr bwMode="auto">
          <a:xfrm>
            <a:off x="4873625" y="49926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60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6" name="Rectangle 42"/>
          <p:cNvSpPr>
            <a:spLocks noChangeArrowheads="1"/>
          </p:cNvSpPr>
          <p:nvPr/>
        </p:nvSpPr>
        <p:spPr bwMode="auto">
          <a:xfrm>
            <a:off x="5191125" y="4992688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90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7" name="Rectangle 43"/>
          <p:cNvSpPr>
            <a:spLocks noChangeArrowheads="1"/>
          </p:cNvSpPr>
          <p:nvPr/>
        </p:nvSpPr>
        <p:spPr bwMode="auto">
          <a:xfrm>
            <a:off x="5478463" y="49926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120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8" name="Rectangle 44"/>
          <p:cNvSpPr>
            <a:spLocks noChangeArrowheads="1"/>
          </p:cNvSpPr>
          <p:nvPr/>
        </p:nvSpPr>
        <p:spPr bwMode="auto">
          <a:xfrm>
            <a:off x="5799138" y="49926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49" name="Rectangle 45"/>
          <p:cNvSpPr>
            <a:spLocks noChangeArrowheads="1"/>
          </p:cNvSpPr>
          <p:nvPr/>
        </p:nvSpPr>
        <p:spPr bwMode="auto">
          <a:xfrm>
            <a:off x="6116638" y="4992688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180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50" name="Freeform 46"/>
          <p:cNvSpPr>
            <a:spLocks/>
          </p:cNvSpPr>
          <p:nvPr/>
        </p:nvSpPr>
        <p:spPr bwMode="auto">
          <a:xfrm>
            <a:off x="4248150" y="2084388"/>
            <a:ext cx="1973263" cy="2735262"/>
          </a:xfrm>
          <a:custGeom>
            <a:avLst/>
            <a:gdLst>
              <a:gd name="T0" fmla="*/ 0 w 2485"/>
              <a:gd name="T1" fmla="*/ 2147483647 h 4368"/>
              <a:gd name="T2" fmla="*/ 2147483647 w 2485"/>
              <a:gd name="T3" fmla="*/ 2147483647 h 4368"/>
              <a:gd name="T4" fmla="*/ 2147483647 w 2485"/>
              <a:gd name="T5" fmla="*/ 0 h 4368"/>
              <a:gd name="T6" fmla="*/ 2147483647 w 2485"/>
              <a:gd name="T7" fmla="*/ 2147483647 h 4368"/>
              <a:gd name="T8" fmla="*/ 2147483647 w 2485"/>
              <a:gd name="T9" fmla="*/ 2147483647 h 4368"/>
              <a:gd name="T10" fmla="*/ 2147483647 w 2485"/>
              <a:gd name="T11" fmla="*/ 2147483647 h 4368"/>
              <a:gd name="T12" fmla="*/ 2147483647 w 2485"/>
              <a:gd name="T13" fmla="*/ 2147483647 h 4368"/>
              <a:gd name="T14" fmla="*/ 2147483647 w 2485"/>
              <a:gd name="T15" fmla="*/ 2147483647 h 4368"/>
              <a:gd name="T16" fmla="*/ 2147483647 w 2485"/>
              <a:gd name="T17" fmla="*/ 2147483647 h 4368"/>
              <a:gd name="T18" fmla="*/ 2147483647 w 2485"/>
              <a:gd name="T19" fmla="*/ 2147483647 h 4368"/>
              <a:gd name="T20" fmla="*/ 2147483647 w 2485"/>
              <a:gd name="T21" fmla="*/ 2147483647 h 4368"/>
              <a:gd name="T22" fmla="*/ 2147483647 w 2485"/>
              <a:gd name="T23" fmla="*/ 2147483647 h 4368"/>
              <a:gd name="T24" fmla="*/ 2147483647 w 2485"/>
              <a:gd name="T25" fmla="*/ 2147483647 h 4368"/>
              <a:gd name="T26" fmla="*/ 2147483647 w 2485"/>
              <a:gd name="T27" fmla="*/ 2147483647 h 4368"/>
              <a:gd name="T28" fmla="*/ 2147483647 w 2485"/>
              <a:gd name="T29" fmla="*/ 2147483647 h 4368"/>
              <a:gd name="T30" fmla="*/ 2147483647 w 2485"/>
              <a:gd name="T31" fmla="*/ 2147483647 h 436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85"/>
              <a:gd name="T49" fmla="*/ 0 h 4368"/>
              <a:gd name="T50" fmla="*/ 2485 w 2485"/>
              <a:gd name="T51" fmla="*/ 4368 h 436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85" h="4368">
                <a:moveTo>
                  <a:pt x="0" y="4166"/>
                </a:moveTo>
                <a:lnTo>
                  <a:pt x="67" y="4267"/>
                </a:lnTo>
                <a:lnTo>
                  <a:pt x="108" y="0"/>
                </a:lnTo>
                <a:lnTo>
                  <a:pt x="134" y="51"/>
                </a:lnTo>
                <a:lnTo>
                  <a:pt x="161" y="177"/>
                </a:lnTo>
                <a:lnTo>
                  <a:pt x="201" y="884"/>
                </a:lnTo>
                <a:lnTo>
                  <a:pt x="268" y="1641"/>
                </a:lnTo>
                <a:lnTo>
                  <a:pt x="335" y="1894"/>
                </a:lnTo>
                <a:lnTo>
                  <a:pt x="470" y="2651"/>
                </a:lnTo>
                <a:lnTo>
                  <a:pt x="671" y="3080"/>
                </a:lnTo>
                <a:lnTo>
                  <a:pt x="873" y="3535"/>
                </a:lnTo>
                <a:lnTo>
                  <a:pt x="1075" y="3989"/>
                </a:lnTo>
                <a:lnTo>
                  <a:pt x="1276" y="4191"/>
                </a:lnTo>
                <a:lnTo>
                  <a:pt x="1679" y="4368"/>
                </a:lnTo>
                <a:lnTo>
                  <a:pt x="2082" y="4368"/>
                </a:lnTo>
                <a:lnTo>
                  <a:pt x="2485" y="4292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1" name="Rectangle 47"/>
          <p:cNvSpPr>
            <a:spLocks noChangeArrowheads="1"/>
          </p:cNvSpPr>
          <p:nvPr/>
        </p:nvSpPr>
        <p:spPr bwMode="auto">
          <a:xfrm>
            <a:off x="4230688" y="467836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Rectangle 48"/>
          <p:cNvSpPr>
            <a:spLocks noChangeArrowheads="1"/>
          </p:cNvSpPr>
          <p:nvPr/>
        </p:nvSpPr>
        <p:spPr bwMode="auto">
          <a:xfrm>
            <a:off x="4284663" y="474186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Rectangle 49"/>
          <p:cNvSpPr>
            <a:spLocks noChangeArrowheads="1"/>
          </p:cNvSpPr>
          <p:nvPr/>
        </p:nvSpPr>
        <p:spPr bwMode="auto">
          <a:xfrm>
            <a:off x="4316413" y="2070100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Rectangle 50"/>
          <p:cNvSpPr>
            <a:spLocks noChangeArrowheads="1"/>
          </p:cNvSpPr>
          <p:nvPr/>
        </p:nvSpPr>
        <p:spPr bwMode="auto">
          <a:xfrm>
            <a:off x="4337050" y="2101850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Rectangle 51"/>
          <p:cNvSpPr>
            <a:spLocks noChangeArrowheads="1"/>
          </p:cNvSpPr>
          <p:nvPr/>
        </p:nvSpPr>
        <p:spPr bwMode="auto">
          <a:xfrm>
            <a:off x="4359275" y="2181225"/>
            <a:ext cx="34925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Rectangle 52"/>
          <p:cNvSpPr>
            <a:spLocks noChangeArrowheads="1"/>
          </p:cNvSpPr>
          <p:nvPr/>
        </p:nvSpPr>
        <p:spPr bwMode="auto">
          <a:xfrm>
            <a:off x="4391025" y="2622550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Rectangle 53"/>
          <p:cNvSpPr>
            <a:spLocks noChangeArrowheads="1"/>
          </p:cNvSpPr>
          <p:nvPr/>
        </p:nvSpPr>
        <p:spPr bwMode="auto">
          <a:xfrm>
            <a:off x="4443413" y="3097213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8" name="Rectangle 54"/>
          <p:cNvSpPr>
            <a:spLocks noChangeArrowheads="1"/>
          </p:cNvSpPr>
          <p:nvPr/>
        </p:nvSpPr>
        <p:spPr bwMode="auto">
          <a:xfrm>
            <a:off x="4497388" y="3255963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9" name="Rectangle 55"/>
          <p:cNvSpPr>
            <a:spLocks noChangeArrowheads="1"/>
          </p:cNvSpPr>
          <p:nvPr/>
        </p:nvSpPr>
        <p:spPr bwMode="auto">
          <a:xfrm>
            <a:off x="4603750" y="3730625"/>
            <a:ext cx="36513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Rectangle 56"/>
          <p:cNvSpPr>
            <a:spLocks noChangeArrowheads="1"/>
          </p:cNvSpPr>
          <p:nvPr/>
        </p:nvSpPr>
        <p:spPr bwMode="auto">
          <a:xfrm>
            <a:off x="4764088" y="3998913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1" name="Rectangle 57"/>
          <p:cNvSpPr>
            <a:spLocks noChangeArrowheads="1"/>
          </p:cNvSpPr>
          <p:nvPr/>
        </p:nvSpPr>
        <p:spPr bwMode="auto">
          <a:xfrm>
            <a:off x="4924425" y="42830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2" name="Rectangle 58"/>
          <p:cNvSpPr>
            <a:spLocks noChangeArrowheads="1"/>
          </p:cNvSpPr>
          <p:nvPr/>
        </p:nvSpPr>
        <p:spPr bwMode="auto">
          <a:xfrm>
            <a:off x="5084763" y="4567238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Rectangle 59"/>
          <p:cNvSpPr>
            <a:spLocks noChangeArrowheads="1"/>
          </p:cNvSpPr>
          <p:nvPr/>
        </p:nvSpPr>
        <p:spPr bwMode="auto">
          <a:xfrm>
            <a:off x="5243513" y="4694238"/>
            <a:ext cx="36512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4" name="Rectangle 60"/>
          <p:cNvSpPr>
            <a:spLocks noChangeArrowheads="1"/>
          </p:cNvSpPr>
          <p:nvPr/>
        </p:nvSpPr>
        <p:spPr bwMode="auto">
          <a:xfrm>
            <a:off x="5564188" y="4805363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5" name="Rectangle 61"/>
          <p:cNvSpPr>
            <a:spLocks noChangeArrowheads="1"/>
          </p:cNvSpPr>
          <p:nvPr/>
        </p:nvSpPr>
        <p:spPr bwMode="auto">
          <a:xfrm>
            <a:off x="5883275" y="4805363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6" name="Rectangle 62"/>
          <p:cNvSpPr>
            <a:spLocks noChangeArrowheads="1"/>
          </p:cNvSpPr>
          <p:nvPr/>
        </p:nvSpPr>
        <p:spPr bwMode="auto">
          <a:xfrm>
            <a:off x="6203950" y="4757738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7" name="Rectangle 63"/>
          <p:cNvSpPr>
            <a:spLocks noChangeArrowheads="1"/>
          </p:cNvSpPr>
          <p:nvPr/>
        </p:nvSpPr>
        <p:spPr bwMode="auto">
          <a:xfrm>
            <a:off x="6707188" y="49815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68" name="Rectangle 64"/>
          <p:cNvSpPr>
            <a:spLocks noChangeArrowheads="1"/>
          </p:cNvSpPr>
          <p:nvPr/>
        </p:nvSpPr>
        <p:spPr bwMode="auto">
          <a:xfrm>
            <a:off x="6989763" y="49815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30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69" name="Rectangle 65"/>
          <p:cNvSpPr>
            <a:spLocks noChangeArrowheads="1"/>
          </p:cNvSpPr>
          <p:nvPr/>
        </p:nvSpPr>
        <p:spPr bwMode="auto">
          <a:xfrm>
            <a:off x="7312025" y="49815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60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70" name="Rectangle 66"/>
          <p:cNvSpPr>
            <a:spLocks noChangeArrowheads="1"/>
          </p:cNvSpPr>
          <p:nvPr/>
        </p:nvSpPr>
        <p:spPr bwMode="auto">
          <a:xfrm>
            <a:off x="7629525" y="49815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90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71" name="Rectangle 67"/>
          <p:cNvSpPr>
            <a:spLocks noChangeArrowheads="1"/>
          </p:cNvSpPr>
          <p:nvPr/>
        </p:nvSpPr>
        <p:spPr bwMode="auto">
          <a:xfrm>
            <a:off x="7916863" y="4981575"/>
            <a:ext cx="2095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120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72" name="Rectangle 68"/>
          <p:cNvSpPr>
            <a:spLocks noChangeArrowheads="1"/>
          </p:cNvSpPr>
          <p:nvPr/>
        </p:nvSpPr>
        <p:spPr bwMode="auto">
          <a:xfrm>
            <a:off x="8237538" y="4983163"/>
            <a:ext cx="209550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73" name="Rectangle 69"/>
          <p:cNvSpPr>
            <a:spLocks noChangeArrowheads="1"/>
          </p:cNvSpPr>
          <p:nvPr/>
        </p:nvSpPr>
        <p:spPr bwMode="auto">
          <a:xfrm>
            <a:off x="8556625" y="4981575"/>
            <a:ext cx="2095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180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7474" name="Freeform 70"/>
          <p:cNvSpPr>
            <a:spLocks/>
          </p:cNvSpPr>
          <p:nvPr/>
        </p:nvSpPr>
        <p:spPr bwMode="auto">
          <a:xfrm>
            <a:off x="6688138" y="4429125"/>
            <a:ext cx="1971675" cy="363538"/>
          </a:xfrm>
          <a:custGeom>
            <a:avLst/>
            <a:gdLst>
              <a:gd name="T0" fmla="*/ 0 w 2484"/>
              <a:gd name="T1" fmla="*/ 2147483647 h 580"/>
              <a:gd name="T2" fmla="*/ 2147483647 w 2484"/>
              <a:gd name="T3" fmla="*/ 2147483647 h 580"/>
              <a:gd name="T4" fmla="*/ 2147483647 w 2484"/>
              <a:gd name="T5" fmla="*/ 2147483647 h 580"/>
              <a:gd name="T6" fmla="*/ 2147483647 w 2484"/>
              <a:gd name="T7" fmla="*/ 2147483647 h 580"/>
              <a:gd name="T8" fmla="*/ 2147483647 w 2484"/>
              <a:gd name="T9" fmla="*/ 2147483647 h 580"/>
              <a:gd name="T10" fmla="*/ 2147483647 w 2484"/>
              <a:gd name="T11" fmla="*/ 2147483647 h 580"/>
              <a:gd name="T12" fmla="*/ 2147483647 w 2484"/>
              <a:gd name="T13" fmla="*/ 2147483647 h 580"/>
              <a:gd name="T14" fmla="*/ 2147483647 w 2484"/>
              <a:gd name="T15" fmla="*/ 2147483647 h 580"/>
              <a:gd name="T16" fmla="*/ 2147483647 w 2484"/>
              <a:gd name="T17" fmla="*/ 2147483647 h 580"/>
              <a:gd name="T18" fmla="*/ 2147483647 w 2484"/>
              <a:gd name="T19" fmla="*/ 2147483647 h 580"/>
              <a:gd name="T20" fmla="*/ 2147483647 w 2484"/>
              <a:gd name="T21" fmla="*/ 2147483647 h 580"/>
              <a:gd name="T22" fmla="*/ 2147483647 w 2484"/>
              <a:gd name="T23" fmla="*/ 2147483647 h 580"/>
              <a:gd name="T24" fmla="*/ 2147483647 w 2484"/>
              <a:gd name="T25" fmla="*/ 0 h 580"/>
              <a:gd name="T26" fmla="*/ 2147483647 w 2484"/>
              <a:gd name="T27" fmla="*/ 2147483647 h 580"/>
              <a:gd name="T28" fmla="*/ 2147483647 w 2484"/>
              <a:gd name="T29" fmla="*/ 2147483647 h 580"/>
              <a:gd name="T30" fmla="*/ 2147483647 w 2484"/>
              <a:gd name="T31" fmla="*/ 2147483647 h 5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84"/>
              <a:gd name="T49" fmla="*/ 0 h 580"/>
              <a:gd name="T50" fmla="*/ 2484 w 2484"/>
              <a:gd name="T51" fmla="*/ 580 h 58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84" h="580">
                <a:moveTo>
                  <a:pt x="0" y="504"/>
                </a:moveTo>
                <a:lnTo>
                  <a:pt x="67" y="580"/>
                </a:lnTo>
                <a:lnTo>
                  <a:pt x="107" y="504"/>
                </a:lnTo>
                <a:lnTo>
                  <a:pt x="134" y="454"/>
                </a:lnTo>
                <a:lnTo>
                  <a:pt x="161" y="378"/>
                </a:lnTo>
                <a:lnTo>
                  <a:pt x="201" y="378"/>
                </a:lnTo>
                <a:lnTo>
                  <a:pt x="268" y="353"/>
                </a:lnTo>
                <a:lnTo>
                  <a:pt x="336" y="378"/>
                </a:lnTo>
                <a:lnTo>
                  <a:pt x="470" y="378"/>
                </a:lnTo>
                <a:lnTo>
                  <a:pt x="671" y="353"/>
                </a:lnTo>
                <a:lnTo>
                  <a:pt x="873" y="252"/>
                </a:lnTo>
                <a:lnTo>
                  <a:pt x="1075" y="151"/>
                </a:lnTo>
                <a:lnTo>
                  <a:pt x="1275" y="0"/>
                </a:lnTo>
                <a:lnTo>
                  <a:pt x="1678" y="177"/>
                </a:lnTo>
                <a:lnTo>
                  <a:pt x="2081" y="429"/>
                </a:lnTo>
                <a:lnTo>
                  <a:pt x="2484" y="479"/>
                </a:lnTo>
              </a:path>
            </a:pathLst>
          </a:cu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5" name="Rectangle 71"/>
          <p:cNvSpPr>
            <a:spLocks noChangeArrowheads="1"/>
          </p:cNvSpPr>
          <p:nvPr/>
        </p:nvSpPr>
        <p:spPr bwMode="auto">
          <a:xfrm>
            <a:off x="6670675" y="4730750"/>
            <a:ext cx="34925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6" name="Rectangle 72"/>
          <p:cNvSpPr>
            <a:spLocks noChangeArrowheads="1"/>
          </p:cNvSpPr>
          <p:nvPr/>
        </p:nvSpPr>
        <p:spPr bwMode="auto">
          <a:xfrm>
            <a:off x="6723063" y="4778375"/>
            <a:ext cx="36512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7" name="Rectangle 73"/>
          <p:cNvSpPr>
            <a:spLocks noChangeArrowheads="1"/>
          </p:cNvSpPr>
          <p:nvPr/>
        </p:nvSpPr>
        <p:spPr bwMode="auto">
          <a:xfrm>
            <a:off x="6754813" y="4730750"/>
            <a:ext cx="36512" cy="269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8" name="Rectangle 74"/>
          <p:cNvSpPr>
            <a:spLocks noChangeArrowheads="1"/>
          </p:cNvSpPr>
          <p:nvPr/>
        </p:nvSpPr>
        <p:spPr bwMode="auto">
          <a:xfrm>
            <a:off x="6777038" y="4699000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9" name="Rectangle 75"/>
          <p:cNvSpPr>
            <a:spLocks noChangeArrowheads="1"/>
          </p:cNvSpPr>
          <p:nvPr/>
        </p:nvSpPr>
        <p:spPr bwMode="auto">
          <a:xfrm>
            <a:off x="6797675" y="465137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0" name="Rectangle 76"/>
          <p:cNvSpPr>
            <a:spLocks noChangeArrowheads="1"/>
          </p:cNvSpPr>
          <p:nvPr/>
        </p:nvSpPr>
        <p:spPr bwMode="auto">
          <a:xfrm>
            <a:off x="6829425" y="465137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1" name="Rectangle 77"/>
          <p:cNvSpPr>
            <a:spLocks noChangeArrowheads="1"/>
          </p:cNvSpPr>
          <p:nvPr/>
        </p:nvSpPr>
        <p:spPr bwMode="auto">
          <a:xfrm>
            <a:off x="6883400" y="4635500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2" name="Rectangle 78"/>
          <p:cNvSpPr>
            <a:spLocks noChangeArrowheads="1"/>
          </p:cNvSpPr>
          <p:nvPr/>
        </p:nvSpPr>
        <p:spPr bwMode="auto">
          <a:xfrm>
            <a:off x="6937375" y="46513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3" name="Rectangle 79"/>
          <p:cNvSpPr>
            <a:spLocks noChangeArrowheads="1"/>
          </p:cNvSpPr>
          <p:nvPr/>
        </p:nvSpPr>
        <p:spPr bwMode="auto">
          <a:xfrm>
            <a:off x="7043738" y="4651375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4" name="Rectangle 80"/>
          <p:cNvSpPr>
            <a:spLocks noChangeArrowheads="1"/>
          </p:cNvSpPr>
          <p:nvPr/>
        </p:nvSpPr>
        <p:spPr bwMode="auto">
          <a:xfrm>
            <a:off x="7204075" y="4635500"/>
            <a:ext cx="34925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5" name="Rectangle 81"/>
          <p:cNvSpPr>
            <a:spLocks noChangeArrowheads="1"/>
          </p:cNvSpPr>
          <p:nvPr/>
        </p:nvSpPr>
        <p:spPr bwMode="auto">
          <a:xfrm>
            <a:off x="7362825" y="4573588"/>
            <a:ext cx="36513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6" name="Rectangle 82"/>
          <p:cNvSpPr>
            <a:spLocks noChangeArrowheads="1"/>
          </p:cNvSpPr>
          <p:nvPr/>
        </p:nvSpPr>
        <p:spPr bwMode="auto">
          <a:xfrm>
            <a:off x="7523163" y="4508500"/>
            <a:ext cx="36512" cy="30163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7" name="Rectangle 83"/>
          <p:cNvSpPr>
            <a:spLocks noChangeArrowheads="1"/>
          </p:cNvSpPr>
          <p:nvPr/>
        </p:nvSpPr>
        <p:spPr bwMode="auto">
          <a:xfrm>
            <a:off x="7681913" y="4414838"/>
            <a:ext cx="36512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8" name="Rectangle 84"/>
          <p:cNvSpPr>
            <a:spLocks noChangeArrowheads="1"/>
          </p:cNvSpPr>
          <p:nvPr/>
        </p:nvSpPr>
        <p:spPr bwMode="auto">
          <a:xfrm>
            <a:off x="8002588" y="452596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89" name="Rectangle 85"/>
          <p:cNvSpPr>
            <a:spLocks noChangeArrowheads="1"/>
          </p:cNvSpPr>
          <p:nvPr/>
        </p:nvSpPr>
        <p:spPr bwMode="auto">
          <a:xfrm>
            <a:off x="8321675" y="4683125"/>
            <a:ext cx="36513" cy="285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90" name="Rectangle 86"/>
          <p:cNvSpPr>
            <a:spLocks noChangeArrowheads="1"/>
          </p:cNvSpPr>
          <p:nvPr/>
        </p:nvSpPr>
        <p:spPr bwMode="auto">
          <a:xfrm>
            <a:off x="8642350" y="4716463"/>
            <a:ext cx="34925" cy="269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91" name="Rectangle 87"/>
          <p:cNvSpPr>
            <a:spLocks noChangeArrowheads="1"/>
          </p:cNvSpPr>
          <p:nvPr/>
        </p:nvSpPr>
        <p:spPr bwMode="auto">
          <a:xfrm>
            <a:off x="2033588" y="1760538"/>
            <a:ext cx="73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healthy</a:t>
            </a:r>
          </a:p>
        </p:txBody>
      </p:sp>
      <p:sp>
        <p:nvSpPr>
          <p:cNvPr id="17492" name="Rectangle 88"/>
          <p:cNvSpPr>
            <a:spLocks noChangeArrowheads="1"/>
          </p:cNvSpPr>
          <p:nvPr/>
        </p:nvSpPr>
        <p:spPr bwMode="auto">
          <a:xfrm>
            <a:off x="4302125" y="1749425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obese</a:t>
            </a:r>
          </a:p>
        </p:txBody>
      </p:sp>
      <p:sp>
        <p:nvSpPr>
          <p:cNvPr id="17493" name="Rectangle 89"/>
          <p:cNvSpPr>
            <a:spLocks noChangeArrowheads="1"/>
          </p:cNvSpPr>
          <p:nvPr/>
        </p:nvSpPr>
        <p:spPr bwMode="auto">
          <a:xfrm>
            <a:off x="6886575" y="174625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IGT</a:t>
            </a:r>
          </a:p>
        </p:txBody>
      </p:sp>
      <p:sp>
        <p:nvSpPr>
          <p:cNvPr id="17494" name="Text Box 90"/>
          <p:cNvSpPr txBox="1">
            <a:spLocks noChangeArrowheads="1"/>
          </p:cNvSpPr>
          <p:nvPr/>
        </p:nvSpPr>
        <p:spPr bwMode="auto">
          <a:xfrm>
            <a:off x="2038350" y="5537200"/>
            <a:ext cx="5516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rgbClr val="FF9900"/>
                </a:solidFill>
              </a:rPr>
              <a:t>the IVGTT acute insulin response to glucose (AIRg):</a:t>
            </a:r>
          </a:p>
        </p:txBody>
      </p:sp>
      <p:sp>
        <p:nvSpPr>
          <p:cNvPr id="17495" name="Text Box 91"/>
          <p:cNvSpPr txBox="1">
            <a:spLocks noChangeArrowheads="1"/>
          </p:cNvSpPr>
          <p:nvPr/>
        </p:nvSpPr>
        <p:spPr bwMode="auto">
          <a:xfrm>
            <a:off x="1404938" y="5986463"/>
            <a:ext cx="694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b="1" u="sng">
                <a:solidFill>
                  <a:srgbClr val="FF9900"/>
                </a:solidFill>
              </a:rPr>
              <a:t>incremental area under the insulin profile from 0 – 10 minutes</a:t>
            </a:r>
          </a:p>
        </p:txBody>
      </p:sp>
      <p:sp>
        <p:nvSpPr>
          <p:cNvPr id="17496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6653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EVALUATING PHASE 1 INSULIN SECRETION</a:t>
            </a:r>
          </a:p>
        </p:txBody>
      </p:sp>
      <p:sp>
        <p:nvSpPr>
          <p:cNvPr id="17497" name="Rectangle 57"/>
          <p:cNvSpPr>
            <a:spLocks noChangeArrowheads="1"/>
          </p:cNvSpPr>
          <p:nvPr/>
        </p:nvSpPr>
        <p:spPr bwMode="auto">
          <a:xfrm>
            <a:off x="2674938" y="1219200"/>
            <a:ext cx="5027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intravenous glucose tolerance test insulin profiles</a:t>
            </a:r>
          </a:p>
        </p:txBody>
      </p:sp>
      <p:sp>
        <p:nvSpPr>
          <p:cNvPr id="17498" name="Rectangle 91"/>
          <p:cNvSpPr>
            <a:spLocks noChangeArrowheads="1"/>
          </p:cNvSpPr>
          <p:nvPr/>
        </p:nvSpPr>
        <p:spPr bwMode="auto">
          <a:xfrm>
            <a:off x="7851775" y="5157788"/>
            <a:ext cx="99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minutes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8"/>
          <p:cNvSpPr txBox="1">
            <a:spLocks noChangeArrowheads="1"/>
          </p:cNvSpPr>
          <p:nvPr/>
        </p:nvSpPr>
        <p:spPr bwMode="auto">
          <a:xfrm>
            <a:off x="739775" y="2224088"/>
            <a:ext cx="1408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AIRg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(</a:t>
            </a:r>
            <a:r>
              <a:rPr lang="en-US" sz="1600">
                <a:solidFill>
                  <a:schemeClr val="bg1"/>
                </a:solidFill>
                <a:sym typeface="WP Greek Century" pitchFamily="2" charset="2"/>
              </a:rPr>
              <a:t>mU/l.min)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8435" name="Text Box 19"/>
          <p:cNvSpPr txBox="1">
            <a:spLocks noChangeArrowheads="1"/>
          </p:cNvSpPr>
          <p:nvPr/>
        </p:nvSpPr>
        <p:spPr bwMode="auto">
          <a:xfrm>
            <a:off x="6756400" y="4595813"/>
            <a:ext cx="14192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600">
                <a:solidFill>
                  <a:schemeClr val="bg1"/>
                </a:solidFill>
              </a:rPr>
              <a:t>fasting glucose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range (mmol/L)</a:t>
            </a:r>
          </a:p>
        </p:txBody>
      </p:sp>
      <p:sp>
        <p:nvSpPr>
          <p:cNvPr id="18436" name="Rectangle 47"/>
          <p:cNvSpPr>
            <a:spLocks noChangeArrowheads="1"/>
          </p:cNvSpPr>
          <p:nvPr/>
        </p:nvSpPr>
        <p:spPr bwMode="auto">
          <a:xfrm>
            <a:off x="2292350" y="469741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437" name="Rectangle 48"/>
          <p:cNvSpPr>
            <a:spLocks noChangeArrowheads="1"/>
          </p:cNvSpPr>
          <p:nvPr/>
        </p:nvSpPr>
        <p:spPr bwMode="auto">
          <a:xfrm>
            <a:off x="2212975" y="4321175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8438" name="Rectangle 49"/>
          <p:cNvSpPr>
            <a:spLocks noChangeArrowheads="1"/>
          </p:cNvSpPr>
          <p:nvPr/>
        </p:nvSpPr>
        <p:spPr bwMode="auto">
          <a:xfrm>
            <a:off x="2212975" y="39497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439" name="Rectangle 50"/>
          <p:cNvSpPr>
            <a:spLocks noChangeArrowheads="1"/>
          </p:cNvSpPr>
          <p:nvPr/>
        </p:nvSpPr>
        <p:spPr bwMode="auto">
          <a:xfrm>
            <a:off x="2212975" y="357505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8440" name="Rectangle 51"/>
          <p:cNvSpPr>
            <a:spLocks noChangeArrowheads="1"/>
          </p:cNvSpPr>
          <p:nvPr/>
        </p:nvSpPr>
        <p:spPr bwMode="auto">
          <a:xfrm>
            <a:off x="2212975" y="320675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8441" name="Rectangle 52"/>
          <p:cNvSpPr>
            <a:spLocks noChangeArrowheads="1"/>
          </p:cNvSpPr>
          <p:nvPr/>
        </p:nvSpPr>
        <p:spPr bwMode="auto">
          <a:xfrm>
            <a:off x="2212975" y="28321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18442" name="Rectangle 53"/>
          <p:cNvSpPr>
            <a:spLocks noChangeArrowheads="1"/>
          </p:cNvSpPr>
          <p:nvPr/>
        </p:nvSpPr>
        <p:spPr bwMode="auto">
          <a:xfrm>
            <a:off x="2212975" y="245745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18443" name="Rectangle 54"/>
          <p:cNvSpPr>
            <a:spLocks noChangeArrowheads="1"/>
          </p:cNvSpPr>
          <p:nvPr/>
        </p:nvSpPr>
        <p:spPr bwMode="auto">
          <a:xfrm>
            <a:off x="2212975" y="20843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700</a:t>
            </a:r>
          </a:p>
        </p:txBody>
      </p:sp>
      <p:sp>
        <p:nvSpPr>
          <p:cNvPr id="18444" name="Rectangle 55"/>
          <p:cNvSpPr>
            <a:spLocks noChangeArrowheads="1"/>
          </p:cNvSpPr>
          <p:nvPr/>
        </p:nvSpPr>
        <p:spPr bwMode="auto">
          <a:xfrm>
            <a:off x="2212975" y="170973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18445" name="Rectangle 212"/>
          <p:cNvSpPr>
            <a:spLocks noChangeArrowheads="1"/>
          </p:cNvSpPr>
          <p:nvPr/>
        </p:nvSpPr>
        <p:spPr bwMode="auto">
          <a:xfrm>
            <a:off x="2592388" y="1757363"/>
            <a:ext cx="4140200" cy="3033712"/>
          </a:xfrm>
          <a:prstGeom prst="rect">
            <a:avLst/>
          </a:prstGeom>
          <a:gradFill rotWithShape="0">
            <a:gsLst>
              <a:gs pos="0">
                <a:srgbClr val="0E2E54"/>
              </a:gs>
              <a:gs pos="100000">
                <a:srgbClr val="000B2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7"/>
          <p:cNvSpPr>
            <a:spLocks noChangeArrowheads="1"/>
          </p:cNvSpPr>
          <p:nvPr/>
        </p:nvSpPr>
        <p:spPr bwMode="auto">
          <a:xfrm>
            <a:off x="4638675" y="3106738"/>
            <a:ext cx="9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Rectangle 8"/>
          <p:cNvSpPr>
            <a:spLocks noChangeArrowheads="1"/>
          </p:cNvSpPr>
          <p:nvPr/>
        </p:nvSpPr>
        <p:spPr bwMode="auto">
          <a:xfrm>
            <a:off x="5792788" y="4005263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8" name="Group 9"/>
          <p:cNvGrpSpPr>
            <a:grpSpLocks/>
          </p:cNvGrpSpPr>
          <p:nvPr/>
        </p:nvGrpSpPr>
        <p:grpSpPr bwMode="auto">
          <a:xfrm>
            <a:off x="2484438" y="4919663"/>
            <a:ext cx="4406900" cy="246062"/>
            <a:chOff x="816" y="3697"/>
            <a:chExt cx="1469" cy="192"/>
          </a:xfrm>
        </p:grpSpPr>
        <p:sp>
          <p:nvSpPr>
            <p:cNvPr id="18480" name="Rectangle 10"/>
            <p:cNvSpPr>
              <a:spLocks noChangeArrowheads="1"/>
            </p:cNvSpPr>
            <p:nvPr/>
          </p:nvSpPr>
          <p:spPr bwMode="auto">
            <a:xfrm>
              <a:off x="816" y="3697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&lt;4.75</a:t>
              </a:r>
            </a:p>
          </p:txBody>
        </p:sp>
        <p:sp>
          <p:nvSpPr>
            <p:cNvPr id="18481" name="Rectangle 11"/>
            <p:cNvSpPr>
              <a:spLocks noChangeArrowheads="1"/>
            </p:cNvSpPr>
            <p:nvPr/>
          </p:nvSpPr>
          <p:spPr bwMode="auto">
            <a:xfrm>
              <a:off x="1033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5.00</a:t>
              </a:r>
            </a:p>
          </p:txBody>
        </p:sp>
        <p:sp>
          <p:nvSpPr>
            <p:cNvPr id="18482" name="Rectangle 12"/>
            <p:cNvSpPr>
              <a:spLocks noChangeArrowheads="1"/>
            </p:cNvSpPr>
            <p:nvPr/>
          </p:nvSpPr>
          <p:spPr bwMode="auto">
            <a:xfrm>
              <a:off x="1207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5.25</a:t>
              </a:r>
            </a:p>
          </p:txBody>
        </p:sp>
        <p:sp>
          <p:nvSpPr>
            <p:cNvPr id="18483" name="Rectangle 13"/>
            <p:cNvSpPr>
              <a:spLocks noChangeArrowheads="1"/>
            </p:cNvSpPr>
            <p:nvPr/>
          </p:nvSpPr>
          <p:spPr bwMode="auto">
            <a:xfrm>
              <a:off x="1378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5.50</a:t>
              </a:r>
            </a:p>
          </p:txBody>
        </p:sp>
        <p:sp>
          <p:nvSpPr>
            <p:cNvPr id="18484" name="Rectangle 14"/>
            <p:cNvSpPr>
              <a:spLocks noChangeArrowheads="1"/>
            </p:cNvSpPr>
            <p:nvPr/>
          </p:nvSpPr>
          <p:spPr bwMode="auto">
            <a:xfrm>
              <a:off x="1546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5.75</a:t>
              </a:r>
            </a:p>
          </p:txBody>
        </p:sp>
        <p:sp>
          <p:nvSpPr>
            <p:cNvPr id="18485" name="Rectangle 15"/>
            <p:cNvSpPr>
              <a:spLocks noChangeArrowheads="1"/>
            </p:cNvSpPr>
            <p:nvPr/>
          </p:nvSpPr>
          <p:spPr bwMode="auto">
            <a:xfrm>
              <a:off x="1716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6.00</a:t>
              </a:r>
            </a:p>
          </p:txBody>
        </p:sp>
        <p:sp>
          <p:nvSpPr>
            <p:cNvPr id="18486" name="Rectangle 16"/>
            <p:cNvSpPr>
              <a:spLocks noChangeArrowheads="1"/>
            </p:cNvSpPr>
            <p:nvPr/>
          </p:nvSpPr>
          <p:spPr bwMode="auto">
            <a:xfrm>
              <a:off x="1888" y="3697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6.25</a:t>
              </a:r>
            </a:p>
          </p:txBody>
        </p:sp>
        <p:sp>
          <p:nvSpPr>
            <p:cNvPr id="18487" name="Rectangle 17"/>
            <p:cNvSpPr>
              <a:spLocks noChangeArrowheads="1"/>
            </p:cNvSpPr>
            <p:nvPr/>
          </p:nvSpPr>
          <p:spPr bwMode="auto">
            <a:xfrm>
              <a:off x="2072" y="3697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6.5-7.0</a:t>
              </a:r>
            </a:p>
          </p:txBody>
        </p:sp>
      </p:grpSp>
      <p:sp>
        <p:nvSpPr>
          <p:cNvPr id="18449" name="Oval 62"/>
          <p:cNvSpPr>
            <a:spLocks noChangeArrowheads="1"/>
          </p:cNvSpPr>
          <p:nvPr/>
        </p:nvSpPr>
        <p:spPr bwMode="auto">
          <a:xfrm>
            <a:off x="2822575" y="2970213"/>
            <a:ext cx="95250" cy="762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63"/>
          <p:cNvSpPr>
            <a:spLocks noChangeArrowheads="1"/>
          </p:cNvSpPr>
          <p:nvPr/>
        </p:nvSpPr>
        <p:spPr bwMode="auto">
          <a:xfrm>
            <a:off x="3333750" y="2444750"/>
            <a:ext cx="80963" cy="73025"/>
          </a:xfrm>
          <a:prstGeom prst="ellipse">
            <a:avLst/>
          </a:prstGeom>
          <a:solidFill>
            <a:srgbClr val="66FF33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65"/>
          <p:cNvSpPr>
            <a:spLocks noChangeArrowheads="1"/>
          </p:cNvSpPr>
          <p:nvPr/>
        </p:nvSpPr>
        <p:spPr bwMode="auto">
          <a:xfrm>
            <a:off x="4356100" y="3040063"/>
            <a:ext cx="76200" cy="65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66"/>
          <p:cNvSpPr>
            <a:spLocks noChangeArrowheads="1"/>
          </p:cNvSpPr>
          <p:nvPr/>
        </p:nvSpPr>
        <p:spPr bwMode="auto">
          <a:xfrm>
            <a:off x="4895850" y="3387725"/>
            <a:ext cx="76200" cy="619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68"/>
          <p:cNvSpPr>
            <a:spLocks noChangeArrowheads="1"/>
          </p:cNvSpPr>
          <p:nvPr/>
        </p:nvSpPr>
        <p:spPr bwMode="auto">
          <a:xfrm>
            <a:off x="5930900" y="3895725"/>
            <a:ext cx="69850" cy="65088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69"/>
          <p:cNvSpPr>
            <a:spLocks noChangeArrowheads="1"/>
          </p:cNvSpPr>
          <p:nvPr/>
        </p:nvSpPr>
        <p:spPr bwMode="auto">
          <a:xfrm>
            <a:off x="6450013" y="4121150"/>
            <a:ext cx="58737" cy="55563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79"/>
          <p:cNvSpPr>
            <a:spLocks noChangeShapeType="1"/>
          </p:cNvSpPr>
          <p:nvPr/>
        </p:nvSpPr>
        <p:spPr bwMode="auto">
          <a:xfrm>
            <a:off x="2868613" y="2670175"/>
            <a:ext cx="0" cy="663575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6" name="Line 83"/>
          <p:cNvSpPr>
            <a:spLocks noChangeShapeType="1"/>
          </p:cNvSpPr>
          <p:nvPr/>
        </p:nvSpPr>
        <p:spPr bwMode="auto">
          <a:xfrm>
            <a:off x="3373438" y="2170113"/>
            <a:ext cx="0" cy="58420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7" name="Line 87"/>
          <p:cNvSpPr>
            <a:spLocks noChangeShapeType="1"/>
          </p:cNvSpPr>
          <p:nvPr/>
        </p:nvSpPr>
        <p:spPr bwMode="auto">
          <a:xfrm>
            <a:off x="5430838" y="3141663"/>
            <a:ext cx="0" cy="788987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8" name="Line 91"/>
          <p:cNvSpPr>
            <a:spLocks noChangeShapeType="1"/>
          </p:cNvSpPr>
          <p:nvPr/>
        </p:nvSpPr>
        <p:spPr bwMode="auto">
          <a:xfrm>
            <a:off x="3889375" y="2697163"/>
            <a:ext cx="0" cy="434975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59" name="Line 95"/>
          <p:cNvSpPr>
            <a:spLocks noChangeShapeType="1"/>
          </p:cNvSpPr>
          <p:nvPr/>
        </p:nvSpPr>
        <p:spPr bwMode="auto">
          <a:xfrm>
            <a:off x="6480175" y="3898900"/>
            <a:ext cx="0" cy="481013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0" name="Line 99"/>
          <p:cNvSpPr>
            <a:spLocks noChangeShapeType="1"/>
          </p:cNvSpPr>
          <p:nvPr/>
        </p:nvSpPr>
        <p:spPr bwMode="auto">
          <a:xfrm>
            <a:off x="4392613" y="2849563"/>
            <a:ext cx="0" cy="4111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1" name="Line 103"/>
          <p:cNvSpPr>
            <a:spLocks noChangeShapeType="1"/>
          </p:cNvSpPr>
          <p:nvPr/>
        </p:nvSpPr>
        <p:spPr bwMode="auto">
          <a:xfrm>
            <a:off x="5964238" y="3654425"/>
            <a:ext cx="0" cy="519113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2" name="Line 107"/>
          <p:cNvSpPr>
            <a:spLocks noChangeShapeType="1"/>
          </p:cNvSpPr>
          <p:nvPr/>
        </p:nvSpPr>
        <p:spPr bwMode="auto">
          <a:xfrm>
            <a:off x="4932363" y="3201988"/>
            <a:ext cx="0" cy="444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3" name="Line 110"/>
          <p:cNvSpPr>
            <a:spLocks noChangeShapeType="1"/>
          </p:cNvSpPr>
          <p:nvPr/>
        </p:nvSpPr>
        <p:spPr bwMode="auto">
          <a:xfrm flipV="1">
            <a:off x="2868613" y="2466975"/>
            <a:ext cx="504825" cy="550863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4" name="Line 112"/>
          <p:cNvSpPr>
            <a:spLocks noChangeShapeType="1"/>
          </p:cNvSpPr>
          <p:nvPr/>
        </p:nvSpPr>
        <p:spPr bwMode="auto">
          <a:xfrm>
            <a:off x="3889375" y="2933700"/>
            <a:ext cx="503238" cy="127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5" name="Line 113"/>
          <p:cNvSpPr>
            <a:spLocks noChangeShapeType="1"/>
          </p:cNvSpPr>
          <p:nvPr/>
        </p:nvSpPr>
        <p:spPr bwMode="auto">
          <a:xfrm>
            <a:off x="4392613" y="3060700"/>
            <a:ext cx="539750" cy="37147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6" name="Line 114"/>
          <p:cNvSpPr>
            <a:spLocks noChangeShapeType="1"/>
          </p:cNvSpPr>
          <p:nvPr/>
        </p:nvSpPr>
        <p:spPr bwMode="auto">
          <a:xfrm>
            <a:off x="4932363" y="3422650"/>
            <a:ext cx="504825" cy="1476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7" name="Line 116"/>
          <p:cNvSpPr>
            <a:spLocks noChangeShapeType="1"/>
          </p:cNvSpPr>
          <p:nvPr/>
        </p:nvSpPr>
        <p:spPr bwMode="auto">
          <a:xfrm>
            <a:off x="5976938" y="3922713"/>
            <a:ext cx="503237" cy="230187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8" name="Line 217"/>
          <p:cNvSpPr>
            <a:spLocks noChangeShapeType="1"/>
          </p:cNvSpPr>
          <p:nvPr/>
        </p:nvSpPr>
        <p:spPr bwMode="auto">
          <a:xfrm flipV="1">
            <a:off x="4722813" y="1738313"/>
            <a:ext cx="0" cy="30480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9" name="Text Box 219"/>
          <p:cNvSpPr txBox="1">
            <a:spLocks noChangeArrowheads="1"/>
          </p:cNvSpPr>
          <p:nvPr/>
        </p:nvSpPr>
        <p:spPr bwMode="auto">
          <a:xfrm>
            <a:off x="3468688" y="2016125"/>
            <a:ext cx="852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400">
                <a:solidFill>
                  <a:schemeClr val="bg1"/>
                </a:solidFill>
              </a:rPr>
              <a:t>NG</a:t>
            </a:r>
          </a:p>
        </p:txBody>
      </p:sp>
      <p:sp>
        <p:nvSpPr>
          <p:cNvPr id="18470" name="Text Box 220"/>
          <p:cNvSpPr txBox="1">
            <a:spLocks noChangeArrowheads="1"/>
          </p:cNvSpPr>
          <p:nvPr/>
        </p:nvSpPr>
        <p:spPr bwMode="auto">
          <a:xfrm>
            <a:off x="4908550" y="2016125"/>
            <a:ext cx="906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400">
                <a:solidFill>
                  <a:schemeClr val="bg1"/>
                </a:solidFill>
              </a:rPr>
              <a:t>IFG</a:t>
            </a:r>
          </a:p>
        </p:txBody>
      </p:sp>
      <p:sp>
        <p:nvSpPr>
          <p:cNvPr id="18471" name="Text Box 20"/>
          <p:cNvSpPr txBox="1">
            <a:spLocks noChangeArrowheads="1"/>
          </p:cNvSpPr>
          <p:nvPr/>
        </p:nvSpPr>
        <p:spPr bwMode="auto">
          <a:xfrm>
            <a:off x="1970088" y="5368925"/>
            <a:ext cx="4886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n           43       94      127    124     75       45       25        20</a:t>
            </a:r>
          </a:p>
        </p:txBody>
      </p:sp>
      <p:sp>
        <p:nvSpPr>
          <p:cNvPr id="18472" name="Line 115"/>
          <p:cNvSpPr>
            <a:spLocks noChangeShapeType="1"/>
          </p:cNvSpPr>
          <p:nvPr/>
        </p:nvSpPr>
        <p:spPr bwMode="auto">
          <a:xfrm>
            <a:off x="5437188" y="3570288"/>
            <a:ext cx="527050" cy="355600"/>
          </a:xfrm>
          <a:prstGeom prst="line">
            <a:avLst/>
          </a:prstGeom>
          <a:noFill/>
          <a:ln w="9525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73" name="Oval 67"/>
          <p:cNvSpPr>
            <a:spLocks noChangeArrowheads="1"/>
          </p:cNvSpPr>
          <p:nvPr/>
        </p:nvSpPr>
        <p:spPr bwMode="auto">
          <a:xfrm>
            <a:off x="5395913" y="3538538"/>
            <a:ext cx="69850" cy="65087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Line 111"/>
          <p:cNvSpPr>
            <a:spLocks noChangeShapeType="1"/>
          </p:cNvSpPr>
          <p:nvPr/>
        </p:nvSpPr>
        <p:spPr bwMode="auto">
          <a:xfrm>
            <a:off x="3373438" y="2466975"/>
            <a:ext cx="527050" cy="479425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75" name="Oval 64"/>
          <p:cNvSpPr>
            <a:spLocks noChangeArrowheads="1"/>
          </p:cNvSpPr>
          <p:nvPr/>
        </p:nvSpPr>
        <p:spPr bwMode="auto">
          <a:xfrm>
            <a:off x="3849688" y="2890838"/>
            <a:ext cx="85725" cy="73025"/>
          </a:xfrm>
          <a:prstGeom prst="ellipse">
            <a:avLst/>
          </a:prstGeom>
          <a:solidFill>
            <a:srgbClr val="66FF33"/>
          </a:solidFill>
          <a:ln w="9525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Rectangle 57"/>
          <p:cNvSpPr>
            <a:spLocks noChangeArrowheads="1"/>
          </p:cNvSpPr>
          <p:nvPr/>
        </p:nvSpPr>
        <p:spPr bwMode="auto">
          <a:xfrm>
            <a:off x="2227263" y="1263650"/>
            <a:ext cx="4924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mean AIRg by FPG in 533 men without diabetes</a:t>
            </a:r>
          </a:p>
        </p:txBody>
      </p:sp>
      <p:sp>
        <p:nvSpPr>
          <p:cNvPr id="18477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6081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AIRg DECLINES WITH INCREASING FPG</a:t>
            </a:r>
          </a:p>
        </p:txBody>
      </p:sp>
      <p:sp>
        <p:nvSpPr>
          <p:cNvPr id="18478" name="Text Box 1027"/>
          <p:cNvSpPr txBox="1">
            <a:spLocks noChangeArrowheads="1"/>
          </p:cNvSpPr>
          <p:nvPr/>
        </p:nvSpPr>
        <p:spPr bwMode="auto">
          <a:xfrm>
            <a:off x="3790950" y="5859463"/>
            <a:ext cx="5030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sz="2000">
                <a:solidFill>
                  <a:srgbClr val="00FFFF"/>
                </a:solidFill>
              </a:rPr>
              <a:t>a decline in AIRg is the first readily-detectable sign of beta cell deterioration</a:t>
            </a:r>
            <a:endParaRPr lang="en-US" sz="2000">
              <a:solidFill>
                <a:srgbClr val="00FFFF"/>
              </a:solidFill>
            </a:endParaRPr>
          </a:p>
        </p:txBody>
      </p:sp>
      <p:sp>
        <p:nvSpPr>
          <p:cNvPr id="18479" name="Rectangle 54"/>
          <p:cNvSpPr>
            <a:spLocks noChangeArrowheads="1"/>
          </p:cNvSpPr>
          <p:nvPr/>
        </p:nvSpPr>
        <p:spPr bwMode="auto">
          <a:xfrm>
            <a:off x="534988" y="742950"/>
            <a:ext cx="3078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FFFF"/>
                </a:solidFill>
              </a:rPr>
              <a:t>Godsland et al. Diabetologia 2004;47:1157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4960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AIRg PREDICTS INCIDENT T2DM</a:t>
            </a:r>
          </a:p>
        </p:txBody>
      </p:sp>
      <p:pic>
        <p:nvPicPr>
          <p:cNvPr id="19459" name="Picture 5" descr="~AUT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888" y="1568450"/>
            <a:ext cx="4776787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55625" y="779463"/>
            <a:ext cx="2886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Zethelius et al. Diabetologia 2003;46:20</a:t>
            </a:r>
          </a:p>
        </p:txBody>
      </p:sp>
      <p:sp>
        <p:nvSpPr>
          <p:cNvPr id="19461" name="Rectangle 57"/>
          <p:cNvSpPr>
            <a:spLocks noChangeArrowheads="1"/>
          </p:cNvSpPr>
          <p:nvPr/>
        </p:nvSpPr>
        <p:spPr bwMode="auto">
          <a:xfrm>
            <a:off x="523875" y="2428875"/>
            <a:ext cx="2076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development of T2DM over 27 years in 1306 men initially free of diabetes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800475" y="5862638"/>
            <a:ext cx="4160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  <a:buClr>
                <a:srgbClr val="FF9933"/>
              </a:buClr>
              <a:buSzPct val="150000"/>
            </a:pPr>
            <a:r>
              <a:rPr lang="en-GB">
                <a:solidFill>
                  <a:srgbClr val="00FFFF"/>
                </a:solidFill>
              </a:rPr>
              <a:t>only AIRg and fasting proinsulin were independent predictors of T2DM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9"/>
          <p:cNvSpPr txBox="1">
            <a:spLocks noChangeArrowheads="1"/>
          </p:cNvSpPr>
          <p:nvPr/>
        </p:nvSpPr>
        <p:spPr bwMode="auto">
          <a:xfrm>
            <a:off x="1579563" y="1984375"/>
            <a:ext cx="58070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>
                <a:solidFill>
                  <a:srgbClr val="00FFFF"/>
                </a:solidFill>
              </a:rPr>
              <a:t>EVALUATE INSULIN SECRETION USING VENOUS PLASMA C-PEPTIDE CONCENTRATIONS AND MODELLING ANALYSIS</a:t>
            </a: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769938" y="427038"/>
            <a:ext cx="739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COMPLEX EVALUATION OF INSULIN SECRETION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914400" y="536575"/>
            <a:ext cx="580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WHY MEASURE INSULIN SECRETION?</a:t>
            </a:r>
          </a:p>
        </p:txBody>
      </p:sp>
      <p:sp>
        <p:nvSpPr>
          <p:cNvPr id="3075" name="Text Box 1027"/>
          <p:cNvSpPr txBox="1">
            <a:spLocks noChangeArrowheads="1"/>
          </p:cNvSpPr>
          <p:nvPr/>
        </p:nvSpPr>
        <p:spPr bwMode="auto">
          <a:xfrm>
            <a:off x="1352550" y="1984375"/>
            <a:ext cx="541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Defective insulin secretion is critical in the development of Type 2 diabetes</a:t>
            </a:r>
          </a:p>
        </p:txBody>
      </p:sp>
      <p:sp>
        <p:nvSpPr>
          <p:cNvPr id="3076" name="Text Box 1027"/>
          <p:cNvSpPr txBox="1">
            <a:spLocks noChangeArrowheads="1"/>
          </p:cNvSpPr>
          <p:nvPr/>
        </p:nvSpPr>
        <p:spPr bwMode="auto">
          <a:xfrm>
            <a:off x="1347788" y="3303588"/>
            <a:ext cx="70913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Evaluation of changes in insulin secretion is critical in developing treatments for Type 2 diabetes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617538" y="468313"/>
            <a:ext cx="164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3000">
                <a:solidFill>
                  <a:srgbClr val="FF9900"/>
                </a:solidFill>
              </a:rPr>
              <a:t>C-peptide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>
            <a:off x="3576638" y="1970088"/>
            <a:ext cx="2535237" cy="1587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>
            <a:off x="6111875" y="1949450"/>
            <a:ext cx="1588" cy="720725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8"/>
          <p:cNvSpPr>
            <a:spLocks noChangeShapeType="1"/>
          </p:cNvSpPr>
          <p:nvPr/>
        </p:nvSpPr>
        <p:spPr bwMode="auto">
          <a:xfrm>
            <a:off x="3352800" y="2625725"/>
            <a:ext cx="2424113" cy="1588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4219575" y="20272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005263" y="23241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 flipV="1">
            <a:off x="3935413" y="2528888"/>
            <a:ext cx="65087" cy="809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V="1">
            <a:off x="4146550" y="2251075"/>
            <a:ext cx="65088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3"/>
          <p:cNvSpPr>
            <a:spLocks noChangeShapeType="1"/>
          </p:cNvSpPr>
          <p:nvPr/>
        </p:nvSpPr>
        <p:spPr bwMode="auto">
          <a:xfrm flipV="1">
            <a:off x="4378325" y="1974850"/>
            <a:ext cx="66675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4"/>
          <p:cNvSpPr>
            <a:spLocks noChangeShapeType="1"/>
          </p:cNvSpPr>
          <p:nvPr/>
        </p:nvSpPr>
        <p:spPr bwMode="auto">
          <a:xfrm flipH="1" flipV="1">
            <a:off x="5424488" y="2528888"/>
            <a:ext cx="65087" cy="809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5"/>
          <p:cNvSpPr>
            <a:spLocks noChangeShapeType="1"/>
          </p:cNvSpPr>
          <p:nvPr/>
        </p:nvSpPr>
        <p:spPr bwMode="auto">
          <a:xfrm flipH="1" flipV="1">
            <a:off x="5211763" y="2251075"/>
            <a:ext cx="66675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Line 16"/>
          <p:cNvSpPr>
            <a:spLocks noChangeShapeType="1"/>
          </p:cNvSpPr>
          <p:nvPr/>
        </p:nvSpPr>
        <p:spPr bwMode="auto">
          <a:xfrm flipH="1" flipV="1">
            <a:off x="4979988" y="1974850"/>
            <a:ext cx="65087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5045075" y="203358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19" name="Rectangle 18"/>
          <p:cNvSpPr>
            <a:spLocks noChangeArrowheads="1"/>
          </p:cNvSpPr>
          <p:nvPr/>
        </p:nvSpPr>
        <p:spPr bwMode="auto">
          <a:xfrm>
            <a:off x="5268913" y="23114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20" name="Line 19"/>
          <p:cNvSpPr>
            <a:spLocks noChangeShapeType="1"/>
          </p:cNvSpPr>
          <p:nvPr/>
        </p:nvSpPr>
        <p:spPr bwMode="auto">
          <a:xfrm>
            <a:off x="3829050" y="2649538"/>
            <a:ext cx="1588" cy="180975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1" name="Line 20"/>
          <p:cNvSpPr>
            <a:spLocks noChangeShapeType="1"/>
          </p:cNvSpPr>
          <p:nvPr/>
        </p:nvSpPr>
        <p:spPr bwMode="auto">
          <a:xfrm>
            <a:off x="3827463" y="2838450"/>
            <a:ext cx="185737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2" name="Line 21"/>
          <p:cNvSpPr>
            <a:spLocks noChangeShapeType="1"/>
          </p:cNvSpPr>
          <p:nvPr/>
        </p:nvSpPr>
        <p:spPr bwMode="auto">
          <a:xfrm>
            <a:off x="4930775" y="2649538"/>
            <a:ext cx="1588" cy="180975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3" name="Line 22"/>
          <p:cNvSpPr>
            <a:spLocks noChangeShapeType="1"/>
          </p:cNvSpPr>
          <p:nvPr/>
        </p:nvSpPr>
        <p:spPr bwMode="auto">
          <a:xfrm flipH="1">
            <a:off x="4741863" y="2838450"/>
            <a:ext cx="185737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4" name="Rectangle 23"/>
          <p:cNvSpPr>
            <a:spLocks noChangeArrowheads="1"/>
          </p:cNvSpPr>
          <p:nvPr/>
        </p:nvSpPr>
        <p:spPr bwMode="auto">
          <a:xfrm>
            <a:off x="4048125" y="27305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25" name="Rectangle 24"/>
          <p:cNvSpPr>
            <a:spLocks noChangeArrowheads="1"/>
          </p:cNvSpPr>
          <p:nvPr/>
        </p:nvSpPr>
        <p:spPr bwMode="auto">
          <a:xfrm>
            <a:off x="4541838" y="272256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26" name="Line 25"/>
          <p:cNvSpPr>
            <a:spLocks noChangeShapeType="1"/>
          </p:cNvSpPr>
          <p:nvPr/>
        </p:nvSpPr>
        <p:spPr bwMode="auto">
          <a:xfrm flipH="1">
            <a:off x="4246563" y="2838450"/>
            <a:ext cx="247650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Line 26"/>
          <p:cNvSpPr>
            <a:spLocks noChangeShapeType="1"/>
          </p:cNvSpPr>
          <p:nvPr/>
        </p:nvSpPr>
        <p:spPr bwMode="auto">
          <a:xfrm flipH="1">
            <a:off x="3352800" y="2586038"/>
            <a:ext cx="3175" cy="746125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Line 27"/>
          <p:cNvSpPr>
            <a:spLocks noChangeShapeType="1"/>
          </p:cNvSpPr>
          <p:nvPr/>
        </p:nvSpPr>
        <p:spPr bwMode="auto">
          <a:xfrm>
            <a:off x="6115050" y="2654300"/>
            <a:ext cx="1588" cy="677863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9" name="Line 28"/>
          <p:cNvSpPr>
            <a:spLocks noChangeShapeType="1"/>
          </p:cNvSpPr>
          <p:nvPr/>
        </p:nvSpPr>
        <p:spPr bwMode="auto">
          <a:xfrm>
            <a:off x="3354388" y="3305175"/>
            <a:ext cx="2759075" cy="1588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0" name="Line 29"/>
          <p:cNvSpPr>
            <a:spLocks noChangeShapeType="1"/>
          </p:cNvSpPr>
          <p:nvPr/>
        </p:nvSpPr>
        <p:spPr bwMode="auto">
          <a:xfrm>
            <a:off x="1071563" y="4606925"/>
            <a:ext cx="2536825" cy="1588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1" name="Line 30"/>
          <p:cNvSpPr>
            <a:spLocks noChangeShapeType="1"/>
          </p:cNvSpPr>
          <p:nvPr/>
        </p:nvSpPr>
        <p:spPr bwMode="auto">
          <a:xfrm>
            <a:off x="3608388" y="4576763"/>
            <a:ext cx="1587" cy="735012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2" name="Line 31"/>
          <p:cNvSpPr>
            <a:spLocks noChangeShapeType="1"/>
          </p:cNvSpPr>
          <p:nvPr/>
        </p:nvSpPr>
        <p:spPr bwMode="auto">
          <a:xfrm>
            <a:off x="849313" y="5260975"/>
            <a:ext cx="2424112" cy="1588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3" name="Rectangle 32"/>
          <p:cNvSpPr>
            <a:spLocks noChangeArrowheads="1"/>
          </p:cNvSpPr>
          <p:nvPr/>
        </p:nvSpPr>
        <p:spPr bwMode="auto">
          <a:xfrm>
            <a:off x="1716088" y="466566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1500188" y="49609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35" name="Line 34"/>
          <p:cNvSpPr>
            <a:spLocks noChangeShapeType="1"/>
          </p:cNvSpPr>
          <p:nvPr/>
        </p:nvSpPr>
        <p:spPr bwMode="auto">
          <a:xfrm flipV="1">
            <a:off x="1430338" y="5165725"/>
            <a:ext cx="65087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6" name="Line 35"/>
          <p:cNvSpPr>
            <a:spLocks noChangeShapeType="1"/>
          </p:cNvSpPr>
          <p:nvPr/>
        </p:nvSpPr>
        <p:spPr bwMode="auto">
          <a:xfrm flipV="1">
            <a:off x="1643063" y="4887913"/>
            <a:ext cx="65087" cy="809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7" name="Line 36"/>
          <p:cNvSpPr>
            <a:spLocks noChangeShapeType="1"/>
          </p:cNvSpPr>
          <p:nvPr/>
        </p:nvSpPr>
        <p:spPr bwMode="auto">
          <a:xfrm flipV="1">
            <a:off x="1874838" y="4610100"/>
            <a:ext cx="65087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8" name="Line 37"/>
          <p:cNvSpPr>
            <a:spLocks noChangeShapeType="1"/>
          </p:cNvSpPr>
          <p:nvPr/>
        </p:nvSpPr>
        <p:spPr bwMode="auto">
          <a:xfrm flipH="1" flipV="1">
            <a:off x="2919413" y="5165725"/>
            <a:ext cx="66675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9" name="Line 38"/>
          <p:cNvSpPr>
            <a:spLocks noChangeShapeType="1"/>
          </p:cNvSpPr>
          <p:nvPr/>
        </p:nvSpPr>
        <p:spPr bwMode="auto">
          <a:xfrm flipH="1" flipV="1">
            <a:off x="2708275" y="4887913"/>
            <a:ext cx="65088" cy="809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0" name="Line 39"/>
          <p:cNvSpPr>
            <a:spLocks noChangeShapeType="1"/>
          </p:cNvSpPr>
          <p:nvPr/>
        </p:nvSpPr>
        <p:spPr bwMode="auto">
          <a:xfrm flipH="1" flipV="1">
            <a:off x="2476500" y="4610100"/>
            <a:ext cx="65088" cy="80963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1" name="Rectangle 40"/>
          <p:cNvSpPr>
            <a:spLocks noChangeArrowheads="1"/>
          </p:cNvSpPr>
          <p:nvPr/>
        </p:nvSpPr>
        <p:spPr bwMode="auto">
          <a:xfrm>
            <a:off x="2540000" y="46688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42" name="Rectangle 41"/>
          <p:cNvSpPr>
            <a:spLocks noChangeArrowheads="1"/>
          </p:cNvSpPr>
          <p:nvPr/>
        </p:nvSpPr>
        <p:spPr bwMode="auto">
          <a:xfrm>
            <a:off x="2763838" y="4949825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43" name="Line 42"/>
          <p:cNvSpPr>
            <a:spLocks noChangeShapeType="1"/>
          </p:cNvSpPr>
          <p:nvPr/>
        </p:nvSpPr>
        <p:spPr bwMode="auto">
          <a:xfrm>
            <a:off x="1325563" y="5284788"/>
            <a:ext cx="1587" cy="1825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4" name="Line 43"/>
          <p:cNvSpPr>
            <a:spLocks noChangeShapeType="1"/>
          </p:cNvSpPr>
          <p:nvPr/>
        </p:nvSpPr>
        <p:spPr bwMode="auto">
          <a:xfrm>
            <a:off x="1322388" y="5473700"/>
            <a:ext cx="185737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5" name="Line 44"/>
          <p:cNvSpPr>
            <a:spLocks noChangeShapeType="1"/>
          </p:cNvSpPr>
          <p:nvPr/>
        </p:nvSpPr>
        <p:spPr bwMode="auto">
          <a:xfrm>
            <a:off x="2425700" y="5284788"/>
            <a:ext cx="1588" cy="182562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6" name="Line 45"/>
          <p:cNvSpPr>
            <a:spLocks noChangeShapeType="1"/>
          </p:cNvSpPr>
          <p:nvPr/>
        </p:nvSpPr>
        <p:spPr bwMode="auto">
          <a:xfrm flipH="1">
            <a:off x="2236788" y="5473700"/>
            <a:ext cx="185737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7" name="Rectangle 46"/>
          <p:cNvSpPr>
            <a:spLocks noChangeArrowheads="1"/>
          </p:cNvSpPr>
          <p:nvPr/>
        </p:nvSpPr>
        <p:spPr bwMode="auto">
          <a:xfrm>
            <a:off x="1544638" y="53673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48" name="Rectangle 47"/>
          <p:cNvSpPr>
            <a:spLocks noChangeArrowheads="1"/>
          </p:cNvSpPr>
          <p:nvPr/>
        </p:nvSpPr>
        <p:spPr bwMode="auto">
          <a:xfrm>
            <a:off x="2036763" y="535781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S</a:t>
            </a:r>
          </a:p>
        </p:txBody>
      </p:sp>
      <p:sp>
        <p:nvSpPr>
          <p:cNvPr id="21549" name="Line 48"/>
          <p:cNvSpPr>
            <a:spLocks noChangeShapeType="1"/>
          </p:cNvSpPr>
          <p:nvPr/>
        </p:nvSpPr>
        <p:spPr bwMode="auto">
          <a:xfrm flipH="1">
            <a:off x="1743075" y="5473700"/>
            <a:ext cx="247650" cy="1588"/>
          </a:xfrm>
          <a:prstGeom prst="line">
            <a:avLst/>
          </a:prstGeom>
          <a:noFill/>
          <a:ln w="11113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0" name="Line 49"/>
          <p:cNvSpPr>
            <a:spLocks noChangeShapeType="1"/>
          </p:cNvSpPr>
          <p:nvPr/>
        </p:nvSpPr>
        <p:spPr bwMode="auto">
          <a:xfrm>
            <a:off x="5764213" y="4651375"/>
            <a:ext cx="1587" cy="712788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1" name="Line 50"/>
          <p:cNvSpPr>
            <a:spLocks noChangeShapeType="1"/>
          </p:cNvSpPr>
          <p:nvPr/>
        </p:nvSpPr>
        <p:spPr bwMode="auto">
          <a:xfrm>
            <a:off x="8523288" y="4678363"/>
            <a:ext cx="6350" cy="682625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2" name="Line 51"/>
          <p:cNvSpPr>
            <a:spLocks noChangeShapeType="1"/>
          </p:cNvSpPr>
          <p:nvPr/>
        </p:nvSpPr>
        <p:spPr bwMode="auto">
          <a:xfrm>
            <a:off x="5764213" y="5337175"/>
            <a:ext cx="2759075" cy="1588"/>
          </a:xfrm>
          <a:prstGeom prst="line">
            <a:avLst/>
          </a:prstGeom>
          <a:noFill/>
          <a:ln w="6350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3" name="Rectangle 52"/>
          <p:cNvSpPr>
            <a:spLocks noChangeArrowheads="1"/>
          </p:cNvSpPr>
          <p:nvPr/>
        </p:nvSpPr>
        <p:spPr bwMode="auto">
          <a:xfrm>
            <a:off x="1700213" y="5921375"/>
            <a:ext cx="866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insulin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1554" name="Rectangle 53"/>
          <p:cNvSpPr>
            <a:spLocks noChangeArrowheads="1"/>
          </p:cNvSpPr>
          <p:nvPr/>
        </p:nvSpPr>
        <p:spPr bwMode="auto">
          <a:xfrm>
            <a:off x="6327775" y="5921375"/>
            <a:ext cx="13239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C-peptide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1555" name="Rectangle 54"/>
          <p:cNvSpPr>
            <a:spLocks noChangeArrowheads="1"/>
          </p:cNvSpPr>
          <p:nvPr/>
        </p:nvSpPr>
        <p:spPr bwMode="auto">
          <a:xfrm>
            <a:off x="4075113" y="1365250"/>
            <a:ext cx="1308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proinsulin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1556" name="Line 55"/>
          <p:cNvSpPr>
            <a:spLocks noChangeShapeType="1"/>
          </p:cNvSpPr>
          <p:nvPr/>
        </p:nvSpPr>
        <p:spPr bwMode="auto">
          <a:xfrm flipH="1">
            <a:off x="2900363" y="3576638"/>
            <a:ext cx="395287" cy="614362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7" name="Freeform 56"/>
          <p:cNvSpPr>
            <a:spLocks/>
          </p:cNvSpPr>
          <p:nvPr/>
        </p:nvSpPr>
        <p:spPr bwMode="auto">
          <a:xfrm>
            <a:off x="2867025" y="3951288"/>
            <a:ext cx="225425" cy="292100"/>
          </a:xfrm>
          <a:custGeom>
            <a:avLst/>
            <a:gdLst>
              <a:gd name="T0" fmla="*/ 2147483647 w 284"/>
              <a:gd name="T1" fmla="*/ 2147483647 h 369"/>
              <a:gd name="T2" fmla="*/ 0 w 284"/>
              <a:gd name="T3" fmla="*/ 2147483647 h 369"/>
              <a:gd name="T4" fmla="*/ 2147483647 w 284"/>
              <a:gd name="T5" fmla="*/ 0 h 369"/>
              <a:gd name="T6" fmla="*/ 2147483647 w 284"/>
              <a:gd name="T7" fmla="*/ 2147483647 h 369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369"/>
              <a:gd name="T14" fmla="*/ 284 w 284"/>
              <a:gd name="T15" fmla="*/ 369 h 3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369">
                <a:moveTo>
                  <a:pt x="284" y="102"/>
                </a:moveTo>
                <a:lnTo>
                  <a:pt x="0" y="369"/>
                </a:lnTo>
                <a:lnTo>
                  <a:pt x="124" y="0"/>
                </a:lnTo>
                <a:lnTo>
                  <a:pt x="284" y="102"/>
                </a:lnTo>
                <a:close/>
              </a:path>
            </a:pathLst>
          </a:custGeom>
          <a:solidFill>
            <a:srgbClr val="FF9900"/>
          </a:solidFill>
          <a:ln w="31750">
            <a:solidFill>
              <a:srgbClr val="FF9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58" name="Line 57"/>
          <p:cNvSpPr>
            <a:spLocks noChangeShapeType="1"/>
          </p:cNvSpPr>
          <p:nvPr/>
        </p:nvSpPr>
        <p:spPr bwMode="auto">
          <a:xfrm>
            <a:off x="5851525" y="3576638"/>
            <a:ext cx="395288" cy="614362"/>
          </a:xfrm>
          <a:prstGeom prst="line">
            <a:avLst/>
          </a:prstGeom>
          <a:noFill/>
          <a:ln w="31750">
            <a:solidFill>
              <a:srgbClr val="8F8F8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9" name="Freeform 58"/>
          <p:cNvSpPr>
            <a:spLocks/>
          </p:cNvSpPr>
          <p:nvPr/>
        </p:nvSpPr>
        <p:spPr bwMode="auto">
          <a:xfrm>
            <a:off x="6053138" y="3951288"/>
            <a:ext cx="227012" cy="292100"/>
          </a:xfrm>
          <a:custGeom>
            <a:avLst/>
            <a:gdLst>
              <a:gd name="T0" fmla="*/ 2147483647 w 286"/>
              <a:gd name="T1" fmla="*/ 0 h 369"/>
              <a:gd name="T2" fmla="*/ 2147483647 w 286"/>
              <a:gd name="T3" fmla="*/ 2147483647 h 369"/>
              <a:gd name="T4" fmla="*/ 0 w 286"/>
              <a:gd name="T5" fmla="*/ 2147483647 h 369"/>
              <a:gd name="T6" fmla="*/ 2147483647 w 286"/>
              <a:gd name="T7" fmla="*/ 0 h 369"/>
              <a:gd name="T8" fmla="*/ 0 60000 65536"/>
              <a:gd name="T9" fmla="*/ 0 60000 65536"/>
              <a:gd name="T10" fmla="*/ 0 60000 65536"/>
              <a:gd name="T11" fmla="*/ 0 60000 65536"/>
              <a:gd name="T12" fmla="*/ 0 w 286"/>
              <a:gd name="T13" fmla="*/ 0 h 369"/>
              <a:gd name="T14" fmla="*/ 286 w 286"/>
              <a:gd name="T15" fmla="*/ 369 h 3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" h="369">
                <a:moveTo>
                  <a:pt x="161" y="0"/>
                </a:moveTo>
                <a:lnTo>
                  <a:pt x="286" y="369"/>
                </a:lnTo>
                <a:lnTo>
                  <a:pt x="0" y="102"/>
                </a:lnTo>
                <a:lnTo>
                  <a:pt x="161" y="0"/>
                </a:lnTo>
                <a:close/>
              </a:path>
            </a:pathLst>
          </a:custGeom>
          <a:solidFill>
            <a:srgbClr val="8F8F8F"/>
          </a:solidFill>
          <a:ln w="31750">
            <a:solidFill>
              <a:srgbClr val="8F8F8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15"/>
          <p:cNvSpPr>
            <a:spLocks noChangeArrowheads="1"/>
          </p:cNvSpPr>
          <p:nvPr/>
        </p:nvSpPr>
        <p:spPr bwMode="auto">
          <a:xfrm>
            <a:off x="2608263" y="1568450"/>
            <a:ext cx="2351087" cy="901700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Oval 16"/>
          <p:cNvSpPr>
            <a:spLocks noChangeArrowheads="1"/>
          </p:cNvSpPr>
          <p:nvPr/>
        </p:nvSpPr>
        <p:spPr bwMode="auto">
          <a:xfrm>
            <a:off x="2592388" y="3178175"/>
            <a:ext cx="2351087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Oval 17"/>
          <p:cNvSpPr>
            <a:spLocks noChangeArrowheads="1"/>
          </p:cNvSpPr>
          <p:nvPr/>
        </p:nvSpPr>
        <p:spPr bwMode="auto">
          <a:xfrm>
            <a:off x="661988" y="4562475"/>
            <a:ext cx="2351087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Oval 18"/>
          <p:cNvSpPr>
            <a:spLocks noChangeArrowheads="1"/>
          </p:cNvSpPr>
          <p:nvPr/>
        </p:nvSpPr>
        <p:spPr bwMode="auto">
          <a:xfrm>
            <a:off x="4616450" y="4533900"/>
            <a:ext cx="2351088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3133725" y="1884363"/>
            <a:ext cx="1257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430588" y="3508375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5297488" y="4692650"/>
            <a:ext cx="1028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VENOUS </a:t>
            </a:r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5348288" y="4976813"/>
            <a:ext cx="92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PLASMA</a:t>
            </a:r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857250" y="4783138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EXTRACELLULAR</a:t>
            </a:r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1485900" y="5067300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FLUID</a:t>
            </a:r>
          </a:p>
        </p:txBody>
      </p:sp>
      <p:sp>
        <p:nvSpPr>
          <p:cNvPr id="22540" name="Line 25"/>
          <p:cNvSpPr>
            <a:spLocks noChangeShapeType="1"/>
          </p:cNvSpPr>
          <p:nvPr/>
        </p:nvSpPr>
        <p:spPr bwMode="auto">
          <a:xfrm>
            <a:off x="4878388" y="3886200"/>
            <a:ext cx="571500" cy="512763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1" name="Freeform 26"/>
          <p:cNvSpPr>
            <a:spLocks/>
          </p:cNvSpPr>
          <p:nvPr/>
        </p:nvSpPr>
        <p:spPr bwMode="auto">
          <a:xfrm>
            <a:off x="5249863" y="4211638"/>
            <a:ext cx="230187" cy="214312"/>
          </a:xfrm>
          <a:custGeom>
            <a:avLst/>
            <a:gdLst>
              <a:gd name="T0" fmla="*/ 2147483647 w 291"/>
              <a:gd name="T1" fmla="*/ 0 h 270"/>
              <a:gd name="T2" fmla="*/ 2147483647 w 291"/>
              <a:gd name="T3" fmla="*/ 2147483647 h 270"/>
              <a:gd name="T4" fmla="*/ 0 w 291"/>
              <a:gd name="T5" fmla="*/ 2147483647 h 270"/>
              <a:gd name="T6" fmla="*/ 2147483647 w 291"/>
              <a:gd name="T7" fmla="*/ 0 h 270"/>
              <a:gd name="T8" fmla="*/ 0 60000 65536"/>
              <a:gd name="T9" fmla="*/ 0 60000 65536"/>
              <a:gd name="T10" fmla="*/ 0 60000 65536"/>
              <a:gd name="T11" fmla="*/ 0 60000 65536"/>
              <a:gd name="T12" fmla="*/ 0 w 291"/>
              <a:gd name="T13" fmla="*/ 0 h 270"/>
              <a:gd name="T14" fmla="*/ 291 w 291"/>
              <a:gd name="T15" fmla="*/ 270 h 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1" h="270">
                <a:moveTo>
                  <a:pt x="106" y="0"/>
                </a:moveTo>
                <a:lnTo>
                  <a:pt x="291" y="270"/>
                </a:lnTo>
                <a:lnTo>
                  <a:pt x="0" y="118"/>
                </a:lnTo>
                <a:lnTo>
                  <a:pt x="106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2" name="Line 27"/>
          <p:cNvSpPr>
            <a:spLocks noChangeShapeType="1"/>
          </p:cNvSpPr>
          <p:nvPr/>
        </p:nvSpPr>
        <p:spPr bwMode="auto">
          <a:xfrm flipH="1" flipV="1">
            <a:off x="4692650" y="4037013"/>
            <a:ext cx="563563" cy="515937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3" name="Freeform 28"/>
          <p:cNvSpPr>
            <a:spLocks/>
          </p:cNvSpPr>
          <p:nvPr/>
        </p:nvSpPr>
        <p:spPr bwMode="auto">
          <a:xfrm>
            <a:off x="4662488" y="4010025"/>
            <a:ext cx="228600" cy="217488"/>
          </a:xfrm>
          <a:custGeom>
            <a:avLst/>
            <a:gdLst>
              <a:gd name="T0" fmla="*/ 2147483647 w 288"/>
              <a:gd name="T1" fmla="*/ 2147483647 h 274"/>
              <a:gd name="T2" fmla="*/ 0 w 288"/>
              <a:gd name="T3" fmla="*/ 0 h 274"/>
              <a:gd name="T4" fmla="*/ 2147483647 w 288"/>
              <a:gd name="T5" fmla="*/ 2147483647 h 274"/>
              <a:gd name="T6" fmla="*/ 2147483647 w 288"/>
              <a:gd name="T7" fmla="*/ 2147483647 h 274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74"/>
              <a:gd name="T14" fmla="*/ 288 w 288"/>
              <a:gd name="T15" fmla="*/ 274 h 2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74">
                <a:moveTo>
                  <a:pt x="180" y="274"/>
                </a:moveTo>
                <a:lnTo>
                  <a:pt x="0" y="0"/>
                </a:lnTo>
                <a:lnTo>
                  <a:pt x="288" y="157"/>
                </a:lnTo>
                <a:lnTo>
                  <a:pt x="180" y="274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4" name="Line 29"/>
          <p:cNvSpPr>
            <a:spLocks noChangeShapeType="1"/>
          </p:cNvSpPr>
          <p:nvPr/>
        </p:nvSpPr>
        <p:spPr bwMode="auto">
          <a:xfrm>
            <a:off x="6951663" y="4933950"/>
            <a:ext cx="809625" cy="1588"/>
          </a:xfrm>
          <a:prstGeom prst="line">
            <a:avLst/>
          </a:prstGeom>
          <a:noFill/>
          <a:ln w="31750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Freeform 30"/>
          <p:cNvSpPr>
            <a:spLocks/>
          </p:cNvSpPr>
          <p:nvPr/>
        </p:nvSpPr>
        <p:spPr bwMode="auto">
          <a:xfrm>
            <a:off x="7531100" y="4860925"/>
            <a:ext cx="292100" cy="146050"/>
          </a:xfrm>
          <a:custGeom>
            <a:avLst/>
            <a:gdLst>
              <a:gd name="T0" fmla="*/ 0 w 370"/>
              <a:gd name="T1" fmla="*/ 0 h 185"/>
              <a:gd name="T2" fmla="*/ 2147483647 w 370"/>
              <a:gd name="T3" fmla="*/ 2147483647 h 185"/>
              <a:gd name="T4" fmla="*/ 0 w 370"/>
              <a:gd name="T5" fmla="*/ 2147483647 h 185"/>
              <a:gd name="T6" fmla="*/ 0 w 370"/>
              <a:gd name="T7" fmla="*/ 0 h 185"/>
              <a:gd name="T8" fmla="*/ 0 60000 65536"/>
              <a:gd name="T9" fmla="*/ 0 60000 65536"/>
              <a:gd name="T10" fmla="*/ 0 60000 65536"/>
              <a:gd name="T11" fmla="*/ 0 60000 65536"/>
              <a:gd name="T12" fmla="*/ 0 w 370"/>
              <a:gd name="T13" fmla="*/ 0 h 185"/>
              <a:gd name="T14" fmla="*/ 370 w 370"/>
              <a:gd name="T15" fmla="*/ 185 h 1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0" h="185">
                <a:moveTo>
                  <a:pt x="0" y="0"/>
                </a:moveTo>
                <a:lnTo>
                  <a:pt x="370" y="93"/>
                </a:lnTo>
                <a:lnTo>
                  <a:pt x="0" y="185"/>
                </a:lnTo>
                <a:lnTo>
                  <a:pt x="0" y="0"/>
                </a:lnTo>
                <a:close/>
              </a:path>
            </a:pathLst>
          </a:custGeom>
          <a:solidFill>
            <a:srgbClr val="161626"/>
          </a:solidFill>
          <a:ln w="31750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6" name="Line 31"/>
          <p:cNvSpPr>
            <a:spLocks noChangeShapeType="1"/>
          </p:cNvSpPr>
          <p:nvPr/>
        </p:nvSpPr>
        <p:spPr bwMode="auto">
          <a:xfrm flipH="1">
            <a:off x="3151188" y="4862513"/>
            <a:ext cx="1385887" cy="1587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7" name="Freeform 32"/>
          <p:cNvSpPr>
            <a:spLocks/>
          </p:cNvSpPr>
          <p:nvPr/>
        </p:nvSpPr>
        <p:spPr bwMode="auto">
          <a:xfrm>
            <a:off x="3109913" y="4799013"/>
            <a:ext cx="252412" cy="127000"/>
          </a:xfrm>
          <a:custGeom>
            <a:avLst/>
            <a:gdLst>
              <a:gd name="T0" fmla="*/ 2147483647 w 318"/>
              <a:gd name="T1" fmla="*/ 2147483647 h 159"/>
              <a:gd name="T2" fmla="*/ 0 w 318"/>
              <a:gd name="T3" fmla="*/ 2147483647 h 159"/>
              <a:gd name="T4" fmla="*/ 2147483647 w 318"/>
              <a:gd name="T5" fmla="*/ 0 h 159"/>
              <a:gd name="T6" fmla="*/ 2147483647 w 318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159"/>
              <a:gd name="T14" fmla="*/ 318 w 318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159">
                <a:moveTo>
                  <a:pt x="318" y="159"/>
                </a:moveTo>
                <a:lnTo>
                  <a:pt x="0" y="80"/>
                </a:lnTo>
                <a:lnTo>
                  <a:pt x="318" y="0"/>
                </a:lnTo>
                <a:lnTo>
                  <a:pt x="318" y="159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8" name="Line 33"/>
          <p:cNvSpPr>
            <a:spLocks noChangeShapeType="1"/>
          </p:cNvSpPr>
          <p:nvPr/>
        </p:nvSpPr>
        <p:spPr bwMode="auto">
          <a:xfrm>
            <a:off x="3182938" y="5099050"/>
            <a:ext cx="1339850" cy="1588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Freeform 34"/>
          <p:cNvSpPr>
            <a:spLocks/>
          </p:cNvSpPr>
          <p:nvPr/>
        </p:nvSpPr>
        <p:spPr bwMode="auto">
          <a:xfrm>
            <a:off x="4311650" y="5035550"/>
            <a:ext cx="252413" cy="125413"/>
          </a:xfrm>
          <a:custGeom>
            <a:avLst/>
            <a:gdLst>
              <a:gd name="T0" fmla="*/ 0 w 317"/>
              <a:gd name="T1" fmla="*/ 0 h 159"/>
              <a:gd name="T2" fmla="*/ 2147483647 w 317"/>
              <a:gd name="T3" fmla="*/ 2147483647 h 159"/>
              <a:gd name="T4" fmla="*/ 0 w 317"/>
              <a:gd name="T5" fmla="*/ 2147483647 h 159"/>
              <a:gd name="T6" fmla="*/ 0 w 317"/>
              <a:gd name="T7" fmla="*/ 0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317"/>
              <a:gd name="T13" fmla="*/ 0 h 159"/>
              <a:gd name="T14" fmla="*/ 317 w 317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" h="159">
                <a:moveTo>
                  <a:pt x="0" y="0"/>
                </a:moveTo>
                <a:lnTo>
                  <a:pt x="317" y="79"/>
                </a:ln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0" name="Line 35"/>
          <p:cNvSpPr>
            <a:spLocks noChangeShapeType="1"/>
          </p:cNvSpPr>
          <p:nvPr/>
        </p:nvSpPr>
        <p:spPr bwMode="auto">
          <a:xfrm>
            <a:off x="1828800" y="5481638"/>
            <a:ext cx="1588" cy="574675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1" name="Freeform 36"/>
          <p:cNvSpPr>
            <a:spLocks/>
          </p:cNvSpPr>
          <p:nvPr/>
        </p:nvSpPr>
        <p:spPr bwMode="auto">
          <a:xfrm>
            <a:off x="1766888" y="5845175"/>
            <a:ext cx="125412" cy="252413"/>
          </a:xfrm>
          <a:custGeom>
            <a:avLst/>
            <a:gdLst>
              <a:gd name="T0" fmla="*/ 2147483647 w 159"/>
              <a:gd name="T1" fmla="*/ 0 h 318"/>
              <a:gd name="T2" fmla="*/ 2147483647 w 159"/>
              <a:gd name="T3" fmla="*/ 2147483647 h 318"/>
              <a:gd name="T4" fmla="*/ 0 w 159"/>
              <a:gd name="T5" fmla="*/ 0 h 318"/>
              <a:gd name="T6" fmla="*/ 2147483647 w 159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8"/>
              <a:gd name="T14" fmla="*/ 159 w 159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8">
                <a:moveTo>
                  <a:pt x="159" y="0"/>
                </a:moveTo>
                <a:lnTo>
                  <a:pt x="79" y="318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2" name="Line 37"/>
          <p:cNvSpPr>
            <a:spLocks noChangeShapeType="1"/>
          </p:cNvSpPr>
          <p:nvPr/>
        </p:nvSpPr>
        <p:spPr bwMode="auto">
          <a:xfrm>
            <a:off x="5780088" y="5449888"/>
            <a:ext cx="1587" cy="574675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3" name="Freeform 38"/>
          <p:cNvSpPr>
            <a:spLocks/>
          </p:cNvSpPr>
          <p:nvPr/>
        </p:nvSpPr>
        <p:spPr bwMode="auto">
          <a:xfrm>
            <a:off x="5716588" y="5813425"/>
            <a:ext cx="127000" cy="252413"/>
          </a:xfrm>
          <a:custGeom>
            <a:avLst/>
            <a:gdLst>
              <a:gd name="T0" fmla="*/ 2147483647 w 159"/>
              <a:gd name="T1" fmla="*/ 0 h 317"/>
              <a:gd name="T2" fmla="*/ 2147483647 w 159"/>
              <a:gd name="T3" fmla="*/ 2147483647 h 317"/>
              <a:gd name="T4" fmla="*/ 0 w 159"/>
              <a:gd name="T5" fmla="*/ 0 h 317"/>
              <a:gd name="T6" fmla="*/ 2147483647 w 159"/>
              <a:gd name="T7" fmla="*/ 0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7"/>
              <a:gd name="T14" fmla="*/ 159 w 159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7">
                <a:moveTo>
                  <a:pt x="159" y="0"/>
                </a:moveTo>
                <a:lnTo>
                  <a:pt x="80" y="317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2616200" y="2644775"/>
            <a:ext cx="866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insulin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2555" name="Line 40"/>
          <p:cNvSpPr>
            <a:spLocks noChangeShapeType="1"/>
          </p:cNvSpPr>
          <p:nvPr/>
        </p:nvSpPr>
        <p:spPr bwMode="auto">
          <a:xfrm>
            <a:off x="3760788" y="2513013"/>
            <a:ext cx="1587" cy="514350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6" name="Freeform 41"/>
          <p:cNvSpPr>
            <a:spLocks/>
          </p:cNvSpPr>
          <p:nvPr/>
        </p:nvSpPr>
        <p:spPr bwMode="auto">
          <a:xfrm>
            <a:off x="3697288" y="2816225"/>
            <a:ext cx="125412" cy="252413"/>
          </a:xfrm>
          <a:custGeom>
            <a:avLst/>
            <a:gdLst>
              <a:gd name="T0" fmla="*/ 2147483647 w 159"/>
              <a:gd name="T1" fmla="*/ 0 h 318"/>
              <a:gd name="T2" fmla="*/ 2147483647 w 159"/>
              <a:gd name="T3" fmla="*/ 2147483647 h 318"/>
              <a:gd name="T4" fmla="*/ 0 w 159"/>
              <a:gd name="T5" fmla="*/ 0 h 318"/>
              <a:gd name="T6" fmla="*/ 2147483647 w 159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8"/>
              <a:gd name="T14" fmla="*/ 159 w 159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8">
                <a:moveTo>
                  <a:pt x="159" y="0"/>
                </a:moveTo>
                <a:lnTo>
                  <a:pt x="79" y="318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39763" y="5626100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tissue </a:t>
            </a:r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358775" y="5873750"/>
            <a:ext cx="116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metabolism</a:t>
            </a:r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321425" y="5611813"/>
            <a:ext cx="57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renal </a:t>
            </a:r>
          </a:p>
        </p:txBody>
      </p:sp>
      <p:sp>
        <p:nvSpPr>
          <p:cNvPr id="22560" name="Rectangle 45"/>
          <p:cNvSpPr>
            <a:spLocks noChangeArrowheads="1"/>
          </p:cNvSpPr>
          <p:nvPr/>
        </p:nvSpPr>
        <p:spPr bwMode="auto">
          <a:xfrm>
            <a:off x="6118225" y="586105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excretion</a:t>
            </a:r>
          </a:p>
        </p:txBody>
      </p:sp>
      <p:sp>
        <p:nvSpPr>
          <p:cNvPr id="22561" name="Rectangle 46"/>
          <p:cNvSpPr>
            <a:spLocks noChangeArrowheads="1"/>
          </p:cNvSpPr>
          <p:nvPr/>
        </p:nvSpPr>
        <p:spPr bwMode="auto">
          <a:xfrm>
            <a:off x="5046663" y="3238500"/>
            <a:ext cx="1720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~50% uptake on </a:t>
            </a:r>
          </a:p>
        </p:txBody>
      </p:sp>
      <p:sp>
        <p:nvSpPr>
          <p:cNvPr id="22562" name="Rectangle 47"/>
          <p:cNvSpPr>
            <a:spLocks noChangeArrowheads="1"/>
          </p:cNvSpPr>
          <p:nvPr/>
        </p:nvSpPr>
        <p:spPr bwMode="auto">
          <a:xfrm>
            <a:off x="5345113" y="3487738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first pass</a:t>
            </a:r>
          </a:p>
        </p:txBody>
      </p:sp>
      <p:sp>
        <p:nvSpPr>
          <p:cNvPr id="22563" name="Rectangle 48"/>
          <p:cNvSpPr>
            <a:spLocks noChangeArrowheads="1"/>
          </p:cNvSpPr>
          <p:nvPr/>
        </p:nvSpPr>
        <p:spPr bwMode="auto">
          <a:xfrm>
            <a:off x="3049588" y="4445000"/>
            <a:ext cx="171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receptor uptake  </a:t>
            </a:r>
          </a:p>
        </p:txBody>
      </p:sp>
      <p:sp>
        <p:nvSpPr>
          <p:cNvPr id="22564" name="Rectangle 49"/>
          <p:cNvSpPr>
            <a:spLocks noChangeArrowheads="1"/>
          </p:cNvSpPr>
          <p:nvPr/>
        </p:nvSpPr>
        <p:spPr bwMode="auto">
          <a:xfrm>
            <a:off x="3078163" y="5287963"/>
            <a:ext cx="167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transendothelial </a:t>
            </a:r>
          </a:p>
        </p:txBody>
      </p:sp>
      <p:sp>
        <p:nvSpPr>
          <p:cNvPr id="22565" name="Rectangle 50"/>
          <p:cNvSpPr>
            <a:spLocks noChangeArrowheads="1"/>
          </p:cNvSpPr>
          <p:nvPr/>
        </p:nvSpPr>
        <p:spPr bwMode="auto">
          <a:xfrm>
            <a:off x="3430588" y="5534025"/>
            <a:ext cx="900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22566" name="Rectangle 51"/>
          <p:cNvSpPr>
            <a:spLocks noChangeArrowheads="1"/>
          </p:cNvSpPr>
          <p:nvPr/>
        </p:nvSpPr>
        <p:spPr bwMode="auto">
          <a:xfrm>
            <a:off x="7289800" y="4032250"/>
            <a:ext cx="1423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 b="1">
                <a:solidFill>
                  <a:srgbClr val="00FFFF"/>
                </a:solidFill>
              </a:rPr>
              <a:t>venous sampling</a:t>
            </a:r>
          </a:p>
        </p:txBody>
      </p:sp>
      <p:sp>
        <p:nvSpPr>
          <p:cNvPr id="22567" name="Rectangle 55"/>
          <p:cNvSpPr>
            <a:spLocks noChangeArrowheads="1"/>
          </p:cNvSpPr>
          <p:nvPr/>
        </p:nvSpPr>
        <p:spPr bwMode="auto">
          <a:xfrm>
            <a:off x="1008063" y="1685925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FFFF"/>
                </a:solidFill>
              </a:rPr>
              <a:t>pancreatic secretion</a:t>
            </a:r>
            <a:endParaRPr lang="en-US" sz="2000" b="1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22568" name="Rectangle 10"/>
          <p:cNvSpPr>
            <a:spLocks noChangeArrowheads="1"/>
          </p:cNvSpPr>
          <p:nvPr/>
        </p:nvSpPr>
        <p:spPr bwMode="auto">
          <a:xfrm>
            <a:off x="769938" y="427038"/>
            <a:ext cx="7402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DISTRIBUTION THROUGHOUT THE BODY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7289800" y="3859213"/>
            <a:ext cx="1423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 b="1">
                <a:solidFill>
                  <a:srgbClr val="00FFFF"/>
                </a:solidFill>
              </a:rPr>
              <a:t>venous sampling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008063" y="2084388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FFFF"/>
                </a:solidFill>
              </a:rPr>
              <a:t>pancreatic secretion</a:t>
            </a:r>
            <a:endParaRPr lang="en-US" sz="2000" b="1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2536825" y="1539875"/>
            <a:ext cx="2259013" cy="865188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8"/>
          <p:cNvSpPr>
            <a:spLocks noChangeArrowheads="1"/>
          </p:cNvSpPr>
          <p:nvPr/>
        </p:nvSpPr>
        <p:spPr bwMode="auto">
          <a:xfrm>
            <a:off x="666750" y="4416425"/>
            <a:ext cx="2259013" cy="865188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Oval 9"/>
          <p:cNvSpPr>
            <a:spLocks noChangeArrowheads="1"/>
          </p:cNvSpPr>
          <p:nvPr/>
        </p:nvSpPr>
        <p:spPr bwMode="auto">
          <a:xfrm>
            <a:off x="4467225" y="4389438"/>
            <a:ext cx="2259013" cy="863600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11"/>
          <p:cNvSpPr>
            <a:spLocks noChangeArrowheads="1"/>
          </p:cNvSpPr>
          <p:nvPr/>
        </p:nvSpPr>
        <p:spPr bwMode="auto">
          <a:xfrm>
            <a:off x="3041650" y="1843088"/>
            <a:ext cx="11890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PANCREAS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5121275" y="4541838"/>
            <a:ext cx="97313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VENOUS 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5170488" y="4814888"/>
            <a:ext cx="8778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PLASMA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854075" y="4629150"/>
            <a:ext cx="1838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EXTRACELLULAR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63" name="Rectangle 15"/>
          <p:cNvSpPr>
            <a:spLocks noChangeArrowheads="1"/>
          </p:cNvSpPr>
          <p:nvPr/>
        </p:nvSpPr>
        <p:spPr bwMode="auto">
          <a:xfrm>
            <a:off x="1457325" y="4900613"/>
            <a:ext cx="6238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FLUID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64" name="Line 16"/>
          <p:cNvSpPr>
            <a:spLocks noChangeShapeType="1"/>
          </p:cNvSpPr>
          <p:nvPr/>
        </p:nvSpPr>
        <p:spPr bwMode="auto">
          <a:xfrm>
            <a:off x="3981450" y="2449513"/>
            <a:ext cx="1417638" cy="1746250"/>
          </a:xfrm>
          <a:prstGeom prst="line">
            <a:avLst/>
          </a:prstGeom>
          <a:noFill/>
          <a:ln w="20638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Freeform 17"/>
          <p:cNvSpPr>
            <a:spLocks/>
          </p:cNvSpPr>
          <p:nvPr/>
        </p:nvSpPr>
        <p:spPr bwMode="auto">
          <a:xfrm>
            <a:off x="5224463" y="4000500"/>
            <a:ext cx="200025" cy="225425"/>
          </a:xfrm>
          <a:custGeom>
            <a:avLst/>
            <a:gdLst>
              <a:gd name="T0" fmla="*/ 2147483647 w 252"/>
              <a:gd name="T1" fmla="*/ 0 h 284"/>
              <a:gd name="T2" fmla="*/ 2147483647 w 252"/>
              <a:gd name="T3" fmla="*/ 2147483647 h 284"/>
              <a:gd name="T4" fmla="*/ 0 w 252"/>
              <a:gd name="T5" fmla="*/ 2147483647 h 284"/>
              <a:gd name="T6" fmla="*/ 2147483647 w 252"/>
              <a:gd name="T7" fmla="*/ 0 h 284"/>
              <a:gd name="T8" fmla="*/ 0 60000 65536"/>
              <a:gd name="T9" fmla="*/ 0 60000 65536"/>
              <a:gd name="T10" fmla="*/ 0 60000 65536"/>
              <a:gd name="T11" fmla="*/ 0 60000 65536"/>
              <a:gd name="T12" fmla="*/ 0 w 252"/>
              <a:gd name="T13" fmla="*/ 0 h 284"/>
              <a:gd name="T14" fmla="*/ 252 w 252"/>
              <a:gd name="T15" fmla="*/ 284 h 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" h="284">
                <a:moveTo>
                  <a:pt x="119" y="0"/>
                </a:moveTo>
                <a:lnTo>
                  <a:pt x="252" y="284"/>
                </a:lnTo>
                <a:lnTo>
                  <a:pt x="0" y="96"/>
                </a:lnTo>
                <a:lnTo>
                  <a:pt x="119" y="0"/>
                </a:lnTo>
                <a:close/>
              </a:path>
            </a:pathLst>
          </a:custGeom>
          <a:solidFill>
            <a:srgbClr val="100000"/>
          </a:solidFill>
          <a:ln w="20638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6" name="Line 18"/>
          <p:cNvSpPr>
            <a:spLocks noChangeShapeType="1"/>
          </p:cNvSpPr>
          <p:nvPr/>
        </p:nvSpPr>
        <p:spPr bwMode="auto">
          <a:xfrm>
            <a:off x="6710363" y="4773613"/>
            <a:ext cx="779462" cy="1587"/>
          </a:xfrm>
          <a:prstGeom prst="line">
            <a:avLst/>
          </a:prstGeom>
          <a:noFill/>
          <a:ln w="30163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7" name="Freeform 19"/>
          <p:cNvSpPr>
            <a:spLocks/>
          </p:cNvSpPr>
          <p:nvPr/>
        </p:nvSpPr>
        <p:spPr bwMode="auto">
          <a:xfrm>
            <a:off x="7267575" y="4702175"/>
            <a:ext cx="280988" cy="141288"/>
          </a:xfrm>
          <a:custGeom>
            <a:avLst/>
            <a:gdLst>
              <a:gd name="T0" fmla="*/ 0 w 356"/>
              <a:gd name="T1" fmla="*/ 0 h 178"/>
              <a:gd name="T2" fmla="*/ 2147483647 w 356"/>
              <a:gd name="T3" fmla="*/ 2147483647 h 178"/>
              <a:gd name="T4" fmla="*/ 0 w 356"/>
              <a:gd name="T5" fmla="*/ 2147483647 h 178"/>
              <a:gd name="T6" fmla="*/ 0 w 356"/>
              <a:gd name="T7" fmla="*/ 0 h 178"/>
              <a:gd name="T8" fmla="*/ 0 60000 65536"/>
              <a:gd name="T9" fmla="*/ 0 60000 65536"/>
              <a:gd name="T10" fmla="*/ 0 60000 65536"/>
              <a:gd name="T11" fmla="*/ 0 60000 65536"/>
              <a:gd name="T12" fmla="*/ 0 w 356"/>
              <a:gd name="T13" fmla="*/ 0 h 178"/>
              <a:gd name="T14" fmla="*/ 356 w 356"/>
              <a:gd name="T15" fmla="*/ 178 h 1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6" h="178">
                <a:moveTo>
                  <a:pt x="0" y="0"/>
                </a:moveTo>
                <a:lnTo>
                  <a:pt x="356" y="89"/>
                </a:lnTo>
                <a:lnTo>
                  <a:pt x="0" y="178"/>
                </a:lnTo>
                <a:lnTo>
                  <a:pt x="0" y="0"/>
                </a:lnTo>
                <a:close/>
              </a:path>
            </a:pathLst>
          </a:custGeom>
          <a:solidFill>
            <a:srgbClr val="100000"/>
          </a:solidFill>
          <a:ln w="30163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8" name="Line 20"/>
          <p:cNvSpPr>
            <a:spLocks noChangeShapeType="1"/>
          </p:cNvSpPr>
          <p:nvPr/>
        </p:nvSpPr>
        <p:spPr bwMode="auto">
          <a:xfrm flipH="1">
            <a:off x="3059113" y="4703763"/>
            <a:ext cx="1331912" cy="1587"/>
          </a:xfrm>
          <a:prstGeom prst="line">
            <a:avLst/>
          </a:prstGeom>
          <a:noFill/>
          <a:ln w="20638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9" name="Freeform 21"/>
          <p:cNvSpPr>
            <a:spLocks/>
          </p:cNvSpPr>
          <p:nvPr/>
        </p:nvSpPr>
        <p:spPr bwMode="auto">
          <a:xfrm>
            <a:off x="3019425" y="4643438"/>
            <a:ext cx="241300" cy="120650"/>
          </a:xfrm>
          <a:custGeom>
            <a:avLst/>
            <a:gdLst>
              <a:gd name="T0" fmla="*/ 2147483647 w 305"/>
              <a:gd name="T1" fmla="*/ 2147483647 h 153"/>
              <a:gd name="T2" fmla="*/ 0 w 305"/>
              <a:gd name="T3" fmla="*/ 2147483647 h 153"/>
              <a:gd name="T4" fmla="*/ 2147483647 w 305"/>
              <a:gd name="T5" fmla="*/ 0 h 153"/>
              <a:gd name="T6" fmla="*/ 2147483647 w 305"/>
              <a:gd name="T7" fmla="*/ 2147483647 h 153"/>
              <a:gd name="T8" fmla="*/ 0 60000 65536"/>
              <a:gd name="T9" fmla="*/ 0 60000 65536"/>
              <a:gd name="T10" fmla="*/ 0 60000 65536"/>
              <a:gd name="T11" fmla="*/ 0 60000 65536"/>
              <a:gd name="T12" fmla="*/ 0 w 305"/>
              <a:gd name="T13" fmla="*/ 0 h 153"/>
              <a:gd name="T14" fmla="*/ 305 w 305"/>
              <a:gd name="T15" fmla="*/ 153 h 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5" h="153">
                <a:moveTo>
                  <a:pt x="305" y="153"/>
                </a:moveTo>
                <a:lnTo>
                  <a:pt x="0" y="77"/>
                </a:lnTo>
                <a:lnTo>
                  <a:pt x="305" y="0"/>
                </a:lnTo>
                <a:lnTo>
                  <a:pt x="305" y="153"/>
                </a:lnTo>
                <a:close/>
              </a:path>
            </a:pathLst>
          </a:custGeom>
          <a:solidFill>
            <a:srgbClr val="100000"/>
          </a:solidFill>
          <a:ln w="20638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0" name="Line 22"/>
          <p:cNvSpPr>
            <a:spLocks noChangeShapeType="1"/>
          </p:cNvSpPr>
          <p:nvPr/>
        </p:nvSpPr>
        <p:spPr bwMode="auto">
          <a:xfrm>
            <a:off x="3011488" y="4930775"/>
            <a:ext cx="1287462" cy="1588"/>
          </a:xfrm>
          <a:prstGeom prst="line">
            <a:avLst/>
          </a:prstGeom>
          <a:noFill/>
          <a:ln w="20638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1" name="Freeform 23"/>
          <p:cNvSpPr>
            <a:spLocks/>
          </p:cNvSpPr>
          <p:nvPr/>
        </p:nvSpPr>
        <p:spPr bwMode="auto">
          <a:xfrm>
            <a:off x="4097338" y="4870450"/>
            <a:ext cx="241300" cy="120650"/>
          </a:xfrm>
          <a:custGeom>
            <a:avLst/>
            <a:gdLst>
              <a:gd name="T0" fmla="*/ 0 w 305"/>
              <a:gd name="T1" fmla="*/ 0 h 153"/>
              <a:gd name="T2" fmla="*/ 2147483647 w 305"/>
              <a:gd name="T3" fmla="*/ 2147483647 h 153"/>
              <a:gd name="T4" fmla="*/ 0 w 305"/>
              <a:gd name="T5" fmla="*/ 2147483647 h 153"/>
              <a:gd name="T6" fmla="*/ 0 w 305"/>
              <a:gd name="T7" fmla="*/ 0 h 153"/>
              <a:gd name="T8" fmla="*/ 0 60000 65536"/>
              <a:gd name="T9" fmla="*/ 0 60000 65536"/>
              <a:gd name="T10" fmla="*/ 0 60000 65536"/>
              <a:gd name="T11" fmla="*/ 0 60000 65536"/>
              <a:gd name="T12" fmla="*/ 0 w 305"/>
              <a:gd name="T13" fmla="*/ 0 h 153"/>
              <a:gd name="T14" fmla="*/ 305 w 305"/>
              <a:gd name="T15" fmla="*/ 153 h 1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5" h="153">
                <a:moveTo>
                  <a:pt x="0" y="0"/>
                </a:moveTo>
                <a:lnTo>
                  <a:pt x="305" y="77"/>
                </a:lnTo>
                <a:lnTo>
                  <a:pt x="0" y="153"/>
                </a:lnTo>
                <a:lnTo>
                  <a:pt x="0" y="0"/>
                </a:lnTo>
                <a:close/>
              </a:path>
            </a:pathLst>
          </a:custGeom>
          <a:solidFill>
            <a:srgbClr val="100000"/>
          </a:solidFill>
          <a:ln w="20638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2" name="Line 24"/>
          <p:cNvSpPr>
            <a:spLocks noChangeShapeType="1"/>
          </p:cNvSpPr>
          <p:nvPr/>
        </p:nvSpPr>
        <p:spPr bwMode="auto">
          <a:xfrm>
            <a:off x="5584825" y="5268913"/>
            <a:ext cx="1588" cy="550862"/>
          </a:xfrm>
          <a:prstGeom prst="line">
            <a:avLst/>
          </a:prstGeom>
          <a:noFill/>
          <a:ln w="20638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3" name="Freeform 25"/>
          <p:cNvSpPr>
            <a:spLocks/>
          </p:cNvSpPr>
          <p:nvPr/>
        </p:nvSpPr>
        <p:spPr bwMode="auto">
          <a:xfrm>
            <a:off x="5524500" y="5618163"/>
            <a:ext cx="120650" cy="242887"/>
          </a:xfrm>
          <a:custGeom>
            <a:avLst/>
            <a:gdLst>
              <a:gd name="T0" fmla="*/ 2147483647 w 153"/>
              <a:gd name="T1" fmla="*/ 0 h 305"/>
              <a:gd name="T2" fmla="*/ 2147483647 w 153"/>
              <a:gd name="T3" fmla="*/ 2147483647 h 305"/>
              <a:gd name="T4" fmla="*/ 0 w 153"/>
              <a:gd name="T5" fmla="*/ 0 h 305"/>
              <a:gd name="T6" fmla="*/ 2147483647 w 153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  <a:gd name="T12" fmla="*/ 0 w 153"/>
              <a:gd name="T13" fmla="*/ 0 h 305"/>
              <a:gd name="T14" fmla="*/ 153 w 153"/>
              <a:gd name="T15" fmla="*/ 305 h 3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" h="305">
                <a:moveTo>
                  <a:pt x="153" y="0"/>
                </a:moveTo>
                <a:lnTo>
                  <a:pt x="77" y="305"/>
                </a:lnTo>
                <a:lnTo>
                  <a:pt x="0" y="0"/>
                </a:lnTo>
                <a:lnTo>
                  <a:pt x="153" y="0"/>
                </a:lnTo>
                <a:close/>
              </a:path>
            </a:pathLst>
          </a:custGeom>
          <a:solidFill>
            <a:srgbClr val="100000"/>
          </a:solidFill>
          <a:ln w="20638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4" name="Rectangle 26"/>
          <p:cNvSpPr>
            <a:spLocks noChangeArrowheads="1"/>
          </p:cNvSpPr>
          <p:nvPr/>
        </p:nvSpPr>
        <p:spPr bwMode="auto">
          <a:xfrm>
            <a:off x="2800350" y="2693988"/>
            <a:ext cx="12636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C-peptide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75" name="Rectangle 27"/>
          <p:cNvSpPr>
            <a:spLocks noChangeArrowheads="1"/>
          </p:cNvSpPr>
          <p:nvPr/>
        </p:nvSpPr>
        <p:spPr bwMode="auto">
          <a:xfrm>
            <a:off x="6103938" y="5424488"/>
            <a:ext cx="5413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renal 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76" name="Rectangle 28"/>
          <p:cNvSpPr>
            <a:spLocks noChangeArrowheads="1"/>
          </p:cNvSpPr>
          <p:nvPr/>
        </p:nvSpPr>
        <p:spPr bwMode="auto">
          <a:xfrm>
            <a:off x="5908675" y="5662613"/>
            <a:ext cx="8778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excretion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3577" name="Rectangle 10"/>
          <p:cNvSpPr>
            <a:spLocks noChangeArrowheads="1"/>
          </p:cNvSpPr>
          <p:nvPr/>
        </p:nvSpPr>
        <p:spPr bwMode="auto">
          <a:xfrm>
            <a:off x="654050" y="427038"/>
            <a:ext cx="7827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C-PEPTIDE DISTRIBUTION THROUGHOUT THE BODY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682625" y="346075"/>
            <a:ext cx="7886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>
                <a:solidFill>
                  <a:srgbClr val="FF9900"/>
                </a:solidFill>
              </a:rPr>
              <a:t>THE 2-COMPARTMENT MODEL OF C-PEPTIDE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4579" name="Oval 6"/>
          <p:cNvSpPr>
            <a:spLocks noChangeArrowheads="1"/>
          </p:cNvSpPr>
          <p:nvPr/>
        </p:nvSpPr>
        <p:spPr bwMode="auto">
          <a:xfrm>
            <a:off x="2543175" y="2735263"/>
            <a:ext cx="844550" cy="768350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Oval 7"/>
          <p:cNvSpPr>
            <a:spLocks noChangeArrowheads="1"/>
          </p:cNvSpPr>
          <p:nvPr/>
        </p:nvSpPr>
        <p:spPr bwMode="auto">
          <a:xfrm>
            <a:off x="614363" y="2719388"/>
            <a:ext cx="844550" cy="769937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 flipH="1">
            <a:off x="1563688" y="3016250"/>
            <a:ext cx="889000" cy="1588"/>
          </a:xfrm>
          <a:prstGeom prst="line">
            <a:avLst/>
          </a:prstGeom>
          <a:noFill/>
          <a:ln w="9525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2" name="Freeform 9"/>
          <p:cNvSpPr>
            <a:spLocks/>
          </p:cNvSpPr>
          <p:nvPr/>
        </p:nvSpPr>
        <p:spPr bwMode="auto">
          <a:xfrm>
            <a:off x="1543050" y="2965450"/>
            <a:ext cx="201613" cy="100013"/>
          </a:xfrm>
          <a:custGeom>
            <a:avLst/>
            <a:gdLst>
              <a:gd name="T0" fmla="*/ 2147483647 w 252"/>
              <a:gd name="T1" fmla="*/ 2147483647 h 126"/>
              <a:gd name="T2" fmla="*/ 0 w 252"/>
              <a:gd name="T3" fmla="*/ 2147483647 h 126"/>
              <a:gd name="T4" fmla="*/ 2147483647 w 252"/>
              <a:gd name="T5" fmla="*/ 0 h 126"/>
              <a:gd name="T6" fmla="*/ 2147483647 w 252"/>
              <a:gd name="T7" fmla="*/ 2147483647 h 126"/>
              <a:gd name="T8" fmla="*/ 0 60000 65536"/>
              <a:gd name="T9" fmla="*/ 0 60000 65536"/>
              <a:gd name="T10" fmla="*/ 0 60000 65536"/>
              <a:gd name="T11" fmla="*/ 0 60000 65536"/>
              <a:gd name="T12" fmla="*/ 0 w 252"/>
              <a:gd name="T13" fmla="*/ 0 h 126"/>
              <a:gd name="T14" fmla="*/ 252 w 252"/>
              <a:gd name="T15" fmla="*/ 126 h 1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2" h="126">
                <a:moveTo>
                  <a:pt x="252" y="126"/>
                </a:moveTo>
                <a:lnTo>
                  <a:pt x="0" y="63"/>
                </a:lnTo>
                <a:lnTo>
                  <a:pt x="252" y="0"/>
                </a:lnTo>
                <a:lnTo>
                  <a:pt x="252" y="126"/>
                </a:lnTo>
                <a:close/>
              </a:path>
            </a:pathLst>
          </a:custGeom>
          <a:solidFill>
            <a:srgbClr val="100000"/>
          </a:solidFill>
          <a:ln w="9525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>
            <a:off x="1557338" y="3167063"/>
            <a:ext cx="890587" cy="1587"/>
          </a:xfrm>
          <a:prstGeom prst="line">
            <a:avLst/>
          </a:prstGeom>
          <a:noFill/>
          <a:ln w="9525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4" name="Freeform 11"/>
          <p:cNvSpPr>
            <a:spLocks/>
          </p:cNvSpPr>
          <p:nvPr/>
        </p:nvSpPr>
        <p:spPr bwMode="auto">
          <a:xfrm>
            <a:off x="2266950" y="3117850"/>
            <a:ext cx="200025" cy="100013"/>
          </a:xfrm>
          <a:custGeom>
            <a:avLst/>
            <a:gdLst>
              <a:gd name="T0" fmla="*/ 0 w 253"/>
              <a:gd name="T1" fmla="*/ 0 h 126"/>
              <a:gd name="T2" fmla="*/ 2147483647 w 253"/>
              <a:gd name="T3" fmla="*/ 2147483647 h 126"/>
              <a:gd name="T4" fmla="*/ 0 w 253"/>
              <a:gd name="T5" fmla="*/ 2147483647 h 126"/>
              <a:gd name="T6" fmla="*/ 0 w 253"/>
              <a:gd name="T7" fmla="*/ 0 h 126"/>
              <a:gd name="T8" fmla="*/ 0 60000 65536"/>
              <a:gd name="T9" fmla="*/ 0 60000 65536"/>
              <a:gd name="T10" fmla="*/ 0 60000 65536"/>
              <a:gd name="T11" fmla="*/ 0 60000 65536"/>
              <a:gd name="T12" fmla="*/ 0 w 253"/>
              <a:gd name="T13" fmla="*/ 0 h 126"/>
              <a:gd name="T14" fmla="*/ 253 w 253"/>
              <a:gd name="T15" fmla="*/ 126 h 1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" h="126">
                <a:moveTo>
                  <a:pt x="0" y="0"/>
                </a:moveTo>
                <a:lnTo>
                  <a:pt x="253" y="63"/>
                </a:lnTo>
                <a:lnTo>
                  <a:pt x="0" y="126"/>
                </a:lnTo>
                <a:lnTo>
                  <a:pt x="0" y="0"/>
                </a:lnTo>
                <a:close/>
              </a:path>
            </a:pathLst>
          </a:custGeom>
          <a:solidFill>
            <a:srgbClr val="100000"/>
          </a:solidFill>
          <a:ln w="9525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5" name="Line 12"/>
          <p:cNvSpPr>
            <a:spLocks noChangeShapeType="1"/>
          </p:cNvSpPr>
          <p:nvPr/>
        </p:nvSpPr>
        <p:spPr bwMode="auto">
          <a:xfrm>
            <a:off x="2957513" y="3509963"/>
            <a:ext cx="1587" cy="711200"/>
          </a:xfrm>
          <a:prstGeom prst="line">
            <a:avLst/>
          </a:prstGeom>
          <a:noFill/>
          <a:ln w="9525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Freeform 13"/>
          <p:cNvSpPr>
            <a:spLocks/>
          </p:cNvSpPr>
          <p:nvPr/>
        </p:nvSpPr>
        <p:spPr bwMode="auto">
          <a:xfrm>
            <a:off x="2906713" y="4040188"/>
            <a:ext cx="101600" cy="200025"/>
          </a:xfrm>
          <a:custGeom>
            <a:avLst/>
            <a:gdLst>
              <a:gd name="T0" fmla="*/ 2147483647 w 126"/>
              <a:gd name="T1" fmla="*/ 0 h 253"/>
              <a:gd name="T2" fmla="*/ 2147483647 w 126"/>
              <a:gd name="T3" fmla="*/ 2147483647 h 253"/>
              <a:gd name="T4" fmla="*/ 0 w 126"/>
              <a:gd name="T5" fmla="*/ 0 h 253"/>
              <a:gd name="T6" fmla="*/ 2147483647 w 126"/>
              <a:gd name="T7" fmla="*/ 0 h 253"/>
              <a:gd name="T8" fmla="*/ 0 60000 65536"/>
              <a:gd name="T9" fmla="*/ 0 60000 65536"/>
              <a:gd name="T10" fmla="*/ 0 60000 65536"/>
              <a:gd name="T11" fmla="*/ 0 60000 65536"/>
              <a:gd name="T12" fmla="*/ 0 w 126"/>
              <a:gd name="T13" fmla="*/ 0 h 253"/>
              <a:gd name="T14" fmla="*/ 126 w 126"/>
              <a:gd name="T15" fmla="*/ 253 h 2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" h="253">
                <a:moveTo>
                  <a:pt x="126" y="0"/>
                </a:moveTo>
                <a:lnTo>
                  <a:pt x="63" y="253"/>
                </a:lnTo>
                <a:lnTo>
                  <a:pt x="0" y="0"/>
                </a:lnTo>
                <a:lnTo>
                  <a:pt x="126" y="0"/>
                </a:lnTo>
                <a:close/>
              </a:path>
            </a:pathLst>
          </a:custGeom>
          <a:solidFill>
            <a:srgbClr val="100000"/>
          </a:solidFill>
          <a:ln w="9525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1882775" y="26082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k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88" name="Rectangle 15"/>
          <p:cNvSpPr>
            <a:spLocks noChangeArrowheads="1"/>
          </p:cNvSpPr>
          <p:nvPr/>
        </p:nvSpPr>
        <p:spPr bwMode="auto">
          <a:xfrm>
            <a:off x="2087563" y="275590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21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89" name="Rectangle 16"/>
          <p:cNvSpPr>
            <a:spLocks noChangeArrowheads="1"/>
          </p:cNvSpPr>
          <p:nvPr/>
        </p:nvSpPr>
        <p:spPr bwMode="auto">
          <a:xfrm>
            <a:off x="1882775" y="32289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k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2073275" y="337661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12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3667125" y="5400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k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2" name="Rectangle 19"/>
          <p:cNvSpPr>
            <a:spLocks noChangeArrowheads="1"/>
          </p:cNvSpPr>
          <p:nvPr/>
        </p:nvSpPr>
        <p:spPr bwMode="auto">
          <a:xfrm>
            <a:off x="3819525" y="5545138"/>
            <a:ext cx="8445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01,21,12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3" name="Rectangle 20"/>
          <p:cNvSpPr>
            <a:spLocks noChangeArrowheads="1"/>
          </p:cNvSpPr>
          <p:nvPr/>
        </p:nvSpPr>
        <p:spPr bwMode="auto">
          <a:xfrm>
            <a:off x="881063" y="2930525"/>
            <a:ext cx="195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Y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4" name="Rectangle 21"/>
          <p:cNvSpPr>
            <a:spLocks noChangeArrowheads="1"/>
          </p:cNvSpPr>
          <p:nvPr/>
        </p:nvSpPr>
        <p:spPr bwMode="auto">
          <a:xfrm>
            <a:off x="1098550" y="301783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5" name="Rectangle 22"/>
          <p:cNvSpPr>
            <a:spLocks noChangeArrowheads="1"/>
          </p:cNvSpPr>
          <p:nvPr/>
        </p:nvSpPr>
        <p:spPr bwMode="auto">
          <a:xfrm>
            <a:off x="1795463" y="140652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1547813" y="1276350"/>
            <a:ext cx="195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597" name="Line 24"/>
          <p:cNvSpPr>
            <a:spLocks noChangeShapeType="1"/>
          </p:cNvSpPr>
          <p:nvPr/>
        </p:nvSpPr>
        <p:spPr bwMode="auto">
          <a:xfrm>
            <a:off x="1919288" y="1652588"/>
            <a:ext cx="866775" cy="1066800"/>
          </a:xfrm>
          <a:prstGeom prst="line">
            <a:avLst/>
          </a:prstGeom>
          <a:noFill/>
          <a:ln w="9525">
            <a:solidFill>
              <a:srgbClr val="1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8" name="Freeform 25"/>
          <p:cNvSpPr>
            <a:spLocks/>
          </p:cNvSpPr>
          <p:nvPr/>
        </p:nvSpPr>
        <p:spPr bwMode="auto">
          <a:xfrm>
            <a:off x="2632075" y="2546350"/>
            <a:ext cx="166688" cy="187325"/>
          </a:xfrm>
          <a:custGeom>
            <a:avLst/>
            <a:gdLst>
              <a:gd name="T0" fmla="*/ 2147483647 w 208"/>
              <a:gd name="T1" fmla="*/ 0 h 235"/>
              <a:gd name="T2" fmla="*/ 2147483647 w 208"/>
              <a:gd name="T3" fmla="*/ 2147483647 h 235"/>
              <a:gd name="T4" fmla="*/ 0 w 208"/>
              <a:gd name="T5" fmla="*/ 2147483647 h 235"/>
              <a:gd name="T6" fmla="*/ 2147483647 w 208"/>
              <a:gd name="T7" fmla="*/ 0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208"/>
              <a:gd name="T13" fmla="*/ 0 h 235"/>
              <a:gd name="T14" fmla="*/ 208 w 208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8" h="235">
                <a:moveTo>
                  <a:pt x="98" y="0"/>
                </a:moveTo>
                <a:lnTo>
                  <a:pt x="208" y="235"/>
                </a:lnTo>
                <a:lnTo>
                  <a:pt x="0" y="80"/>
                </a:lnTo>
                <a:lnTo>
                  <a:pt x="98" y="0"/>
                </a:lnTo>
                <a:close/>
              </a:path>
            </a:pathLst>
          </a:custGeom>
          <a:solidFill>
            <a:srgbClr val="100000"/>
          </a:solidFill>
          <a:ln w="9525">
            <a:solidFill>
              <a:srgbClr val="1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9" name="Rectangle 26"/>
          <p:cNvSpPr>
            <a:spLocks noChangeArrowheads="1"/>
          </p:cNvSpPr>
          <p:nvPr/>
        </p:nvSpPr>
        <p:spPr bwMode="auto">
          <a:xfrm>
            <a:off x="3052763" y="28956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00" name="Rectangle 27"/>
          <p:cNvSpPr>
            <a:spLocks noChangeArrowheads="1"/>
          </p:cNvSpPr>
          <p:nvPr/>
        </p:nvSpPr>
        <p:spPr bwMode="auto">
          <a:xfrm>
            <a:off x="2781300" y="2778125"/>
            <a:ext cx="2111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C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01" name="Rectangle 28"/>
          <p:cNvSpPr>
            <a:spLocks noChangeArrowheads="1"/>
          </p:cNvSpPr>
          <p:nvPr/>
        </p:nvSpPr>
        <p:spPr bwMode="auto">
          <a:xfrm>
            <a:off x="4397375" y="168592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2" name="Rectangle 29"/>
          <p:cNvSpPr>
            <a:spLocks noChangeArrowheads="1"/>
          </p:cNvSpPr>
          <p:nvPr/>
        </p:nvSpPr>
        <p:spPr bwMode="auto">
          <a:xfrm>
            <a:off x="3989388" y="1549400"/>
            <a:ext cx="3730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dC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3" name="Rectangle 30"/>
          <p:cNvSpPr>
            <a:spLocks noChangeArrowheads="1"/>
          </p:cNvSpPr>
          <p:nvPr/>
        </p:nvSpPr>
        <p:spPr bwMode="auto">
          <a:xfrm>
            <a:off x="4051300" y="1914525"/>
            <a:ext cx="2428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dt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4" name="Line 31"/>
          <p:cNvSpPr>
            <a:spLocks noChangeShapeType="1"/>
          </p:cNvSpPr>
          <p:nvPr/>
        </p:nvSpPr>
        <p:spPr bwMode="auto">
          <a:xfrm>
            <a:off x="3998913" y="1874838"/>
            <a:ext cx="339725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5" name="Rectangle 32"/>
          <p:cNvSpPr>
            <a:spLocks noChangeArrowheads="1"/>
          </p:cNvSpPr>
          <p:nvPr/>
        </p:nvSpPr>
        <p:spPr bwMode="auto">
          <a:xfrm>
            <a:off x="5394325" y="183356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6" name="Rectangle 33"/>
          <p:cNvSpPr>
            <a:spLocks noChangeArrowheads="1"/>
          </p:cNvSpPr>
          <p:nvPr/>
        </p:nvSpPr>
        <p:spPr bwMode="auto">
          <a:xfrm>
            <a:off x="5143500" y="1703388"/>
            <a:ext cx="1952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S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7" name="Rectangle 34"/>
          <p:cNvSpPr>
            <a:spLocks noChangeArrowheads="1"/>
          </p:cNvSpPr>
          <p:nvPr/>
        </p:nvSpPr>
        <p:spPr bwMode="auto">
          <a:xfrm>
            <a:off x="5621338" y="1689100"/>
            <a:ext cx="2428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-k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8" name="Rectangle 35"/>
          <p:cNvSpPr>
            <a:spLocks noChangeArrowheads="1"/>
          </p:cNvSpPr>
          <p:nvPr/>
        </p:nvSpPr>
        <p:spPr bwMode="auto">
          <a:xfrm>
            <a:off x="5875338" y="1836738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21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09" name="Rectangle 36"/>
          <p:cNvSpPr>
            <a:spLocks noChangeArrowheads="1"/>
          </p:cNvSpPr>
          <p:nvPr/>
        </p:nvSpPr>
        <p:spPr bwMode="auto">
          <a:xfrm>
            <a:off x="6405563" y="181927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0" name="Rectangle 37"/>
          <p:cNvSpPr>
            <a:spLocks noChangeArrowheads="1"/>
          </p:cNvSpPr>
          <p:nvPr/>
        </p:nvSpPr>
        <p:spPr bwMode="auto">
          <a:xfrm>
            <a:off x="6134100" y="1703388"/>
            <a:ext cx="2111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C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1" name="Rectangle 38"/>
          <p:cNvSpPr>
            <a:spLocks noChangeArrowheads="1"/>
          </p:cNvSpPr>
          <p:nvPr/>
        </p:nvSpPr>
        <p:spPr bwMode="auto">
          <a:xfrm>
            <a:off x="6650038" y="1681163"/>
            <a:ext cx="2428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-k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2" name="Rectangle 39"/>
          <p:cNvSpPr>
            <a:spLocks noChangeArrowheads="1"/>
          </p:cNvSpPr>
          <p:nvPr/>
        </p:nvSpPr>
        <p:spPr bwMode="auto">
          <a:xfrm>
            <a:off x="6929438" y="182880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01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3" name="Rectangle 40"/>
          <p:cNvSpPr>
            <a:spLocks noChangeArrowheads="1"/>
          </p:cNvSpPr>
          <p:nvPr/>
        </p:nvSpPr>
        <p:spPr bwMode="auto">
          <a:xfrm>
            <a:off x="7461250" y="180657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4" name="Rectangle 41"/>
          <p:cNvSpPr>
            <a:spLocks noChangeArrowheads="1"/>
          </p:cNvSpPr>
          <p:nvPr/>
        </p:nvSpPr>
        <p:spPr bwMode="auto">
          <a:xfrm>
            <a:off x="7191375" y="1685925"/>
            <a:ext cx="2111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C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5" name="Rectangle 42"/>
          <p:cNvSpPr>
            <a:spLocks noChangeArrowheads="1"/>
          </p:cNvSpPr>
          <p:nvPr/>
        </p:nvSpPr>
        <p:spPr bwMode="auto">
          <a:xfrm>
            <a:off x="7653338" y="1709738"/>
            <a:ext cx="3159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+k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6" name="Rectangle 43"/>
          <p:cNvSpPr>
            <a:spLocks noChangeArrowheads="1"/>
          </p:cNvSpPr>
          <p:nvPr/>
        </p:nvSpPr>
        <p:spPr bwMode="auto">
          <a:xfrm>
            <a:off x="8248650" y="1714500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Y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7" name="Rectangle 44"/>
          <p:cNvSpPr>
            <a:spLocks noChangeArrowheads="1"/>
          </p:cNvSpPr>
          <p:nvPr/>
        </p:nvSpPr>
        <p:spPr bwMode="auto">
          <a:xfrm>
            <a:off x="8461375" y="180181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8" name="Rectangle 45"/>
          <p:cNvSpPr>
            <a:spLocks noChangeArrowheads="1"/>
          </p:cNvSpPr>
          <p:nvPr/>
        </p:nvSpPr>
        <p:spPr bwMode="auto">
          <a:xfrm>
            <a:off x="7970838" y="183991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12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19" name="Line 46"/>
          <p:cNvSpPr>
            <a:spLocks noChangeShapeType="1"/>
          </p:cNvSpPr>
          <p:nvPr/>
        </p:nvSpPr>
        <p:spPr bwMode="auto">
          <a:xfrm flipV="1">
            <a:off x="4678363" y="1849438"/>
            <a:ext cx="249237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0" name="Line 47"/>
          <p:cNvSpPr>
            <a:spLocks noChangeShapeType="1"/>
          </p:cNvSpPr>
          <p:nvPr/>
        </p:nvSpPr>
        <p:spPr bwMode="auto">
          <a:xfrm flipV="1">
            <a:off x="4678363" y="1898650"/>
            <a:ext cx="249237" cy="158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1" name="Rectangle 48"/>
          <p:cNvSpPr>
            <a:spLocks noChangeArrowheads="1"/>
          </p:cNvSpPr>
          <p:nvPr/>
        </p:nvSpPr>
        <p:spPr bwMode="auto">
          <a:xfrm>
            <a:off x="5183188" y="254635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22" name="Rectangle 49"/>
          <p:cNvSpPr>
            <a:spLocks noChangeArrowheads="1"/>
          </p:cNvSpPr>
          <p:nvPr/>
        </p:nvSpPr>
        <p:spPr bwMode="auto">
          <a:xfrm>
            <a:off x="4784725" y="2409825"/>
            <a:ext cx="3571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dY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23" name="Rectangle 50"/>
          <p:cNvSpPr>
            <a:spLocks noChangeArrowheads="1"/>
          </p:cNvSpPr>
          <p:nvPr/>
        </p:nvSpPr>
        <p:spPr bwMode="auto">
          <a:xfrm>
            <a:off x="4838700" y="2773363"/>
            <a:ext cx="2428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dt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24" name="Line 51"/>
          <p:cNvSpPr>
            <a:spLocks noChangeShapeType="1"/>
          </p:cNvSpPr>
          <p:nvPr/>
        </p:nvSpPr>
        <p:spPr bwMode="auto">
          <a:xfrm>
            <a:off x="4783138" y="2733675"/>
            <a:ext cx="341312" cy="158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5" name="Line 52"/>
          <p:cNvSpPr>
            <a:spLocks noChangeShapeType="1"/>
          </p:cNvSpPr>
          <p:nvPr/>
        </p:nvSpPr>
        <p:spPr bwMode="auto">
          <a:xfrm flipV="1">
            <a:off x="5464175" y="2708275"/>
            <a:ext cx="249238" cy="1588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6" name="Line 53"/>
          <p:cNvSpPr>
            <a:spLocks noChangeShapeType="1"/>
          </p:cNvSpPr>
          <p:nvPr/>
        </p:nvSpPr>
        <p:spPr bwMode="auto">
          <a:xfrm flipV="1">
            <a:off x="5464175" y="2757488"/>
            <a:ext cx="249238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7" name="Rectangle 54"/>
          <p:cNvSpPr>
            <a:spLocks noChangeArrowheads="1"/>
          </p:cNvSpPr>
          <p:nvPr/>
        </p:nvSpPr>
        <p:spPr bwMode="auto">
          <a:xfrm>
            <a:off x="5900738" y="25511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k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28" name="Rectangle 55"/>
          <p:cNvSpPr>
            <a:spLocks noChangeArrowheads="1"/>
          </p:cNvSpPr>
          <p:nvPr/>
        </p:nvSpPr>
        <p:spPr bwMode="auto">
          <a:xfrm>
            <a:off x="6076950" y="269875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21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29" name="Rectangle 56"/>
          <p:cNvSpPr>
            <a:spLocks noChangeArrowheads="1"/>
          </p:cNvSpPr>
          <p:nvPr/>
        </p:nvSpPr>
        <p:spPr bwMode="auto">
          <a:xfrm>
            <a:off x="6607175" y="268128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0" name="Rectangle 57"/>
          <p:cNvSpPr>
            <a:spLocks noChangeArrowheads="1"/>
          </p:cNvSpPr>
          <p:nvPr/>
        </p:nvSpPr>
        <p:spPr bwMode="auto">
          <a:xfrm>
            <a:off x="6335713" y="2562225"/>
            <a:ext cx="2111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C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1" name="Rectangle 58"/>
          <p:cNvSpPr>
            <a:spLocks noChangeArrowheads="1"/>
          </p:cNvSpPr>
          <p:nvPr/>
        </p:nvSpPr>
        <p:spPr bwMode="auto">
          <a:xfrm>
            <a:off x="6823075" y="2540000"/>
            <a:ext cx="2428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-k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2" name="Rectangle 59"/>
          <p:cNvSpPr>
            <a:spLocks noChangeArrowheads="1"/>
          </p:cNvSpPr>
          <p:nvPr/>
        </p:nvSpPr>
        <p:spPr bwMode="auto">
          <a:xfrm>
            <a:off x="7385050" y="2546350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rgbClr val="00FFFF"/>
                </a:solidFill>
              </a:rPr>
              <a:t>Y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3" name="Rectangle 60"/>
          <p:cNvSpPr>
            <a:spLocks noChangeArrowheads="1"/>
          </p:cNvSpPr>
          <p:nvPr/>
        </p:nvSpPr>
        <p:spPr bwMode="auto">
          <a:xfrm>
            <a:off x="7600950" y="263048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t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4" name="Rectangle 61"/>
          <p:cNvSpPr>
            <a:spLocks noChangeArrowheads="1"/>
          </p:cNvSpPr>
          <p:nvPr/>
        </p:nvSpPr>
        <p:spPr bwMode="auto">
          <a:xfrm>
            <a:off x="7108825" y="2670175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FFFF"/>
                </a:solidFill>
              </a:rPr>
              <a:t>12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4635" name="Rectangle 62"/>
          <p:cNvSpPr>
            <a:spLocks noChangeArrowheads="1"/>
          </p:cNvSpPr>
          <p:nvPr/>
        </p:nvSpPr>
        <p:spPr bwMode="auto">
          <a:xfrm>
            <a:off x="4875213" y="3778250"/>
            <a:ext cx="3008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300">
                <a:solidFill>
                  <a:schemeClr val="bg1"/>
                </a:solidFill>
              </a:rPr>
              <a:t>pancreatic insulin secretion rate at time, 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36" name="Rectangle 63"/>
          <p:cNvSpPr>
            <a:spLocks noChangeArrowheads="1"/>
          </p:cNvSpPr>
          <p:nvPr/>
        </p:nvSpPr>
        <p:spPr bwMode="auto">
          <a:xfrm>
            <a:off x="4875213" y="4206875"/>
            <a:ext cx="2419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300">
                <a:solidFill>
                  <a:schemeClr val="bg1"/>
                </a:solidFill>
              </a:rPr>
              <a:t>plasma C-peptide mass at time, 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37" name="Rectangle 64"/>
          <p:cNvSpPr>
            <a:spLocks noChangeArrowheads="1"/>
          </p:cNvSpPr>
          <p:nvPr/>
        </p:nvSpPr>
        <p:spPr bwMode="auto">
          <a:xfrm>
            <a:off x="4875213" y="4638675"/>
            <a:ext cx="2327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300">
                <a:solidFill>
                  <a:schemeClr val="bg1"/>
                </a:solidFill>
              </a:rPr>
              <a:t>C-peptide volume of distribution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38" name="Rectangle 65"/>
          <p:cNvSpPr>
            <a:spLocks noChangeArrowheads="1"/>
          </p:cNvSpPr>
          <p:nvPr/>
        </p:nvSpPr>
        <p:spPr bwMode="auto">
          <a:xfrm>
            <a:off x="4875213" y="5067300"/>
            <a:ext cx="3127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300">
                <a:solidFill>
                  <a:schemeClr val="bg1"/>
                </a:solidFill>
              </a:rPr>
              <a:t>extracellular fluid C-peptide mass at time, 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39" name="Rectangle 66"/>
          <p:cNvSpPr>
            <a:spLocks noChangeArrowheads="1"/>
          </p:cNvSpPr>
          <p:nvPr/>
        </p:nvSpPr>
        <p:spPr bwMode="auto">
          <a:xfrm>
            <a:off x="4875213" y="5497513"/>
            <a:ext cx="10398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300">
                <a:solidFill>
                  <a:schemeClr val="bg1"/>
                </a:solidFill>
              </a:rPr>
              <a:t>rate constants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0" name="Rectangle 67"/>
          <p:cNvSpPr>
            <a:spLocks noChangeArrowheads="1"/>
          </p:cNvSpPr>
          <p:nvPr/>
        </p:nvSpPr>
        <p:spPr bwMode="auto">
          <a:xfrm>
            <a:off x="2805113" y="43100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k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1" name="Rectangle 68"/>
          <p:cNvSpPr>
            <a:spLocks noChangeArrowheads="1"/>
          </p:cNvSpPr>
          <p:nvPr/>
        </p:nvSpPr>
        <p:spPr bwMode="auto">
          <a:xfrm>
            <a:off x="3009900" y="4456113"/>
            <a:ext cx="241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01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2" name="Rectangle 69"/>
          <p:cNvSpPr>
            <a:spLocks noChangeArrowheads="1"/>
          </p:cNvSpPr>
          <p:nvPr/>
        </p:nvSpPr>
        <p:spPr bwMode="auto">
          <a:xfrm>
            <a:off x="4010025" y="4962525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Y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3" name="Rectangle 70"/>
          <p:cNvSpPr>
            <a:spLocks noChangeArrowheads="1"/>
          </p:cNvSpPr>
          <p:nvPr/>
        </p:nvSpPr>
        <p:spPr bwMode="auto">
          <a:xfrm>
            <a:off x="4225925" y="504983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4" name="Rectangle 71"/>
          <p:cNvSpPr>
            <a:spLocks noChangeArrowheads="1"/>
          </p:cNvSpPr>
          <p:nvPr/>
        </p:nvSpPr>
        <p:spPr bwMode="auto">
          <a:xfrm>
            <a:off x="4271963" y="421005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5" name="Rectangle 72"/>
          <p:cNvSpPr>
            <a:spLocks noChangeArrowheads="1"/>
          </p:cNvSpPr>
          <p:nvPr/>
        </p:nvSpPr>
        <p:spPr bwMode="auto">
          <a:xfrm>
            <a:off x="4000500" y="4090988"/>
            <a:ext cx="2111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C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6" name="Rectangle 73"/>
          <p:cNvSpPr>
            <a:spLocks noChangeArrowheads="1"/>
          </p:cNvSpPr>
          <p:nvPr/>
        </p:nvSpPr>
        <p:spPr bwMode="auto">
          <a:xfrm>
            <a:off x="4225925" y="37973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t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7" name="Rectangle 74"/>
          <p:cNvSpPr>
            <a:spLocks noChangeArrowheads="1"/>
          </p:cNvSpPr>
          <p:nvPr/>
        </p:nvSpPr>
        <p:spPr bwMode="auto">
          <a:xfrm>
            <a:off x="3975100" y="3667125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8" name="Rectangle 75"/>
          <p:cNvSpPr>
            <a:spLocks noChangeArrowheads="1"/>
          </p:cNvSpPr>
          <p:nvPr/>
        </p:nvSpPr>
        <p:spPr bwMode="auto">
          <a:xfrm>
            <a:off x="2790825" y="3098800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V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49" name="Rectangle 76"/>
          <p:cNvSpPr>
            <a:spLocks noChangeArrowheads="1"/>
          </p:cNvSpPr>
          <p:nvPr/>
        </p:nvSpPr>
        <p:spPr bwMode="auto">
          <a:xfrm>
            <a:off x="3024188" y="32146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d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50" name="Rectangle 77"/>
          <p:cNvSpPr>
            <a:spLocks noChangeArrowheads="1"/>
          </p:cNvSpPr>
          <p:nvPr/>
        </p:nvSpPr>
        <p:spPr bwMode="auto">
          <a:xfrm>
            <a:off x="4006850" y="4543425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300">
                <a:solidFill>
                  <a:schemeClr val="bg1"/>
                </a:solidFill>
              </a:rPr>
              <a:t>V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4651" name="Rectangle 78"/>
          <p:cNvSpPr>
            <a:spLocks noChangeArrowheads="1"/>
          </p:cNvSpPr>
          <p:nvPr/>
        </p:nvSpPr>
        <p:spPr bwMode="auto">
          <a:xfrm>
            <a:off x="4240213" y="4660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d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423988" y="1701800"/>
            <a:ext cx="67246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36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the reference method for measuring insulin secretion</a:t>
            </a:r>
          </a:p>
          <a:p>
            <a:pPr>
              <a:spcAft>
                <a:spcPts val="36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determine the C-peptide kinetic rate constants,        k</a:t>
            </a:r>
            <a:r>
              <a:rPr lang="en-GB" sz="2000" baseline="-25000">
                <a:solidFill>
                  <a:srgbClr val="FFFFFF"/>
                </a:solidFill>
              </a:rPr>
              <a:t>01</a:t>
            </a:r>
            <a:r>
              <a:rPr lang="en-GB" sz="2000">
                <a:solidFill>
                  <a:srgbClr val="FFFFFF"/>
                </a:solidFill>
              </a:rPr>
              <a:t>, k</a:t>
            </a:r>
            <a:r>
              <a:rPr lang="en-GB" sz="2000" baseline="-25000">
                <a:solidFill>
                  <a:srgbClr val="FFFFFF"/>
                </a:solidFill>
              </a:rPr>
              <a:t>12</a:t>
            </a:r>
            <a:r>
              <a:rPr lang="en-GB" sz="2000">
                <a:solidFill>
                  <a:srgbClr val="FFFFFF"/>
                </a:solidFill>
              </a:rPr>
              <a:t>, k</a:t>
            </a:r>
            <a:r>
              <a:rPr lang="en-GB" sz="2000" baseline="-25000">
                <a:solidFill>
                  <a:srgbClr val="FFFFFF"/>
                </a:solidFill>
              </a:rPr>
              <a:t>21</a:t>
            </a:r>
            <a:r>
              <a:rPr lang="en-GB" sz="2000">
                <a:solidFill>
                  <a:srgbClr val="FFFFFF"/>
                </a:solidFill>
              </a:rPr>
              <a:t>, and volume of distribution, V</a:t>
            </a:r>
            <a:r>
              <a:rPr lang="en-GB" sz="2000" baseline="-25000">
                <a:solidFill>
                  <a:srgbClr val="FFFFFF"/>
                </a:solidFill>
              </a:rPr>
              <a:t>d</a:t>
            </a:r>
            <a:r>
              <a:rPr lang="en-GB" sz="2000">
                <a:solidFill>
                  <a:srgbClr val="FFFFFF"/>
                </a:solidFill>
              </a:rPr>
              <a:t>, for an individual volunteer</a:t>
            </a:r>
          </a:p>
          <a:p>
            <a:pPr>
              <a:spcAft>
                <a:spcPts val="36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use the rate constants and volume of distribution, plus the equations of C-peptide kinetics to determine the insulin secretion profile that can give rise to any observed C-peptide profile in that individual volunteer</a:t>
            </a:r>
          </a:p>
        </p:txBody>
      </p:sp>
      <p:sp>
        <p:nvSpPr>
          <p:cNvPr id="25603" name="Rectangle 10"/>
          <p:cNvSpPr>
            <a:spLocks noChangeArrowheads="1"/>
          </p:cNvSpPr>
          <p:nvPr/>
        </p:nvSpPr>
        <p:spPr bwMode="auto">
          <a:xfrm>
            <a:off x="654050" y="427038"/>
            <a:ext cx="808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SECRETION BY C-PEPTIDE DECONVOLUTION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714375" y="468313"/>
            <a:ext cx="7724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>
                <a:solidFill>
                  <a:srgbClr val="FF9900"/>
                </a:solidFill>
              </a:rPr>
              <a:t>Insulin / C-peptide secretion by deconvolution (1)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723900" y="949325"/>
            <a:ext cx="3979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FFFF"/>
                </a:solidFill>
              </a:rPr>
              <a:t>Eaton et al J Clin Endocrinol Metab 1983;51:520</a:t>
            </a:r>
          </a:p>
          <a:p>
            <a:r>
              <a:rPr lang="en-GB" sz="1400">
                <a:solidFill>
                  <a:srgbClr val="00FFFF"/>
                </a:solidFill>
              </a:rPr>
              <a:t>Polonsky et al J Clin Invest 1986;77:98</a:t>
            </a:r>
          </a:p>
          <a:p>
            <a:r>
              <a:rPr lang="en-GB" sz="1400">
                <a:solidFill>
                  <a:srgbClr val="00FFFF"/>
                </a:solidFill>
              </a:rPr>
              <a:t>Hovorka &amp; Jones Diabetes/Metab Rev 1994;10:91</a:t>
            </a:r>
          </a:p>
        </p:txBody>
      </p:sp>
      <p:sp>
        <p:nvSpPr>
          <p:cNvPr id="26628" name="Rectangle 36"/>
          <p:cNvSpPr>
            <a:spLocks noChangeArrowheads="1"/>
          </p:cNvSpPr>
          <p:nvPr/>
        </p:nvSpPr>
        <p:spPr bwMode="auto">
          <a:xfrm>
            <a:off x="677863" y="2033588"/>
            <a:ext cx="2471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FFFF"/>
                </a:solidFill>
              </a:rPr>
              <a:t>For a given individual:</a:t>
            </a:r>
          </a:p>
        </p:txBody>
      </p:sp>
      <p:sp>
        <p:nvSpPr>
          <p:cNvPr id="26629" name="Rectangle 37"/>
          <p:cNvSpPr>
            <a:spLocks noChangeArrowheads="1"/>
          </p:cNvSpPr>
          <p:nvPr/>
        </p:nvSpPr>
        <p:spPr bwMode="auto">
          <a:xfrm>
            <a:off x="1243013" y="2593975"/>
            <a:ext cx="58928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7663" indent="-347663"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1700">
                <a:solidFill>
                  <a:schemeClr val="bg1"/>
                </a:solidFill>
              </a:rPr>
              <a:t>give a bolus C-peptide injection and measure C-peptide concentrations to derive a C-peptide decay profile </a:t>
            </a:r>
          </a:p>
          <a:p>
            <a:pPr marL="347663" indent="-347663"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1700">
                <a:solidFill>
                  <a:schemeClr val="bg1"/>
                </a:solidFill>
              </a:rPr>
              <a:t>determine the rate constants and volume of distribution for that individual by predicting the observed C-peptide concentrations from the C-peptide distribution equations</a:t>
            </a:r>
          </a:p>
        </p:txBody>
      </p:sp>
      <p:sp>
        <p:nvSpPr>
          <p:cNvPr id="26630" name="Rectangle 47"/>
          <p:cNvSpPr>
            <a:spLocks noChangeArrowheads="1"/>
          </p:cNvSpPr>
          <p:nvPr/>
        </p:nvSpPr>
        <p:spPr bwMode="auto">
          <a:xfrm>
            <a:off x="1736725" y="4778375"/>
            <a:ext cx="4945063" cy="1138238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48"/>
          <p:cNvSpPr>
            <a:spLocks noChangeArrowheads="1"/>
          </p:cNvSpPr>
          <p:nvPr/>
        </p:nvSpPr>
        <p:spPr bwMode="auto">
          <a:xfrm>
            <a:off x="1558925" y="58388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6632" name="Rectangle 49"/>
          <p:cNvSpPr>
            <a:spLocks noChangeArrowheads="1"/>
          </p:cNvSpPr>
          <p:nvPr/>
        </p:nvSpPr>
        <p:spPr bwMode="auto">
          <a:xfrm>
            <a:off x="1558925" y="5676900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633" name="Rectangle 50"/>
          <p:cNvSpPr>
            <a:spLocks noChangeArrowheads="1"/>
          </p:cNvSpPr>
          <p:nvPr/>
        </p:nvSpPr>
        <p:spPr bwMode="auto">
          <a:xfrm>
            <a:off x="1558925" y="551656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634" name="Rectangle 51"/>
          <p:cNvSpPr>
            <a:spLocks noChangeArrowheads="1"/>
          </p:cNvSpPr>
          <p:nvPr/>
        </p:nvSpPr>
        <p:spPr bwMode="auto">
          <a:xfrm>
            <a:off x="1558925" y="53546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6635" name="Rectangle 52"/>
          <p:cNvSpPr>
            <a:spLocks noChangeArrowheads="1"/>
          </p:cNvSpPr>
          <p:nvPr/>
        </p:nvSpPr>
        <p:spPr bwMode="auto">
          <a:xfrm>
            <a:off x="1558925" y="51958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636" name="Rectangle 53"/>
          <p:cNvSpPr>
            <a:spLocks noChangeArrowheads="1"/>
          </p:cNvSpPr>
          <p:nvPr/>
        </p:nvSpPr>
        <p:spPr bwMode="auto">
          <a:xfrm>
            <a:off x="1558925" y="503396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7" name="Rectangle 54"/>
          <p:cNvSpPr>
            <a:spLocks noChangeArrowheads="1"/>
          </p:cNvSpPr>
          <p:nvPr/>
        </p:nvSpPr>
        <p:spPr bwMode="auto">
          <a:xfrm>
            <a:off x="1558925" y="4873625"/>
            <a:ext cx="841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638" name="Rectangle 55"/>
          <p:cNvSpPr>
            <a:spLocks noChangeArrowheads="1"/>
          </p:cNvSpPr>
          <p:nvPr/>
        </p:nvSpPr>
        <p:spPr bwMode="auto">
          <a:xfrm>
            <a:off x="1558925" y="471328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6639" name="Freeform 56"/>
          <p:cNvSpPr>
            <a:spLocks/>
          </p:cNvSpPr>
          <p:nvPr/>
        </p:nvSpPr>
        <p:spPr bwMode="auto">
          <a:xfrm>
            <a:off x="1851025" y="4949825"/>
            <a:ext cx="4794250" cy="881063"/>
          </a:xfrm>
          <a:custGeom>
            <a:avLst/>
            <a:gdLst>
              <a:gd name="T0" fmla="*/ 0 w 6040"/>
              <a:gd name="T1" fmla="*/ 2147483647 h 1110"/>
              <a:gd name="T2" fmla="*/ 2147483647 w 6040"/>
              <a:gd name="T3" fmla="*/ 2147483647 h 1110"/>
              <a:gd name="T4" fmla="*/ 2147483647 w 6040"/>
              <a:gd name="T5" fmla="*/ 0 h 1110"/>
              <a:gd name="T6" fmla="*/ 2147483647 w 6040"/>
              <a:gd name="T7" fmla="*/ 2147483647 h 1110"/>
              <a:gd name="T8" fmla="*/ 2147483647 w 6040"/>
              <a:gd name="T9" fmla="*/ 2147483647 h 1110"/>
              <a:gd name="T10" fmla="*/ 2147483647 w 6040"/>
              <a:gd name="T11" fmla="*/ 2147483647 h 1110"/>
              <a:gd name="T12" fmla="*/ 2147483647 w 6040"/>
              <a:gd name="T13" fmla="*/ 2147483647 h 1110"/>
              <a:gd name="T14" fmla="*/ 2147483647 w 6040"/>
              <a:gd name="T15" fmla="*/ 2147483647 h 1110"/>
              <a:gd name="T16" fmla="*/ 2147483647 w 6040"/>
              <a:gd name="T17" fmla="*/ 2147483647 h 1110"/>
              <a:gd name="T18" fmla="*/ 2147483647 w 6040"/>
              <a:gd name="T19" fmla="*/ 2147483647 h 1110"/>
              <a:gd name="T20" fmla="*/ 2147483647 w 6040"/>
              <a:gd name="T21" fmla="*/ 2147483647 h 1110"/>
              <a:gd name="T22" fmla="*/ 2147483647 w 6040"/>
              <a:gd name="T23" fmla="*/ 2147483647 h 1110"/>
              <a:gd name="T24" fmla="*/ 2147483647 w 6040"/>
              <a:gd name="T25" fmla="*/ 2147483647 h 1110"/>
              <a:gd name="T26" fmla="*/ 2147483647 w 6040"/>
              <a:gd name="T27" fmla="*/ 2147483647 h 1110"/>
              <a:gd name="T28" fmla="*/ 2147483647 w 6040"/>
              <a:gd name="T29" fmla="*/ 2147483647 h 1110"/>
              <a:gd name="T30" fmla="*/ 2147483647 w 6040"/>
              <a:gd name="T31" fmla="*/ 2147483647 h 1110"/>
              <a:gd name="T32" fmla="*/ 2147483647 w 6040"/>
              <a:gd name="T33" fmla="*/ 2147483647 h 1110"/>
              <a:gd name="T34" fmla="*/ 2147483647 w 6040"/>
              <a:gd name="T35" fmla="*/ 2147483647 h 1110"/>
              <a:gd name="T36" fmla="*/ 2147483647 w 6040"/>
              <a:gd name="T37" fmla="*/ 2147483647 h 11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040"/>
              <a:gd name="T58" fmla="*/ 0 h 1110"/>
              <a:gd name="T59" fmla="*/ 6040 w 6040"/>
              <a:gd name="T60" fmla="*/ 1110 h 11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040" h="1110">
                <a:moveTo>
                  <a:pt x="0" y="994"/>
                </a:moveTo>
                <a:lnTo>
                  <a:pt x="163" y="1045"/>
                </a:lnTo>
                <a:lnTo>
                  <a:pt x="196" y="0"/>
                </a:lnTo>
                <a:lnTo>
                  <a:pt x="229" y="238"/>
                </a:lnTo>
                <a:lnTo>
                  <a:pt x="260" y="401"/>
                </a:lnTo>
                <a:lnTo>
                  <a:pt x="293" y="465"/>
                </a:lnTo>
                <a:lnTo>
                  <a:pt x="326" y="454"/>
                </a:lnTo>
                <a:lnTo>
                  <a:pt x="391" y="489"/>
                </a:lnTo>
                <a:lnTo>
                  <a:pt x="490" y="547"/>
                </a:lnTo>
                <a:lnTo>
                  <a:pt x="653" y="784"/>
                </a:lnTo>
                <a:lnTo>
                  <a:pt x="816" y="819"/>
                </a:lnTo>
                <a:lnTo>
                  <a:pt x="1142" y="895"/>
                </a:lnTo>
                <a:lnTo>
                  <a:pt x="1632" y="997"/>
                </a:lnTo>
                <a:lnTo>
                  <a:pt x="2122" y="990"/>
                </a:lnTo>
                <a:lnTo>
                  <a:pt x="2612" y="1031"/>
                </a:lnTo>
                <a:lnTo>
                  <a:pt x="3101" y="1074"/>
                </a:lnTo>
                <a:lnTo>
                  <a:pt x="4080" y="1091"/>
                </a:lnTo>
                <a:lnTo>
                  <a:pt x="5060" y="1096"/>
                </a:lnTo>
                <a:lnTo>
                  <a:pt x="6040" y="1110"/>
                </a:lnTo>
              </a:path>
            </a:pathLst>
          </a:custGeom>
          <a:noFill/>
          <a:ln w="1588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0" name="Rectangle 57"/>
          <p:cNvSpPr>
            <a:spLocks noChangeArrowheads="1"/>
          </p:cNvSpPr>
          <p:nvPr/>
        </p:nvSpPr>
        <p:spPr bwMode="auto">
          <a:xfrm>
            <a:off x="1824038" y="57134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Rectangle 58"/>
          <p:cNvSpPr>
            <a:spLocks noChangeArrowheads="1"/>
          </p:cNvSpPr>
          <p:nvPr/>
        </p:nvSpPr>
        <p:spPr bwMode="auto">
          <a:xfrm>
            <a:off x="1954213" y="57531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Rectangle 59"/>
          <p:cNvSpPr>
            <a:spLocks noChangeArrowheads="1"/>
          </p:cNvSpPr>
          <p:nvPr/>
        </p:nvSpPr>
        <p:spPr bwMode="auto">
          <a:xfrm>
            <a:off x="1981200" y="49228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Rectangle 60"/>
          <p:cNvSpPr>
            <a:spLocks noChangeArrowheads="1"/>
          </p:cNvSpPr>
          <p:nvPr/>
        </p:nvSpPr>
        <p:spPr bwMode="auto">
          <a:xfrm>
            <a:off x="2006600" y="51133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Rectangle 61"/>
          <p:cNvSpPr>
            <a:spLocks noChangeArrowheads="1"/>
          </p:cNvSpPr>
          <p:nvPr/>
        </p:nvSpPr>
        <p:spPr bwMode="auto">
          <a:xfrm>
            <a:off x="2032000" y="52419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62"/>
          <p:cNvSpPr>
            <a:spLocks noChangeArrowheads="1"/>
          </p:cNvSpPr>
          <p:nvPr/>
        </p:nvSpPr>
        <p:spPr bwMode="auto">
          <a:xfrm>
            <a:off x="2057400" y="52927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Rectangle 63"/>
          <p:cNvSpPr>
            <a:spLocks noChangeArrowheads="1"/>
          </p:cNvSpPr>
          <p:nvPr/>
        </p:nvSpPr>
        <p:spPr bwMode="auto">
          <a:xfrm>
            <a:off x="2082800" y="5284788"/>
            <a:ext cx="53975" cy="523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Rectangle 64"/>
          <p:cNvSpPr>
            <a:spLocks noChangeArrowheads="1"/>
          </p:cNvSpPr>
          <p:nvPr/>
        </p:nvSpPr>
        <p:spPr bwMode="auto">
          <a:xfrm>
            <a:off x="2135188" y="53117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Rectangle 65"/>
          <p:cNvSpPr>
            <a:spLocks noChangeArrowheads="1"/>
          </p:cNvSpPr>
          <p:nvPr/>
        </p:nvSpPr>
        <p:spPr bwMode="auto">
          <a:xfrm>
            <a:off x="2212975" y="53578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Rectangle 66"/>
          <p:cNvSpPr>
            <a:spLocks noChangeArrowheads="1"/>
          </p:cNvSpPr>
          <p:nvPr/>
        </p:nvSpPr>
        <p:spPr bwMode="auto">
          <a:xfrm>
            <a:off x="2343150" y="55451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Rectangle 67"/>
          <p:cNvSpPr>
            <a:spLocks noChangeArrowheads="1"/>
          </p:cNvSpPr>
          <p:nvPr/>
        </p:nvSpPr>
        <p:spPr bwMode="auto">
          <a:xfrm>
            <a:off x="2471738" y="55737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Rectangle 68"/>
          <p:cNvSpPr>
            <a:spLocks noChangeArrowheads="1"/>
          </p:cNvSpPr>
          <p:nvPr/>
        </p:nvSpPr>
        <p:spPr bwMode="auto">
          <a:xfrm>
            <a:off x="2730500" y="56340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Rectangle 69"/>
          <p:cNvSpPr>
            <a:spLocks noChangeArrowheads="1"/>
          </p:cNvSpPr>
          <p:nvPr/>
        </p:nvSpPr>
        <p:spPr bwMode="auto">
          <a:xfrm>
            <a:off x="3119438" y="57150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Rectangle 70"/>
          <p:cNvSpPr>
            <a:spLocks noChangeArrowheads="1"/>
          </p:cNvSpPr>
          <p:nvPr/>
        </p:nvSpPr>
        <p:spPr bwMode="auto">
          <a:xfrm>
            <a:off x="3508375" y="57086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4" name="Rectangle 71"/>
          <p:cNvSpPr>
            <a:spLocks noChangeArrowheads="1"/>
          </p:cNvSpPr>
          <p:nvPr/>
        </p:nvSpPr>
        <p:spPr bwMode="auto">
          <a:xfrm>
            <a:off x="3897313" y="57419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Rectangle 72"/>
          <p:cNvSpPr>
            <a:spLocks noChangeArrowheads="1"/>
          </p:cNvSpPr>
          <p:nvPr/>
        </p:nvSpPr>
        <p:spPr bwMode="auto">
          <a:xfrm>
            <a:off x="4286250" y="57769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Rectangle 73"/>
          <p:cNvSpPr>
            <a:spLocks noChangeArrowheads="1"/>
          </p:cNvSpPr>
          <p:nvPr/>
        </p:nvSpPr>
        <p:spPr bwMode="auto">
          <a:xfrm>
            <a:off x="5064125" y="57896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Rectangle 74"/>
          <p:cNvSpPr>
            <a:spLocks noChangeArrowheads="1"/>
          </p:cNvSpPr>
          <p:nvPr/>
        </p:nvSpPr>
        <p:spPr bwMode="auto">
          <a:xfrm>
            <a:off x="5840413" y="57943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Rectangle 75"/>
          <p:cNvSpPr>
            <a:spLocks noChangeArrowheads="1"/>
          </p:cNvSpPr>
          <p:nvPr/>
        </p:nvSpPr>
        <p:spPr bwMode="auto">
          <a:xfrm>
            <a:off x="6618288" y="58039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Freeform 76"/>
          <p:cNvSpPr>
            <a:spLocks/>
          </p:cNvSpPr>
          <p:nvPr/>
        </p:nvSpPr>
        <p:spPr bwMode="auto">
          <a:xfrm>
            <a:off x="1981200" y="5094288"/>
            <a:ext cx="4664075" cy="731837"/>
          </a:xfrm>
          <a:custGeom>
            <a:avLst/>
            <a:gdLst>
              <a:gd name="T0" fmla="*/ 0 w 5877"/>
              <a:gd name="T1" fmla="*/ 0 h 923"/>
              <a:gd name="T2" fmla="*/ 2147483647 w 5877"/>
              <a:gd name="T3" fmla="*/ 2147483647 h 923"/>
              <a:gd name="T4" fmla="*/ 2147483647 w 5877"/>
              <a:gd name="T5" fmla="*/ 2147483647 h 923"/>
              <a:gd name="T6" fmla="*/ 2147483647 w 5877"/>
              <a:gd name="T7" fmla="*/ 2147483647 h 923"/>
              <a:gd name="T8" fmla="*/ 2147483647 w 5877"/>
              <a:gd name="T9" fmla="*/ 2147483647 h 923"/>
              <a:gd name="T10" fmla="*/ 2147483647 w 5877"/>
              <a:gd name="T11" fmla="*/ 2147483647 h 923"/>
              <a:gd name="T12" fmla="*/ 2147483647 w 5877"/>
              <a:gd name="T13" fmla="*/ 2147483647 h 923"/>
              <a:gd name="T14" fmla="*/ 2147483647 w 5877"/>
              <a:gd name="T15" fmla="*/ 2147483647 h 923"/>
              <a:gd name="T16" fmla="*/ 2147483647 w 5877"/>
              <a:gd name="T17" fmla="*/ 2147483647 h 923"/>
              <a:gd name="T18" fmla="*/ 2147483647 w 5877"/>
              <a:gd name="T19" fmla="*/ 2147483647 h 923"/>
              <a:gd name="T20" fmla="*/ 2147483647 w 5877"/>
              <a:gd name="T21" fmla="*/ 2147483647 h 923"/>
              <a:gd name="T22" fmla="*/ 2147483647 w 5877"/>
              <a:gd name="T23" fmla="*/ 2147483647 h 923"/>
              <a:gd name="T24" fmla="*/ 2147483647 w 5877"/>
              <a:gd name="T25" fmla="*/ 2147483647 h 923"/>
              <a:gd name="T26" fmla="*/ 2147483647 w 5877"/>
              <a:gd name="T27" fmla="*/ 2147483647 h 923"/>
              <a:gd name="T28" fmla="*/ 2147483647 w 5877"/>
              <a:gd name="T29" fmla="*/ 2147483647 h 923"/>
              <a:gd name="T30" fmla="*/ 2147483647 w 5877"/>
              <a:gd name="T31" fmla="*/ 2147483647 h 923"/>
              <a:gd name="T32" fmla="*/ 2147483647 w 5877"/>
              <a:gd name="T33" fmla="*/ 2147483647 h 923"/>
              <a:gd name="T34" fmla="*/ 2147483647 w 5877"/>
              <a:gd name="T35" fmla="*/ 2147483647 h 9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877"/>
              <a:gd name="T55" fmla="*/ 0 h 923"/>
              <a:gd name="T56" fmla="*/ 5877 w 5877"/>
              <a:gd name="T57" fmla="*/ 923 h 9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877" h="923">
                <a:moveTo>
                  <a:pt x="0" y="0"/>
                </a:moveTo>
                <a:lnTo>
                  <a:pt x="33" y="61"/>
                </a:lnTo>
                <a:lnTo>
                  <a:pt x="66" y="121"/>
                </a:lnTo>
                <a:lnTo>
                  <a:pt x="97" y="173"/>
                </a:lnTo>
                <a:lnTo>
                  <a:pt x="130" y="222"/>
                </a:lnTo>
                <a:lnTo>
                  <a:pt x="163" y="268"/>
                </a:lnTo>
                <a:lnTo>
                  <a:pt x="228" y="342"/>
                </a:lnTo>
                <a:lnTo>
                  <a:pt x="327" y="441"/>
                </a:lnTo>
                <a:lnTo>
                  <a:pt x="490" y="555"/>
                </a:lnTo>
                <a:lnTo>
                  <a:pt x="653" y="629"/>
                </a:lnTo>
                <a:lnTo>
                  <a:pt x="979" y="722"/>
                </a:lnTo>
                <a:lnTo>
                  <a:pt x="1469" y="796"/>
                </a:lnTo>
                <a:lnTo>
                  <a:pt x="1959" y="836"/>
                </a:lnTo>
                <a:lnTo>
                  <a:pt x="2449" y="863"/>
                </a:lnTo>
                <a:lnTo>
                  <a:pt x="2938" y="882"/>
                </a:lnTo>
                <a:lnTo>
                  <a:pt x="3917" y="903"/>
                </a:lnTo>
                <a:lnTo>
                  <a:pt x="4897" y="916"/>
                </a:lnTo>
                <a:lnTo>
                  <a:pt x="5877" y="923"/>
                </a:lnTo>
              </a:path>
            </a:pathLst>
          </a:custGeom>
          <a:noFill/>
          <a:ln w="1588">
            <a:solidFill>
              <a:srgbClr val="00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0" name="Rectangle 77"/>
          <p:cNvSpPr>
            <a:spLocks noChangeArrowheads="1"/>
          </p:cNvSpPr>
          <p:nvPr/>
        </p:nvSpPr>
        <p:spPr bwMode="auto">
          <a:xfrm>
            <a:off x="6894513" y="563245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V</a:t>
            </a:r>
          </a:p>
        </p:txBody>
      </p:sp>
      <p:sp>
        <p:nvSpPr>
          <p:cNvPr id="26661" name="Rectangle 78"/>
          <p:cNvSpPr>
            <a:spLocks noChangeArrowheads="1"/>
          </p:cNvSpPr>
          <p:nvPr/>
        </p:nvSpPr>
        <p:spPr bwMode="auto">
          <a:xfrm>
            <a:off x="7053263" y="570071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FF9900"/>
                </a:solidFill>
              </a:rPr>
              <a:t>d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2" name="Rectangle 79"/>
          <p:cNvSpPr>
            <a:spLocks noChangeArrowheads="1"/>
          </p:cNvSpPr>
          <p:nvPr/>
        </p:nvSpPr>
        <p:spPr bwMode="auto">
          <a:xfrm>
            <a:off x="7421563" y="5711825"/>
            <a:ext cx="584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: 7721ml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3" name="Rectangle 80"/>
          <p:cNvSpPr>
            <a:spLocks noChangeArrowheads="1"/>
          </p:cNvSpPr>
          <p:nvPr/>
        </p:nvSpPr>
        <p:spPr bwMode="auto">
          <a:xfrm>
            <a:off x="6977063" y="48529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01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4" name="Rectangle 81"/>
          <p:cNvSpPr>
            <a:spLocks noChangeArrowheads="1"/>
          </p:cNvSpPr>
          <p:nvPr/>
        </p:nvSpPr>
        <p:spPr bwMode="auto">
          <a:xfrm>
            <a:off x="6815138" y="474027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k</a:t>
            </a:r>
          </a:p>
        </p:txBody>
      </p:sp>
      <p:sp>
        <p:nvSpPr>
          <p:cNvPr id="26665" name="Rectangle 82"/>
          <p:cNvSpPr>
            <a:spLocks noChangeArrowheads="1"/>
          </p:cNvSpPr>
          <p:nvPr/>
        </p:nvSpPr>
        <p:spPr bwMode="auto">
          <a:xfrm>
            <a:off x="7383463" y="4781550"/>
            <a:ext cx="752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: 0.043 min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6" name="Rectangle 83"/>
          <p:cNvSpPr>
            <a:spLocks noChangeArrowheads="1"/>
          </p:cNvSpPr>
          <p:nvPr/>
        </p:nvSpPr>
        <p:spPr bwMode="auto">
          <a:xfrm>
            <a:off x="6818313" y="50228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k</a:t>
            </a:r>
          </a:p>
        </p:txBody>
      </p:sp>
      <p:sp>
        <p:nvSpPr>
          <p:cNvPr id="26667" name="Rectangle 84"/>
          <p:cNvSpPr>
            <a:spLocks noChangeArrowheads="1"/>
          </p:cNvSpPr>
          <p:nvPr/>
        </p:nvSpPr>
        <p:spPr bwMode="auto">
          <a:xfrm>
            <a:off x="6992938" y="51704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21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8" name="Rectangle 85"/>
          <p:cNvSpPr>
            <a:spLocks noChangeArrowheads="1"/>
          </p:cNvSpPr>
          <p:nvPr/>
        </p:nvSpPr>
        <p:spPr bwMode="auto">
          <a:xfrm>
            <a:off x="7408863" y="5084763"/>
            <a:ext cx="752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: 0.028 min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69" name="Rectangle 86"/>
          <p:cNvSpPr>
            <a:spLocks noChangeArrowheads="1"/>
          </p:cNvSpPr>
          <p:nvPr/>
        </p:nvSpPr>
        <p:spPr bwMode="auto">
          <a:xfrm>
            <a:off x="6818313" y="53149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k</a:t>
            </a:r>
          </a:p>
        </p:txBody>
      </p:sp>
      <p:sp>
        <p:nvSpPr>
          <p:cNvPr id="26670" name="Rectangle 87"/>
          <p:cNvSpPr>
            <a:spLocks noChangeArrowheads="1"/>
          </p:cNvSpPr>
          <p:nvPr/>
        </p:nvSpPr>
        <p:spPr bwMode="auto">
          <a:xfrm>
            <a:off x="6980238" y="544988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12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71" name="Rectangle 88"/>
          <p:cNvSpPr>
            <a:spLocks noChangeArrowheads="1"/>
          </p:cNvSpPr>
          <p:nvPr/>
        </p:nvSpPr>
        <p:spPr bwMode="auto">
          <a:xfrm>
            <a:off x="8124825" y="4694238"/>
            <a:ext cx="1349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-1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72" name="Rectangle 89"/>
          <p:cNvSpPr>
            <a:spLocks noChangeArrowheads="1"/>
          </p:cNvSpPr>
          <p:nvPr/>
        </p:nvSpPr>
        <p:spPr bwMode="auto">
          <a:xfrm>
            <a:off x="7408863" y="5387975"/>
            <a:ext cx="752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: 0.047 min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73" name="Rectangle 90"/>
          <p:cNvSpPr>
            <a:spLocks noChangeArrowheads="1"/>
          </p:cNvSpPr>
          <p:nvPr/>
        </p:nvSpPr>
        <p:spPr bwMode="auto">
          <a:xfrm>
            <a:off x="8131175" y="4984750"/>
            <a:ext cx="1349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-1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74" name="Rectangle 91"/>
          <p:cNvSpPr>
            <a:spLocks noChangeArrowheads="1"/>
          </p:cNvSpPr>
          <p:nvPr/>
        </p:nvSpPr>
        <p:spPr bwMode="auto">
          <a:xfrm>
            <a:off x="8131175" y="5284788"/>
            <a:ext cx="1349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9900"/>
                </a:solidFill>
              </a:rPr>
              <a:t>-1</a:t>
            </a:r>
            <a:endParaRPr lang="en-GB">
              <a:solidFill>
                <a:srgbClr val="FF9900"/>
              </a:solidFill>
            </a:endParaRPr>
          </a:p>
        </p:txBody>
      </p:sp>
      <p:sp>
        <p:nvSpPr>
          <p:cNvPr id="26675" name="Rectangle 92"/>
          <p:cNvSpPr>
            <a:spLocks noChangeArrowheads="1"/>
          </p:cNvSpPr>
          <p:nvPr/>
        </p:nvSpPr>
        <p:spPr bwMode="auto">
          <a:xfrm>
            <a:off x="561975" y="4957763"/>
            <a:ext cx="768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C-peptide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6676" name="Rectangle 93"/>
          <p:cNvSpPr>
            <a:spLocks noChangeArrowheads="1"/>
          </p:cNvSpPr>
          <p:nvPr/>
        </p:nvSpPr>
        <p:spPr bwMode="auto">
          <a:xfrm>
            <a:off x="574675" y="5186363"/>
            <a:ext cx="738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(pmol/ml)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6677" name="Rectangle 94"/>
          <p:cNvSpPr>
            <a:spLocks noChangeArrowheads="1"/>
          </p:cNvSpPr>
          <p:nvPr/>
        </p:nvSpPr>
        <p:spPr bwMode="auto">
          <a:xfrm>
            <a:off x="1763713" y="4487863"/>
            <a:ext cx="2527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Bolus C-peptide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714375" y="468313"/>
            <a:ext cx="7724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>
                <a:solidFill>
                  <a:srgbClr val="FF9900"/>
                </a:solidFill>
              </a:rPr>
              <a:t>Insulin / C-peptide secretion by deconvolution (2)</a:t>
            </a:r>
          </a:p>
        </p:txBody>
      </p:sp>
      <p:sp>
        <p:nvSpPr>
          <p:cNvPr id="27651" name="Rectangle 12"/>
          <p:cNvSpPr>
            <a:spLocks noChangeArrowheads="1"/>
          </p:cNvSpPr>
          <p:nvPr/>
        </p:nvSpPr>
        <p:spPr bwMode="auto">
          <a:xfrm>
            <a:off x="733425" y="1790700"/>
            <a:ext cx="32385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rgbClr val="00FFFF"/>
                </a:solidFill>
              </a:rPr>
              <a:t>For the same individual:</a:t>
            </a:r>
          </a:p>
        </p:txBody>
      </p:sp>
      <p:sp>
        <p:nvSpPr>
          <p:cNvPr id="27652" name="Rectangle 13"/>
          <p:cNvSpPr>
            <a:spLocks noChangeArrowheads="1"/>
          </p:cNvSpPr>
          <p:nvPr/>
        </p:nvSpPr>
        <p:spPr bwMode="auto">
          <a:xfrm>
            <a:off x="941388" y="2463800"/>
            <a:ext cx="73882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7663" indent="-347663">
              <a:spcAft>
                <a:spcPct val="10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measure a C-peptide concentration profile (e.g. in basal state, following intravenous glucose, following a meal) </a:t>
            </a:r>
          </a:p>
          <a:p>
            <a:pPr marL="347663" indent="-347663">
              <a:spcAft>
                <a:spcPct val="10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take the C-peptide distribution equations and the rate constants and volume of distribution from the C-peptide decay analysis for that individual</a:t>
            </a:r>
          </a:p>
          <a:p>
            <a:pPr marL="347663" indent="-347663">
              <a:spcAft>
                <a:spcPct val="10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use these to determine the insulin secretion rate profile that can predict the observed C-peptide concentrations</a:t>
            </a:r>
          </a:p>
        </p:txBody>
      </p:sp>
      <p:sp>
        <p:nvSpPr>
          <p:cNvPr id="27653" name="Rectangle 14"/>
          <p:cNvSpPr>
            <a:spLocks noChangeArrowheads="1"/>
          </p:cNvSpPr>
          <p:nvPr/>
        </p:nvSpPr>
        <p:spPr bwMode="auto">
          <a:xfrm>
            <a:off x="4510088" y="186055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27654" name="Rectangle 15"/>
          <p:cNvSpPr>
            <a:spLocks noChangeArrowheads="1"/>
          </p:cNvSpPr>
          <p:nvPr/>
        </p:nvSpPr>
        <p:spPr bwMode="auto">
          <a:xfrm>
            <a:off x="4510088" y="287496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27655" name="Rectangle 16"/>
          <p:cNvSpPr>
            <a:spLocks noChangeArrowheads="1"/>
          </p:cNvSpPr>
          <p:nvPr/>
        </p:nvSpPr>
        <p:spPr bwMode="auto">
          <a:xfrm>
            <a:off x="5472113" y="5600700"/>
            <a:ext cx="2146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rgbClr val="FF9900"/>
                </a:solidFill>
              </a:rPr>
              <a:t>= deconvolution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714375" y="468313"/>
            <a:ext cx="7724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800">
                <a:solidFill>
                  <a:srgbClr val="FF9900"/>
                </a:solidFill>
              </a:rPr>
              <a:t>Insulin / C-peptide secretion by deconvolution (3)</a:t>
            </a:r>
          </a:p>
        </p:txBody>
      </p:sp>
      <p:sp>
        <p:nvSpPr>
          <p:cNvPr id="28675" name="Rectangle 75"/>
          <p:cNvSpPr>
            <a:spLocks noChangeArrowheads="1"/>
          </p:cNvSpPr>
          <p:nvPr/>
        </p:nvSpPr>
        <p:spPr bwMode="auto">
          <a:xfrm>
            <a:off x="3505200" y="4613275"/>
            <a:ext cx="4946650" cy="1138238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76"/>
          <p:cNvSpPr>
            <a:spLocks noChangeArrowheads="1"/>
          </p:cNvSpPr>
          <p:nvPr/>
        </p:nvSpPr>
        <p:spPr bwMode="auto">
          <a:xfrm>
            <a:off x="2771775" y="3006725"/>
            <a:ext cx="4946650" cy="1136650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77"/>
          <p:cNvSpPr>
            <a:spLocks noChangeArrowheads="1"/>
          </p:cNvSpPr>
          <p:nvPr/>
        </p:nvSpPr>
        <p:spPr bwMode="auto">
          <a:xfrm>
            <a:off x="2055813" y="1419225"/>
            <a:ext cx="4945062" cy="1138238"/>
          </a:xfrm>
          <a:prstGeom prst="rect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78"/>
          <p:cNvSpPr>
            <a:spLocks noChangeArrowheads="1"/>
          </p:cNvSpPr>
          <p:nvPr/>
        </p:nvSpPr>
        <p:spPr bwMode="auto">
          <a:xfrm>
            <a:off x="3365500" y="56657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79" name="Rectangle 79"/>
          <p:cNvSpPr>
            <a:spLocks noChangeArrowheads="1"/>
          </p:cNvSpPr>
          <p:nvPr/>
        </p:nvSpPr>
        <p:spPr bwMode="auto">
          <a:xfrm>
            <a:off x="3121025" y="5505450"/>
            <a:ext cx="314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2,000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0" name="Rectangle 80"/>
          <p:cNvSpPr>
            <a:spLocks noChangeArrowheads="1"/>
          </p:cNvSpPr>
          <p:nvPr/>
        </p:nvSpPr>
        <p:spPr bwMode="auto">
          <a:xfrm>
            <a:off x="3121025" y="5345113"/>
            <a:ext cx="314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4,000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1" name="Rectangle 81"/>
          <p:cNvSpPr>
            <a:spLocks noChangeArrowheads="1"/>
          </p:cNvSpPr>
          <p:nvPr/>
        </p:nvSpPr>
        <p:spPr bwMode="auto">
          <a:xfrm>
            <a:off x="3121025" y="5183188"/>
            <a:ext cx="314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6,000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2" name="Rectangle 82"/>
          <p:cNvSpPr>
            <a:spLocks noChangeArrowheads="1"/>
          </p:cNvSpPr>
          <p:nvPr/>
        </p:nvSpPr>
        <p:spPr bwMode="auto">
          <a:xfrm>
            <a:off x="3121025" y="5024438"/>
            <a:ext cx="314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8,000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3" name="Rectangle 83"/>
          <p:cNvSpPr>
            <a:spLocks noChangeArrowheads="1"/>
          </p:cNvSpPr>
          <p:nvPr/>
        </p:nvSpPr>
        <p:spPr bwMode="auto">
          <a:xfrm>
            <a:off x="3049588" y="4865688"/>
            <a:ext cx="3841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10,000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4" name="Rectangle 84"/>
          <p:cNvSpPr>
            <a:spLocks noChangeArrowheads="1"/>
          </p:cNvSpPr>
          <p:nvPr/>
        </p:nvSpPr>
        <p:spPr bwMode="auto">
          <a:xfrm>
            <a:off x="3049588" y="4703763"/>
            <a:ext cx="3841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12,000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5" name="Rectangle 85"/>
          <p:cNvSpPr>
            <a:spLocks noChangeArrowheads="1"/>
          </p:cNvSpPr>
          <p:nvPr/>
        </p:nvSpPr>
        <p:spPr bwMode="auto">
          <a:xfrm>
            <a:off x="3049588" y="4540250"/>
            <a:ext cx="3841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14,000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686" name="Freeform 86"/>
          <p:cNvSpPr>
            <a:spLocks/>
          </p:cNvSpPr>
          <p:nvPr/>
        </p:nvSpPr>
        <p:spPr bwMode="auto">
          <a:xfrm>
            <a:off x="3595688" y="4738688"/>
            <a:ext cx="4840287" cy="949325"/>
          </a:xfrm>
          <a:custGeom>
            <a:avLst/>
            <a:gdLst>
              <a:gd name="T0" fmla="*/ 0 w 6097"/>
              <a:gd name="T1" fmla="*/ 2147483647 h 1194"/>
              <a:gd name="T2" fmla="*/ 2147483647 w 6097"/>
              <a:gd name="T3" fmla="*/ 2147483647 h 1194"/>
              <a:gd name="T4" fmla="*/ 2147483647 w 6097"/>
              <a:gd name="T5" fmla="*/ 2147483647 h 1194"/>
              <a:gd name="T6" fmla="*/ 2147483647 w 6097"/>
              <a:gd name="T7" fmla="*/ 2147483647 h 1194"/>
              <a:gd name="T8" fmla="*/ 2147483647 w 6097"/>
              <a:gd name="T9" fmla="*/ 0 h 1194"/>
              <a:gd name="T10" fmla="*/ 2147483647 w 6097"/>
              <a:gd name="T11" fmla="*/ 2147483647 h 1194"/>
              <a:gd name="T12" fmla="*/ 2147483647 w 6097"/>
              <a:gd name="T13" fmla="*/ 2147483647 h 1194"/>
              <a:gd name="T14" fmla="*/ 2147483647 w 6097"/>
              <a:gd name="T15" fmla="*/ 2147483647 h 1194"/>
              <a:gd name="T16" fmla="*/ 2147483647 w 6097"/>
              <a:gd name="T17" fmla="*/ 2147483647 h 1194"/>
              <a:gd name="T18" fmla="*/ 2147483647 w 6097"/>
              <a:gd name="T19" fmla="*/ 2147483647 h 1194"/>
              <a:gd name="T20" fmla="*/ 2147483647 w 6097"/>
              <a:gd name="T21" fmla="*/ 2147483647 h 1194"/>
              <a:gd name="T22" fmla="*/ 2147483647 w 6097"/>
              <a:gd name="T23" fmla="*/ 2147483647 h 1194"/>
              <a:gd name="T24" fmla="*/ 2147483647 w 6097"/>
              <a:gd name="T25" fmla="*/ 2147483647 h 1194"/>
              <a:gd name="T26" fmla="*/ 2147483647 w 6097"/>
              <a:gd name="T27" fmla="*/ 2147483647 h 1194"/>
              <a:gd name="T28" fmla="*/ 2147483647 w 6097"/>
              <a:gd name="T29" fmla="*/ 2147483647 h 1194"/>
              <a:gd name="T30" fmla="*/ 2147483647 w 6097"/>
              <a:gd name="T31" fmla="*/ 2147483647 h 1194"/>
              <a:gd name="T32" fmla="*/ 2147483647 w 6097"/>
              <a:gd name="T33" fmla="*/ 2147483647 h 1194"/>
              <a:gd name="T34" fmla="*/ 2147483647 w 6097"/>
              <a:gd name="T35" fmla="*/ 2147483647 h 1194"/>
              <a:gd name="T36" fmla="*/ 2147483647 w 6097"/>
              <a:gd name="T37" fmla="*/ 2147483647 h 119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097"/>
              <a:gd name="T58" fmla="*/ 0 h 1194"/>
              <a:gd name="T59" fmla="*/ 6097 w 6097"/>
              <a:gd name="T60" fmla="*/ 1194 h 119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097" h="1194">
                <a:moveTo>
                  <a:pt x="0" y="1176"/>
                </a:moveTo>
                <a:lnTo>
                  <a:pt x="164" y="1180"/>
                </a:lnTo>
                <a:lnTo>
                  <a:pt x="197" y="1166"/>
                </a:lnTo>
                <a:lnTo>
                  <a:pt x="231" y="1194"/>
                </a:lnTo>
                <a:lnTo>
                  <a:pt x="264" y="0"/>
                </a:lnTo>
                <a:lnTo>
                  <a:pt x="297" y="1176"/>
                </a:lnTo>
                <a:lnTo>
                  <a:pt x="329" y="1097"/>
                </a:lnTo>
                <a:lnTo>
                  <a:pt x="395" y="1176"/>
                </a:lnTo>
                <a:lnTo>
                  <a:pt x="494" y="1078"/>
                </a:lnTo>
                <a:lnTo>
                  <a:pt x="659" y="1143"/>
                </a:lnTo>
                <a:lnTo>
                  <a:pt x="824" y="1125"/>
                </a:lnTo>
                <a:lnTo>
                  <a:pt x="1153" y="1112"/>
                </a:lnTo>
                <a:lnTo>
                  <a:pt x="1647" y="1141"/>
                </a:lnTo>
                <a:lnTo>
                  <a:pt x="2142" y="1128"/>
                </a:lnTo>
                <a:lnTo>
                  <a:pt x="2636" y="1164"/>
                </a:lnTo>
                <a:lnTo>
                  <a:pt x="3130" y="1166"/>
                </a:lnTo>
                <a:lnTo>
                  <a:pt x="4119" y="1177"/>
                </a:lnTo>
                <a:lnTo>
                  <a:pt x="5107" y="1182"/>
                </a:lnTo>
                <a:lnTo>
                  <a:pt x="6097" y="1181"/>
                </a:lnTo>
              </a:path>
            </a:pathLst>
          </a:custGeom>
          <a:noFill/>
          <a:ln w="11113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87" name="Rectangle 87"/>
          <p:cNvSpPr>
            <a:spLocks noChangeArrowheads="1"/>
          </p:cNvSpPr>
          <p:nvPr/>
        </p:nvSpPr>
        <p:spPr bwMode="auto">
          <a:xfrm>
            <a:off x="3568700" y="56467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Rectangle 88"/>
          <p:cNvSpPr>
            <a:spLocks noChangeArrowheads="1"/>
          </p:cNvSpPr>
          <p:nvPr/>
        </p:nvSpPr>
        <p:spPr bwMode="auto">
          <a:xfrm>
            <a:off x="3700463" y="56483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Rectangle 89"/>
          <p:cNvSpPr>
            <a:spLocks noChangeArrowheads="1"/>
          </p:cNvSpPr>
          <p:nvPr/>
        </p:nvSpPr>
        <p:spPr bwMode="auto">
          <a:xfrm>
            <a:off x="3725863" y="56388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Rectangle 90"/>
          <p:cNvSpPr>
            <a:spLocks noChangeArrowheads="1"/>
          </p:cNvSpPr>
          <p:nvPr/>
        </p:nvSpPr>
        <p:spPr bwMode="auto">
          <a:xfrm>
            <a:off x="3752850" y="56610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Rectangle 91"/>
          <p:cNvSpPr>
            <a:spLocks noChangeArrowheads="1"/>
          </p:cNvSpPr>
          <p:nvPr/>
        </p:nvSpPr>
        <p:spPr bwMode="auto">
          <a:xfrm>
            <a:off x="3778250" y="47117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Rectangle 92"/>
          <p:cNvSpPr>
            <a:spLocks noChangeArrowheads="1"/>
          </p:cNvSpPr>
          <p:nvPr/>
        </p:nvSpPr>
        <p:spPr bwMode="auto">
          <a:xfrm>
            <a:off x="3805238" y="56467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Rectangle 93"/>
          <p:cNvSpPr>
            <a:spLocks noChangeArrowheads="1"/>
          </p:cNvSpPr>
          <p:nvPr/>
        </p:nvSpPr>
        <p:spPr bwMode="auto">
          <a:xfrm>
            <a:off x="3830638" y="55832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Rectangle 94"/>
          <p:cNvSpPr>
            <a:spLocks noChangeArrowheads="1"/>
          </p:cNvSpPr>
          <p:nvPr/>
        </p:nvSpPr>
        <p:spPr bwMode="auto">
          <a:xfrm>
            <a:off x="3883025" y="56467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Rectangle 95"/>
          <p:cNvSpPr>
            <a:spLocks noChangeArrowheads="1"/>
          </p:cNvSpPr>
          <p:nvPr/>
        </p:nvSpPr>
        <p:spPr bwMode="auto">
          <a:xfrm>
            <a:off x="3962400" y="5568950"/>
            <a:ext cx="53975" cy="523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Rectangle 96"/>
          <p:cNvSpPr>
            <a:spLocks noChangeArrowheads="1"/>
          </p:cNvSpPr>
          <p:nvPr/>
        </p:nvSpPr>
        <p:spPr bwMode="auto">
          <a:xfrm>
            <a:off x="4092575" y="56197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Rectangle 97"/>
          <p:cNvSpPr>
            <a:spLocks noChangeArrowheads="1"/>
          </p:cNvSpPr>
          <p:nvPr/>
        </p:nvSpPr>
        <p:spPr bwMode="auto">
          <a:xfrm>
            <a:off x="4224338" y="56054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Rectangle 98"/>
          <p:cNvSpPr>
            <a:spLocks noChangeArrowheads="1"/>
          </p:cNvSpPr>
          <p:nvPr/>
        </p:nvSpPr>
        <p:spPr bwMode="auto">
          <a:xfrm>
            <a:off x="4484688" y="55943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Rectangle 99"/>
          <p:cNvSpPr>
            <a:spLocks noChangeArrowheads="1"/>
          </p:cNvSpPr>
          <p:nvPr/>
        </p:nvSpPr>
        <p:spPr bwMode="auto">
          <a:xfrm>
            <a:off x="4876800" y="56181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Rectangle 100"/>
          <p:cNvSpPr>
            <a:spLocks noChangeArrowheads="1"/>
          </p:cNvSpPr>
          <p:nvPr/>
        </p:nvSpPr>
        <p:spPr bwMode="auto">
          <a:xfrm>
            <a:off x="5270500" y="56070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Rectangle 101"/>
          <p:cNvSpPr>
            <a:spLocks noChangeArrowheads="1"/>
          </p:cNvSpPr>
          <p:nvPr/>
        </p:nvSpPr>
        <p:spPr bwMode="auto">
          <a:xfrm>
            <a:off x="5661025" y="5637213"/>
            <a:ext cx="53975" cy="523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Rectangle 102"/>
          <p:cNvSpPr>
            <a:spLocks noChangeArrowheads="1"/>
          </p:cNvSpPr>
          <p:nvPr/>
        </p:nvSpPr>
        <p:spPr bwMode="auto">
          <a:xfrm>
            <a:off x="6054725" y="56388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103"/>
          <p:cNvSpPr>
            <a:spLocks noChangeArrowheads="1"/>
          </p:cNvSpPr>
          <p:nvPr/>
        </p:nvSpPr>
        <p:spPr bwMode="auto">
          <a:xfrm>
            <a:off x="6838950" y="56467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Rectangle 104"/>
          <p:cNvSpPr>
            <a:spLocks noChangeArrowheads="1"/>
          </p:cNvSpPr>
          <p:nvPr/>
        </p:nvSpPr>
        <p:spPr bwMode="auto">
          <a:xfrm>
            <a:off x="7623175" y="56515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Rectangle 105"/>
          <p:cNvSpPr>
            <a:spLocks noChangeArrowheads="1"/>
          </p:cNvSpPr>
          <p:nvPr/>
        </p:nvSpPr>
        <p:spPr bwMode="auto">
          <a:xfrm>
            <a:off x="8408988" y="56499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Rectangle 106"/>
          <p:cNvSpPr>
            <a:spLocks noChangeArrowheads="1"/>
          </p:cNvSpPr>
          <p:nvPr/>
        </p:nvSpPr>
        <p:spPr bwMode="auto">
          <a:xfrm>
            <a:off x="3563938" y="5778500"/>
            <a:ext cx="841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07" name="Rectangle 107"/>
          <p:cNvSpPr>
            <a:spLocks noChangeArrowheads="1"/>
          </p:cNvSpPr>
          <p:nvPr/>
        </p:nvSpPr>
        <p:spPr bwMode="auto">
          <a:xfrm>
            <a:off x="4325938" y="5778500"/>
            <a:ext cx="168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30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08" name="Rectangle 108"/>
          <p:cNvSpPr>
            <a:spLocks noChangeArrowheads="1"/>
          </p:cNvSpPr>
          <p:nvPr/>
        </p:nvSpPr>
        <p:spPr bwMode="auto">
          <a:xfrm>
            <a:off x="5130800" y="5778500"/>
            <a:ext cx="168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60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09" name="Rectangle 109"/>
          <p:cNvSpPr>
            <a:spLocks noChangeArrowheads="1"/>
          </p:cNvSpPr>
          <p:nvPr/>
        </p:nvSpPr>
        <p:spPr bwMode="auto">
          <a:xfrm>
            <a:off x="5934075" y="5778500"/>
            <a:ext cx="168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90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0" name="Rectangle 110"/>
          <p:cNvSpPr>
            <a:spLocks noChangeArrowheads="1"/>
          </p:cNvSpPr>
          <p:nvPr/>
        </p:nvSpPr>
        <p:spPr bwMode="auto">
          <a:xfrm>
            <a:off x="6696075" y="57785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120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1" name="Rectangle 111"/>
          <p:cNvSpPr>
            <a:spLocks noChangeArrowheads="1"/>
          </p:cNvSpPr>
          <p:nvPr/>
        </p:nvSpPr>
        <p:spPr bwMode="auto">
          <a:xfrm>
            <a:off x="7500938" y="57785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150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2" name="Rectangle 112"/>
          <p:cNvSpPr>
            <a:spLocks noChangeArrowheads="1"/>
          </p:cNvSpPr>
          <p:nvPr/>
        </p:nvSpPr>
        <p:spPr bwMode="auto">
          <a:xfrm>
            <a:off x="8304213" y="57785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180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3" name="Rectangle 113"/>
          <p:cNvSpPr>
            <a:spLocks noChangeArrowheads="1"/>
          </p:cNvSpPr>
          <p:nvPr/>
        </p:nvSpPr>
        <p:spPr bwMode="auto">
          <a:xfrm>
            <a:off x="1916113" y="24796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4" name="Rectangle 114"/>
          <p:cNvSpPr>
            <a:spLocks noChangeArrowheads="1"/>
          </p:cNvSpPr>
          <p:nvPr/>
        </p:nvSpPr>
        <p:spPr bwMode="auto">
          <a:xfrm>
            <a:off x="1916113" y="23177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5" name="Rectangle 115"/>
          <p:cNvSpPr>
            <a:spLocks noChangeArrowheads="1"/>
          </p:cNvSpPr>
          <p:nvPr/>
        </p:nvSpPr>
        <p:spPr bwMode="auto">
          <a:xfrm>
            <a:off x="1916113" y="215741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2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6" name="Rectangle 116"/>
          <p:cNvSpPr>
            <a:spLocks noChangeArrowheads="1"/>
          </p:cNvSpPr>
          <p:nvPr/>
        </p:nvSpPr>
        <p:spPr bwMode="auto">
          <a:xfrm>
            <a:off x="1916113" y="19954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3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7" name="Rectangle 117"/>
          <p:cNvSpPr>
            <a:spLocks noChangeArrowheads="1"/>
          </p:cNvSpPr>
          <p:nvPr/>
        </p:nvSpPr>
        <p:spPr bwMode="auto">
          <a:xfrm>
            <a:off x="1916113" y="18367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4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8" name="Rectangle 118"/>
          <p:cNvSpPr>
            <a:spLocks noChangeArrowheads="1"/>
          </p:cNvSpPr>
          <p:nvPr/>
        </p:nvSpPr>
        <p:spPr bwMode="auto">
          <a:xfrm>
            <a:off x="1916113" y="167481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5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19" name="Rectangle 119"/>
          <p:cNvSpPr>
            <a:spLocks noChangeArrowheads="1"/>
          </p:cNvSpPr>
          <p:nvPr/>
        </p:nvSpPr>
        <p:spPr bwMode="auto">
          <a:xfrm>
            <a:off x="1916113" y="15144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6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20" name="Rectangle 120"/>
          <p:cNvSpPr>
            <a:spLocks noChangeArrowheads="1"/>
          </p:cNvSpPr>
          <p:nvPr/>
        </p:nvSpPr>
        <p:spPr bwMode="auto">
          <a:xfrm>
            <a:off x="1916113" y="13541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7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21" name="Freeform 121"/>
          <p:cNvSpPr>
            <a:spLocks/>
          </p:cNvSpPr>
          <p:nvPr/>
        </p:nvSpPr>
        <p:spPr bwMode="auto">
          <a:xfrm>
            <a:off x="2170113" y="1590675"/>
            <a:ext cx="4794250" cy="881063"/>
          </a:xfrm>
          <a:custGeom>
            <a:avLst/>
            <a:gdLst>
              <a:gd name="T0" fmla="*/ 0 w 6040"/>
              <a:gd name="T1" fmla="*/ 2147483647 h 1110"/>
              <a:gd name="T2" fmla="*/ 2147483647 w 6040"/>
              <a:gd name="T3" fmla="*/ 2147483647 h 1110"/>
              <a:gd name="T4" fmla="*/ 2147483647 w 6040"/>
              <a:gd name="T5" fmla="*/ 0 h 1110"/>
              <a:gd name="T6" fmla="*/ 2147483647 w 6040"/>
              <a:gd name="T7" fmla="*/ 2147483647 h 1110"/>
              <a:gd name="T8" fmla="*/ 2147483647 w 6040"/>
              <a:gd name="T9" fmla="*/ 2147483647 h 1110"/>
              <a:gd name="T10" fmla="*/ 2147483647 w 6040"/>
              <a:gd name="T11" fmla="*/ 2147483647 h 1110"/>
              <a:gd name="T12" fmla="*/ 2147483647 w 6040"/>
              <a:gd name="T13" fmla="*/ 2147483647 h 1110"/>
              <a:gd name="T14" fmla="*/ 2147483647 w 6040"/>
              <a:gd name="T15" fmla="*/ 2147483647 h 1110"/>
              <a:gd name="T16" fmla="*/ 2147483647 w 6040"/>
              <a:gd name="T17" fmla="*/ 2147483647 h 1110"/>
              <a:gd name="T18" fmla="*/ 2147483647 w 6040"/>
              <a:gd name="T19" fmla="*/ 2147483647 h 1110"/>
              <a:gd name="T20" fmla="*/ 2147483647 w 6040"/>
              <a:gd name="T21" fmla="*/ 2147483647 h 1110"/>
              <a:gd name="T22" fmla="*/ 2147483647 w 6040"/>
              <a:gd name="T23" fmla="*/ 2147483647 h 1110"/>
              <a:gd name="T24" fmla="*/ 2147483647 w 6040"/>
              <a:gd name="T25" fmla="*/ 2147483647 h 1110"/>
              <a:gd name="T26" fmla="*/ 2147483647 w 6040"/>
              <a:gd name="T27" fmla="*/ 2147483647 h 1110"/>
              <a:gd name="T28" fmla="*/ 2147483647 w 6040"/>
              <a:gd name="T29" fmla="*/ 2147483647 h 1110"/>
              <a:gd name="T30" fmla="*/ 2147483647 w 6040"/>
              <a:gd name="T31" fmla="*/ 2147483647 h 1110"/>
              <a:gd name="T32" fmla="*/ 2147483647 w 6040"/>
              <a:gd name="T33" fmla="*/ 2147483647 h 1110"/>
              <a:gd name="T34" fmla="*/ 2147483647 w 6040"/>
              <a:gd name="T35" fmla="*/ 2147483647 h 1110"/>
              <a:gd name="T36" fmla="*/ 2147483647 w 6040"/>
              <a:gd name="T37" fmla="*/ 2147483647 h 11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040"/>
              <a:gd name="T58" fmla="*/ 0 h 1110"/>
              <a:gd name="T59" fmla="*/ 6040 w 6040"/>
              <a:gd name="T60" fmla="*/ 1110 h 11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040" h="1110">
                <a:moveTo>
                  <a:pt x="0" y="994"/>
                </a:moveTo>
                <a:lnTo>
                  <a:pt x="163" y="1045"/>
                </a:lnTo>
                <a:lnTo>
                  <a:pt x="196" y="0"/>
                </a:lnTo>
                <a:lnTo>
                  <a:pt x="229" y="238"/>
                </a:lnTo>
                <a:lnTo>
                  <a:pt x="260" y="401"/>
                </a:lnTo>
                <a:lnTo>
                  <a:pt x="293" y="465"/>
                </a:lnTo>
                <a:lnTo>
                  <a:pt x="326" y="454"/>
                </a:lnTo>
                <a:lnTo>
                  <a:pt x="391" y="489"/>
                </a:lnTo>
                <a:lnTo>
                  <a:pt x="490" y="547"/>
                </a:lnTo>
                <a:lnTo>
                  <a:pt x="653" y="784"/>
                </a:lnTo>
                <a:lnTo>
                  <a:pt x="816" y="819"/>
                </a:lnTo>
                <a:lnTo>
                  <a:pt x="1142" y="895"/>
                </a:lnTo>
                <a:lnTo>
                  <a:pt x="1632" y="997"/>
                </a:lnTo>
                <a:lnTo>
                  <a:pt x="2122" y="990"/>
                </a:lnTo>
                <a:lnTo>
                  <a:pt x="2612" y="1031"/>
                </a:lnTo>
                <a:lnTo>
                  <a:pt x="3101" y="1074"/>
                </a:lnTo>
                <a:lnTo>
                  <a:pt x="4080" y="1091"/>
                </a:lnTo>
                <a:lnTo>
                  <a:pt x="5060" y="1096"/>
                </a:lnTo>
                <a:lnTo>
                  <a:pt x="6040" y="1110"/>
                </a:lnTo>
              </a:path>
            </a:pathLst>
          </a:custGeom>
          <a:noFill/>
          <a:ln w="1588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2" name="Rectangle 122"/>
          <p:cNvSpPr>
            <a:spLocks noChangeArrowheads="1"/>
          </p:cNvSpPr>
          <p:nvPr/>
        </p:nvSpPr>
        <p:spPr bwMode="auto">
          <a:xfrm>
            <a:off x="2143125" y="23542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3" name="Rectangle 123"/>
          <p:cNvSpPr>
            <a:spLocks noChangeArrowheads="1"/>
          </p:cNvSpPr>
          <p:nvPr/>
        </p:nvSpPr>
        <p:spPr bwMode="auto">
          <a:xfrm>
            <a:off x="2273300" y="23939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Rectangle 124"/>
          <p:cNvSpPr>
            <a:spLocks noChangeArrowheads="1"/>
          </p:cNvSpPr>
          <p:nvPr/>
        </p:nvSpPr>
        <p:spPr bwMode="auto">
          <a:xfrm>
            <a:off x="2300288" y="15636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5" name="Rectangle 125"/>
          <p:cNvSpPr>
            <a:spLocks noChangeArrowheads="1"/>
          </p:cNvSpPr>
          <p:nvPr/>
        </p:nvSpPr>
        <p:spPr bwMode="auto">
          <a:xfrm>
            <a:off x="2325688" y="17541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6" name="Rectangle 126"/>
          <p:cNvSpPr>
            <a:spLocks noChangeArrowheads="1"/>
          </p:cNvSpPr>
          <p:nvPr/>
        </p:nvSpPr>
        <p:spPr bwMode="auto">
          <a:xfrm>
            <a:off x="2351088" y="18827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Rectangle 127"/>
          <p:cNvSpPr>
            <a:spLocks noChangeArrowheads="1"/>
          </p:cNvSpPr>
          <p:nvPr/>
        </p:nvSpPr>
        <p:spPr bwMode="auto">
          <a:xfrm>
            <a:off x="2376488" y="19335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8" name="Rectangle 128"/>
          <p:cNvSpPr>
            <a:spLocks noChangeArrowheads="1"/>
          </p:cNvSpPr>
          <p:nvPr/>
        </p:nvSpPr>
        <p:spPr bwMode="auto">
          <a:xfrm>
            <a:off x="2401888" y="1925638"/>
            <a:ext cx="53975" cy="52387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9" name="Rectangle 129"/>
          <p:cNvSpPr>
            <a:spLocks noChangeArrowheads="1"/>
          </p:cNvSpPr>
          <p:nvPr/>
        </p:nvSpPr>
        <p:spPr bwMode="auto">
          <a:xfrm>
            <a:off x="2454275" y="19526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Rectangle 130"/>
          <p:cNvSpPr>
            <a:spLocks noChangeArrowheads="1"/>
          </p:cNvSpPr>
          <p:nvPr/>
        </p:nvSpPr>
        <p:spPr bwMode="auto">
          <a:xfrm>
            <a:off x="2532063" y="19986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Rectangle 131"/>
          <p:cNvSpPr>
            <a:spLocks noChangeArrowheads="1"/>
          </p:cNvSpPr>
          <p:nvPr/>
        </p:nvSpPr>
        <p:spPr bwMode="auto">
          <a:xfrm>
            <a:off x="2662238" y="21859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2" name="Rectangle 132"/>
          <p:cNvSpPr>
            <a:spLocks noChangeArrowheads="1"/>
          </p:cNvSpPr>
          <p:nvPr/>
        </p:nvSpPr>
        <p:spPr bwMode="auto">
          <a:xfrm>
            <a:off x="2790825" y="22145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Rectangle 133"/>
          <p:cNvSpPr>
            <a:spLocks noChangeArrowheads="1"/>
          </p:cNvSpPr>
          <p:nvPr/>
        </p:nvSpPr>
        <p:spPr bwMode="auto">
          <a:xfrm>
            <a:off x="3049588" y="22748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4" name="Rectangle 134"/>
          <p:cNvSpPr>
            <a:spLocks noChangeArrowheads="1"/>
          </p:cNvSpPr>
          <p:nvPr/>
        </p:nvSpPr>
        <p:spPr bwMode="auto">
          <a:xfrm>
            <a:off x="3438525" y="23558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5" name="Rectangle 135"/>
          <p:cNvSpPr>
            <a:spLocks noChangeArrowheads="1"/>
          </p:cNvSpPr>
          <p:nvPr/>
        </p:nvSpPr>
        <p:spPr bwMode="auto">
          <a:xfrm>
            <a:off x="3827463" y="23495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6" name="Rectangle 136"/>
          <p:cNvSpPr>
            <a:spLocks noChangeArrowheads="1"/>
          </p:cNvSpPr>
          <p:nvPr/>
        </p:nvSpPr>
        <p:spPr bwMode="auto">
          <a:xfrm>
            <a:off x="4216400" y="23828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Rectangle 137"/>
          <p:cNvSpPr>
            <a:spLocks noChangeArrowheads="1"/>
          </p:cNvSpPr>
          <p:nvPr/>
        </p:nvSpPr>
        <p:spPr bwMode="auto">
          <a:xfrm>
            <a:off x="4605338" y="24177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8" name="Rectangle 138"/>
          <p:cNvSpPr>
            <a:spLocks noChangeArrowheads="1"/>
          </p:cNvSpPr>
          <p:nvPr/>
        </p:nvSpPr>
        <p:spPr bwMode="auto">
          <a:xfrm>
            <a:off x="5383213" y="24304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9" name="Rectangle 139"/>
          <p:cNvSpPr>
            <a:spLocks noChangeArrowheads="1"/>
          </p:cNvSpPr>
          <p:nvPr/>
        </p:nvSpPr>
        <p:spPr bwMode="auto">
          <a:xfrm>
            <a:off x="6159500" y="24352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0" name="Rectangle 140"/>
          <p:cNvSpPr>
            <a:spLocks noChangeArrowheads="1"/>
          </p:cNvSpPr>
          <p:nvPr/>
        </p:nvSpPr>
        <p:spPr bwMode="auto">
          <a:xfrm>
            <a:off x="6937375" y="24447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1" name="Freeform 141"/>
          <p:cNvSpPr>
            <a:spLocks/>
          </p:cNvSpPr>
          <p:nvPr/>
        </p:nvSpPr>
        <p:spPr bwMode="auto">
          <a:xfrm>
            <a:off x="2300288" y="1735138"/>
            <a:ext cx="4664075" cy="731837"/>
          </a:xfrm>
          <a:custGeom>
            <a:avLst/>
            <a:gdLst>
              <a:gd name="T0" fmla="*/ 0 w 5877"/>
              <a:gd name="T1" fmla="*/ 0 h 923"/>
              <a:gd name="T2" fmla="*/ 2147483647 w 5877"/>
              <a:gd name="T3" fmla="*/ 2147483647 h 923"/>
              <a:gd name="T4" fmla="*/ 2147483647 w 5877"/>
              <a:gd name="T5" fmla="*/ 2147483647 h 923"/>
              <a:gd name="T6" fmla="*/ 2147483647 w 5877"/>
              <a:gd name="T7" fmla="*/ 2147483647 h 923"/>
              <a:gd name="T8" fmla="*/ 2147483647 w 5877"/>
              <a:gd name="T9" fmla="*/ 2147483647 h 923"/>
              <a:gd name="T10" fmla="*/ 2147483647 w 5877"/>
              <a:gd name="T11" fmla="*/ 2147483647 h 923"/>
              <a:gd name="T12" fmla="*/ 2147483647 w 5877"/>
              <a:gd name="T13" fmla="*/ 2147483647 h 923"/>
              <a:gd name="T14" fmla="*/ 2147483647 w 5877"/>
              <a:gd name="T15" fmla="*/ 2147483647 h 923"/>
              <a:gd name="T16" fmla="*/ 2147483647 w 5877"/>
              <a:gd name="T17" fmla="*/ 2147483647 h 923"/>
              <a:gd name="T18" fmla="*/ 2147483647 w 5877"/>
              <a:gd name="T19" fmla="*/ 2147483647 h 923"/>
              <a:gd name="T20" fmla="*/ 2147483647 w 5877"/>
              <a:gd name="T21" fmla="*/ 2147483647 h 923"/>
              <a:gd name="T22" fmla="*/ 2147483647 w 5877"/>
              <a:gd name="T23" fmla="*/ 2147483647 h 923"/>
              <a:gd name="T24" fmla="*/ 2147483647 w 5877"/>
              <a:gd name="T25" fmla="*/ 2147483647 h 923"/>
              <a:gd name="T26" fmla="*/ 2147483647 w 5877"/>
              <a:gd name="T27" fmla="*/ 2147483647 h 923"/>
              <a:gd name="T28" fmla="*/ 2147483647 w 5877"/>
              <a:gd name="T29" fmla="*/ 2147483647 h 923"/>
              <a:gd name="T30" fmla="*/ 2147483647 w 5877"/>
              <a:gd name="T31" fmla="*/ 2147483647 h 923"/>
              <a:gd name="T32" fmla="*/ 2147483647 w 5877"/>
              <a:gd name="T33" fmla="*/ 2147483647 h 923"/>
              <a:gd name="T34" fmla="*/ 2147483647 w 5877"/>
              <a:gd name="T35" fmla="*/ 2147483647 h 9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877"/>
              <a:gd name="T55" fmla="*/ 0 h 923"/>
              <a:gd name="T56" fmla="*/ 5877 w 5877"/>
              <a:gd name="T57" fmla="*/ 923 h 9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877" h="923">
                <a:moveTo>
                  <a:pt x="0" y="0"/>
                </a:moveTo>
                <a:lnTo>
                  <a:pt x="33" y="61"/>
                </a:lnTo>
                <a:lnTo>
                  <a:pt x="66" y="121"/>
                </a:lnTo>
                <a:lnTo>
                  <a:pt x="97" y="173"/>
                </a:lnTo>
                <a:lnTo>
                  <a:pt x="130" y="222"/>
                </a:lnTo>
                <a:lnTo>
                  <a:pt x="163" y="268"/>
                </a:lnTo>
                <a:lnTo>
                  <a:pt x="228" y="342"/>
                </a:lnTo>
                <a:lnTo>
                  <a:pt x="327" y="441"/>
                </a:lnTo>
                <a:lnTo>
                  <a:pt x="490" y="555"/>
                </a:lnTo>
                <a:lnTo>
                  <a:pt x="653" y="629"/>
                </a:lnTo>
                <a:lnTo>
                  <a:pt x="979" y="722"/>
                </a:lnTo>
                <a:lnTo>
                  <a:pt x="1469" y="796"/>
                </a:lnTo>
                <a:lnTo>
                  <a:pt x="1959" y="836"/>
                </a:lnTo>
                <a:lnTo>
                  <a:pt x="2449" y="863"/>
                </a:lnTo>
                <a:lnTo>
                  <a:pt x="2938" y="882"/>
                </a:lnTo>
                <a:lnTo>
                  <a:pt x="3917" y="903"/>
                </a:lnTo>
                <a:lnTo>
                  <a:pt x="4897" y="916"/>
                </a:lnTo>
                <a:lnTo>
                  <a:pt x="5877" y="923"/>
                </a:lnTo>
              </a:path>
            </a:pathLst>
          </a:custGeom>
          <a:noFill/>
          <a:ln w="1588">
            <a:solidFill>
              <a:srgbClr val="00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42" name="Rectangle 142"/>
          <p:cNvSpPr>
            <a:spLocks noChangeArrowheads="1"/>
          </p:cNvSpPr>
          <p:nvPr/>
        </p:nvSpPr>
        <p:spPr bwMode="auto">
          <a:xfrm>
            <a:off x="2654300" y="40767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43" name="Rectangle 143"/>
          <p:cNvSpPr>
            <a:spLocks noChangeArrowheads="1"/>
          </p:cNvSpPr>
          <p:nvPr/>
        </p:nvSpPr>
        <p:spPr bwMode="auto">
          <a:xfrm>
            <a:off x="2547938" y="37909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0.5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44" name="Rectangle 144"/>
          <p:cNvSpPr>
            <a:spLocks noChangeArrowheads="1"/>
          </p:cNvSpPr>
          <p:nvPr/>
        </p:nvSpPr>
        <p:spPr bwMode="auto">
          <a:xfrm>
            <a:off x="2547938" y="3509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1.0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45" name="Rectangle 145"/>
          <p:cNvSpPr>
            <a:spLocks noChangeArrowheads="1"/>
          </p:cNvSpPr>
          <p:nvPr/>
        </p:nvSpPr>
        <p:spPr bwMode="auto">
          <a:xfrm>
            <a:off x="2547938" y="3225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1.5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46" name="Rectangle 146"/>
          <p:cNvSpPr>
            <a:spLocks noChangeArrowheads="1"/>
          </p:cNvSpPr>
          <p:nvPr/>
        </p:nvSpPr>
        <p:spPr bwMode="auto">
          <a:xfrm>
            <a:off x="2547938" y="29416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chemeClr val="bg1"/>
                </a:solidFill>
              </a:rPr>
              <a:t>2.0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47" name="Freeform 147"/>
          <p:cNvSpPr>
            <a:spLocks/>
          </p:cNvSpPr>
          <p:nvPr/>
        </p:nvSpPr>
        <p:spPr bwMode="auto">
          <a:xfrm>
            <a:off x="2884488" y="3189288"/>
            <a:ext cx="4830762" cy="663575"/>
          </a:xfrm>
          <a:custGeom>
            <a:avLst/>
            <a:gdLst>
              <a:gd name="T0" fmla="*/ 0 w 6086"/>
              <a:gd name="T1" fmla="*/ 2147483647 h 838"/>
              <a:gd name="T2" fmla="*/ 2147483647 w 6086"/>
              <a:gd name="T3" fmla="*/ 2147483647 h 838"/>
              <a:gd name="T4" fmla="*/ 2147483647 w 6086"/>
              <a:gd name="T5" fmla="*/ 2147483647 h 838"/>
              <a:gd name="T6" fmla="*/ 2147483647 w 6086"/>
              <a:gd name="T7" fmla="*/ 2147483647 h 838"/>
              <a:gd name="T8" fmla="*/ 2147483647 w 6086"/>
              <a:gd name="T9" fmla="*/ 2147483647 h 838"/>
              <a:gd name="T10" fmla="*/ 2147483647 w 6086"/>
              <a:gd name="T11" fmla="*/ 2147483647 h 838"/>
              <a:gd name="T12" fmla="*/ 2147483647 w 6086"/>
              <a:gd name="T13" fmla="*/ 2147483647 h 838"/>
              <a:gd name="T14" fmla="*/ 2147483647 w 6086"/>
              <a:gd name="T15" fmla="*/ 2147483647 h 838"/>
              <a:gd name="T16" fmla="*/ 2147483647 w 6086"/>
              <a:gd name="T17" fmla="*/ 2147483647 h 838"/>
              <a:gd name="T18" fmla="*/ 2147483647 w 6086"/>
              <a:gd name="T19" fmla="*/ 2147483647 h 838"/>
              <a:gd name="T20" fmla="*/ 2147483647 w 6086"/>
              <a:gd name="T21" fmla="*/ 2147483647 h 838"/>
              <a:gd name="T22" fmla="*/ 2147483647 w 6086"/>
              <a:gd name="T23" fmla="*/ 2147483647 h 838"/>
              <a:gd name="T24" fmla="*/ 2147483647 w 6086"/>
              <a:gd name="T25" fmla="*/ 0 h 838"/>
              <a:gd name="T26" fmla="*/ 2147483647 w 6086"/>
              <a:gd name="T27" fmla="*/ 2147483647 h 838"/>
              <a:gd name="T28" fmla="*/ 2147483647 w 6086"/>
              <a:gd name="T29" fmla="*/ 2147483647 h 838"/>
              <a:gd name="T30" fmla="*/ 2147483647 w 6086"/>
              <a:gd name="T31" fmla="*/ 2147483647 h 838"/>
              <a:gd name="T32" fmla="*/ 2147483647 w 6086"/>
              <a:gd name="T33" fmla="*/ 2147483647 h 838"/>
              <a:gd name="T34" fmla="*/ 2147483647 w 6086"/>
              <a:gd name="T35" fmla="*/ 2147483647 h 8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86"/>
              <a:gd name="T55" fmla="*/ 0 h 838"/>
              <a:gd name="T56" fmla="*/ 6086 w 6086"/>
              <a:gd name="T57" fmla="*/ 838 h 83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86" h="838">
                <a:moveTo>
                  <a:pt x="0" y="838"/>
                </a:moveTo>
                <a:lnTo>
                  <a:pt x="165" y="835"/>
                </a:lnTo>
                <a:lnTo>
                  <a:pt x="198" y="828"/>
                </a:lnTo>
                <a:lnTo>
                  <a:pt x="264" y="141"/>
                </a:lnTo>
                <a:lnTo>
                  <a:pt x="296" y="203"/>
                </a:lnTo>
                <a:lnTo>
                  <a:pt x="329" y="188"/>
                </a:lnTo>
                <a:lnTo>
                  <a:pt x="396" y="290"/>
                </a:lnTo>
                <a:lnTo>
                  <a:pt x="494" y="165"/>
                </a:lnTo>
                <a:lnTo>
                  <a:pt x="659" y="245"/>
                </a:lnTo>
                <a:lnTo>
                  <a:pt x="823" y="207"/>
                </a:lnTo>
                <a:lnTo>
                  <a:pt x="1152" y="51"/>
                </a:lnTo>
                <a:lnTo>
                  <a:pt x="1645" y="143"/>
                </a:lnTo>
                <a:lnTo>
                  <a:pt x="2138" y="0"/>
                </a:lnTo>
                <a:lnTo>
                  <a:pt x="2632" y="260"/>
                </a:lnTo>
                <a:lnTo>
                  <a:pt x="3125" y="365"/>
                </a:lnTo>
                <a:lnTo>
                  <a:pt x="4112" y="593"/>
                </a:lnTo>
                <a:lnTo>
                  <a:pt x="5099" y="713"/>
                </a:lnTo>
                <a:lnTo>
                  <a:pt x="6086" y="759"/>
                </a:lnTo>
              </a:path>
            </a:pathLst>
          </a:custGeom>
          <a:noFill/>
          <a:ln w="1588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48" name="Rectangle 148"/>
          <p:cNvSpPr>
            <a:spLocks noChangeArrowheads="1"/>
          </p:cNvSpPr>
          <p:nvPr/>
        </p:nvSpPr>
        <p:spPr bwMode="auto">
          <a:xfrm>
            <a:off x="2857500" y="38258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9" name="Rectangle 149"/>
          <p:cNvSpPr>
            <a:spLocks noChangeArrowheads="1"/>
          </p:cNvSpPr>
          <p:nvPr/>
        </p:nvSpPr>
        <p:spPr bwMode="auto">
          <a:xfrm>
            <a:off x="2989263" y="38242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0" name="Rectangle 150"/>
          <p:cNvSpPr>
            <a:spLocks noChangeArrowheads="1"/>
          </p:cNvSpPr>
          <p:nvPr/>
        </p:nvSpPr>
        <p:spPr bwMode="auto">
          <a:xfrm>
            <a:off x="3014663" y="38179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1" name="Rectangle 151"/>
          <p:cNvSpPr>
            <a:spLocks noChangeArrowheads="1"/>
          </p:cNvSpPr>
          <p:nvPr/>
        </p:nvSpPr>
        <p:spPr bwMode="auto">
          <a:xfrm>
            <a:off x="3067050" y="32734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2" name="Rectangle 152"/>
          <p:cNvSpPr>
            <a:spLocks noChangeArrowheads="1"/>
          </p:cNvSpPr>
          <p:nvPr/>
        </p:nvSpPr>
        <p:spPr bwMode="auto">
          <a:xfrm>
            <a:off x="3092450" y="332263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3" name="Rectangle 153"/>
          <p:cNvSpPr>
            <a:spLocks noChangeArrowheads="1"/>
          </p:cNvSpPr>
          <p:nvPr/>
        </p:nvSpPr>
        <p:spPr bwMode="auto">
          <a:xfrm>
            <a:off x="3119438" y="3311525"/>
            <a:ext cx="52387" cy="52388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4" name="Rectangle 154"/>
          <p:cNvSpPr>
            <a:spLocks noChangeArrowheads="1"/>
          </p:cNvSpPr>
          <p:nvPr/>
        </p:nvSpPr>
        <p:spPr bwMode="auto">
          <a:xfrm>
            <a:off x="3171825" y="33909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5" name="Rectangle 155"/>
          <p:cNvSpPr>
            <a:spLocks noChangeArrowheads="1"/>
          </p:cNvSpPr>
          <p:nvPr/>
        </p:nvSpPr>
        <p:spPr bwMode="auto">
          <a:xfrm>
            <a:off x="3249613" y="32924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6" name="Rectangle 156"/>
          <p:cNvSpPr>
            <a:spLocks noChangeArrowheads="1"/>
          </p:cNvSpPr>
          <p:nvPr/>
        </p:nvSpPr>
        <p:spPr bwMode="auto">
          <a:xfrm>
            <a:off x="3379788" y="335597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7" name="Rectangle 157"/>
          <p:cNvSpPr>
            <a:spLocks noChangeArrowheads="1"/>
          </p:cNvSpPr>
          <p:nvPr/>
        </p:nvSpPr>
        <p:spPr bwMode="auto">
          <a:xfrm>
            <a:off x="3509963" y="33258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8" name="Rectangle 158"/>
          <p:cNvSpPr>
            <a:spLocks noChangeArrowheads="1"/>
          </p:cNvSpPr>
          <p:nvPr/>
        </p:nvSpPr>
        <p:spPr bwMode="auto">
          <a:xfrm>
            <a:off x="3771900" y="32019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9" name="Rectangle 159"/>
          <p:cNvSpPr>
            <a:spLocks noChangeArrowheads="1"/>
          </p:cNvSpPr>
          <p:nvPr/>
        </p:nvSpPr>
        <p:spPr bwMode="auto">
          <a:xfrm>
            <a:off x="4162425" y="327501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0" name="Rectangle 160"/>
          <p:cNvSpPr>
            <a:spLocks noChangeArrowheads="1"/>
          </p:cNvSpPr>
          <p:nvPr/>
        </p:nvSpPr>
        <p:spPr bwMode="auto">
          <a:xfrm>
            <a:off x="4554538" y="31623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1" name="Rectangle 161"/>
          <p:cNvSpPr>
            <a:spLocks noChangeArrowheads="1"/>
          </p:cNvSpPr>
          <p:nvPr/>
        </p:nvSpPr>
        <p:spPr bwMode="auto">
          <a:xfrm>
            <a:off x="4946650" y="3367088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2" name="Rectangle 162"/>
          <p:cNvSpPr>
            <a:spLocks noChangeArrowheads="1"/>
          </p:cNvSpPr>
          <p:nvPr/>
        </p:nvSpPr>
        <p:spPr bwMode="auto">
          <a:xfrm>
            <a:off x="5338763" y="3451225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3" name="Rectangle 163"/>
          <p:cNvSpPr>
            <a:spLocks noChangeArrowheads="1"/>
          </p:cNvSpPr>
          <p:nvPr/>
        </p:nvSpPr>
        <p:spPr bwMode="auto">
          <a:xfrm>
            <a:off x="6121400" y="363220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4" name="Rectangle 164"/>
          <p:cNvSpPr>
            <a:spLocks noChangeArrowheads="1"/>
          </p:cNvSpPr>
          <p:nvPr/>
        </p:nvSpPr>
        <p:spPr bwMode="auto">
          <a:xfrm>
            <a:off x="6905625" y="3727450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5" name="Rectangle 165"/>
          <p:cNvSpPr>
            <a:spLocks noChangeArrowheads="1"/>
          </p:cNvSpPr>
          <p:nvPr/>
        </p:nvSpPr>
        <p:spPr bwMode="auto">
          <a:xfrm>
            <a:off x="7688263" y="3763963"/>
            <a:ext cx="53975" cy="53975"/>
          </a:xfrm>
          <a:prstGeom prst="rect">
            <a:avLst/>
          </a:prstGeom>
          <a:solidFill>
            <a:srgbClr val="100000"/>
          </a:solidFill>
          <a:ln w="1588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6" name="Freeform 166"/>
          <p:cNvSpPr>
            <a:spLocks/>
          </p:cNvSpPr>
          <p:nvPr/>
        </p:nvSpPr>
        <p:spPr bwMode="auto">
          <a:xfrm>
            <a:off x="2884488" y="3244850"/>
            <a:ext cx="4830762" cy="608013"/>
          </a:xfrm>
          <a:custGeom>
            <a:avLst/>
            <a:gdLst>
              <a:gd name="T0" fmla="*/ 0 w 6086"/>
              <a:gd name="T1" fmla="*/ 2147483647 h 764"/>
              <a:gd name="T2" fmla="*/ 2147483647 w 6086"/>
              <a:gd name="T3" fmla="*/ 2147483647 h 764"/>
              <a:gd name="T4" fmla="*/ 2147483647 w 6086"/>
              <a:gd name="T5" fmla="*/ 2147483647 h 764"/>
              <a:gd name="T6" fmla="*/ 2147483647 w 6086"/>
              <a:gd name="T7" fmla="*/ 2147483647 h 764"/>
              <a:gd name="T8" fmla="*/ 2147483647 w 6086"/>
              <a:gd name="T9" fmla="*/ 2147483647 h 764"/>
              <a:gd name="T10" fmla="*/ 2147483647 w 6086"/>
              <a:gd name="T11" fmla="*/ 2147483647 h 764"/>
              <a:gd name="T12" fmla="*/ 2147483647 w 6086"/>
              <a:gd name="T13" fmla="*/ 2147483647 h 764"/>
              <a:gd name="T14" fmla="*/ 2147483647 w 6086"/>
              <a:gd name="T15" fmla="*/ 2147483647 h 764"/>
              <a:gd name="T16" fmla="*/ 2147483647 w 6086"/>
              <a:gd name="T17" fmla="*/ 2147483647 h 764"/>
              <a:gd name="T18" fmla="*/ 2147483647 w 6086"/>
              <a:gd name="T19" fmla="*/ 2147483647 h 764"/>
              <a:gd name="T20" fmla="*/ 2147483647 w 6086"/>
              <a:gd name="T21" fmla="*/ 2147483647 h 764"/>
              <a:gd name="T22" fmla="*/ 2147483647 w 6086"/>
              <a:gd name="T23" fmla="*/ 2147483647 h 764"/>
              <a:gd name="T24" fmla="*/ 2147483647 w 6086"/>
              <a:gd name="T25" fmla="*/ 0 h 764"/>
              <a:gd name="T26" fmla="*/ 2147483647 w 6086"/>
              <a:gd name="T27" fmla="*/ 2147483647 h 764"/>
              <a:gd name="T28" fmla="*/ 2147483647 w 6086"/>
              <a:gd name="T29" fmla="*/ 2147483647 h 764"/>
              <a:gd name="T30" fmla="*/ 2147483647 w 6086"/>
              <a:gd name="T31" fmla="*/ 2147483647 h 764"/>
              <a:gd name="T32" fmla="*/ 2147483647 w 6086"/>
              <a:gd name="T33" fmla="*/ 2147483647 h 764"/>
              <a:gd name="T34" fmla="*/ 2147483647 w 6086"/>
              <a:gd name="T35" fmla="*/ 2147483647 h 76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86"/>
              <a:gd name="T55" fmla="*/ 0 h 764"/>
              <a:gd name="T56" fmla="*/ 6086 w 6086"/>
              <a:gd name="T57" fmla="*/ 764 h 76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86" h="764">
                <a:moveTo>
                  <a:pt x="0" y="764"/>
                </a:moveTo>
                <a:lnTo>
                  <a:pt x="165" y="764"/>
                </a:lnTo>
                <a:lnTo>
                  <a:pt x="198" y="761"/>
                </a:lnTo>
                <a:lnTo>
                  <a:pt x="264" y="600"/>
                </a:lnTo>
                <a:lnTo>
                  <a:pt x="296" y="100"/>
                </a:lnTo>
                <a:lnTo>
                  <a:pt x="329" y="123"/>
                </a:lnTo>
                <a:lnTo>
                  <a:pt x="396" y="167"/>
                </a:lnTo>
                <a:lnTo>
                  <a:pt x="494" y="155"/>
                </a:lnTo>
                <a:lnTo>
                  <a:pt x="659" y="133"/>
                </a:lnTo>
                <a:lnTo>
                  <a:pt x="823" y="154"/>
                </a:lnTo>
                <a:lnTo>
                  <a:pt x="1152" y="58"/>
                </a:lnTo>
                <a:lnTo>
                  <a:pt x="1645" y="26"/>
                </a:lnTo>
                <a:lnTo>
                  <a:pt x="2138" y="0"/>
                </a:lnTo>
                <a:lnTo>
                  <a:pt x="2632" y="58"/>
                </a:lnTo>
                <a:lnTo>
                  <a:pt x="3125" y="240"/>
                </a:lnTo>
                <a:lnTo>
                  <a:pt x="4112" y="407"/>
                </a:lnTo>
                <a:lnTo>
                  <a:pt x="5099" y="580"/>
                </a:lnTo>
                <a:lnTo>
                  <a:pt x="6086" y="664"/>
                </a:lnTo>
              </a:path>
            </a:pathLst>
          </a:custGeom>
          <a:noFill/>
          <a:ln w="1588">
            <a:solidFill>
              <a:srgbClr val="00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67" name="Rectangle 167"/>
          <p:cNvSpPr>
            <a:spLocks noChangeArrowheads="1"/>
          </p:cNvSpPr>
          <p:nvPr/>
        </p:nvSpPr>
        <p:spPr bwMode="auto">
          <a:xfrm>
            <a:off x="7213600" y="227330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V</a:t>
            </a:r>
          </a:p>
        </p:txBody>
      </p:sp>
      <p:sp>
        <p:nvSpPr>
          <p:cNvPr id="28768" name="Rectangle 168"/>
          <p:cNvSpPr>
            <a:spLocks noChangeArrowheads="1"/>
          </p:cNvSpPr>
          <p:nvPr/>
        </p:nvSpPr>
        <p:spPr bwMode="auto">
          <a:xfrm>
            <a:off x="7372350" y="23415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FFFF"/>
                </a:solidFill>
              </a:rPr>
              <a:t>d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69" name="Rectangle 169"/>
          <p:cNvSpPr>
            <a:spLocks noChangeArrowheads="1"/>
          </p:cNvSpPr>
          <p:nvPr/>
        </p:nvSpPr>
        <p:spPr bwMode="auto">
          <a:xfrm>
            <a:off x="7740650" y="2352675"/>
            <a:ext cx="584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: 7721ml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0" name="Rectangle 170"/>
          <p:cNvSpPr>
            <a:spLocks noChangeArrowheads="1"/>
          </p:cNvSpPr>
          <p:nvPr/>
        </p:nvSpPr>
        <p:spPr bwMode="auto">
          <a:xfrm>
            <a:off x="7296150" y="14938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01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1" name="Rectangle 171"/>
          <p:cNvSpPr>
            <a:spLocks noChangeArrowheads="1"/>
          </p:cNvSpPr>
          <p:nvPr/>
        </p:nvSpPr>
        <p:spPr bwMode="auto">
          <a:xfrm>
            <a:off x="7134225" y="138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k</a:t>
            </a:r>
          </a:p>
        </p:txBody>
      </p:sp>
      <p:sp>
        <p:nvSpPr>
          <p:cNvPr id="28772" name="Rectangle 172"/>
          <p:cNvSpPr>
            <a:spLocks noChangeArrowheads="1"/>
          </p:cNvSpPr>
          <p:nvPr/>
        </p:nvSpPr>
        <p:spPr bwMode="auto">
          <a:xfrm>
            <a:off x="7702550" y="1422400"/>
            <a:ext cx="752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: 0.043 min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3" name="Rectangle 173"/>
          <p:cNvSpPr>
            <a:spLocks noChangeArrowheads="1"/>
          </p:cNvSpPr>
          <p:nvPr/>
        </p:nvSpPr>
        <p:spPr bwMode="auto">
          <a:xfrm>
            <a:off x="7137400" y="1663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k</a:t>
            </a:r>
          </a:p>
        </p:txBody>
      </p:sp>
      <p:sp>
        <p:nvSpPr>
          <p:cNvPr id="28774" name="Rectangle 174"/>
          <p:cNvSpPr>
            <a:spLocks noChangeArrowheads="1"/>
          </p:cNvSpPr>
          <p:nvPr/>
        </p:nvSpPr>
        <p:spPr bwMode="auto">
          <a:xfrm>
            <a:off x="7312025" y="18113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21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5" name="Rectangle 175"/>
          <p:cNvSpPr>
            <a:spLocks noChangeArrowheads="1"/>
          </p:cNvSpPr>
          <p:nvPr/>
        </p:nvSpPr>
        <p:spPr bwMode="auto">
          <a:xfrm>
            <a:off x="7727950" y="1725613"/>
            <a:ext cx="752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: 0.028 min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6" name="Rectangle 176"/>
          <p:cNvSpPr>
            <a:spLocks noChangeArrowheads="1"/>
          </p:cNvSpPr>
          <p:nvPr/>
        </p:nvSpPr>
        <p:spPr bwMode="auto">
          <a:xfrm>
            <a:off x="7137400" y="19558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FFFF"/>
                </a:solidFill>
              </a:rPr>
              <a:t>k</a:t>
            </a:r>
          </a:p>
        </p:txBody>
      </p:sp>
      <p:sp>
        <p:nvSpPr>
          <p:cNvPr id="28777" name="Rectangle 177"/>
          <p:cNvSpPr>
            <a:spLocks noChangeArrowheads="1"/>
          </p:cNvSpPr>
          <p:nvPr/>
        </p:nvSpPr>
        <p:spPr bwMode="auto">
          <a:xfrm>
            <a:off x="7299325" y="2090738"/>
            <a:ext cx="1682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12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8" name="Rectangle 178"/>
          <p:cNvSpPr>
            <a:spLocks noChangeArrowheads="1"/>
          </p:cNvSpPr>
          <p:nvPr/>
        </p:nvSpPr>
        <p:spPr bwMode="auto">
          <a:xfrm>
            <a:off x="8443913" y="1335088"/>
            <a:ext cx="1349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-1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79" name="Rectangle 179"/>
          <p:cNvSpPr>
            <a:spLocks noChangeArrowheads="1"/>
          </p:cNvSpPr>
          <p:nvPr/>
        </p:nvSpPr>
        <p:spPr bwMode="auto">
          <a:xfrm>
            <a:off x="7727950" y="2028825"/>
            <a:ext cx="7524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: 0.047 min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80" name="Rectangle 180"/>
          <p:cNvSpPr>
            <a:spLocks noChangeArrowheads="1"/>
          </p:cNvSpPr>
          <p:nvPr/>
        </p:nvSpPr>
        <p:spPr bwMode="auto">
          <a:xfrm>
            <a:off x="8450263" y="1625600"/>
            <a:ext cx="1349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-1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81" name="Rectangle 181"/>
          <p:cNvSpPr>
            <a:spLocks noChangeArrowheads="1"/>
          </p:cNvSpPr>
          <p:nvPr/>
        </p:nvSpPr>
        <p:spPr bwMode="auto">
          <a:xfrm>
            <a:off x="8450263" y="1925638"/>
            <a:ext cx="1349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FFFF"/>
                </a:solidFill>
              </a:rPr>
              <a:t>-1</a:t>
            </a:r>
            <a:endParaRPr lang="en-GB">
              <a:solidFill>
                <a:srgbClr val="00FFFF"/>
              </a:solidFill>
            </a:endParaRPr>
          </a:p>
        </p:txBody>
      </p:sp>
      <p:sp>
        <p:nvSpPr>
          <p:cNvPr id="28782" name="Rectangle 182"/>
          <p:cNvSpPr>
            <a:spLocks noChangeArrowheads="1"/>
          </p:cNvSpPr>
          <p:nvPr/>
        </p:nvSpPr>
        <p:spPr bwMode="auto">
          <a:xfrm>
            <a:off x="855663" y="1598613"/>
            <a:ext cx="768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C-peptide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3" name="Rectangle 183"/>
          <p:cNvSpPr>
            <a:spLocks noChangeArrowheads="1"/>
          </p:cNvSpPr>
          <p:nvPr/>
        </p:nvSpPr>
        <p:spPr bwMode="auto">
          <a:xfrm>
            <a:off x="868363" y="1827213"/>
            <a:ext cx="738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(pmol/ml)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4" name="Rectangle 184"/>
          <p:cNvSpPr>
            <a:spLocks noChangeArrowheads="1"/>
          </p:cNvSpPr>
          <p:nvPr/>
        </p:nvSpPr>
        <p:spPr bwMode="auto">
          <a:xfrm>
            <a:off x="1470025" y="3279775"/>
            <a:ext cx="768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C-peptide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5" name="Rectangle 185"/>
          <p:cNvSpPr>
            <a:spLocks noChangeArrowheads="1"/>
          </p:cNvSpPr>
          <p:nvPr/>
        </p:nvSpPr>
        <p:spPr bwMode="auto">
          <a:xfrm>
            <a:off x="1482725" y="3509963"/>
            <a:ext cx="738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(pmol/ml)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6" name="Rectangle 186"/>
          <p:cNvSpPr>
            <a:spLocks noChangeArrowheads="1"/>
          </p:cNvSpPr>
          <p:nvPr/>
        </p:nvSpPr>
        <p:spPr bwMode="auto">
          <a:xfrm>
            <a:off x="2162175" y="4635500"/>
            <a:ext cx="552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insulin 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7" name="Rectangle 187"/>
          <p:cNvSpPr>
            <a:spLocks noChangeArrowheads="1"/>
          </p:cNvSpPr>
          <p:nvPr/>
        </p:nvSpPr>
        <p:spPr bwMode="auto">
          <a:xfrm>
            <a:off x="2052638" y="4837113"/>
            <a:ext cx="719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secretion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8" name="Rectangle 188"/>
          <p:cNvSpPr>
            <a:spLocks noChangeArrowheads="1"/>
          </p:cNvSpPr>
          <p:nvPr/>
        </p:nvSpPr>
        <p:spPr bwMode="auto">
          <a:xfrm>
            <a:off x="1993900" y="5067300"/>
            <a:ext cx="8366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(pmol/min)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8789" name="Rectangle 189"/>
          <p:cNvSpPr>
            <a:spLocks noChangeArrowheads="1"/>
          </p:cNvSpPr>
          <p:nvPr/>
        </p:nvSpPr>
        <p:spPr bwMode="auto">
          <a:xfrm>
            <a:off x="2082800" y="1128713"/>
            <a:ext cx="2527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Bolus C-peptide injection</a:t>
            </a:r>
          </a:p>
        </p:txBody>
      </p:sp>
      <p:sp>
        <p:nvSpPr>
          <p:cNvPr id="28790" name="Rectangle 190"/>
          <p:cNvSpPr>
            <a:spLocks noChangeArrowheads="1"/>
          </p:cNvSpPr>
          <p:nvPr/>
        </p:nvSpPr>
        <p:spPr bwMode="auto">
          <a:xfrm>
            <a:off x="2844800" y="2708275"/>
            <a:ext cx="3479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Intravenous glucose tolerance test</a:t>
            </a:r>
          </a:p>
        </p:txBody>
      </p:sp>
      <p:sp>
        <p:nvSpPr>
          <p:cNvPr id="28791" name="Rectangle 191"/>
          <p:cNvSpPr>
            <a:spLocks noChangeArrowheads="1"/>
          </p:cNvSpPr>
          <p:nvPr/>
        </p:nvSpPr>
        <p:spPr bwMode="auto">
          <a:xfrm>
            <a:off x="3530600" y="4270375"/>
            <a:ext cx="233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9900"/>
                </a:solidFill>
              </a:rPr>
              <a:t>Deconvolution analysis</a:t>
            </a:r>
          </a:p>
        </p:txBody>
      </p:sp>
      <p:sp>
        <p:nvSpPr>
          <p:cNvPr id="28792" name="Rectangle 192"/>
          <p:cNvSpPr>
            <a:spLocks noChangeArrowheads="1"/>
          </p:cNvSpPr>
          <p:nvPr/>
        </p:nvSpPr>
        <p:spPr bwMode="auto">
          <a:xfrm>
            <a:off x="7464425" y="6061075"/>
            <a:ext cx="10144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(case: GOM)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9"/>
          <p:cNvSpPr txBox="1">
            <a:spLocks noChangeArrowheads="1"/>
          </p:cNvSpPr>
          <p:nvPr/>
        </p:nvSpPr>
        <p:spPr bwMode="auto">
          <a:xfrm>
            <a:off x="1579563" y="1984375"/>
            <a:ext cx="58070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>
                <a:solidFill>
                  <a:srgbClr val="00FFFF"/>
                </a:solidFill>
              </a:rPr>
              <a:t>EVALUATE INSULIN SECRETION USING VENOUS PLASMA C-PEPTIDE CONCENTRATIONS AND MODELLING ANALYSIS WITH SIMPLIFYING ASSUMPTIONS</a:t>
            </a:r>
          </a:p>
        </p:txBody>
      </p:sp>
      <p:sp>
        <p:nvSpPr>
          <p:cNvPr id="29699" name="Rectangle 10"/>
          <p:cNvSpPr>
            <a:spLocks noChangeArrowheads="1"/>
          </p:cNvSpPr>
          <p:nvPr/>
        </p:nvSpPr>
        <p:spPr bwMode="auto">
          <a:xfrm>
            <a:off x="769938" y="427038"/>
            <a:ext cx="7389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SIMPLIFIED EVALUATION OF INSULIN SECRETION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ChangeArrowheads="1"/>
          </p:cNvSpPr>
          <p:nvPr/>
        </p:nvSpPr>
        <p:spPr bwMode="auto">
          <a:xfrm>
            <a:off x="769938" y="427038"/>
            <a:ext cx="670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POPULATION PARAMETER DECONVOLUTION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787400" y="857250"/>
            <a:ext cx="42513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FFFF"/>
                </a:solidFill>
              </a:rPr>
              <a:t>van Cauter et al. Diabetes 1992;41:368</a:t>
            </a:r>
            <a:endParaRPr lang="en-US">
              <a:solidFill>
                <a:srgbClr val="00FFFF"/>
              </a:solidFill>
            </a:endParaRP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1743075" y="1958975"/>
            <a:ext cx="64420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1313" indent="-341313">
              <a:spcAft>
                <a:spcPts val="24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200 bolus C-peptide decay profiles were analysed</a:t>
            </a:r>
          </a:p>
          <a:p>
            <a:pPr marL="341313" indent="-341313">
              <a:spcAft>
                <a:spcPts val="24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rate constants and volumes of distribution were significantly related to an individual’s normal, obese or NIDDM status, and to age, gender, body surface area</a:t>
            </a:r>
          </a:p>
          <a:p>
            <a:pPr marL="341313" indent="-341313">
              <a:spcAft>
                <a:spcPts val="2400"/>
              </a:spcAft>
              <a:buClr>
                <a:srgbClr val="FF9900"/>
              </a:buClr>
              <a:buFont typeface="Arial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regression analysis provided formulae with which values for these variables for a given individual could be used to calculate C-peptide rate constants and the volume of distribution for that individual</a:t>
            </a:r>
          </a:p>
        </p:txBody>
      </p:sp>
      <p:sp>
        <p:nvSpPr>
          <p:cNvPr id="30725" name="Rectangle 16"/>
          <p:cNvSpPr>
            <a:spLocks noChangeArrowheads="1"/>
          </p:cNvSpPr>
          <p:nvPr/>
        </p:nvSpPr>
        <p:spPr bwMode="auto">
          <a:xfrm>
            <a:off x="2085975" y="4694238"/>
            <a:ext cx="60182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900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769938" y="427038"/>
            <a:ext cx="729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MEASUREMENT OF INSULIN SECRETION </a:t>
            </a:r>
            <a:r>
              <a:rPr lang="en-US" sz="2400" i="1">
                <a:solidFill>
                  <a:srgbClr val="FF9900"/>
                </a:solidFill>
              </a:rPr>
              <a:t>IN VIVO</a:t>
            </a:r>
            <a:endParaRPr lang="en-US" sz="2400" i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4099" name="Text Box 1027"/>
          <p:cNvSpPr txBox="1">
            <a:spLocks noChangeArrowheads="1"/>
          </p:cNvSpPr>
          <p:nvPr/>
        </p:nvSpPr>
        <p:spPr bwMode="auto">
          <a:xfrm>
            <a:off x="2057400" y="2362200"/>
            <a:ext cx="47958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Aft>
                <a:spcPct val="100000"/>
              </a:spcAft>
              <a:buSzPct val="200000"/>
            </a:pPr>
            <a:r>
              <a:rPr lang="en-GB" sz="3200">
                <a:solidFill>
                  <a:schemeClr val="bg1"/>
                </a:solidFill>
              </a:rPr>
              <a:t>Measurement of insulin secretion </a:t>
            </a:r>
            <a:r>
              <a:rPr lang="en-GB" sz="3200" i="1">
                <a:solidFill>
                  <a:schemeClr val="bg1"/>
                </a:solidFill>
              </a:rPr>
              <a:t>in vivo</a:t>
            </a:r>
            <a:r>
              <a:rPr lang="en-GB" sz="3200">
                <a:solidFill>
                  <a:schemeClr val="bg1"/>
                </a:solidFill>
              </a:rPr>
              <a:t> is difficult and complicated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ChangeArrowheads="1"/>
          </p:cNvSpPr>
          <p:nvPr/>
        </p:nvSpPr>
        <p:spPr bwMode="auto">
          <a:xfrm>
            <a:off x="769938" y="427038"/>
            <a:ext cx="7000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SECRETION FROM A SINGLE IVGTT (1)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765175" y="1604963"/>
            <a:ext cx="6042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FFFF"/>
                </a:solidFill>
              </a:rPr>
              <a:t>Cobelli &amp; Pacini. Diabetes1988;37:223 (one compartment)</a:t>
            </a:r>
          </a:p>
          <a:p>
            <a:pPr>
              <a:spcAft>
                <a:spcPts val="600"/>
              </a:spcAft>
            </a:pPr>
            <a:r>
              <a:rPr lang="en-GB" sz="1600">
                <a:solidFill>
                  <a:srgbClr val="00FFFF"/>
                </a:solidFill>
              </a:rPr>
              <a:t>Caumo &amp; Cobelli. Am J Physiol 1993;264:E829 (two compartment)</a:t>
            </a: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725488" y="1144588"/>
            <a:ext cx="5172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The glucose C-peptide minimal model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1749" name="Rectangle 10"/>
          <p:cNvSpPr>
            <a:spLocks noChangeArrowheads="1"/>
          </p:cNvSpPr>
          <p:nvPr/>
        </p:nvSpPr>
        <p:spPr bwMode="auto">
          <a:xfrm>
            <a:off x="1271588" y="2236788"/>
            <a:ext cx="69596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457200" indent="-457200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first phase secretion described by an instantaneous bolus output</a:t>
            </a:r>
          </a:p>
          <a:p>
            <a:pPr marL="457200" indent="-457200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second phase secretion given by the sensitivity of C-peptide secretion to glucose, multiplied by the increment in glucose above a threshold, multiplied by the time elapsed since commencement of the IVGTT</a:t>
            </a:r>
          </a:p>
          <a:p>
            <a:pPr marL="457200" indent="-457200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parameters determined by predicting the observed C-peptide concentration profile from the accompanying glucose concentrations</a:t>
            </a:r>
          </a:p>
          <a:p>
            <a:pPr marL="457200" indent="-457200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the two-compartment version incorporates estimation of C-peptide rate constants and volume of distribution and deconvolution analysis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ChangeArrowheads="1"/>
          </p:cNvSpPr>
          <p:nvPr/>
        </p:nvSpPr>
        <p:spPr bwMode="auto">
          <a:xfrm>
            <a:off x="769938" y="427038"/>
            <a:ext cx="7000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SECRETION FROM A SINGLE IVGTT (2)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400175" y="2670175"/>
            <a:ext cx="701833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plasma insulin and C-peptide concentration profiles derive from a single insulin / C-peptide secretion profile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the concentration profiles differ due to hepatic uptake of newly-secreted insulin, and differences in the plasma half-lives of insulin and C-peptide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use modelling analysis to determine the insulin secretion profile, fractional hepatic insulin uptake and insulin and C-peptide elimination constants that can simultaneously predict the observed plasma insulin and C-peptide concentration profile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765175" y="1711325"/>
            <a:ext cx="5076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>
                <a:solidFill>
                  <a:srgbClr val="00FFFF"/>
                </a:solidFill>
              </a:rPr>
              <a:t>Volund et al Diabetes 1987;36:1195</a:t>
            </a:r>
          </a:p>
          <a:p>
            <a:pPr>
              <a:spcAft>
                <a:spcPts val="600"/>
              </a:spcAft>
            </a:pPr>
            <a:r>
              <a:rPr lang="en-GB" sz="1400">
                <a:solidFill>
                  <a:srgbClr val="00FFFF"/>
                </a:solidFill>
              </a:rPr>
              <a:t>Watanabe et al JCEM 1989;69:790 (one compartment)</a:t>
            </a:r>
          </a:p>
          <a:p>
            <a:pPr>
              <a:spcAft>
                <a:spcPts val="600"/>
              </a:spcAft>
            </a:pPr>
            <a:r>
              <a:rPr lang="en-GB" sz="1400">
                <a:solidFill>
                  <a:srgbClr val="00FFFF"/>
                </a:solidFill>
              </a:rPr>
              <a:t>Watanabe et al Am J Physiol 1998;274:E172 (two compartment)</a:t>
            </a:r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725488" y="1252538"/>
            <a:ext cx="5259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The insulin C-peptide combined model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ChangeArrowheads="1"/>
          </p:cNvSpPr>
          <p:nvPr/>
        </p:nvSpPr>
        <p:spPr bwMode="auto">
          <a:xfrm>
            <a:off x="688975" y="427038"/>
            <a:ext cx="7751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SECRETION FROM A SINGLE OGTT OR MTT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3795" name="Rectangle 89"/>
          <p:cNvSpPr>
            <a:spLocks noChangeArrowheads="1"/>
          </p:cNvSpPr>
          <p:nvPr/>
        </p:nvSpPr>
        <p:spPr bwMode="auto">
          <a:xfrm>
            <a:off x="898525" y="1263650"/>
            <a:ext cx="46863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>
                <a:solidFill>
                  <a:srgbClr val="00FFFF"/>
                </a:solidFill>
              </a:rPr>
              <a:t>Hovorka et al. J Clin Endocrinol Metab 1998;83:744</a:t>
            </a:r>
          </a:p>
          <a:p>
            <a:pPr>
              <a:spcAft>
                <a:spcPts val="600"/>
              </a:spcAft>
            </a:pPr>
            <a:r>
              <a:rPr lang="en-GB" sz="1600">
                <a:solidFill>
                  <a:srgbClr val="00FFFF"/>
                </a:solidFill>
              </a:rPr>
              <a:t>Toffolo et al. Am J Physiol 2001;280:E2</a:t>
            </a:r>
          </a:p>
          <a:p>
            <a:pPr>
              <a:spcAft>
                <a:spcPts val="600"/>
              </a:spcAft>
            </a:pPr>
            <a:r>
              <a:rPr lang="en-GB" sz="1600">
                <a:solidFill>
                  <a:srgbClr val="00FFFF"/>
                </a:solidFill>
              </a:rPr>
              <a:t>Mari et al. Diabetes 2002; 51 suppl 1: S221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382713" y="2419350"/>
            <a:ext cx="7018337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incorporate a component into the model that describes glucose absorption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incorporate static and dynamic components of insulin release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incorporate population parameter deconvolution estimates of C-peptide rate constants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many assumptions needed to make the modelling analysis practicable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rgbClr val="FFFFFF"/>
                </a:solidFill>
              </a:rPr>
              <a:t>current interest in </a:t>
            </a:r>
            <a:r>
              <a:rPr lang="en-GB" sz="2000" i="1">
                <a:solidFill>
                  <a:srgbClr val="FFFFFF"/>
                </a:solidFill>
              </a:rPr>
              <a:t>in vivo</a:t>
            </a:r>
            <a:r>
              <a:rPr lang="en-GB" sz="2000">
                <a:solidFill>
                  <a:srgbClr val="FFFFFF"/>
                </a:solidFill>
              </a:rPr>
              <a:t> evaluation of insulin secretion justifies exploration of these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81000" y="457200"/>
            <a:ext cx="673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9900"/>
                </a:solidFill>
              </a:rPr>
              <a:t>MEASUREMENT OF INSULIN SECRETION - SUMMARY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685800" y="1524000"/>
            <a:ext cx="75565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7663" indent="-347663">
              <a:buClr>
                <a:srgbClr val="FF9900"/>
              </a:buClr>
              <a:buSzPct val="150000"/>
            </a:pPr>
            <a:r>
              <a:rPr lang="en-US" sz="2000" b="1" i="1">
                <a:solidFill>
                  <a:srgbClr val="00FFFF"/>
                </a:solidFill>
              </a:rPr>
              <a:t>Very</a:t>
            </a:r>
            <a:r>
              <a:rPr lang="en-US" sz="2000" i="1">
                <a:solidFill>
                  <a:srgbClr val="00FFFF"/>
                </a:solidFill>
              </a:rPr>
              <a:t> </a:t>
            </a:r>
            <a:r>
              <a:rPr lang="en-US" sz="2000">
                <a:solidFill>
                  <a:srgbClr val="00FFFF"/>
                </a:solidFill>
              </a:rPr>
              <a:t>generally:</a:t>
            </a:r>
          </a:p>
          <a:p>
            <a:pPr marL="347663" indent="-347663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endParaRPr lang="en-US">
              <a:solidFill>
                <a:srgbClr val="00FFFF"/>
              </a:solidFill>
            </a:endParaRPr>
          </a:p>
          <a:p>
            <a:pPr marL="347663" indent="-347663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HOMA or OGTT indices for epidemiological investigations</a:t>
            </a:r>
          </a:p>
          <a:p>
            <a:pPr marL="347663" indent="-347663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IVGTT insulin (AIRg or model-derived measures) for small to large scale investigations with evaluation of both insulin sensitivity and secretion</a:t>
            </a:r>
          </a:p>
          <a:p>
            <a:pPr marL="347663" indent="-347663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OGTT and MTT model-derived measures may be of value but is still in the developmental stage</a:t>
            </a:r>
            <a:endParaRPr lang="en-US" sz="2000">
              <a:solidFill>
                <a:schemeClr val="bg1"/>
              </a:solidFill>
            </a:endParaRPr>
          </a:p>
          <a:p>
            <a:pPr marL="347663" indent="-347663"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Bolus C-peptide injection / deconvolution analysis for small, intensive investigations involving a high degree of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184650" y="2332038"/>
            <a:ext cx="534988" cy="608012"/>
          </a:xfrm>
          <a:prstGeom prst="ellipse">
            <a:avLst/>
          </a:prstGeom>
          <a:solidFill>
            <a:srgbClr val="8F8F8F"/>
          </a:solidFill>
          <a:ln w="1588">
            <a:solidFill>
              <a:srgbClr val="8F8F8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803650" y="3043238"/>
            <a:ext cx="1298575" cy="3325812"/>
          </a:xfrm>
          <a:custGeom>
            <a:avLst/>
            <a:gdLst>
              <a:gd name="T0" fmla="*/ 2147483647 w 1637"/>
              <a:gd name="T1" fmla="*/ 0 h 4191"/>
              <a:gd name="T2" fmla="*/ 2147483647 w 1637"/>
              <a:gd name="T3" fmla="*/ 2147483647 h 4191"/>
              <a:gd name="T4" fmla="*/ 2147483647 w 1637"/>
              <a:gd name="T5" fmla="*/ 2147483647 h 4191"/>
              <a:gd name="T6" fmla="*/ 2147483647 w 1637"/>
              <a:gd name="T7" fmla="*/ 2147483647 h 4191"/>
              <a:gd name="T8" fmla="*/ 2147483647 w 1637"/>
              <a:gd name="T9" fmla="*/ 2147483647 h 4191"/>
              <a:gd name="T10" fmla="*/ 2147483647 w 1637"/>
              <a:gd name="T11" fmla="*/ 2147483647 h 4191"/>
              <a:gd name="T12" fmla="*/ 2147483647 w 1637"/>
              <a:gd name="T13" fmla="*/ 2147483647 h 4191"/>
              <a:gd name="T14" fmla="*/ 2147483647 w 1637"/>
              <a:gd name="T15" fmla="*/ 2147483647 h 4191"/>
              <a:gd name="T16" fmla="*/ 2147483647 w 1637"/>
              <a:gd name="T17" fmla="*/ 2147483647 h 4191"/>
              <a:gd name="T18" fmla="*/ 2147483647 w 1637"/>
              <a:gd name="T19" fmla="*/ 2147483647 h 4191"/>
              <a:gd name="T20" fmla="*/ 2147483647 w 1637"/>
              <a:gd name="T21" fmla="*/ 2147483647 h 4191"/>
              <a:gd name="T22" fmla="*/ 2147483647 w 1637"/>
              <a:gd name="T23" fmla="*/ 2147483647 h 4191"/>
              <a:gd name="T24" fmla="*/ 2147483647 w 1637"/>
              <a:gd name="T25" fmla="*/ 2147483647 h 4191"/>
              <a:gd name="T26" fmla="*/ 2147483647 w 1637"/>
              <a:gd name="T27" fmla="*/ 2147483647 h 4191"/>
              <a:gd name="T28" fmla="*/ 2147483647 w 1637"/>
              <a:gd name="T29" fmla="*/ 2147483647 h 4191"/>
              <a:gd name="T30" fmla="*/ 2147483647 w 1637"/>
              <a:gd name="T31" fmla="*/ 2147483647 h 4191"/>
              <a:gd name="T32" fmla="*/ 2147483647 w 1637"/>
              <a:gd name="T33" fmla="*/ 2147483647 h 4191"/>
              <a:gd name="T34" fmla="*/ 2147483647 w 1637"/>
              <a:gd name="T35" fmla="*/ 2147483647 h 4191"/>
              <a:gd name="T36" fmla="*/ 2147483647 w 1637"/>
              <a:gd name="T37" fmla="*/ 2147483647 h 4191"/>
              <a:gd name="T38" fmla="*/ 2147483647 w 1637"/>
              <a:gd name="T39" fmla="*/ 2147483647 h 4191"/>
              <a:gd name="T40" fmla="*/ 2147483647 w 1637"/>
              <a:gd name="T41" fmla="*/ 2147483647 h 4191"/>
              <a:gd name="T42" fmla="*/ 2147483647 w 1637"/>
              <a:gd name="T43" fmla="*/ 2147483647 h 4191"/>
              <a:gd name="T44" fmla="*/ 2147483647 w 1637"/>
              <a:gd name="T45" fmla="*/ 2147483647 h 4191"/>
              <a:gd name="T46" fmla="*/ 2147483647 w 1637"/>
              <a:gd name="T47" fmla="*/ 2147483647 h 4191"/>
              <a:gd name="T48" fmla="*/ 2147483647 w 1637"/>
              <a:gd name="T49" fmla="*/ 2147483647 h 4191"/>
              <a:gd name="T50" fmla="*/ 2147483647 w 1637"/>
              <a:gd name="T51" fmla="*/ 2147483647 h 4191"/>
              <a:gd name="T52" fmla="*/ 2147483647 w 1637"/>
              <a:gd name="T53" fmla="*/ 2147483647 h 4191"/>
              <a:gd name="T54" fmla="*/ 2147483647 w 1637"/>
              <a:gd name="T55" fmla="*/ 2147483647 h 4191"/>
              <a:gd name="T56" fmla="*/ 2147483647 w 1637"/>
              <a:gd name="T57" fmla="*/ 2147483647 h 4191"/>
              <a:gd name="T58" fmla="*/ 0 w 1637"/>
              <a:gd name="T59" fmla="*/ 2147483647 h 4191"/>
              <a:gd name="T60" fmla="*/ 0 w 1637"/>
              <a:gd name="T61" fmla="*/ 2147483647 h 4191"/>
              <a:gd name="T62" fmla="*/ 2147483647 w 1637"/>
              <a:gd name="T63" fmla="*/ 2147483647 h 4191"/>
              <a:gd name="T64" fmla="*/ 2147483647 w 1637"/>
              <a:gd name="T65" fmla="*/ 2147483647 h 4191"/>
              <a:gd name="T66" fmla="*/ 2147483647 w 1637"/>
              <a:gd name="T67" fmla="*/ 2147483647 h 4191"/>
              <a:gd name="T68" fmla="*/ 2147483647 w 1637"/>
              <a:gd name="T69" fmla="*/ 0 h 41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37"/>
              <a:gd name="T106" fmla="*/ 0 h 4191"/>
              <a:gd name="T107" fmla="*/ 1637 w 1637"/>
              <a:gd name="T108" fmla="*/ 4191 h 419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37" h="4191">
                <a:moveTo>
                  <a:pt x="776" y="0"/>
                </a:moveTo>
                <a:lnTo>
                  <a:pt x="1141" y="0"/>
                </a:lnTo>
                <a:lnTo>
                  <a:pt x="1206" y="1"/>
                </a:lnTo>
                <a:lnTo>
                  <a:pt x="1255" y="2"/>
                </a:lnTo>
                <a:lnTo>
                  <a:pt x="1301" y="10"/>
                </a:lnTo>
                <a:lnTo>
                  <a:pt x="1385" y="39"/>
                </a:lnTo>
                <a:lnTo>
                  <a:pt x="1518" y="154"/>
                </a:lnTo>
                <a:lnTo>
                  <a:pt x="1601" y="338"/>
                </a:lnTo>
                <a:lnTo>
                  <a:pt x="1634" y="583"/>
                </a:lnTo>
                <a:lnTo>
                  <a:pt x="1637" y="629"/>
                </a:lnTo>
                <a:lnTo>
                  <a:pt x="1637" y="1836"/>
                </a:lnTo>
                <a:lnTo>
                  <a:pt x="1637" y="1856"/>
                </a:lnTo>
                <a:lnTo>
                  <a:pt x="1602" y="1976"/>
                </a:lnTo>
                <a:lnTo>
                  <a:pt x="1479" y="2028"/>
                </a:lnTo>
                <a:lnTo>
                  <a:pt x="1434" y="2024"/>
                </a:lnTo>
                <a:lnTo>
                  <a:pt x="1399" y="2008"/>
                </a:lnTo>
                <a:lnTo>
                  <a:pt x="1355" y="1951"/>
                </a:lnTo>
                <a:lnTo>
                  <a:pt x="1336" y="1856"/>
                </a:lnTo>
                <a:lnTo>
                  <a:pt x="1333" y="1833"/>
                </a:lnTo>
                <a:lnTo>
                  <a:pt x="1330" y="721"/>
                </a:lnTo>
                <a:lnTo>
                  <a:pt x="1249" y="717"/>
                </a:lnTo>
                <a:lnTo>
                  <a:pt x="1248" y="3852"/>
                </a:lnTo>
                <a:lnTo>
                  <a:pt x="1247" y="3911"/>
                </a:lnTo>
                <a:lnTo>
                  <a:pt x="1247" y="3950"/>
                </a:lnTo>
                <a:lnTo>
                  <a:pt x="1244" y="3996"/>
                </a:lnTo>
                <a:lnTo>
                  <a:pt x="1218" y="4088"/>
                </a:lnTo>
                <a:lnTo>
                  <a:pt x="1162" y="4160"/>
                </a:lnTo>
                <a:lnTo>
                  <a:pt x="1069" y="4191"/>
                </a:lnTo>
                <a:lnTo>
                  <a:pt x="990" y="4177"/>
                </a:lnTo>
                <a:lnTo>
                  <a:pt x="933" y="4129"/>
                </a:lnTo>
                <a:lnTo>
                  <a:pt x="899" y="4045"/>
                </a:lnTo>
                <a:lnTo>
                  <a:pt x="883" y="3920"/>
                </a:lnTo>
                <a:lnTo>
                  <a:pt x="883" y="3856"/>
                </a:lnTo>
                <a:lnTo>
                  <a:pt x="882" y="2023"/>
                </a:lnTo>
                <a:lnTo>
                  <a:pt x="802" y="2018"/>
                </a:lnTo>
                <a:lnTo>
                  <a:pt x="831" y="2018"/>
                </a:lnTo>
                <a:lnTo>
                  <a:pt x="750" y="2023"/>
                </a:lnTo>
                <a:lnTo>
                  <a:pt x="749" y="3856"/>
                </a:lnTo>
                <a:lnTo>
                  <a:pt x="749" y="3920"/>
                </a:lnTo>
                <a:lnTo>
                  <a:pt x="705" y="4126"/>
                </a:lnTo>
                <a:lnTo>
                  <a:pt x="651" y="4174"/>
                </a:lnTo>
                <a:lnTo>
                  <a:pt x="570" y="4191"/>
                </a:lnTo>
                <a:lnTo>
                  <a:pt x="478" y="4163"/>
                </a:lnTo>
                <a:lnTo>
                  <a:pt x="420" y="4089"/>
                </a:lnTo>
                <a:lnTo>
                  <a:pt x="391" y="3998"/>
                </a:lnTo>
                <a:lnTo>
                  <a:pt x="387" y="3953"/>
                </a:lnTo>
                <a:lnTo>
                  <a:pt x="387" y="3911"/>
                </a:lnTo>
                <a:lnTo>
                  <a:pt x="387" y="3852"/>
                </a:lnTo>
                <a:lnTo>
                  <a:pt x="386" y="717"/>
                </a:lnTo>
                <a:lnTo>
                  <a:pt x="300" y="720"/>
                </a:lnTo>
                <a:lnTo>
                  <a:pt x="301" y="1833"/>
                </a:lnTo>
                <a:lnTo>
                  <a:pt x="299" y="1856"/>
                </a:lnTo>
                <a:lnTo>
                  <a:pt x="297" y="1889"/>
                </a:lnTo>
                <a:lnTo>
                  <a:pt x="281" y="1950"/>
                </a:lnTo>
                <a:lnTo>
                  <a:pt x="238" y="2005"/>
                </a:lnTo>
                <a:lnTo>
                  <a:pt x="203" y="2023"/>
                </a:lnTo>
                <a:lnTo>
                  <a:pt x="155" y="2028"/>
                </a:lnTo>
                <a:lnTo>
                  <a:pt x="35" y="1977"/>
                </a:lnTo>
                <a:lnTo>
                  <a:pt x="0" y="1856"/>
                </a:lnTo>
                <a:lnTo>
                  <a:pt x="0" y="1836"/>
                </a:lnTo>
                <a:lnTo>
                  <a:pt x="0" y="629"/>
                </a:lnTo>
                <a:lnTo>
                  <a:pt x="0" y="583"/>
                </a:lnTo>
                <a:lnTo>
                  <a:pt x="30" y="340"/>
                </a:lnTo>
                <a:lnTo>
                  <a:pt x="114" y="155"/>
                </a:lnTo>
                <a:lnTo>
                  <a:pt x="246" y="40"/>
                </a:lnTo>
                <a:lnTo>
                  <a:pt x="329" y="11"/>
                </a:lnTo>
                <a:lnTo>
                  <a:pt x="376" y="3"/>
                </a:lnTo>
                <a:lnTo>
                  <a:pt x="426" y="1"/>
                </a:lnTo>
                <a:lnTo>
                  <a:pt x="492" y="0"/>
                </a:lnTo>
                <a:lnTo>
                  <a:pt x="855" y="0"/>
                </a:lnTo>
                <a:lnTo>
                  <a:pt x="776" y="0"/>
                </a:lnTo>
                <a:close/>
              </a:path>
            </a:pathLst>
          </a:custGeom>
          <a:solidFill>
            <a:srgbClr val="8F8F8F"/>
          </a:solidFill>
          <a:ln w="1588">
            <a:solidFill>
              <a:srgbClr val="8F8F8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016250" y="3932238"/>
            <a:ext cx="1406525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4252913" y="3876675"/>
            <a:ext cx="187325" cy="112713"/>
          </a:xfrm>
          <a:custGeom>
            <a:avLst/>
            <a:gdLst>
              <a:gd name="T0" fmla="*/ 0 w 237"/>
              <a:gd name="T1" fmla="*/ 0 h 141"/>
              <a:gd name="T2" fmla="*/ 2147483647 w 237"/>
              <a:gd name="T3" fmla="*/ 2147483647 h 141"/>
              <a:gd name="T4" fmla="*/ 0 w 237"/>
              <a:gd name="T5" fmla="*/ 2147483647 h 141"/>
              <a:gd name="T6" fmla="*/ 0 w 237"/>
              <a:gd name="T7" fmla="*/ 0 h 141"/>
              <a:gd name="T8" fmla="*/ 0 60000 65536"/>
              <a:gd name="T9" fmla="*/ 0 60000 65536"/>
              <a:gd name="T10" fmla="*/ 0 60000 65536"/>
              <a:gd name="T11" fmla="*/ 0 60000 65536"/>
              <a:gd name="T12" fmla="*/ 0 w 237"/>
              <a:gd name="T13" fmla="*/ 0 h 141"/>
              <a:gd name="T14" fmla="*/ 237 w 237"/>
              <a:gd name="T15" fmla="*/ 141 h 1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7" h="141">
                <a:moveTo>
                  <a:pt x="0" y="0"/>
                </a:moveTo>
                <a:lnTo>
                  <a:pt x="237" y="71"/>
                </a:lnTo>
                <a:lnTo>
                  <a:pt x="0" y="141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5011738" y="3932238"/>
            <a:ext cx="1404937" cy="1587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4992688" y="3876675"/>
            <a:ext cx="188912" cy="112713"/>
          </a:xfrm>
          <a:custGeom>
            <a:avLst/>
            <a:gdLst>
              <a:gd name="T0" fmla="*/ 2147483647 w 237"/>
              <a:gd name="T1" fmla="*/ 2147483647 h 141"/>
              <a:gd name="T2" fmla="*/ 0 w 237"/>
              <a:gd name="T3" fmla="*/ 2147483647 h 141"/>
              <a:gd name="T4" fmla="*/ 2147483647 w 237"/>
              <a:gd name="T5" fmla="*/ 0 h 141"/>
              <a:gd name="T6" fmla="*/ 2147483647 w 237"/>
              <a:gd name="T7" fmla="*/ 2147483647 h 141"/>
              <a:gd name="T8" fmla="*/ 0 60000 65536"/>
              <a:gd name="T9" fmla="*/ 0 60000 65536"/>
              <a:gd name="T10" fmla="*/ 0 60000 65536"/>
              <a:gd name="T11" fmla="*/ 0 60000 65536"/>
              <a:gd name="T12" fmla="*/ 0 w 237"/>
              <a:gd name="T13" fmla="*/ 0 h 141"/>
              <a:gd name="T14" fmla="*/ 237 w 237"/>
              <a:gd name="T15" fmla="*/ 141 h 1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7" h="141">
                <a:moveTo>
                  <a:pt x="237" y="141"/>
                </a:moveTo>
                <a:lnTo>
                  <a:pt x="0" y="71"/>
                </a:lnTo>
                <a:lnTo>
                  <a:pt x="237" y="0"/>
                </a:lnTo>
                <a:lnTo>
                  <a:pt x="237" y="141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371600" y="3544888"/>
            <a:ext cx="227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FFFF"/>
                </a:solidFill>
              </a:rPr>
              <a:t>pancreatic secretion</a:t>
            </a:r>
            <a:endParaRPr lang="en-US" sz="2000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834063" y="3975100"/>
            <a:ext cx="1906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FFFF"/>
                </a:solidFill>
              </a:rPr>
              <a:t>venous sampling</a:t>
            </a:r>
            <a:endParaRPr lang="en-US" sz="2000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69938" y="427038"/>
            <a:ext cx="650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SECRETION FROM THE PANCREAS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131" name="Text Box 1027"/>
          <p:cNvSpPr txBox="1">
            <a:spLocks noChangeArrowheads="1"/>
          </p:cNvSpPr>
          <p:nvPr/>
        </p:nvSpPr>
        <p:spPr bwMode="auto">
          <a:xfrm>
            <a:off x="1131888" y="1184275"/>
            <a:ext cx="5410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1) insulin secretion occurs at an inaccessible site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/>
          <p:cNvGrpSpPr>
            <a:grpSpLocks/>
          </p:cNvGrpSpPr>
          <p:nvPr/>
        </p:nvGrpSpPr>
        <p:grpSpPr bwMode="auto">
          <a:xfrm>
            <a:off x="6599238" y="1576388"/>
            <a:ext cx="646112" cy="1439862"/>
            <a:chOff x="2396" y="1125"/>
            <a:chExt cx="818" cy="2543"/>
          </a:xfrm>
        </p:grpSpPr>
        <p:sp>
          <p:nvSpPr>
            <p:cNvPr id="6195" name="Oval 4"/>
            <p:cNvSpPr>
              <a:spLocks noChangeArrowheads="1"/>
            </p:cNvSpPr>
            <p:nvPr/>
          </p:nvSpPr>
          <p:spPr bwMode="auto">
            <a:xfrm>
              <a:off x="2636" y="1125"/>
              <a:ext cx="337" cy="383"/>
            </a:xfrm>
            <a:prstGeom prst="ellipse">
              <a:avLst/>
            </a:prstGeom>
            <a:solidFill>
              <a:srgbClr val="8F8F8F"/>
            </a:solidFill>
            <a:ln w="1588">
              <a:solidFill>
                <a:srgbClr val="8F8F8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5"/>
            <p:cNvSpPr>
              <a:spLocks/>
            </p:cNvSpPr>
            <p:nvPr/>
          </p:nvSpPr>
          <p:spPr bwMode="auto">
            <a:xfrm>
              <a:off x="2396" y="1573"/>
              <a:ext cx="818" cy="2095"/>
            </a:xfrm>
            <a:custGeom>
              <a:avLst/>
              <a:gdLst>
                <a:gd name="T0" fmla="*/ 4 w 1637"/>
                <a:gd name="T1" fmla="*/ 0 h 4191"/>
                <a:gd name="T2" fmla="*/ 4 w 1637"/>
                <a:gd name="T3" fmla="*/ 0 h 4191"/>
                <a:gd name="T4" fmla="*/ 5 w 1637"/>
                <a:gd name="T5" fmla="*/ 0 h 4191"/>
                <a:gd name="T6" fmla="*/ 6 w 1637"/>
                <a:gd name="T7" fmla="*/ 1 h 4191"/>
                <a:gd name="T8" fmla="*/ 6 w 1637"/>
                <a:gd name="T9" fmla="*/ 2 h 4191"/>
                <a:gd name="T10" fmla="*/ 6 w 1637"/>
                <a:gd name="T11" fmla="*/ 7 h 4191"/>
                <a:gd name="T12" fmla="*/ 5 w 1637"/>
                <a:gd name="T13" fmla="*/ 7 h 4191"/>
                <a:gd name="T14" fmla="*/ 5 w 1637"/>
                <a:gd name="T15" fmla="*/ 7 h 4191"/>
                <a:gd name="T16" fmla="*/ 5 w 1637"/>
                <a:gd name="T17" fmla="*/ 7 h 4191"/>
                <a:gd name="T18" fmla="*/ 5 w 1637"/>
                <a:gd name="T19" fmla="*/ 2 h 4191"/>
                <a:gd name="T20" fmla="*/ 4 w 1637"/>
                <a:gd name="T21" fmla="*/ 15 h 4191"/>
                <a:gd name="T22" fmla="*/ 4 w 1637"/>
                <a:gd name="T23" fmla="*/ 15 h 4191"/>
                <a:gd name="T24" fmla="*/ 4 w 1637"/>
                <a:gd name="T25" fmla="*/ 15 h 4191"/>
                <a:gd name="T26" fmla="*/ 4 w 1637"/>
                <a:gd name="T27" fmla="*/ 16 h 4191"/>
                <a:gd name="T28" fmla="*/ 3 w 1637"/>
                <a:gd name="T29" fmla="*/ 16 h 4191"/>
                <a:gd name="T30" fmla="*/ 3 w 1637"/>
                <a:gd name="T31" fmla="*/ 15 h 4191"/>
                <a:gd name="T32" fmla="*/ 3 w 1637"/>
                <a:gd name="T33" fmla="*/ 7 h 4191"/>
                <a:gd name="T34" fmla="*/ 3 w 1637"/>
                <a:gd name="T35" fmla="*/ 7 h 4191"/>
                <a:gd name="T36" fmla="*/ 2 w 1637"/>
                <a:gd name="T37" fmla="*/ 15 h 4191"/>
                <a:gd name="T38" fmla="*/ 2 w 1637"/>
                <a:gd name="T39" fmla="*/ 16 h 4191"/>
                <a:gd name="T40" fmla="*/ 2 w 1637"/>
                <a:gd name="T41" fmla="*/ 16 h 4191"/>
                <a:gd name="T42" fmla="*/ 1 w 1637"/>
                <a:gd name="T43" fmla="*/ 15 h 4191"/>
                <a:gd name="T44" fmla="*/ 1 w 1637"/>
                <a:gd name="T45" fmla="*/ 15 h 4191"/>
                <a:gd name="T46" fmla="*/ 1 w 1637"/>
                <a:gd name="T47" fmla="*/ 15 h 4191"/>
                <a:gd name="T48" fmla="*/ 1 w 1637"/>
                <a:gd name="T49" fmla="*/ 2 h 4191"/>
                <a:gd name="T50" fmla="*/ 1 w 1637"/>
                <a:gd name="T51" fmla="*/ 7 h 4191"/>
                <a:gd name="T52" fmla="*/ 1 w 1637"/>
                <a:gd name="T53" fmla="*/ 7 h 4191"/>
                <a:gd name="T54" fmla="*/ 0 w 1637"/>
                <a:gd name="T55" fmla="*/ 7 h 4191"/>
                <a:gd name="T56" fmla="*/ 0 w 1637"/>
                <a:gd name="T57" fmla="*/ 7 h 4191"/>
                <a:gd name="T58" fmla="*/ 0 w 1637"/>
                <a:gd name="T59" fmla="*/ 7 h 4191"/>
                <a:gd name="T60" fmla="*/ 0 w 1637"/>
                <a:gd name="T61" fmla="*/ 2 h 4191"/>
                <a:gd name="T62" fmla="*/ 0 w 1637"/>
                <a:gd name="T63" fmla="*/ 0 h 4191"/>
                <a:gd name="T64" fmla="*/ 1 w 1637"/>
                <a:gd name="T65" fmla="*/ 0 h 4191"/>
                <a:gd name="T66" fmla="*/ 1 w 1637"/>
                <a:gd name="T67" fmla="*/ 0 h 4191"/>
                <a:gd name="T68" fmla="*/ 3 w 1637"/>
                <a:gd name="T69" fmla="*/ 0 h 41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37"/>
                <a:gd name="T106" fmla="*/ 0 h 4191"/>
                <a:gd name="T107" fmla="*/ 1637 w 1637"/>
                <a:gd name="T108" fmla="*/ 4191 h 419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37" h="4191">
                  <a:moveTo>
                    <a:pt x="776" y="0"/>
                  </a:moveTo>
                  <a:lnTo>
                    <a:pt x="1141" y="0"/>
                  </a:lnTo>
                  <a:lnTo>
                    <a:pt x="1206" y="1"/>
                  </a:lnTo>
                  <a:lnTo>
                    <a:pt x="1255" y="2"/>
                  </a:lnTo>
                  <a:lnTo>
                    <a:pt x="1301" y="10"/>
                  </a:lnTo>
                  <a:lnTo>
                    <a:pt x="1385" y="39"/>
                  </a:lnTo>
                  <a:lnTo>
                    <a:pt x="1518" y="154"/>
                  </a:lnTo>
                  <a:lnTo>
                    <a:pt x="1601" y="338"/>
                  </a:lnTo>
                  <a:lnTo>
                    <a:pt x="1634" y="583"/>
                  </a:lnTo>
                  <a:lnTo>
                    <a:pt x="1637" y="629"/>
                  </a:lnTo>
                  <a:lnTo>
                    <a:pt x="1637" y="1836"/>
                  </a:lnTo>
                  <a:lnTo>
                    <a:pt x="1637" y="1856"/>
                  </a:lnTo>
                  <a:lnTo>
                    <a:pt x="1602" y="1976"/>
                  </a:lnTo>
                  <a:lnTo>
                    <a:pt x="1479" y="2028"/>
                  </a:lnTo>
                  <a:lnTo>
                    <a:pt x="1434" y="2024"/>
                  </a:lnTo>
                  <a:lnTo>
                    <a:pt x="1399" y="2008"/>
                  </a:lnTo>
                  <a:lnTo>
                    <a:pt x="1355" y="1951"/>
                  </a:lnTo>
                  <a:lnTo>
                    <a:pt x="1336" y="1856"/>
                  </a:lnTo>
                  <a:lnTo>
                    <a:pt x="1333" y="1833"/>
                  </a:lnTo>
                  <a:lnTo>
                    <a:pt x="1330" y="721"/>
                  </a:lnTo>
                  <a:lnTo>
                    <a:pt x="1249" y="717"/>
                  </a:lnTo>
                  <a:lnTo>
                    <a:pt x="1248" y="3852"/>
                  </a:lnTo>
                  <a:lnTo>
                    <a:pt x="1247" y="3911"/>
                  </a:lnTo>
                  <a:lnTo>
                    <a:pt x="1247" y="3950"/>
                  </a:lnTo>
                  <a:lnTo>
                    <a:pt x="1244" y="3996"/>
                  </a:lnTo>
                  <a:lnTo>
                    <a:pt x="1218" y="4088"/>
                  </a:lnTo>
                  <a:lnTo>
                    <a:pt x="1162" y="4160"/>
                  </a:lnTo>
                  <a:lnTo>
                    <a:pt x="1069" y="4191"/>
                  </a:lnTo>
                  <a:lnTo>
                    <a:pt x="990" y="4177"/>
                  </a:lnTo>
                  <a:lnTo>
                    <a:pt x="933" y="4129"/>
                  </a:lnTo>
                  <a:lnTo>
                    <a:pt x="899" y="4045"/>
                  </a:lnTo>
                  <a:lnTo>
                    <a:pt x="883" y="3920"/>
                  </a:lnTo>
                  <a:lnTo>
                    <a:pt x="883" y="3856"/>
                  </a:lnTo>
                  <a:lnTo>
                    <a:pt x="882" y="2023"/>
                  </a:lnTo>
                  <a:lnTo>
                    <a:pt x="802" y="2018"/>
                  </a:lnTo>
                  <a:lnTo>
                    <a:pt x="831" y="2018"/>
                  </a:lnTo>
                  <a:lnTo>
                    <a:pt x="750" y="2023"/>
                  </a:lnTo>
                  <a:lnTo>
                    <a:pt x="749" y="3856"/>
                  </a:lnTo>
                  <a:lnTo>
                    <a:pt x="749" y="3920"/>
                  </a:lnTo>
                  <a:lnTo>
                    <a:pt x="705" y="4126"/>
                  </a:lnTo>
                  <a:lnTo>
                    <a:pt x="651" y="4174"/>
                  </a:lnTo>
                  <a:lnTo>
                    <a:pt x="570" y="4191"/>
                  </a:lnTo>
                  <a:lnTo>
                    <a:pt x="478" y="4163"/>
                  </a:lnTo>
                  <a:lnTo>
                    <a:pt x="420" y="4089"/>
                  </a:lnTo>
                  <a:lnTo>
                    <a:pt x="391" y="3998"/>
                  </a:lnTo>
                  <a:lnTo>
                    <a:pt x="387" y="3953"/>
                  </a:lnTo>
                  <a:lnTo>
                    <a:pt x="387" y="3911"/>
                  </a:lnTo>
                  <a:lnTo>
                    <a:pt x="387" y="3852"/>
                  </a:lnTo>
                  <a:lnTo>
                    <a:pt x="386" y="717"/>
                  </a:lnTo>
                  <a:lnTo>
                    <a:pt x="300" y="720"/>
                  </a:lnTo>
                  <a:lnTo>
                    <a:pt x="301" y="1833"/>
                  </a:lnTo>
                  <a:lnTo>
                    <a:pt x="299" y="1856"/>
                  </a:lnTo>
                  <a:lnTo>
                    <a:pt x="297" y="1889"/>
                  </a:lnTo>
                  <a:lnTo>
                    <a:pt x="281" y="1950"/>
                  </a:lnTo>
                  <a:lnTo>
                    <a:pt x="238" y="2005"/>
                  </a:lnTo>
                  <a:lnTo>
                    <a:pt x="203" y="2023"/>
                  </a:lnTo>
                  <a:lnTo>
                    <a:pt x="155" y="2028"/>
                  </a:lnTo>
                  <a:lnTo>
                    <a:pt x="35" y="1977"/>
                  </a:lnTo>
                  <a:lnTo>
                    <a:pt x="0" y="1856"/>
                  </a:lnTo>
                  <a:lnTo>
                    <a:pt x="0" y="1836"/>
                  </a:lnTo>
                  <a:lnTo>
                    <a:pt x="0" y="629"/>
                  </a:lnTo>
                  <a:lnTo>
                    <a:pt x="0" y="583"/>
                  </a:lnTo>
                  <a:lnTo>
                    <a:pt x="30" y="340"/>
                  </a:lnTo>
                  <a:lnTo>
                    <a:pt x="114" y="155"/>
                  </a:lnTo>
                  <a:lnTo>
                    <a:pt x="246" y="40"/>
                  </a:lnTo>
                  <a:lnTo>
                    <a:pt x="329" y="11"/>
                  </a:lnTo>
                  <a:lnTo>
                    <a:pt x="376" y="3"/>
                  </a:lnTo>
                  <a:lnTo>
                    <a:pt x="426" y="1"/>
                  </a:lnTo>
                  <a:lnTo>
                    <a:pt x="492" y="0"/>
                  </a:lnTo>
                  <a:lnTo>
                    <a:pt x="855" y="0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rgbClr val="8F8F8F"/>
            </a:solidFill>
            <a:ln w="1588">
              <a:solidFill>
                <a:srgbClr val="8F8F8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7" name="Group 54"/>
          <p:cNvGrpSpPr>
            <a:grpSpLocks/>
          </p:cNvGrpSpPr>
          <p:nvPr/>
        </p:nvGrpSpPr>
        <p:grpSpPr bwMode="auto">
          <a:xfrm>
            <a:off x="6405563" y="2105025"/>
            <a:ext cx="539750" cy="112713"/>
            <a:chOff x="3810" y="947"/>
            <a:chExt cx="340" cy="71"/>
          </a:xfrm>
        </p:grpSpPr>
        <p:sp>
          <p:nvSpPr>
            <p:cNvPr id="6193" name="Line 6"/>
            <p:cNvSpPr>
              <a:spLocks noChangeShapeType="1"/>
            </p:cNvSpPr>
            <p:nvPr/>
          </p:nvSpPr>
          <p:spPr bwMode="auto">
            <a:xfrm>
              <a:off x="3810" y="982"/>
              <a:ext cx="329" cy="1"/>
            </a:xfrm>
            <a:prstGeom prst="line">
              <a:avLst/>
            </a:prstGeom>
            <a:noFill/>
            <a:ln w="9525">
              <a:solidFill>
                <a:srgbClr val="161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4" name="Freeform 7"/>
            <p:cNvSpPr>
              <a:spLocks/>
            </p:cNvSpPr>
            <p:nvPr/>
          </p:nvSpPr>
          <p:spPr bwMode="auto">
            <a:xfrm>
              <a:off x="4032" y="947"/>
              <a:ext cx="118" cy="71"/>
            </a:xfrm>
            <a:custGeom>
              <a:avLst/>
              <a:gdLst>
                <a:gd name="T0" fmla="*/ 0 w 237"/>
                <a:gd name="T1" fmla="*/ 0 h 141"/>
                <a:gd name="T2" fmla="*/ 0 w 237"/>
                <a:gd name="T3" fmla="*/ 1 h 141"/>
                <a:gd name="T4" fmla="*/ 0 w 237"/>
                <a:gd name="T5" fmla="*/ 1 h 141"/>
                <a:gd name="T6" fmla="*/ 0 w 237"/>
                <a:gd name="T7" fmla="*/ 0 h 1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7"/>
                <a:gd name="T13" fmla="*/ 0 h 141"/>
                <a:gd name="T14" fmla="*/ 237 w 237"/>
                <a:gd name="T15" fmla="*/ 141 h 1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7" h="141">
                  <a:moveTo>
                    <a:pt x="0" y="0"/>
                  </a:moveTo>
                  <a:lnTo>
                    <a:pt x="237" y="7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1626"/>
            </a:solidFill>
            <a:ln w="9525">
              <a:solidFill>
                <a:srgbClr val="1616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8" name="Group 13"/>
          <p:cNvGrpSpPr>
            <a:grpSpLocks/>
          </p:cNvGrpSpPr>
          <p:nvPr/>
        </p:nvGrpSpPr>
        <p:grpSpPr bwMode="auto">
          <a:xfrm>
            <a:off x="7221538" y="2105025"/>
            <a:ext cx="495300" cy="112713"/>
            <a:chOff x="3145" y="2098"/>
            <a:chExt cx="312" cy="71"/>
          </a:xfrm>
        </p:grpSpPr>
        <p:sp>
          <p:nvSpPr>
            <p:cNvPr id="6191" name="Line 8"/>
            <p:cNvSpPr>
              <a:spLocks noChangeShapeType="1"/>
            </p:cNvSpPr>
            <p:nvPr/>
          </p:nvSpPr>
          <p:spPr bwMode="auto">
            <a:xfrm flipH="1">
              <a:off x="3157" y="2133"/>
              <a:ext cx="300" cy="1"/>
            </a:xfrm>
            <a:prstGeom prst="line">
              <a:avLst/>
            </a:prstGeom>
            <a:noFill/>
            <a:ln w="9525">
              <a:solidFill>
                <a:srgbClr val="161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2" name="Freeform 9"/>
            <p:cNvSpPr>
              <a:spLocks/>
            </p:cNvSpPr>
            <p:nvPr/>
          </p:nvSpPr>
          <p:spPr bwMode="auto">
            <a:xfrm>
              <a:off x="3145" y="2098"/>
              <a:ext cx="119" cy="71"/>
            </a:xfrm>
            <a:custGeom>
              <a:avLst/>
              <a:gdLst>
                <a:gd name="T0" fmla="*/ 1 w 237"/>
                <a:gd name="T1" fmla="*/ 1 h 141"/>
                <a:gd name="T2" fmla="*/ 0 w 237"/>
                <a:gd name="T3" fmla="*/ 1 h 141"/>
                <a:gd name="T4" fmla="*/ 1 w 237"/>
                <a:gd name="T5" fmla="*/ 0 h 141"/>
                <a:gd name="T6" fmla="*/ 1 w 237"/>
                <a:gd name="T7" fmla="*/ 1 h 1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7"/>
                <a:gd name="T13" fmla="*/ 0 h 141"/>
                <a:gd name="T14" fmla="*/ 237 w 237"/>
                <a:gd name="T15" fmla="*/ 141 h 1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7" h="141">
                  <a:moveTo>
                    <a:pt x="237" y="141"/>
                  </a:moveTo>
                  <a:lnTo>
                    <a:pt x="0" y="71"/>
                  </a:lnTo>
                  <a:lnTo>
                    <a:pt x="237" y="0"/>
                  </a:lnTo>
                  <a:lnTo>
                    <a:pt x="237" y="141"/>
                  </a:lnTo>
                  <a:close/>
                </a:path>
              </a:pathLst>
            </a:custGeom>
            <a:solidFill>
              <a:srgbClr val="161626"/>
            </a:solidFill>
            <a:ln w="9525">
              <a:solidFill>
                <a:srgbClr val="16162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5357813" y="1931988"/>
            <a:ext cx="1295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rgbClr val="00FFFF"/>
                </a:solidFill>
              </a:rPr>
              <a:t>pancreatic secretion</a:t>
            </a:r>
            <a:endParaRPr lang="en-US" sz="1400" b="1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7612063" y="1941513"/>
            <a:ext cx="9017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>
                <a:solidFill>
                  <a:srgbClr val="00FFFF"/>
                </a:solidFill>
              </a:rPr>
              <a:t>venous sampling</a:t>
            </a:r>
            <a:endParaRPr lang="en-US" sz="1400" b="1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6151" name="Oval 15"/>
          <p:cNvSpPr>
            <a:spLocks noChangeArrowheads="1"/>
          </p:cNvSpPr>
          <p:nvPr/>
        </p:nvSpPr>
        <p:spPr bwMode="auto">
          <a:xfrm>
            <a:off x="2608263" y="2070100"/>
            <a:ext cx="2351087" cy="901700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Oval 16"/>
          <p:cNvSpPr>
            <a:spLocks noChangeArrowheads="1"/>
          </p:cNvSpPr>
          <p:nvPr/>
        </p:nvSpPr>
        <p:spPr bwMode="auto">
          <a:xfrm>
            <a:off x="2592388" y="3679825"/>
            <a:ext cx="2351087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Oval 17"/>
          <p:cNvSpPr>
            <a:spLocks noChangeArrowheads="1"/>
          </p:cNvSpPr>
          <p:nvPr/>
        </p:nvSpPr>
        <p:spPr bwMode="auto">
          <a:xfrm>
            <a:off x="661988" y="5064125"/>
            <a:ext cx="2351087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Oval 18"/>
          <p:cNvSpPr>
            <a:spLocks noChangeArrowheads="1"/>
          </p:cNvSpPr>
          <p:nvPr/>
        </p:nvSpPr>
        <p:spPr bwMode="auto">
          <a:xfrm>
            <a:off x="4616450" y="5035550"/>
            <a:ext cx="2351088" cy="900113"/>
          </a:xfrm>
          <a:prstGeom prst="ellipse">
            <a:avLst/>
          </a:prstGeom>
          <a:solidFill>
            <a:srgbClr val="161626"/>
          </a:solidFill>
          <a:ln>
            <a:noFill/>
          </a:ln>
          <a:extLs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19"/>
          <p:cNvSpPr>
            <a:spLocks noChangeArrowheads="1"/>
          </p:cNvSpPr>
          <p:nvPr/>
        </p:nvSpPr>
        <p:spPr bwMode="auto">
          <a:xfrm>
            <a:off x="3133725" y="2386013"/>
            <a:ext cx="1257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</a:p>
        </p:txBody>
      </p:sp>
      <p:sp>
        <p:nvSpPr>
          <p:cNvPr id="6156" name="Rectangle 20"/>
          <p:cNvSpPr>
            <a:spLocks noChangeArrowheads="1"/>
          </p:cNvSpPr>
          <p:nvPr/>
        </p:nvSpPr>
        <p:spPr bwMode="auto">
          <a:xfrm>
            <a:off x="3430588" y="4010025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5297488" y="5194300"/>
            <a:ext cx="1028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VENOUS </a:t>
            </a:r>
          </a:p>
        </p:txBody>
      </p:sp>
      <p:sp>
        <p:nvSpPr>
          <p:cNvPr id="6158" name="Rectangle 22"/>
          <p:cNvSpPr>
            <a:spLocks noChangeArrowheads="1"/>
          </p:cNvSpPr>
          <p:nvPr/>
        </p:nvSpPr>
        <p:spPr bwMode="auto">
          <a:xfrm>
            <a:off x="5348288" y="5478463"/>
            <a:ext cx="92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PLASMA</a:t>
            </a:r>
          </a:p>
        </p:txBody>
      </p:sp>
      <p:sp>
        <p:nvSpPr>
          <p:cNvPr id="6159" name="Rectangle 23"/>
          <p:cNvSpPr>
            <a:spLocks noChangeArrowheads="1"/>
          </p:cNvSpPr>
          <p:nvPr/>
        </p:nvSpPr>
        <p:spPr bwMode="auto">
          <a:xfrm>
            <a:off x="857250" y="5284788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EXTRACELLULAR</a:t>
            </a:r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1485900" y="5568950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FLUID</a:t>
            </a:r>
          </a:p>
        </p:txBody>
      </p:sp>
      <p:sp>
        <p:nvSpPr>
          <p:cNvPr id="6161" name="Line 25"/>
          <p:cNvSpPr>
            <a:spLocks noChangeShapeType="1"/>
          </p:cNvSpPr>
          <p:nvPr/>
        </p:nvSpPr>
        <p:spPr bwMode="auto">
          <a:xfrm>
            <a:off x="4878388" y="4387850"/>
            <a:ext cx="571500" cy="512763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Freeform 26"/>
          <p:cNvSpPr>
            <a:spLocks/>
          </p:cNvSpPr>
          <p:nvPr/>
        </p:nvSpPr>
        <p:spPr bwMode="auto">
          <a:xfrm>
            <a:off x="5249863" y="4713288"/>
            <a:ext cx="230187" cy="214312"/>
          </a:xfrm>
          <a:custGeom>
            <a:avLst/>
            <a:gdLst>
              <a:gd name="T0" fmla="*/ 2147483647 w 291"/>
              <a:gd name="T1" fmla="*/ 0 h 270"/>
              <a:gd name="T2" fmla="*/ 2147483647 w 291"/>
              <a:gd name="T3" fmla="*/ 2147483647 h 270"/>
              <a:gd name="T4" fmla="*/ 0 w 291"/>
              <a:gd name="T5" fmla="*/ 2147483647 h 270"/>
              <a:gd name="T6" fmla="*/ 2147483647 w 291"/>
              <a:gd name="T7" fmla="*/ 0 h 270"/>
              <a:gd name="T8" fmla="*/ 0 60000 65536"/>
              <a:gd name="T9" fmla="*/ 0 60000 65536"/>
              <a:gd name="T10" fmla="*/ 0 60000 65536"/>
              <a:gd name="T11" fmla="*/ 0 60000 65536"/>
              <a:gd name="T12" fmla="*/ 0 w 291"/>
              <a:gd name="T13" fmla="*/ 0 h 270"/>
              <a:gd name="T14" fmla="*/ 291 w 291"/>
              <a:gd name="T15" fmla="*/ 270 h 2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1" h="270">
                <a:moveTo>
                  <a:pt x="106" y="0"/>
                </a:moveTo>
                <a:lnTo>
                  <a:pt x="291" y="270"/>
                </a:lnTo>
                <a:lnTo>
                  <a:pt x="0" y="118"/>
                </a:lnTo>
                <a:lnTo>
                  <a:pt x="106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3" name="Line 27"/>
          <p:cNvSpPr>
            <a:spLocks noChangeShapeType="1"/>
          </p:cNvSpPr>
          <p:nvPr/>
        </p:nvSpPr>
        <p:spPr bwMode="auto">
          <a:xfrm flipH="1" flipV="1">
            <a:off x="4692650" y="4538663"/>
            <a:ext cx="563563" cy="515937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4" name="Freeform 28"/>
          <p:cNvSpPr>
            <a:spLocks/>
          </p:cNvSpPr>
          <p:nvPr/>
        </p:nvSpPr>
        <p:spPr bwMode="auto">
          <a:xfrm>
            <a:off x="4662488" y="4511675"/>
            <a:ext cx="228600" cy="217488"/>
          </a:xfrm>
          <a:custGeom>
            <a:avLst/>
            <a:gdLst>
              <a:gd name="T0" fmla="*/ 2147483647 w 288"/>
              <a:gd name="T1" fmla="*/ 2147483647 h 274"/>
              <a:gd name="T2" fmla="*/ 0 w 288"/>
              <a:gd name="T3" fmla="*/ 0 h 274"/>
              <a:gd name="T4" fmla="*/ 2147483647 w 288"/>
              <a:gd name="T5" fmla="*/ 2147483647 h 274"/>
              <a:gd name="T6" fmla="*/ 2147483647 w 288"/>
              <a:gd name="T7" fmla="*/ 2147483647 h 274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74"/>
              <a:gd name="T14" fmla="*/ 288 w 288"/>
              <a:gd name="T15" fmla="*/ 274 h 2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74">
                <a:moveTo>
                  <a:pt x="180" y="274"/>
                </a:moveTo>
                <a:lnTo>
                  <a:pt x="0" y="0"/>
                </a:lnTo>
                <a:lnTo>
                  <a:pt x="288" y="157"/>
                </a:lnTo>
                <a:lnTo>
                  <a:pt x="180" y="274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5" name="Line 29"/>
          <p:cNvSpPr>
            <a:spLocks noChangeShapeType="1"/>
          </p:cNvSpPr>
          <p:nvPr/>
        </p:nvSpPr>
        <p:spPr bwMode="auto">
          <a:xfrm>
            <a:off x="6951663" y="5435600"/>
            <a:ext cx="809625" cy="1588"/>
          </a:xfrm>
          <a:prstGeom prst="line">
            <a:avLst/>
          </a:prstGeom>
          <a:noFill/>
          <a:ln w="31750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6" name="Freeform 30"/>
          <p:cNvSpPr>
            <a:spLocks/>
          </p:cNvSpPr>
          <p:nvPr/>
        </p:nvSpPr>
        <p:spPr bwMode="auto">
          <a:xfrm>
            <a:off x="7531100" y="5362575"/>
            <a:ext cx="292100" cy="146050"/>
          </a:xfrm>
          <a:custGeom>
            <a:avLst/>
            <a:gdLst>
              <a:gd name="T0" fmla="*/ 0 w 370"/>
              <a:gd name="T1" fmla="*/ 0 h 185"/>
              <a:gd name="T2" fmla="*/ 2147483647 w 370"/>
              <a:gd name="T3" fmla="*/ 2147483647 h 185"/>
              <a:gd name="T4" fmla="*/ 0 w 370"/>
              <a:gd name="T5" fmla="*/ 2147483647 h 185"/>
              <a:gd name="T6" fmla="*/ 0 w 370"/>
              <a:gd name="T7" fmla="*/ 0 h 185"/>
              <a:gd name="T8" fmla="*/ 0 60000 65536"/>
              <a:gd name="T9" fmla="*/ 0 60000 65536"/>
              <a:gd name="T10" fmla="*/ 0 60000 65536"/>
              <a:gd name="T11" fmla="*/ 0 60000 65536"/>
              <a:gd name="T12" fmla="*/ 0 w 370"/>
              <a:gd name="T13" fmla="*/ 0 h 185"/>
              <a:gd name="T14" fmla="*/ 370 w 370"/>
              <a:gd name="T15" fmla="*/ 185 h 1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0" h="185">
                <a:moveTo>
                  <a:pt x="0" y="0"/>
                </a:moveTo>
                <a:lnTo>
                  <a:pt x="370" y="93"/>
                </a:lnTo>
                <a:lnTo>
                  <a:pt x="0" y="185"/>
                </a:lnTo>
                <a:lnTo>
                  <a:pt x="0" y="0"/>
                </a:lnTo>
                <a:close/>
              </a:path>
            </a:pathLst>
          </a:custGeom>
          <a:solidFill>
            <a:srgbClr val="161626"/>
          </a:solidFill>
          <a:ln w="31750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7" name="Line 31"/>
          <p:cNvSpPr>
            <a:spLocks noChangeShapeType="1"/>
          </p:cNvSpPr>
          <p:nvPr/>
        </p:nvSpPr>
        <p:spPr bwMode="auto">
          <a:xfrm flipH="1">
            <a:off x="3151188" y="5364163"/>
            <a:ext cx="1385887" cy="1587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Freeform 32"/>
          <p:cNvSpPr>
            <a:spLocks/>
          </p:cNvSpPr>
          <p:nvPr/>
        </p:nvSpPr>
        <p:spPr bwMode="auto">
          <a:xfrm>
            <a:off x="3109913" y="5300663"/>
            <a:ext cx="252412" cy="127000"/>
          </a:xfrm>
          <a:custGeom>
            <a:avLst/>
            <a:gdLst>
              <a:gd name="T0" fmla="*/ 2147483647 w 318"/>
              <a:gd name="T1" fmla="*/ 2147483647 h 159"/>
              <a:gd name="T2" fmla="*/ 0 w 318"/>
              <a:gd name="T3" fmla="*/ 2147483647 h 159"/>
              <a:gd name="T4" fmla="*/ 2147483647 w 318"/>
              <a:gd name="T5" fmla="*/ 0 h 159"/>
              <a:gd name="T6" fmla="*/ 2147483647 w 318"/>
              <a:gd name="T7" fmla="*/ 2147483647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159"/>
              <a:gd name="T14" fmla="*/ 318 w 318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159">
                <a:moveTo>
                  <a:pt x="318" y="159"/>
                </a:moveTo>
                <a:lnTo>
                  <a:pt x="0" y="80"/>
                </a:lnTo>
                <a:lnTo>
                  <a:pt x="318" y="0"/>
                </a:lnTo>
                <a:lnTo>
                  <a:pt x="318" y="159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9" name="Line 33"/>
          <p:cNvSpPr>
            <a:spLocks noChangeShapeType="1"/>
          </p:cNvSpPr>
          <p:nvPr/>
        </p:nvSpPr>
        <p:spPr bwMode="auto">
          <a:xfrm>
            <a:off x="3182938" y="5600700"/>
            <a:ext cx="1339850" cy="1588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0" name="Freeform 34"/>
          <p:cNvSpPr>
            <a:spLocks/>
          </p:cNvSpPr>
          <p:nvPr/>
        </p:nvSpPr>
        <p:spPr bwMode="auto">
          <a:xfrm>
            <a:off x="4311650" y="5537200"/>
            <a:ext cx="252413" cy="125413"/>
          </a:xfrm>
          <a:custGeom>
            <a:avLst/>
            <a:gdLst>
              <a:gd name="T0" fmla="*/ 0 w 317"/>
              <a:gd name="T1" fmla="*/ 0 h 159"/>
              <a:gd name="T2" fmla="*/ 2147483647 w 317"/>
              <a:gd name="T3" fmla="*/ 2147483647 h 159"/>
              <a:gd name="T4" fmla="*/ 0 w 317"/>
              <a:gd name="T5" fmla="*/ 2147483647 h 159"/>
              <a:gd name="T6" fmla="*/ 0 w 317"/>
              <a:gd name="T7" fmla="*/ 0 h 159"/>
              <a:gd name="T8" fmla="*/ 0 60000 65536"/>
              <a:gd name="T9" fmla="*/ 0 60000 65536"/>
              <a:gd name="T10" fmla="*/ 0 60000 65536"/>
              <a:gd name="T11" fmla="*/ 0 60000 65536"/>
              <a:gd name="T12" fmla="*/ 0 w 317"/>
              <a:gd name="T13" fmla="*/ 0 h 159"/>
              <a:gd name="T14" fmla="*/ 317 w 317"/>
              <a:gd name="T15" fmla="*/ 159 h 1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" h="159">
                <a:moveTo>
                  <a:pt x="0" y="0"/>
                </a:moveTo>
                <a:lnTo>
                  <a:pt x="317" y="79"/>
                </a:ln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71" name="Line 35"/>
          <p:cNvSpPr>
            <a:spLocks noChangeShapeType="1"/>
          </p:cNvSpPr>
          <p:nvPr/>
        </p:nvSpPr>
        <p:spPr bwMode="auto">
          <a:xfrm>
            <a:off x="1828800" y="5983288"/>
            <a:ext cx="1588" cy="574675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Freeform 36"/>
          <p:cNvSpPr>
            <a:spLocks/>
          </p:cNvSpPr>
          <p:nvPr/>
        </p:nvSpPr>
        <p:spPr bwMode="auto">
          <a:xfrm>
            <a:off x="1766888" y="6346825"/>
            <a:ext cx="125412" cy="252413"/>
          </a:xfrm>
          <a:custGeom>
            <a:avLst/>
            <a:gdLst>
              <a:gd name="T0" fmla="*/ 2147483647 w 159"/>
              <a:gd name="T1" fmla="*/ 0 h 318"/>
              <a:gd name="T2" fmla="*/ 2147483647 w 159"/>
              <a:gd name="T3" fmla="*/ 2147483647 h 318"/>
              <a:gd name="T4" fmla="*/ 0 w 159"/>
              <a:gd name="T5" fmla="*/ 0 h 318"/>
              <a:gd name="T6" fmla="*/ 2147483647 w 159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8"/>
              <a:gd name="T14" fmla="*/ 159 w 159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8">
                <a:moveTo>
                  <a:pt x="159" y="0"/>
                </a:moveTo>
                <a:lnTo>
                  <a:pt x="79" y="318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73" name="Line 37"/>
          <p:cNvSpPr>
            <a:spLocks noChangeShapeType="1"/>
          </p:cNvSpPr>
          <p:nvPr/>
        </p:nvSpPr>
        <p:spPr bwMode="auto">
          <a:xfrm>
            <a:off x="5780088" y="5951538"/>
            <a:ext cx="1587" cy="574675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4" name="Freeform 38"/>
          <p:cNvSpPr>
            <a:spLocks/>
          </p:cNvSpPr>
          <p:nvPr/>
        </p:nvSpPr>
        <p:spPr bwMode="auto">
          <a:xfrm>
            <a:off x="5716588" y="6315075"/>
            <a:ext cx="127000" cy="252413"/>
          </a:xfrm>
          <a:custGeom>
            <a:avLst/>
            <a:gdLst>
              <a:gd name="T0" fmla="*/ 2147483647 w 159"/>
              <a:gd name="T1" fmla="*/ 0 h 317"/>
              <a:gd name="T2" fmla="*/ 2147483647 w 159"/>
              <a:gd name="T3" fmla="*/ 2147483647 h 317"/>
              <a:gd name="T4" fmla="*/ 0 w 159"/>
              <a:gd name="T5" fmla="*/ 0 h 317"/>
              <a:gd name="T6" fmla="*/ 2147483647 w 159"/>
              <a:gd name="T7" fmla="*/ 0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7"/>
              <a:gd name="T14" fmla="*/ 159 w 159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7">
                <a:moveTo>
                  <a:pt x="159" y="0"/>
                </a:moveTo>
                <a:lnTo>
                  <a:pt x="80" y="317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75" name="Rectangle 39"/>
          <p:cNvSpPr>
            <a:spLocks noChangeArrowheads="1"/>
          </p:cNvSpPr>
          <p:nvPr/>
        </p:nvSpPr>
        <p:spPr bwMode="auto">
          <a:xfrm>
            <a:off x="2616200" y="3146425"/>
            <a:ext cx="866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insulin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176" name="Line 40"/>
          <p:cNvSpPr>
            <a:spLocks noChangeShapeType="1"/>
          </p:cNvSpPr>
          <p:nvPr/>
        </p:nvSpPr>
        <p:spPr bwMode="auto">
          <a:xfrm>
            <a:off x="3760788" y="3014663"/>
            <a:ext cx="1587" cy="514350"/>
          </a:xfrm>
          <a:prstGeom prst="line">
            <a:avLst/>
          </a:prstGeom>
          <a:noFill/>
          <a:ln w="20638">
            <a:solidFill>
              <a:srgbClr val="1616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7" name="Freeform 41"/>
          <p:cNvSpPr>
            <a:spLocks/>
          </p:cNvSpPr>
          <p:nvPr/>
        </p:nvSpPr>
        <p:spPr bwMode="auto">
          <a:xfrm>
            <a:off x="3697288" y="3317875"/>
            <a:ext cx="125412" cy="252413"/>
          </a:xfrm>
          <a:custGeom>
            <a:avLst/>
            <a:gdLst>
              <a:gd name="T0" fmla="*/ 2147483647 w 159"/>
              <a:gd name="T1" fmla="*/ 0 h 318"/>
              <a:gd name="T2" fmla="*/ 2147483647 w 159"/>
              <a:gd name="T3" fmla="*/ 2147483647 h 318"/>
              <a:gd name="T4" fmla="*/ 0 w 159"/>
              <a:gd name="T5" fmla="*/ 0 h 318"/>
              <a:gd name="T6" fmla="*/ 2147483647 w 159"/>
              <a:gd name="T7" fmla="*/ 0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318"/>
              <a:gd name="T14" fmla="*/ 159 w 159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318">
                <a:moveTo>
                  <a:pt x="159" y="0"/>
                </a:moveTo>
                <a:lnTo>
                  <a:pt x="79" y="318"/>
                </a:lnTo>
                <a:lnTo>
                  <a:pt x="0" y="0"/>
                </a:lnTo>
                <a:lnTo>
                  <a:pt x="159" y="0"/>
                </a:lnTo>
                <a:close/>
              </a:path>
            </a:pathLst>
          </a:custGeom>
          <a:solidFill>
            <a:srgbClr val="161626"/>
          </a:solidFill>
          <a:ln w="20638">
            <a:solidFill>
              <a:srgbClr val="16162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78" name="Rectangle 42"/>
          <p:cNvSpPr>
            <a:spLocks noChangeArrowheads="1"/>
          </p:cNvSpPr>
          <p:nvPr/>
        </p:nvSpPr>
        <p:spPr bwMode="auto">
          <a:xfrm>
            <a:off x="639763" y="6127750"/>
            <a:ext cx="660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tissue </a:t>
            </a:r>
          </a:p>
        </p:txBody>
      </p:sp>
      <p:sp>
        <p:nvSpPr>
          <p:cNvPr id="6179" name="Rectangle 43"/>
          <p:cNvSpPr>
            <a:spLocks noChangeArrowheads="1"/>
          </p:cNvSpPr>
          <p:nvPr/>
        </p:nvSpPr>
        <p:spPr bwMode="auto">
          <a:xfrm>
            <a:off x="358775" y="6375400"/>
            <a:ext cx="116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metabolism</a:t>
            </a:r>
          </a:p>
        </p:txBody>
      </p:sp>
      <p:sp>
        <p:nvSpPr>
          <p:cNvPr id="6180" name="Rectangle 44"/>
          <p:cNvSpPr>
            <a:spLocks noChangeArrowheads="1"/>
          </p:cNvSpPr>
          <p:nvPr/>
        </p:nvSpPr>
        <p:spPr bwMode="auto">
          <a:xfrm>
            <a:off x="6321425" y="6113463"/>
            <a:ext cx="57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renal </a:t>
            </a:r>
          </a:p>
        </p:txBody>
      </p:sp>
      <p:sp>
        <p:nvSpPr>
          <p:cNvPr id="6181" name="Rectangle 45"/>
          <p:cNvSpPr>
            <a:spLocks noChangeArrowheads="1"/>
          </p:cNvSpPr>
          <p:nvPr/>
        </p:nvSpPr>
        <p:spPr bwMode="auto">
          <a:xfrm>
            <a:off x="6118225" y="6362700"/>
            <a:ext cx="927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excretion</a:t>
            </a:r>
          </a:p>
        </p:txBody>
      </p:sp>
      <p:sp>
        <p:nvSpPr>
          <p:cNvPr id="6182" name="Rectangle 46"/>
          <p:cNvSpPr>
            <a:spLocks noChangeArrowheads="1"/>
          </p:cNvSpPr>
          <p:nvPr/>
        </p:nvSpPr>
        <p:spPr bwMode="auto">
          <a:xfrm>
            <a:off x="5046663" y="3740150"/>
            <a:ext cx="1720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~50% uptake on </a:t>
            </a:r>
          </a:p>
        </p:txBody>
      </p:sp>
      <p:sp>
        <p:nvSpPr>
          <p:cNvPr id="6183" name="Rectangle 47"/>
          <p:cNvSpPr>
            <a:spLocks noChangeArrowheads="1"/>
          </p:cNvSpPr>
          <p:nvPr/>
        </p:nvSpPr>
        <p:spPr bwMode="auto">
          <a:xfrm>
            <a:off x="5345113" y="3989388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first pass</a:t>
            </a:r>
          </a:p>
        </p:txBody>
      </p:sp>
      <p:sp>
        <p:nvSpPr>
          <p:cNvPr id="6184" name="Rectangle 48"/>
          <p:cNvSpPr>
            <a:spLocks noChangeArrowheads="1"/>
          </p:cNvSpPr>
          <p:nvPr/>
        </p:nvSpPr>
        <p:spPr bwMode="auto">
          <a:xfrm>
            <a:off x="3049588" y="4946650"/>
            <a:ext cx="171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receptor uptake  </a:t>
            </a:r>
          </a:p>
        </p:txBody>
      </p:sp>
      <p:sp>
        <p:nvSpPr>
          <p:cNvPr id="6185" name="Rectangle 49"/>
          <p:cNvSpPr>
            <a:spLocks noChangeArrowheads="1"/>
          </p:cNvSpPr>
          <p:nvPr/>
        </p:nvSpPr>
        <p:spPr bwMode="auto">
          <a:xfrm>
            <a:off x="3078163" y="5789613"/>
            <a:ext cx="1676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transendothelial </a:t>
            </a:r>
          </a:p>
        </p:txBody>
      </p:sp>
      <p:sp>
        <p:nvSpPr>
          <p:cNvPr id="6186" name="Rectangle 50"/>
          <p:cNvSpPr>
            <a:spLocks noChangeArrowheads="1"/>
          </p:cNvSpPr>
          <p:nvPr/>
        </p:nvSpPr>
        <p:spPr bwMode="auto">
          <a:xfrm>
            <a:off x="3430588" y="6035675"/>
            <a:ext cx="900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6187" name="Rectangle 51"/>
          <p:cNvSpPr>
            <a:spLocks noChangeArrowheads="1"/>
          </p:cNvSpPr>
          <p:nvPr/>
        </p:nvSpPr>
        <p:spPr bwMode="auto">
          <a:xfrm>
            <a:off x="7289800" y="4533900"/>
            <a:ext cx="14239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 b="1">
                <a:solidFill>
                  <a:srgbClr val="00FFFF"/>
                </a:solidFill>
              </a:rPr>
              <a:t>venous sampling</a:t>
            </a:r>
          </a:p>
        </p:txBody>
      </p:sp>
      <p:sp>
        <p:nvSpPr>
          <p:cNvPr id="6188" name="Rectangle 55"/>
          <p:cNvSpPr>
            <a:spLocks noChangeArrowheads="1"/>
          </p:cNvSpPr>
          <p:nvPr/>
        </p:nvSpPr>
        <p:spPr bwMode="auto">
          <a:xfrm>
            <a:off x="1008063" y="2187575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FFFF"/>
                </a:solidFill>
              </a:rPr>
              <a:t>pancreatic secretion</a:t>
            </a:r>
            <a:endParaRPr lang="en-US" sz="2000" b="1">
              <a:solidFill>
                <a:srgbClr val="00FFFF"/>
              </a:solidFill>
              <a:latin typeface="Times New Roman" pitchFamily="18" charset="0"/>
            </a:endParaRPr>
          </a:p>
        </p:txBody>
      </p:sp>
      <p:sp>
        <p:nvSpPr>
          <p:cNvPr id="6189" name="Rectangle 10"/>
          <p:cNvSpPr>
            <a:spLocks noChangeArrowheads="1"/>
          </p:cNvSpPr>
          <p:nvPr/>
        </p:nvSpPr>
        <p:spPr bwMode="auto">
          <a:xfrm>
            <a:off x="769938" y="427038"/>
            <a:ext cx="7402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INSULIN DISTRIBUTION THROUGHOUT THE BODY</a:t>
            </a:r>
            <a:endParaRPr lang="en-US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6190" name="Text Box 1027"/>
          <p:cNvSpPr txBox="1">
            <a:spLocks noChangeArrowheads="1"/>
          </p:cNvSpPr>
          <p:nvPr/>
        </p:nvSpPr>
        <p:spPr bwMode="auto">
          <a:xfrm>
            <a:off x="669925" y="974725"/>
            <a:ext cx="5410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2) insulin has a complex pattern of distribution throughout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367088" y="2560638"/>
            <a:ext cx="2136775" cy="292100"/>
          </a:xfrm>
          <a:prstGeom prst="rect">
            <a:avLst/>
          </a:prstGeom>
          <a:noFill/>
          <a:ln w="63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367088" y="5853113"/>
            <a:ext cx="1962150" cy="352425"/>
          </a:xfrm>
          <a:prstGeom prst="rect">
            <a:avLst/>
          </a:prstGeom>
          <a:noFill/>
          <a:ln w="63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272088" y="4198938"/>
            <a:ext cx="1749425" cy="330200"/>
          </a:xfrm>
          <a:prstGeom prst="rect">
            <a:avLst/>
          </a:prstGeom>
          <a:noFill/>
          <a:ln w="63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614488" y="4198938"/>
            <a:ext cx="1673225" cy="330200"/>
          </a:xfrm>
          <a:prstGeom prst="rect">
            <a:avLst/>
          </a:prstGeom>
          <a:noFill/>
          <a:ln w="635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3452813" y="2625725"/>
            <a:ext cx="1927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GLUCOSE TURNOVER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3473450" y="5916613"/>
            <a:ext cx="1798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INSULIN SECRETION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5326063" y="4262438"/>
            <a:ext cx="16795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PLASMA GLUCOSE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1690688" y="4262438"/>
            <a:ext cx="15113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PLASMA INSULIN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V="1">
            <a:off x="2833688" y="3081338"/>
            <a:ext cx="838200" cy="9906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4891088" y="3157538"/>
            <a:ext cx="914400" cy="9144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 flipH="1">
            <a:off x="4814888" y="4757738"/>
            <a:ext cx="990600" cy="9906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 flipH="1" flipV="1">
            <a:off x="2833688" y="4681538"/>
            <a:ext cx="990600" cy="990600"/>
          </a:xfrm>
          <a:prstGeom prst="line">
            <a:avLst/>
          </a:prstGeom>
          <a:noFill/>
          <a:ln w="28575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782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THE INSULIN / GLUCOSE CLOSED FEEDBACK LOOP</a:t>
            </a:r>
          </a:p>
        </p:txBody>
      </p:sp>
      <p:sp>
        <p:nvSpPr>
          <p:cNvPr id="7183" name="Oval 21"/>
          <p:cNvSpPr>
            <a:spLocks noChangeArrowheads="1"/>
          </p:cNvSpPr>
          <p:nvPr/>
        </p:nvSpPr>
        <p:spPr bwMode="auto">
          <a:xfrm>
            <a:off x="3052763" y="4921250"/>
            <a:ext cx="552450" cy="5222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2971800" y="3333750"/>
            <a:ext cx="552450" cy="5222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5010150" y="3297238"/>
            <a:ext cx="552450" cy="5222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5046663" y="4959350"/>
            <a:ext cx="552450" cy="5222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25"/>
          <p:cNvSpPr>
            <a:spLocks noChangeArrowheads="1"/>
          </p:cNvSpPr>
          <p:nvPr/>
        </p:nvSpPr>
        <p:spPr bwMode="auto">
          <a:xfrm>
            <a:off x="5805488" y="5959475"/>
            <a:ext cx="552450" cy="5222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Text Box 26"/>
          <p:cNvSpPr txBox="1">
            <a:spLocks noChangeArrowheads="1"/>
          </p:cNvSpPr>
          <p:nvPr/>
        </p:nvSpPr>
        <p:spPr bwMode="auto">
          <a:xfrm>
            <a:off x="6469063" y="6022975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= complex systems</a:t>
            </a:r>
          </a:p>
        </p:txBody>
      </p:sp>
      <p:sp>
        <p:nvSpPr>
          <p:cNvPr id="7189" name="Text Box 1027"/>
          <p:cNvSpPr txBox="1">
            <a:spLocks noChangeArrowheads="1"/>
          </p:cNvSpPr>
          <p:nvPr/>
        </p:nvSpPr>
        <p:spPr bwMode="auto">
          <a:xfrm>
            <a:off x="638175" y="1184275"/>
            <a:ext cx="6624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3) insulin secretion depends on glucose levels, which depend on insulin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7866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THE INSULIN SECRETION RESPONSE TO GLUCOSE</a:t>
            </a:r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638175" y="1184275"/>
            <a:ext cx="6624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4) there is no direct, linear relationship between insulin secretion and a glucose stimulus</a:t>
            </a:r>
          </a:p>
        </p:txBody>
      </p:sp>
      <p:sp>
        <p:nvSpPr>
          <p:cNvPr id="8196" name="Text Box 1029"/>
          <p:cNvSpPr txBox="1">
            <a:spLocks noChangeArrowheads="1"/>
          </p:cNvSpPr>
          <p:nvPr/>
        </p:nvSpPr>
        <p:spPr bwMode="auto">
          <a:xfrm>
            <a:off x="1298575" y="2435225"/>
            <a:ext cx="584835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insulin secretion is phasic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the initial first phase burst of insulin release depends on the rate of rise of glucose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the prolonged second phase of insulin release depends on sustained glucose levels</a:t>
            </a:r>
          </a:p>
          <a:p>
            <a:pPr>
              <a:spcAft>
                <a:spcPts val="12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repeated glucose stimulation potentiates net insulin release</a:t>
            </a:r>
          </a:p>
        </p:txBody>
      </p:sp>
      <p:sp>
        <p:nvSpPr>
          <p:cNvPr id="8197" name="Text Box 1027"/>
          <p:cNvSpPr txBox="1">
            <a:spLocks noChangeArrowheads="1"/>
          </p:cNvSpPr>
          <p:nvPr/>
        </p:nvSpPr>
        <p:spPr bwMode="auto">
          <a:xfrm>
            <a:off x="2266950" y="5411788"/>
            <a:ext cx="6553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00FFFF"/>
                </a:solidFill>
              </a:rPr>
              <a:t>each of these processes has its own sensitivity to glucose that contributes to glycaemic status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7"/>
          <p:cNvSpPr txBox="1">
            <a:spLocks noChangeArrowheads="1"/>
          </p:cNvSpPr>
          <p:nvPr/>
        </p:nvSpPr>
        <p:spPr bwMode="auto">
          <a:xfrm>
            <a:off x="638175" y="1184275"/>
            <a:ext cx="6592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100000"/>
              </a:spcAft>
              <a:buSzPct val="200000"/>
            </a:pPr>
            <a:r>
              <a:rPr lang="en-US" sz="2400">
                <a:solidFill>
                  <a:schemeClr val="bg1"/>
                </a:solidFill>
              </a:rPr>
              <a:t>5) insulin secretion is susceptible to many different influences apart from glucose</a:t>
            </a:r>
          </a:p>
        </p:txBody>
      </p:sp>
      <p:sp>
        <p:nvSpPr>
          <p:cNvPr id="9219" name="Text Box 19"/>
          <p:cNvSpPr txBox="1">
            <a:spLocks noChangeArrowheads="1"/>
          </p:cNvSpPr>
          <p:nvPr/>
        </p:nvSpPr>
        <p:spPr bwMode="auto">
          <a:xfrm>
            <a:off x="538163" y="365125"/>
            <a:ext cx="5862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>
                <a:solidFill>
                  <a:srgbClr val="FF9900"/>
                </a:solidFill>
              </a:rPr>
              <a:t>INFLUENCES ON INSULIN SECRETION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1781175" y="2322513"/>
            <a:ext cx="54610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insulin secretion is pulsatile</a:t>
            </a:r>
          </a:p>
          <a:p>
            <a:pPr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incretin hormones from the gut augment the sensitivity of insulin release to glucose</a:t>
            </a:r>
          </a:p>
          <a:p>
            <a:pPr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400">
                <a:solidFill>
                  <a:schemeClr val="bg1"/>
                </a:solidFill>
              </a:rPr>
              <a:t>increased sympathetic tone suppresses insulin secretion</a:t>
            </a:r>
          </a:p>
          <a:p>
            <a:pPr>
              <a:spcAft>
                <a:spcPts val="18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400">
                <a:solidFill>
                  <a:schemeClr val="bg1"/>
                </a:solidFill>
              </a:rPr>
              <a:t>increased inflammatory tone suppresses insulin secretion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533400" y="528638"/>
            <a:ext cx="805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9900"/>
                </a:solidFill>
              </a:rPr>
              <a:t>INSULIN SECRETION: QUANTIFICATION IN CLINICAL RESEARCH</a:t>
            </a:r>
          </a:p>
        </p:txBody>
      </p:sp>
      <p:sp>
        <p:nvSpPr>
          <p:cNvPr id="10243" name="Rectangle 16"/>
          <p:cNvSpPr>
            <a:spLocks noChangeArrowheads="1"/>
          </p:cNvSpPr>
          <p:nvPr/>
        </p:nvSpPr>
        <p:spPr bwMode="auto">
          <a:xfrm>
            <a:off x="650875" y="4978400"/>
            <a:ext cx="14081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pancreatic</a:t>
            </a:r>
            <a:endParaRPr lang="en-US">
              <a:solidFill>
                <a:srgbClr val="00FFFF"/>
              </a:solidFill>
            </a:endParaRP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696913" y="1746250"/>
            <a:ext cx="1289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FFFF"/>
                </a:solidFill>
              </a:rPr>
              <a:t>surrogate</a:t>
            </a:r>
            <a:endParaRPr lang="en-US">
              <a:solidFill>
                <a:srgbClr val="00FFFF"/>
              </a:solidFill>
            </a:endParaRPr>
          </a:p>
        </p:txBody>
      </p:sp>
      <p:grpSp>
        <p:nvGrpSpPr>
          <p:cNvPr id="10245" name="Group 18"/>
          <p:cNvGrpSpPr>
            <a:grpSpLocks/>
          </p:cNvGrpSpPr>
          <p:nvPr/>
        </p:nvGrpSpPr>
        <p:grpSpPr bwMode="auto">
          <a:xfrm>
            <a:off x="1227138" y="2214563"/>
            <a:ext cx="125412" cy="2668587"/>
            <a:chOff x="1200" y="1536"/>
            <a:chExt cx="79" cy="1321"/>
          </a:xfrm>
        </p:grpSpPr>
        <p:sp>
          <p:nvSpPr>
            <p:cNvPr id="10247" name="Line 19"/>
            <p:cNvSpPr>
              <a:spLocks noChangeShapeType="1"/>
            </p:cNvSpPr>
            <p:nvPr/>
          </p:nvSpPr>
          <p:spPr bwMode="auto">
            <a:xfrm>
              <a:off x="1248" y="1536"/>
              <a:ext cx="1" cy="1249"/>
            </a:xfrm>
            <a:prstGeom prst="line">
              <a:avLst/>
            </a:prstGeom>
            <a:noFill/>
            <a:ln w="20701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Freeform 20"/>
            <p:cNvSpPr>
              <a:spLocks/>
            </p:cNvSpPr>
            <p:nvPr/>
          </p:nvSpPr>
          <p:spPr bwMode="auto">
            <a:xfrm>
              <a:off x="1200" y="2688"/>
              <a:ext cx="79" cy="169"/>
            </a:xfrm>
            <a:custGeom>
              <a:avLst/>
              <a:gdLst>
                <a:gd name="T0" fmla="*/ 0 w 159"/>
                <a:gd name="T1" fmla="*/ 0 h 337"/>
                <a:gd name="T2" fmla="*/ 0 w 159"/>
                <a:gd name="T3" fmla="*/ 1 h 337"/>
                <a:gd name="T4" fmla="*/ 0 w 159"/>
                <a:gd name="T5" fmla="*/ 0 h 337"/>
                <a:gd name="T6" fmla="*/ 0 w 159"/>
                <a:gd name="T7" fmla="*/ 0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9"/>
                <a:gd name="T13" fmla="*/ 0 h 337"/>
                <a:gd name="T14" fmla="*/ 159 w 159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9" h="337">
                  <a:moveTo>
                    <a:pt x="159" y="0"/>
                  </a:moveTo>
                  <a:lnTo>
                    <a:pt x="79" y="337"/>
                  </a:lnTo>
                  <a:lnTo>
                    <a:pt x="0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00FFFF"/>
            </a:solidFill>
            <a:ln w="20701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46" name="Text Box 32"/>
          <p:cNvSpPr txBox="1">
            <a:spLocks noChangeArrowheads="1"/>
          </p:cNvSpPr>
          <p:nvPr/>
        </p:nvSpPr>
        <p:spPr bwMode="auto">
          <a:xfrm>
            <a:off x="2168525" y="1804988"/>
            <a:ext cx="65722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homeostasis model assessment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the insulinogenic index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IVGTT acute insulin response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IVGTT modelling: glucose C-peptide minimal model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IVGTT modelling: insulin C-peptide combined model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OG/MTT modelling: glucose C-peptide modelling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hyperglycaemic clamp</a:t>
            </a:r>
          </a:p>
          <a:p>
            <a:pPr>
              <a:spcAft>
                <a:spcPct val="50000"/>
              </a:spcAft>
              <a:buClr>
                <a:srgbClr val="FF9900"/>
              </a:buClr>
              <a:buSzPct val="150000"/>
              <a:buFontTx/>
              <a:buChar char="•"/>
            </a:pPr>
            <a:r>
              <a:rPr lang="en-GB" sz="2000">
                <a:solidFill>
                  <a:schemeClr val="bg1"/>
                </a:solidFill>
              </a:rPr>
              <a:t>C-peptide deconvolution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5503</TotalTime>
  <Words>1807</Words>
  <Application>Microsoft Office PowerPoint</Application>
  <PresentationFormat>On-screen Show (4:3)</PresentationFormat>
  <Paragraphs>504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Helvetica</vt:lpstr>
      <vt:lpstr>WP Greek Century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Godsland</dc:creator>
  <cp:lastModifiedBy>Shiel, Nuala</cp:lastModifiedBy>
  <cp:revision>328</cp:revision>
  <cp:lastPrinted>2001-09-28T15:40:43Z</cp:lastPrinted>
  <dcterms:created xsi:type="dcterms:W3CDTF">2000-03-02T22:02:56Z</dcterms:created>
  <dcterms:modified xsi:type="dcterms:W3CDTF">2012-11-19T12:35:45Z</dcterms:modified>
</cp:coreProperties>
</file>