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2" r:id="rId2"/>
    <p:sldId id="270" r:id="rId3"/>
    <p:sldId id="256" r:id="rId4"/>
    <p:sldId id="282" r:id="rId5"/>
    <p:sldId id="290" r:id="rId6"/>
    <p:sldId id="291" r:id="rId7"/>
    <p:sldId id="288" r:id="rId8"/>
    <p:sldId id="289" r:id="rId9"/>
    <p:sldId id="283" r:id="rId10"/>
    <p:sldId id="284" r:id="rId11"/>
    <p:sldId id="285" r:id="rId12"/>
    <p:sldId id="277" r:id="rId13"/>
    <p:sldId id="278" r:id="rId14"/>
    <p:sldId id="286" r:id="rId15"/>
    <p:sldId id="257" r:id="rId16"/>
    <p:sldId id="258" r:id="rId17"/>
    <p:sldId id="276" r:id="rId18"/>
    <p:sldId id="28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00CC99"/>
    <a:srgbClr val="00FFFF"/>
    <a:srgbClr val="19578F"/>
    <a:srgbClr val="1B5F9D"/>
    <a:srgbClr val="194C89"/>
    <a:srgbClr val="1C6190"/>
    <a:srgbClr val="1E689A"/>
    <a:srgbClr val="1B5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9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Sheet1!$A$2:$A$5</c:f>
              <c:strCache>
                <c:ptCount val="4"/>
                <c:pt idx="0">
                  <c:v>control</c:v>
                </c:pt>
                <c:pt idx="1">
                  <c:v>Rel-NGT</c:v>
                </c:pt>
                <c:pt idx="2">
                  <c:v>Rel-IGT</c:v>
                </c:pt>
                <c:pt idx="3">
                  <c:v>T2DM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6.6</c:v>
                </c:pt>
                <c:pt idx="1">
                  <c:v>4.3</c:v>
                </c:pt>
                <c:pt idx="2">
                  <c:v>3.8</c:v>
                </c:pt>
                <c:pt idx="3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64288"/>
        <c:axId val="36365824"/>
      </c:barChart>
      <c:catAx>
        <c:axId val="3636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6365824"/>
        <c:crosses val="autoZero"/>
        <c:auto val="1"/>
        <c:lblAlgn val="ctr"/>
        <c:lblOffset val="100"/>
        <c:noMultiLvlLbl val="0"/>
      </c:catAx>
      <c:valAx>
        <c:axId val="3636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636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11</c:v>
                </c:pt>
                <c:pt idx="2">
                  <c:v>39</c:v>
                </c:pt>
                <c:pt idx="3">
                  <c:v>29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Rel-NGT</c:v>
                </c:pt>
              </c:strCache>
            </c:strRef>
          </c:tx>
          <c:spPr>
            <a:ln w="38100">
              <a:solidFill>
                <a:srgbClr val="FFCC66"/>
              </a:solidFill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</c:v>
                </c:pt>
                <c:pt idx="1">
                  <c:v>20</c:v>
                </c:pt>
                <c:pt idx="2">
                  <c:v>35</c:v>
                </c:pt>
                <c:pt idx="3">
                  <c:v>30</c:v>
                </c:pt>
                <c:pt idx="4">
                  <c:v>28</c:v>
                </c:pt>
                <c:pt idx="5">
                  <c:v>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Rel-IGT</c:v>
                </c:pt>
              </c:strCache>
            </c:strRef>
          </c:tx>
          <c:spPr>
            <a:ln w="38100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</c:v>
                </c:pt>
                <c:pt idx="1">
                  <c:v>11</c:v>
                </c:pt>
                <c:pt idx="2">
                  <c:v>21</c:v>
                </c:pt>
                <c:pt idx="3">
                  <c:v>19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T2DM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13</c:v>
                </c:pt>
                <c:pt idx="3">
                  <c:v>14</c:v>
                </c:pt>
                <c:pt idx="4">
                  <c:v>13</c:v>
                </c:pt>
                <c:pt idx="5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50432"/>
        <c:axId val="34456320"/>
      </c:lineChart>
      <c:catAx>
        <c:axId val="3445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456320"/>
        <c:crosses val="autoZero"/>
        <c:auto val="1"/>
        <c:lblAlgn val="ctr"/>
        <c:lblOffset val="100"/>
        <c:noMultiLvlLbl val="0"/>
      </c:catAx>
      <c:valAx>
        <c:axId val="34456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45043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FFCC"/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6 hours Intralipid</c:v>
                </c:pt>
                <c:pt idx="2">
                  <c:v>24 hours Intralipid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</c:v>
                </c:pt>
                <c:pt idx="1">
                  <c:v>86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70464"/>
        <c:axId val="36995840"/>
      </c:barChart>
      <c:catAx>
        <c:axId val="3667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  <a:latin typeface="Arial" pitchFamily="34" charset="0"/>
              </a:defRPr>
            </a:pPr>
            <a:endParaRPr lang="en-US"/>
          </a:p>
        </c:txPr>
        <c:crossAx val="36995840"/>
        <c:crosses val="autoZero"/>
        <c:auto val="1"/>
        <c:lblAlgn val="ctr"/>
        <c:lblOffset val="100"/>
        <c:noMultiLvlLbl val="0"/>
      </c:catAx>
      <c:valAx>
        <c:axId val="3699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  <a:latin typeface="Arial" pitchFamily="34" charset="0"/>
              </a:defRPr>
            </a:pPr>
            <a:endParaRPr lang="en-US"/>
          </a:p>
        </c:txPr>
        <c:crossAx val="3667046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EAB6B-F842-47BB-9419-7F392B4F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4222-3787-4C85-8EEA-5CFD97DF7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3B3C-D77E-4FAF-9FD1-721891291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8B48-F922-46BF-8C82-31C44E17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74F0-6A2C-4ED6-8417-6D47A5011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56C6-2681-4A56-A6F5-76F9A1C8E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E7E6A-D54B-457F-8E55-0DC0C61AC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1E64-201F-478D-9A77-D863C9EF5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8E7E-DEBC-4BB5-AA7E-A5478E09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9568-4C17-41FB-A44B-8F5E1B6B9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51A8-6557-4895-85FB-4131C4410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1E36"/>
            </a:gs>
            <a:gs pos="100000">
              <a:srgbClr val="19578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A8236A-E96A-4A16-85A1-370C142C8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8925" y="195263"/>
            <a:ext cx="371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387EC4"/>
                </a:solidFill>
                <a:latin typeface="Arial" charset="0"/>
              </a:rPr>
              <a:t>Imperial College</a:t>
            </a:r>
          </a:p>
          <a:p>
            <a:r>
              <a:rPr lang="en-US" sz="3600" b="1">
                <a:solidFill>
                  <a:srgbClr val="387EC4"/>
                </a:solidFill>
                <a:latin typeface="Arial" charset="0"/>
              </a:rPr>
              <a:t>London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66900" y="2175585"/>
            <a:ext cx="57277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DEBATE</a:t>
            </a:r>
            <a:endParaRPr lang="en-US" sz="3600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“The primary defect in Type 2 diabetes mellitus is insulin resistance”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25" y="1479550"/>
            <a:ext cx="4638675" cy="465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54025" y="363538"/>
            <a:ext cx="6359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9933"/>
                </a:solidFill>
                <a:latin typeface="Arial" charset="0"/>
              </a:rPr>
              <a:t>Fatty acids, JNK and insulin resistance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086225" y="4667250"/>
            <a:ext cx="533400" cy="361950"/>
          </a:xfrm>
          <a:prstGeom prst="ellips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5" name="Straight Connector 6"/>
          <p:cNvCxnSpPr>
            <a:cxnSpLocks noChangeShapeType="1"/>
            <a:stCxn id="15364" idx="6"/>
          </p:cNvCxnSpPr>
          <p:nvPr/>
        </p:nvCxnSpPr>
        <p:spPr bwMode="auto">
          <a:xfrm>
            <a:off x="4619625" y="4848225"/>
            <a:ext cx="857250" cy="0"/>
          </a:xfrm>
          <a:prstGeom prst="lin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</p:cxn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4086225" y="5429250"/>
            <a:ext cx="533400" cy="361950"/>
          </a:xfrm>
          <a:prstGeom prst="ellips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7" name="Straight Connector 8"/>
          <p:cNvCxnSpPr>
            <a:cxnSpLocks noChangeShapeType="1"/>
            <a:stCxn id="15366" idx="6"/>
          </p:cNvCxnSpPr>
          <p:nvPr/>
        </p:nvCxnSpPr>
        <p:spPr bwMode="auto">
          <a:xfrm>
            <a:off x="4619625" y="5610225"/>
            <a:ext cx="876300" cy="0"/>
          </a:xfrm>
          <a:prstGeom prst="lin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</p:cxn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5381625" y="1981200"/>
            <a:ext cx="35528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6600"/>
              </a:buClr>
            </a:pPr>
            <a:r>
              <a:rPr lang="en-GB" sz="1600">
                <a:solidFill>
                  <a:srgbClr val="00FFFF"/>
                </a:solidFill>
                <a:latin typeface="Arial" charset="0"/>
              </a:rPr>
              <a:t>Solinas et al. </a:t>
            </a:r>
          </a:p>
          <a:p>
            <a:pPr>
              <a:buClr>
                <a:srgbClr val="FF6600"/>
              </a:buClr>
            </a:pPr>
            <a:r>
              <a:rPr lang="en-GB" sz="1600">
                <a:solidFill>
                  <a:srgbClr val="00FFFF"/>
                </a:solidFill>
                <a:latin typeface="Arial" charset="0"/>
              </a:rPr>
              <a:t>Saturated fatty acids inhibit induction of insulin gene transcription by JNK-mediated phosphorylation of insulin-receptor substrates. </a:t>
            </a:r>
          </a:p>
          <a:p>
            <a:pPr>
              <a:buClr>
                <a:srgbClr val="FF6600"/>
              </a:buClr>
            </a:pPr>
            <a:r>
              <a:rPr lang="en-GB" sz="1600">
                <a:solidFill>
                  <a:srgbClr val="00FFFF"/>
                </a:solidFill>
                <a:latin typeface="Arial" charset="0"/>
              </a:rPr>
              <a:t>PNAS 2006;103:16454</a:t>
            </a:r>
            <a:endParaRPr lang="en-US" sz="1600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5610225" y="4114800"/>
            <a:ext cx="3000375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FF6600"/>
              </a:buClr>
              <a:buFont typeface="Arial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charset="0"/>
              </a:rPr>
              <a:t>exposure to fatty acids resulted in activation of JNK (identified by binding to </a:t>
            </a:r>
            <a:r>
              <a:rPr lang="en-GB" sz="1800" dirty="0" err="1">
                <a:solidFill>
                  <a:schemeClr val="bg1"/>
                </a:solidFill>
                <a:latin typeface="Arial" charset="0"/>
              </a:rPr>
              <a:t>GSTcJUN</a:t>
            </a:r>
            <a:r>
              <a:rPr lang="en-GB" sz="1800" dirty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marL="342900" indent="-342900">
              <a:spcAft>
                <a:spcPts val="1800"/>
              </a:spcAft>
              <a:buClr>
                <a:srgbClr val="FF6600"/>
              </a:buClr>
              <a:buFont typeface="Arial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charset="0"/>
              </a:rPr>
              <a:t>this effect was </a:t>
            </a:r>
            <a:r>
              <a:rPr lang="en-GB" sz="1800" dirty="0" smtClean="0">
                <a:solidFill>
                  <a:schemeClr val="bg1"/>
                </a:solidFill>
                <a:latin typeface="Arial" charset="0"/>
              </a:rPr>
              <a:t>seen </a:t>
            </a:r>
            <a:r>
              <a:rPr lang="en-GB" sz="1800" dirty="0">
                <a:solidFill>
                  <a:schemeClr val="bg1"/>
                </a:solidFill>
                <a:latin typeface="Arial" charset="0"/>
              </a:rPr>
              <a:t>with long-chain saturated fatty acids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5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Insulin Resistance v Insulin Secretion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969963" y="3670300"/>
            <a:ext cx="7745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FFFF"/>
                </a:solidFill>
                <a:latin typeface="Arial" charset="0"/>
                <a:cs typeface="Arial" charset="0"/>
              </a:rPr>
              <a:t>changes </a:t>
            </a:r>
            <a:r>
              <a:rPr lang="en-GB" sz="2800" dirty="0" smtClean="0">
                <a:solidFill>
                  <a:srgbClr val="00FFFF"/>
                </a:solidFill>
                <a:latin typeface="Arial" charset="0"/>
                <a:cs typeface="Arial" charset="0"/>
              </a:rPr>
              <a:t>accompanying the </a:t>
            </a:r>
            <a:r>
              <a:rPr lang="en-GB" sz="2800" dirty="0">
                <a:solidFill>
                  <a:srgbClr val="00FFFF"/>
                </a:solidFill>
                <a:latin typeface="Arial" charset="0"/>
                <a:cs typeface="Arial" charset="0"/>
              </a:rPr>
              <a:t>onset of T2DM &gt;&gt;&gt;</a:t>
            </a:r>
            <a:endParaRPr lang="en-US" sz="2800" dirty="0">
              <a:solidFill>
                <a:srgbClr val="00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48347" y="2538413"/>
            <a:ext cx="4108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ct val="10000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latin typeface="Arial Unicode MS" pitchFamily="34" charset="-128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 Unicode MS" pitchFamily="34" charset="-128"/>
              </a:rPr>
              <a:t>comes first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1682" y="1662113"/>
            <a:ext cx="4504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100000"/>
              </a:spcAft>
              <a:defRPr/>
            </a:pPr>
            <a:r>
              <a:rPr lang="en-GB" sz="2800" dirty="0" smtClean="0">
                <a:solidFill>
                  <a:srgbClr val="00FFFF"/>
                </a:solidFill>
                <a:latin typeface="Arial Unicode MS" pitchFamily="34" charset="-128"/>
              </a:rPr>
              <a:t>before diabetes develops...</a:t>
            </a:r>
            <a:endParaRPr lang="en-GB" sz="2800" dirty="0">
              <a:solidFill>
                <a:srgbClr val="00FF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3400" y="98425"/>
            <a:ext cx="779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" charset="0"/>
              </a:rPr>
              <a:t>The transition to impaired glucose homeostasis and diabetes during long-term follow up is accompanied by an increase in insulin resistance (1)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714750" y="3030538"/>
            <a:ext cx="228600" cy="57308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969125" y="2989263"/>
            <a:ext cx="228600" cy="6191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8013700" y="2981325"/>
            <a:ext cx="228600" cy="62706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3943350" y="2870200"/>
            <a:ext cx="219075" cy="7207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7197725" y="2811463"/>
            <a:ext cx="219075" cy="7842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8251825" y="2263775"/>
            <a:ext cx="228600" cy="133191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3505200" y="33797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3505200" y="31750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3505200" y="29638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3505200" y="2752725"/>
            <a:ext cx="47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3505200" y="25400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3505200" y="23368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3505200" y="21240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3340100" y="3521075"/>
            <a:ext cx="222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0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5" name="Rectangle 19"/>
          <p:cNvSpPr>
            <a:spLocks noChangeArrowheads="1"/>
          </p:cNvSpPr>
          <p:nvPr/>
        </p:nvSpPr>
        <p:spPr bwMode="auto">
          <a:xfrm>
            <a:off x="3219450" y="3308350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4.6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6" name="Rectangle 20"/>
          <p:cNvSpPr>
            <a:spLocks noChangeArrowheads="1"/>
          </p:cNvSpPr>
          <p:nvPr/>
        </p:nvSpPr>
        <p:spPr bwMode="auto">
          <a:xfrm>
            <a:off x="3219450" y="3105150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4.8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7" name="Rectangle 21"/>
          <p:cNvSpPr>
            <a:spLocks noChangeArrowheads="1"/>
          </p:cNvSpPr>
          <p:nvPr/>
        </p:nvSpPr>
        <p:spPr bwMode="auto">
          <a:xfrm>
            <a:off x="3230563" y="2892425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5.0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8" name="Rectangle 22"/>
          <p:cNvSpPr>
            <a:spLocks noChangeArrowheads="1"/>
          </p:cNvSpPr>
          <p:nvPr/>
        </p:nvSpPr>
        <p:spPr bwMode="auto">
          <a:xfrm>
            <a:off x="3219450" y="2681288"/>
            <a:ext cx="558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5.2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9" name="Rectangle 23"/>
          <p:cNvSpPr>
            <a:spLocks noChangeArrowheads="1"/>
          </p:cNvSpPr>
          <p:nvPr/>
        </p:nvSpPr>
        <p:spPr bwMode="auto">
          <a:xfrm>
            <a:off x="3219450" y="2470150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5.4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30" name="Rectangle 24"/>
          <p:cNvSpPr>
            <a:spLocks noChangeArrowheads="1"/>
          </p:cNvSpPr>
          <p:nvPr/>
        </p:nvSpPr>
        <p:spPr bwMode="auto">
          <a:xfrm>
            <a:off x="3219450" y="2265363"/>
            <a:ext cx="558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5.6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31" name="Rectangle 25"/>
          <p:cNvSpPr>
            <a:spLocks noChangeArrowheads="1"/>
          </p:cNvSpPr>
          <p:nvPr/>
        </p:nvSpPr>
        <p:spPr bwMode="auto">
          <a:xfrm>
            <a:off x="3219450" y="2054225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5.8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32" name="Line 26"/>
          <p:cNvSpPr>
            <a:spLocks noChangeShapeType="1"/>
          </p:cNvSpPr>
          <p:nvPr/>
        </p:nvSpPr>
        <p:spPr bwMode="auto">
          <a:xfrm>
            <a:off x="3498850" y="358775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>
            <a:off x="3549650" y="2119313"/>
            <a:ext cx="0" cy="1338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8"/>
          <p:cNvSpPr>
            <a:spLocks noChangeShapeType="1"/>
          </p:cNvSpPr>
          <p:nvPr/>
        </p:nvSpPr>
        <p:spPr bwMode="auto">
          <a:xfrm>
            <a:off x="3549650" y="3521075"/>
            <a:ext cx="0" cy="666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9"/>
          <p:cNvSpPr>
            <a:spLocks noChangeShapeType="1"/>
          </p:cNvSpPr>
          <p:nvPr/>
        </p:nvSpPr>
        <p:spPr bwMode="auto">
          <a:xfrm flipV="1">
            <a:off x="3498850" y="3441700"/>
            <a:ext cx="114300" cy="571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30"/>
          <p:cNvSpPr>
            <a:spLocks noChangeShapeType="1"/>
          </p:cNvSpPr>
          <p:nvPr/>
        </p:nvSpPr>
        <p:spPr bwMode="auto">
          <a:xfrm flipV="1">
            <a:off x="3498850" y="3473450"/>
            <a:ext cx="114300" cy="571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31"/>
          <p:cNvSpPr>
            <a:spLocks noChangeShapeType="1"/>
          </p:cNvSpPr>
          <p:nvPr/>
        </p:nvSpPr>
        <p:spPr bwMode="auto">
          <a:xfrm flipV="1">
            <a:off x="4375150" y="2846388"/>
            <a:ext cx="2413000" cy="1587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32"/>
          <p:cNvSpPr>
            <a:spLocks noChangeShapeType="1"/>
          </p:cNvSpPr>
          <p:nvPr/>
        </p:nvSpPr>
        <p:spPr bwMode="auto">
          <a:xfrm flipV="1">
            <a:off x="4362450" y="2960688"/>
            <a:ext cx="2425700" cy="47625"/>
          </a:xfrm>
          <a:prstGeom prst="line">
            <a:avLst/>
          </a:prstGeom>
          <a:noFill/>
          <a:ln w="1270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Rectangle 33"/>
          <p:cNvSpPr>
            <a:spLocks noChangeArrowheads="1"/>
          </p:cNvSpPr>
          <p:nvPr/>
        </p:nvSpPr>
        <p:spPr bwMode="auto">
          <a:xfrm>
            <a:off x="3729038" y="4852988"/>
            <a:ext cx="228600" cy="4000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Rectangle 34"/>
          <p:cNvSpPr>
            <a:spLocks noChangeArrowheads="1"/>
          </p:cNvSpPr>
          <p:nvPr/>
        </p:nvSpPr>
        <p:spPr bwMode="auto">
          <a:xfrm>
            <a:off x="6999288" y="4799013"/>
            <a:ext cx="228600" cy="4540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Rectangle 35"/>
          <p:cNvSpPr>
            <a:spLocks noChangeArrowheads="1"/>
          </p:cNvSpPr>
          <p:nvPr/>
        </p:nvSpPr>
        <p:spPr bwMode="auto">
          <a:xfrm>
            <a:off x="8027988" y="4837113"/>
            <a:ext cx="228600" cy="4159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Rectangle 36"/>
          <p:cNvSpPr>
            <a:spLocks noChangeArrowheads="1"/>
          </p:cNvSpPr>
          <p:nvPr/>
        </p:nvSpPr>
        <p:spPr bwMode="auto">
          <a:xfrm>
            <a:off x="3957638" y="4646613"/>
            <a:ext cx="219075" cy="5937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Rectangle 37"/>
          <p:cNvSpPr>
            <a:spLocks noChangeArrowheads="1"/>
          </p:cNvSpPr>
          <p:nvPr/>
        </p:nvSpPr>
        <p:spPr bwMode="auto">
          <a:xfrm>
            <a:off x="7227888" y="4538663"/>
            <a:ext cx="228600" cy="70167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Rectangle 38"/>
          <p:cNvSpPr>
            <a:spLocks noChangeArrowheads="1"/>
          </p:cNvSpPr>
          <p:nvPr/>
        </p:nvSpPr>
        <p:spPr bwMode="auto">
          <a:xfrm>
            <a:off x="8256588" y="4146550"/>
            <a:ext cx="219075" cy="1093788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Line 39"/>
          <p:cNvSpPr>
            <a:spLocks noChangeShapeType="1"/>
          </p:cNvSpPr>
          <p:nvPr/>
        </p:nvSpPr>
        <p:spPr bwMode="auto">
          <a:xfrm>
            <a:off x="3557588" y="3800475"/>
            <a:ext cx="1587" cy="13112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Line 40"/>
          <p:cNvSpPr>
            <a:spLocks noChangeShapeType="1"/>
          </p:cNvSpPr>
          <p:nvPr/>
        </p:nvSpPr>
        <p:spPr bwMode="auto">
          <a:xfrm>
            <a:off x="3509963" y="500062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Line 41"/>
          <p:cNvSpPr>
            <a:spLocks noChangeShapeType="1"/>
          </p:cNvSpPr>
          <p:nvPr/>
        </p:nvSpPr>
        <p:spPr bwMode="auto">
          <a:xfrm>
            <a:off x="3509963" y="4762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Line 42"/>
          <p:cNvSpPr>
            <a:spLocks noChangeShapeType="1"/>
          </p:cNvSpPr>
          <p:nvPr/>
        </p:nvSpPr>
        <p:spPr bwMode="auto">
          <a:xfrm>
            <a:off x="3509963" y="4524375"/>
            <a:ext cx="47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43"/>
          <p:cNvSpPr>
            <a:spLocks noChangeShapeType="1"/>
          </p:cNvSpPr>
          <p:nvPr/>
        </p:nvSpPr>
        <p:spPr bwMode="auto">
          <a:xfrm>
            <a:off x="3509963" y="427672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Line 44"/>
          <p:cNvSpPr>
            <a:spLocks noChangeShapeType="1"/>
          </p:cNvSpPr>
          <p:nvPr/>
        </p:nvSpPr>
        <p:spPr bwMode="auto">
          <a:xfrm>
            <a:off x="35099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Line 45"/>
          <p:cNvSpPr>
            <a:spLocks noChangeShapeType="1"/>
          </p:cNvSpPr>
          <p:nvPr/>
        </p:nvSpPr>
        <p:spPr bwMode="auto">
          <a:xfrm>
            <a:off x="3509963" y="3800475"/>
            <a:ext cx="47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Rectangle 46"/>
          <p:cNvSpPr>
            <a:spLocks noChangeArrowheads="1"/>
          </p:cNvSpPr>
          <p:nvPr/>
        </p:nvSpPr>
        <p:spPr bwMode="auto">
          <a:xfrm>
            <a:off x="3348038" y="5168900"/>
            <a:ext cx="222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0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3" name="Rectangle 47"/>
          <p:cNvSpPr>
            <a:spLocks noChangeArrowheads="1"/>
          </p:cNvSpPr>
          <p:nvPr/>
        </p:nvSpPr>
        <p:spPr bwMode="auto">
          <a:xfrm>
            <a:off x="3348038" y="4932363"/>
            <a:ext cx="222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6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4" name="Rectangle 48"/>
          <p:cNvSpPr>
            <a:spLocks noChangeArrowheads="1"/>
          </p:cNvSpPr>
          <p:nvPr/>
        </p:nvSpPr>
        <p:spPr bwMode="auto">
          <a:xfrm>
            <a:off x="3348038" y="4692650"/>
            <a:ext cx="222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8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5" name="Rectangle 49"/>
          <p:cNvSpPr>
            <a:spLocks noChangeArrowheads="1"/>
          </p:cNvSpPr>
          <p:nvPr/>
        </p:nvSpPr>
        <p:spPr bwMode="auto">
          <a:xfrm>
            <a:off x="3262313" y="4454525"/>
            <a:ext cx="446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10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6" name="Rectangle 50"/>
          <p:cNvSpPr>
            <a:spLocks noChangeArrowheads="1"/>
          </p:cNvSpPr>
          <p:nvPr/>
        </p:nvSpPr>
        <p:spPr bwMode="auto">
          <a:xfrm>
            <a:off x="3262313" y="4210050"/>
            <a:ext cx="446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12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7" name="Rectangle 51"/>
          <p:cNvSpPr>
            <a:spLocks noChangeArrowheads="1"/>
          </p:cNvSpPr>
          <p:nvPr/>
        </p:nvSpPr>
        <p:spPr bwMode="auto">
          <a:xfrm>
            <a:off x="3262313" y="3968750"/>
            <a:ext cx="446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14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8" name="Rectangle 52"/>
          <p:cNvSpPr>
            <a:spLocks noChangeArrowheads="1"/>
          </p:cNvSpPr>
          <p:nvPr/>
        </p:nvSpPr>
        <p:spPr bwMode="auto">
          <a:xfrm>
            <a:off x="3262313" y="3730625"/>
            <a:ext cx="446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16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9" name="Line 53"/>
          <p:cNvSpPr>
            <a:spLocks noChangeShapeType="1"/>
          </p:cNvSpPr>
          <p:nvPr/>
        </p:nvSpPr>
        <p:spPr bwMode="auto">
          <a:xfrm>
            <a:off x="3509963" y="52371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Line 54"/>
          <p:cNvSpPr>
            <a:spLocks noChangeShapeType="1"/>
          </p:cNvSpPr>
          <p:nvPr/>
        </p:nvSpPr>
        <p:spPr bwMode="auto">
          <a:xfrm flipV="1">
            <a:off x="4462463" y="4605338"/>
            <a:ext cx="2368550" cy="36512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1" name="Line 55"/>
          <p:cNvSpPr>
            <a:spLocks noChangeShapeType="1"/>
          </p:cNvSpPr>
          <p:nvPr/>
        </p:nvSpPr>
        <p:spPr bwMode="auto">
          <a:xfrm flipV="1">
            <a:off x="4468813" y="4759325"/>
            <a:ext cx="2355850" cy="77788"/>
          </a:xfrm>
          <a:prstGeom prst="line">
            <a:avLst/>
          </a:prstGeom>
          <a:noFill/>
          <a:ln w="1270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62" name="Group 56"/>
          <p:cNvGrpSpPr>
            <a:grpSpLocks/>
          </p:cNvGrpSpPr>
          <p:nvPr/>
        </p:nvGrpSpPr>
        <p:grpSpPr bwMode="auto">
          <a:xfrm>
            <a:off x="3503613" y="5094288"/>
            <a:ext cx="114300" cy="144462"/>
            <a:chOff x="852" y="1640"/>
            <a:chExt cx="72" cy="113"/>
          </a:xfrm>
        </p:grpSpPr>
        <p:sp>
          <p:nvSpPr>
            <p:cNvPr id="17542" name="Line 57"/>
            <p:cNvSpPr>
              <a:spLocks noChangeShapeType="1"/>
            </p:cNvSpPr>
            <p:nvPr/>
          </p:nvSpPr>
          <p:spPr bwMode="auto">
            <a:xfrm>
              <a:off x="852" y="1752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43" name="Line 58"/>
            <p:cNvSpPr>
              <a:spLocks noChangeShapeType="1"/>
            </p:cNvSpPr>
            <p:nvPr/>
          </p:nvSpPr>
          <p:spPr bwMode="auto">
            <a:xfrm>
              <a:off x="884" y="1700"/>
              <a:ext cx="0" cy="5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44" name="Line 59"/>
            <p:cNvSpPr>
              <a:spLocks noChangeShapeType="1"/>
            </p:cNvSpPr>
            <p:nvPr/>
          </p:nvSpPr>
          <p:spPr bwMode="auto">
            <a:xfrm flipV="1">
              <a:off x="852" y="1640"/>
              <a:ext cx="72" cy="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45" name="Line 60"/>
            <p:cNvSpPr>
              <a:spLocks noChangeShapeType="1"/>
            </p:cNvSpPr>
            <p:nvPr/>
          </p:nvSpPr>
          <p:spPr bwMode="auto">
            <a:xfrm flipV="1">
              <a:off x="852" y="1664"/>
              <a:ext cx="72" cy="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63" name="Text Box 61"/>
          <p:cNvSpPr txBox="1">
            <a:spLocks noChangeArrowheads="1"/>
          </p:cNvSpPr>
          <p:nvPr/>
        </p:nvSpPr>
        <p:spPr bwMode="auto">
          <a:xfrm>
            <a:off x="3614738" y="1978025"/>
            <a:ext cx="341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400">
                <a:solidFill>
                  <a:schemeClr val="bg1"/>
                </a:solidFill>
                <a:latin typeface="Arial" charset="0"/>
              </a:rPr>
              <a:t>fasting plasma glucose 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(mmol/l)</a:t>
            </a:r>
          </a:p>
        </p:txBody>
      </p:sp>
      <p:sp>
        <p:nvSpPr>
          <p:cNvPr id="17464" name="Text Box 62"/>
          <p:cNvSpPr txBox="1">
            <a:spLocks noChangeArrowheads="1"/>
          </p:cNvSpPr>
          <p:nvPr/>
        </p:nvSpPr>
        <p:spPr bwMode="auto">
          <a:xfrm>
            <a:off x="3621088" y="3698875"/>
            <a:ext cx="321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400">
                <a:solidFill>
                  <a:schemeClr val="bg1"/>
                </a:solidFill>
                <a:latin typeface="Arial" charset="0"/>
              </a:rPr>
              <a:t>OGTT glucose AUC 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(mmol/l.min)</a:t>
            </a:r>
            <a:endParaRPr lang="en-GB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65" name="Line 63"/>
          <p:cNvSpPr>
            <a:spLocks noChangeShapeType="1"/>
          </p:cNvSpPr>
          <p:nvPr/>
        </p:nvSpPr>
        <p:spPr bwMode="auto">
          <a:xfrm flipV="1">
            <a:off x="7327900" y="3946525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6" name="Line 64"/>
          <p:cNvSpPr>
            <a:spLocks noChangeShapeType="1"/>
          </p:cNvSpPr>
          <p:nvPr/>
        </p:nvSpPr>
        <p:spPr bwMode="auto">
          <a:xfrm flipH="1" flipV="1">
            <a:off x="8385175" y="3927475"/>
            <a:ext cx="0" cy="1333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7" name="Line 65"/>
          <p:cNvSpPr>
            <a:spLocks noChangeShapeType="1"/>
          </p:cNvSpPr>
          <p:nvPr/>
        </p:nvSpPr>
        <p:spPr bwMode="auto">
          <a:xfrm>
            <a:off x="7327900" y="3937000"/>
            <a:ext cx="1809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8" name="Line 66"/>
          <p:cNvSpPr>
            <a:spLocks noChangeShapeType="1"/>
          </p:cNvSpPr>
          <p:nvPr/>
        </p:nvSpPr>
        <p:spPr bwMode="auto">
          <a:xfrm>
            <a:off x="8128000" y="3927475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9" name="Text Box 67"/>
          <p:cNvSpPr txBox="1">
            <a:spLocks noChangeArrowheads="1"/>
          </p:cNvSpPr>
          <p:nvPr/>
        </p:nvSpPr>
        <p:spPr bwMode="auto">
          <a:xfrm>
            <a:off x="7464425" y="3798888"/>
            <a:ext cx="1171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p=0.008</a:t>
            </a:r>
          </a:p>
        </p:txBody>
      </p:sp>
      <p:sp>
        <p:nvSpPr>
          <p:cNvPr id="17470" name="Line 68"/>
          <p:cNvSpPr>
            <a:spLocks noChangeShapeType="1"/>
          </p:cNvSpPr>
          <p:nvPr/>
        </p:nvSpPr>
        <p:spPr bwMode="auto">
          <a:xfrm flipV="1">
            <a:off x="7327900" y="2079625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1" name="Line 69"/>
          <p:cNvSpPr>
            <a:spLocks noChangeShapeType="1"/>
          </p:cNvSpPr>
          <p:nvPr/>
        </p:nvSpPr>
        <p:spPr bwMode="auto">
          <a:xfrm flipV="1">
            <a:off x="8385175" y="2060575"/>
            <a:ext cx="0" cy="952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2" name="Line 70"/>
          <p:cNvSpPr>
            <a:spLocks noChangeShapeType="1"/>
          </p:cNvSpPr>
          <p:nvPr/>
        </p:nvSpPr>
        <p:spPr bwMode="auto">
          <a:xfrm>
            <a:off x="7327900" y="2070100"/>
            <a:ext cx="1809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3" name="Line 71"/>
          <p:cNvSpPr>
            <a:spLocks noChangeShapeType="1"/>
          </p:cNvSpPr>
          <p:nvPr/>
        </p:nvSpPr>
        <p:spPr bwMode="auto">
          <a:xfrm>
            <a:off x="8128000" y="2060575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4" name="Text Box 72"/>
          <p:cNvSpPr txBox="1">
            <a:spLocks noChangeArrowheads="1"/>
          </p:cNvSpPr>
          <p:nvPr/>
        </p:nvSpPr>
        <p:spPr bwMode="auto">
          <a:xfrm>
            <a:off x="7464425" y="1931988"/>
            <a:ext cx="1143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p&lt;0.001</a:t>
            </a:r>
          </a:p>
        </p:txBody>
      </p:sp>
      <p:sp>
        <p:nvSpPr>
          <p:cNvPr id="17475" name="Rectangle 73"/>
          <p:cNvSpPr>
            <a:spLocks noChangeArrowheads="1"/>
          </p:cNvSpPr>
          <p:nvPr/>
        </p:nvSpPr>
        <p:spPr bwMode="auto">
          <a:xfrm>
            <a:off x="3748088" y="5368925"/>
            <a:ext cx="1158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baseline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76" name="Rectangle 74"/>
          <p:cNvSpPr>
            <a:spLocks noChangeArrowheads="1"/>
          </p:cNvSpPr>
          <p:nvPr/>
        </p:nvSpPr>
        <p:spPr bwMode="auto">
          <a:xfrm>
            <a:off x="6851650" y="5346700"/>
            <a:ext cx="1219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penultimate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77" name="Rectangle 75"/>
          <p:cNvSpPr>
            <a:spLocks noChangeArrowheads="1"/>
          </p:cNvSpPr>
          <p:nvPr/>
        </p:nvSpPr>
        <p:spPr bwMode="auto">
          <a:xfrm>
            <a:off x="8072438" y="5346700"/>
            <a:ext cx="827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index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7478" name="Group 76"/>
          <p:cNvGrpSpPr>
            <a:grpSpLocks/>
          </p:cNvGrpSpPr>
          <p:nvPr/>
        </p:nvGrpSpPr>
        <p:grpSpPr bwMode="auto">
          <a:xfrm>
            <a:off x="3987800" y="5808663"/>
            <a:ext cx="371475" cy="82550"/>
            <a:chOff x="1032" y="2120"/>
            <a:chExt cx="177" cy="28"/>
          </a:xfrm>
        </p:grpSpPr>
        <p:sp>
          <p:nvSpPr>
            <p:cNvPr id="17539" name="Line 7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40" name="Line 7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41" name="Line 7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79" name="Group 80"/>
          <p:cNvGrpSpPr>
            <a:grpSpLocks/>
          </p:cNvGrpSpPr>
          <p:nvPr/>
        </p:nvGrpSpPr>
        <p:grpSpPr bwMode="auto">
          <a:xfrm>
            <a:off x="4359275" y="5808663"/>
            <a:ext cx="369888" cy="82550"/>
            <a:chOff x="1032" y="2120"/>
            <a:chExt cx="177" cy="28"/>
          </a:xfrm>
        </p:grpSpPr>
        <p:sp>
          <p:nvSpPr>
            <p:cNvPr id="17536" name="Line 81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7" name="Line 82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8" name="Line 83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0" name="Group 84"/>
          <p:cNvGrpSpPr>
            <a:grpSpLocks/>
          </p:cNvGrpSpPr>
          <p:nvPr/>
        </p:nvGrpSpPr>
        <p:grpSpPr bwMode="auto">
          <a:xfrm>
            <a:off x="4729163" y="5808663"/>
            <a:ext cx="371475" cy="82550"/>
            <a:chOff x="1032" y="2120"/>
            <a:chExt cx="177" cy="28"/>
          </a:xfrm>
        </p:grpSpPr>
        <p:sp>
          <p:nvSpPr>
            <p:cNvPr id="17533" name="Line 85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4" name="Line 86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87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1" name="Group 88"/>
          <p:cNvGrpSpPr>
            <a:grpSpLocks/>
          </p:cNvGrpSpPr>
          <p:nvPr/>
        </p:nvGrpSpPr>
        <p:grpSpPr bwMode="auto">
          <a:xfrm>
            <a:off x="5100638" y="5808663"/>
            <a:ext cx="371475" cy="82550"/>
            <a:chOff x="1032" y="2120"/>
            <a:chExt cx="177" cy="28"/>
          </a:xfrm>
        </p:grpSpPr>
        <p:sp>
          <p:nvSpPr>
            <p:cNvPr id="17530" name="Line 89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Line 90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Line 91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2" name="Group 92"/>
          <p:cNvGrpSpPr>
            <a:grpSpLocks/>
          </p:cNvGrpSpPr>
          <p:nvPr/>
        </p:nvGrpSpPr>
        <p:grpSpPr bwMode="auto">
          <a:xfrm>
            <a:off x="5472113" y="5808663"/>
            <a:ext cx="371475" cy="82550"/>
            <a:chOff x="1032" y="2120"/>
            <a:chExt cx="177" cy="28"/>
          </a:xfrm>
        </p:grpSpPr>
        <p:sp>
          <p:nvSpPr>
            <p:cNvPr id="17527" name="Line 9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8" name="Line 9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Line 9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3" name="Group 96"/>
          <p:cNvGrpSpPr>
            <a:grpSpLocks/>
          </p:cNvGrpSpPr>
          <p:nvPr/>
        </p:nvGrpSpPr>
        <p:grpSpPr bwMode="auto">
          <a:xfrm>
            <a:off x="5843588" y="5808663"/>
            <a:ext cx="369887" cy="82550"/>
            <a:chOff x="1032" y="2120"/>
            <a:chExt cx="177" cy="28"/>
          </a:xfrm>
        </p:grpSpPr>
        <p:sp>
          <p:nvSpPr>
            <p:cNvPr id="17524" name="Line 9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Line 9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Line 9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4" name="Group 100"/>
          <p:cNvGrpSpPr>
            <a:grpSpLocks/>
          </p:cNvGrpSpPr>
          <p:nvPr/>
        </p:nvGrpSpPr>
        <p:grpSpPr bwMode="auto">
          <a:xfrm>
            <a:off x="6213475" y="5808663"/>
            <a:ext cx="371475" cy="82550"/>
            <a:chOff x="1032" y="2120"/>
            <a:chExt cx="177" cy="28"/>
          </a:xfrm>
        </p:grpSpPr>
        <p:sp>
          <p:nvSpPr>
            <p:cNvPr id="17521" name="Line 101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02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Line 103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5" name="Group 104"/>
          <p:cNvGrpSpPr>
            <a:grpSpLocks/>
          </p:cNvGrpSpPr>
          <p:nvPr/>
        </p:nvGrpSpPr>
        <p:grpSpPr bwMode="auto">
          <a:xfrm>
            <a:off x="6584950" y="5808663"/>
            <a:ext cx="371475" cy="82550"/>
            <a:chOff x="1032" y="2120"/>
            <a:chExt cx="177" cy="28"/>
          </a:xfrm>
        </p:grpSpPr>
        <p:sp>
          <p:nvSpPr>
            <p:cNvPr id="17518" name="Line 105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9" name="Line 106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Line 107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6" name="Group 108"/>
          <p:cNvGrpSpPr>
            <a:grpSpLocks/>
          </p:cNvGrpSpPr>
          <p:nvPr/>
        </p:nvGrpSpPr>
        <p:grpSpPr bwMode="auto">
          <a:xfrm>
            <a:off x="6956425" y="5808663"/>
            <a:ext cx="369888" cy="82550"/>
            <a:chOff x="1032" y="2120"/>
            <a:chExt cx="177" cy="28"/>
          </a:xfrm>
        </p:grpSpPr>
        <p:sp>
          <p:nvSpPr>
            <p:cNvPr id="17515" name="Line 109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6" name="Line 110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11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87" name="Group 112"/>
          <p:cNvGrpSpPr>
            <a:grpSpLocks/>
          </p:cNvGrpSpPr>
          <p:nvPr/>
        </p:nvGrpSpPr>
        <p:grpSpPr bwMode="auto">
          <a:xfrm>
            <a:off x="7326313" y="5808663"/>
            <a:ext cx="371475" cy="82550"/>
            <a:chOff x="1032" y="2120"/>
            <a:chExt cx="177" cy="28"/>
          </a:xfrm>
        </p:grpSpPr>
        <p:sp>
          <p:nvSpPr>
            <p:cNvPr id="17512" name="Line 11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Line 11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Line 11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88" name="Rectangle 116"/>
          <p:cNvSpPr>
            <a:spLocks noChangeArrowheads="1"/>
          </p:cNvSpPr>
          <p:nvPr/>
        </p:nvSpPr>
        <p:spPr bwMode="auto">
          <a:xfrm>
            <a:off x="3840163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-12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89" name="Rectangle 117"/>
          <p:cNvSpPr>
            <a:spLocks noChangeArrowheads="1"/>
          </p:cNvSpPr>
          <p:nvPr/>
        </p:nvSpPr>
        <p:spPr bwMode="auto">
          <a:xfrm>
            <a:off x="459263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-10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90" name="Rectangle 118"/>
          <p:cNvSpPr>
            <a:spLocks noChangeArrowheads="1"/>
          </p:cNvSpPr>
          <p:nvPr/>
        </p:nvSpPr>
        <p:spPr bwMode="auto">
          <a:xfrm>
            <a:off x="538638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-8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91" name="Rectangle 119"/>
          <p:cNvSpPr>
            <a:spLocks noChangeArrowheads="1"/>
          </p:cNvSpPr>
          <p:nvPr/>
        </p:nvSpPr>
        <p:spPr bwMode="auto">
          <a:xfrm>
            <a:off x="6119813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-6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92" name="Rectangle 120"/>
          <p:cNvSpPr>
            <a:spLocks noChangeArrowheads="1"/>
          </p:cNvSpPr>
          <p:nvPr/>
        </p:nvSpPr>
        <p:spPr bwMode="auto">
          <a:xfrm>
            <a:off x="687228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-4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93" name="Rectangle 121"/>
          <p:cNvSpPr>
            <a:spLocks noChangeArrowheads="1"/>
          </p:cNvSpPr>
          <p:nvPr/>
        </p:nvSpPr>
        <p:spPr bwMode="auto">
          <a:xfrm>
            <a:off x="7618413" y="5922963"/>
            <a:ext cx="515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-2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7494" name="Group 122"/>
          <p:cNvGrpSpPr>
            <a:grpSpLocks/>
          </p:cNvGrpSpPr>
          <p:nvPr/>
        </p:nvGrpSpPr>
        <p:grpSpPr bwMode="auto">
          <a:xfrm>
            <a:off x="7697788" y="5808663"/>
            <a:ext cx="371475" cy="82550"/>
            <a:chOff x="1032" y="2120"/>
            <a:chExt cx="177" cy="28"/>
          </a:xfrm>
        </p:grpSpPr>
        <p:sp>
          <p:nvSpPr>
            <p:cNvPr id="17509" name="Line 12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Line 12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Line 12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95" name="Group 126"/>
          <p:cNvGrpSpPr>
            <a:grpSpLocks/>
          </p:cNvGrpSpPr>
          <p:nvPr/>
        </p:nvGrpSpPr>
        <p:grpSpPr bwMode="auto">
          <a:xfrm>
            <a:off x="8069263" y="5808663"/>
            <a:ext cx="371475" cy="82550"/>
            <a:chOff x="1032" y="2120"/>
            <a:chExt cx="177" cy="28"/>
          </a:xfrm>
        </p:grpSpPr>
        <p:sp>
          <p:nvSpPr>
            <p:cNvPr id="17506" name="Line 12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12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Line 12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96" name="Rectangle 130"/>
          <p:cNvSpPr>
            <a:spLocks noChangeArrowheads="1"/>
          </p:cNvSpPr>
          <p:nvPr/>
        </p:nvSpPr>
        <p:spPr bwMode="auto">
          <a:xfrm>
            <a:off x="8408988" y="5922963"/>
            <a:ext cx="515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97" name="AutoShape 131"/>
          <p:cNvSpPr>
            <a:spLocks noChangeArrowheads="1"/>
          </p:cNvSpPr>
          <p:nvPr/>
        </p:nvSpPr>
        <p:spPr bwMode="auto">
          <a:xfrm>
            <a:off x="3935413" y="5567363"/>
            <a:ext cx="114300" cy="204787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98" name="AutoShape 132"/>
          <p:cNvSpPr>
            <a:spLocks noChangeArrowheads="1"/>
          </p:cNvSpPr>
          <p:nvPr/>
        </p:nvSpPr>
        <p:spPr bwMode="auto">
          <a:xfrm>
            <a:off x="7197725" y="5572125"/>
            <a:ext cx="114300" cy="204788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99" name="AutoShape 133"/>
          <p:cNvSpPr>
            <a:spLocks noChangeArrowheads="1"/>
          </p:cNvSpPr>
          <p:nvPr/>
        </p:nvSpPr>
        <p:spPr bwMode="auto">
          <a:xfrm>
            <a:off x="8362950" y="5568950"/>
            <a:ext cx="114300" cy="204788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500" name="Text Box 134"/>
          <p:cNvSpPr txBox="1">
            <a:spLocks noChangeArrowheads="1"/>
          </p:cNvSpPr>
          <p:nvPr/>
        </p:nvSpPr>
        <p:spPr bwMode="auto">
          <a:xfrm>
            <a:off x="4673600" y="6099175"/>
            <a:ext cx="3332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sz="1800" dirty="0">
                <a:solidFill>
                  <a:schemeClr val="bg1"/>
                </a:solidFill>
                <a:latin typeface="Arial" charset="0"/>
              </a:rPr>
              <a:t>years </a:t>
            </a:r>
            <a:r>
              <a:rPr lang="en-GB" sz="1800" dirty="0" smtClean="0">
                <a:solidFill>
                  <a:schemeClr val="bg1"/>
                </a:solidFill>
                <a:latin typeface="Arial" charset="0"/>
              </a:rPr>
              <a:t>prior to developing IGH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501" name="Text Box 198"/>
          <p:cNvSpPr txBox="1">
            <a:spLocks noChangeArrowheads="1"/>
          </p:cNvSpPr>
          <p:nvPr/>
        </p:nvSpPr>
        <p:spPr bwMode="auto">
          <a:xfrm>
            <a:off x="568325" y="2309813"/>
            <a:ext cx="23891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rgbClr val="00FFFF"/>
                </a:solidFill>
                <a:latin typeface="Arial" charset="0"/>
              </a:rPr>
              <a:t>The HDDRISC study:</a:t>
            </a:r>
          </a:p>
          <a:p>
            <a:r>
              <a:rPr lang="en-GB" sz="1800">
                <a:solidFill>
                  <a:srgbClr val="00FFFF"/>
                </a:solidFill>
                <a:latin typeface="Arial" charset="0"/>
              </a:rPr>
              <a:t>59 men who developed IGH/DM each compared with 2 age- and follow-up-matched controls who remained normoglycaemic</a:t>
            </a:r>
          </a:p>
        </p:txBody>
      </p:sp>
      <p:sp>
        <p:nvSpPr>
          <p:cNvPr id="17502" name="Text Box 199"/>
          <p:cNvSpPr txBox="1">
            <a:spLocks noChangeArrowheads="1"/>
          </p:cNvSpPr>
          <p:nvPr/>
        </p:nvSpPr>
        <p:spPr bwMode="auto">
          <a:xfrm>
            <a:off x="554038" y="1233488"/>
            <a:ext cx="419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FFFF"/>
                </a:solidFill>
                <a:latin typeface="Arial" charset="0"/>
              </a:rPr>
              <a:t>Laspa et al. Diabetic Medicine 2007;24:1269</a:t>
            </a:r>
          </a:p>
        </p:txBody>
      </p:sp>
      <p:sp>
        <p:nvSpPr>
          <p:cNvPr id="17503" name="Rectangle 200"/>
          <p:cNvSpPr>
            <a:spLocks noChangeArrowheads="1"/>
          </p:cNvSpPr>
          <p:nvPr/>
        </p:nvSpPr>
        <p:spPr bwMode="auto">
          <a:xfrm>
            <a:off x="673100" y="5334000"/>
            <a:ext cx="368300" cy="203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Rectangle 201"/>
          <p:cNvSpPr>
            <a:spLocks noChangeArrowheads="1"/>
          </p:cNvSpPr>
          <p:nvPr/>
        </p:nvSpPr>
        <p:spPr bwMode="auto">
          <a:xfrm>
            <a:off x="673100" y="4953000"/>
            <a:ext cx="368300" cy="203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Text Box 202"/>
          <p:cNvSpPr txBox="1">
            <a:spLocks noChangeArrowheads="1"/>
          </p:cNvSpPr>
          <p:nvPr/>
        </p:nvSpPr>
        <p:spPr bwMode="auto">
          <a:xfrm>
            <a:off x="1139825" y="4875213"/>
            <a:ext cx="98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35000"/>
              </a:spcAft>
            </a:pPr>
            <a:r>
              <a:rPr lang="en-GB" sz="1800">
                <a:solidFill>
                  <a:srgbClr val="00FFFF"/>
                </a:solidFill>
                <a:latin typeface="Arial" charset="0"/>
              </a:rPr>
              <a:t>controls</a:t>
            </a:r>
          </a:p>
          <a:p>
            <a:pPr>
              <a:spcAft>
                <a:spcPct val="35000"/>
              </a:spcAft>
            </a:pPr>
            <a:r>
              <a:rPr lang="en-GB" sz="1800">
                <a:solidFill>
                  <a:srgbClr val="FF6600"/>
                </a:solidFill>
                <a:latin typeface="Arial" charset="0"/>
              </a:rPr>
              <a:t>cases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98425"/>
            <a:ext cx="779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" charset="0"/>
              </a:rPr>
              <a:t>The transition to impaired glucose homeostasis and diabetes during long-term follow up is accompanied by an increase in insulin resistance (2)</a:t>
            </a:r>
          </a:p>
        </p:txBody>
      </p:sp>
      <p:sp>
        <p:nvSpPr>
          <p:cNvPr id="18461" name="Text Box 135"/>
          <p:cNvSpPr txBox="1">
            <a:spLocks noChangeArrowheads="1"/>
          </p:cNvSpPr>
          <p:nvPr/>
        </p:nvSpPr>
        <p:spPr bwMode="auto">
          <a:xfrm>
            <a:off x="568325" y="2309813"/>
            <a:ext cx="23891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rgbClr val="00FFFF"/>
                </a:solidFill>
                <a:latin typeface="Arial" charset="0"/>
              </a:rPr>
              <a:t>The HDDRISC study:</a:t>
            </a:r>
          </a:p>
          <a:p>
            <a:r>
              <a:rPr lang="en-GB" sz="1800">
                <a:solidFill>
                  <a:srgbClr val="00FFFF"/>
                </a:solidFill>
                <a:latin typeface="Arial" charset="0"/>
              </a:rPr>
              <a:t>59 men who developed IGH/DM each compared with 2 age- and follow-up-matched controls who remained normoglycaemic</a:t>
            </a:r>
          </a:p>
        </p:txBody>
      </p:sp>
      <p:sp>
        <p:nvSpPr>
          <p:cNvPr id="18462" name="Text Box 136"/>
          <p:cNvSpPr txBox="1">
            <a:spLocks noChangeArrowheads="1"/>
          </p:cNvSpPr>
          <p:nvPr/>
        </p:nvSpPr>
        <p:spPr bwMode="auto">
          <a:xfrm>
            <a:off x="554038" y="1233488"/>
            <a:ext cx="419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FFFF"/>
                </a:solidFill>
                <a:latin typeface="Arial" charset="0"/>
              </a:rPr>
              <a:t>Laspa et al. Diabetic Medicine 2007;24:1269</a:t>
            </a:r>
          </a:p>
        </p:txBody>
      </p:sp>
      <p:sp>
        <p:nvSpPr>
          <p:cNvPr id="18463" name="Rectangle 137"/>
          <p:cNvSpPr>
            <a:spLocks noChangeArrowheads="1"/>
          </p:cNvSpPr>
          <p:nvPr/>
        </p:nvSpPr>
        <p:spPr bwMode="auto">
          <a:xfrm>
            <a:off x="673100" y="5334000"/>
            <a:ext cx="368300" cy="203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138"/>
          <p:cNvSpPr>
            <a:spLocks noChangeArrowheads="1"/>
          </p:cNvSpPr>
          <p:nvPr/>
        </p:nvSpPr>
        <p:spPr bwMode="auto">
          <a:xfrm>
            <a:off x="673100" y="4953000"/>
            <a:ext cx="368300" cy="203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139"/>
          <p:cNvSpPr txBox="1">
            <a:spLocks noChangeArrowheads="1"/>
          </p:cNvSpPr>
          <p:nvPr/>
        </p:nvSpPr>
        <p:spPr bwMode="auto">
          <a:xfrm>
            <a:off x="1139825" y="4875213"/>
            <a:ext cx="98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35000"/>
              </a:spcAft>
            </a:pPr>
            <a:r>
              <a:rPr lang="en-GB" sz="1800">
                <a:solidFill>
                  <a:srgbClr val="00FFFF"/>
                </a:solidFill>
                <a:latin typeface="Arial" charset="0"/>
              </a:rPr>
              <a:t>controls</a:t>
            </a:r>
          </a:p>
          <a:p>
            <a:pPr>
              <a:spcAft>
                <a:spcPct val="35000"/>
              </a:spcAft>
            </a:pPr>
            <a:r>
              <a:rPr lang="en-GB" sz="1800">
                <a:solidFill>
                  <a:srgbClr val="FF6600"/>
                </a:solidFill>
                <a:latin typeface="Arial" charset="0"/>
              </a:rPr>
              <a:t>cases</a:t>
            </a:r>
          </a:p>
        </p:txBody>
      </p:sp>
      <p:grpSp>
        <p:nvGrpSpPr>
          <p:cNvPr id="18466" name="Group 195"/>
          <p:cNvGrpSpPr>
            <a:grpSpLocks/>
          </p:cNvGrpSpPr>
          <p:nvPr/>
        </p:nvGrpSpPr>
        <p:grpSpPr bwMode="auto">
          <a:xfrm>
            <a:off x="3279775" y="1525409"/>
            <a:ext cx="5264150" cy="2124075"/>
            <a:chOff x="2034" y="2224"/>
            <a:chExt cx="3316" cy="1338"/>
          </a:xfrm>
        </p:grpSpPr>
        <p:sp>
          <p:nvSpPr>
            <p:cNvPr id="18500" name="Text Box 167"/>
            <p:cNvSpPr txBox="1">
              <a:spLocks noChangeArrowheads="1"/>
            </p:cNvSpPr>
            <p:nvPr/>
          </p:nvSpPr>
          <p:spPr bwMode="auto">
            <a:xfrm>
              <a:off x="2295" y="2224"/>
              <a:ext cx="13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bg1"/>
                  </a:solidFill>
                  <a:latin typeface="Arial" charset="0"/>
                </a:rPr>
                <a:t>insulinogenic index</a:t>
              </a:r>
            </a:p>
          </p:txBody>
        </p:sp>
        <p:sp>
          <p:nvSpPr>
            <p:cNvPr id="18501" name="Rectangle 168"/>
            <p:cNvSpPr>
              <a:spLocks noChangeArrowheads="1"/>
            </p:cNvSpPr>
            <p:nvPr/>
          </p:nvSpPr>
          <p:spPr bwMode="auto">
            <a:xfrm>
              <a:off x="2377" y="2500"/>
              <a:ext cx="134" cy="100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Rectangle 169"/>
            <p:cNvSpPr>
              <a:spLocks noChangeArrowheads="1"/>
            </p:cNvSpPr>
            <p:nvPr/>
          </p:nvSpPr>
          <p:spPr bwMode="auto">
            <a:xfrm>
              <a:off x="4419" y="2687"/>
              <a:ext cx="133" cy="81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Rectangle 170"/>
            <p:cNvSpPr>
              <a:spLocks noChangeArrowheads="1"/>
            </p:cNvSpPr>
            <p:nvPr/>
          </p:nvSpPr>
          <p:spPr bwMode="auto">
            <a:xfrm>
              <a:off x="5067" y="2591"/>
              <a:ext cx="133" cy="91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Rectangle 171"/>
            <p:cNvSpPr>
              <a:spLocks noChangeArrowheads="1"/>
            </p:cNvSpPr>
            <p:nvPr/>
          </p:nvSpPr>
          <p:spPr bwMode="auto">
            <a:xfrm>
              <a:off x="2510" y="2488"/>
              <a:ext cx="134" cy="1013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Rectangle 172"/>
            <p:cNvSpPr>
              <a:spLocks noChangeArrowheads="1"/>
            </p:cNvSpPr>
            <p:nvPr/>
          </p:nvSpPr>
          <p:spPr bwMode="auto">
            <a:xfrm>
              <a:off x="4559" y="2675"/>
              <a:ext cx="134" cy="82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173"/>
            <p:cNvSpPr>
              <a:spLocks noChangeArrowheads="1"/>
            </p:cNvSpPr>
            <p:nvPr/>
          </p:nvSpPr>
          <p:spPr bwMode="auto">
            <a:xfrm>
              <a:off x="5207" y="2591"/>
              <a:ext cx="143" cy="91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Line 174"/>
            <p:cNvSpPr>
              <a:spLocks noChangeShapeType="1"/>
            </p:cNvSpPr>
            <p:nvPr/>
          </p:nvSpPr>
          <p:spPr bwMode="auto">
            <a:xfrm>
              <a:off x="2245" y="2374"/>
              <a:ext cx="1" cy="11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75"/>
            <p:cNvSpPr>
              <a:spLocks noChangeShapeType="1"/>
            </p:cNvSpPr>
            <p:nvPr/>
          </p:nvSpPr>
          <p:spPr bwMode="auto">
            <a:xfrm>
              <a:off x="2215" y="3501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Line 176"/>
            <p:cNvSpPr>
              <a:spLocks noChangeShapeType="1"/>
            </p:cNvSpPr>
            <p:nvPr/>
          </p:nvSpPr>
          <p:spPr bwMode="auto">
            <a:xfrm>
              <a:off x="2215" y="3278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177"/>
            <p:cNvSpPr>
              <a:spLocks noChangeShapeType="1"/>
            </p:cNvSpPr>
            <p:nvPr/>
          </p:nvSpPr>
          <p:spPr bwMode="auto">
            <a:xfrm>
              <a:off x="2215" y="3049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178"/>
            <p:cNvSpPr>
              <a:spLocks noChangeShapeType="1"/>
            </p:cNvSpPr>
            <p:nvPr/>
          </p:nvSpPr>
          <p:spPr bwMode="auto">
            <a:xfrm>
              <a:off x="2215" y="2826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179"/>
            <p:cNvSpPr>
              <a:spLocks noChangeShapeType="1"/>
            </p:cNvSpPr>
            <p:nvPr/>
          </p:nvSpPr>
          <p:spPr bwMode="auto">
            <a:xfrm>
              <a:off x="2215" y="2597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180"/>
            <p:cNvSpPr>
              <a:spLocks noChangeShapeType="1"/>
            </p:cNvSpPr>
            <p:nvPr/>
          </p:nvSpPr>
          <p:spPr bwMode="auto">
            <a:xfrm>
              <a:off x="2215" y="2374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Rectangle 181"/>
            <p:cNvSpPr>
              <a:spLocks noChangeArrowheads="1"/>
            </p:cNvSpPr>
            <p:nvPr/>
          </p:nvSpPr>
          <p:spPr bwMode="auto">
            <a:xfrm>
              <a:off x="2112" y="3447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15" name="Rectangle 182"/>
            <p:cNvSpPr>
              <a:spLocks noChangeArrowheads="1"/>
            </p:cNvSpPr>
            <p:nvPr/>
          </p:nvSpPr>
          <p:spPr bwMode="auto">
            <a:xfrm>
              <a:off x="2034" y="3224"/>
              <a:ext cx="3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0.2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16" name="Rectangle 183"/>
            <p:cNvSpPr>
              <a:spLocks noChangeArrowheads="1"/>
            </p:cNvSpPr>
            <p:nvPr/>
          </p:nvSpPr>
          <p:spPr bwMode="auto">
            <a:xfrm>
              <a:off x="2034" y="2995"/>
              <a:ext cx="3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0.4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17" name="Rectangle 184"/>
            <p:cNvSpPr>
              <a:spLocks noChangeArrowheads="1"/>
            </p:cNvSpPr>
            <p:nvPr/>
          </p:nvSpPr>
          <p:spPr bwMode="auto">
            <a:xfrm>
              <a:off x="2034" y="2772"/>
              <a:ext cx="3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0.6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18" name="Rectangle 185"/>
            <p:cNvSpPr>
              <a:spLocks noChangeArrowheads="1"/>
            </p:cNvSpPr>
            <p:nvPr/>
          </p:nvSpPr>
          <p:spPr bwMode="auto">
            <a:xfrm>
              <a:off x="2034" y="2543"/>
              <a:ext cx="35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0.8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19" name="Rectangle 186"/>
            <p:cNvSpPr>
              <a:spLocks noChangeArrowheads="1"/>
            </p:cNvSpPr>
            <p:nvPr/>
          </p:nvSpPr>
          <p:spPr bwMode="auto">
            <a:xfrm>
              <a:off x="2112" y="2320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1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520" name="Line 187"/>
            <p:cNvSpPr>
              <a:spLocks noChangeShapeType="1"/>
            </p:cNvSpPr>
            <p:nvPr/>
          </p:nvSpPr>
          <p:spPr bwMode="auto">
            <a:xfrm>
              <a:off x="2815" y="2493"/>
              <a:ext cx="1484" cy="83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188"/>
            <p:cNvSpPr>
              <a:spLocks noChangeShapeType="1"/>
            </p:cNvSpPr>
            <p:nvPr/>
          </p:nvSpPr>
          <p:spPr bwMode="auto">
            <a:xfrm>
              <a:off x="2819" y="2487"/>
              <a:ext cx="1492" cy="20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67" name="Group 194"/>
          <p:cNvGrpSpPr>
            <a:grpSpLocks/>
          </p:cNvGrpSpPr>
          <p:nvPr/>
        </p:nvGrpSpPr>
        <p:grpSpPr bwMode="auto">
          <a:xfrm>
            <a:off x="3405188" y="3654247"/>
            <a:ext cx="5148262" cy="1704975"/>
            <a:chOff x="2129" y="1093"/>
            <a:chExt cx="3243" cy="1074"/>
          </a:xfrm>
        </p:grpSpPr>
        <p:sp>
          <p:nvSpPr>
            <p:cNvPr id="18468" name="Rectangle 140"/>
            <p:cNvSpPr>
              <a:spLocks noChangeArrowheads="1"/>
            </p:cNvSpPr>
            <p:nvPr/>
          </p:nvSpPr>
          <p:spPr bwMode="auto">
            <a:xfrm>
              <a:off x="2369" y="1478"/>
              <a:ext cx="150" cy="6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141"/>
            <p:cNvSpPr>
              <a:spLocks noChangeArrowheads="1"/>
            </p:cNvSpPr>
            <p:nvPr/>
          </p:nvSpPr>
          <p:spPr bwMode="auto">
            <a:xfrm>
              <a:off x="4415" y="1379"/>
              <a:ext cx="150" cy="7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142"/>
            <p:cNvSpPr>
              <a:spLocks noChangeArrowheads="1"/>
            </p:cNvSpPr>
            <p:nvPr/>
          </p:nvSpPr>
          <p:spPr bwMode="auto">
            <a:xfrm>
              <a:off x="5078" y="1458"/>
              <a:ext cx="150" cy="63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143"/>
            <p:cNvSpPr>
              <a:spLocks noChangeArrowheads="1"/>
            </p:cNvSpPr>
            <p:nvPr/>
          </p:nvSpPr>
          <p:spPr bwMode="auto">
            <a:xfrm>
              <a:off x="2519" y="1631"/>
              <a:ext cx="144" cy="46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144"/>
            <p:cNvSpPr>
              <a:spLocks noChangeArrowheads="1"/>
            </p:cNvSpPr>
            <p:nvPr/>
          </p:nvSpPr>
          <p:spPr bwMode="auto">
            <a:xfrm>
              <a:off x="4565" y="1414"/>
              <a:ext cx="144" cy="68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145"/>
            <p:cNvSpPr>
              <a:spLocks noChangeArrowheads="1"/>
            </p:cNvSpPr>
            <p:nvPr/>
          </p:nvSpPr>
          <p:spPr bwMode="auto">
            <a:xfrm>
              <a:off x="5228" y="1730"/>
              <a:ext cx="144" cy="36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146"/>
            <p:cNvSpPr>
              <a:spLocks noChangeShapeType="1"/>
            </p:cNvSpPr>
            <p:nvPr/>
          </p:nvSpPr>
          <p:spPr bwMode="auto">
            <a:xfrm>
              <a:off x="2261" y="1172"/>
              <a:ext cx="1" cy="84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147"/>
            <p:cNvSpPr>
              <a:spLocks noChangeShapeType="1"/>
            </p:cNvSpPr>
            <p:nvPr/>
          </p:nvSpPr>
          <p:spPr bwMode="auto">
            <a:xfrm>
              <a:off x="2231" y="1943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148"/>
            <p:cNvSpPr>
              <a:spLocks noChangeShapeType="1"/>
            </p:cNvSpPr>
            <p:nvPr/>
          </p:nvSpPr>
          <p:spPr bwMode="auto">
            <a:xfrm>
              <a:off x="2231" y="1790"/>
              <a:ext cx="3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149"/>
            <p:cNvSpPr>
              <a:spLocks noChangeShapeType="1"/>
            </p:cNvSpPr>
            <p:nvPr/>
          </p:nvSpPr>
          <p:spPr bwMode="auto">
            <a:xfrm>
              <a:off x="2231" y="1636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150"/>
            <p:cNvSpPr>
              <a:spLocks noChangeShapeType="1"/>
            </p:cNvSpPr>
            <p:nvPr/>
          </p:nvSpPr>
          <p:spPr bwMode="auto">
            <a:xfrm>
              <a:off x="2231" y="1478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151"/>
            <p:cNvSpPr>
              <a:spLocks noChangeShapeType="1"/>
            </p:cNvSpPr>
            <p:nvPr/>
          </p:nvSpPr>
          <p:spPr bwMode="auto">
            <a:xfrm>
              <a:off x="2231" y="1325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152"/>
            <p:cNvSpPr>
              <a:spLocks noChangeShapeType="1"/>
            </p:cNvSpPr>
            <p:nvPr/>
          </p:nvSpPr>
          <p:spPr bwMode="auto">
            <a:xfrm>
              <a:off x="2231" y="1172"/>
              <a:ext cx="3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153"/>
            <p:cNvSpPr>
              <a:spLocks noChangeArrowheads="1"/>
            </p:cNvSpPr>
            <p:nvPr/>
          </p:nvSpPr>
          <p:spPr bwMode="auto">
            <a:xfrm>
              <a:off x="2129" y="2052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0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2" name="Rectangle 154"/>
            <p:cNvSpPr>
              <a:spLocks noChangeArrowheads="1"/>
            </p:cNvSpPr>
            <p:nvPr/>
          </p:nvSpPr>
          <p:spPr bwMode="auto">
            <a:xfrm>
              <a:off x="2129" y="1898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3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3" name="Rectangle 155"/>
            <p:cNvSpPr>
              <a:spLocks noChangeArrowheads="1"/>
            </p:cNvSpPr>
            <p:nvPr/>
          </p:nvSpPr>
          <p:spPr bwMode="auto">
            <a:xfrm>
              <a:off x="2129" y="1745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4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4" name="Rectangle 156"/>
            <p:cNvSpPr>
              <a:spLocks noChangeArrowheads="1"/>
            </p:cNvSpPr>
            <p:nvPr/>
          </p:nvSpPr>
          <p:spPr bwMode="auto">
            <a:xfrm>
              <a:off x="2129" y="1592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5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5" name="Rectangle 157"/>
            <p:cNvSpPr>
              <a:spLocks noChangeArrowheads="1"/>
            </p:cNvSpPr>
            <p:nvPr/>
          </p:nvSpPr>
          <p:spPr bwMode="auto">
            <a:xfrm>
              <a:off x="2129" y="1434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6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6" name="Rectangle 158"/>
            <p:cNvSpPr>
              <a:spLocks noChangeArrowheads="1"/>
            </p:cNvSpPr>
            <p:nvPr/>
          </p:nvSpPr>
          <p:spPr bwMode="auto">
            <a:xfrm>
              <a:off x="2129" y="1280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7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7" name="Rectangle 159"/>
            <p:cNvSpPr>
              <a:spLocks noChangeArrowheads="1"/>
            </p:cNvSpPr>
            <p:nvPr/>
          </p:nvSpPr>
          <p:spPr bwMode="auto">
            <a:xfrm>
              <a:off x="2129" y="1127"/>
              <a:ext cx="1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8</a:t>
              </a:r>
              <a:endParaRPr lang="en-GB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88" name="Line 160"/>
            <p:cNvSpPr>
              <a:spLocks noChangeShapeType="1"/>
            </p:cNvSpPr>
            <p:nvPr/>
          </p:nvSpPr>
          <p:spPr bwMode="auto">
            <a:xfrm flipV="1">
              <a:off x="2815" y="1404"/>
              <a:ext cx="1500" cy="69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161"/>
            <p:cNvSpPr>
              <a:spLocks noChangeShapeType="1"/>
            </p:cNvSpPr>
            <p:nvPr/>
          </p:nvSpPr>
          <p:spPr bwMode="auto">
            <a:xfrm flipV="1">
              <a:off x="2823" y="1450"/>
              <a:ext cx="1480" cy="18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Line 162"/>
            <p:cNvSpPr>
              <a:spLocks noChangeShapeType="1"/>
            </p:cNvSpPr>
            <p:nvPr/>
          </p:nvSpPr>
          <p:spPr bwMode="auto">
            <a:xfrm>
              <a:off x="2227" y="2096"/>
              <a:ext cx="3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Line 163"/>
            <p:cNvSpPr>
              <a:spLocks noChangeShapeType="1"/>
            </p:cNvSpPr>
            <p:nvPr/>
          </p:nvSpPr>
          <p:spPr bwMode="auto">
            <a:xfrm>
              <a:off x="2259" y="2053"/>
              <a:ext cx="0" cy="4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164"/>
            <p:cNvSpPr>
              <a:spLocks noChangeShapeType="1"/>
            </p:cNvSpPr>
            <p:nvPr/>
          </p:nvSpPr>
          <p:spPr bwMode="auto">
            <a:xfrm flipV="1">
              <a:off x="2227" y="2004"/>
              <a:ext cx="72" cy="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Line 165"/>
            <p:cNvSpPr>
              <a:spLocks noChangeShapeType="1"/>
            </p:cNvSpPr>
            <p:nvPr/>
          </p:nvSpPr>
          <p:spPr bwMode="auto">
            <a:xfrm flipV="1">
              <a:off x="2227" y="2024"/>
              <a:ext cx="72" cy="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Text Box 166"/>
            <p:cNvSpPr txBox="1">
              <a:spLocks noChangeArrowheads="1"/>
            </p:cNvSpPr>
            <p:nvPr/>
          </p:nvSpPr>
          <p:spPr bwMode="auto">
            <a:xfrm>
              <a:off x="2289" y="1093"/>
              <a:ext cx="10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bg1"/>
                  </a:solidFill>
                  <a:latin typeface="Arial" charset="0"/>
                </a:rPr>
                <a:t>ISI-Matsuda</a:t>
              </a:r>
            </a:p>
          </p:txBody>
        </p:sp>
        <p:sp>
          <p:nvSpPr>
            <p:cNvPr id="18495" name="Line 189"/>
            <p:cNvSpPr>
              <a:spLocks noChangeShapeType="1"/>
            </p:cNvSpPr>
            <p:nvPr/>
          </p:nvSpPr>
          <p:spPr bwMode="auto">
            <a:xfrm flipV="1">
              <a:off x="4640" y="1216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190"/>
            <p:cNvSpPr>
              <a:spLocks noChangeShapeType="1"/>
            </p:cNvSpPr>
            <p:nvPr/>
          </p:nvSpPr>
          <p:spPr bwMode="auto">
            <a:xfrm flipV="1">
              <a:off x="5306" y="1204"/>
              <a:ext cx="0" cy="32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Line 191"/>
            <p:cNvSpPr>
              <a:spLocks noChangeShapeType="1"/>
            </p:cNvSpPr>
            <p:nvPr/>
          </p:nvSpPr>
          <p:spPr bwMode="auto">
            <a:xfrm>
              <a:off x="4640" y="1210"/>
              <a:ext cx="11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192"/>
            <p:cNvSpPr>
              <a:spLocks noChangeShapeType="1"/>
            </p:cNvSpPr>
            <p:nvPr/>
          </p:nvSpPr>
          <p:spPr bwMode="auto">
            <a:xfrm>
              <a:off x="5144" y="1204"/>
              <a:ext cx="16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Text Box 193"/>
            <p:cNvSpPr txBox="1">
              <a:spLocks noChangeArrowheads="1"/>
            </p:cNvSpPr>
            <p:nvPr/>
          </p:nvSpPr>
          <p:spPr bwMode="auto">
            <a:xfrm>
              <a:off x="4726" y="1123"/>
              <a:ext cx="6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 sz="1200">
                  <a:solidFill>
                    <a:schemeClr val="bg1"/>
                  </a:solidFill>
                  <a:latin typeface="Arial" charset="0"/>
                </a:rPr>
                <a:t>p=0.001</a:t>
              </a:r>
            </a:p>
          </p:txBody>
        </p:sp>
      </p:grpSp>
      <p:sp>
        <p:nvSpPr>
          <p:cNvPr id="126" name="Rectangle 73"/>
          <p:cNvSpPr>
            <a:spLocks noChangeArrowheads="1"/>
          </p:cNvSpPr>
          <p:nvPr/>
        </p:nvSpPr>
        <p:spPr bwMode="auto">
          <a:xfrm>
            <a:off x="3748088" y="5323769"/>
            <a:ext cx="1158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baseline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7" name="Rectangle 74"/>
          <p:cNvSpPr>
            <a:spLocks noChangeArrowheads="1"/>
          </p:cNvSpPr>
          <p:nvPr/>
        </p:nvSpPr>
        <p:spPr bwMode="auto">
          <a:xfrm>
            <a:off x="6851650" y="5301544"/>
            <a:ext cx="1219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  <a:latin typeface="Arial" charset="0"/>
              </a:rPr>
              <a:t>penultimate</a:t>
            </a: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8185329" y="5301544"/>
            <a:ext cx="665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  <a:latin typeface="Arial" charset="0"/>
              </a:rPr>
              <a:t>index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29" name="Group 76"/>
          <p:cNvGrpSpPr>
            <a:grpSpLocks/>
          </p:cNvGrpSpPr>
          <p:nvPr/>
        </p:nvGrpSpPr>
        <p:grpSpPr bwMode="auto">
          <a:xfrm>
            <a:off x="3987800" y="5808663"/>
            <a:ext cx="371475" cy="82550"/>
            <a:chOff x="1032" y="2120"/>
            <a:chExt cx="177" cy="28"/>
          </a:xfrm>
        </p:grpSpPr>
        <p:sp>
          <p:nvSpPr>
            <p:cNvPr id="130" name="Line 7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7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7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80"/>
          <p:cNvGrpSpPr>
            <a:grpSpLocks/>
          </p:cNvGrpSpPr>
          <p:nvPr/>
        </p:nvGrpSpPr>
        <p:grpSpPr bwMode="auto">
          <a:xfrm>
            <a:off x="4359275" y="5808663"/>
            <a:ext cx="369888" cy="82550"/>
            <a:chOff x="1032" y="2120"/>
            <a:chExt cx="177" cy="28"/>
          </a:xfrm>
        </p:grpSpPr>
        <p:sp>
          <p:nvSpPr>
            <p:cNvPr id="134" name="Line 81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82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83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7" name="Group 84"/>
          <p:cNvGrpSpPr>
            <a:grpSpLocks/>
          </p:cNvGrpSpPr>
          <p:nvPr/>
        </p:nvGrpSpPr>
        <p:grpSpPr bwMode="auto">
          <a:xfrm>
            <a:off x="4729163" y="5808663"/>
            <a:ext cx="371475" cy="82550"/>
            <a:chOff x="1032" y="2120"/>
            <a:chExt cx="177" cy="28"/>
          </a:xfrm>
        </p:grpSpPr>
        <p:sp>
          <p:nvSpPr>
            <p:cNvPr id="138" name="Line 85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86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87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" name="Group 88"/>
          <p:cNvGrpSpPr>
            <a:grpSpLocks/>
          </p:cNvGrpSpPr>
          <p:nvPr/>
        </p:nvGrpSpPr>
        <p:grpSpPr bwMode="auto">
          <a:xfrm>
            <a:off x="5100638" y="5808663"/>
            <a:ext cx="371475" cy="82550"/>
            <a:chOff x="1032" y="2120"/>
            <a:chExt cx="177" cy="28"/>
          </a:xfrm>
        </p:grpSpPr>
        <p:sp>
          <p:nvSpPr>
            <p:cNvPr id="142" name="Line 89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90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91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5" name="Group 92"/>
          <p:cNvGrpSpPr>
            <a:grpSpLocks/>
          </p:cNvGrpSpPr>
          <p:nvPr/>
        </p:nvGrpSpPr>
        <p:grpSpPr bwMode="auto">
          <a:xfrm>
            <a:off x="5472113" y="5808663"/>
            <a:ext cx="371475" cy="82550"/>
            <a:chOff x="1032" y="2120"/>
            <a:chExt cx="177" cy="28"/>
          </a:xfrm>
        </p:grpSpPr>
        <p:sp>
          <p:nvSpPr>
            <p:cNvPr id="146" name="Line 9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9" name="Group 96"/>
          <p:cNvGrpSpPr>
            <a:grpSpLocks/>
          </p:cNvGrpSpPr>
          <p:nvPr/>
        </p:nvGrpSpPr>
        <p:grpSpPr bwMode="auto">
          <a:xfrm>
            <a:off x="5843588" y="5808663"/>
            <a:ext cx="369887" cy="82550"/>
            <a:chOff x="1032" y="2120"/>
            <a:chExt cx="177" cy="28"/>
          </a:xfrm>
        </p:grpSpPr>
        <p:sp>
          <p:nvSpPr>
            <p:cNvPr id="150" name="Line 9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9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9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" name="Group 100"/>
          <p:cNvGrpSpPr>
            <a:grpSpLocks/>
          </p:cNvGrpSpPr>
          <p:nvPr/>
        </p:nvGrpSpPr>
        <p:grpSpPr bwMode="auto">
          <a:xfrm>
            <a:off x="6213475" y="5808663"/>
            <a:ext cx="371475" cy="82550"/>
            <a:chOff x="1032" y="2120"/>
            <a:chExt cx="177" cy="28"/>
          </a:xfrm>
        </p:grpSpPr>
        <p:sp>
          <p:nvSpPr>
            <p:cNvPr id="154" name="Line 101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02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103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" name="Group 104"/>
          <p:cNvGrpSpPr>
            <a:grpSpLocks/>
          </p:cNvGrpSpPr>
          <p:nvPr/>
        </p:nvGrpSpPr>
        <p:grpSpPr bwMode="auto">
          <a:xfrm>
            <a:off x="6584950" y="5808663"/>
            <a:ext cx="371475" cy="82550"/>
            <a:chOff x="1032" y="2120"/>
            <a:chExt cx="177" cy="28"/>
          </a:xfrm>
        </p:grpSpPr>
        <p:sp>
          <p:nvSpPr>
            <p:cNvPr id="158" name="Line 105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06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07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108"/>
          <p:cNvGrpSpPr>
            <a:grpSpLocks/>
          </p:cNvGrpSpPr>
          <p:nvPr/>
        </p:nvGrpSpPr>
        <p:grpSpPr bwMode="auto">
          <a:xfrm>
            <a:off x="6956425" y="5808663"/>
            <a:ext cx="369888" cy="82550"/>
            <a:chOff x="1032" y="2120"/>
            <a:chExt cx="177" cy="28"/>
          </a:xfrm>
        </p:grpSpPr>
        <p:sp>
          <p:nvSpPr>
            <p:cNvPr id="162" name="Line 109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10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11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" name="Group 112"/>
          <p:cNvGrpSpPr>
            <a:grpSpLocks/>
          </p:cNvGrpSpPr>
          <p:nvPr/>
        </p:nvGrpSpPr>
        <p:grpSpPr bwMode="auto">
          <a:xfrm>
            <a:off x="7326313" y="5808663"/>
            <a:ext cx="371475" cy="82550"/>
            <a:chOff x="1032" y="2120"/>
            <a:chExt cx="177" cy="28"/>
          </a:xfrm>
        </p:grpSpPr>
        <p:sp>
          <p:nvSpPr>
            <p:cNvPr id="166" name="Line 11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1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1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9" name="Rectangle 116"/>
          <p:cNvSpPr>
            <a:spLocks noChangeArrowheads="1"/>
          </p:cNvSpPr>
          <p:nvPr/>
        </p:nvSpPr>
        <p:spPr bwMode="auto">
          <a:xfrm>
            <a:off x="3840163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-12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0" name="Rectangle 117"/>
          <p:cNvSpPr>
            <a:spLocks noChangeArrowheads="1"/>
          </p:cNvSpPr>
          <p:nvPr/>
        </p:nvSpPr>
        <p:spPr bwMode="auto">
          <a:xfrm>
            <a:off x="459263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-10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1" name="Rectangle 118"/>
          <p:cNvSpPr>
            <a:spLocks noChangeArrowheads="1"/>
          </p:cNvSpPr>
          <p:nvPr/>
        </p:nvSpPr>
        <p:spPr bwMode="auto">
          <a:xfrm>
            <a:off x="538638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-8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2" name="Rectangle 119"/>
          <p:cNvSpPr>
            <a:spLocks noChangeArrowheads="1"/>
          </p:cNvSpPr>
          <p:nvPr/>
        </p:nvSpPr>
        <p:spPr bwMode="auto">
          <a:xfrm>
            <a:off x="6119813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-6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3" name="Rectangle 120"/>
          <p:cNvSpPr>
            <a:spLocks noChangeArrowheads="1"/>
          </p:cNvSpPr>
          <p:nvPr/>
        </p:nvSpPr>
        <p:spPr bwMode="auto">
          <a:xfrm>
            <a:off x="6872288" y="5922963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-4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" name="Rectangle 121"/>
          <p:cNvSpPr>
            <a:spLocks noChangeArrowheads="1"/>
          </p:cNvSpPr>
          <p:nvPr/>
        </p:nvSpPr>
        <p:spPr bwMode="auto">
          <a:xfrm>
            <a:off x="7618413" y="5922963"/>
            <a:ext cx="515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-2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75" name="Group 122"/>
          <p:cNvGrpSpPr>
            <a:grpSpLocks/>
          </p:cNvGrpSpPr>
          <p:nvPr/>
        </p:nvGrpSpPr>
        <p:grpSpPr bwMode="auto">
          <a:xfrm>
            <a:off x="7697788" y="5808663"/>
            <a:ext cx="371475" cy="82550"/>
            <a:chOff x="1032" y="2120"/>
            <a:chExt cx="177" cy="28"/>
          </a:xfrm>
        </p:grpSpPr>
        <p:sp>
          <p:nvSpPr>
            <p:cNvPr id="176" name="Line 123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24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125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9" name="Group 126"/>
          <p:cNvGrpSpPr>
            <a:grpSpLocks/>
          </p:cNvGrpSpPr>
          <p:nvPr/>
        </p:nvGrpSpPr>
        <p:grpSpPr bwMode="auto">
          <a:xfrm>
            <a:off x="8069263" y="5808663"/>
            <a:ext cx="371475" cy="82550"/>
            <a:chOff x="1032" y="2120"/>
            <a:chExt cx="177" cy="28"/>
          </a:xfrm>
        </p:grpSpPr>
        <p:sp>
          <p:nvSpPr>
            <p:cNvPr id="180" name="Line 127"/>
            <p:cNvSpPr>
              <a:spLocks noChangeShapeType="1"/>
            </p:cNvSpPr>
            <p:nvPr/>
          </p:nvSpPr>
          <p:spPr bwMode="auto">
            <a:xfrm>
              <a:off x="1032" y="2120"/>
              <a:ext cx="1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128"/>
            <p:cNvSpPr>
              <a:spLocks noChangeShapeType="1"/>
            </p:cNvSpPr>
            <p:nvPr/>
          </p:nvSpPr>
          <p:spPr bwMode="auto">
            <a:xfrm>
              <a:off x="1209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29"/>
            <p:cNvSpPr>
              <a:spLocks noChangeShapeType="1"/>
            </p:cNvSpPr>
            <p:nvPr/>
          </p:nvSpPr>
          <p:spPr bwMode="auto">
            <a:xfrm>
              <a:off x="1032" y="2121"/>
              <a:ext cx="0" cy="2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" name="Rectangle 130"/>
          <p:cNvSpPr>
            <a:spLocks noChangeArrowheads="1"/>
          </p:cNvSpPr>
          <p:nvPr/>
        </p:nvSpPr>
        <p:spPr bwMode="auto">
          <a:xfrm>
            <a:off x="8408988" y="5922963"/>
            <a:ext cx="515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GB" sz="1200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" name="AutoShape 131"/>
          <p:cNvSpPr>
            <a:spLocks noChangeArrowheads="1"/>
          </p:cNvSpPr>
          <p:nvPr/>
        </p:nvSpPr>
        <p:spPr bwMode="auto">
          <a:xfrm>
            <a:off x="3935413" y="5567363"/>
            <a:ext cx="114300" cy="204787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5" name="AutoShape 132"/>
          <p:cNvSpPr>
            <a:spLocks noChangeArrowheads="1"/>
          </p:cNvSpPr>
          <p:nvPr/>
        </p:nvSpPr>
        <p:spPr bwMode="auto">
          <a:xfrm>
            <a:off x="7197725" y="5572125"/>
            <a:ext cx="114300" cy="204788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6" name="AutoShape 133"/>
          <p:cNvSpPr>
            <a:spLocks noChangeArrowheads="1"/>
          </p:cNvSpPr>
          <p:nvPr/>
        </p:nvSpPr>
        <p:spPr bwMode="auto">
          <a:xfrm>
            <a:off x="8362950" y="5568950"/>
            <a:ext cx="114300" cy="204788"/>
          </a:xfrm>
          <a:prstGeom prst="downArrow">
            <a:avLst>
              <a:gd name="adj1" fmla="val 50000"/>
              <a:gd name="adj2" fmla="val 44792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7" name="Text Box 134"/>
          <p:cNvSpPr txBox="1">
            <a:spLocks noChangeArrowheads="1"/>
          </p:cNvSpPr>
          <p:nvPr/>
        </p:nvSpPr>
        <p:spPr bwMode="auto">
          <a:xfrm>
            <a:off x="4673600" y="6099175"/>
            <a:ext cx="3332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sz="1800" dirty="0">
                <a:solidFill>
                  <a:schemeClr val="bg1"/>
                </a:solidFill>
                <a:latin typeface="Arial" charset="0"/>
              </a:rPr>
              <a:t>years </a:t>
            </a:r>
            <a:r>
              <a:rPr lang="en-GB" sz="1800" dirty="0" smtClean="0">
                <a:solidFill>
                  <a:schemeClr val="bg1"/>
                </a:solidFill>
                <a:latin typeface="Arial" charset="0"/>
              </a:rPr>
              <a:t>prior to developing IGH</a:t>
            </a:r>
            <a:endParaRPr lang="en-GB" sz="1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5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Insulin Resistance v Insulin Secretion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058863" y="3568700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FFFF"/>
                </a:solidFill>
                <a:latin typeface="Arial" charset="0"/>
                <a:cs typeface="Arial" charset="0"/>
              </a:rPr>
              <a:t>prediction of incident T2DM &gt;&gt;&gt;</a:t>
            </a:r>
            <a:endParaRPr lang="en-US" sz="2800" dirty="0">
              <a:solidFill>
                <a:srgbClr val="00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86447" y="2538413"/>
            <a:ext cx="4108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ct val="10000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latin typeface="Arial Unicode MS" pitchFamily="34" charset="-128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 Unicode MS" pitchFamily="34" charset="-128"/>
              </a:rPr>
              <a:t>comes first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1682" y="1662113"/>
            <a:ext cx="4504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100000"/>
              </a:spcAft>
              <a:defRPr/>
            </a:pPr>
            <a:r>
              <a:rPr lang="en-GB" sz="2800" dirty="0" smtClean="0">
                <a:solidFill>
                  <a:srgbClr val="00FFFF"/>
                </a:solidFill>
                <a:latin typeface="Arial Unicode MS" pitchFamily="34" charset="-128"/>
              </a:rPr>
              <a:t>before diabetes develops...</a:t>
            </a:r>
            <a:endParaRPr lang="en-GB" sz="2800" dirty="0">
              <a:solidFill>
                <a:srgbClr val="00FF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44500" y="301625"/>
            <a:ext cx="779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" charset="0"/>
              </a:rPr>
              <a:t>Low insulin sensitivity but not low beta cell function predicts T2DM over 25 years (1)</a:t>
            </a:r>
          </a:p>
        </p:txBody>
      </p:sp>
      <p:pic>
        <p:nvPicPr>
          <p:cNvPr id="20483" name="Picture 9" descr="~AUT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788" y="1206500"/>
            <a:ext cx="53244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4943475" y="2921000"/>
            <a:ext cx="2300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00FFFF"/>
                </a:solidFill>
                <a:latin typeface="Arial Unicode MS" pitchFamily="34" charset="-128"/>
              </a:rPr>
              <a:t>Lancet 1992; 340: 925-929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1776413" y="3355975"/>
            <a:ext cx="5580062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ct val="50000"/>
              </a:spcAft>
              <a:buClr>
                <a:srgbClr val="FF9933"/>
              </a:buClr>
              <a:buFontTx/>
              <a:buChar char="•"/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155 subjects, initially normoglycaemic, with family history of T2DM</a:t>
            </a:r>
          </a:p>
          <a:p>
            <a:pPr marL="457200" indent="-457200">
              <a:spcAft>
                <a:spcPct val="50000"/>
              </a:spcAft>
              <a:buClr>
                <a:srgbClr val="FF9933"/>
              </a:buClr>
              <a:buFontTx/>
              <a:buChar char="•"/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IVGTT at baseline</a:t>
            </a:r>
          </a:p>
          <a:p>
            <a:pPr marL="457200" indent="-457200">
              <a:spcAft>
                <a:spcPct val="50000"/>
              </a:spcAft>
              <a:buClr>
                <a:srgbClr val="FF9933"/>
              </a:buClr>
              <a:buFontTx/>
              <a:buChar char="•"/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Followed for 6-25 years</a:t>
            </a:r>
          </a:p>
          <a:p>
            <a:pPr marL="457200" indent="-457200">
              <a:spcAft>
                <a:spcPct val="50000"/>
              </a:spcAft>
              <a:buClr>
                <a:srgbClr val="FF9933"/>
              </a:buClr>
              <a:buFontTx/>
              <a:buChar char="•"/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Minimal model of glucose disappearance – insulin sensitivity and glucose effectiveness</a:t>
            </a:r>
          </a:p>
          <a:p>
            <a:pPr marL="457200" indent="-457200">
              <a:spcAft>
                <a:spcPct val="50000"/>
              </a:spcAft>
              <a:buClr>
                <a:srgbClr val="FF9933"/>
              </a:buClr>
              <a:buFontTx/>
              <a:buChar char="•"/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Minimal model of post-hepatic insulin delivery –phase 1 and 2 beta cell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533400" y="98425"/>
            <a:ext cx="779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" charset="0"/>
              </a:rPr>
              <a:t>Low insulin sensitivity but not low beta cell function predicts T2DM over 25 years (2)</a:t>
            </a:r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auto">
          <a:xfrm>
            <a:off x="541338" y="969963"/>
            <a:ext cx="327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00FFFF"/>
                </a:solidFill>
                <a:latin typeface="Arial Unicode MS" pitchFamily="34" charset="-128"/>
              </a:rPr>
              <a:t>Martin et al. Lancet 1992; 340: 925-929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822325" y="2208213"/>
            <a:ext cx="2262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FFFF"/>
                </a:solidFill>
                <a:latin typeface="Arial" charset="0"/>
              </a:rPr>
              <a:t>Those who developed diabetes began with very low insulin sensitivity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3517900" y="1727200"/>
          <a:ext cx="5092700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6247619" imgH="4177778" progId="PhotoshopElements.Image.2">
                  <p:embed/>
                </p:oleObj>
              </mc:Choice>
              <mc:Fallback>
                <p:oleObj name="Image" r:id="rId3" imgW="6247619" imgH="4177778" progId="PhotoshopElements.Image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727200"/>
                        <a:ext cx="5092700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33400" y="98425"/>
            <a:ext cx="779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33"/>
                </a:solidFill>
                <a:latin typeface="Arial" charset="0"/>
              </a:rPr>
              <a:t>Low insulin sensitivity but not low beta cell function predicts T2DM over 25 years (3)</a:t>
            </a:r>
          </a:p>
        </p:txBody>
      </p:sp>
      <p:pic>
        <p:nvPicPr>
          <p:cNvPr id="21507" name="Picture 6" descr="~AUT0006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1292225" y="1662113"/>
            <a:ext cx="466725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541338" y="969963"/>
            <a:ext cx="327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00FFFF"/>
                </a:solidFill>
                <a:latin typeface="Arial Unicode MS" pitchFamily="34" charset="-128"/>
              </a:rPr>
              <a:t>Martin et al. Lancet 1992; 340: 925-929</a:t>
            </a:r>
          </a:p>
        </p:txBody>
      </p:sp>
      <p:sp>
        <p:nvSpPr>
          <p:cNvPr id="21509" name="Text Box 14"/>
          <p:cNvSpPr txBox="1">
            <a:spLocks noChangeArrowheads="1"/>
          </p:cNvSpPr>
          <p:nvPr/>
        </p:nvSpPr>
        <p:spPr bwMode="auto">
          <a:xfrm>
            <a:off x="6359525" y="2017713"/>
            <a:ext cx="21224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FFFF"/>
                </a:solidFill>
                <a:latin typeface="Arial" charset="0"/>
              </a:rPr>
              <a:t>Those who developed diabetes did not have impaired beta cell function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743075" y="1649413"/>
            <a:ext cx="576738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before diabetes develops...</a:t>
            </a:r>
          </a:p>
          <a:p>
            <a:pPr algn="ctr"/>
            <a:endParaRPr lang="en-GB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comes first </a:t>
            </a:r>
            <a:r>
              <a:rPr lang="en-GB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800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insulin resistance!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8925" y="195263"/>
            <a:ext cx="371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387EC4"/>
                </a:solidFill>
                <a:latin typeface="Arial" charset="0"/>
              </a:rPr>
              <a:t>Imperial College</a:t>
            </a:r>
          </a:p>
          <a:p>
            <a:r>
              <a:rPr lang="en-US" sz="3600" b="1">
                <a:solidFill>
                  <a:srgbClr val="387EC4"/>
                </a:solidFill>
                <a:latin typeface="Arial" charset="0"/>
              </a:rPr>
              <a:t>London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65125" y="5345113"/>
            <a:ext cx="3600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9933"/>
                </a:solidFill>
                <a:latin typeface="Arial" charset="0"/>
              </a:rPr>
              <a:t>Ian F. </a:t>
            </a:r>
            <a:r>
              <a:rPr lang="en-US" sz="2800" dirty="0" err="1">
                <a:solidFill>
                  <a:srgbClr val="FF9933"/>
                </a:solidFill>
                <a:latin typeface="Arial" charset="0"/>
              </a:rPr>
              <a:t>Godsland</a:t>
            </a:r>
            <a:r>
              <a:rPr lang="en-US" sz="2800" dirty="0">
                <a:solidFill>
                  <a:srgbClr val="FF9933"/>
                </a:solidFill>
                <a:latin typeface="Arial" charset="0"/>
              </a:rPr>
              <a:t>, PhD</a:t>
            </a:r>
          </a:p>
          <a:p>
            <a:r>
              <a:rPr lang="en-US" sz="2000" dirty="0">
                <a:solidFill>
                  <a:srgbClr val="FF9933"/>
                </a:solidFill>
                <a:latin typeface="Arial" charset="0"/>
              </a:rPr>
              <a:t>i.godsland@imperial.ac.uk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990600" y="1724025"/>
            <a:ext cx="725805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“The </a:t>
            </a:r>
            <a:r>
              <a:rPr lang="en-GB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primary defect in Type 2 diabetes mellitus is insulin </a:t>
            </a:r>
            <a:r>
              <a:rPr lang="en-GB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resistance”</a:t>
            </a:r>
            <a:endParaRPr lang="en-US" sz="3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</a:rPr>
              <a:t>Insulin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resistance is 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cause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775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Insulin Resistance v Insulin Secretion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86447" y="2538413"/>
            <a:ext cx="4108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ct val="10000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latin typeface="Arial Unicode MS" pitchFamily="34" charset="-128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 Unicode MS" pitchFamily="34" charset="-128"/>
              </a:rPr>
              <a:t>comes first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1682" y="1662113"/>
            <a:ext cx="4504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100000"/>
              </a:spcAft>
              <a:defRPr/>
            </a:pPr>
            <a:r>
              <a:rPr lang="en-GB" sz="2800" dirty="0" smtClean="0">
                <a:solidFill>
                  <a:srgbClr val="00FFFF"/>
                </a:solidFill>
                <a:latin typeface="Arial Unicode MS" pitchFamily="34" charset="-128"/>
              </a:rPr>
              <a:t>before diabetes develops...</a:t>
            </a:r>
            <a:endParaRPr lang="en-GB" sz="2800" dirty="0">
              <a:solidFill>
                <a:srgbClr val="00FF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5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Insulin Resistance v Insulin Secretion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020763" y="3517900"/>
            <a:ext cx="285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00FFFF"/>
                </a:solidFill>
                <a:latin typeface="Arial" charset="0"/>
                <a:cs typeface="Arial" charset="0"/>
              </a:rPr>
              <a:t>those at risk </a:t>
            </a:r>
            <a:r>
              <a:rPr lang="en-GB" sz="2800" dirty="0">
                <a:solidFill>
                  <a:srgbClr val="00FFFF"/>
                </a:solidFill>
                <a:latin typeface="Arial" charset="0"/>
                <a:cs typeface="Arial" charset="0"/>
              </a:rPr>
              <a:t>&gt;&gt;&gt;</a:t>
            </a:r>
            <a:endParaRPr lang="en-US" sz="2800" dirty="0">
              <a:solidFill>
                <a:srgbClr val="00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6447" y="2538413"/>
            <a:ext cx="4108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ct val="10000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latin typeface="Arial Unicode MS" pitchFamily="34" charset="-128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 Unicode MS" pitchFamily="34" charset="-128"/>
              </a:rPr>
              <a:t>comes first 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1682" y="1662113"/>
            <a:ext cx="4504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100000"/>
              </a:spcAft>
              <a:defRPr/>
            </a:pPr>
            <a:r>
              <a:rPr lang="en-GB" sz="2800" dirty="0" smtClean="0">
                <a:solidFill>
                  <a:srgbClr val="00FFFF"/>
                </a:solidFill>
                <a:latin typeface="Arial Unicode MS" pitchFamily="34" charset="-128"/>
              </a:rPr>
              <a:t>before diabetes develops...</a:t>
            </a:r>
            <a:endParaRPr lang="en-GB" sz="2800" dirty="0">
              <a:solidFill>
                <a:srgbClr val="00FF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187325"/>
            <a:ext cx="779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FF9933"/>
                </a:solidFill>
                <a:latin typeface="Arial" charset="0"/>
              </a:rPr>
              <a:t>Normoglycaemic</a:t>
            </a:r>
            <a:r>
              <a:rPr lang="en-US" dirty="0">
                <a:solidFill>
                  <a:srgbClr val="FF9933"/>
                </a:solidFill>
                <a:latin typeface="Arial" charset="0"/>
              </a:rPr>
              <a:t> relatives of patients with T2DM are insulin resistant but not insulin </a:t>
            </a:r>
            <a:r>
              <a:rPr lang="en-US" dirty="0" smtClean="0">
                <a:solidFill>
                  <a:srgbClr val="FF9933"/>
                </a:solidFill>
                <a:latin typeface="Arial" charset="0"/>
              </a:rPr>
              <a:t>deficient</a:t>
            </a: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39750" y="924806"/>
            <a:ext cx="5573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FFFF"/>
                </a:solidFill>
                <a:latin typeface="Arial Unicode MS" pitchFamily="34" charset="-128"/>
              </a:rPr>
              <a:t>Eriksson et al. New England Journal of Medicine 1989; 321: 337-343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17525" y="1933398"/>
            <a:ext cx="23923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FFFF"/>
                </a:solidFill>
                <a:latin typeface="Arial" charset="0"/>
              </a:rPr>
              <a:t>glucose metabolism during </a:t>
            </a:r>
            <a:r>
              <a:rPr lang="en-GB" sz="2000" dirty="0" err="1">
                <a:solidFill>
                  <a:srgbClr val="00FFFF"/>
                </a:solidFill>
                <a:latin typeface="Arial" charset="0"/>
              </a:rPr>
              <a:t>euglycaemic</a:t>
            </a:r>
            <a:r>
              <a:rPr lang="en-GB" sz="2000" dirty="0">
                <a:solidFill>
                  <a:srgbClr val="00FFFF"/>
                </a:solidFill>
                <a:latin typeface="Arial" charset="0"/>
              </a:rPr>
              <a:t>, </a:t>
            </a:r>
            <a:r>
              <a:rPr lang="en-GB" sz="2000" dirty="0" err="1">
                <a:solidFill>
                  <a:srgbClr val="00FFFF"/>
                </a:solidFill>
                <a:latin typeface="Arial" charset="0"/>
              </a:rPr>
              <a:t>hyperinsulinaemic</a:t>
            </a:r>
            <a:r>
              <a:rPr lang="en-GB" sz="2000" dirty="0">
                <a:solidFill>
                  <a:srgbClr val="00FFFF"/>
                </a:solidFill>
                <a:latin typeface="Arial" charset="0"/>
              </a:rPr>
              <a:t> clamp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327400" y="1227663"/>
          <a:ext cx="43053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126039" y="1304561"/>
            <a:ext cx="129925" cy="248620"/>
            <a:chOff x="4126039" y="1677098"/>
            <a:chExt cx="129925" cy="248620"/>
          </a:xfrm>
        </p:grpSpPr>
        <p:cxnSp>
          <p:nvCxnSpPr>
            <p:cNvPr id="8" name="Straight Connector 7"/>
            <p:cNvCxnSpPr/>
            <p:nvPr/>
          </p:nvCxnSpPr>
          <p:spPr bwMode="auto">
            <a:xfrm flipV="1">
              <a:off x="4192756" y="1677102"/>
              <a:ext cx="0" cy="24861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4126039" y="1677098"/>
              <a:ext cx="129925" cy="702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00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5074852" y="2152242"/>
            <a:ext cx="129925" cy="248620"/>
            <a:chOff x="4126039" y="1677098"/>
            <a:chExt cx="129925" cy="248620"/>
          </a:xfrm>
        </p:grpSpPr>
        <p:cxnSp>
          <p:nvCxnSpPr>
            <p:cNvPr id="13" name="Straight Connector 12"/>
            <p:cNvCxnSpPr/>
            <p:nvPr/>
          </p:nvCxnSpPr>
          <p:spPr bwMode="auto">
            <a:xfrm flipV="1">
              <a:off x="4192756" y="1677102"/>
              <a:ext cx="0" cy="24861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CC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4126039" y="1677098"/>
              <a:ext cx="129925" cy="702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CC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6015237" y="2313070"/>
            <a:ext cx="129925" cy="248620"/>
            <a:chOff x="4126039" y="1677098"/>
            <a:chExt cx="129925" cy="24862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V="1">
              <a:off x="4192756" y="1677102"/>
              <a:ext cx="0" cy="24861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126039" y="1677098"/>
              <a:ext cx="129925" cy="702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6947195" y="2591884"/>
            <a:ext cx="129925" cy="248620"/>
            <a:chOff x="4126039" y="1677098"/>
            <a:chExt cx="129925" cy="248620"/>
          </a:xfrm>
        </p:grpSpPr>
        <p:cxnSp>
          <p:nvCxnSpPr>
            <p:cNvPr id="19" name="Straight Connector 18"/>
            <p:cNvCxnSpPr/>
            <p:nvPr/>
          </p:nvCxnSpPr>
          <p:spPr bwMode="auto">
            <a:xfrm flipV="1">
              <a:off x="4192756" y="1677102"/>
              <a:ext cx="0" cy="24861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126039" y="1677098"/>
              <a:ext cx="129925" cy="702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4955458" y="189028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CC66"/>
                </a:solidFill>
              </a:rPr>
              <a:t>**</a:t>
            </a:r>
            <a:endParaRPr lang="en-GB" sz="1600" dirty="0">
              <a:solidFill>
                <a:srgbClr val="FFCC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7416" y="207218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9900"/>
                </a:solidFill>
              </a:rPr>
              <a:t>**</a:t>
            </a:r>
            <a:endParaRPr lang="en-GB" sz="1600" dirty="0">
              <a:solidFill>
                <a:srgbClr val="FF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7801" y="235521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**</a:t>
            </a:r>
            <a:endParaRPr lang="en-GB" sz="1600" dirty="0">
              <a:solidFill>
                <a:srgbClr val="C00000"/>
              </a:solidFill>
            </a:endParaRPr>
          </a:p>
        </p:txBody>
      </p:sp>
      <p:graphicFrame>
        <p:nvGraphicFramePr>
          <p:cNvPr id="24" name="Chart 23"/>
          <p:cNvGraphicFramePr/>
          <p:nvPr/>
        </p:nvGraphicFramePr>
        <p:xfrm>
          <a:off x="3239911" y="3759199"/>
          <a:ext cx="4380089" cy="295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21758" y="4371820"/>
            <a:ext cx="23923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FFFF"/>
                </a:solidFill>
                <a:latin typeface="Arial" charset="0"/>
              </a:rPr>
              <a:t>insulin concentrations at the start of a </a:t>
            </a:r>
            <a:r>
              <a:rPr lang="en-GB" sz="2000" dirty="0">
                <a:solidFill>
                  <a:srgbClr val="00FFFF"/>
                </a:solidFill>
                <a:latin typeface="Arial" charset="0"/>
              </a:rPr>
              <a:t>hyperglycaemic clamp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7422" y="616373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minutes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5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Insulin Resistance v Insulin Secretion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46163" y="3517900"/>
            <a:ext cx="5291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FFFF"/>
                </a:solidFill>
                <a:latin typeface="Arial" charset="0"/>
                <a:cs typeface="Arial" charset="0"/>
              </a:rPr>
              <a:t>risk factors and mechanism &gt;&gt;&gt;</a:t>
            </a:r>
            <a:endParaRPr lang="en-US" sz="2800" dirty="0">
              <a:solidFill>
                <a:srgbClr val="00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86447" y="2538413"/>
            <a:ext cx="4108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ct val="100000"/>
              </a:spcAft>
              <a:defRPr/>
            </a:pPr>
            <a:r>
              <a:rPr lang="en-GB" sz="3600" dirty="0" smtClean="0">
                <a:solidFill>
                  <a:schemeClr val="bg1"/>
                </a:solidFill>
                <a:latin typeface="Arial Unicode MS" pitchFamily="34" charset="-128"/>
              </a:rPr>
              <a:t>which </a:t>
            </a:r>
            <a:r>
              <a:rPr lang="en-GB" sz="3600" dirty="0">
                <a:solidFill>
                  <a:schemeClr val="bg1"/>
                </a:solidFill>
                <a:latin typeface="Arial Unicode MS" pitchFamily="34" charset="-128"/>
              </a:rPr>
              <a:t>comes first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1682" y="1662113"/>
            <a:ext cx="45047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100000"/>
              </a:spcAft>
              <a:defRPr/>
            </a:pPr>
            <a:r>
              <a:rPr lang="en-GB" sz="2800" dirty="0" smtClean="0">
                <a:solidFill>
                  <a:srgbClr val="00FFFF"/>
                </a:solidFill>
                <a:latin typeface="Arial Unicode MS" pitchFamily="34" charset="-128"/>
              </a:rPr>
              <a:t>before diabetes develops...</a:t>
            </a:r>
            <a:endParaRPr lang="en-GB" sz="2800" dirty="0">
              <a:solidFill>
                <a:srgbClr val="00FF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7750" y="5067300"/>
            <a:ext cx="6524625" cy="1409700"/>
          </a:xfrm>
          <a:prstGeom prst="rect">
            <a:avLst/>
          </a:prstGeom>
          <a:solidFill>
            <a:srgbClr val="1845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2625" y="344488"/>
            <a:ext cx="4801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smtClean="0">
                <a:solidFill>
                  <a:srgbClr val="FF9933"/>
                </a:solidFill>
                <a:latin typeface="Arial" charset="0"/>
              </a:rPr>
              <a:t>Diet, diabetes and fatty acids</a:t>
            </a:r>
            <a:endParaRPr lang="en-GB" sz="2800">
              <a:solidFill>
                <a:srgbClr val="FF9933"/>
              </a:solidFill>
              <a:latin typeface="Arial" charset="0"/>
            </a:endParaRPr>
          </a:p>
        </p:txBody>
      </p:sp>
      <p:pic>
        <p:nvPicPr>
          <p:cNvPr id="4" name="Picture 3" descr="SCAN00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4975" y="1200151"/>
            <a:ext cx="5124450" cy="3631726"/>
          </a:xfrm>
          <a:prstGeom prst="rect">
            <a:avLst/>
          </a:prstGeom>
        </p:spPr>
      </p:pic>
      <p:sp>
        <p:nvSpPr>
          <p:cNvPr id="5" name="TextBox 94"/>
          <p:cNvSpPr txBox="1">
            <a:spLocks noChangeArrowheads="1"/>
          </p:cNvSpPr>
          <p:nvPr/>
        </p:nvSpPr>
        <p:spPr bwMode="auto">
          <a:xfrm>
            <a:off x="723900" y="762000"/>
            <a:ext cx="4775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800" smtClean="0">
                <a:solidFill>
                  <a:srgbClr val="66FFFF"/>
                </a:solidFill>
                <a:latin typeface="Arial" pitchFamily="34" charset="0"/>
              </a:rPr>
              <a:t>van Dam et al Ann Intern Med 2002;136 :201</a:t>
            </a:r>
            <a:endParaRPr lang="en-US" sz="1800">
              <a:solidFill>
                <a:srgbClr val="66FFFF"/>
              </a:solidFill>
            </a:endParaRPr>
          </a:p>
        </p:txBody>
      </p:sp>
      <p:sp>
        <p:nvSpPr>
          <p:cNvPr id="6" name="TextBox 94"/>
          <p:cNvSpPr txBox="1">
            <a:spLocks noChangeArrowheads="1"/>
          </p:cNvSpPr>
          <p:nvPr/>
        </p:nvSpPr>
        <p:spPr bwMode="auto">
          <a:xfrm>
            <a:off x="1019175" y="5038725"/>
            <a:ext cx="664797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8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		% OF ENERGY INTAKE</a:t>
            </a:r>
          </a:p>
          <a:p>
            <a:pPr eaLnBrk="1" hangingPunct="1"/>
            <a:r>
              <a:rPr lang="en-GB" sz="18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		quintile 1	quintiles 2-4	quintile 5</a:t>
            </a:r>
          </a:p>
          <a:p>
            <a:pPr eaLnBrk="1" hangingPunct="1"/>
            <a:r>
              <a:rPr lang="en-GB" sz="18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total fat		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26.4		32.1		37.2</a:t>
            </a:r>
          </a:p>
          <a:p>
            <a:pPr eaLnBrk="1" hangingPunct="1"/>
            <a:r>
              <a:rPr lang="en-GB" sz="18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saturated fat	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8.5		11.0		13.3</a:t>
            </a:r>
          </a:p>
          <a:p>
            <a:pPr eaLnBrk="1" hangingPunct="1"/>
            <a:r>
              <a:rPr lang="en-GB" sz="1800" dirty="0" err="1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linoleic</a:t>
            </a:r>
            <a:r>
              <a:rPr lang="en-GB" sz="18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 acid	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4.7		5.1		5.5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395" y="363538"/>
            <a:ext cx="86020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smtClean="0">
                <a:solidFill>
                  <a:srgbClr val="FF9933"/>
                </a:solidFill>
                <a:latin typeface="Arial" pitchFamily="34" charset="0"/>
              </a:rPr>
              <a:t>Fatty acids and insulin secretion: short and long-term</a:t>
            </a:r>
            <a:endParaRPr lang="en-GB" sz="2800">
              <a:solidFill>
                <a:srgbClr val="FF9933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017" y="880927"/>
            <a:ext cx="527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Paolisso et al. </a:t>
            </a:r>
          </a:p>
          <a:p>
            <a:r>
              <a:rPr lang="en-GB" sz="1600" b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Opposite effects of short- and long-term fatty acid infusion on insulin secretion in healthy subjects.</a:t>
            </a:r>
          </a:p>
          <a:p>
            <a:r>
              <a:rPr lang="en-GB" sz="1600" b="1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Diabetologia 1995;38:1295</a:t>
            </a:r>
            <a:endParaRPr lang="en-US" sz="1600" b="1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561814" y="2533471"/>
          <a:ext cx="48506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rot="5400000" flipH="1" flipV="1">
            <a:off x="4820209" y="3709853"/>
            <a:ext cx="235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 flipH="1" flipV="1">
            <a:off x="6061178" y="2947857"/>
            <a:ext cx="387530" cy="43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 flipH="1" flipV="1">
            <a:off x="7454553" y="4711339"/>
            <a:ext cx="235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143913" y="2747548"/>
            <a:ext cx="235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4820210" y="3566152"/>
            <a:ext cx="235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7454553" y="4567639"/>
            <a:ext cx="235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20191" y="2134689"/>
            <a:ext cx="26103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•"/>
            </a:pPr>
            <a:r>
              <a:rPr lang="en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healthy volunteers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•"/>
            </a:pPr>
            <a:r>
              <a:rPr lang="en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IVGTT at 0, 6 and 24 hours of Intralipid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•"/>
            </a:pPr>
            <a:r>
              <a:rPr lang="en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AIRg increased significantly at 6 h (p&lt;0.01) and decreased significantly at 24 h (p&lt;0.001)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•"/>
            </a:pPr>
            <a:r>
              <a:rPr lang="en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6 h NEFA v AIRg r = +0.89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•"/>
            </a:pPr>
            <a:r>
              <a:rPr lang="en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24 h NEFA v AIRg r = -0.87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4531" y="214230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AIRg</a:t>
            </a:r>
            <a:endParaRPr lang="en-US" sz="2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82625" y="344488"/>
            <a:ext cx="782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9933"/>
                </a:solidFill>
                <a:latin typeface="Arial" charset="0"/>
              </a:rPr>
              <a:t>Fatty acids, cell signalling and insulin resistance</a:t>
            </a:r>
          </a:p>
        </p:txBody>
      </p:sp>
      <p:sp>
        <p:nvSpPr>
          <p:cNvPr id="14339" name="Arc 5"/>
          <p:cNvSpPr>
            <a:spLocks/>
          </p:cNvSpPr>
          <p:nvPr/>
        </p:nvSpPr>
        <p:spPr bwMode="auto">
          <a:xfrm flipH="1">
            <a:off x="1819275" y="2987675"/>
            <a:ext cx="2749550" cy="1066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 flipH="1" flipV="1">
            <a:off x="3468688" y="1720850"/>
            <a:ext cx="401637" cy="40163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9900"/>
              </a:gs>
              <a:gs pos="100000">
                <a:srgbClr val="FFB34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894138" y="1708150"/>
            <a:ext cx="839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9933"/>
                </a:solidFill>
                <a:latin typeface="Arial" charset="0"/>
              </a:rPr>
              <a:t>insulin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V="1">
            <a:off x="3819525" y="1944688"/>
            <a:ext cx="0" cy="14446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AutoShape 9" descr="75%"/>
          <p:cNvSpPr>
            <a:spLocks noChangeArrowheads="1"/>
          </p:cNvSpPr>
          <p:nvPr/>
        </p:nvSpPr>
        <p:spPr bwMode="auto">
          <a:xfrm>
            <a:off x="3749675" y="2003425"/>
            <a:ext cx="152400" cy="533400"/>
          </a:xfrm>
          <a:prstGeom prst="roundRect">
            <a:avLst>
              <a:gd name="adj" fmla="val 16667"/>
            </a:avLst>
          </a:prstGeom>
          <a:pattFill prst="pct75">
            <a:fgClr>
              <a:srgbClr val="FF9966"/>
            </a:fgClr>
            <a:bgClr>
              <a:schemeClr val="bg1"/>
            </a:bgClr>
          </a:patt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3513138" y="1944688"/>
            <a:ext cx="12700" cy="14446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AutoShape 11" descr="75%"/>
          <p:cNvSpPr>
            <a:spLocks noChangeArrowheads="1"/>
          </p:cNvSpPr>
          <p:nvPr/>
        </p:nvSpPr>
        <p:spPr bwMode="auto">
          <a:xfrm>
            <a:off x="3452813" y="2003425"/>
            <a:ext cx="152400" cy="533400"/>
          </a:xfrm>
          <a:prstGeom prst="roundRect">
            <a:avLst>
              <a:gd name="adj" fmla="val 16667"/>
            </a:avLst>
          </a:prstGeom>
          <a:pattFill prst="pct75">
            <a:fgClr>
              <a:srgbClr val="FF9966"/>
            </a:fgClr>
            <a:bgClr>
              <a:schemeClr val="bg1"/>
            </a:bgClr>
          </a:patt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3857625" y="3109913"/>
            <a:ext cx="46038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 flipH="1">
            <a:off x="3940175" y="2925763"/>
            <a:ext cx="0" cy="5889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3889375" y="3211513"/>
            <a:ext cx="96838" cy="247650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5" descr="Dark upward diagonal"/>
          <p:cNvSpPr>
            <a:spLocks noChangeArrowheads="1"/>
          </p:cNvSpPr>
          <p:nvPr/>
        </p:nvSpPr>
        <p:spPr bwMode="auto">
          <a:xfrm>
            <a:off x="3902075" y="3033713"/>
            <a:ext cx="73025" cy="98425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6" descr="Dark upward diagonal"/>
          <p:cNvSpPr>
            <a:spLocks noChangeArrowheads="1"/>
          </p:cNvSpPr>
          <p:nvPr/>
        </p:nvSpPr>
        <p:spPr bwMode="auto">
          <a:xfrm>
            <a:off x="3900488" y="2925763"/>
            <a:ext cx="73025" cy="52387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7" descr="Dark upward diagonal"/>
          <p:cNvSpPr>
            <a:spLocks noChangeArrowheads="1"/>
          </p:cNvSpPr>
          <p:nvPr/>
        </p:nvSpPr>
        <p:spPr bwMode="auto">
          <a:xfrm flipV="1">
            <a:off x="3781425" y="2878138"/>
            <a:ext cx="73025" cy="100012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8" descr="Dark upward diagonal"/>
          <p:cNvSpPr>
            <a:spLocks noChangeArrowheads="1"/>
          </p:cNvSpPr>
          <p:nvPr/>
        </p:nvSpPr>
        <p:spPr bwMode="auto">
          <a:xfrm flipV="1">
            <a:off x="3779838" y="3033713"/>
            <a:ext cx="73025" cy="52387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>
            <a:off x="3521075" y="2986088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/>
        </p:nvSpPr>
        <p:spPr bwMode="auto">
          <a:xfrm>
            <a:off x="3436938" y="3048000"/>
            <a:ext cx="46037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/>
        </p:nvSpPr>
        <p:spPr bwMode="auto">
          <a:xfrm>
            <a:off x="3406775" y="2925763"/>
            <a:ext cx="0" cy="584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22"/>
          <p:cNvSpPr>
            <a:spLocks noChangeArrowheads="1"/>
          </p:cNvSpPr>
          <p:nvPr/>
        </p:nvSpPr>
        <p:spPr bwMode="auto">
          <a:xfrm>
            <a:off x="3355975" y="3206750"/>
            <a:ext cx="96838" cy="247650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3" descr="Dark upward diagonal"/>
          <p:cNvSpPr>
            <a:spLocks noChangeArrowheads="1"/>
          </p:cNvSpPr>
          <p:nvPr/>
        </p:nvSpPr>
        <p:spPr bwMode="auto">
          <a:xfrm>
            <a:off x="3368675" y="3033713"/>
            <a:ext cx="73025" cy="98425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4" descr="Dark upward diagonal"/>
          <p:cNvSpPr>
            <a:spLocks noChangeArrowheads="1"/>
          </p:cNvSpPr>
          <p:nvPr/>
        </p:nvSpPr>
        <p:spPr bwMode="auto">
          <a:xfrm>
            <a:off x="3367088" y="2925763"/>
            <a:ext cx="73025" cy="52387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5" descr="Dark upward diagonal"/>
          <p:cNvSpPr>
            <a:spLocks noChangeArrowheads="1"/>
          </p:cNvSpPr>
          <p:nvPr/>
        </p:nvSpPr>
        <p:spPr bwMode="auto">
          <a:xfrm flipV="1">
            <a:off x="3487738" y="2878138"/>
            <a:ext cx="73025" cy="100012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6" descr="Dark upward diagonal"/>
          <p:cNvSpPr>
            <a:spLocks noChangeArrowheads="1"/>
          </p:cNvSpPr>
          <p:nvPr/>
        </p:nvSpPr>
        <p:spPr bwMode="auto">
          <a:xfrm flipV="1">
            <a:off x="3486150" y="3033713"/>
            <a:ext cx="73025" cy="52387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37"/>
          <p:cNvSpPr>
            <a:spLocks noChangeArrowheads="1"/>
          </p:cNvSpPr>
          <p:nvPr/>
        </p:nvSpPr>
        <p:spPr bwMode="auto">
          <a:xfrm>
            <a:off x="3603625" y="3768725"/>
            <a:ext cx="673100" cy="406400"/>
          </a:xfrm>
          <a:prstGeom prst="ellipse">
            <a:avLst/>
          </a:prstGeom>
          <a:gradFill rotWithShape="1"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38"/>
          <p:cNvSpPr txBox="1">
            <a:spLocks noChangeArrowheads="1"/>
          </p:cNvSpPr>
          <p:nvPr/>
        </p:nvSpPr>
        <p:spPr bwMode="auto">
          <a:xfrm>
            <a:off x="3711575" y="3835400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IRS</a:t>
            </a:r>
          </a:p>
        </p:txBody>
      </p:sp>
      <p:sp>
        <p:nvSpPr>
          <p:cNvPr id="14363" name="Text Box 39"/>
          <p:cNvSpPr txBox="1">
            <a:spLocks noChangeArrowheads="1"/>
          </p:cNvSpPr>
          <p:nvPr/>
        </p:nvSpPr>
        <p:spPr bwMode="auto">
          <a:xfrm>
            <a:off x="3894138" y="211455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9933"/>
                </a:solidFill>
                <a:latin typeface="Arial" charset="0"/>
              </a:rPr>
              <a:t>IR</a:t>
            </a:r>
          </a:p>
        </p:txBody>
      </p:sp>
      <p:sp>
        <p:nvSpPr>
          <p:cNvPr id="14364" name="AutoShape 117"/>
          <p:cNvSpPr>
            <a:spLocks noChangeArrowheads="1"/>
          </p:cNvSpPr>
          <p:nvPr/>
        </p:nvSpPr>
        <p:spPr bwMode="auto">
          <a:xfrm rot="4263615">
            <a:off x="3444875" y="3479800"/>
            <a:ext cx="466725" cy="123825"/>
          </a:xfrm>
          <a:prstGeom prst="rightArrow">
            <a:avLst>
              <a:gd name="adj1" fmla="val 50000"/>
              <a:gd name="adj2" fmla="val 58371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65" name="Group 121"/>
          <p:cNvGrpSpPr>
            <a:grpSpLocks/>
          </p:cNvGrpSpPr>
          <p:nvPr/>
        </p:nvGrpSpPr>
        <p:grpSpPr bwMode="auto">
          <a:xfrm>
            <a:off x="3127375" y="3021013"/>
            <a:ext cx="285750" cy="274637"/>
            <a:chOff x="1693" y="3032"/>
            <a:chExt cx="180" cy="173"/>
          </a:xfrm>
        </p:grpSpPr>
        <p:sp>
          <p:nvSpPr>
            <p:cNvPr id="14391" name="Oval 122"/>
            <p:cNvSpPr>
              <a:spLocks noChangeArrowheads="1"/>
            </p:cNvSpPr>
            <p:nvPr/>
          </p:nvSpPr>
          <p:spPr bwMode="auto">
            <a:xfrm>
              <a:off x="1728" y="3072"/>
              <a:ext cx="96" cy="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Text Box 123"/>
            <p:cNvSpPr txBox="1">
              <a:spLocks noChangeArrowheads="1"/>
            </p:cNvSpPr>
            <p:nvPr/>
          </p:nvSpPr>
          <p:spPr bwMode="auto">
            <a:xfrm>
              <a:off x="1693" y="303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P</a:t>
              </a:r>
            </a:p>
          </p:txBody>
        </p:sp>
      </p:grpSp>
      <p:grpSp>
        <p:nvGrpSpPr>
          <p:cNvPr id="14366" name="Group 124"/>
          <p:cNvGrpSpPr>
            <a:grpSpLocks/>
          </p:cNvGrpSpPr>
          <p:nvPr/>
        </p:nvGrpSpPr>
        <p:grpSpPr bwMode="auto">
          <a:xfrm>
            <a:off x="3952875" y="3046413"/>
            <a:ext cx="285750" cy="274637"/>
            <a:chOff x="1693" y="3032"/>
            <a:chExt cx="180" cy="173"/>
          </a:xfrm>
        </p:grpSpPr>
        <p:sp>
          <p:nvSpPr>
            <p:cNvPr id="14389" name="Oval 125"/>
            <p:cNvSpPr>
              <a:spLocks noChangeArrowheads="1"/>
            </p:cNvSpPr>
            <p:nvPr/>
          </p:nvSpPr>
          <p:spPr bwMode="auto">
            <a:xfrm>
              <a:off x="1728" y="3072"/>
              <a:ext cx="96" cy="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Text Box 126"/>
            <p:cNvSpPr txBox="1">
              <a:spLocks noChangeArrowheads="1"/>
            </p:cNvSpPr>
            <p:nvPr/>
          </p:nvSpPr>
          <p:spPr bwMode="auto">
            <a:xfrm>
              <a:off x="1693" y="303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P</a:t>
              </a:r>
            </a:p>
          </p:txBody>
        </p:sp>
      </p:grpSp>
      <p:sp>
        <p:nvSpPr>
          <p:cNvPr id="14367" name="Line 129"/>
          <p:cNvSpPr>
            <a:spLocks noChangeShapeType="1"/>
          </p:cNvSpPr>
          <p:nvPr/>
        </p:nvSpPr>
        <p:spPr bwMode="auto">
          <a:xfrm flipH="1" flipV="1">
            <a:off x="4022725" y="4200525"/>
            <a:ext cx="266700" cy="304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4368" name="Group 134"/>
          <p:cNvGrpSpPr>
            <a:grpSpLocks/>
          </p:cNvGrpSpPr>
          <p:nvPr/>
        </p:nvGrpSpPr>
        <p:grpSpPr bwMode="auto">
          <a:xfrm>
            <a:off x="4041775" y="4540250"/>
            <a:ext cx="558800" cy="307975"/>
            <a:chOff x="1202" y="3256"/>
            <a:chExt cx="352" cy="194"/>
          </a:xfrm>
        </p:grpSpPr>
        <p:sp>
          <p:nvSpPr>
            <p:cNvPr id="14387" name="Rectangle 132"/>
            <p:cNvSpPr>
              <a:spLocks noChangeArrowheads="1"/>
            </p:cNvSpPr>
            <p:nvPr/>
          </p:nvSpPr>
          <p:spPr bwMode="auto">
            <a:xfrm>
              <a:off x="1202" y="3256"/>
              <a:ext cx="352" cy="192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Text Box 133"/>
            <p:cNvSpPr txBox="1">
              <a:spLocks noChangeArrowheads="1"/>
            </p:cNvSpPr>
            <p:nvPr/>
          </p:nvSpPr>
          <p:spPr bwMode="auto">
            <a:xfrm>
              <a:off x="1208" y="3258"/>
              <a:ext cx="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JNK</a:t>
              </a:r>
              <a:endParaRPr lang="el-GR" sz="1400" b="1">
                <a:latin typeface="Arial" charset="0"/>
              </a:endParaRPr>
            </a:p>
          </p:txBody>
        </p:sp>
      </p:grpSp>
      <p:sp>
        <p:nvSpPr>
          <p:cNvPr id="14369" name="Text Box 136"/>
          <p:cNvSpPr txBox="1">
            <a:spLocks noChangeArrowheads="1"/>
          </p:cNvSpPr>
          <p:nvPr/>
        </p:nvSpPr>
        <p:spPr bwMode="auto">
          <a:xfrm>
            <a:off x="1927225" y="3724275"/>
            <a:ext cx="1819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solidFill>
                  <a:srgbClr val="FF0000"/>
                </a:solidFill>
                <a:latin typeface="Arial" charset="0"/>
              </a:rPr>
              <a:t>serine phosphorylation</a:t>
            </a:r>
          </a:p>
        </p:txBody>
      </p:sp>
      <p:sp>
        <p:nvSpPr>
          <p:cNvPr id="14370" name="Text Box 137"/>
          <p:cNvSpPr txBox="1">
            <a:spLocks noChangeArrowheads="1"/>
          </p:cNvSpPr>
          <p:nvPr/>
        </p:nvSpPr>
        <p:spPr bwMode="auto">
          <a:xfrm>
            <a:off x="3349625" y="5299075"/>
            <a:ext cx="132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>
                <a:solidFill>
                  <a:srgbClr val="FF6600"/>
                </a:solidFill>
                <a:latin typeface="Arial" charset="0"/>
              </a:rPr>
              <a:t>fatty acids</a:t>
            </a:r>
          </a:p>
        </p:txBody>
      </p:sp>
      <p:grpSp>
        <p:nvGrpSpPr>
          <p:cNvPr id="14371" name="Group 51"/>
          <p:cNvGrpSpPr>
            <a:grpSpLocks/>
          </p:cNvGrpSpPr>
          <p:nvPr/>
        </p:nvGrpSpPr>
        <p:grpSpPr bwMode="auto">
          <a:xfrm>
            <a:off x="3754438" y="4105275"/>
            <a:ext cx="285750" cy="274638"/>
            <a:chOff x="1693" y="3032"/>
            <a:chExt cx="180" cy="173"/>
          </a:xfrm>
        </p:grpSpPr>
        <p:sp>
          <p:nvSpPr>
            <p:cNvPr id="14385" name="Oval 52"/>
            <p:cNvSpPr>
              <a:spLocks noChangeArrowheads="1"/>
            </p:cNvSpPr>
            <p:nvPr/>
          </p:nvSpPr>
          <p:spPr bwMode="auto">
            <a:xfrm>
              <a:off x="1728" y="3072"/>
              <a:ext cx="96" cy="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Text Box 53"/>
            <p:cNvSpPr txBox="1">
              <a:spLocks noChangeArrowheads="1"/>
            </p:cNvSpPr>
            <p:nvPr/>
          </p:nvSpPr>
          <p:spPr bwMode="auto">
            <a:xfrm>
              <a:off x="1693" y="303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Arial" charset="0"/>
                </a:rPr>
                <a:t>P</a:t>
              </a:r>
            </a:p>
          </p:txBody>
        </p:sp>
      </p:grpSp>
      <p:sp>
        <p:nvSpPr>
          <p:cNvPr id="14372" name="Line 129"/>
          <p:cNvSpPr>
            <a:spLocks noChangeShapeType="1"/>
          </p:cNvSpPr>
          <p:nvPr/>
        </p:nvSpPr>
        <p:spPr bwMode="auto">
          <a:xfrm flipV="1">
            <a:off x="3508375" y="4181475"/>
            <a:ext cx="266700" cy="304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Line 129"/>
          <p:cNvSpPr>
            <a:spLocks noChangeShapeType="1"/>
          </p:cNvSpPr>
          <p:nvPr/>
        </p:nvSpPr>
        <p:spPr bwMode="auto">
          <a:xfrm flipH="1" flipV="1">
            <a:off x="3441700" y="4905375"/>
            <a:ext cx="266700" cy="304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129"/>
          <p:cNvSpPr>
            <a:spLocks noChangeShapeType="1"/>
          </p:cNvSpPr>
          <p:nvPr/>
        </p:nvSpPr>
        <p:spPr bwMode="auto">
          <a:xfrm flipV="1">
            <a:off x="4070350" y="4914900"/>
            <a:ext cx="266700" cy="304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Multiply 46"/>
          <p:cNvSpPr/>
          <p:nvPr/>
        </p:nvSpPr>
        <p:spPr bwMode="auto">
          <a:xfrm rot="20733908">
            <a:off x="3382963" y="3432175"/>
            <a:ext cx="625475" cy="319088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376" name="Group 162"/>
          <p:cNvGrpSpPr>
            <a:grpSpLocks/>
          </p:cNvGrpSpPr>
          <p:nvPr/>
        </p:nvGrpSpPr>
        <p:grpSpPr bwMode="auto">
          <a:xfrm>
            <a:off x="381000" y="4429125"/>
            <a:ext cx="2152650" cy="2095500"/>
            <a:chOff x="3467100" y="1485900"/>
            <a:chExt cx="5191125" cy="4905375"/>
          </a:xfrm>
        </p:grpSpPr>
        <p:sp>
          <p:nvSpPr>
            <p:cNvPr id="14382" name="Oval 2"/>
            <p:cNvSpPr>
              <a:spLocks noChangeArrowheads="1"/>
            </p:cNvSpPr>
            <p:nvPr/>
          </p:nvSpPr>
          <p:spPr bwMode="auto">
            <a:xfrm>
              <a:off x="3467100" y="1485900"/>
              <a:ext cx="5191125" cy="4905375"/>
            </a:xfrm>
            <a:prstGeom prst="ellipse">
              <a:avLst/>
            </a:prstGeom>
            <a:solidFill>
              <a:srgbClr val="66FF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Oval 3"/>
            <p:cNvSpPr>
              <a:spLocks noChangeArrowheads="1"/>
            </p:cNvSpPr>
            <p:nvPr/>
          </p:nvSpPr>
          <p:spPr bwMode="auto">
            <a:xfrm>
              <a:off x="3981450" y="1609725"/>
              <a:ext cx="4171950" cy="3867150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Oval 4"/>
            <p:cNvSpPr>
              <a:spLocks noChangeArrowheads="1"/>
            </p:cNvSpPr>
            <p:nvPr/>
          </p:nvSpPr>
          <p:spPr bwMode="auto">
            <a:xfrm rot="5400000">
              <a:off x="5819775" y="5238750"/>
              <a:ext cx="533400" cy="1657350"/>
            </a:xfrm>
            <a:prstGeom prst="ellipse">
              <a:avLst/>
            </a:prstGeom>
            <a:solidFill>
              <a:srgbClr val="FFCC99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7" name="Right Arrow 163"/>
          <p:cNvSpPr>
            <a:spLocks noChangeArrowheads="1"/>
          </p:cNvSpPr>
          <p:nvPr/>
        </p:nvSpPr>
        <p:spPr bwMode="auto">
          <a:xfrm>
            <a:off x="2571750" y="5267325"/>
            <a:ext cx="781050" cy="409575"/>
          </a:xfrm>
          <a:prstGeom prst="rightArrow">
            <a:avLst>
              <a:gd name="adj1" fmla="val 50000"/>
              <a:gd name="adj2" fmla="val 49996"/>
            </a:avLst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" name="Group 134"/>
          <p:cNvGrpSpPr>
            <a:grpSpLocks/>
          </p:cNvGrpSpPr>
          <p:nvPr/>
        </p:nvGrpSpPr>
        <p:grpSpPr bwMode="auto">
          <a:xfrm>
            <a:off x="3146425" y="4540250"/>
            <a:ext cx="612775" cy="311150"/>
            <a:chOff x="1202" y="3256"/>
            <a:chExt cx="386" cy="196"/>
          </a:xfrm>
          <a:gradFill flip="none" rotWithShape="1">
            <a:gsLst>
              <a:gs pos="0">
                <a:srgbClr val="FD2F43"/>
              </a:gs>
              <a:gs pos="50000">
                <a:srgbClr val="FF7C80"/>
              </a:gs>
              <a:gs pos="100000">
                <a:srgbClr val="FC284B"/>
              </a:gs>
            </a:gsLst>
            <a:lin ang="5400000" scaled="1"/>
            <a:tileRect/>
          </a:gradFill>
        </p:grpSpPr>
        <p:sp>
          <p:nvSpPr>
            <p:cNvPr id="54" name="Rectangle 132"/>
            <p:cNvSpPr>
              <a:spLocks noChangeArrowheads="1"/>
            </p:cNvSpPr>
            <p:nvPr/>
          </p:nvSpPr>
          <p:spPr bwMode="auto">
            <a:xfrm>
              <a:off x="1202" y="3256"/>
              <a:ext cx="35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133"/>
            <p:cNvSpPr txBox="1">
              <a:spLocks noChangeArrowheads="1"/>
            </p:cNvSpPr>
            <p:nvPr/>
          </p:nvSpPr>
          <p:spPr bwMode="auto">
            <a:xfrm>
              <a:off x="1208" y="3258"/>
              <a:ext cx="380" cy="1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latin typeface="Arial" charset="0"/>
                </a:rPr>
                <a:t>IKK</a:t>
              </a:r>
              <a:r>
                <a:rPr lang="el-GR" sz="1400" b="1">
                  <a:latin typeface="Arial" charset="0"/>
                </a:rPr>
                <a:t>β</a:t>
              </a:r>
            </a:p>
          </p:txBody>
        </p:sp>
      </p:grpSp>
      <p:pic>
        <p:nvPicPr>
          <p:cNvPr id="143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863" y="1209675"/>
            <a:ext cx="3630612" cy="222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80" name="TextBox 98"/>
          <p:cNvSpPr txBox="1">
            <a:spLocks noChangeArrowheads="1"/>
          </p:cNvSpPr>
          <p:nvPr/>
        </p:nvSpPr>
        <p:spPr bwMode="auto">
          <a:xfrm>
            <a:off x="5048250" y="4686300"/>
            <a:ext cx="39243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FF6600"/>
              </a:buClr>
              <a:buFont typeface="Arial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fatty acids stimulate IKK</a:t>
            </a:r>
            <a:r>
              <a:rPr lang="el-GR" sz="1600" dirty="0" smtClean="0">
                <a:solidFill>
                  <a:schemeClr val="bg1"/>
                </a:solidFill>
                <a:latin typeface="Arial" charset="0"/>
              </a:rPr>
              <a:t>β</a:t>
            </a:r>
            <a:endParaRPr lang="en-GB" sz="1600" dirty="0" smtClean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Aft>
                <a:spcPts val="1800"/>
              </a:spcAft>
              <a:buClr>
                <a:srgbClr val="FF6600"/>
              </a:buClr>
              <a:buFont typeface="Arial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IKK</a:t>
            </a:r>
            <a:r>
              <a:rPr lang="el-GR" sz="1600" dirty="0" smtClean="0">
                <a:solidFill>
                  <a:schemeClr val="bg1"/>
                </a:solidFill>
                <a:latin typeface="Arial" charset="0"/>
              </a:rPr>
              <a:t>β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 serine </a:t>
            </a:r>
            <a:r>
              <a:rPr lang="en-GB" sz="1600" dirty="0" err="1" smtClean="0">
                <a:solidFill>
                  <a:schemeClr val="bg1"/>
                </a:solidFill>
                <a:latin typeface="Arial" charset="0"/>
              </a:rPr>
              <a:t>phosphorylates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 the insulin receptor</a:t>
            </a:r>
            <a:endParaRPr lang="en-GB" sz="1600" dirty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Aft>
                <a:spcPts val="1800"/>
              </a:spcAft>
              <a:buClr>
                <a:srgbClr val="FF6600"/>
              </a:buClr>
              <a:buFont typeface="Arial" charset="0"/>
              <a:buChar char="•"/>
            </a:pPr>
            <a:r>
              <a:rPr lang="en-GB" sz="1600" dirty="0" err="1">
                <a:solidFill>
                  <a:schemeClr val="bg1"/>
                </a:solidFill>
                <a:latin typeface="Arial" charset="0"/>
              </a:rPr>
              <a:t>salicylate</a:t>
            </a:r>
            <a:r>
              <a:rPr lang="en-GB" sz="1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inhibits </a:t>
            </a:r>
            <a:r>
              <a:rPr lang="en-GB" sz="1600" dirty="0">
                <a:solidFill>
                  <a:schemeClr val="bg1"/>
                </a:solidFill>
                <a:latin typeface="Arial" charset="0"/>
              </a:rPr>
              <a:t>IKK</a:t>
            </a:r>
            <a:r>
              <a:rPr lang="el-GR" sz="1600" dirty="0" smtClean="0">
                <a:solidFill>
                  <a:schemeClr val="bg1"/>
                </a:solidFill>
                <a:latin typeface="Arial" charset="0"/>
              </a:rPr>
              <a:t>β</a:t>
            </a: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 and alleviates fatty acid-induced insulin resistance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81" name="TextBox 99"/>
          <p:cNvSpPr txBox="1">
            <a:spLocks noChangeArrowheads="1"/>
          </p:cNvSpPr>
          <p:nvPr/>
        </p:nvSpPr>
        <p:spPr bwMode="auto">
          <a:xfrm>
            <a:off x="5086350" y="3438525"/>
            <a:ext cx="3924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6600"/>
              </a:buClr>
            </a:pPr>
            <a:r>
              <a:rPr lang="en-GB" sz="1600">
                <a:solidFill>
                  <a:srgbClr val="00FFFF"/>
                </a:solidFill>
                <a:latin typeface="Arial" charset="0"/>
              </a:rPr>
              <a:t>Effects of saline (sal), fatty acids (IH) and salicylate (SS) on insulin sensitivity</a:t>
            </a:r>
          </a:p>
          <a:p>
            <a:pPr>
              <a:buClr>
                <a:srgbClr val="FF6600"/>
              </a:buClr>
            </a:pPr>
            <a:r>
              <a:rPr lang="en-GB" sz="1600">
                <a:solidFill>
                  <a:srgbClr val="00FFFF"/>
                </a:solidFill>
                <a:latin typeface="Arial" charset="0"/>
              </a:rPr>
              <a:t>Park et al. J Endocrinol 2007;195:323</a:t>
            </a:r>
            <a:endParaRPr lang="en-US" sz="1600">
              <a:solidFill>
                <a:srgbClr val="00FF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2078</TotalTime>
  <Words>745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GODSLAND</dc:creator>
  <cp:lastModifiedBy>Shiel, Nuala</cp:lastModifiedBy>
  <cp:revision>172</cp:revision>
  <dcterms:created xsi:type="dcterms:W3CDTF">2003-02-12T14:52:10Z</dcterms:created>
  <dcterms:modified xsi:type="dcterms:W3CDTF">2013-02-11T16:57:05Z</dcterms:modified>
</cp:coreProperties>
</file>