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7" r:id="rId2"/>
    <p:sldId id="258" r:id="rId3"/>
    <p:sldId id="259" r:id="rId4"/>
    <p:sldId id="260" r:id="rId5"/>
    <p:sldId id="261" r:id="rId6"/>
    <p:sldId id="262" r:id="rId7"/>
    <p:sldId id="263" r:id="rId8"/>
    <p:sldId id="264" r:id="rId9"/>
    <p:sldId id="298" r:id="rId10"/>
    <p:sldId id="265" r:id="rId11"/>
    <p:sldId id="266" r:id="rId12"/>
    <p:sldId id="284" r:id="rId13"/>
    <p:sldId id="267" r:id="rId14"/>
    <p:sldId id="268" r:id="rId15"/>
    <p:sldId id="269" r:id="rId16"/>
    <p:sldId id="270" r:id="rId17"/>
    <p:sldId id="271" r:id="rId18"/>
    <p:sldId id="289" r:id="rId19"/>
    <p:sldId id="290" r:id="rId20"/>
    <p:sldId id="291" r:id="rId21"/>
    <p:sldId id="272" r:id="rId22"/>
    <p:sldId id="273" r:id="rId23"/>
    <p:sldId id="274" r:id="rId24"/>
    <p:sldId id="295" r:id="rId25"/>
    <p:sldId id="296" r:id="rId26"/>
    <p:sldId id="297" r:id="rId27"/>
    <p:sldId id="275" r:id="rId28"/>
    <p:sldId id="328" r:id="rId29"/>
    <p:sldId id="277" r:id="rId30"/>
    <p:sldId id="278" r:id="rId31"/>
    <p:sldId id="304" r:id="rId32"/>
    <p:sldId id="285" r:id="rId33"/>
    <p:sldId id="280" r:id="rId34"/>
    <p:sldId id="279" r:id="rId35"/>
    <p:sldId id="300" r:id="rId36"/>
    <p:sldId id="302" r:id="rId37"/>
    <p:sldId id="281" r:id="rId38"/>
    <p:sldId id="287" r:id="rId39"/>
    <p:sldId id="288" r:id="rId40"/>
    <p:sldId id="305" r:id="rId41"/>
    <p:sldId id="306" r:id="rId42"/>
    <p:sldId id="282" r:id="rId43"/>
    <p:sldId id="309" r:id="rId44"/>
    <p:sldId id="303" r:id="rId45"/>
    <p:sldId id="310" r:id="rId46"/>
    <p:sldId id="322" r:id="rId47"/>
    <p:sldId id="311" r:id="rId48"/>
    <p:sldId id="323" r:id="rId49"/>
    <p:sldId id="324" r:id="rId50"/>
    <p:sldId id="313" r:id="rId51"/>
    <p:sldId id="317" r:id="rId52"/>
    <p:sldId id="318" r:id="rId53"/>
    <p:sldId id="319" r:id="rId54"/>
    <p:sldId id="312" r:id="rId55"/>
    <p:sldId id="316" r:id="rId56"/>
    <p:sldId id="314" r:id="rId57"/>
    <p:sldId id="315" r:id="rId58"/>
    <p:sldId id="325" r:id="rId59"/>
    <p:sldId id="326" r:id="rId60"/>
    <p:sldId id="327" r:id="rId61"/>
    <p:sldId id="321" r:id="rId62"/>
    <p:sldId id="293" r:id="rId63"/>
    <p:sldId id="294" r:id="rId64"/>
    <p:sldId id="292"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7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88350" autoAdjust="0"/>
  </p:normalViewPr>
  <p:slideViewPr>
    <p:cSldViewPr>
      <p:cViewPr>
        <p:scale>
          <a:sx n="50" d="100"/>
          <a:sy n="50" d="100"/>
        </p:scale>
        <p:origin x="-804"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D982183-DA12-4B35-981C-941FD8CCBDD0}" type="datetimeFigureOut">
              <a:rPr lang="en-US"/>
              <a:pPr>
                <a:defRPr/>
              </a:pPr>
              <a:t>11/23/2012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27E3045-ABF7-4016-B652-4AE3E3C84886}" type="slidenum">
              <a:rPr lang="en-GB"/>
              <a:pPr>
                <a:defRPr/>
              </a:pPr>
              <a:t>‹#›</a:t>
            </a:fld>
            <a:endParaRPr lang="en-GB"/>
          </a:p>
        </p:txBody>
      </p:sp>
    </p:spTree>
    <p:extLst>
      <p:ext uri="{BB962C8B-B14F-4D97-AF65-F5344CB8AC3E}">
        <p14:creationId xmlns:p14="http://schemas.microsoft.com/office/powerpoint/2010/main" val="210649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F2108AB-0FDF-426E-9305-222DCAADC0F1}" type="datetimeFigureOut">
              <a:rPr lang="en-US"/>
              <a:pPr>
                <a:defRPr/>
              </a:pPr>
              <a:t>11/23/2012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7D3E104-9DD1-4F56-B89F-360C48E280BE}" type="slidenum">
              <a:rPr lang="en-GB"/>
              <a:pPr>
                <a:defRPr/>
              </a:pPr>
              <a:t>‹#›</a:t>
            </a:fld>
            <a:endParaRPr lang="en-GB"/>
          </a:p>
        </p:txBody>
      </p:sp>
    </p:spTree>
    <p:extLst>
      <p:ext uri="{BB962C8B-B14F-4D97-AF65-F5344CB8AC3E}">
        <p14:creationId xmlns:p14="http://schemas.microsoft.com/office/powerpoint/2010/main" val="1451288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DNA" TargetMode="External"/><Relationship Id="rId7" Type="http://schemas.openxmlformats.org/officeDocument/2006/relationships/hyperlink" Target="http://en.wikipedia.org/wiki/Genetic_architectur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Chromosomes" TargetMode="External"/><Relationship Id="rId5" Type="http://schemas.openxmlformats.org/officeDocument/2006/relationships/hyperlink" Target="http://en.wikipedia.org/wiki/Trait_%28biological%29" TargetMode="External"/><Relationship Id="rId4" Type="http://schemas.openxmlformats.org/officeDocument/2006/relationships/hyperlink" Target="http://en.wikipedia.org/wiki/Phenotyp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2B565D-431B-4B17-980C-5F5E0C287A3C}" type="slidenum">
              <a:rPr lang="en-GB" smtClean="0">
                <a:latin typeface="Calibri" pitchFamily="34" charset="0"/>
              </a:rPr>
              <a:pPr eaLnBrk="1" hangingPunct="1"/>
              <a:t>1</a:t>
            </a:fld>
            <a:endParaRPr lang="en-GB"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C7077D-E1AD-459F-B736-D9C393745F14}" type="slidenum">
              <a:rPr lang="en-GB" smtClean="0">
                <a:latin typeface="Calibri" pitchFamily="34" charset="0"/>
              </a:rPr>
              <a:pPr eaLnBrk="1" hangingPunct="1"/>
              <a:t>10</a:t>
            </a:fld>
            <a:endParaRPr lang="en-GB"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EF16E6-A0FB-403A-8E79-243A9D484031}" type="slidenum">
              <a:rPr lang="en-US" smtClean="0">
                <a:latin typeface="Calibri" pitchFamily="34" charset="0"/>
              </a:rPr>
              <a:pPr eaLnBrk="1" hangingPunct="1"/>
              <a:t>11</a:t>
            </a:fld>
            <a:endParaRPr lang="en-US" smtClean="0">
              <a:latin typeface="Calibri" pitchFamily="34" charset="0"/>
            </a:endParaRPr>
          </a:p>
        </p:txBody>
      </p:sp>
      <p:sp>
        <p:nvSpPr>
          <p:cNvPr id="808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Such a genotype would be advantageous for primitive humans exposed to variation in food supply because it would allow them to efficiently deposit fat stores and hence survive any subsequent period of famine.  In modern society however, with plentiful and continuous food, this thrifty genotype proves deleterious because it promotes efficient storage of fat, in preparation for a famine that never comes. People who possess these genes in today’s obesogenic environment might be those that over-react- not just becoming slightly overweight but extremely obese</a:t>
            </a:r>
          </a:p>
          <a:p>
            <a:pPr eaLnBrk="1" hangingPunct="1">
              <a:spcBef>
                <a:spcPct val="0"/>
              </a:spcBef>
            </a:pPr>
            <a:r>
              <a:rPr lang="en-GB" smtClean="0"/>
              <a:t>There have been a number of arguments against this hypothesis – famines are relatively rare demographic events, occuring only about once every 100 years, probably originated during our transition to an agriculture-based society about 10,000 years ago</a:t>
            </a:r>
          </a:p>
          <a:p>
            <a:pPr eaLnBrk="1" hangingPunct="1">
              <a:spcBef>
                <a:spcPct val="0"/>
              </a:spcBef>
            </a:pPr>
            <a:r>
              <a:rPr lang="en-GB" smtClean="0"/>
              <a:t>Mortaliity in post-reproductive adults is irrelevant for genetic selection and differential mortality in the very young is unlikely to be biased toward lean individuals because until recently obesity was virtually unheard of in this age group.</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2F1F75-2BFC-462B-98B7-F8D7ABD8FB5C}" type="slidenum">
              <a:rPr lang="en-GB" smtClean="0">
                <a:latin typeface="Calibri" pitchFamily="34" charset="0"/>
              </a:rPr>
              <a:pPr eaLnBrk="1" hangingPunct="1"/>
              <a:t>12</a:t>
            </a:fld>
            <a:endParaRPr lang="en-GB"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254EE1-8D59-4E87-8969-D26264530892}" type="slidenum">
              <a:rPr lang="en-GB" smtClean="0">
                <a:latin typeface="Calibri" pitchFamily="34" charset="0"/>
              </a:rPr>
              <a:pPr eaLnBrk="1" hangingPunct="1"/>
              <a:t>13</a:t>
            </a:fld>
            <a:endParaRPr lang="en-GB"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727CF5-0E12-47BC-BBCE-47F514E79E56}" type="slidenum">
              <a:rPr lang="en-GB" smtClean="0">
                <a:latin typeface="Calibri" pitchFamily="34" charset="0"/>
              </a:rPr>
              <a:pPr eaLnBrk="1" hangingPunct="1"/>
              <a:t>14</a:t>
            </a:fld>
            <a:endParaRPr lang="en-GB"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EC8B3-84E9-4023-BF03-D806E8F2E470}" type="slidenum">
              <a:rPr lang="en-GB" smtClean="0">
                <a:latin typeface="Calibri" pitchFamily="34" charset="0"/>
              </a:rPr>
              <a:pPr eaLnBrk="1" hangingPunct="1"/>
              <a:t>15</a:t>
            </a:fld>
            <a:endParaRPr lang="en-GB"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51E3FC-3E60-4256-B588-68EEEFF794F4}" type="slidenum">
              <a:rPr lang="en-GB" smtClean="0">
                <a:latin typeface="Calibri" pitchFamily="34" charset="0"/>
              </a:rPr>
              <a:pPr eaLnBrk="1" hangingPunct="1"/>
              <a:t>16</a:t>
            </a:fld>
            <a:endParaRPr lang="en-GB"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CB677C-EE13-4D0C-992E-5B42144F183C}" type="slidenum">
              <a:rPr lang="en-GB" smtClean="0">
                <a:latin typeface="Calibri" pitchFamily="34" charset="0"/>
              </a:rPr>
              <a:pPr eaLnBrk="1" hangingPunct="1"/>
              <a:t>17</a:t>
            </a:fld>
            <a:endParaRPr lang="en-GB"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087615-637F-4917-99E1-BDDC0426E0A8}" type="slidenum">
              <a:rPr lang="en-GB" smtClean="0">
                <a:latin typeface="Calibri" pitchFamily="34" charset="0"/>
              </a:rPr>
              <a:pPr eaLnBrk="1" hangingPunct="1"/>
              <a:t>18</a:t>
            </a:fld>
            <a:endParaRPr lang="en-GB"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517AB6-FB46-47F6-ADFC-FA8B933C1A6D}" type="slidenum">
              <a:rPr lang="en-GB" smtClean="0">
                <a:latin typeface="Calibri" pitchFamily="34" charset="0"/>
              </a:rPr>
              <a:pPr eaLnBrk="1" hangingPunct="1"/>
              <a:t>19</a:t>
            </a:fld>
            <a:endParaRPr lang="en-GB"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C20F43-6D3A-484F-810B-DE371D71D0E9}" type="slidenum">
              <a:rPr lang="en-GB" smtClean="0">
                <a:latin typeface="Calibri" pitchFamily="34" charset="0"/>
              </a:rPr>
              <a:pPr eaLnBrk="1" hangingPunct="1"/>
              <a:t>2</a:t>
            </a:fld>
            <a:endParaRPr lang="en-GB"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988E9E-EA72-4A7C-86C3-4BABC8AD28C1}" type="slidenum">
              <a:rPr lang="en-GB" smtClean="0">
                <a:latin typeface="Calibri" pitchFamily="34" charset="0"/>
              </a:rPr>
              <a:pPr eaLnBrk="1" hangingPunct="1"/>
              <a:t>20</a:t>
            </a:fld>
            <a:endParaRPr lang="en-GB"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8396B2E-F219-4C64-A0A8-F2AA11B81CD2}" type="slidenum">
              <a:rPr lang="en-GB" smtClean="0">
                <a:latin typeface="Calibri" pitchFamily="34" charset="0"/>
              </a:rPr>
              <a:pPr eaLnBrk="1" hangingPunct="1"/>
              <a:t>21</a:t>
            </a:fld>
            <a:endParaRPr lang="en-GB"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E933E6-4C50-4EFD-9AC1-A2382FD7FD31}" type="slidenum">
              <a:rPr lang="en-GB" smtClean="0">
                <a:latin typeface="Calibri" pitchFamily="34" charset="0"/>
              </a:rPr>
              <a:pPr eaLnBrk="1" hangingPunct="1"/>
              <a:t>22</a:t>
            </a:fld>
            <a:endParaRPr lang="en-GB"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D396CC-0E6B-4F73-829B-8C7A445EC953}" type="slidenum">
              <a:rPr lang="en-GB" smtClean="0">
                <a:latin typeface="Calibri" pitchFamily="34" charset="0"/>
              </a:rPr>
              <a:pPr eaLnBrk="1" hangingPunct="1"/>
              <a:t>23</a:t>
            </a:fld>
            <a:endParaRPr lang="en-GB"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793AB2-13E2-442E-BEF6-EA75BE4D638C}" type="slidenum">
              <a:rPr lang="en-US" smtClean="0">
                <a:latin typeface="Calibri" pitchFamily="34" charset="0"/>
              </a:rPr>
              <a:pPr eaLnBrk="1" hangingPunct="1"/>
              <a:t>24</a:t>
            </a:fld>
            <a:endParaRPr lang="en-US" smtClean="0">
              <a:latin typeface="Calibri" pitchFamily="34" charset="0"/>
            </a:endParaRPr>
          </a:p>
        </p:txBody>
      </p:sp>
      <p:sp>
        <p:nvSpPr>
          <p:cNvPr id="942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 </a:t>
            </a:r>
            <a:r>
              <a:rPr lang="en-US" b="1" smtClean="0"/>
              <a:t>quantitative trait locus</a:t>
            </a:r>
            <a:r>
              <a:rPr lang="en-US" smtClean="0"/>
              <a:t> (</a:t>
            </a:r>
            <a:r>
              <a:rPr lang="en-US" b="1" smtClean="0"/>
              <a:t>QTL</a:t>
            </a:r>
            <a:r>
              <a:rPr lang="en-US" smtClean="0"/>
              <a:t>) is a region of </a:t>
            </a:r>
            <a:r>
              <a:rPr lang="en-US" smtClean="0">
                <a:hlinkClick r:id="rId3" tooltip="DNA"/>
              </a:rPr>
              <a:t>DNA</a:t>
            </a:r>
            <a:r>
              <a:rPr lang="en-US" smtClean="0"/>
              <a:t> that is associated with a particular </a:t>
            </a:r>
            <a:r>
              <a:rPr lang="en-US" smtClean="0">
                <a:hlinkClick r:id="rId4" tooltip="Phenotype"/>
              </a:rPr>
              <a:t>phenotypic</a:t>
            </a:r>
            <a:r>
              <a:rPr lang="en-US" smtClean="0"/>
              <a:t> </a:t>
            </a:r>
            <a:r>
              <a:rPr lang="en-US" smtClean="0">
                <a:hlinkClick r:id="rId5" tooltip="Trait (biological)"/>
              </a:rPr>
              <a:t>trait</a:t>
            </a:r>
            <a:r>
              <a:rPr lang="en-US" smtClean="0"/>
              <a:t> - these QTLs are often found on different </a:t>
            </a:r>
            <a:r>
              <a:rPr lang="en-US" smtClean="0">
                <a:hlinkClick r:id="rId6" tooltip="Chromosomes"/>
              </a:rPr>
              <a:t>chromosomes</a:t>
            </a:r>
            <a:r>
              <a:rPr lang="en-US" smtClean="0"/>
              <a:t>. Knowing the number of QTLs that explains variation in the phenotypic trait tells us about the </a:t>
            </a:r>
            <a:r>
              <a:rPr lang="en-US" smtClean="0">
                <a:hlinkClick r:id="rId7" tooltip="Genetic architecture"/>
              </a:rPr>
              <a:t>genetic architecture</a:t>
            </a:r>
            <a:r>
              <a:rPr lang="en-US" smtClean="0"/>
              <a:t> of a trait. It may tell us that plant height is controlled by many genes of small effect, or by a few genes of large effect.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E03AC2-FC9D-4B28-988E-A60DD067D908}" type="slidenum">
              <a:rPr lang="en-GB" smtClean="0">
                <a:latin typeface="Calibri" pitchFamily="34" charset="0"/>
              </a:rPr>
              <a:pPr eaLnBrk="1" hangingPunct="1"/>
              <a:t>25</a:t>
            </a:fld>
            <a:endParaRPr lang="en-GB"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1E70C0-FD6F-4701-A53C-80F4A6938F4E}" type="slidenum">
              <a:rPr lang="en-GB" smtClean="0">
                <a:latin typeface="Calibri" pitchFamily="34" charset="0"/>
              </a:rPr>
              <a:pPr eaLnBrk="1" hangingPunct="1"/>
              <a:t>26</a:t>
            </a:fld>
            <a:endParaRPr lang="en-GB"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AD0E3E-5DE1-43CD-84D3-3CD766C467C7}" type="slidenum">
              <a:rPr lang="en-GB" smtClean="0">
                <a:latin typeface="Calibri" pitchFamily="34" charset="0"/>
              </a:rPr>
              <a:pPr eaLnBrk="1" hangingPunct="1"/>
              <a:t>27</a:t>
            </a:fld>
            <a:endParaRPr lang="en-GB"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D65511-605F-478B-A37C-73D3BD34304C}" type="slidenum">
              <a:rPr lang="en-GB" smtClean="0">
                <a:latin typeface="Calibri" pitchFamily="34" charset="0"/>
              </a:rPr>
              <a:pPr eaLnBrk="1" hangingPunct="1"/>
              <a:t>28</a:t>
            </a:fld>
            <a:endParaRPr lang="en-GB"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D230CD-A007-4BCE-8093-844FEDDF7901}" type="slidenum">
              <a:rPr lang="en-GB" smtClean="0">
                <a:latin typeface="Calibri" pitchFamily="34" charset="0"/>
              </a:rPr>
              <a:pPr eaLnBrk="1" hangingPunct="1"/>
              <a:t>29</a:t>
            </a:fld>
            <a:endParaRPr lang="en-GB"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205B81-F2E0-403D-A230-023966688F09}" type="slidenum">
              <a:rPr lang="en-GB" smtClean="0">
                <a:latin typeface="Calibri" pitchFamily="34" charset="0"/>
              </a:rPr>
              <a:pPr eaLnBrk="1" hangingPunct="1"/>
              <a:t>3</a:t>
            </a:fld>
            <a:endParaRPr lang="en-GB"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379751-7C10-4CB3-9DDE-46F3B5F096CC}" type="slidenum">
              <a:rPr lang="en-US" smtClean="0">
                <a:latin typeface="Calibri" pitchFamily="34" charset="0"/>
              </a:rPr>
              <a:pPr eaLnBrk="1" hangingPunct="1"/>
              <a:t>30</a:t>
            </a:fld>
            <a:endParaRPr lang="en-US" smtClean="0">
              <a:latin typeface="Calibri" pitchFamily="34" charset="0"/>
            </a:endParaRPr>
          </a:p>
        </p:txBody>
      </p:sp>
      <p:sp>
        <p:nvSpPr>
          <p:cNvPr id="1003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The Wellcome Trust Case Control Consortium (WTCCC) is a collaboration of 24 leading human geneticists, who will analyse thousands of DNA samples from patients suffering with different diseases to identify common genetic variations for each condition. It is hoped that by identifying these genetic signposts, researchers will be able to understand which people are most at risk, and also produce more effective treatments. </a:t>
            </a:r>
          </a:p>
          <a:p>
            <a:pPr eaLnBrk="1" hangingPunct="1">
              <a:spcBef>
                <a:spcPct val="0"/>
              </a:spcBef>
            </a:pPr>
            <a:r>
              <a:rPr lang="en-GB" smtClean="0"/>
              <a:t>FTO gene – fat mass and obesity associated</a:t>
            </a: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6B197A-3A84-490F-92DD-ECECA78136D5}" type="slidenum">
              <a:rPr lang="en-GB" smtClean="0">
                <a:latin typeface="Calibri" pitchFamily="34" charset="0"/>
              </a:rPr>
              <a:pPr eaLnBrk="1" hangingPunct="1"/>
              <a:t>31</a:t>
            </a:fld>
            <a:endParaRPr lang="en-GB"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9001D5-AEA0-4854-9FC1-C7DF72B929DD}" type="slidenum">
              <a:rPr lang="en-GB" smtClean="0">
                <a:latin typeface="Calibri" pitchFamily="34" charset="0"/>
              </a:rPr>
              <a:pPr eaLnBrk="1" hangingPunct="1"/>
              <a:t>32</a:t>
            </a:fld>
            <a:endParaRPr lang="en-GB"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32F88B-BA21-4030-940F-DA5B8BE15729}" type="slidenum">
              <a:rPr lang="en-US" smtClean="0">
                <a:latin typeface="Calibri" pitchFamily="34" charset="0"/>
              </a:rPr>
              <a:pPr eaLnBrk="1" hangingPunct="1"/>
              <a:t>33</a:t>
            </a:fld>
            <a:endParaRPr lang="en-US" smtClean="0">
              <a:latin typeface="Calibri" pitchFamily="34" charset="0"/>
            </a:endParaRPr>
          </a:p>
        </p:txBody>
      </p:sp>
      <p:sp>
        <p:nvSpPr>
          <p:cNvPr id="1034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The specific phenotype of the FT +/- mouse.  Fore limb alterations: A typical fore limb of a hetereozygous FT +/- mouse is illustrated in A.  A skeletal stain of a wild-type right fore limb is shown in B and compared to right fore limbs of Ft +/- mice</a:t>
            </a: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C223C5-458A-4322-94FF-793820C220D7}" type="slidenum">
              <a:rPr lang="en-GB" smtClean="0">
                <a:latin typeface="Calibri" pitchFamily="34" charset="0"/>
              </a:rPr>
              <a:pPr eaLnBrk="1" hangingPunct="1"/>
              <a:t>34</a:t>
            </a:fld>
            <a:endParaRPr lang="en-GB"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8D9FA1-BB71-48EF-ACD7-DA301BC69BF8}" type="slidenum">
              <a:rPr lang="en-GB" smtClean="0">
                <a:latin typeface="Calibri" pitchFamily="34" charset="0"/>
              </a:rPr>
              <a:pPr eaLnBrk="1" hangingPunct="1"/>
              <a:t>35</a:t>
            </a:fld>
            <a:endParaRPr lang="en-GB"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A44D2E-E669-4142-BE8B-903EB6980AA6}" type="slidenum">
              <a:rPr lang="en-GB" smtClean="0">
                <a:latin typeface="Calibri" pitchFamily="34" charset="0"/>
              </a:rPr>
              <a:pPr eaLnBrk="1" hangingPunct="1"/>
              <a:t>36</a:t>
            </a:fld>
            <a:endParaRPr lang="en-GB"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A68CCC-7BC6-4870-81DD-8114EF766A0B}" type="slidenum">
              <a:rPr lang="en-US" smtClean="0">
                <a:latin typeface="Calibri" pitchFamily="34" charset="0"/>
              </a:rPr>
              <a:pPr eaLnBrk="1" hangingPunct="1"/>
              <a:t>37</a:t>
            </a:fld>
            <a:endParaRPr lang="en-US" smtClean="0">
              <a:latin typeface="Calibri" pitchFamily="34" charset="0"/>
            </a:endParaRPr>
          </a:p>
        </p:txBody>
      </p:sp>
      <p:sp>
        <p:nvSpPr>
          <p:cNvPr id="1075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Expression profile of the FTO gene.  The relative expression level of the FTO gene is given for a range of human tissues.  Figures on the Y-axis refer to the abundance of FTO mRNA relative to B2M and BGUS and are normalised to adult human pancreas</a:t>
            </a: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630629-AAD2-408C-866C-BB42A670F5AD}" type="slidenum">
              <a:rPr lang="en-GB" smtClean="0">
                <a:latin typeface="Calibri" pitchFamily="34" charset="0"/>
              </a:rPr>
              <a:pPr eaLnBrk="1" hangingPunct="1"/>
              <a:t>38</a:t>
            </a:fld>
            <a:endParaRPr lang="en-GB"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647088-9696-4A0F-92EE-61C6FEE4492A}" type="slidenum">
              <a:rPr lang="en-GB" smtClean="0">
                <a:latin typeface="Calibri" pitchFamily="34" charset="0"/>
              </a:rPr>
              <a:pPr eaLnBrk="1" hangingPunct="1"/>
              <a:t>39</a:t>
            </a:fld>
            <a:endParaRPr lang="en-GB"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613D7E-0D54-40A7-8F70-42AA44D54A75}" type="slidenum">
              <a:rPr lang="en-GB" smtClean="0">
                <a:latin typeface="Calibri" pitchFamily="34" charset="0"/>
              </a:rPr>
              <a:pPr eaLnBrk="1" hangingPunct="1"/>
              <a:t>4</a:t>
            </a:fld>
            <a:endParaRPr lang="en-GB"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C556359-784A-419D-8CE6-B395134C5AF3}" type="slidenum">
              <a:rPr lang="en-GB" smtClean="0">
                <a:latin typeface="Calibri" pitchFamily="34" charset="0"/>
              </a:rPr>
              <a:pPr eaLnBrk="1" hangingPunct="1"/>
              <a:t>40</a:t>
            </a:fld>
            <a:endParaRPr lang="en-GB"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783038-8D7A-431C-AB56-7EBE1DAE85E2}" type="slidenum">
              <a:rPr lang="en-GB" smtClean="0">
                <a:latin typeface="Calibri" pitchFamily="34" charset="0"/>
              </a:rPr>
              <a:pPr eaLnBrk="1" hangingPunct="1"/>
              <a:t>41</a:t>
            </a:fld>
            <a:endParaRPr lang="en-GB"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8B0C5D-CF73-405A-8AC0-A885A72CE48A}" type="slidenum">
              <a:rPr lang="en-GB" smtClean="0">
                <a:latin typeface="Calibri" pitchFamily="34" charset="0"/>
              </a:rPr>
              <a:pPr eaLnBrk="1" hangingPunct="1"/>
              <a:t>42</a:t>
            </a:fld>
            <a:endParaRPr lang="en-GB"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1980E0-4CB4-4897-8466-AF87C259B369}" type="slidenum">
              <a:rPr lang="en-GB" smtClean="0">
                <a:latin typeface="Calibri" pitchFamily="34" charset="0"/>
              </a:rPr>
              <a:pPr eaLnBrk="1" hangingPunct="1"/>
              <a:t>43</a:t>
            </a:fld>
            <a:endParaRPr lang="en-GB"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96D8E9-03C2-45E0-84E2-3B0803FB67FE}" type="slidenum">
              <a:rPr lang="en-GB" smtClean="0">
                <a:latin typeface="Calibri" pitchFamily="34" charset="0"/>
              </a:rPr>
              <a:pPr eaLnBrk="1" hangingPunct="1"/>
              <a:t>44</a:t>
            </a:fld>
            <a:endParaRPr lang="en-GB"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Generated by replacing exons 2 and 3 of the FTO gene with a neomycin resistance cassette.  This also deletes part of intron 1 althuogh not the position equivalent to the BMI-assoicated SNPs in human FTO</a:t>
            </a:r>
          </a:p>
          <a:p>
            <a:r>
              <a:rPr lang="en-GB" smtClean="0"/>
              <a:t>Homozygous mutant mice are viable but postnatal death occurs more frequently.  May be due to phenotypic disadvantages as the mortality rate is decreased by postponed weaning and a reduction in litter size.</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EF56D5-1066-424C-9A8E-D02F9737F7D1}" type="slidenum">
              <a:rPr lang="en-GB" smtClean="0">
                <a:latin typeface="Calibri" pitchFamily="34" charset="0"/>
              </a:rPr>
              <a:pPr eaLnBrk="1" hangingPunct="1"/>
              <a:t>45</a:t>
            </a:fld>
            <a:endParaRPr lang="en-GB"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BEA412-5FAF-4F79-807A-7945872EF6C6}" type="slidenum">
              <a:rPr lang="en-GB" smtClean="0">
                <a:latin typeface="Calibri" pitchFamily="34" charset="0"/>
              </a:rPr>
              <a:pPr eaLnBrk="1" hangingPunct="1"/>
              <a:t>46</a:t>
            </a:fld>
            <a:endParaRPr lang="en-GB"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Used N-ethyl-N-nitrosourea mutagenesis to identify an FTO mutation that produces a partial loss of function – trying to make it more analogous to the human SNPs.</a:t>
            </a:r>
          </a:p>
          <a:p>
            <a:r>
              <a:rPr lang="en-GB" smtClean="0"/>
              <a:t>Mutation – an adenosine to thymidine mutation in exon 6 of FTO leading to substitution of a phenylalanine for isoleucine-367 in the C-terminal region of murine FTO.</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9E8CA2-38D4-4A5D-89EA-F0896D145E17}" type="slidenum">
              <a:rPr lang="en-GB" smtClean="0">
                <a:latin typeface="Calibri" pitchFamily="34" charset="0"/>
              </a:rPr>
              <a:pPr eaLnBrk="1" hangingPunct="1"/>
              <a:t>47</a:t>
            </a:fld>
            <a:endParaRPr lang="en-GB" smtClean="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7A654A-E4DC-4985-9DB4-FC54E428A70C}" type="slidenum">
              <a:rPr lang="en-GB" smtClean="0">
                <a:latin typeface="Calibri" pitchFamily="34" charset="0"/>
              </a:rPr>
              <a:pPr eaLnBrk="1" hangingPunct="1"/>
              <a:t>48</a:t>
            </a:fld>
            <a:endParaRPr lang="en-GB"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D338EE-B610-4249-BC2A-7C25FE74BF71}" type="slidenum">
              <a:rPr lang="en-GB" smtClean="0">
                <a:latin typeface="Calibri" pitchFamily="34" charset="0"/>
              </a:rPr>
              <a:pPr eaLnBrk="1" hangingPunct="1"/>
              <a:t>49</a:t>
            </a:fld>
            <a:endParaRPr lang="en-GB"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4D7900-F0F3-4C67-8867-32F20C961E25}" type="slidenum">
              <a:rPr lang="en-GB" smtClean="0">
                <a:latin typeface="Calibri" pitchFamily="34" charset="0"/>
              </a:rPr>
              <a:pPr eaLnBrk="1" hangingPunct="1"/>
              <a:t>5</a:t>
            </a:fld>
            <a:endParaRPr lang="en-GB"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A2A097-9653-4193-BCF5-79ED5FEC514B}" type="slidenum">
              <a:rPr lang="en-GB" smtClean="0">
                <a:latin typeface="Calibri" pitchFamily="34" charset="0"/>
              </a:rPr>
              <a:pPr eaLnBrk="1" hangingPunct="1"/>
              <a:t>50</a:t>
            </a:fld>
            <a:endParaRPr lang="en-GB" smtClean="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2B7DB0-297E-4639-A6C8-16FC7ECC8FEC}" type="slidenum">
              <a:rPr lang="en-GB" smtClean="0">
                <a:latin typeface="Calibri" pitchFamily="34" charset="0"/>
              </a:rPr>
              <a:pPr eaLnBrk="1" hangingPunct="1"/>
              <a:t>51</a:t>
            </a:fld>
            <a:endParaRPr lang="en-GB" smtClean="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4A0897-AED7-4DCA-9D72-FB06EABCCAED}" type="slidenum">
              <a:rPr lang="en-GB" smtClean="0">
                <a:latin typeface="Calibri" pitchFamily="34" charset="0"/>
              </a:rPr>
              <a:pPr eaLnBrk="1" hangingPunct="1"/>
              <a:t>52</a:t>
            </a:fld>
            <a:endParaRPr lang="en-GB" smtClean="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C0C4F9-CDBB-4F85-9930-FCB0AB2CE841}" type="slidenum">
              <a:rPr lang="en-GB" smtClean="0">
                <a:latin typeface="Calibri" pitchFamily="34" charset="0"/>
              </a:rPr>
              <a:pPr eaLnBrk="1" hangingPunct="1"/>
              <a:t>53</a:t>
            </a:fld>
            <a:endParaRPr lang="en-GB" smtClean="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7D518D-F235-48AE-B07B-2003A12ABF52}" type="slidenum">
              <a:rPr lang="en-GB" smtClean="0">
                <a:latin typeface="Calibri" pitchFamily="34" charset="0"/>
              </a:rPr>
              <a:pPr eaLnBrk="1" hangingPunct="1"/>
              <a:t>54</a:t>
            </a:fld>
            <a:endParaRPr lang="en-GB" smtClean="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D54D8C-7802-4181-AD44-5681659AE044}" type="slidenum">
              <a:rPr lang="en-GB" smtClean="0">
                <a:latin typeface="Calibri" pitchFamily="34" charset="0"/>
              </a:rPr>
              <a:pPr eaLnBrk="1" hangingPunct="1"/>
              <a:t>55</a:t>
            </a:fld>
            <a:endParaRPr lang="en-GB" smtClean="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C59AC9-B595-4617-8C83-29AD623028BB}" type="slidenum">
              <a:rPr lang="en-GB" smtClean="0">
                <a:latin typeface="Calibri" pitchFamily="34" charset="0"/>
              </a:rPr>
              <a:pPr eaLnBrk="1" hangingPunct="1"/>
              <a:t>56</a:t>
            </a:fld>
            <a:endParaRPr lang="en-GB" smtClean="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29185F-0A9C-4852-BBED-F18A91E3C271}" type="slidenum">
              <a:rPr lang="en-GB" smtClean="0">
                <a:latin typeface="Calibri" pitchFamily="34" charset="0"/>
              </a:rPr>
              <a:pPr eaLnBrk="1" hangingPunct="1"/>
              <a:t>57</a:t>
            </a:fld>
            <a:endParaRPr lang="en-GB" smtClean="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420DE5-8610-44EF-8CCF-0B54F288F03C}" type="slidenum">
              <a:rPr lang="en-GB" smtClean="0">
                <a:latin typeface="Calibri" pitchFamily="34" charset="0"/>
              </a:rPr>
              <a:pPr eaLnBrk="1" hangingPunct="1"/>
              <a:t>58</a:t>
            </a:fld>
            <a:endParaRPr lang="en-GB" smtClean="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3A8360-61F3-4D17-B89E-C811F2ACCF2A}" type="slidenum">
              <a:rPr lang="en-GB" smtClean="0">
                <a:latin typeface="Calibri" pitchFamily="34" charset="0"/>
              </a:rPr>
              <a:pPr eaLnBrk="1" hangingPunct="1"/>
              <a:t>59</a:t>
            </a:fld>
            <a:endParaRPr lang="en-GB"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3991474-B8D1-4E0D-96EB-C4B465809BF6}" type="slidenum">
              <a:rPr lang="en-GB" smtClean="0">
                <a:latin typeface="Calibri" pitchFamily="34" charset="0"/>
              </a:rPr>
              <a:pPr eaLnBrk="1" hangingPunct="1"/>
              <a:t>6</a:t>
            </a:fld>
            <a:endParaRPr lang="en-GB" smtClean="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8B2D2EF-41C6-4DEE-B618-8101F8B1EA0D}" type="slidenum">
              <a:rPr lang="en-GB" smtClean="0">
                <a:latin typeface="Calibri" pitchFamily="34" charset="0"/>
              </a:rPr>
              <a:pPr eaLnBrk="1" hangingPunct="1"/>
              <a:t>60</a:t>
            </a:fld>
            <a:endParaRPr lang="en-GB" smtClean="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C25397-5C78-4AF3-97F8-20B4E3D945FE}" type="slidenum">
              <a:rPr lang="en-GB" smtClean="0">
                <a:latin typeface="Calibri" pitchFamily="34" charset="0"/>
              </a:rPr>
              <a:pPr eaLnBrk="1" hangingPunct="1"/>
              <a:t>61</a:t>
            </a:fld>
            <a:endParaRPr lang="en-GB" smtClean="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EAC5C3-6125-4D2E-8FCB-F32E61B207C7}" type="slidenum">
              <a:rPr lang="en-GB" smtClean="0">
                <a:latin typeface="Calibri" pitchFamily="34" charset="0"/>
              </a:rPr>
              <a:pPr eaLnBrk="1" hangingPunct="1"/>
              <a:t>62</a:t>
            </a:fld>
            <a:endParaRPr lang="en-GB" smtClean="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020997-D01F-42ED-911B-05FD691F80B3}" type="slidenum">
              <a:rPr lang="en-GB" smtClean="0">
                <a:latin typeface="Calibri" pitchFamily="34" charset="0"/>
              </a:rPr>
              <a:pPr eaLnBrk="1" hangingPunct="1"/>
              <a:t>63</a:t>
            </a:fld>
            <a:endParaRPr lang="en-GB" smtClean="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323B8E-630E-49DE-BCEF-1F0B5ACBCB18}" type="slidenum">
              <a:rPr lang="en-GB" smtClean="0">
                <a:latin typeface="Calibri" pitchFamily="34" charset="0"/>
              </a:rPr>
              <a:pPr eaLnBrk="1" hangingPunct="1"/>
              <a:t>64</a:t>
            </a:fld>
            <a:endParaRPr lang="en-GB"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8D110A-E2E5-482E-949F-6AF920A312CD}" type="slidenum">
              <a:rPr lang="en-GB" smtClean="0">
                <a:latin typeface="Calibri" pitchFamily="34" charset="0"/>
              </a:rPr>
              <a:pPr eaLnBrk="1" hangingPunct="1"/>
              <a:t>7</a:t>
            </a:fld>
            <a:endParaRPr lang="en-GB"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1EBAE8-98A6-4CB6-8463-BC73B1412113}" type="slidenum">
              <a:rPr lang="en-US" smtClean="0">
                <a:latin typeface="Calibri" pitchFamily="34" charset="0"/>
              </a:rPr>
              <a:pPr eaLnBrk="1" hangingPunct="1"/>
              <a:t>8</a:t>
            </a:fld>
            <a:endParaRPr lang="en-US" smtClean="0">
              <a:latin typeface="Calibri" pitchFamily="34" charset="0"/>
            </a:endParaRPr>
          </a:p>
        </p:txBody>
      </p:sp>
      <p:sp>
        <p:nvSpPr>
          <p:cNvPr id="778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These observations have been observed numerous times in a number of different twin studies.</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380721-A042-4394-B16D-8F141F71C9BE}" type="slidenum">
              <a:rPr lang="en-GB" smtClean="0">
                <a:latin typeface="Calibri" pitchFamily="34" charset="0"/>
              </a:rPr>
              <a:pPr eaLnBrk="1" hangingPunct="1"/>
              <a:t>9</a:t>
            </a:fld>
            <a:endParaRPr lang="en-GB"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C1ACE30-8BF4-456F-8D4D-0E74BDB64291}" type="datetimeFigureOut">
              <a:rPr lang="en-US"/>
              <a:pPr>
                <a:defRPr/>
              </a:pPr>
              <a:t>11/23/2012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9070097-7BAA-4A87-AF55-1B95B40A38C4}" type="slidenum">
              <a:rPr lang="en-GB"/>
              <a:pPr>
                <a:defRPr/>
              </a:pPr>
              <a:t>‹#›</a:t>
            </a:fld>
            <a:endParaRPr lang="en-GB"/>
          </a:p>
        </p:txBody>
      </p:sp>
    </p:spTree>
    <p:extLst>
      <p:ext uri="{BB962C8B-B14F-4D97-AF65-F5344CB8AC3E}">
        <p14:creationId xmlns:p14="http://schemas.microsoft.com/office/powerpoint/2010/main" val="355071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C4B2164-8BC6-470D-B9A2-FD67CA536EDB}" type="datetimeFigureOut">
              <a:rPr lang="en-US"/>
              <a:pPr>
                <a:defRPr/>
              </a:pPr>
              <a:t>11/23/2012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7D7D0B-D641-417F-BEA7-5E37E316DEE0}" type="slidenum">
              <a:rPr lang="en-GB"/>
              <a:pPr>
                <a:defRPr/>
              </a:pPr>
              <a:t>‹#›</a:t>
            </a:fld>
            <a:endParaRPr lang="en-GB"/>
          </a:p>
        </p:txBody>
      </p:sp>
    </p:spTree>
    <p:extLst>
      <p:ext uri="{BB962C8B-B14F-4D97-AF65-F5344CB8AC3E}">
        <p14:creationId xmlns:p14="http://schemas.microsoft.com/office/powerpoint/2010/main" val="293877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407FD61-5839-4EF2-A8B1-9F497ADFB0F6}" type="datetimeFigureOut">
              <a:rPr lang="en-US"/>
              <a:pPr>
                <a:defRPr/>
              </a:pPr>
              <a:t>11/23/2012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47F5B18-577C-42A3-9DDE-7003C0A19637}" type="slidenum">
              <a:rPr lang="en-GB"/>
              <a:pPr>
                <a:defRPr/>
              </a:pPr>
              <a:t>‹#›</a:t>
            </a:fld>
            <a:endParaRPr lang="en-GB"/>
          </a:p>
        </p:txBody>
      </p:sp>
    </p:spTree>
    <p:extLst>
      <p:ext uri="{BB962C8B-B14F-4D97-AF65-F5344CB8AC3E}">
        <p14:creationId xmlns:p14="http://schemas.microsoft.com/office/powerpoint/2010/main" val="103398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GB" noProof="0" smtClean="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9EFBB971-AD6D-41C2-A5C1-32B939EEFC41}" type="slidenum">
              <a:rPr lang="en-US"/>
              <a:pPr>
                <a:defRPr/>
              </a:pPr>
              <a:t>‹#›</a:t>
            </a:fld>
            <a:endParaRPr lang="en-US"/>
          </a:p>
        </p:txBody>
      </p:sp>
    </p:spTree>
    <p:extLst>
      <p:ext uri="{BB962C8B-B14F-4D97-AF65-F5344CB8AC3E}">
        <p14:creationId xmlns:p14="http://schemas.microsoft.com/office/powerpoint/2010/main" val="367590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835F439-B128-4255-940E-FF29B5B939BA}" type="slidenum">
              <a:rPr lang="en-US"/>
              <a:pPr>
                <a:defRPr/>
              </a:pPr>
              <a:t>‹#›</a:t>
            </a:fld>
            <a:endParaRPr lang="en-US"/>
          </a:p>
        </p:txBody>
      </p:sp>
    </p:spTree>
    <p:extLst>
      <p:ext uri="{BB962C8B-B14F-4D97-AF65-F5344CB8AC3E}">
        <p14:creationId xmlns:p14="http://schemas.microsoft.com/office/powerpoint/2010/main" val="34275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BCF9586-579F-43B4-8236-7C62312370D4}" type="datetimeFigureOut">
              <a:rPr lang="en-US"/>
              <a:pPr>
                <a:defRPr/>
              </a:pPr>
              <a:t>11/23/2012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7B8988-85C8-41A6-95BA-1870048F0DBC}" type="slidenum">
              <a:rPr lang="en-GB"/>
              <a:pPr>
                <a:defRPr/>
              </a:pPr>
              <a:t>‹#›</a:t>
            </a:fld>
            <a:endParaRPr lang="en-GB"/>
          </a:p>
        </p:txBody>
      </p:sp>
    </p:spTree>
    <p:extLst>
      <p:ext uri="{BB962C8B-B14F-4D97-AF65-F5344CB8AC3E}">
        <p14:creationId xmlns:p14="http://schemas.microsoft.com/office/powerpoint/2010/main" val="422540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02680C-CFED-4AFD-AB6A-3A825408D280}" type="datetimeFigureOut">
              <a:rPr lang="en-US"/>
              <a:pPr>
                <a:defRPr/>
              </a:pPr>
              <a:t>11/23/2012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F600C6-6016-460E-91C1-F8DECB509960}" type="slidenum">
              <a:rPr lang="en-GB"/>
              <a:pPr>
                <a:defRPr/>
              </a:pPr>
              <a:t>‹#›</a:t>
            </a:fld>
            <a:endParaRPr lang="en-GB"/>
          </a:p>
        </p:txBody>
      </p:sp>
    </p:spTree>
    <p:extLst>
      <p:ext uri="{BB962C8B-B14F-4D97-AF65-F5344CB8AC3E}">
        <p14:creationId xmlns:p14="http://schemas.microsoft.com/office/powerpoint/2010/main" val="213712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E7D795F-015D-4E19-933D-B2E8EBB33C84}" type="datetimeFigureOut">
              <a:rPr lang="en-US"/>
              <a:pPr>
                <a:defRPr/>
              </a:pPr>
              <a:t>11/23/2012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8F759E4-C1F0-4285-9BBE-23EB91FEFB3A}" type="slidenum">
              <a:rPr lang="en-GB"/>
              <a:pPr>
                <a:defRPr/>
              </a:pPr>
              <a:t>‹#›</a:t>
            </a:fld>
            <a:endParaRPr lang="en-GB"/>
          </a:p>
        </p:txBody>
      </p:sp>
    </p:spTree>
    <p:extLst>
      <p:ext uri="{BB962C8B-B14F-4D97-AF65-F5344CB8AC3E}">
        <p14:creationId xmlns:p14="http://schemas.microsoft.com/office/powerpoint/2010/main" val="22692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74BEAA6-3CAE-4CD1-BA25-058B6B9FC145}" type="datetimeFigureOut">
              <a:rPr lang="en-US"/>
              <a:pPr>
                <a:defRPr/>
              </a:pPr>
              <a:t>11/23/2012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1FBDC07-21B9-449F-A463-ABC86732E877}" type="slidenum">
              <a:rPr lang="en-GB"/>
              <a:pPr>
                <a:defRPr/>
              </a:pPr>
              <a:t>‹#›</a:t>
            </a:fld>
            <a:endParaRPr lang="en-GB"/>
          </a:p>
        </p:txBody>
      </p:sp>
    </p:spTree>
    <p:extLst>
      <p:ext uri="{BB962C8B-B14F-4D97-AF65-F5344CB8AC3E}">
        <p14:creationId xmlns:p14="http://schemas.microsoft.com/office/powerpoint/2010/main" val="96484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8514701-A2B4-4303-8BA8-DEDD5D41860E}" type="datetimeFigureOut">
              <a:rPr lang="en-US"/>
              <a:pPr>
                <a:defRPr/>
              </a:pPr>
              <a:t>11/23/2012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678EE77-2027-43C4-B2EE-77949F442927}" type="slidenum">
              <a:rPr lang="en-GB"/>
              <a:pPr>
                <a:defRPr/>
              </a:pPr>
              <a:t>‹#›</a:t>
            </a:fld>
            <a:endParaRPr lang="en-GB"/>
          </a:p>
        </p:txBody>
      </p:sp>
    </p:spTree>
    <p:extLst>
      <p:ext uri="{BB962C8B-B14F-4D97-AF65-F5344CB8AC3E}">
        <p14:creationId xmlns:p14="http://schemas.microsoft.com/office/powerpoint/2010/main" val="415380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236C5C-CA29-4761-8E47-62EE6E12356B}" type="datetimeFigureOut">
              <a:rPr lang="en-US"/>
              <a:pPr>
                <a:defRPr/>
              </a:pPr>
              <a:t>11/23/2012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4AF20FC-E63E-49A5-B73A-0BB843006C78}" type="slidenum">
              <a:rPr lang="en-GB"/>
              <a:pPr>
                <a:defRPr/>
              </a:pPr>
              <a:t>‹#›</a:t>
            </a:fld>
            <a:endParaRPr lang="en-GB"/>
          </a:p>
        </p:txBody>
      </p:sp>
    </p:spTree>
    <p:extLst>
      <p:ext uri="{BB962C8B-B14F-4D97-AF65-F5344CB8AC3E}">
        <p14:creationId xmlns:p14="http://schemas.microsoft.com/office/powerpoint/2010/main" val="7599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600A1D-5B01-492C-9191-B4687B5CFCFF}" type="datetimeFigureOut">
              <a:rPr lang="en-US"/>
              <a:pPr>
                <a:defRPr/>
              </a:pPr>
              <a:t>11/23/2012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8F7141B-F03E-42E6-9887-74BD5618E68E}" type="slidenum">
              <a:rPr lang="en-GB"/>
              <a:pPr>
                <a:defRPr/>
              </a:pPr>
              <a:t>‹#›</a:t>
            </a:fld>
            <a:endParaRPr lang="en-GB"/>
          </a:p>
        </p:txBody>
      </p:sp>
    </p:spTree>
    <p:extLst>
      <p:ext uri="{BB962C8B-B14F-4D97-AF65-F5344CB8AC3E}">
        <p14:creationId xmlns:p14="http://schemas.microsoft.com/office/powerpoint/2010/main" val="70075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E7E381-7AA0-4E3A-B842-05031DA938AE}" type="datetimeFigureOut">
              <a:rPr lang="en-US"/>
              <a:pPr>
                <a:defRPr/>
              </a:pPr>
              <a:t>11/23/2012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45E0012-5447-4240-AEFD-C70B27635903}" type="slidenum">
              <a:rPr lang="en-GB"/>
              <a:pPr>
                <a:defRPr/>
              </a:pPr>
              <a:t>‹#›</a:t>
            </a:fld>
            <a:endParaRPr lang="en-GB"/>
          </a:p>
        </p:txBody>
      </p:sp>
    </p:spTree>
    <p:extLst>
      <p:ext uri="{BB962C8B-B14F-4D97-AF65-F5344CB8AC3E}">
        <p14:creationId xmlns:p14="http://schemas.microsoft.com/office/powerpoint/2010/main" val="408841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277E56A-E958-4E3A-9999-EA73EA485D89}" type="datetimeFigureOut">
              <a:rPr lang="en-US"/>
              <a:pPr>
                <a:defRPr/>
              </a:pPr>
              <a:t>11/23/2012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F5F73B8-EF2C-4B1E-A886-BAD8BEAE3E5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GB" sz="6000" dirty="0" smtClean="0">
                <a:solidFill>
                  <a:srgbClr val="FF0000"/>
                </a:solidFill>
                <a:latin typeface="Arial" pitchFamily="34" charset="0"/>
                <a:cs typeface="Arial" pitchFamily="34" charset="0"/>
              </a:rPr>
              <a:t>Genetics of obesity</a:t>
            </a:r>
            <a:endParaRPr lang="en-US" sz="6000" dirty="0" smtClean="0">
              <a:solidFill>
                <a:srgbClr val="FF0000"/>
              </a:solidFill>
              <a:latin typeface="Arial" pitchFamily="34" charset="0"/>
              <a:cs typeface="Arial" pitchFamily="34" charset="0"/>
            </a:endParaRPr>
          </a:p>
        </p:txBody>
      </p:sp>
      <p:sp>
        <p:nvSpPr>
          <p:cNvPr id="4099" name="Rectangle 3"/>
          <p:cNvSpPr>
            <a:spLocks noGrp="1" noChangeArrowheads="1"/>
          </p:cNvSpPr>
          <p:nvPr>
            <p:ph type="subTitle" idx="1"/>
          </p:nvPr>
        </p:nvSpPr>
        <p:spPr>
          <a:xfrm>
            <a:off x="1500188" y="3929063"/>
            <a:ext cx="6400800" cy="1752600"/>
          </a:xfrm>
        </p:spPr>
        <p:txBody>
          <a:bodyPr/>
          <a:lstStyle/>
          <a:p>
            <a:pPr eaLnBrk="1" hangingPunct="1"/>
            <a:r>
              <a:rPr lang="en-GB" dirty="0" smtClean="0">
                <a:solidFill>
                  <a:srgbClr val="002060"/>
                </a:solidFill>
                <a:latin typeface="Arial" pitchFamily="34" charset="0"/>
                <a:cs typeface="Arial" pitchFamily="34" charset="0"/>
              </a:rPr>
              <a:t>Dr Gavin </a:t>
            </a:r>
            <a:r>
              <a:rPr lang="en-GB" dirty="0" err="1" smtClean="0">
                <a:solidFill>
                  <a:srgbClr val="002060"/>
                </a:solidFill>
                <a:latin typeface="Arial" pitchFamily="34" charset="0"/>
                <a:cs typeface="Arial" pitchFamily="34" charset="0"/>
              </a:rPr>
              <a:t>Bewick</a:t>
            </a:r>
            <a:endParaRPr lang="en-GB" dirty="0" smtClean="0">
              <a:solidFill>
                <a:srgbClr val="002060"/>
              </a:solidFill>
              <a:latin typeface="Arial" pitchFamily="34" charset="0"/>
              <a:cs typeface="Arial" pitchFamily="34" charset="0"/>
            </a:endParaRPr>
          </a:p>
          <a:p>
            <a:pPr eaLnBrk="1" hangingPunct="1"/>
            <a:r>
              <a:rPr lang="en-GB" sz="2800" dirty="0" err="1" smtClean="0">
                <a:solidFill>
                  <a:srgbClr val="002060"/>
                </a:solidFill>
                <a:latin typeface="Arial" pitchFamily="34" charset="0"/>
                <a:cs typeface="Arial" pitchFamily="34" charset="0"/>
              </a:rPr>
              <a:t>Dept</a:t>
            </a:r>
            <a:r>
              <a:rPr lang="en-GB" sz="2800" dirty="0" smtClean="0">
                <a:solidFill>
                  <a:srgbClr val="002060"/>
                </a:solidFill>
                <a:latin typeface="Arial" pitchFamily="34" charset="0"/>
                <a:cs typeface="Arial" pitchFamily="34" charset="0"/>
              </a:rPr>
              <a:t> of Investigative Medicine</a:t>
            </a:r>
            <a:endParaRPr lang="en-US" sz="2800" dirty="0" smtClean="0">
              <a:solidFill>
                <a:srgbClr val="002060"/>
              </a:solidFill>
              <a:latin typeface="Arial" pitchFamily="34" charset="0"/>
              <a:cs typeface="Arial" pitchFamily="34" charset="0"/>
            </a:endParaRPr>
          </a:p>
        </p:txBody>
      </p:sp>
      <p:pic>
        <p:nvPicPr>
          <p:cNvPr id="4100" name="Picture 7" descr="01-coll-dna-knol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652963"/>
            <a:ext cx="15303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350px-PigsisPig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88913"/>
            <a:ext cx="27574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2565400"/>
            <a:ext cx="8229600" cy="1143000"/>
          </a:xfrm>
        </p:spPr>
        <p:txBody>
          <a:bodyPr/>
          <a:lstStyle/>
          <a:p>
            <a:pPr eaLnBrk="1" hangingPunct="1"/>
            <a:r>
              <a:rPr lang="en-GB" sz="3200" smtClean="0">
                <a:solidFill>
                  <a:srgbClr val="FF0000"/>
                </a:solidFill>
              </a:rPr>
              <a:t>Why are we genetically predisposed to be obese?</a:t>
            </a:r>
            <a:endParaRPr lang="en-US" sz="320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GB" smtClean="0">
                <a:solidFill>
                  <a:srgbClr val="FF0000"/>
                </a:solidFill>
              </a:rPr>
              <a:t>The “thrifty gene” hypothesis</a:t>
            </a:r>
            <a:endParaRPr lang="en-US" smtClean="0">
              <a:solidFill>
                <a:srgbClr val="FF0000"/>
              </a:solidFill>
            </a:endParaRPr>
          </a:p>
        </p:txBody>
      </p:sp>
      <p:sp>
        <p:nvSpPr>
          <p:cNvPr id="29701" name="Rectangle 5"/>
          <p:cNvSpPr>
            <a:spLocks noGrp="1" noChangeArrowheads="1"/>
          </p:cNvSpPr>
          <p:nvPr>
            <p:ph type="body" sz="half" idx="1"/>
          </p:nvPr>
        </p:nvSpPr>
        <p:spPr/>
        <p:txBody>
          <a:bodyPr/>
          <a:lstStyle/>
          <a:p>
            <a:pPr eaLnBrk="1" hangingPunct="1">
              <a:buFontTx/>
              <a:buNone/>
            </a:pPr>
            <a:r>
              <a:rPr lang="en-GB" sz="2800" smtClean="0">
                <a:solidFill>
                  <a:srgbClr val="0070C0"/>
                </a:solidFill>
              </a:rPr>
              <a:t>	</a:t>
            </a:r>
            <a:r>
              <a:rPr lang="en-GB" sz="2800" smtClean="0">
                <a:solidFill>
                  <a:srgbClr val="002060"/>
                </a:solidFill>
              </a:rPr>
              <a:t>Genes that predispose to obesity would have had a selection advantage in populations that frequently experience starvation.</a:t>
            </a:r>
          </a:p>
          <a:p>
            <a:pPr eaLnBrk="1" hangingPunct="1">
              <a:spcBef>
                <a:spcPct val="50000"/>
              </a:spcBef>
              <a:buFontTx/>
              <a:buNone/>
            </a:pPr>
            <a:r>
              <a:rPr lang="en-GB" sz="2800" smtClean="0">
                <a:solidFill>
                  <a:srgbClr val="FF0000"/>
                </a:solidFill>
              </a:rPr>
              <a:t>Neel 1962 Am J Hum Genet 14:352-353</a:t>
            </a:r>
            <a:endParaRPr lang="en-US" sz="2800" smtClean="0">
              <a:solidFill>
                <a:srgbClr val="FF0000"/>
              </a:solidFill>
            </a:endParaRPr>
          </a:p>
          <a:p>
            <a:pPr eaLnBrk="1" hangingPunct="1">
              <a:buFontTx/>
              <a:buNone/>
            </a:pPr>
            <a:endParaRPr lang="en-US" sz="2800" smtClean="0">
              <a:solidFill>
                <a:srgbClr val="66FF33"/>
              </a:solidFill>
            </a:endParaRPr>
          </a:p>
        </p:txBody>
      </p:sp>
      <p:pic>
        <p:nvPicPr>
          <p:cNvPr id="14340" name="Picture 7" descr="cavema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7750" y="1571625"/>
            <a:ext cx="3727450" cy="45259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850" y="0"/>
            <a:ext cx="8229600" cy="836613"/>
          </a:xfrm>
        </p:spPr>
        <p:txBody>
          <a:bodyPr/>
          <a:lstStyle/>
          <a:p>
            <a:pPr eaLnBrk="1" hangingPunct="1"/>
            <a:r>
              <a:rPr lang="en-GB" smtClean="0">
                <a:solidFill>
                  <a:srgbClr val="FF0000"/>
                </a:solidFill>
              </a:rPr>
              <a:t>But.....</a:t>
            </a:r>
          </a:p>
        </p:txBody>
      </p:sp>
      <p:sp>
        <p:nvSpPr>
          <p:cNvPr id="3" name="Content Placeholder 2"/>
          <p:cNvSpPr>
            <a:spLocks noGrp="1"/>
          </p:cNvSpPr>
          <p:nvPr>
            <p:ph idx="1"/>
          </p:nvPr>
        </p:nvSpPr>
        <p:spPr>
          <a:xfrm>
            <a:off x="468313" y="1052513"/>
            <a:ext cx="7488237" cy="5260975"/>
          </a:xfrm>
        </p:spPr>
        <p:txBody>
          <a:bodyPr/>
          <a:lstStyle/>
          <a:p>
            <a:pPr eaLnBrk="1" hangingPunct="1"/>
            <a:r>
              <a:rPr lang="en-GB" smtClean="0">
                <a:solidFill>
                  <a:srgbClr val="002060"/>
                </a:solidFill>
              </a:rPr>
              <a:t>Famines are rare</a:t>
            </a:r>
          </a:p>
          <a:p>
            <a:pPr eaLnBrk="1" hangingPunct="1">
              <a:buFont typeface="Arial" charset="0"/>
              <a:buNone/>
            </a:pPr>
            <a:endParaRPr lang="en-GB" smtClean="0">
              <a:solidFill>
                <a:srgbClr val="002060"/>
              </a:solidFill>
            </a:endParaRPr>
          </a:p>
          <a:p>
            <a:pPr eaLnBrk="1" hangingPunct="1"/>
            <a:r>
              <a:rPr lang="en-GB" smtClean="0">
                <a:solidFill>
                  <a:srgbClr val="002060"/>
                </a:solidFill>
              </a:rPr>
              <a:t>Evidence from modern hunter gatherers – do not get fat in between famines.</a:t>
            </a:r>
          </a:p>
          <a:p>
            <a:pPr eaLnBrk="1" hangingPunct="1"/>
            <a:endParaRPr lang="en-GB" smtClean="0">
              <a:solidFill>
                <a:srgbClr val="002060"/>
              </a:solidFill>
            </a:endParaRPr>
          </a:p>
          <a:p>
            <a:pPr eaLnBrk="1" hangingPunct="1"/>
            <a:r>
              <a:rPr lang="en-GB" smtClean="0">
                <a:solidFill>
                  <a:srgbClr val="002060"/>
                </a:solidFill>
              </a:rPr>
              <a:t>No evidence fat people protected against famines. </a:t>
            </a:r>
          </a:p>
          <a:p>
            <a:pPr eaLnBrk="1" hangingPunct="1">
              <a:buFont typeface="Arial" charset="0"/>
              <a:buNone/>
            </a:pPr>
            <a:endParaRPr lang="en-GB" smtClean="0">
              <a:solidFill>
                <a:srgbClr val="002060"/>
              </a:solidFill>
            </a:endParaRPr>
          </a:p>
          <a:p>
            <a:pPr eaLnBrk="1" hangingPunct="1"/>
            <a:r>
              <a:rPr lang="en-GB" smtClean="0">
                <a:solidFill>
                  <a:srgbClr val="002060"/>
                </a:solidFill>
              </a:rPr>
              <a:t>Drifty gene hypothesis (John Speakman 2008)</a:t>
            </a:r>
          </a:p>
          <a:p>
            <a:pPr eaLnBrk="1" hangingPunct="1">
              <a:buFont typeface="Arial" charset="0"/>
              <a:buNone/>
            </a:pPr>
            <a:endParaRPr lang="en-GB" smtClean="0">
              <a:solidFill>
                <a:srgbClr val="002060"/>
              </a:solidFill>
            </a:endParaRPr>
          </a:p>
          <a:p>
            <a:pPr eaLnBrk="1" hangingPunct="1">
              <a:buFont typeface="Arial" charset="0"/>
              <a:buNone/>
            </a:pPr>
            <a:endParaRPr lang="en-GB" smtClean="0">
              <a:solidFill>
                <a:srgbClr val="002060"/>
              </a:solidFill>
            </a:endParaRPr>
          </a:p>
        </p:txBody>
      </p:sp>
      <p:pic>
        <p:nvPicPr>
          <p:cNvPr id="15364" name="Picture 2" descr="http://school.discoveryeducation.com/clipart/images/stopsign4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650" y="71438"/>
            <a:ext cx="1712913"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15888"/>
            <a:ext cx="8229600" cy="1143000"/>
          </a:xfrm>
        </p:spPr>
        <p:txBody>
          <a:bodyPr/>
          <a:lstStyle/>
          <a:p>
            <a:pPr eaLnBrk="1" hangingPunct="1"/>
            <a:r>
              <a:rPr lang="en-GB" smtClean="0">
                <a:solidFill>
                  <a:srgbClr val="FF0000"/>
                </a:solidFill>
              </a:rPr>
              <a:t>Monogenic forms of obesity</a:t>
            </a:r>
            <a:endParaRPr lang="en-US" smtClean="0">
              <a:solidFill>
                <a:srgbClr val="FF0000"/>
              </a:solidFill>
            </a:endParaRPr>
          </a:p>
        </p:txBody>
      </p:sp>
      <p:sp>
        <p:nvSpPr>
          <p:cNvPr id="16387" name="Rectangle 3"/>
          <p:cNvSpPr>
            <a:spLocks noGrp="1" noChangeArrowheads="1"/>
          </p:cNvSpPr>
          <p:nvPr>
            <p:ph type="body" idx="1"/>
          </p:nvPr>
        </p:nvSpPr>
        <p:spPr>
          <a:xfrm>
            <a:off x="468313" y="1341438"/>
            <a:ext cx="8229600" cy="4525962"/>
          </a:xfrm>
        </p:spPr>
        <p:txBody>
          <a:bodyPr/>
          <a:lstStyle/>
          <a:p>
            <a:pPr eaLnBrk="1" hangingPunct="1">
              <a:lnSpc>
                <a:spcPct val="90000"/>
              </a:lnSpc>
            </a:pPr>
            <a:r>
              <a:rPr lang="en-GB" smtClean="0">
                <a:solidFill>
                  <a:srgbClr val="002060"/>
                </a:solidFill>
              </a:rPr>
              <a:t>Rare- 176 cases due to mutations in 11 genes</a:t>
            </a:r>
          </a:p>
          <a:p>
            <a:pPr eaLnBrk="1" hangingPunct="1">
              <a:lnSpc>
                <a:spcPct val="90000"/>
              </a:lnSpc>
              <a:buFont typeface="Arial" charset="0"/>
              <a:buNone/>
            </a:pPr>
            <a:endParaRPr lang="en-GB" smtClean="0">
              <a:solidFill>
                <a:srgbClr val="002060"/>
              </a:solidFill>
            </a:endParaRPr>
          </a:p>
          <a:p>
            <a:pPr eaLnBrk="1" hangingPunct="1">
              <a:lnSpc>
                <a:spcPct val="90000"/>
              </a:lnSpc>
            </a:pPr>
            <a:r>
              <a:rPr lang="en-GB" smtClean="0">
                <a:solidFill>
                  <a:srgbClr val="002060"/>
                </a:solidFill>
              </a:rPr>
              <a:t>Often the most severe familial forms which present in childhood.</a:t>
            </a:r>
          </a:p>
          <a:p>
            <a:pPr eaLnBrk="1" hangingPunct="1">
              <a:lnSpc>
                <a:spcPct val="90000"/>
              </a:lnSpc>
              <a:buFont typeface="Arial" charset="0"/>
              <a:buNone/>
            </a:pPr>
            <a:endParaRPr lang="en-GB" smtClean="0">
              <a:solidFill>
                <a:srgbClr val="002060"/>
              </a:solidFill>
            </a:endParaRPr>
          </a:p>
          <a:p>
            <a:pPr eaLnBrk="1" hangingPunct="1">
              <a:lnSpc>
                <a:spcPct val="90000"/>
              </a:lnSpc>
            </a:pPr>
            <a:r>
              <a:rPr lang="en-GB" smtClean="0">
                <a:solidFill>
                  <a:srgbClr val="002060"/>
                </a:solidFill>
              </a:rPr>
              <a:t>Often presenting in consanguineous families.</a:t>
            </a:r>
          </a:p>
          <a:p>
            <a:pPr eaLnBrk="1" hangingPunct="1">
              <a:lnSpc>
                <a:spcPct val="90000"/>
              </a:lnSpc>
              <a:buFont typeface="Arial" charset="0"/>
              <a:buNone/>
            </a:pPr>
            <a:endParaRPr lang="en-GB" smtClean="0">
              <a:solidFill>
                <a:srgbClr val="002060"/>
              </a:solidFill>
            </a:endParaRPr>
          </a:p>
          <a:p>
            <a:pPr eaLnBrk="1" hangingPunct="1">
              <a:lnSpc>
                <a:spcPct val="90000"/>
              </a:lnSpc>
            </a:pPr>
            <a:r>
              <a:rPr lang="en-GB" smtClean="0">
                <a:solidFill>
                  <a:srgbClr val="002060"/>
                </a:solidFill>
              </a:rPr>
              <a:t>These forms of obesity have been important in furthering our understanding of how appetite is controlled.</a:t>
            </a:r>
            <a:endParaRPr lang="en-US" smtClean="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solidFill>
                  <a:srgbClr val="FF0000"/>
                </a:solidFill>
              </a:rPr>
              <a:t>Monogenic forms of obesity</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GB" dirty="0" smtClean="0">
                <a:solidFill>
                  <a:srgbClr val="002060"/>
                </a:solidFill>
              </a:rPr>
              <a:t>Ob/Ob</a:t>
            </a:r>
          </a:p>
          <a:p>
            <a:pPr eaLnBrk="1" fontAlgn="auto" hangingPunct="1">
              <a:spcAft>
                <a:spcPts val="0"/>
              </a:spcAft>
              <a:buFont typeface="Arial" pitchFamily="34" charset="0"/>
              <a:buChar char="•"/>
              <a:defRPr/>
            </a:pPr>
            <a:r>
              <a:rPr lang="en-GB" dirty="0" smtClean="0">
                <a:solidFill>
                  <a:srgbClr val="002060"/>
                </a:solidFill>
              </a:rPr>
              <a:t>Ob/</a:t>
            </a:r>
            <a:r>
              <a:rPr lang="en-GB" dirty="0" err="1" smtClean="0">
                <a:solidFill>
                  <a:srgbClr val="002060"/>
                </a:solidFill>
              </a:rPr>
              <a:t>Rb</a:t>
            </a:r>
            <a:endParaRPr lang="en-GB" dirty="0" smtClean="0">
              <a:solidFill>
                <a:srgbClr val="002060"/>
              </a:solidFill>
            </a:endParaRPr>
          </a:p>
          <a:p>
            <a:pPr eaLnBrk="1" fontAlgn="auto" hangingPunct="1">
              <a:spcAft>
                <a:spcPts val="0"/>
              </a:spcAft>
              <a:buFont typeface="Arial" pitchFamily="34" charset="0"/>
              <a:buChar char="•"/>
              <a:defRPr/>
            </a:pPr>
            <a:r>
              <a:rPr lang="en-GB" dirty="0" smtClean="0">
                <a:solidFill>
                  <a:srgbClr val="002060"/>
                </a:solidFill>
              </a:rPr>
              <a:t>POMC</a:t>
            </a:r>
          </a:p>
          <a:p>
            <a:pPr eaLnBrk="1" fontAlgn="auto" hangingPunct="1">
              <a:spcAft>
                <a:spcPts val="0"/>
              </a:spcAft>
              <a:buFont typeface="Arial" pitchFamily="34" charset="0"/>
              <a:buChar char="•"/>
              <a:defRPr/>
            </a:pPr>
            <a:r>
              <a:rPr lang="en-GB" dirty="0" smtClean="0">
                <a:solidFill>
                  <a:srgbClr val="002060"/>
                </a:solidFill>
              </a:rPr>
              <a:t>PC1</a:t>
            </a:r>
          </a:p>
          <a:p>
            <a:pPr eaLnBrk="1" fontAlgn="auto" hangingPunct="1">
              <a:spcAft>
                <a:spcPts val="0"/>
              </a:spcAft>
              <a:buFont typeface="Arial" pitchFamily="34" charset="0"/>
              <a:buChar char="•"/>
              <a:defRPr/>
            </a:pPr>
            <a:r>
              <a:rPr lang="en-GB" dirty="0" smtClean="0">
                <a:solidFill>
                  <a:srgbClr val="002060"/>
                </a:solidFill>
              </a:rPr>
              <a:t>MC4R</a:t>
            </a:r>
          </a:p>
          <a:p>
            <a:pPr eaLnBrk="1" fontAlgn="auto" hangingPunct="1">
              <a:spcAft>
                <a:spcPts val="0"/>
              </a:spcAft>
              <a:buFont typeface="Arial" pitchFamily="34" charset="0"/>
              <a:buChar char="•"/>
              <a:defRPr/>
            </a:pPr>
            <a:r>
              <a:rPr lang="en-GB" dirty="0" err="1" smtClean="0">
                <a:solidFill>
                  <a:srgbClr val="002060"/>
                </a:solidFill>
              </a:rPr>
              <a:t>Carboxypeptidase</a:t>
            </a:r>
            <a:r>
              <a:rPr lang="en-GB" dirty="0" smtClean="0">
                <a:solidFill>
                  <a:srgbClr val="002060"/>
                </a:solidFill>
              </a:rPr>
              <a:t> E (CPE)</a:t>
            </a:r>
          </a:p>
          <a:p>
            <a:pPr eaLnBrk="1" fontAlgn="auto" hangingPunct="1">
              <a:spcAft>
                <a:spcPts val="0"/>
              </a:spcAft>
              <a:buFont typeface="Arial" pitchFamily="34" charset="0"/>
              <a:buChar char="•"/>
              <a:defRPr/>
            </a:pPr>
            <a:r>
              <a:rPr lang="en-GB" dirty="0" smtClean="0">
                <a:solidFill>
                  <a:srgbClr val="002060"/>
                </a:solidFill>
              </a:rPr>
              <a:t>Brain derived </a:t>
            </a:r>
            <a:r>
              <a:rPr lang="en-GB" dirty="0" err="1" smtClean="0">
                <a:solidFill>
                  <a:srgbClr val="002060"/>
                </a:solidFill>
              </a:rPr>
              <a:t>neurotrophic</a:t>
            </a:r>
            <a:r>
              <a:rPr lang="en-GB" dirty="0" smtClean="0">
                <a:solidFill>
                  <a:srgbClr val="002060"/>
                </a:solidFill>
              </a:rPr>
              <a:t> factor (BDNF)</a:t>
            </a:r>
          </a:p>
          <a:p>
            <a:pPr eaLnBrk="1" fontAlgn="auto" hangingPunct="1">
              <a:spcAft>
                <a:spcPts val="0"/>
              </a:spcAft>
              <a:buFont typeface="Arial" pitchFamily="34" charset="0"/>
              <a:buChar char="•"/>
              <a:defRPr/>
            </a:pPr>
            <a:r>
              <a:rPr lang="en-GB" dirty="0" err="1" smtClean="0">
                <a:solidFill>
                  <a:srgbClr val="002060"/>
                </a:solidFill>
              </a:rPr>
              <a:t>TrkB</a:t>
            </a:r>
            <a:endParaRPr lang="en-GB" dirty="0" smtClean="0">
              <a:solidFill>
                <a:srgbClr val="002060"/>
              </a:solidFill>
            </a:endParaRPr>
          </a:p>
        </p:txBody>
      </p:sp>
      <p:pic>
        <p:nvPicPr>
          <p:cNvPr id="17413" name="Picture 5" descr="http://www.proteinpower.com/drmike/wp-content/uploads/2007/06/obese_m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714500"/>
            <a:ext cx="1905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http://www.science.ngfn.de/images/N2NV_S30T06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143125"/>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 1 full size"/>
          <p:cNvPicPr>
            <a:picLocks noChangeAspect="1" noChangeArrowheads="1"/>
          </p:cNvPicPr>
          <p:nvPr/>
        </p:nvPicPr>
        <p:blipFill>
          <a:blip r:embed="rId5">
            <a:extLst>
              <a:ext uri="{28A0092B-C50C-407E-A947-70E740481C1C}">
                <a14:useLocalDpi xmlns:a14="http://schemas.microsoft.com/office/drawing/2010/main" val="0"/>
              </a:ext>
            </a:extLst>
          </a:blip>
          <a:srcRect b="58464"/>
          <a:stretch>
            <a:fillRect/>
          </a:stretch>
        </p:blipFill>
        <p:spPr bwMode="auto">
          <a:xfrm>
            <a:off x="4286250" y="2643188"/>
            <a:ext cx="37417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l="19092" t="60345" r="18988" b="4408"/>
          <a:stretch>
            <a:fillRect/>
          </a:stretch>
        </p:blipFill>
        <p:spPr bwMode="auto">
          <a:xfrm>
            <a:off x="3929063" y="3643313"/>
            <a:ext cx="28575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l="28285" t="25146" r="56570" b="56192"/>
          <a:stretch>
            <a:fillRect/>
          </a:stretch>
        </p:blipFill>
        <p:spPr bwMode="auto">
          <a:xfrm>
            <a:off x="4071938" y="2857500"/>
            <a:ext cx="24479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nodeType="clickEffect">
                                  <p:stCondLst>
                                    <p:cond delay="0"/>
                                  </p:stCondLst>
                                  <p:childTnLst>
                                    <p:animEffect transition="out" filter="dissolve">
                                      <p:cBhvr>
                                        <p:cTn id="14" dur="500"/>
                                        <p:tgtEl>
                                          <p:spTgt spid="17413"/>
                                        </p:tgtEl>
                                      </p:cBhvr>
                                    </p:animEffect>
                                    <p:set>
                                      <p:cBhvr>
                                        <p:cTn id="15" dur="1" fill="hold">
                                          <p:stCondLst>
                                            <p:cond delay="499"/>
                                          </p:stCondLst>
                                        </p:cTn>
                                        <p:tgtEl>
                                          <p:spTgt spid="1741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74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childTnLst>
                                    <p:animEffect transition="out" filter="dissolve">
                                      <p:cBhvr>
                                        <p:cTn id="27" dur="500"/>
                                        <p:tgtEl>
                                          <p:spTgt spid="17415"/>
                                        </p:tgtEl>
                                      </p:cBhvr>
                                    </p:animEffect>
                                    <p:set>
                                      <p:cBhvr>
                                        <p:cTn id="28" dur="1" fill="hold">
                                          <p:stCondLst>
                                            <p:cond delay="499"/>
                                          </p:stCondLst>
                                        </p:cTn>
                                        <p:tgtEl>
                                          <p:spTgt spid="1741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xit" presetSubtype="0" fill="hold" nodeType="clickEffect">
                                  <p:stCondLst>
                                    <p:cond delay="0"/>
                                  </p:stCondLst>
                                  <p:childTnLst>
                                    <p:animEffect transition="out" filter="dissolv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xit" presetSubtype="0" fill="hold" nodeType="clickEffect">
                                  <p:stCondLst>
                                    <p:cond delay="0"/>
                                  </p:stCondLst>
                                  <p:childTnLst>
                                    <p:animEffect transition="out" filter="dissolv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solidFill>
                  <a:srgbClr val="FF0000"/>
                </a:solidFill>
              </a:rPr>
              <a:t>Syndromic forms of obesity</a:t>
            </a:r>
            <a:endParaRPr lang="en-US" smtClean="0">
              <a:solidFill>
                <a:srgbClr val="FF0000"/>
              </a:solidFill>
            </a:endParaRPr>
          </a:p>
        </p:txBody>
      </p:sp>
      <p:sp>
        <p:nvSpPr>
          <p:cNvPr id="18435" name="Rectangle 3"/>
          <p:cNvSpPr>
            <a:spLocks noGrp="1" noChangeArrowheads="1"/>
          </p:cNvSpPr>
          <p:nvPr>
            <p:ph type="body" idx="1"/>
          </p:nvPr>
        </p:nvSpPr>
        <p:spPr/>
        <p:txBody>
          <a:bodyPr/>
          <a:lstStyle/>
          <a:p>
            <a:pPr eaLnBrk="1" hangingPunct="1"/>
            <a:r>
              <a:rPr lang="en-GB" smtClean="0">
                <a:solidFill>
                  <a:srgbClr val="002060"/>
                </a:solidFill>
              </a:rPr>
              <a:t>20 rare syndromes caused by discrete genetic defects or chromosomal abnormalities are characterised by obesity.</a:t>
            </a:r>
          </a:p>
          <a:p>
            <a:pPr eaLnBrk="1" hangingPunct="1">
              <a:buFont typeface="Arial" charset="0"/>
              <a:buNone/>
            </a:pPr>
            <a:endParaRPr lang="en-GB" smtClean="0">
              <a:solidFill>
                <a:srgbClr val="002060"/>
              </a:solidFill>
            </a:endParaRPr>
          </a:p>
          <a:p>
            <a:pPr eaLnBrk="1" hangingPunct="1"/>
            <a:r>
              <a:rPr lang="en-GB" smtClean="0">
                <a:solidFill>
                  <a:srgbClr val="002060"/>
                </a:solidFill>
              </a:rPr>
              <a:t>Most characterised by mental retardation.</a:t>
            </a:r>
          </a:p>
          <a:p>
            <a:pPr eaLnBrk="1" hangingPunct="1">
              <a:buFontTx/>
              <a:buNone/>
            </a:pPr>
            <a:endParaRPr lang="en-US" smtClean="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solidFill>
                  <a:srgbClr val="FF0000"/>
                </a:solidFill>
              </a:rPr>
              <a:t>Prader-Willi Syndrome</a:t>
            </a:r>
            <a:endParaRPr lang="en-US" smtClean="0">
              <a:solidFill>
                <a:srgbClr val="FF0000"/>
              </a:solidFill>
            </a:endParaRPr>
          </a:p>
        </p:txBody>
      </p:sp>
      <p:sp>
        <p:nvSpPr>
          <p:cNvPr id="19459" name="Rectangle 3"/>
          <p:cNvSpPr>
            <a:spLocks noGrp="1" noChangeArrowheads="1"/>
          </p:cNvSpPr>
          <p:nvPr>
            <p:ph type="body" idx="1"/>
          </p:nvPr>
        </p:nvSpPr>
        <p:spPr/>
        <p:txBody>
          <a:bodyPr/>
          <a:lstStyle/>
          <a:p>
            <a:pPr eaLnBrk="1" hangingPunct="1"/>
            <a:r>
              <a:rPr lang="en-GB" smtClean="0">
                <a:solidFill>
                  <a:srgbClr val="002060"/>
                </a:solidFill>
              </a:rPr>
              <a:t>1 in 25000 births</a:t>
            </a:r>
          </a:p>
          <a:p>
            <a:pPr eaLnBrk="1" hangingPunct="1"/>
            <a:r>
              <a:rPr lang="en-GB" smtClean="0">
                <a:solidFill>
                  <a:srgbClr val="002060"/>
                </a:solidFill>
              </a:rPr>
              <a:t>Obesity</a:t>
            </a:r>
          </a:p>
          <a:p>
            <a:pPr eaLnBrk="1" hangingPunct="1"/>
            <a:r>
              <a:rPr lang="en-GB" smtClean="0">
                <a:solidFill>
                  <a:srgbClr val="002060"/>
                </a:solidFill>
              </a:rPr>
              <a:t>Hyperphagia</a:t>
            </a:r>
          </a:p>
          <a:p>
            <a:pPr eaLnBrk="1" hangingPunct="1"/>
            <a:r>
              <a:rPr lang="en-GB" smtClean="0">
                <a:solidFill>
                  <a:srgbClr val="002060"/>
                </a:solidFill>
              </a:rPr>
              <a:t>Muscular hypotonia</a:t>
            </a:r>
          </a:p>
          <a:p>
            <a:pPr eaLnBrk="1" hangingPunct="1"/>
            <a:r>
              <a:rPr lang="en-GB" smtClean="0">
                <a:solidFill>
                  <a:srgbClr val="002060"/>
                </a:solidFill>
              </a:rPr>
              <a:t>Mental retardation</a:t>
            </a:r>
          </a:p>
          <a:p>
            <a:pPr eaLnBrk="1" hangingPunct="1"/>
            <a:r>
              <a:rPr lang="en-GB" smtClean="0">
                <a:solidFill>
                  <a:srgbClr val="002060"/>
                </a:solidFill>
              </a:rPr>
              <a:t>Short stature</a:t>
            </a:r>
          </a:p>
          <a:p>
            <a:pPr eaLnBrk="1" hangingPunct="1"/>
            <a:r>
              <a:rPr lang="en-GB" smtClean="0">
                <a:solidFill>
                  <a:srgbClr val="002060"/>
                </a:solidFill>
              </a:rPr>
              <a:t>Hypogonadotropic hypogonadism</a:t>
            </a:r>
            <a:endParaRPr lang="en-US" smtClean="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solidFill>
                  <a:srgbClr val="FF0000"/>
                </a:solidFill>
              </a:rPr>
              <a:t>Prader-Willi Syndrome</a:t>
            </a:r>
            <a:endParaRPr lang="en-US" smtClean="0">
              <a:solidFill>
                <a:srgbClr val="FF0000"/>
              </a:solidFill>
            </a:endParaRPr>
          </a:p>
        </p:txBody>
      </p:sp>
      <p:sp>
        <p:nvSpPr>
          <p:cNvPr id="20483" name="Rectangle 3"/>
          <p:cNvSpPr>
            <a:spLocks noGrp="1" noChangeArrowheads="1"/>
          </p:cNvSpPr>
          <p:nvPr>
            <p:ph type="body" idx="1"/>
          </p:nvPr>
        </p:nvSpPr>
        <p:spPr/>
        <p:txBody>
          <a:bodyPr/>
          <a:lstStyle/>
          <a:p>
            <a:pPr eaLnBrk="1" hangingPunct="1"/>
            <a:r>
              <a:rPr lang="en-GB" smtClean="0">
                <a:solidFill>
                  <a:srgbClr val="002060"/>
                </a:solidFill>
              </a:rPr>
              <a:t>Deletion at the chromosomal region 15q11.2-q12 most common cause.</a:t>
            </a:r>
          </a:p>
          <a:p>
            <a:pPr eaLnBrk="1" hangingPunct="1"/>
            <a:r>
              <a:rPr lang="en-GB" smtClean="0">
                <a:solidFill>
                  <a:srgbClr val="002060"/>
                </a:solidFill>
              </a:rPr>
              <a:t>Cause of hyperphagia unknown.</a:t>
            </a:r>
            <a:endParaRPr lang="en-US" smtClean="0">
              <a:solidFill>
                <a:srgbClr val="002060"/>
              </a:solidFill>
            </a:endParaRPr>
          </a:p>
        </p:txBody>
      </p:sp>
      <p:pic>
        <p:nvPicPr>
          <p:cNvPr id="20484" name="Picture 2" descr="Prader-Willi Syndrome baby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3643313"/>
            <a:ext cx="2757487"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4000" smtClean="0">
                <a:solidFill>
                  <a:srgbClr val="FF0000"/>
                </a:solidFill>
              </a:rPr>
              <a:t>Finding Obesity Susceptibility Genes</a:t>
            </a:r>
            <a:endParaRPr lang="en-US" sz="4000" smtClean="0">
              <a:solidFill>
                <a:srgbClr val="FF0000"/>
              </a:solidFill>
            </a:endParaRPr>
          </a:p>
        </p:txBody>
      </p:sp>
      <p:pic>
        <p:nvPicPr>
          <p:cNvPr id="21507" name="Picture 5" descr="cgan653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557338"/>
            <a:ext cx="429895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9"/>
          <p:cNvGrpSpPr>
            <a:grpSpLocks/>
          </p:cNvGrpSpPr>
          <p:nvPr/>
        </p:nvGrpSpPr>
        <p:grpSpPr bwMode="auto">
          <a:xfrm>
            <a:off x="1071563" y="1574800"/>
            <a:ext cx="5767387" cy="5238750"/>
            <a:chOff x="1202" y="720"/>
            <a:chExt cx="3633" cy="3300"/>
          </a:xfrm>
        </p:grpSpPr>
        <p:pic>
          <p:nvPicPr>
            <p:cNvPr id="22534" name="Picture 4" descr="ven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 y="720"/>
              <a:ext cx="3633" cy="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5"/>
            <p:cNvSpPr txBox="1">
              <a:spLocks noChangeArrowheads="1"/>
            </p:cNvSpPr>
            <p:nvPr/>
          </p:nvSpPr>
          <p:spPr bwMode="auto">
            <a:xfrm>
              <a:off x="2744" y="1328"/>
              <a:ext cx="7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a:solidFill>
                    <a:srgbClr val="FF0000"/>
                  </a:solidFill>
                  <a:latin typeface="Calibri" pitchFamily="34" charset="0"/>
                </a:rPr>
                <a:t>DIET</a:t>
              </a:r>
              <a:endParaRPr lang="en-US" sz="2400" b="1">
                <a:solidFill>
                  <a:srgbClr val="FF0000"/>
                </a:solidFill>
                <a:latin typeface="Calibri" pitchFamily="34" charset="0"/>
              </a:endParaRPr>
            </a:p>
          </p:txBody>
        </p:sp>
        <p:sp>
          <p:nvSpPr>
            <p:cNvPr id="22536" name="Text Box 6"/>
            <p:cNvSpPr txBox="1">
              <a:spLocks noChangeArrowheads="1"/>
            </p:cNvSpPr>
            <p:nvPr/>
          </p:nvSpPr>
          <p:spPr bwMode="auto">
            <a:xfrm>
              <a:off x="1609" y="2750"/>
              <a:ext cx="10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a:solidFill>
                    <a:srgbClr val="006600"/>
                  </a:solidFill>
                  <a:latin typeface="Calibri" pitchFamily="34" charset="0"/>
                </a:rPr>
                <a:t>GENES</a:t>
              </a:r>
              <a:endParaRPr lang="en-US" sz="2400" b="1">
                <a:solidFill>
                  <a:srgbClr val="006600"/>
                </a:solidFill>
                <a:latin typeface="Calibri" pitchFamily="34" charset="0"/>
              </a:endParaRPr>
            </a:p>
          </p:txBody>
        </p:sp>
        <p:sp>
          <p:nvSpPr>
            <p:cNvPr id="22537" name="Text Box 7"/>
            <p:cNvSpPr txBox="1">
              <a:spLocks noChangeArrowheads="1"/>
            </p:cNvSpPr>
            <p:nvPr/>
          </p:nvSpPr>
          <p:spPr bwMode="auto">
            <a:xfrm>
              <a:off x="3380" y="2779"/>
              <a:ext cx="1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a:solidFill>
                    <a:srgbClr val="3333CC"/>
                  </a:solidFill>
                  <a:latin typeface="Calibri" pitchFamily="34" charset="0"/>
                </a:rPr>
                <a:t>LIFESTYLE</a:t>
              </a:r>
              <a:endParaRPr lang="en-US" sz="2400" b="1">
                <a:solidFill>
                  <a:srgbClr val="3333CC"/>
                </a:solidFill>
                <a:latin typeface="Calibri" pitchFamily="34" charset="0"/>
              </a:endParaRPr>
            </a:p>
          </p:txBody>
        </p:sp>
      </p:grpSp>
      <p:sp>
        <p:nvSpPr>
          <p:cNvPr id="22531" name="Rectangle 10"/>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000">
                <a:solidFill>
                  <a:srgbClr val="FF0000"/>
                </a:solidFill>
                <a:latin typeface="Calibri" pitchFamily="34" charset="0"/>
              </a:rPr>
              <a:t>Why is the world’s population getting more obese?</a:t>
            </a:r>
            <a:endParaRPr lang="en-US" sz="4000">
              <a:solidFill>
                <a:srgbClr val="FF0000"/>
              </a:solidFill>
              <a:latin typeface="Calibri" pitchFamily="34" charset="0"/>
            </a:endParaRPr>
          </a:p>
        </p:txBody>
      </p:sp>
      <p:sp>
        <p:nvSpPr>
          <p:cNvPr id="8" name="Right Brace 7"/>
          <p:cNvSpPr/>
          <p:nvPr/>
        </p:nvSpPr>
        <p:spPr>
          <a:xfrm>
            <a:off x="5857875" y="1857375"/>
            <a:ext cx="1785938" cy="4714875"/>
          </a:xfrm>
          <a:prstGeom prst="rightBrace">
            <a:avLst>
              <a:gd name="adj1" fmla="val 8333"/>
              <a:gd name="adj2" fmla="val 50000"/>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GB">
              <a:cs typeface="Arial" charset="0"/>
            </a:endParaRPr>
          </a:p>
        </p:txBody>
      </p:sp>
      <p:sp>
        <p:nvSpPr>
          <p:cNvPr id="9" name="TextBox 8"/>
          <p:cNvSpPr txBox="1"/>
          <p:nvPr/>
        </p:nvSpPr>
        <p:spPr>
          <a:xfrm>
            <a:off x="7715272" y="1285860"/>
            <a:ext cx="696024" cy="5715040"/>
          </a:xfrm>
          <a:prstGeom prst="rect">
            <a:avLst/>
          </a:prstGeom>
          <a:noFill/>
        </p:spPr>
        <p:txBody>
          <a:bodyPr vert="wordArtVert">
            <a:spAutoFit/>
          </a:bodyPr>
          <a:lstStyle/>
          <a:p>
            <a:pPr fontAlgn="auto">
              <a:spcBef>
                <a:spcPts val="0"/>
              </a:spcBef>
              <a:spcAft>
                <a:spcPts val="0"/>
              </a:spcAft>
              <a:defRPr/>
            </a:pPr>
            <a:r>
              <a:rPr lang="en-GB" sz="2800" b="1" dirty="0">
                <a:latin typeface="+mn-lt"/>
                <a:cs typeface="+mn-cs"/>
              </a:rPr>
              <a:t>ENVIRONMENT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solidFill>
                  <a:srgbClr val="FF0000"/>
                </a:solidFill>
              </a:rPr>
              <a:t>Learning objectives</a:t>
            </a:r>
            <a:endParaRPr lang="en-US" smtClean="0">
              <a:solidFill>
                <a:srgbClr val="FF0000"/>
              </a:solidFill>
            </a:endParaRPr>
          </a:p>
        </p:txBody>
      </p:sp>
      <p:sp>
        <p:nvSpPr>
          <p:cNvPr id="5123" name="Rectangle 3"/>
          <p:cNvSpPr>
            <a:spLocks noGrp="1" noChangeArrowheads="1"/>
          </p:cNvSpPr>
          <p:nvPr>
            <p:ph type="body" idx="1"/>
          </p:nvPr>
        </p:nvSpPr>
        <p:spPr>
          <a:xfrm>
            <a:off x="457200" y="1600200"/>
            <a:ext cx="8507413" cy="4997450"/>
          </a:xfrm>
        </p:spPr>
        <p:txBody>
          <a:bodyPr/>
          <a:lstStyle/>
          <a:p>
            <a:pPr eaLnBrk="1" hangingPunct="1">
              <a:lnSpc>
                <a:spcPct val="80000"/>
              </a:lnSpc>
              <a:buFontTx/>
              <a:buNone/>
            </a:pPr>
            <a:r>
              <a:rPr lang="en-GB" sz="2800" smtClean="0">
                <a:solidFill>
                  <a:srgbClr val="002060"/>
                </a:solidFill>
              </a:rPr>
              <a:t>By the end of this lecture you should be able to:</a:t>
            </a:r>
          </a:p>
          <a:p>
            <a:r>
              <a:rPr lang="en-GB" sz="2800" smtClean="0">
                <a:solidFill>
                  <a:srgbClr val="002060"/>
                </a:solidFill>
              </a:rPr>
              <a:t>Discuss the evidence for genetic influences on obesity</a:t>
            </a:r>
          </a:p>
          <a:p>
            <a:r>
              <a:rPr lang="en-GB" sz="2800" smtClean="0">
                <a:solidFill>
                  <a:srgbClr val="002060"/>
                </a:solidFill>
              </a:rPr>
              <a:t>Using named examples from both humans and animal models, describe how monogenic forms of obesity have been important in identifying the mechanisms involved in the regulation of appetite.</a:t>
            </a:r>
          </a:p>
          <a:p>
            <a:r>
              <a:rPr lang="en-GB" sz="2800" smtClean="0">
                <a:solidFill>
                  <a:srgbClr val="002060"/>
                </a:solidFill>
              </a:rPr>
              <a:t>Describe the methods used for identification of susceptibility genes for obesity</a:t>
            </a:r>
          </a:p>
          <a:p>
            <a:r>
              <a:rPr lang="en-GB" sz="2800" smtClean="0">
                <a:solidFill>
                  <a:srgbClr val="002060"/>
                </a:solidFill>
              </a:rPr>
              <a:t>Critically discuss the evidence for a role for FTO in the pathogenesis of obesity. </a:t>
            </a:r>
            <a:r>
              <a:rPr lang="en-US" sz="2800" smtClean="0">
                <a:solidFill>
                  <a:srgbClr val="002060"/>
                </a:solidFill>
              </a:rPr>
              <a:t> </a:t>
            </a:r>
            <a:endParaRPr lang="en-GB" sz="2800" smtClean="0">
              <a:solidFill>
                <a:srgbClr val="002060"/>
              </a:solidFill>
            </a:endParaRPr>
          </a:p>
          <a:p>
            <a:pPr eaLnBrk="1" hangingPunct="1">
              <a:lnSpc>
                <a:spcPct val="80000"/>
              </a:lnSpc>
              <a:buFontTx/>
              <a:buNone/>
            </a:pPr>
            <a:endParaRPr lang="en-GB" sz="2800" smtClean="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00063" y="2714625"/>
            <a:ext cx="8229600" cy="1328738"/>
          </a:xfrm>
        </p:spPr>
        <p:txBody>
          <a:bodyPr/>
          <a:lstStyle/>
          <a:p>
            <a:pPr eaLnBrk="1" hangingPunct="1">
              <a:buFont typeface="Arial" charset="0"/>
              <a:buNone/>
            </a:pPr>
            <a:r>
              <a:rPr lang="en-GB" smtClean="0">
                <a:solidFill>
                  <a:srgbClr val="FF0000"/>
                </a:solidFill>
              </a:rPr>
              <a:t>Many common variants contribute to BMI and obesity each conferring only modest risk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smtClean="0">
                <a:solidFill>
                  <a:srgbClr val="FF0000"/>
                </a:solidFill>
              </a:rPr>
              <a:t>Candidate gene approach</a:t>
            </a:r>
          </a:p>
        </p:txBody>
      </p:sp>
      <p:sp>
        <p:nvSpPr>
          <p:cNvPr id="24579" name="Content Placeholder 2"/>
          <p:cNvSpPr>
            <a:spLocks noGrp="1"/>
          </p:cNvSpPr>
          <p:nvPr>
            <p:ph idx="1"/>
          </p:nvPr>
        </p:nvSpPr>
        <p:spPr/>
        <p:txBody>
          <a:bodyPr/>
          <a:lstStyle/>
          <a:p>
            <a:pPr eaLnBrk="1" hangingPunct="1"/>
            <a:r>
              <a:rPr lang="en-GB" smtClean="0">
                <a:solidFill>
                  <a:srgbClr val="002060"/>
                </a:solidFill>
              </a:rPr>
              <a:t>Relies on current understanding of biology and pathophysiology of obesity</a:t>
            </a:r>
          </a:p>
          <a:p>
            <a:pPr eaLnBrk="1" hangingPunct="1"/>
            <a:endParaRPr lang="en-GB" smtClean="0">
              <a:solidFill>
                <a:srgbClr val="002060"/>
              </a:solidFill>
            </a:endParaRPr>
          </a:p>
          <a:p>
            <a:pPr eaLnBrk="1" hangingPunct="1"/>
            <a:r>
              <a:rPr lang="en-GB" smtClean="0">
                <a:solidFill>
                  <a:srgbClr val="002060"/>
                </a:solidFill>
              </a:rPr>
              <a:t>Genetic variants at these loci tested for association at the population level</a:t>
            </a:r>
          </a:p>
          <a:p>
            <a:pPr eaLnBrk="1" hangingPunct="1"/>
            <a:endParaRPr lang="en-GB" smtClean="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7375"/>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4"/>
          <p:cNvSpPr>
            <a:spLocks noGrp="1"/>
          </p:cNvSpPr>
          <p:nvPr>
            <p:ph type="title"/>
          </p:nvPr>
        </p:nvSpPr>
        <p:spPr>
          <a:xfrm>
            <a:off x="457200" y="274638"/>
            <a:ext cx="8472488" cy="1154112"/>
          </a:xfrm>
        </p:spPr>
        <p:txBody>
          <a:bodyPr/>
          <a:lstStyle/>
          <a:p>
            <a:pPr eaLnBrk="1" hangingPunct="1"/>
            <a:r>
              <a:rPr lang="en-GB" smtClean="0">
                <a:solidFill>
                  <a:srgbClr val="FF0000"/>
                </a:solidFill>
              </a:rPr>
              <a:t>Candidate gene approach</a:t>
            </a:r>
          </a:p>
        </p:txBody>
      </p:sp>
      <p:sp>
        <p:nvSpPr>
          <p:cNvPr id="25604" name="TextBox 5"/>
          <p:cNvSpPr txBox="1">
            <a:spLocks noChangeArrowheads="1"/>
          </p:cNvSpPr>
          <p:nvPr/>
        </p:nvSpPr>
        <p:spPr bwMode="auto">
          <a:xfrm>
            <a:off x="3143250" y="6286500"/>
            <a:ext cx="578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002060"/>
                </a:solidFill>
                <a:latin typeface="Calibri" pitchFamily="34" charset="0"/>
              </a:rPr>
              <a:t>Li and Loos; Current Opinion in Lipidology 2008,19:113-121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smtClean="0">
                <a:solidFill>
                  <a:srgbClr val="FF0000"/>
                </a:solidFill>
              </a:rPr>
              <a:t>Candidate gene approach</a:t>
            </a:r>
          </a:p>
        </p:txBody>
      </p:sp>
      <p:sp>
        <p:nvSpPr>
          <p:cNvPr id="26627" name="Content Placeholder 2"/>
          <p:cNvSpPr>
            <a:spLocks noGrp="1"/>
          </p:cNvSpPr>
          <p:nvPr>
            <p:ph idx="1"/>
          </p:nvPr>
        </p:nvSpPr>
        <p:spPr>
          <a:xfrm>
            <a:off x="357188" y="2428875"/>
            <a:ext cx="8229600" cy="2614613"/>
          </a:xfrm>
        </p:spPr>
        <p:txBody>
          <a:bodyPr/>
          <a:lstStyle/>
          <a:p>
            <a:pPr algn="ctr" eaLnBrk="1" hangingPunct="1">
              <a:buFont typeface="Arial" charset="0"/>
              <a:buNone/>
            </a:pPr>
            <a:r>
              <a:rPr lang="en-GB" smtClean="0">
                <a:solidFill>
                  <a:srgbClr val="002060"/>
                </a:solidFill>
              </a:rPr>
              <a:t>Smaller the effect of genetic variant and the lower its minor allele frequency, the greater the sample size required to identify an association between this variant and obesity with sufficient power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229600" cy="1143000"/>
          </a:xfrm>
        </p:spPr>
        <p:txBody>
          <a:bodyPr/>
          <a:lstStyle/>
          <a:p>
            <a:pPr eaLnBrk="1" hangingPunct="1"/>
            <a:r>
              <a:rPr lang="en-GB" smtClean="0">
                <a:solidFill>
                  <a:srgbClr val="FF0000"/>
                </a:solidFill>
              </a:rPr>
              <a:t>The Human Obesity Gene Map</a:t>
            </a:r>
            <a:endParaRPr lang="en-US" smtClean="0">
              <a:solidFill>
                <a:srgbClr val="FF0000"/>
              </a:solidFill>
            </a:endParaRPr>
          </a:p>
        </p:txBody>
      </p:sp>
      <p:sp>
        <p:nvSpPr>
          <p:cNvPr id="27651" name="Rectangle 3"/>
          <p:cNvSpPr>
            <a:spLocks noGrp="1" noChangeArrowheads="1"/>
          </p:cNvSpPr>
          <p:nvPr>
            <p:ph type="body" idx="1"/>
          </p:nvPr>
        </p:nvSpPr>
        <p:spPr>
          <a:xfrm>
            <a:off x="468313" y="1052513"/>
            <a:ext cx="8229600" cy="5068887"/>
          </a:xfrm>
        </p:spPr>
        <p:txBody>
          <a:bodyPr/>
          <a:lstStyle/>
          <a:p>
            <a:pPr eaLnBrk="1" hangingPunct="1">
              <a:lnSpc>
                <a:spcPct val="90000"/>
              </a:lnSpc>
            </a:pPr>
            <a:r>
              <a:rPr lang="en-GB" sz="2800" smtClean="0">
                <a:solidFill>
                  <a:srgbClr val="002060"/>
                </a:solidFill>
              </a:rPr>
              <a:t>Project to review all markers, genes and mutations associated with obesity phenotypes.</a:t>
            </a:r>
          </a:p>
          <a:p>
            <a:pPr eaLnBrk="1" hangingPunct="1">
              <a:lnSpc>
                <a:spcPct val="90000"/>
              </a:lnSpc>
              <a:buFont typeface="Arial" charset="0"/>
              <a:buNone/>
            </a:pPr>
            <a:endParaRPr lang="en-GB" sz="1400" smtClean="0">
              <a:solidFill>
                <a:srgbClr val="002060"/>
              </a:solidFill>
            </a:endParaRPr>
          </a:p>
          <a:p>
            <a:pPr eaLnBrk="1" hangingPunct="1">
              <a:lnSpc>
                <a:spcPct val="90000"/>
              </a:lnSpc>
            </a:pPr>
            <a:r>
              <a:rPr lang="en-GB" sz="2800" smtClean="0">
                <a:solidFill>
                  <a:srgbClr val="002060"/>
                </a:solidFill>
              </a:rPr>
              <a:t>There are 244 genes that when mutated or expressed as transgenes in the mouse result in phenotypes with altered body weight.</a:t>
            </a:r>
          </a:p>
          <a:p>
            <a:pPr eaLnBrk="1" hangingPunct="1">
              <a:lnSpc>
                <a:spcPct val="90000"/>
              </a:lnSpc>
              <a:buFont typeface="Arial" charset="0"/>
              <a:buNone/>
            </a:pPr>
            <a:endParaRPr lang="en-GB" sz="1400" smtClean="0">
              <a:solidFill>
                <a:srgbClr val="002060"/>
              </a:solidFill>
            </a:endParaRPr>
          </a:p>
          <a:p>
            <a:pPr eaLnBrk="1" hangingPunct="1">
              <a:lnSpc>
                <a:spcPct val="90000"/>
              </a:lnSpc>
            </a:pPr>
            <a:r>
              <a:rPr lang="en-GB" sz="2800" smtClean="0">
                <a:solidFill>
                  <a:srgbClr val="002060"/>
                </a:solidFill>
              </a:rPr>
              <a:t>253 QTLs have been identified in humans from 61 genome-wide scans</a:t>
            </a:r>
          </a:p>
          <a:p>
            <a:pPr eaLnBrk="1" hangingPunct="1">
              <a:lnSpc>
                <a:spcPct val="90000"/>
              </a:lnSpc>
              <a:buFont typeface="Arial" charset="0"/>
              <a:buNone/>
            </a:pPr>
            <a:endParaRPr lang="en-GB" sz="1400" smtClean="0">
              <a:solidFill>
                <a:srgbClr val="002060"/>
              </a:solidFill>
            </a:endParaRPr>
          </a:p>
          <a:p>
            <a:pPr eaLnBrk="1" hangingPunct="1">
              <a:lnSpc>
                <a:spcPct val="90000"/>
              </a:lnSpc>
            </a:pPr>
            <a:r>
              <a:rPr lang="en-GB" sz="2800" smtClean="0">
                <a:solidFill>
                  <a:srgbClr val="002060"/>
                </a:solidFill>
              </a:rPr>
              <a:t>426 findings of positive associations with 127 candidate genes</a:t>
            </a:r>
          </a:p>
          <a:p>
            <a:pPr eaLnBrk="1" hangingPunct="1">
              <a:lnSpc>
                <a:spcPct val="90000"/>
              </a:lnSpc>
              <a:buFont typeface="Arial" charset="0"/>
              <a:buNone/>
            </a:pPr>
            <a:endParaRPr lang="en-GB" sz="1400" smtClean="0">
              <a:solidFill>
                <a:srgbClr val="002060"/>
              </a:solidFill>
            </a:endParaRPr>
          </a:p>
          <a:p>
            <a:pPr eaLnBrk="1" hangingPunct="1">
              <a:lnSpc>
                <a:spcPct val="90000"/>
              </a:lnSpc>
            </a:pPr>
            <a:r>
              <a:rPr lang="en-GB" sz="2800" smtClean="0">
                <a:solidFill>
                  <a:srgbClr val="002060"/>
                </a:solidFill>
              </a:rPr>
              <a:t>22 genes are supported by at least 5 positive studies</a:t>
            </a:r>
            <a:endParaRPr lang="en-US" sz="2800" smtClean="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GB" smtClean="0">
                <a:solidFill>
                  <a:srgbClr val="FF0000"/>
                </a:solidFill>
              </a:rPr>
              <a:t>The Human Obesity Gene Map</a:t>
            </a:r>
            <a:endParaRPr lang="en-US" smtClean="0">
              <a:solidFill>
                <a:srgbClr val="FF0000"/>
              </a:solidFill>
            </a:endParaRP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68413"/>
            <a:ext cx="43830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6"/>
          <p:cNvSpPr>
            <a:spLocks noChangeArrowheads="1"/>
          </p:cNvSpPr>
          <p:nvPr/>
        </p:nvSpPr>
        <p:spPr bwMode="auto">
          <a:xfrm>
            <a:off x="179388" y="4229100"/>
            <a:ext cx="3600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a:solidFill>
                  <a:srgbClr val="002060"/>
                </a:solidFill>
                <a:latin typeface="Calibri" pitchFamily="34" charset="0"/>
              </a:rPr>
              <a:t>http://obesitygene.pbrc.edu/</a:t>
            </a:r>
            <a:r>
              <a:rPr lang="en-US">
                <a:solidFill>
                  <a:srgbClr val="002060"/>
                </a:solidFill>
                <a:latin typeface="Calibri" pitchFamily="34" charset="0"/>
              </a:rPr>
              <a:t> </a:t>
            </a:r>
          </a:p>
          <a:p>
            <a:r>
              <a:rPr lang="en-US">
                <a:solidFill>
                  <a:srgbClr val="002060"/>
                </a:solidFill>
                <a:latin typeface="Calibri" pitchFamily="34" charset="0"/>
              </a:rPr>
              <a:t>The human obesity gene map: the 2005 update. </a:t>
            </a:r>
          </a:p>
          <a:p>
            <a:r>
              <a:rPr lang="en-US">
                <a:solidFill>
                  <a:srgbClr val="002060"/>
                </a:solidFill>
                <a:latin typeface="Calibri" pitchFamily="34" charset="0"/>
              </a:rPr>
              <a:t>Rankinen T, Zuberi A, Chagnon YC, Weisnagel SJ, Argyropoulos G, Walts B, PÃ©russe L, Bouchard C. </a:t>
            </a:r>
          </a:p>
          <a:p>
            <a:r>
              <a:rPr lang="en-US">
                <a:solidFill>
                  <a:srgbClr val="002060"/>
                </a:solidFill>
                <a:latin typeface="Calibri" pitchFamily="34" charset="0"/>
              </a:rPr>
              <a:t>Obesity (Silver Spring). 2006 Apr;14(4):529-644.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52513"/>
            <a:ext cx="21034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Grp="1" noChangeArrowheads="1"/>
          </p:cNvSpPr>
          <p:nvPr>
            <p:ph type="title"/>
          </p:nvPr>
        </p:nvSpPr>
        <p:spPr>
          <a:xfrm>
            <a:off x="468313" y="-26988"/>
            <a:ext cx="8229600" cy="1143001"/>
          </a:xfrm>
        </p:spPr>
        <p:txBody>
          <a:bodyPr/>
          <a:lstStyle/>
          <a:p>
            <a:pPr eaLnBrk="1" hangingPunct="1"/>
            <a:r>
              <a:rPr lang="en-GB" smtClean="0">
                <a:solidFill>
                  <a:srgbClr val="FF0000"/>
                </a:solidFill>
              </a:rPr>
              <a:t>The Human Obesity Gene Map</a:t>
            </a:r>
            <a:endParaRPr lang="en-US" smtClean="0">
              <a:solidFill>
                <a:srgbClr val="FF0000"/>
              </a:solidFill>
            </a:endParaRPr>
          </a:p>
        </p:txBody>
      </p:sp>
      <p:pic>
        <p:nvPicPr>
          <p:cNvPr id="297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1052513"/>
            <a:ext cx="21510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052513"/>
            <a:ext cx="20891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513" y="1052513"/>
            <a:ext cx="221456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4005263"/>
            <a:ext cx="213995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8538" y="3960813"/>
            <a:ext cx="21590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8988" y="3959225"/>
            <a:ext cx="21336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1813" y="3933825"/>
            <a:ext cx="22272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smtClean="0">
                <a:solidFill>
                  <a:srgbClr val="FF0000"/>
                </a:solidFill>
              </a:rPr>
              <a:t>Genome-wide association studies</a:t>
            </a:r>
          </a:p>
        </p:txBody>
      </p:sp>
      <p:sp>
        <p:nvSpPr>
          <p:cNvPr id="30723" name="Content Placeholder 2"/>
          <p:cNvSpPr>
            <a:spLocks noGrp="1"/>
          </p:cNvSpPr>
          <p:nvPr>
            <p:ph idx="1"/>
          </p:nvPr>
        </p:nvSpPr>
        <p:spPr/>
        <p:txBody>
          <a:bodyPr/>
          <a:lstStyle/>
          <a:p>
            <a:pPr eaLnBrk="1" hangingPunct="1"/>
            <a:r>
              <a:rPr lang="en-GB" smtClean="0">
                <a:solidFill>
                  <a:srgbClr val="002060"/>
                </a:solidFill>
              </a:rPr>
              <a:t>Scanning the whole genome to identify genetic variations associated with disease.</a:t>
            </a:r>
          </a:p>
          <a:p>
            <a:pPr eaLnBrk="1" hangingPunct="1"/>
            <a:endParaRPr lang="en-GB" smtClean="0">
              <a:solidFill>
                <a:srgbClr val="002060"/>
              </a:solidFill>
            </a:endParaRPr>
          </a:p>
          <a:p>
            <a:pPr eaLnBrk="1" hangingPunct="1"/>
            <a:r>
              <a:rPr lang="en-GB" smtClean="0">
                <a:solidFill>
                  <a:srgbClr val="002060"/>
                </a:solidFill>
              </a:rPr>
              <a:t>Identified candidate genes in T1DM, T2DM, breast cancer, Crohn’s disease and multiple sclerosis.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7375"/>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4"/>
          <p:cNvSpPr>
            <a:spLocks noGrp="1"/>
          </p:cNvSpPr>
          <p:nvPr>
            <p:ph type="title"/>
          </p:nvPr>
        </p:nvSpPr>
        <p:spPr>
          <a:xfrm>
            <a:off x="457200" y="274638"/>
            <a:ext cx="8472488" cy="1154112"/>
          </a:xfrm>
        </p:spPr>
        <p:txBody>
          <a:bodyPr/>
          <a:lstStyle/>
          <a:p>
            <a:pPr eaLnBrk="1" hangingPunct="1"/>
            <a:r>
              <a:rPr lang="en-GB" smtClean="0">
                <a:solidFill>
                  <a:srgbClr val="FF0000"/>
                </a:solidFill>
              </a:rPr>
              <a:t>Candidate gene approach</a:t>
            </a:r>
          </a:p>
        </p:txBody>
      </p:sp>
      <p:sp>
        <p:nvSpPr>
          <p:cNvPr id="31748" name="TextBox 5"/>
          <p:cNvSpPr txBox="1">
            <a:spLocks noChangeArrowheads="1"/>
          </p:cNvSpPr>
          <p:nvPr/>
        </p:nvSpPr>
        <p:spPr bwMode="auto">
          <a:xfrm>
            <a:off x="3143250" y="6286500"/>
            <a:ext cx="578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002060"/>
                </a:solidFill>
                <a:latin typeface="Calibri" pitchFamily="34" charset="0"/>
              </a:rPr>
              <a:t>Li and Loos; Current Opinion in Lipidology 2008,19:113-121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b="30247"/>
          <a:stretch>
            <a:fillRect/>
          </a:stretch>
        </p:blipFill>
        <p:spPr bwMode="auto">
          <a:xfrm>
            <a:off x="173038" y="357188"/>
            <a:ext cx="654208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508500"/>
            <a:ext cx="45275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071813"/>
            <a:ext cx="857091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75" y="571500"/>
            <a:ext cx="24193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solidFill>
                  <a:schemeClr val="bg1"/>
                </a:solidFill>
              </a:rPr>
              <a:t>Obesity</a:t>
            </a:r>
            <a:endParaRPr lang="en-US" smtClean="0">
              <a:solidFill>
                <a:schemeClr val="bg1"/>
              </a:solidFill>
            </a:endParaRPr>
          </a:p>
        </p:txBody>
      </p:sp>
      <p:sp>
        <p:nvSpPr>
          <p:cNvPr id="6147" name="Rectangle 3"/>
          <p:cNvSpPr>
            <a:spLocks noGrp="1" noChangeArrowheads="1"/>
          </p:cNvSpPr>
          <p:nvPr>
            <p:ph type="body" idx="1"/>
          </p:nvPr>
        </p:nvSpPr>
        <p:spPr>
          <a:xfrm>
            <a:off x="285750" y="2643188"/>
            <a:ext cx="8401050" cy="1357312"/>
          </a:xfrm>
        </p:spPr>
        <p:txBody>
          <a:bodyPr/>
          <a:lstStyle/>
          <a:p>
            <a:pPr algn="ctr" eaLnBrk="1" hangingPunct="1">
              <a:buFontTx/>
              <a:buNone/>
            </a:pPr>
            <a:r>
              <a:rPr lang="en-GB" b="1" smtClean="0">
                <a:solidFill>
                  <a:srgbClr val="FF0000"/>
                </a:solidFill>
              </a:rPr>
              <a:t>“Isn’t it just all about people eating too much and not doing enough exercise?”</a:t>
            </a:r>
            <a:endParaRPr lang="en-US" b="1"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solidFill>
                  <a:srgbClr val="FF0000"/>
                </a:solidFill>
              </a:rPr>
              <a:t>Identification of FTO as a candidate genes for obesity</a:t>
            </a:r>
            <a:endParaRPr lang="en-US" smtClean="0">
              <a:solidFill>
                <a:srgbClr val="FF0000"/>
              </a:solidFill>
            </a:endParaRPr>
          </a:p>
        </p:txBody>
      </p:sp>
      <p:sp>
        <p:nvSpPr>
          <p:cNvPr id="92163" name="Rectangle 3"/>
          <p:cNvSpPr>
            <a:spLocks noGrp="1" noChangeArrowheads="1"/>
          </p:cNvSpPr>
          <p:nvPr>
            <p:ph type="body" idx="1"/>
          </p:nvPr>
        </p:nvSpPr>
        <p:spPr>
          <a:xfrm>
            <a:off x="457200" y="1600200"/>
            <a:ext cx="8218488" cy="4781550"/>
          </a:xfrm>
        </p:spPr>
        <p:txBody>
          <a:bodyPr rtlCol="0">
            <a:normAutofit lnSpcReduction="10000"/>
          </a:bodyPr>
          <a:lstStyle/>
          <a:p>
            <a:pPr eaLnBrk="1" fontAlgn="auto" hangingPunct="1">
              <a:spcAft>
                <a:spcPts val="0"/>
              </a:spcAft>
              <a:buFont typeface="Arial" pitchFamily="34" charset="0"/>
              <a:buChar char="•"/>
              <a:defRPr/>
            </a:pPr>
            <a:r>
              <a:rPr lang="en-GB" dirty="0" err="1" smtClean="0">
                <a:solidFill>
                  <a:srgbClr val="002060"/>
                </a:solidFill>
              </a:rPr>
              <a:t>Wellcome</a:t>
            </a:r>
            <a:r>
              <a:rPr lang="en-GB" dirty="0" smtClean="0">
                <a:solidFill>
                  <a:srgbClr val="002060"/>
                </a:solidFill>
              </a:rPr>
              <a:t> Trust Case Control Consortium (WTCCC) http://www.wtccc.org.uk/</a:t>
            </a:r>
          </a:p>
          <a:p>
            <a:pPr eaLnBrk="1" fontAlgn="auto" hangingPunct="1">
              <a:spcAft>
                <a:spcPts val="0"/>
              </a:spcAft>
              <a:buFont typeface="Arial" pitchFamily="34" charset="0"/>
              <a:buChar char="•"/>
              <a:defRPr/>
            </a:pPr>
            <a:r>
              <a:rPr lang="en-GB" dirty="0" smtClean="0">
                <a:solidFill>
                  <a:srgbClr val="002060"/>
                </a:solidFill>
              </a:rPr>
              <a:t>Genome-wide association study for type 2 diabetes.</a:t>
            </a:r>
          </a:p>
          <a:p>
            <a:pPr eaLnBrk="1" fontAlgn="auto" hangingPunct="1">
              <a:spcAft>
                <a:spcPts val="0"/>
              </a:spcAft>
              <a:buFont typeface="Arial" pitchFamily="34" charset="0"/>
              <a:buChar char="•"/>
              <a:defRPr/>
            </a:pPr>
            <a:r>
              <a:rPr lang="en-GB" dirty="0" smtClean="0">
                <a:solidFill>
                  <a:srgbClr val="002060"/>
                </a:solidFill>
              </a:rPr>
              <a:t>SNPs in the FTO gene region strongly associated with T2DM</a:t>
            </a:r>
          </a:p>
          <a:p>
            <a:pPr eaLnBrk="1" fontAlgn="auto" hangingPunct="1">
              <a:spcAft>
                <a:spcPts val="0"/>
              </a:spcAft>
              <a:buFont typeface="Arial" pitchFamily="34" charset="0"/>
              <a:buChar char="•"/>
              <a:defRPr/>
            </a:pPr>
            <a:r>
              <a:rPr lang="en-GB" dirty="0" smtClean="0">
                <a:solidFill>
                  <a:srgbClr val="002060"/>
                </a:solidFill>
              </a:rPr>
              <a:t>Association abolished by adjustment for BMI</a:t>
            </a:r>
          </a:p>
          <a:p>
            <a:pPr eaLnBrk="1" fontAlgn="auto" hangingPunct="1">
              <a:spcAft>
                <a:spcPts val="0"/>
              </a:spcAft>
              <a:buFont typeface="Arial" pitchFamily="34" charset="0"/>
              <a:buChar char="•"/>
              <a:defRPr/>
            </a:pPr>
            <a:r>
              <a:rPr lang="en-GB" dirty="0" smtClean="0">
                <a:solidFill>
                  <a:srgbClr val="002060"/>
                </a:solidFill>
              </a:rPr>
              <a:t>SNP association with T2DM risk is mediated through BMI</a:t>
            </a:r>
          </a:p>
        </p:txBody>
      </p:sp>
      <p:sp>
        <p:nvSpPr>
          <p:cNvPr id="33796" name="TextBox 3"/>
          <p:cNvSpPr txBox="1">
            <a:spLocks noChangeArrowheads="1"/>
          </p:cNvSpPr>
          <p:nvPr/>
        </p:nvSpPr>
        <p:spPr bwMode="auto">
          <a:xfrm>
            <a:off x="4857750" y="6143625"/>
            <a:ext cx="385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Frayling et al Science 316, 889 (2007)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68313" y="0"/>
            <a:ext cx="8229600" cy="692150"/>
          </a:xfrm>
        </p:spPr>
        <p:txBody>
          <a:bodyPr/>
          <a:lstStyle/>
          <a:p>
            <a:r>
              <a:rPr lang="en-GB" sz="4000" smtClean="0">
                <a:solidFill>
                  <a:srgbClr val="FF0000"/>
                </a:solidFill>
              </a:rPr>
              <a:t>FTO as a candidate gene for obesity</a:t>
            </a:r>
            <a:endParaRPr lang="en-US" sz="4000" smtClean="0">
              <a:solidFill>
                <a:srgbClr val="FF0000"/>
              </a:solidFill>
            </a:endParaRPr>
          </a:p>
        </p:txBody>
      </p:sp>
      <p:sp>
        <p:nvSpPr>
          <p:cNvPr id="34819" name="Rectangle 3"/>
          <p:cNvSpPr>
            <a:spLocks noGrp="1"/>
          </p:cNvSpPr>
          <p:nvPr>
            <p:ph type="body" idx="1"/>
          </p:nvPr>
        </p:nvSpPr>
        <p:spPr>
          <a:xfrm>
            <a:off x="468313" y="692150"/>
            <a:ext cx="8229600" cy="5256213"/>
          </a:xfrm>
        </p:spPr>
        <p:txBody>
          <a:bodyPr/>
          <a:lstStyle/>
          <a:p>
            <a:r>
              <a:rPr lang="en-GB" smtClean="0">
                <a:solidFill>
                  <a:schemeClr val="tx2"/>
                </a:solidFill>
              </a:rPr>
              <a:t>SNPs in the first </a:t>
            </a:r>
            <a:r>
              <a:rPr lang="en-GB" b="1" smtClean="0">
                <a:solidFill>
                  <a:schemeClr val="tx2"/>
                </a:solidFill>
              </a:rPr>
              <a:t>intron</a:t>
            </a:r>
            <a:r>
              <a:rPr lang="en-GB" smtClean="0">
                <a:solidFill>
                  <a:schemeClr val="tx2"/>
                </a:solidFill>
              </a:rPr>
              <a:t> of FTO associated with BMI and/or obesity.</a:t>
            </a:r>
          </a:p>
          <a:p>
            <a:pPr>
              <a:buFont typeface="Arial" charset="0"/>
              <a:buNone/>
            </a:pPr>
            <a:endParaRPr lang="en-GB" sz="1400" smtClean="0">
              <a:solidFill>
                <a:schemeClr val="tx2"/>
              </a:solidFill>
            </a:endParaRPr>
          </a:p>
          <a:p>
            <a:r>
              <a:rPr lang="en-GB" smtClean="0">
                <a:solidFill>
                  <a:schemeClr val="tx2"/>
                </a:solidFill>
              </a:rPr>
              <a:t>16% of 38k population homozygous</a:t>
            </a:r>
          </a:p>
          <a:p>
            <a:pPr>
              <a:buFont typeface="Arial" charset="0"/>
              <a:buNone/>
            </a:pPr>
            <a:endParaRPr lang="en-GB" sz="1400" smtClean="0">
              <a:solidFill>
                <a:schemeClr val="tx2"/>
              </a:solidFill>
            </a:endParaRPr>
          </a:p>
          <a:p>
            <a:r>
              <a:rPr lang="en-GB" smtClean="0">
                <a:solidFill>
                  <a:schemeClr val="tx2"/>
                </a:solidFill>
              </a:rPr>
              <a:t>Accounts for 1.18 – 1.32 fold increase in BMI =3kg for homozygous.</a:t>
            </a:r>
          </a:p>
          <a:p>
            <a:pPr>
              <a:buFont typeface="Arial" charset="0"/>
              <a:buNone/>
            </a:pPr>
            <a:endParaRPr lang="en-GB" sz="1400" smtClean="0">
              <a:solidFill>
                <a:schemeClr val="tx2"/>
              </a:solidFill>
            </a:endParaRPr>
          </a:p>
          <a:p>
            <a:r>
              <a:rPr lang="en-GB" smtClean="0">
                <a:solidFill>
                  <a:schemeClr val="tx2"/>
                </a:solidFill>
              </a:rPr>
              <a:t>From 7 years upwards</a:t>
            </a:r>
          </a:p>
          <a:p>
            <a:pPr>
              <a:buFont typeface="Arial" charset="0"/>
              <a:buNone/>
            </a:pPr>
            <a:endParaRPr lang="en-GB" sz="1400" smtClean="0">
              <a:solidFill>
                <a:schemeClr val="tx2"/>
              </a:solidFill>
            </a:endParaRPr>
          </a:p>
          <a:p>
            <a:r>
              <a:rPr lang="en-GB" smtClean="0">
                <a:solidFill>
                  <a:schemeClr val="tx2"/>
                </a:solidFill>
              </a:rPr>
              <a:t>Replicated in a number of studies</a:t>
            </a:r>
          </a:p>
          <a:p>
            <a:pPr>
              <a:buFont typeface="Arial" charset="0"/>
              <a:buNone/>
            </a:pPr>
            <a:endParaRPr lang="en-GB" sz="1400" smtClean="0">
              <a:solidFill>
                <a:schemeClr val="tx2"/>
              </a:solidFill>
            </a:endParaRPr>
          </a:p>
          <a:p>
            <a:r>
              <a:rPr lang="en-GB" smtClean="0">
                <a:solidFill>
                  <a:schemeClr val="tx2"/>
                </a:solidFill>
              </a:rPr>
              <a:t>Not associated in African Americans or the Chinese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smtClean="0">
                <a:solidFill>
                  <a:srgbClr val="FF0000"/>
                </a:solidFill>
              </a:rPr>
              <a:t>What is FTO?</a:t>
            </a:r>
          </a:p>
        </p:txBody>
      </p:sp>
      <p:sp>
        <p:nvSpPr>
          <p:cNvPr id="35843" name="Content Placeholder 2"/>
          <p:cNvSpPr>
            <a:spLocks noGrp="1"/>
          </p:cNvSpPr>
          <p:nvPr>
            <p:ph idx="1"/>
          </p:nvPr>
        </p:nvSpPr>
        <p:spPr/>
        <p:txBody>
          <a:bodyPr/>
          <a:lstStyle/>
          <a:p>
            <a:pPr eaLnBrk="1" hangingPunct="1"/>
            <a:r>
              <a:rPr lang="en-GB" b="1" smtClean="0">
                <a:solidFill>
                  <a:srgbClr val="002060"/>
                </a:solidFill>
              </a:rPr>
              <a:t>F</a:t>
            </a:r>
            <a:r>
              <a:rPr lang="en-GB" smtClean="0">
                <a:solidFill>
                  <a:srgbClr val="002060"/>
                </a:solidFill>
              </a:rPr>
              <a:t>a</a:t>
            </a:r>
            <a:r>
              <a:rPr lang="en-GB" b="1" smtClean="0">
                <a:solidFill>
                  <a:srgbClr val="002060"/>
                </a:solidFill>
              </a:rPr>
              <a:t>T</a:t>
            </a:r>
            <a:r>
              <a:rPr lang="en-GB" smtClean="0">
                <a:solidFill>
                  <a:srgbClr val="002060"/>
                </a:solidFill>
              </a:rPr>
              <a:t> mass and </a:t>
            </a:r>
            <a:r>
              <a:rPr lang="en-GB" b="1" smtClean="0">
                <a:solidFill>
                  <a:srgbClr val="002060"/>
                </a:solidFill>
              </a:rPr>
              <a:t>O</a:t>
            </a:r>
            <a:r>
              <a:rPr lang="en-GB" smtClean="0">
                <a:solidFill>
                  <a:srgbClr val="002060"/>
                </a:solidFill>
              </a:rPr>
              <a:t>besity associated</a:t>
            </a:r>
          </a:p>
          <a:p>
            <a:pPr eaLnBrk="1" hangingPunct="1">
              <a:buFont typeface="Arial" charset="0"/>
              <a:buNone/>
            </a:pPr>
            <a:endParaRPr lang="en-GB" smtClean="0">
              <a:solidFill>
                <a:srgbClr val="002060"/>
              </a:solidFill>
            </a:endParaRPr>
          </a:p>
          <a:p>
            <a:pPr eaLnBrk="1" hangingPunct="1"/>
            <a:r>
              <a:rPr lang="en-GB" smtClean="0">
                <a:solidFill>
                  <a:srgbClr val="002060"/>
                </a:solidFill>
              </a:rPr>
              <a:t>Originally cloned as result of identification of the fused-toes (Ft) mutant mouse</a:t>
            </a:r>
          </a:p>
          <a:p>
            <a:pPr lvl="1" eaLnBrk="1" hangingPunct="1"/>
            <a:r>
              <a:rPr lang="en-GB" smtClean="0">
                <a:solidFill>
                  <a:srgbClr val="002060"/>
                </a:solidFill>
              </a:rPr>
              <a:t>1.6Mb deletion of mouse chr 8</a:t>
            </a:r>
          </a:p>
          <a:p>
            <a:pPr lvl="1" eaLnBrk="1" hangingPunct="1"/>
            <a:r>
              <a:rPr lang="en-GB" smtClean="0">
                <a:solidFill>
                  <a:srgbClr val="002060"/>
                </a:solidFill>
              </a:rPr>
              <a:t>Homozygous mice are embryonic lethal</a:t>
            </a:r>
          </a:p>
          <a:p>
            <a:pPr lvl="1" eaLnBrk="1" hangingPunct="1"/>
            <a:r>
              <a:rPr lang="en-GB" smtClean="0">
                <a:solidFill>
                  <a:srgbClr val="002060"/>
                </a:solidFill>
              </a:rPr>
              <a:t>Six genes deleted – poor model</a:t>
            </a:r>
            <a:endParaRPr lang="en-US" smtClean="0">
              <a:solidFill>
                <a:srgbClr val="002060"/>
              </a:solidFill>
            </a:endParaRPr>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GB" i="1" smtClean="0">
                <a:solidFill>
                  <a:srgbClr val="FF0000"/>
                </a:solidFill>
              </a:rPr>
              <a:t>Ft</a:t>
            </a:r>
            <a:r>
              <a:rPr lang="en-GB" smtClean="0">
                <a:solidFill>
                  <a:srgbClr val="FF0000"/>
                </a:solidFill>
              </a:rPr>
              <a:t> mutant mouse</a:t>
            </a:r>
            <a:endParaRPr lang="en-US" smtClean="0">
              <a:solidFill>
                <a:srgbClr val="FF0000"/>
              </a:solidFill>
            </a:endParaRPr>
          </a:p>
        </p:txBody>
      </p:sp>
      <p:pic>
        <p:nvPicPr>
          <p:cNvPr id="36867"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r="2750"/>
          <a:stretch>
            <a:fillRect/>
          </a:stretch>
        </p:blipFill>
        <p:spPr>
          <a:xfrm>
            <a:off x="2627313" y="1071563"/>
            <a:ext cx="3873500" cy="5197475"/>
          </a:xfrm>
          <a:noFill/>
        </p:spPr>
      </p:pic>
      <p:sp>
        <p:nvSpPr>
          <p:cNvPr id="36868" name="Text Box 6"/>
          <p:cNvSpPr txBox="1">
            <a:spLocks noChangeArrowheads="1"/>
          </p:cNvSpPr>
          <p:nvPr/>
        </p:nvSpPr>
        <p:spPr bwMode="auto">
          <a:xfrm>
            <a:off x="7210425" y="4572000"/>
            <a:ext cx="79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i="1">
                <a:solidFill>
                  <a:srgbClr val="002060"/>
                </a:solidFill>
                <a:latin typeface="Calibri" pitchFamily="34" charset="0"/>
              </a:rPr>
              <a:t>Ft</a:t>
            </a:r>
            <a:r>
              <a:rPr lang="en-GB" sz="2400" i="1" baseline="30000">
                <a:solidFill>
                  <a:srgbClr val="002060"/>
                </a:solidFill>
                <a:latin typeface="Calibri" pitchFamily="34" charset="0"/>
              </a:rPr>
              <a:t>+/-</a:t>
            </a:r>
            <a:endParaRPr lang="en-US" sz="2400" i="1">
              <a:solidFill>
                <a:srgbClr val="002060"/>
              </a:solidFill>
              <a:latin typeface="Calibri" pitchFamily="34" charset="0"/>
            </a:endParaRPr>
          </a:p>
        </p:txBody>
      </p:sp>
      <p:sp>
        <p:nvSpPr>
          <p:cNvPr id="36869" name="Text Box 7"/>
          <p:cNvSpPr txBox="1">
            <a:spLocks noChangeArrowheads="1"/>
          </p:cNvSpPr>
          <p:nvPr/>
        </p:nvSpPr>
        <p:spPr bwMode="auto">
          <a:xfrm>
            <a:off x="1924050" y="4614863"/>
            <a:ext cx="79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i="1">
                <a:solidFill>
                  <a:srgbClr val="002060"/>
                </a:solidFill>
                <a:latin typeface="Calibri" pitchFamily="34" charset="0"/>
              </a:rPr>
              <a:t>Ft</a:t>
            </a:r>
            <a:r>
              <a:rPr lang="en-GB" sz="2400" i="1" baseline="30000">
                <a:solidFill>
                  <a:srgbClr val="002060"/>
                </a:solidFill>
                <a:latin typeface="Calibri" pitchFamily="34" charset="0"/>
              </a:rPr>
              <a:t>+/-</a:t>
            </a:r>
            <a:endParaRPr lang="en-US" sz="2400" i="1">
              <a:solidFill>
                <a:srgbClr val="002060"/>
              </a:solidFill>
              <a:latin typeface="Calibri" pitchFamily="34" charset="0"/>
            </a:endParaRPr>
          </a:p>
        </p:txBody>
      </p:sp>
      <p:sp>
        <p:nvSpPr>
          <p:cNvPr id="36870" name="Text Box 8"/>
          <p:cNvSpPr txBox="1">
            <a:spLocks noChangeArrowheads="1"/>
          </p:cNvSpPr>
          <p:nvPr/>
        </p:nvSpPr>
        <p:spPr bwMode="auto">
          <a:xfrm>
            <a:off x="7019925" y="2000250"/>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a:solidFill>
                  <a:srgbClr val="002060"/>
                </a:solidFill>
                <a:latin typeface="Calibri" pitchFamily="34" charset="0"/>
              </a:rPr>
              <a:t>Wild-type</a:t>
            </a:r>
            <a:endParaRPr lang="en-US" sz="2400">
              <a:solidFill>
                <a:srgbClr val="002060"/>
              </a:solidFill>
              <a:latin typeface="Calibri" pitchFamily="34" charset="0"/>
            </a:endParaRPr>
          </a:p>
        </p:txBody>
      </p:sp>
      <p:sp>
        <p:nvSpPr>
          <p:cNvPr id="36871" name="TextBox 6"/>
          <p:cNvSpPr txBox="1">
            <a:spLocks noChangeArrowheads="1"/>
          </p:cNvSpPr>
          <p:nvPr/>
        </p:nvSpPr>
        <p:spPr bwMode="auto">
          <a:xfrm>
            <a:off x="4714875" y="6429375"/>
            <a:ext cx="427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Peters </a:t>
            </a:r>
            <a:r>
              <a:rPr lang="en-GB" b="1" i="1">
                <a:solidFill>
                  <a:srgbClr val="FF0000"/>
                </a:solidFill>
                <a:latin typeface="Calibri" pitchFamily="34" charset="0"/>
              </a:rPr>
              <a:t>et al </a:t>
            </a:r>
            <a:r>
              <a:rPr lang="en-GB" b="1">
                <a:solidFill>
                  <a:srgbClr val="FF0000"/>
                </a:solidFill>
                <a:latin typeface="Calibri" pitchFamily="34" charset="0"/>
              </a:rPr>
              <a:t>Mamm Genome 13, 186 (2002)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143000"/>
          </a:xfrm>
        </p:spPr>
        <p:txBody>
          <a:bodyPr/>
          <a:lstStyle/>
          <a:p>
            <a:pPr eaLnBrk="1" hangingPunct="1"/>
            <a:r>
              <a:rPr lang="en-GB" smtClean="0">
                <a:solidFill>
                  <a:srgbClr val="FF0000"/>
                </a:solidFill>
              </a:rPr>
              <a:t>How did they determine the role of FTO?</a:t>
            </a:r>
            <a:endParaRPr lang="en-US" smtClean="0">
              <a:solidFill>
                <a:srgbClr val="FF0000"/>
              </a:solidFill>
            </a:endParaRPr>
          </a:p>
        </p:txBody>
      </p:sp>
      <p:sp>
        <p:nvSpPr>
          <p:cNvPr id="35843" name="Rectangle 3"/>
          <p:cNvSpPr>
            <a:spLocks noGrp="1" noChangeArrowheads="1"/>
          </p:cNvSpPr>
          <p:nvPr>
            <p:ph type="body" idx="1"/>
          </p:nvPr>
        </p:nvSpPr>
        <p:spPr>
          <a:xfrm>
            <a:off x="457200" y="1000125"/>
            <a:ext cx="8229600" cy="571500"/>
          </a:xfrm>
        </p:spPr>
        <p:txBody>
          <a:bodyPr/>
          <a:lstStyle/>
          <a:p>
            <a:pPr eaLnBrk="1" hangingPunct="1"/>
            <a:r>
              <a:rPr lang="en-US" smtClean="0">
                <a:solidFill>
                  <a:srgbClr val="002060"/>
                </a:solidFill>
              </a:rPr>
              <a:t>Bioinformatics approach</a:t>
            </a:r>
          </a:p>
          <a:p>
            <a:pPr eaLnBrk="1" hangingPunct="1">
              <a:buFont typeface="Arial" charset="0"/>
              <a:buNone/>
            </a:pPr>
            <a:endParaRPr lang="en-US" smtClean="0">
              <a:solidFill>
                <a:srgbClr val="002060"/>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576388"/>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5729288" y="3349625"/>
            <a:ext cx="642937" cy="1357313"/>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10" name="Oval 9"/>
          <p:cNvSpPr/>
          <p:nvPr/>
        </p:nvSpPr>
        <p:spPr>
          <a:xfrm>
            <a:off x="4500563" y="4972050"/>
            <a:ext cx="642937" cy="1357313"/>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11" name="Oval 10"/>
          <p:cNvSpPr/>
          <p:nvPr/>
        </p:nvSpPr>
        <p:spPr>
          <a:xfrm>
            <a:off x="6143625" y="4972050"/>
            <a:ext cx="428625" cy="1357313"/>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12" name="Oval 11"/>
          <p:cNvSpPr/>
          <p:nvPr/>
        </p:nvSpPr>
        <p:spPr>
          <a:xfrm>
            <a:off x="6643688" y="4987925"/>
            <a:ext cx="428625" cy="1357313"/>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37897" name="TextBox 12"/>
          <p:cNvSpPr txBox="1">
            <a:spLocks noChangeArrowheads="1"/>
          </p:cNvSpPr>
          <p:nvPr/>
        </p:nvSpPr>
        <p:spPr bwMode="auto">
          <a:xfrm>
            <a:off x="4857750" y="6345238"/>
            <a:ext cx="372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Gerken et al Science 318, 1469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xit" presetSubtype="10" fill="hold" grpId="1" nodeType="clickEffect">
                                  <p:stCondLst>
                                    <p:cond delay="0"/>
                                  </p:stCondLst>
                                  <p:childTnLst>
                                    <p:animEffect transition="out" filter="blinds(horizontal)">
                                      <p:cBhvr>
                                        <p:cTn id="10" dur="500"/>
                                        <p:tgtEl>
                                          <p:spTgt spid="35843">
                                            <p:txEl>
                                              <p:pRg st="0" end="0"/>
                                            </p:txEl>
                                          </p:spTgt>
                                        </p:tgtEl>
                                      </p:cBhvr>
                                    </p:animEffect>
                                    <p:set>
                                      <p:cBhvr>
                                        <p:cTn id="11" dur="1" fill="hold">
                                          <p:stCondLst>
                                            <p:cond delay="499"/>
                                          </p:stCondLst>
                                        </p:cTn>
                                        <p:tgtEl>
                                          <p:spTgt spid="35843">
                                            <p:txEl>
                                              <p:pRg st="0" end="0"/>
                                            </p:txEl>
                                          </p:spTgt>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3" grpId="1" build="p"/>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mtClean="0">
                <a:solidFill>
                  <a:srgbClr val="FF0000"/>
                </a:solidFill>
              </a:rPr>
              <a:t>A role for FTO?</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143250"/>
            <a:ext cx="503396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85875"/>
            <a:ext cx="49799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xplosion 1 6"/>
          <p:cNvSpPr/>
          <p:nvPr/>
        </p:nvSpPr>
        <p:spPr>
          <a:xfrm>
            <a:off x="142875" y="0"/>
            <a:ext cx="9001125" cy="67151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8" name="TextBox 7"/>
          <p:cNvSpPr txBox="1">
            <a:spLocks noChangeArrowheads="1"/>
          </p:cNvSpPr>
          <p:nvPr/>
        </p:nvSpPr>
        <p:spPr bwMode="auto">
          <a:xfrm>
            <a:off x="1857375" y="2514600"/>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600">
                <a:solidFill>
                  <a:schemeClr val="bg1"/>
                </a:solidFill>
              </a:rPr>
              <a:t>2-Oxoglutarate-Dependent Nucleic Acid Demethylase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proteins.burnham.org/@api/deki/files/3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4143375"/>
            <a:ext cx="31623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a:spLocks noGrp="1"/>
          </p:cNvSpPr>
          <p:nvPr>
            <p:ph type="title"/>
          </p:nvPr>
        </p:nvSpPr>
        <p:spPr/>
        <p:txBody>
          <a:bodyPr/>
          <a:lstStyle/>
          <a:p>
            <a:r>
              <a:rPr lang="en-GB" smtClean="0">
                <a:solidFill>
                  <a:srgbClr val="FF0000"/>
                </a:solidFill>
              </a:rPr>
              <a:t>2OG-dependent nucleic acid demethylases</a:t>
            </a:r>
          </a:p>
        </p:txBody>
      </p:sp>
      <p:sp>
        <p:nvSpPr>
          <p:cNvPr id="39940" name="Content Placeholder 2"/>
          <p:cNvSpPr>
            <a:spLocks noGrp="1"/>
          </p:cNvSpPr>
          <p:nvPr>
            <p:ph idx="1"/>
          </p:nvPr>
        </p:nvSpPr>
        <p:spPr/>
        <p:txBody>
          <a:bodyPr/>
          <a:lstStyle/>
          <a:p>
            <a:r>
              <a:rPr lang="en-GB" smtClean="0">
                <a:solidFill>
                  <a:srgbClr val="002060"/>
                </a:solidFill>
              </a:rPr>
              <a:t>Member of the 2OG oxygenase family</a:t>
            </a:r>
          </a:p>
          <a:p>
            <a:r>
              <a:rPr lang="en-GB" smtClean="0">
                <a:solidFill>
                  <a:srgbClr val="002060"/>
                </a:solidFill>
              </a:rPr>
              <a:t>Requires </a:t>
            </a:r>
          </a:p>
          <a:p>
            <a:pPr lvl="1"/>
            <a:r>
              <a:rPr lang="en-GB" smtClean="0">
                <a:solidFill>
                  <a:srgbClr val="002060"/>
                </a:solidFill>
              </a:rPr>
              <a:t>Fe</a:t>
            </a:r>
            <a:r>
              <a:rPr lang="en-GB" baseline="30000" smtClean="0">
                <a:solidFill>
                  <a:srgbClr val="002060"/>
                </a:solidFill>
              </a:rPr>
              <a:t>2+</a:t>
            </a:r>
            <a:r>
              <a:rPr lang="en-GB" smtClean="0">
                <a:solidFill>
                  <a:srgbClr val="002060"/>
                </a:solidFill>
              </a:rPr>
              <a:t> as a cofactor  </a:t>
            </a:r>
          </a:p>
          <a:p>
            <a:pPr lvl="1"/>
            <a:r>
              <a:rPr lang="en-GB" smtClean="0">
                <a:solidFill>
                  <a:srgbClr val="002060"/>
                </a:solidFill>
              </a:rPr>
              <a:t>2-oxoglutarate and dioxygen as cosubstrates</a:t>
            </a:r>
          </a:p>
          <a:p>
            <a:r>
              <a:rPr lang="en-GB" smtClean="0">
                <a:solidFill>
                  <a:srgbClr val="002060"/>
                </a:solidFill>
              </a:rPr>
              <a:t>Number of functions</a:t>
            </a:r>
          </a:p>
          <a:p>
            <a:pPr lvl="1"/>
            <a:r>
              <a:rPr lang="en-GB" smtClean="0">
                <a:solidFill>
                  <a:srgbClr val="002060"/>
                </a:solidFill>
              </a:rPr>
              <a:t>DNA repair</a:t>
            </a:r>
          </a:p>
          <a:p>
            <a:pPr lvl="1"/>
            <a:r>
              <a:rPr lang="en-GB" smtClean="0">
                <a:solidFill>
                  <a:srgbClr val="002060"/>
                </a:solidFill>
              </a:rPr>
              <a:t>Fatty acid metabolism</a:t>
            </a:r>
          </a:p>
          <a:p>
            <a:pPr lvl="1"/>
            <a:r>
              <a:rPr lang="en-GB" smtClean="0">
                <a:solidFill>
                  <a:srgbClr val="002060"/>
                </a:solidFill>
              </a:rPr>
              <a:t>Post-translational modifications</a:t>
            </a:r>
          </a:p>
          <a:p>
            <a:pPr lvl="1"/>
            <a:r>
              <a:rPr lang="en-GB" smtClean="0">
                <a:solidFill>
                  <a:srgbClr val="002060"/>
                </a:solidFill>
              </a:rPr>
              <a:t>Histone demethylation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l="6676" t="8238" r="15894" b="7095"/>
          <a:stretch>
            <a:fillRect/>
          </a:stretch>
        </p:blipFill>
        <p:spPr>
          <a:xfrm>
            <a:off x="34925" y="333375"/>
            <a:ext cx="4143375" cy="2936875"/>
          </a:xfrm>
          <a:noFill/>
        </p:spPr>
      </p:pic>
      <p:sp>
        <p:nvSpPr>
          <p:cNvPr id="40963" name="Text Box 5"/>
          <p:cNvSpPr txBox="1">
            <a:spLocks noChangeArrowheads="1"/>
          </p:cNvSpPr>
          <p:nvPr/>
        </p:nvSpPr>
        <p:spPr bwMode="auto">
          <a:xfrm>
            <a:off x="219075" y="3213100"/>
            <a:ext cx="3852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a:solidFill>
                  <a:srgbClr val="FF0000"/>
                </a:solidFill>
                <a:latin typeface="Calibri" pitchFamily="34" charset="0"/>
              </a:rPr>
              <a:t>Frayling </a:t>
            </a:r>
            <a:r>
              <a:rPr lang="en-GB" b="1" i="1">
                <a:solidFill>
                  <a:srgbClr val="FF0000"/>
                </a:solidFill>
                <a:latin typeface="Calibri" pitchFamily="34" charset="0"/>
              </a:rPr>
              <a:t>et al</a:t>
            </a:r>
            <a:r>
              <a:rPr lang="en-GB" b="1">
                <a:solidFill>
                  <a:srgbClr val="FF0000"/>
                </a:solidFill>
                <a:latin typeface="Calibri" pitchFamily="34" charset="0"/>
              </a:rPr>
              <a:t> Science 316, 889 (2007)</a:t>
            </a:r>
            <a:endParaRPr lang="en-US" b="1">
              <a:solidFill>
                <a:srgbClr val="FF0000"/>
              </a:solidFill>
              <a:latin typeface="Calibri" pitchFamily="34" charset="0"/>
            </a:endParaRPr>
          </a:p>
        </p:txBody>
      </p:sp>
      <p:pic>
        <p:nvPicPr>
          <p:cNvPr id="409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381000"/>
            <a:ext cx="4371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1547813" y="0"/>
            <a:ext cx="871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002060"/>
                </a:solidFill>
                <a:latin typeface="Calibri" pitchFamily="34" charset="0"/>
              </a:rPr>
              <a:t>Human</a:t>
            </a:r>
          </a:p>
        </p:txBody>
      </p:sp>
      <p:sp>
        <p:nvSpPr>
          <p:cNvPr id="40966" name="TextBox 6"/>
          <p:cNvSpPr txBox="1">
            <a:spLocks noChangeArrowheads="1"/>
          </p:cNvSpPr>
          <p:nvPr/>
        </p:nvSpPr>
        <p:spPr bwMode="auto">
          <a:xfrm>
            <a:off x="6286500" y="-26988"/>
            <a:ext cx="833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002060"/>
                </a:solidFill>
                <a:latin typeface="Calibri" pitchFamily="34" charset="0"/>
              </a:rPr>
              <a:t>Mouse</a:t>
            </a:r>
          </a:p>
        </p:txBody>
      </p:sp>
      <p:sp>
        <p:nvSpPr>
          <p:cNvPr id="40967" name="TextBox 7"/>
          <p:cNvSpPr txBox="1">
            <a:spLocks noChangeArrowheads="1"/>
          </p:cNvSpPr>
          <p:nvPr/>
        </p:nvSpPr>
        <p:spPr bwMode="auto">
          <a:xfrm>
            <a:off x="4857750" y="3213100"/>
            <a:ext cx="3735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Gerken </a:t>
            </a:r>
            <a:r>
              <a:rPr lang="en-GB" b="1" i="1">
                <a:solidFill>
                  <a:srgbClr val="FF0000"/>
                </a:solidFill>
                <a:latin typeface="Calibri" pitchFamily="34" charset="0"/>
              </a:rPr>
              <a:t>et al</a:t>
            </a:r>
            <a:r>
              <a:rPr lang="en-GB" b="1">
                <a:solidFill>
                  <a:srgbClr val="FF0000"/>
                </a:solidFill>
                <a:latin typeface="Calibri" pitchFamily="34" charset="0"/>
              </a:rPr>
              <a:t> Science 318, 1469 (2007)</a:t>
            </a:r>
          </a:p>
        </p:txBody>
      </p:sp>
      <p:pic>
        <p:nvPicPr>
          <p:cNvPr id="4096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3789363"/>
            <a:ext cx="438785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11"/>
          <p:cNvSpPr txBox="1">
            <a:spLocks noChangeArrowheads="1"/>
          </p:cNvSpPr>
          <p:nvPr/>
        </p:nvSpPr>
        <p:spPr bwMode="auto">
          <a:xfrm>
            <a:off x="1690688" y="378936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chemeClr val="tx2"/>
                </a:solidFill>
                <a:latin typeface="Calibri" pitchFamily="34" charset="0"/>
              </a:rPr>
              <a:t>Rat</a:t>
            </a:r>
            <a:endParaRPr lang="en-US" b="1">
              <a:solidFill>
                <a:schemeClr val="tx2"/>
              </a:solidFill>
              <a:latin typeface="Calibri" pitchFamily="34" charset="0"/>
            </a:endParaRPr>
          </a:p>
        </p:txBody>
      </p:sp>
      <p:sp>
        <p:nvSpPr>
          <p:cNvPr id="40970" name="Text Box 12"/>
          <p:cNvSpPr txBox="1">
            <a:spLocks noChangeArrowheads="1"/>
          </p:cNvSpPr>
          <p:nvPr/>
        </p:nvSpPr>
        <p:spPr bwMode="auto">
          <a:xfrm>
            <a:off x="6624638" y="5157788"/>
            <a:ext cx="25558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Fredriksson R </a:t>
            </a:r>
            <a:r>
              <a:rPr lang="en-GB" b="1" i="1">
                <a:solidFill>
                  <a:srgbClr val="FF0000"/>
                </a:solidFill>
                <a:latin typeface="Calibri" pitchFamily="34" charset="0"/>
              </a:rPr>
              <a:t>et al</a:t>
            </a:r>
            <a:r>
              <a:rPr lang="en-GB" b="1">
                <a:solidFill>
                  <a:srgbClr val="FF0000"/>
                </a:solidFill>
                <a:latin typeface="Calibri" pitchFamily="34" charset="0"/>
              </a:rPr>
              <a:t> Endocrinology 149:2062-2071(2008)</a:t>
            </a:r>
            <a:endParaRPr lang="en-US"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rgbClr val="FF0000"/>
                </a:solidFill>
              </a:rPr>
              <a:t>FTO expression in the hypothalamus</a:t>
            </a:r>
          </a:p>
        </p:txBody>
      </p:sp>
      <p:pic>
        <p:nvPicPr>
          <p:cNvPr id="419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14475" y="1600200"/>
            <a:ext cx="6343650" cy="4695825"/>
          </a:xfrm>
          <a:noFill/>
        </p:spPr>
      </p:pic>
      <p:sp>
        <p:nvSpPr>
          <p:cNvPr id="41988" name="TextBox 4"/>
          <p:cNvSpPr txBox="1">
            <a:spLocks noChangeArrowheads="1"/>
          </p:cNvSpPr>
          <p:nvPr/>
        </p:nvSpPr>
        <p:spPr bwMode="auto">
          <a:xfrm>
            <a:off x="4857750" y="6345238"/>
            <a:ext cx="372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Gerken et al Science 318, 1469 (2007)</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1285875"/>
            <a:ext cx="34686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2875" y="142875"/>
            <a:ext cx="8858250" cy="1143000"/>
          </a:xfrm>
        </p:spPr>
        <p:txBody>
          <a:bodyPr>
            <a:normAutofit fontScale="90000"/>
          </a:bodyPr>
          <a:lstStyle/>
          <a:p>
            <a:pPr eaLnBrk="1" hangingPunct="1">
              <a:defRPr/>
            </a:pPr>
            <a:r>
              <a:rPr lang="en-GB" sz="4000" smtClean="0">
                <a:solidFill>
                  <a:srgbClr val="FF0000"/>
                </a:solidFill>
              </a:rPr>
              <a:t>The nutritional regulation of FTO is nucleus specific in mice</a:t>
            </a:r>
          </a:p>
        </p:txBody>
      </p:sp>
      <p:pic>
        <p:nvPicPr>
          <p:cNvPr id="40963" name="Picture 2"/>
          <p:cNvPicPr>
            <a:picLocks noChangeAspect="1" noChangeArrowheads="1"/>
          </p:cNvPicPr>
          <p:nvPr/>
        </p:nvPicPr>
        <p:blipFill>
          <a:blip r:embed="rId4">
            <a:extLst>
              <a:ext uri="{28A0092B-C50C-407E-A947-70E740481C1C}">
                <a14:useLocalDpi xmlns:a14="http://schemas.microsoft.com/office/drawing/2010/main" val="0"/>
              </a:ext>
            </a:extLst>
          </a:blip>
          <a:srcRect t="15652"/>
          <a:stretch>
            <a:fillRect/>
          </a:stretch>
        </p:blipFill>
        <p:spPr bwMode="auto">
          <a:xfrm>
            <a:off x="219075" y="2214563"/>
            <a:ext cx="5281613"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5062538" y="6345238"/>
            <a:ext cx="372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Gerken et al Science 318, 1469 (2007)</a:t>
            </a:r>
          </a:p>
        </p:txBody>
      </p:sp>
      <p:pic>
        <p:nvPicPr>
          <p:cNvPr id="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8" y="3643313"/>
            <a:ext cx="3789362"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357313" y="1785938"/>
            <a:ext cx="1979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t>Arcuate nucleus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eaLnBrk="1" hangingPunct="1"/>
            <a:r>
              <a:rPr lang="en-GB" sz="3200" smtClean="0">
                <a:solidFill>
                  <a:srgbClr val="FF0000"/>
                </a:solidFill>
              </a:rPr>
              <a:t>Why is the world’s population getting more obese?</a:t>
            </a:r>
            <a:endParaRPr lang="en-US" sz="3200" smtClean="0">
              <a:solidFill>
                <a:srgbClr val="FF0000"/>
              </a:solidFill>
            </a:endParaRPr>
          </a:p>
        </p:txBody>
      </p:sp>
      <p:sp>
        <p:nvSpPr>
          <p:cNvPr id="34821" name="Rectangle 5"/>
          <p:cNvSpPr>
            <a:spLocks noGrp="1" noChangeArrowheads="1"/>
          </p:cNvSpPr>
          <p:nvPr>
            <p:ph type="body" idx="1"/>
          </p:nvPr>
        </p:nvSpPr>
        <p:spPr/>
        <p:txBody>
          <a:bodyPr/>
          <a:lstStyle/>
          <a:p>
            <a:pPr eaLnBrk="1" hangingPunct="1"/>
            <a:r>
              <a:rPr lang="en-GB" smtClean="0">
                <a:solidFill>
                  <a:srgbClr val="002060"/>
                </a:solidFill>
              </a:rPr>
              <a:t>Lifestyle?</a:t>
            </a:r>
          </a:p>
          <a:p>
            <a:pPr eaLnBrk="1" hangingPunct="1"/>
            <a:r>
              <a:rPr lang="en-GB" smtClean="0">
                <a:solidFill>
                  <a:srgbClr val="002060"/>
                </a:solidFill>
              </a:rPr>
              <a:t>Diet?</a:t>
            </a:r>
          </a:p>
          <a:p>
            <a:pPr eaLnBrk="1" hangingPunct="1"/>
            <a:r>
              <a:rPr lang="en-GB" smtClean="0">
                <a:solidFill>
                  <a:srgbClr val="002060"/>
                </a:solidFill>
              </a:rPr>
              <a:t>Genetics?</a:t>
            </a:r>
            <a:endParaRPr lang="en-US"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GB" smtClean="0">
                <a:solidFill>
                  <a:srgbClr val="FF0000"/>
                </a:solidFill>
              </a:rPr>
              <a:t>FTO expression in rat CNS</a:t>
            </a:r>
            <a:endParaRPr lang="en-US" smtClean="0">
              <a:solidFill>
                <a:srgbClr val="FF0000"/>
              </a:solidFill>
            </a:endParaRP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349500"/>
            <a:ext cx="53213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9575"/>
            <a:ext cx="3967163"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6"/>
          <p:cNvSpPr txBox="1">
            <a:spLocks noChangeArrowheads="1"/>
          </p:cNvSpPr>
          <p:nvPr/>
        </p:nvSpPr>
        <p:spPr bwMode="auto">
          <a:xfrm>
            <a:off x="3563938" y="6375400"/>
            <a:ext cx="5472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Fredriksson R </a:t>
            </a:r>
            <a:r>
              <a:rPr lang="en-GB" b="1" i="1">
                <a:solidFill>
                  <a:srgbClr val="FF0000"/>
                </a:solidFill>
                <a:latin typeface="Calibri" pitchFamily="34" charset="0"/>
              </a:rPr>
              <a:t>et al</a:t>
            </a:r>
            <a:r>
              <a:rPr lang="en-GB" b="1">
                <a:solidFill>
                  <a:srgbClr val="FF0000"/>
                </a:solidFill>
                <a:latin typeface="Calibri" pitchFamily="34" charset="0"/>
              </a:rPr>
              <a:t> Endocrinology 149:2062-2071(2008)</a:t>
            </a:r>
            <a:endParaRPr lang="en-US"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GB" sz="4000" smtClean="0">
                <a:solidFill>
                  <a:srgbClr val="FF0000"/>
                </a:solidFill>
              </a:rPr>
              <a:t>Hypothalamic FTO mRNA is altered by changes in nutritional status in rats </a:t>
            </a:r>
            <a:endParaRPr lang="en-US" sz="4000" smtClean="0">
              <a:solidFill>
                <a:srgbClr val="FF0000"/>
              </a:solidFill>
            </a:endParaRPr>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628775"/>
            <a:ext cx="6218238"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p:cNvSpPr txBox="1">
            <a:spLocks noChangeArrowheads="1"/>
          </p:cNvSpPr>
          <p:nvPr/>
        </p:nvSpPr>
        <p:spPr bwMode="auto">
          <a:xfrm>
            <a:off x="3563938" y="6375400"/>
            <a:ext cx="5472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34" charset="0"/>
              </a:rPr>
              <a:t>Fredriksson R </a:t>
            </a:r>
            <a:r>
              <a:rPr lang="en-GB" b="1" i="1">
                <a:solidFill>
                  <a:srgbClr val="FF0000"/>
                </a:solidFill>
                <a:latin typeface="Calibri" pitchFamily="34" charset="0"/>
              </a:rPr>
              <a:t>et al</a:t>
            </a:r>
            <a:r>
              <a:rPr lang="en-GB" b="1">
                <a:solidFill>
                  <a:srgbClr val="FF0000"/>
                </a:solidFill>
                <a:latin typeface="Calibri" pitchFamily="34" charset="0"/>
              </a:rPr>
              <a:t> Endocrinology 149:2062-2071(2008)</a:t>
            </a:r>
            <a:endParaRPr lang="en-US"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smtClean="0">
                <a:solidFill>
                  <a:srgbClr val="FF0000"/>
                </a:solidFill>
              </a:rPr>
              <a:t>A gene for obesity?</a:t>
            </a: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r="47266" b="56787"/>
          <a:stretch>
            <a:fillRect/>
          </a:stretch>
        </p:blipFill>
        <p:spPr bwMode="auto">
          <a:xfrm>
            <a:off x="785813" y="1428750"/>
            <a:ext cx="779462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smtClean="0">
                <a:solidFill>
                  <a:srgbClr val="FF0000"/>
                </a:solidFill>
              </a:rPr>
              <a:t>Publications to 2009</a:t>
            </a:r>
          </a:p>
        </p:txBody>
      </p:sp>
      <p:sp>
        <p:nvSpPr>
          <p:cNvPr id="47107" name="Content Placeholder 2"/>
          <p:cNvSpPr>
            <a:spLocks noGrp="1"/>
          </p:cNvSpPr>
          <p:nvPr>
            <p:ph idx="1"/>
          </p:nvPr>
        </p:nvSpPr>
        <p:spPr>
          <a:xfrm>
            <a:off x="395288" y="5300663"/>
            <a:ext cx="8229600" cy="896937"/>
          </a:xfrm>
        </p:spPr>
        <p:txBody>
          <a:bodyPr/>
          <a:lstStyle/>
          <a:p>
            <a:r>
              <a:rPr lang="en-GB" smtClean="0">
                <a:solidFill>
                  <a:schemeClr val="tx2"/>
                </a:solidFill>
              </a:rPr>
              <a:t>Loss of function Hets associated with both lean and obese.</a:t>
            </a:r>
            <a:endParaRPr lang="en-US" smtClean="0">
              <a:solidFill>
                <a:schemeClr val="tx2"/>
              </a:solidFill>
            </a:endParaRPr>
          </a:p>
          <a:p>
            <a:endParaRPr lang="en-GB" smtClean="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t="10254" r="29688" b="54575"/>
          <a:stretch>
            <a:fillRect/>
          </a:stretch>
        </p:blipFill>
        <p:spPr bwMode="auto">
          <a:xfrm>
            <a:off x="0" y="1357313"/>
            <a:ext cx="909955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0"/>
            <a:ext cx="8229600" cy="1143000"/>
          </a:xfrm>
        </p:spPr>
        <p:txBody>
          <a:bodyPr/>
          <a:lstStyle/>
          <a:p>
            <a:r>
              <a:rPr lang="en-GB" smtClean="0">
                <a:solidFill>
                  <a:srgbClr val="FF0000"/>
                </a:solidFill>
              </a:rPr>
              <a:t>Relevance to obesity?</a:t>
            </a:r>
          </a:p>
        </p:txBody>
      </p:sp>
      <p:sp>
        <p:nvSpPr>
          <p:cNvPr id="48131" name="Content Placeholder 2"/>
          <p:cNvSpPr>
            <a:spLocks noGrp="1"/>
          </p:cNvSpPr>
          <p:nvPr>
            <p:ph idx="1"/>
          </p:nvPr>
        </p:nvSpPr>
        <p:spPr>
          <a:xfrm>
            <a:off x="395288" y="1052513"/>
            <a:ext cx="8229600" cy="4525962"/>
          </a:xfrm>
        </p:spPr>
        <p:txBody>
          <a:bodyPr/>
          <a:lstStyle/>
          <a:p>
            <a:r>
              <a:rPr lang="en-GB" smtClean="0">
                <a:solidFill>
                  <a:srgbClr val="002060"/>
                </a:solidFill>
              </a:rPr>
              <a:t>Expressed in regions involved in the regulation of energy balance</a:t>
            </a:r>
          </a:p>
          <a:p>
            <a:pPr>
              <a:buFont typeface="Arial" charset="0"/>
              <a:buNone/>
            </a:pPr>
            <a:endParaRPr lang="en-GB" smtClean="0">
              <a:solidFill>
                <a:srgbClr val="002060"/>
              </a:solidFill>
            </a:endParaRPr>
          </a:p>
          <a:p>
            <a:r>
              <a:rPr lang="en-GB" smtClean="0">
                <a:solidFill>
                  <a:srgbClr val="002060"/>
                </a:solidFill>
              </a:rPr>
              <a:t>Hypothalamic FTO mRNA changes in response to nutritional status.</a:t>
            </a:r>
          </a:p>
          <a:p>
            <a:endParaRPr lang="en-GB" smtClean="0">
              <a:solidFill>
                <a:srgbClr val="002060"/>
              </a:solidFill>
            </a:endParaRPr>
          </a:p>
          <a:p>
            <a:r>
              <a:rPr lang="en-GB" smtClean="0">
                <a:solidFill>
                  <a:srgbClr val="002060"/>
                </a:solidFill>
              </a:rPr>
              <a:t>Is it physiologically relevant?</a:t>
            </a:r>
          </a:p>
          <a:p>
            <a:pPr>
              <a:buFont typeface="Arial" charset="0"/>
              <a:buNone/>
            </a:pPr>
            <a:r>
              <a:rPr lang="en-GB" smtClean="0">
                <a:solidFill>
                  <a:srgbClr val="002060"/>
                </a:solidFill>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p:cNvPicPr>
            <a:picLocks noChangeAspect="1" noChangeArrowheads="1"/>
          </p:cNvPicPr>
          <p:nvPr/>
        </p:nvPicPr>
        <p:blipFill>
          <a:blip r:embed="rId3">
            <a:extLst>
              <a:ext uri="{28A0092B-C50C-407E-A947-70E740481C1C}">
                <a14:useLocalDpi xmlns:a14="http://schemas.microsoft.com/office/drawing/2010/main" val="0"/>
              </a:ext>
            </a:extLst>
          </a:blip>
          <a:srcRect l="2438"/>
          <a:stretch>
            <a:fillRect/>
          </a:stretch>
        </p:blipFill>
        <p:spPr bwMode="auto">
          <a:xfrm>
            <a:off x="2714625" y="4214813"/>
            <a:ext cx="3429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p:cNvSpPr>
            <a:spLocks noGrp="1"/>
          </p:cNvSpPr>
          <p:nvPr>
            <p:ph type="title"/>
          </p:nvPr>
        </p:nvSpPr>
        <p:spPr>
          <a:xfrm>
            <a:off x="457200" y="0"/>
            <a:ext cx="8229600" cy="1143000"/>
          </a:xfrm>
        </p:spPr>
        <p:txBody>
          <a:bodyPr/>
          <a:lstStyle/>
          <a:p>
            <a:r>
              <a:rPr lang="en-GB" smtClean="0">
                <a:solidFill>
                  <a:srgbClr val="FF0000"/>
                </a:solidFill>
              </a:rPr>
              <a:t>FTO knockout mouse #1</a:t>
            </a:r>
          </a:p>
        </p:txBody>
      </p:sp>
      <p:pic>
        <p:nvPicPr>
          <p:cNvPr id="491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928688"/>
            <a:ext cx="67627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p:cNvPicPr>
            <a:picLocks noChangeAspect="1" noChangeArrowheads="1"/>
          </p:cNvPicPr>
          <p:nvPr/>
        </p:nvPicPr>
        <p:blipFill>
          <a:blip r:embed="rId5">
            <a:extLst>
              <a:ext uri="{28A0092B-C50C-407E-A947-70E740481C1C}">
                <a14:useLocalDpi xmlns:a14="http://schemas.microsoft.com/office/drawing/2010/main" val="0"/>
              </a:ext>
            </a:extLst>
          </a:blip>
          <a:srcRect l="8755" t="3139" r="6615" b="5856"/>
          <a:stretch>
            <a:fillRect/>
          </a:stretch>
        </p:blipFill>
        <p:spPr bwMode="auto">
          <a:xfrm>
            <a:off x="285750" y="3500438"/>
            <a:ext cx="207168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357563"/>
            <a:ext cx="4419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40363" y="6429375"/>
            <a:ext cx="3703637" cy="369888"/>
          </a:xfrm>
          <a:prstGeom prst="rect">
            <a:avLst/>
          </a:prstGeom>
          <a:noFill/>
        </p:spPr>
        <p:txBody>
          <a:bodyPr wrap="none">
            <a:spAutoFit/>
          </a:bodyPr>
          <a:lstStyle/>
          <a:p>
            <a:pPr>
              <a:defRPr/>
            </a:pPr>
            <a:r>
              <a:rPr lang="en-GB" b="1" dirty="0">
                <a:solidFill>
                  <a:srgbClr val="FF0000"/>
                </a:solidFill>
                <a:latin typeface="+mj-lt"/>
              </a:rPr>
              <a:t>Fischer J </a:t>
            </a:r>
            <a:r>
              <a:rPr lang="en-GB" b="1" i="1" dirty="0">
                <a:solidFill>
                  <a:srgbClr val="FF0000"/>
                </a:solidFill>
                <a:latin typeface="+mj-lt"/>
              </a:rPr>
              <a:t>et al </a:t>
            </a:r>
            <a:r>
              <a:rPr lang="en-GB" b="1" dirty="0">
                <a:solidFill>
                  <a:srgbClr val="FF0000"/>
                </a:solidFill>
                <a:latin typeface="+mj-lt"/>
              </a:rPr>
              <a:t>2009</a:t>
            </a:r>
            <a:r>
              <a:rPr lang="en-GB" b="1" i="1" dirty="0">
                <a:solidFill>
                  <a:srgbClr val="FF0000"/>
                </a:solidFill>
                <a:latin typeface="+mj-lt"/>
              </a:rPr>
              <a:t> </a:t>
            </a:r>
            <a:r>
              <a:rPr lang="en-GB" b="1" dirty="0">
                <a:solidFill>
                  <a:srgbClr val="FF0000"/>
                </a:solidFill>
                <a:latin typeface="+mj-lt"/>
              </a:rPr>
              <a:t>Nature 458:894-9</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endParaRPr lang="en-GB" smtClean="0"/>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763270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itle 1"/>
          <p:cNvSpPr>
            <a:spLocks noGrp="1"/>
          </p:cNvSpPr>
          <p:nvPr>
            <p:ph type="title"/>
          </p:nvPr>
        </p:nvSpPr>
        <p:spPr>
          <a:xfrm>
            <a:off x="468313" y="188913"/>
            <a:ext cx="8229600" cy="922337"/>
          </a:xfrm>
        </p:spPr>
        <p:txBody>
          <a:bodyPr/>
          <a:lstStyle/>
          <a:p>
            <a:r>
              <a:rPr lang="en-GB" smtClean="0">
                <a:solidFill>
                  <a:srgbClr val="FF0000"/>
                </a:solidFill>
              </a:rPr>
              <a:t>FTO knockout mouse #1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000125"/>
            <a:ext cx="52197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p:txBody>
          <a:bodyPr/>
          <a:lstStyle/>
          <a:p>
            <a:r>
              <a:rPr lang="en-GB" smtClean="0">
                <a:solidFill>
                  <a:srgbClr val="FF0000"/>
                </a:solidFill>
              </a:rPr>
              <a:t>FTO knockout mouse #2 </a:t>
            </a:r>
          </a:p>
        </p:txBody>
      </p:sp>
      <p:pic>
        <p:nvPicPr>
          <p:cNvPr id="5120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143000" y="4071938"/>
            <a:ext cx="3589338" cy="1695450"/>
          </a:xfrm>
          <a:noFill/>
        </p:spPr>
      </p:pic>
      <p:pic>
        <p:nvPicPr>
          <p:cNvPr id="512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3859213"/>
            <a:ext cx="218757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063" y="1285875"/>
            <a:ext cx="2252662"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47675" y="6429375"/>
            <a:ext cx="3910013" cy="369888"/>
          </a:xfrm>
          <a:prstGeom prst="rect">
            <a:avLst/>
          </a:prstGeom>
          <a:noFill/>
        </p:spPr>
        <p:txBody>
          <a:bodyPr wrap="none">
            <a:spAutoFit/>
          </a:bodyPr>
          <a:lstStyle/>
          <a:p>
            <a:pPr>
              <a:defRPr/>
            </a:pPr>
            <a:r>
              <a:rPr lang="en-GB" b="1" dirty="0">
                <a:solidFill>
                  <a:srgbClr val="FF0000"/>
                </a:solidFill>
                <a:latin typeface="+mj-lt"/>
              </a:rPr>
              <a:t>Church et al </a:t>
            </a:r>
            <a:r>
              <a:rPr lang="en-GB" b="1" dirty="0" err="1">
                <a:solidFill>
                  <a:srgbClr val="FF0000"/>
                </a:solidFill>
                <a:latin typeface="+mj-lt"/>
              </a:rPr>
              <a:t>PLoS</a:t>
            </a:r>
            <a:r>
              <a:rPr lang="en-GB" b="1" dirty="0">
                <a:solidFill>
                  <a:srgbClr val="FF0000"/>
                </a:solidFill>
                <a:latin typeface="+mj-lt"/>
              </a:rPr>
              <a:t> Genet 5(8): e1000599</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7709"/>
          <a:stretch>
            <a:fillRect/>
          </a:stretch>
        </p:blipFill>
        <p:spPr>
          <a:xfrm>
            <a:off x="1619250" y="549275"/>
            <a:ext cx="5400675" cy="6157913"/>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60966"/>
          <a:stretch>
            <a:fillRect/>
          </a:stretch>
        </p:blipFill>
        <p:spPr>
          <a:xfrm>
            <a:off x="611188" y="2060575"/>
            <a:ext cx="8050212" cy="3816350"/>
          </a:xfrm>
          <a:noFill/>
        </p:spPr>
      </p:pic>
      <p:sp>
        <p:nvSpPr>
          <p:cNvPr id="53251" name="Title 1"/>
          <p:cNvSpPr>
            <a:spLocks noGrp="1"/>
          </p:cNvSpPr>
          <p:nvPr>
            <p:ph type="title"/>
          </p:nvPr>
        </p:nvSpPr>
        <p:spPr/>
        <p:txBody>
          <a:bodyPr/>
          <a:lstStyle/>
          <a:p>
            <a:r>
              <a:rPr lang="en-GB" smtClean="0">
                <a:solidFill>
                  <a:srgbClr val="FF0000"/>
                </a:solidFill>
              </a:rPr>
              <a:t>FTO knockout mouse #2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1908175" y="1574800"/>
            <a:ext cx="5767388" cy="5238750"/>
            <a:chOff x="1202" y="720"/>
            <a:chExt cx="3633" cy="3300"/>
          </a:xfrm>
        </p:grpSpPr>
        <p:pic>
          <p:nvPicPr>
            <p:cNvPr id="8196" name="Picture 4" descr="ven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 y="720"/>
              <a:ext cx="3633" cy="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2744" y="1328"/>
              <a:ext cx="7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a:solidFill>
                    <a:srgbClr val="FF0000"/>
                  </a:solidFill>
                  <a:latin typeface="Calibri" pitchFamily="34" charset="0"/>
                </a:rPr>
                <a:t>DIET</a:t>
              </a:r>
              <a:endParaRPr lang="en-US" sz="2400" b="1">
                <a:solidFill>
                  <a:srgbClr val="FF0000"/>
                </a:solidFill>
                <a:latin typeface="Calibri" pitchFamily="34" charset="0"/>
              </a:endParaRPr>
            </a:p>
          </p:txBody>
        </p:sp>
        <p:sp>
          <p:nvSpPr>
            <p:cNvPr id="8198" name="Text Box 6"/>
            <p:cNvSpPr txBox="1">
              <a:spLocks noChangeArrowheads="1"/>
            </p:cNvSpPr>
            <p:nvPr/>
          </p:nvSpPr>
          <p:spPr bwMode="auto">
            <a:xfrm>
              <a:off x="1609" y="2750"/>
              <a:ext cx="10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a:solidFill>
                    <a:srgbClr val="006600"/>
                  </a:solidFill>
                  <a:latin typeface="Calibri" pitchFamily="34" charset="0"/>
                </a:rPr>
                <a:t>GENES</a:t>
              </a:r>
              <a:endParaRPr lang="en-US" sz="2400" b="1">
                <a:solidFill>
                  <a:srgbClr val="006600"/>
                </a:solidFill>
                <a:latin typeface="Calibri" pitchFamily="34" charset="0"/>
              </a:endParaRPr>
            </a:p>
          </p:txBody>
        </p:sp>
        <p:sp>
          <p:nvSpPr>
            <p:cNvPr id="8199" name="Text Box 7"/>
            <p:cNvSpPr txBox="1">
              <a:spLocks noChangeArrowheads="1"/>
            </p:cNvSpPr>
            <p:nvPr/>
          </p:nvSpPr>
          <p:spPr bwMode="auto">
            <a:xfrm>
              <a:off x="3380" y="2779"/>
              <a:ext cx="1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a:solidFill>
                    <a:srgbClr val="3333CC"/>
                  </a:solidFill>
                  <a:latin typeface="Calibri" pitchFamily="34" charset="0"/>
                </a:rPr>
                <a:t>LIFESTYLE</a:t>
              </a:r>
              <a:endParaRPr lang="en-US" sz="2400" b="1">
                <a:solidFill>
                  <a:srgbClr val="3333CC"/>
                </a:solidFill>
                <a:latin typeface="Calibri" pitchFamily="34" charset="0"/>
              </a:endParaRPr>
            </a:p>
          </p:txBody>
        </p:sp>
      </p:grpSp>
      <p:sp>
        <p:nvSpPr>
          <p:cNvPr id="39946" name="Rectangle 10"/>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000">
                <a:solidFill>
                  <a:srgbClr val="FF0000"/>
                </a:solidFill>
                <a:latin typeface="Calibri" pitchFamily="34" charset="0"/>
              </a:rPr>
              <a:t>Why is the world’s population getting more obese?</a:t>
            </a:r>
            <a:endParaRPr lang="en-US" sz="40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115888"/>
            <a:ext cx="8229600" cy="1143000"/>
          </a:xfrm>
        </p:spPr>
        <p:txBody>
          <a:bodyPr/>
          <a:lstStyle/>
          <a:p>
            <a:r>
              <a:rPr lang="en-GB" sz="3200" smtClean="0"/>
              <a:t>Overexpression of </a:t>
            </a:r>
            <a:r>
              <a:rPr lang="en-GB" sz="3200" i="1" smtClean="0"/>
              <a:t>Fto leads to increased food intake and results in obesity</a:t>
            </a:r>
            <a:r>
              <a:rPr lang="en-GB" sz="1800" i="1" smtClean="0"/>
              <a:t/>
            </a:r>
            <a:br>
              <a:rPr lang="en-GB" sz="1800" i="1" smtClean="0"/>
            </a:br>
            <a:r>
              <a:rPr lang="en-GB" sz="1400" b="1" smtClean="0"/>
              <a:t>Chris Church1, Lee Moir1, Fiona McMurray1, Christophe Girard2, Gareth T Banks1, Lydia Teboul1, Sara Wells1, Jens C Brüning3, Patrick M Nolan1, Frances M Ashcroft2 &amp; Roger D Cox1</a:t>
            </a:r>
          </a:p>
        </p:txBody>
      </p:sp>
      <p:pic>
        <p:nvPicPr>
          <p:cNvPr id="542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060575"/>
            <a:ext cx="65278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484313"/>
            <a:ext cx="1743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73088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468313" y="115888"/>
            <a:ext cx="8229600" cy="1143000"/>
          </a:xfrm>
        </p:spPr>
        <p:txBody>
          <a:bodyPr/>
          <a:lstStyle/>
          <a:p>
            <a:r>
              <a:rPr lang="en-GB" sz="3200" smtClean="0"/>
              <a:t>Overexpression of </a:t>
            </a:r>
            <a:r>
              <a:rPr lang="en-GB" sz="3200" i="1" smtClean="0"/>
              <a:t>Fto leads to increased food intake and results in obesity</a:t>
            </a:r>
            <a:r>
              <a:rPr lang="en-GB" sz="1800" i="1" smtClean="0"/>
              <a:t/>
            </a:r>
            <a:br>
              <a:rPr lang="en-GB" sz="1800" i="1" smtClean="0"/>
            </a:br>
            <a:endParaRPr lang="en-GB" sz="1400" b="1"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773238"/>
            <a:ext cx="87788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p:cNvSpPr>
            <a:spLocks noGrp="1"/>
          </p:cNvSpPr>
          <p:nvPr>
            <p:ph type="title"/>
          </p:nvPr>
        </p:nvSpPr>
        <p:spPr>
          <a:xfrm>
            <a:off x="468313" y="115888"/>
            <a:ext cx="8229600" cy="1143000"/>
          </a:xfrm>
        </p:spPr>
        <p:txBody>
          <a:bodyPr/>
          <a:lstStyle/>
          <a:p>
            <a:r>
              <a:rPr lang="en-GB" sz="3200" smtClean="0"/>
              <a:t>Overexpression of </a:t>
            </a:r>
            <a:r>
              <a:rPr lang="en-GB" sz="3200" i="1" smtClean="0"/>
              <a:t>Fto leads to increased food intake and results in obesity</a:t>
            </a:r>
            <a:r>
              <a:rPr lang="en-GB" sz="1800" i="1" smtClean="0"/>
              <a:t/>
            </a:r>
            <a:br>
              <a:rPr lang="en-GB" sz="1800" i="1" smtClean="0"/>
            </a:br>
            <a:endParaRPr lang="en-GB" sz="1400" b="1"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628775"/>
            <a:ext cx="6913563"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1"/>
          <p:cNvSpPr>
            <a:spLocks noGrp="1"/>
          </p:cNvSpPr>
          <p:nvPr>
            <p:ph type="title"/>
          </p:nvPr>
        </p:nvSpPr>
        <p:spPr/>
        <p:txBody>
          <a:bodyPr/>
          <a:lstStyle/>
          <a:p>
            <a:r>
              <a:rPr lang="en-GB" sz="3200" smtClean="0"/>
              <a:t>Overexpression of </a:t>
            </a:r>
            <a:r>
              <a:rPr lang="en-GB" sz="3200" i="1" smtClean="0"/>
              <a:t>Fto leads to increased food intake and results in obesity</a:t>
            </a:r>
            <a:r>
              <a:rPr lang="en-GB" sz="1800" i="1" smtClean="0"/>
              <a:t/>
            </a:r>
            <a:br>
              <a:rPr lang="en-GB" sz="1800" i="1" smtClean="0"/>
            </a:br>
            <a:endParaRPr lang="en-GB" sz="1400" b="1"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4103688"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4"/>
          <p:cNvPicPr>
            <a:picLocks noChangeAspect="1" noChangeArrowheads="1"/>
          </p:cNvPicPr>
          <p:nvPr/>
        </p:nvPicPr>
        <p:blipFill>
          <a:blip r:embed="rId4">
            <a:extLst>
              <a:ext uri="{28A0092B-C50C-407E-A947-70E740481C1C}">
                <a14:useLocalDpi xmlns:a14="http://schemas.microsoft.com/office/drawing/2010/main" val="0"/>
              </a:ext>
            </a:extLst>
          </a:blip>
          <a:srcRect l="39474" t="30016" b="35054"/>
          <a:stretch>
            <a:fillRect/>
          </a:stretch>
        </p:blipFill>
        <p:spPr bwMode="auto">
          <a:xfrm>
            <a:off x="4859338" y="2205038"/>
            <a:ext cx="3960812"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itle 7"/>
          <p:cNvSpPr>
            <a:spLocks noGrp="1"/>
          </p:cNvSpPr>
          <p:nvPr>
            <p:ph type="title"/>
          </p:nvPr>
        </p:nvSpPr>
        <p:spPr/>
        <p:txBody>
          <a:bodyPr/>
          <a:lstStyle/>
          <a:p>
            <a:endParaRPr lang="en-GB" smtClean="0"/>
          </a:p>
        </p:txBody>
      </p:sp>
      <p:pic>
        <p:nvPicPr>
          <p:cNvPr id="583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0"/>
            <a:ext cx="83693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GB" smtClean="0"/>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00213"/>
            <a:ext cx="72009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0"/>
            <a:ext cx="83693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GB" smtClean="0"/>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b="51501"/>
          <a:stretch>
            <a:fillRect/>
          </a:stretch>
        </p:blipFill>
        <p:spPr bwMode="auto">
          <a:xfrm>
            <a:off x="971550" y="1628775"/>
            <a:ext cx="677068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0"/>
            <a:ext cx="83693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GB" smtClean="0"/>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t="74025"/>
          <a:stretch>
            <a:fillRect/>
          </a:stretch>
        </p:blipFill>
        <p:spPr bwMode="auto">
          <a:xfrm>
            <a:off x="107950" y="2205038"/>
            <a:ext cx="88661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0"/>
            <a:ext cx="83693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smtClean="0">
                <a:solidFill>
                  <a:srgbClr val="FF0000"/>
                </a:solidFill>
              </a:rPr>
              <a:t>Unanswered questions</a:t>
            </a:r>
          </a:p>
        </p:txBody>
      </p:sp>
      <p:sp>
        <p:nvSpPr>
          <p:cNvPr id="44035" name="Content Placeholder 2"/>
          <p:cNvSpPr>
            <a:spLocks noGrp="1"/>
          </p:cNvSpPr>
          <p:nvPr>
            <p:ph idx="1"/>
          </p:nvPr>
        </p:nvSpPr>
        <p:spPr/>
        <p:txBody>
          <a:bodyPr/>
          <a:lstStyle/>
          <a:p>
            <a:pPr eaLnBrk="1" hangingPunct="1"/>
            <a:r>
              <a:rPr lang="en-GB" smtClean="0">
                <a:solidFill>
                  <a:srgbClr val="002060"/>
                </a:solidFill>
              </a:rPr>
              <a:t>Is FTO the important gene?</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smtClean="0">
                <a:solidFill>
                  <a:srgbClr val="FF0000"/>
                </a:solidFill>
              </a:rPr>
              <a:t>Ftm</a:t>
            </a:r>
          </a:p>
        </p:txBody>
      </p:sp>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l="5489" t="8958" r="1193"/>
          <a:stretch>
            <a:fillRect/>
          </a:stretch>
        </p:blipFill>
        <p:spPr bwMode="auto">
          <a:xfrm>
            <a:off x="1428750" y="1643063"/>
            <a:ext cx="607218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090863"/>
            <a:ext cx="3948112"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87450" y="4437063"/>
            <a:ext cx="839788" cy="369887"/>
          </a:xfrm>
          <a:prstGeom prst="rect">
            <a:avLst/>
          </a:prstGeom>
          <a:noFill/>
        </p:spPr>
        <p:txBody>
          <a:bodyPr wrap="none">
            <a:spAutoFit/>
          </a:bodyPr>
          <a:lstStyle/>
          <a:p>
            <a:pPr>
              <a:defRPr/>
            </a:pPr>
            <a:r>
              <a:rPr lang="en-GB" b="1" dirty="0">
                <a:solidFill>
                  <a:srgbClr val="002060"/>
                </a:solidFill>
                <a:latin typeface="+mj-lt"/>
              </a:rPr>
              <a:t>Mouse</a:t>
            </a:r>
          </a:p>
        </p:txBody>
      </p:sp>
      <p:sp>
        <p:nvSpPr>
          <p:cNvPr id="7" name="TextBox 6"/>
          <p:cNvSpPr txBox="1"/>
          <p:nvPr/>
        </p:nvSpPr>
        <p:spPr>
          <a:xfrm>
            <a:off x="3214688" y="6429375"/>
            <a:ext cx="5813425" cy="277813"/>
          </a:xfrm>
          <a:prstGeom prst="rect">
            <a:avLst/>
          </a:prstGeom>
          <a:noFill/>
        </p:spPr>
        <p:txBody>
          <a:bodyPr wrap="none">
            <a:spAutoFit/>
          </a:bodyPr>
          <a:lstStyle/>
          <a:p>
            <a:pPr>
              <a:defRPr/>
            </a:pPr>
            <a:r>
              <a:rPr lang="en-GB" sz="1200" b="1" dirty="0" err="1">
                <a:solidFill>
                  <a:srgbClr val="FF0000"/>
                </a:solidFill>
                <a:latin typeface="+mj-lt"/>
              </a:rPr>
              <a:t>Stratigopoulos</a:t>
            </a:r>
            <a:r>
              <a:rPr lang="en-GB" sz="1200" b="1" dirty="0">
                <a:solidFill>
                  <a:srgbClr val="FF0000"/>
                </a:solidFill>
                <a:latin typeface="+mj-lt"/>
              </a:rPr>
              <a:t> G et al Am J </a:t>
            </a:r>
            <a:r>
              <a:rPr lang="en-GB" sz="1200" b="1" dirty="0" err="1">
                <a:solidFill>
                  <a:srgbClr val="FF0000"/>
                </a:solidFill>
                <a:latin typeface="+mj-lt"/>
              </a:rPr>
              <a:t>Physiol</a:t>
            </a:r>
            <a:r>
              <a:rPr lang="en-GB" sz="1200" b="1" dirty="0">
                <a:solidFill>
                  <a:srgbClr val="FF0000"/>
                </a:solidFill>
                <a:latin typeface="+mj-lt"/>
              </a:rPr>
              <a:t> </a:t>
            </a:r>
            <a:r>
              <a:rPr lang="en-GB" sz="1200" b="1" dirty="0" err="1">
                <a:solidFill>
                  <a:srgbClr val="FF0000"/>
                </a:solidFill>
                <a:latin typeface="+mj-lt"/>
              </a:rPr>
              <a:t>Regul</a:t>
            </a:r>
            <a:r>
              <a:rPr lang="en-GB" sz="1200" b="1" dirty="0">
                <a:solidFill>
                  <a:srgbClr val="FF0000"/>
                </a:solidFill>
                <a:latin typeface="+mj-lt"/>
              </a:rPr>
              <a:t> </a:t>
            </a:r>
            <a:r>
              <a:rPr lang="en-GB" sz="1200" b="1" dirty="0" err="1">
                <a:solidFill>
                  <a:srgbClr val="FF0000"/>
                </a:solidFill>
                <a:latin typeface="+mj-lt"/>
              </a:rPr>
              <a:t>Integr</a:t>
            </a:r>
            <a:r>
              <a:rPr lang="en-GB" sz="1200" b="1" dirty="0">
                <a:solidFill>
                  <a:srgbClr val="FF0000"/>
                </a:solidFill>
                <a:latin typeface="+mj-lt"/>
              </a:rPr>
              <a:t> Comp </a:t>
            </a:r>
            <a:r>
              <a:rPr lang="en-GB" sz="1200" b="1" dirty="0" err="1">
                <a:solidFill>
                  <a:srgbClr val="FF0000"/>
                </a:solidFill>
                <a:latin typeface="+mj-lt"/>
              </a:rPr>
              <a:t>Physiol</a:t>
            </a:r>
            <a:r>
              <a:rPr lang="en-GB" sz="1200" b="1" dirty="0">
                <a:solidFill>
                  <a:srgbClr val="FF0000"/>
                </a:solidFill>
                <a:latin typeface="+mj-lt"/>
              </a:rPr>
              <a:t> 294: R1185-R1196 (2008)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solidFill>
                  <a:srgbClr val="FF0000"/>
                </a:solidFill>
              </a:rPr>
              <a:t>Weight is highly heritable</a:t>
            </a:r>
            <a:endParaRPr lang="en-US" smtClean="0">
              <a:solidFill>
                <a:srgbClr val="FF0000"/>
              </a:solidFill>
            </a:endParaRPr>
          </a:p>
        </p:txBody>
      </p:sp>
      <p:sp>
        <p:nvSpPr>
          <p:cNvPr id="7171" name="Rectangle 3"/>
          <p:cNvSpPr>
            <a:spLocks noGrp="1" noChangeArrowheads="1"/>
          </p:cNvSpPr>
          <p:nvPr>
            <p:ph type="body" idx="1"/>
          </p:nvPr>
        </p:nvSpPr>
        <p:spPr/>
        <p:txBody>
          <a:bodyPr/>
          <a:lstStyle/>
          <a:p>
            <a:pPr eaLnBrk="1" hangingPunct="1"/>
            <a:r>
              <a:rPr lang="en-GB" smtClean="0">
                <a:solidFill>
                  <a:srgbClr val="002060"/>
                </a:solidFill>
              </a:rPr>
              <a:t>Estimates for the genetic contribution to body weight have been established through family studies, investigations of parent-off-spring relationships and twin studies. </a:t>
            </a:r>
          </a:p>
          <a:p>
            <a:pPr eaLnBrk="1" hangingPunct="1">
              <a:buFont typeface="Arial" charset="0"/>
              <a:buNone/>
            </a:pPr>
            <a:endParaRPr lang="en-GB" smtClean="0">
              <a:solidFill>
                <a:srgbClr val="002060"/>
              </a:solidFill>
            </a:endParaRPr>
          </a:p>
          <a:p>
            <a:pPr eaLnBrk="1" hangingPunct="1"/>
            <a:r>
              <a:rPr lang="en-GB" smtClean="0">
                <a:solidFill>
                  <a:srgbClr val="002060"/>
                </a:solidFill>
              </a:rPr>
              <a:t>Heritability estimates of </a:t>
            </a:r>
            <a:r>
              <a:rPr lang="en-GB" b="1" smtClean="0">
                <a:solidFill>
                  <a:srgbClr val="002060"/>
                </a:solidFill>
              </a:rPr>
              <a:t>40-70%</a:t>
            </a:r>
          </a:p>
          <a:p>
            <a:pPr eaLnBrk="1" hangingPunct="1">
              <a:buFont typeface="Arial" charset="0"/>
              <a:buNone/>
            </a:pPr>
            <a:endParaRPr lang="en-GB" b="1" smtClean="0">
              <a:solidFill>
                <a:srgbClr val="002060"/>
              </a:solidFill>
            </a:endParaRPr>
          </a:p>
          <a:p>
            <a:pPr eaLnBrk="1" hangingPunct="1"/>
            <a:r>
              <a:rPr lang="en-GB" smtClean="0">
                <a:solidFill>
                  <a:srgbClr val="002060"/>
                </a:solidFill>
              </a:rPr>
              <a:t>This is only slightly less than that for height.</a:t>
            </a:r>
            <a:endParaRPr lang="en-US"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95288" y="0"/>
            <a:ext cx="8229600" cy="1143000"/>
          </a:xfrm>
        </p:spPr>
        <p:txBody>
          <a:bodyPr/>
          <a:lstStyle/>
          <a:p>
            <a:pPr eaLnBrk="1" hangingPunct="1"/>
            <a:r>
              <a:rPr lang="en-GB" smtClean="0">
                <a:solidFill>
                  <a:srgbClr val="FF0000"/>
                </a:solidFill>
              </a:rPr>
              <a:t>Unanswered questions</a:t>
            </a:r>
          </a:p>
        </p:txBody>
      </p:sp>
      <p:sp>
        <p:nvSpPr>
          <p:cNvPr id="44035" name="Content Placeholder 2"/>
          <p:cNvSpPr>
            <a:spLocks noGrp="1"/>
          </p:cNvSpPr>
          <p:nvPr>
            <p:ph idx="1"/>
          </p:nvPr>
        </p:nvSpPr>
        <p:spPr>
          <a:xfrm>
            <a:off x="468313" y="1268413"/>
            <a:ext cx="8229600" cy="4525962"/>
          </a:xfrm>
        </p:spPr>
        <p:txBody>
          <a:bodyPr/>
          <a:lstStyle/>
          <a:p>
            <a:pPr eaLnBrk="1" hangingPunct="1"/>
            <a:r>
              <a:rPr lang="en-GB" smtClean="0">
                <a:solidFill>
                  <a:srgbClr val="002060"/>
                </a:solidFill>
              </a:rPr>
              <a:t>Is FTO the important gene?</a:t>
            </a:r>
          </a:p>
          <a:p>
            <a:pPr eaLnBrk="1" hangingPunct="1">
              <a:buFont typeface="Arial" charset="0"/>
              <a:buNone/>
            </a:pPr>
            <a:endParaRPr lang="en-GB" smtClean="0">
              <a:solidFill>
                <a:srgbClr val="002060"/>
              </a:solidFill>
            </a:endParaRPr>
          </a:p>
          <a:p>
            <a:pPr eaLnBrk="1" hangingPunct="1"/>
            <a:r>
              <a:rPr lang="en-GB" smtClean="0">
                <a:solidFill>
                  <a:srgbClr val="002060"/>
                </a:solidFill>
              </a:rPr>
              <a:t>What role does a DNA demethylase enzyme that is ubiquitously expression play in the regulation of fat mass?</a:t>
            </a:r>
          </a:p>
          <a:p>
            <a:pPr eaLnBrk="1" hangingPunct="1">
              <a:buFont typeface="Arial" charset="0"/>
              <a:buNone/>
            </a:pPr>
            <a:endParaRPr lang="en-GB" smtClean="0">
              <a:solidFill>
                <a:srgbClr val="002060"/>
              </a:solidFill>
            </a:endParaRPr>
          </a:p>
          <a:p>
            <a:pPr eaLnBrk="1" hangingPunct="1"/>
            <a:r>
              <a:rPr lang="en-GB" smtClean="0">
                <a:solidFill>
                  <a:srgbClr val="002060"/>
                </a:solidFill>
              </a:rPr>
              <a:t>What are the other obesity-susceptibility loci?</a:t>
            </a:r>
          </a:p>
          <a:p>
            <a:pPr eaLnBrk="1" hangingPunct="1">
              <a:buFont typeface="Arial" charset="0"/>
              <a:buNone/>
            </a:pPr>
            <a:endParaRPr lang="en-GB" smtClean="0">
              <a:solidFill>
                <a:srgbClr val="002060"/>
              </a:solidFill>
            </a:endParaRPr>
          </a:p>
          <a:p>
            <a:pPr eaLnBrk="1" hangingPunct="1"/>
            <a:r>
              <a:rPr lang="en-GB" smtClean="0">
                <a:solidFill>
                  <a:srgbClr val="002060"/>
                </a:solidFill>
              </a:rPr>
              <a:t>How are they going to be found?</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77800"/>
            <a:ext cx="6408737"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188913"/>
            <a:ext cx="8229600" cy="849312"/>
          </a:xfrm>
        </p:spPr>
        <p:txBody>
          <a:bodyPr/>
          <a:lstStyle/>
          <a:p>
            <a:pPr eaLnBrk="1" hangingPunct="1"/>
            <a:r>
              <a:rPr lang="en-GB" smtClean="0">
                <a:solidFill>
                  <a:srgbClr val="FF0000"/>
                </a:solidFill>
              </a:rPr>
              <a:t>Summary</a:t>
            </a:r>
            <a:endParaRPr lang="en-US" smtClean="0">
              <a:solidFill>
                <a:srgbClr val="FF0000"/>
              </a:solidFill>
            </a:endParaRPr>
          </a:p>
        </p:txBody>
      </p:sp>
      <p:sp>
        <p:nvSpPr>
          <p:cNvPr id="66563" name="Rectangle 3"/>
          <p:cNvSpPr>
            <a:spLocks noGrp="1" noChangeArrowheads="1"/>
          </p:cNvSpPr>
          <p:nvPr>
            <p:ph type="body" idx="1"/>
          </p:nvPr>
        </p:nvSpPr>
        <p:spPr>
          <a:xfrm>
            <a:off x="468313" y="1268413"/>
            <a:ext cx="8229600" cy="4525962"/>
          </a:xfrm>
        </p:spPr>
        <p:txBody>
          <a:bodyPr/>
          <a:lstStyle/>
          <a:p>
            <a:pPr eaLnBrk="1" hangingPunct="1"/>
            <a:r>
              <a:rPr lang="en-GB" smtClean="0">
                <a:solidFill>
                  <a:srgbClr val="002060"/>
                </a:solidFill>
              </a:rPr>
              <a:t>Obesity is a multifactorial disease.</a:t>
            </a:r>
          </a:p>
          <a:p>
            <a:pPr eaLnBrk="1" hangingPunct="1">
              <a:buFont typeface="Arial" charset="0"/>
              <a:buNone/>
            </a:pPr>
            <a:endParaRPr lang="en-GB" smtClean="0">
              <a:solidFill>
                <a:srgbClr val="002060"/>
              </a:solidFill>
            </a:endParaRPr>
          </a:p>
          <a:p>
            <a:pPr eaLnBrk="1" hangingPunct="1"/>
            <a:r>
              <a:rPr lang="en-GB" smtClean="0">
                <a:solidFill>
                  <a:srgbClr val="002060"/>
                </a:solidFill>
              </a:rPr>
              <a:t>High incidence of heritability in obesity.</a:t>
            </a:r>
          </a:p>
          <a:p>
            <a:pPr eaLnBrk="1" hangingPunct="1">
              <a:buFont typeface="Arial" charset="0"/>
              <a:buNone/>
            </a:pPr>
            <a:endParaRPr lang="en-GB" smtClean="0">
              <a:solidFill>
                <a:srgbClr val="002060"/>
              </a:solidFill>
            </a:endParaRPr>
          </a:p>
          <a:p>
            <a:pPr eaLnBrk="1" hangingPunct="1"/>
            <a:r>
              <a:rPr lang="en-GB" smtClean="0">
                <a:solidFill>
                  <a:srgbClr val="002060"/>
                </a:solidFill>
              </a:rPr>
              <a:t>Identification of genes involved in the rare monogenic forms of obesity is useful for understanding the mechanisms involved in the regulation of energy balance.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143000"/>
          </a:xfrm>
        </p:spPr>
        <p:txBody>
          <a:bodyPr/>
          <a:lstStyle/>
          <a:p>
            <a:pPr eaLnBrk="1" hangingPunct="1"/>
            <a:r>
              <a:rPr lang="en-GB" smtClean="0">
                <a:solidFill>
                  <a:srgbClr val="FF0000"/>
                </a:solidFill>
              </a:rPr>
              <a:t>Summary cont.</a:t>
            </a:r>
            <a:endParaRPr lang="en-US" smtClean="0">
              <a:solidFill>
                <a:srgbClr val="FF0000"/>
              </a:solidFill>
            </a:endParaRPr>
          </a:p>
        </p:txBody>
      </p:sp>
      <p:sp>
        <p:nvSpPr>
          <p:cNvPr id="67587" name="Rectangle 3"/>
          <p:cNvSpPr>
            <a:spLocks noGrp="1" noChangeArrowheads="1"/>
          </p:cNvSpPr>
          <p:nvPr>
            <p:ph type="body" idx="1"/>
          </p:nvPr>
        </p:nvSpPr>
        <p:spPr>
          <a:xfrm>
            <a:off x="457200" y="1000125"/>
            <a:ext cx="8362950" cy="5643563"/>
          </a:xfrm>
        </p:spPr>
        <p:txBody>
          <a:bodyPr/>
          <a:lstStyle/>
          <a:p>
            <a:pPr eaLnBrk="1" hangingPunct="1">
              <a:lnSpc>
                <a:spcPct val="90000"/>
              </a:lnSpc>
            </a:pPr>
            <a:r>
              <a:rPr lang="en-GB" smtClean="0">
                <a:solidFill>
                  <a:srgbClr val="002060"/>
                </a:solidFill>
              </a:rPr>
              <a:t>A number of QTLs and genes have been identified.</a:t>
            </a:r>
          </a:p>
          <a:p>
            <a:pPr eaLnBrk="1" hangingPunct="1">
              <a:lnSpc>
                <a:spcPct val="90000"/>
              </a:lnSpc>
            </a:pPr>
            <a:r>
              <a:rPr lang="en-GB" smtClean="0">
                <a:solidFill>
                  <a:srgbClr val="002060"/>
                </a:solidFill>
              </a:rPr>
              <a:t>As yet there is little known about a number of these candidate genes or their role in the development of obesity.</a:t>
            </a:r>
          </a:p>
          <a:p>
            <a:pPr eaLnBrk="1" hangingPunct="1">
              <a:lnSpc>
                <a:spcPct val="90000"/>
              </a:lnSpc>
            </a:pPr>
            <a:r>
              <a:rPr lang="en-GB" smtClean="0">
                <a:solidFill>
                  <a:srgbClr val="002060"/>
                </a:solidFill>
              </a:rPr>
              <a:t>Identifying the physiological role of these gene products will help in the development of new strategies for the treatment and prevention of obesity.</a:t>
            </a:r>
          </a:p>
          <a:p>
            <a:pPr eaLnBrk="1" hangingPunct="1">
              <a:lnSpc>
                <a:spcPct val="90000"/>
              </a:lnSpc>
            </a:pPr>
            <a:r>
              <a:rPr lang="en-GB" smtClean="0">
                <a:solidFill>
                  <a:srgbClr val="002060"/>
                </a:solidFill>
              </a:rPr>
              <a:t>FTO is the first candidate gene contributing to common obesity although its role remains unclear.</a:t>
            </a:r>
            <a:endParaRPr lang="en-US" smtClean="0">
              <a:solidFill>
                <a:srgbClr val="002060"/>
              </a:solidFill>
            </a:endParaRPr>
          </a:p>
          <a:p>
            <a:pPr eaLnBrk="1" hangingPunct="1">
              <a:lnSpc>
                <a:spcPct val="90000"/>
              </a:lnSpc>
            </a:pPr>
            <a:endParaRPr lang="en-US" smtClean="0">
              <a:solidFill>
                <a:srgbClr val="00206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457200" y="2500313"/>
            <a:ext cx="8229600" cy="1285875"/>
          </a:xfrm>
        </p:spPr>
        <p:txBody>
          <a:bodyPr/>
          <a:lstStyle/>
          <a:p>
            <a:pPr algn="ctr" eaLnBrk="1" hangingPunct="1">
              <a:buFontTx/>
              <a:buNone/>
            </a:pPr>
            <a:r>
              <a:rPr lang="en-GB" b="1" smtClean="0">
                <a:solidFill>
                  <a:srgbClr val="FF0000"/>
                </a:solidFill>
              </a:rPr>
              <a:t>“Isn’t it just all about people eating too much and not doing enough exercise?”</a:t>
            </a:r>
            <a:endParaRPr lang="en-US" b="1"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3600" smtClean="0">
                <a:solidFill>
                  <a:srgbClr val="FF0000"/>
                </a:solidFill>
              </a:rPr>
              <a:t>Evidence for genetics of common obesity</a:t>
            </a:r>
            <a:endParaRPr lang="en-US" sz="3600" smtClean="0">
              <a:solidFill>
                <a:srgbClr val="FF0000"/>
              </a:solidFill>
            </a:endParaRPr>
          </a:p>
        </p:txBody>
      </p:sp>
      <p:sp>
        <p:nvSpPr>
          <p:cNvPr id="10243" name="Rectangle 3"/>
          <p:cNvSpPr>
            <a:spLocks noGrp="1" noChangeArrowheads="1"/>
          </p:cNvSpPr>
          <p:nvPr>
            <p:ph type="body" idx="1"/>
          </p:nvPr>
        </p:nvSpPr>
        <p:spPr/>
        <p:txBody>
          <a:bodyPr/>
          <a:lstStyle/>
          <a:p>
            <a:pPr eaLnBrk="1" hangingPunct="1"/>
            <a:r>
              <a:rPr lang="en-GB" smtClean="0">
                <a:solidFill>
                  <a:srgbClr val="002060"/>
                </a:solidFill>
              </a:rPr>
              <a:t>Twin studies</a:t>
            </a:r>
          </a:p>
          <a:p>
            <a:pPr lvl="1" eaLnBrk="1" hangingPunct="1"/>
            <a:r>
              <a:rPr lang="en-GB" smtClean="0">
                <a:solidFill>
                  <a:srgbClr val="002060"/>
                </a:solidFill>
              </a:rPr>
              <a:t>Compare effects on monozygotic (identical) and dizygotic/ fraternal (non-identical) twins.</a:t>
            </a:r>
          </a:p>
          <a:p>
            <a:pPr lvl="1" eaLnBrk="1" hangingPunct="1"/>
            <a:endParaRPr lang="en-GB" smtClean="0">
              <a:solidFill>
                <a:srgbClr val="002060"/>
              </a:solidFill>
            </a:endParaRPr>
          </a:p>
          <a:p>
            <a:pPr eaLnBrk="1" hangingPunct="1"/>
            <a:r>
              <a:rPr lang="en-GB" smtClean="0">
                <a:solidFill>
                  <a:srgbClr val="002060"/>
                </a:solidFill>
              </a:rPr>
              <a:t>Adoption studies</a:t>
            </a:r>
          </a:p>
          <a:p>
            <a:pPr lvl="1" eaLnBrk="1" hangingPunct="1"/>
            <a:r>
              <a:rPr lang="en-GB" smtClean="0">
                <a:solidFill>
                  <a:srgbClr val="002060"/>
                </a:solidFill>
              </a:rPr>
              <a:t>Adopted children more similar body weight to biological parents than adopted parents.</a:t>
            </a:r>
            <a:endParaRPr lang="en-US" smtClean="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solidFill>
                  <a:srgbClr val="FF0000"/>
                </a:solidFill>
              </a:rPr>
              <a:t>Twin studies</a:t>
            </a:r>
            <a:endParaRPr lang="en-US" smtClean="0">
              <a:solidFill>
                <a:srgbClr val="FF0000"/>
              </a:solidFill>
            </a:endParaRPr>
          </a:p>
        </p:txBody>
      </p:sp>
      <p:graphicFrame>
        <p:nvGraphicFramePr>
          <p:cNvPr id="98559" name="Group 255"/>
          <p:cNvGraphicFramePr>
            <a:graphicFrameLocks noGrp="1"/>
          </p:cNvGraphicFramePr>
          <p:nvPr>
            <p:ph idx="1"/>
          </p:nvPr>
        </p:nvGraphicFramePr>
        <p:xfrm>
          <a:off x="179388" y="1196975"/>
          <a:ext cx="8734425" cy="4689476"/>
        </p:xfrm>
        <a:graphic>
          <a:graphicData uri="http://schemas.openxmlformats.org/drawingml/2006/table">
            <a:tbl>
              <a:tblPr/>
              <a:tblGrid>
                <a:gridCol w="1835150"/>
                <a:gridCol w="628650"/>
                <a:gridCol w="1198562"/>
                <a:gridCol w="1363663"/>
                <a:gridCol w="1208087"/>
                <a:gridCol w="1198563"/>
                <a:gridCol w="1301750"/>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rgbClr val="0070C0"/>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Men</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Women</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r>
              <a:tr h="730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horzOverflow="overflow">
                    <a:lnL>
                      <a:noFill/>
                    </a:lnL>
                    <a:lnR>
                      <a:noFill/>
                    </a:lnR>
                    <a:lnT>
                      <a:noFill/>
                    </a:lnT>
                    <a:lnB w="38100" cap="flat" cmpd="sng" algn="ctr">
                      <a:solidFill>
                        <a:srgbClr val="66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No.</a:t>
                      </a:r>
                      <a:endParaRPr kumimoji="0" lang="en-US" sz="1800" b="0" i="0" u="none" strike="noStrike" cap="none" normalizeH="0" baseline="0" smtClean="0">
                        <a:ln>
                          <a:noFill/>
                        </a:ln>
                        <a:solidFill>
                          <a:srgbClr val="002060"/>
                        </a:solidFill>
                        <a:effectLst/>
                        <a:latin typeface="Arial" charset="0"/>
                        <a:cs typeface="Arial" charset="0"/>
                      </a:endParaRPr>
                    </a:p>
                  </a:txBody>
                  <a:tcPr horzOverflow="overflow">
                    <a:lnL>
                      <a:noFill/>
                    </a:lnL>
                    <a:lnR>
                      <a:noFill/>
                    </a:lnR>
                    <a:lnT>
                      <a:noFill/>
                    </a:lnT>
                    <a:lnB w="38100" cap="flat" cmpd="sng" algn="ctr">
                      <a:solidFill>
                        <a:srgbClr val="66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BMI</a:t>
                      </a:r>
                      <a:endParaRPr kumimoji="0" lang="en-US" sz="1800" b="0" i="0" u="none" strike="noStrike" cap="none" normalizeH="0" baseline="0" smtClean="0">
                        <a:ln>
                          <a:noFill/>
                        </a:ln>
                        <a:solidFill>
                          <a:srgbClr val="002060"/>
                        </a:solidFill>
                        <a:effectLst/>
                        <a:latin typeface="Arial" charset="0"/>
                        <a:cs typeface="Arial" charset="0"/>
                      </a:endParaRPr>
                    </a:p>
                  </a:txBody>
                  <a:tcPr horzOverflow="overflow">
                    <a:lnL>
                      <a:noFill/>
                    </a:lnL>
                    <a:lnR>
                      <a:noFill/>
                    </a:lnR>
                    <a:lnT>
                      <a:noFill/>
                    </a:lnT>
                    <a:lnB w="38100" cap="flat" cmpd="sng" algn="ctr">
                      <a:solidFill>
                        <a:srgbClr val="66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Intra-pair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Correlation</a:t>
                      </a:r>
                      <a:endParaRPr kumimoji="0" lang="en-US" sz="1800" b="0" i="0" u="none" strike="noStrike" cap="none" normalizeH="0" baseline="0" smtClean="0">
                        <a:ln>
                          <a:noFill/>
                        </a:ln>
                        <a:solidFill>
                          <a:srgbClr val="002060"/>
                        </a:solidFill>
                        <a:effectLst/>
                        <a:latin typeface="Arial" charset="0"/>
                        <a:cs typeface="Arial" charset="0"/>
                      </a:endParaRPr>
                    </a:p>
                  </a:txBody>
                  <a:tcPr horzOverflow="overflow">
                    <a:lnL>
                      <a:noFill/>
                    </a:lnL>
                    <a:lnR>
                      <a:noFill/>
                    </a:lnR>
                    <a:lnT>
                      <a:noFill/>
                    </a:lnT>
                    <a:lnB w="38100" cap="flat" cmpd="sng" algn="ctr">
                      <a:solidFill>
                        <a:srgbClr val="66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No.</a:t>
                      </a:r>
                      <a:endParaRPr kumimoji="0" lang="en-US" sz="1800" b="0" i="0" u="none" strike="noStrike" cap="none" normalizeH="0" baseline="0" smtClean="0">
                        <a:ln>
                          <a:noFill/>
                        </a:ln>
                        <a:solidFill>
                          <a:srgbClr val="002060"/>
                        </a:solidFill>
                        <a:effectLst/>
                        <a:latin typeface="Arial" charset="0"/>
                        <a:cs typeface="Arial" charset="0"/>
                      </a:endParaRPr>
                    </a:p>
                  </a:txBody>
                  <a:tcPr horzOverflow="overflow">
                    <a:lnL>
                      <a:noFill/>
                    </a:lnL>
                    <a:lnR>
                      <a:noFill/>
                    </a:lnR>
                    <a:lnT>
                      <a:noFill/>
                    </a:lnT>
                    <a:lnB w="38100" cap="flat" cmpd="sng" algn="ctr">
                      <a:solidFill>
                        <a:srgbClr val="66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BMI</a:t>
                      </a:r>
                      <a:endParaRPr kumimoji="0" lang="en-US" sz="1800" b="0" i="0" u="none" strike="noStrike" cap="none" normalizeH="0" baseline="0" smtClean="0">
                        <a:ln>
                          <a:noFill/>
                        </a:ln>
                        <a:solidFill>
                          <a:srgbClr val="002060"/>
                        </a:solidFill>
                        <a:effectLst/>
                        <a:latin typeface="Arial" charset="0"/>
                        <a:cs typeface="Arial" charset="0"/>
                      </a:endParaRPr>
                    </a:p>
                  </a:txBody>
                  <a:tcPr horzOverflow="overflow">
                    <a:lnL>
                      <a:noFill/>
                    </a:lnL>
                    <a:lnR>
                      <a:noFill/>
                    </a:lnR>
                    <a:lnT>
                      <a:noFill/>
                    </a:lnT>
                    <a:lnB w="38100" cap="flat" cmpd="sng" algn="ctr">
                      <a:solidFill>
                        <a:srgbClr val="66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Intra-pair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Correlation</a:t>
                      </a:r>
                      <a:endParaRPr kumimoji="0" lang="en-US" sz="1800" b="0" i="0" u="none" strike="noStrike" cap="none" normalizeH="0" baseline="0" smtClean="0">
                        <a:ln>
                          <a:noFill/>
                        </a:ln>
                        <a:solidFill>
                          <a:srgbClr val="002060"/>
                        </a:solidFill>
                        <a:effectLst/>
                        <a:latin typeface="Arial" charset="0"/>
                        <a:cs typeface="Arial" charset="0"/>
                      </a:endParaRPr>
                    </a:p>
                  </a:txBody>
                  <a:tcPr horzOverflow="overflow">
                    <a:lnL>
                      <a:noFill/>
                    </a:lnL>
                    <a:lnR>
                      <a:noFill/>
                    </a:lnR>
                    <a:lnT>
                      <a:noFill/>
                    </a:lnT>
                    <a:lnB w="38100" cap="flat" cmpd="sng" algn="ctr">
                      <a:solidFill>
                        <a:srgbClr val="66FF66"/>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FF0000"/>
                          </a:solidFill>
                          <a:effectLst/>
                          <a:latin typeface="Arial" charset="0"/>
                          <a:cs typeface="Arial" charset="0"/>
                        </a:rPr>
                        <a:t>Monozygotic</a:t>
                      </a:r>
                      <a:endParaRPr kumimoji="0" lang="en-US" sz="1800" b="0" i="0" u="none" strike="noStrike" cap="none" normalizeH="0" baseline="0" smtClean="0">
                        <a:ln>
                          <a:noFill/>
                        </a:ln>
                        <a:solidFill>
                          <a:srgbClr val="FF0000"/>
                        </a:solidFill>
                        <a:effectLst/>
                        <a:latin typeface="Arial" charset="0"/>
                        <a:cs typeface="Arial" charset="0"/>
                      </a:endParaRPr>
                    </a:p>
                  </a:txBody>
                  <a:tcPr anchor="ctr" horzOverflow="overflow">
                    <a:lnL>
                      <a:noFill/>
                    </a:lnL>
                    <a:lnR>
                      <a:noFill/>
                    </a:lnR>
                    <a:lnT w="38100" cap="flat" cmpd="sng" algn="ctr">
                      <a:solidFill>
                        <a:srgbClr val="66FF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horzOverflow="overflow">
                    <a:lnL>
                      <a:noFill/>
                    </a:lnL>
                    <a:lnR>
                      <a:noFill/>
                    </a:lnR>
                    <a:lnT w="38100" cap="flat" cmpd="sng" algn="ctr">
                      <a:solidFill>
                        <a:srgbClr val="66FF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horzOverflow="overflow">
                    <a:lnL>
                      <a:noFill/>
                    </a:lnL>
                    <a:lnR>
                      <a:noFill/>
                    </a:lnR>
                    <a:lnT w="38100" cap="flat" cmpd="sng" algn="ctr">
                      <a:solidFill>
                        <a:srgbClr val="66FF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horzOverflow="overflow">
                    <a:lnL>
                      <a:noFill/>
                    </a:lnL>
                    <a:lnR>
                      <a:noFill/>
                    </a:lnR>
                    <a:lnT w="38100" cap="flat" cmpd="sng" algn="ctr">
                      <a:solidFill>
                        <a:srgbClr val="66FF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horzOverflow="overflow">
                    <a:lnL>
                      <a:noFill/>
                    </a:lnL>
                    <a:lnR>
                      <a:noFill/>
                    </a:lnR>
                    <a:lnT w="38100" cap="flat" cmpd="sng" algn="ctr">
                      <a:solidFill>
                        <a:srgbClr val="66FF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horzOverflow="overflow">
                    <a:lnL>
                      <a:noFill/>
                    </a:lnL>
                    <a:lnR>
                      <a:noFill/>
                    </a:lnR>
                    <a:lnT w="38100" cap="flat" cmpd="sng" algn="ctr">
                      <a:solidFill>
                        <a:srgbClr val="66FF6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horzOverflow="overflow">
                    <a:lnL>
                      <a:noFill/>
                    </a:lnL>
                    <a:lnR>
                      <a:noFill/>
                    </a:lnR>
                    <a:lnT w="38100" cap="flat" cmpd="sng" algn="ctr">
                      <a:solidFill>
                        <a:srgbClr val="66FF66"/>
                      </a:solidFill>
                      <a:prstDash val="solid"/>
                      <a:round/>
                      <a:headEnd type="none" w="med" len="med"/>
                      <a:tailEnd type="none" w="med" len="med"/>
                    </a:lnT>
                    <a:lnB>
                      <a:noFill/>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Reared apart</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49</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24.8 </a:t>
                      </a:r>
                      <a:r>
                        <a:rPr kumimoji="0" lang="en-US" sz="1800" b="0" i="0" u="none" strike="noStrike" cap="none" normalizeH="0" baseline="0" smtClean="0">
                          <a:ln>
                            <a:noFill/>
                          </a:ln>
                          <a:solidFill>
                            <a:srgbClr val="002060"/>
                          </a:solidFill>
                          <a:effectLst/>
                          <a:latin typeface="Arial" charset="0"/>
                          <a:cs typeface="Arial" charset="0"/>
                        </a:rPr>
                        <a:t>± 2.4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0.70</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44</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24.2 </a:t>
                      </a:r>
                      <a:r>
                        <a:rPr kumimoji="0" lang="en-US" sz="1800" b="0" i="0" u="none" strike="noStrike" cap="none" normalizeH="0" baseline="0" smtClean="0">
                          <a:ln>
                            <a:noFill/>
                          </a:ln>
                          <a:solidFill>
                            <a:srgbClr val="002060"/>
                          </a:solidFill>
                          <a:effectLst/>
                          <a:latin typeface="Arial" charset="0"/>
                          <a:cs typeface="Arial" charset="0"/>
                        </a:rPr>
                        <a:t>± 3.4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0.66</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Reared together</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66</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24.2 </a:t>
                      </a:r>
                      <a:r>
                        <a:rPr kumimoji="0" lang="en-US" sz="1800" b="0" i="0" u="none" strike="noStrike" cap="none" normalizeH="0" baseline="0" smtClean="0">
                          <a:ln>
                            <a:noFill/>
                          </a:ln>
                          <a:solidFill>
                            <a:srgbClr val="002060"/>
                          </a:solidFill>
                          <a:effectLst/>
                          <a:latin typeface="Arial" charset="0"/>
                          <a:cs typeface="Arial" charset="0"/>
                        </a:rPr>
                        <a:t>± 2.9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0.74</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88</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23.7 </a:t>
                      </a:r>
                      <a:r>
                        <a:rPr kumimoji="0" lang="en-US" sz="1800" b="0" i="0" u="none" strike="noStrike" cap="none" normalizeH="0" baseline="0" smtClean="0">
                          <a:ln>
                            <a:noFill/>
                          </a:ln>
                          <a:solidFill>
                            <a:srgbClr val="002060"/>
                          </a:solidFill>
                          <a:effectLst/>
                          <a:latin typeface="Arial" charset="0"/>
                          <a:cs typeface="Arial" charset="0"/>
                        </a:rPr>
                        <a:t>± 3.5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0.66</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FF0000"/>
                          </a:solidFill>
                          <a:effectLst/>
                          <a:latin typeface="Arial" charset="0"/>
                          <a:cs typeface="Arial" charset="0"/>
                        </a:rPr>
                        <a:t>Dizygotic</a:t>
                      </a:r>
                      <a:endParaRPr kumimoji="0" lang="en-US" sz="1800" b="0" i="0" u="none" strike="noStrike" cap="none" normalizeH="0" baseline="0" smtClean="0">
                        <a:ln>
                          <a:noFill/>
                        </a:ln>
                        <a:solidFill>
                          <a:srgbClr val="FF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70C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Reared apart</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75</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25.1 </a:t>
                      </a:r>
                      <a:r>
                        <a:rPr kumimoji="0" lang="en-US" sz="1800" b="0" i="0" u="none" strike="noStrike" cap="none" normalizeH="0" baseline="0" smtClean="0">
                          <a:ln>
                            <a:noFill/>
                          </a:ln>
                          <a:solidFill>
                            <a:srgbClr val="002060"/>
                          </a:solidFill>
                          <a:effectLst/>
                          <a:latin typeface="Arial" charset="0"/>
                          <a:cs typeface="Arial" charset="0"/>
                        </a:rPr>
                        <a:t>± 3.0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0.15</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143</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24.9 </a:t>
                      </a:r>
                      <a:r>
                        <a:rPr kumimoji="0" lang="en-US" sz="1800" b="0" i="0" u="none" strike="noStrike" cap="none" normalizeH="0" baseline="0" smtClean="0">
                          <a:ln>
                            <a:noFill/>
                          </a:ln>
                          <a:solidFill>
                            <a:srgbClr val="002060"/>
                          </a:solidFill>
                          <a:effectLst/>
                          <a:latin typeface="Arial" charset="0"/>
                          <a:cs typeface="Arial" charset="0"/>
                        </a:rPr>
                        <a:t>± 4.1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0.25</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Reared together</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89</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002060"/>
                          </a:solidFill>
                          <a:effectLst/>
                          <a:latin typeface="Arial" charset="0"/>
                          <a:cs typeface="Arial" charset="0"/>
                        </a:rPr>
                        <a:t>24.6 </a:t>
                      </a:r>
                      <a:r>
                        <a:rPr kumimoji="0" lang="en-US" sz="1800" b="0" i="0" u="none" strike="noStrike" cap="none" normalizeH="0" baseline="0" dirty="0" smtClean="0">
                          <a:ln>
                            <a:noFill/>
                          </a:ln>
                          <a:solidFill>
                            <a:srgbClr val="002060"/>
                          </a:solidFill>
                          <a:effectLst/>
                          <a:latin typeface="Arial" charset="0"/>
                          <a:cs typeface="Arial" charset="0"/>
                        </a:rPr>
                        <a:t>± 2.7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0.33</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119</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23.9 </a:t>
                      </a:r>
                      <a:r>
                        <a:rPr kumimoji="0" lang="en-US" sz="1800" b="0" i="0" u="none" strike="noStrike" cap="none" normalizeH="0" baseline="0" smtClean="0">
                          <a:ln>
                            <a:noFill/>
                          </a:ln>
                          <a:solidFill>
                            <a:srgbClr val="002060"/>
                          </a:solidFill>
                          <a:effectLst/>
                          <a:latin typeface="Arial" charset="0"/>
                          <a:cs typeface="Arial" charset="0"/>
                        </a:rPr>
                        <a:t>± 3.5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2060"/>
                          </a:solidFill>
                          <a:effectLst/>
                          <a:latin typeface="Arial" charset="0"/>
                          <a:cs typeface="Arial" charset="0"/>
                        </a:rPr>
                        <a:t>0.27</a:t>
                      </a:r>
                      <a:endParaRPr kumimoji="0" lang="en-US" sz="1800" b="0" i="0" u="none" strike="noStrike" cap="none" normalizeH="0" baseline="0" smtClean="0">
                        <a:ln>
                          <a:noFill/>
                        </a:ln>
                        <a:solidFill>
                          <a:srgbClr val="00206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11321" name="Text Box 256"/>
          <p:cNvSpPr txBox="1">
            <a:spLocks noChangeArrowheads="1"/>
          </p:cNvSpPr>
          <p:nvPr/>
        </p:nvSpPr>
        <p:spPr bwMode="auto">
          <a:xfrm>
            <a:off x="4572000" y="63817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a:solidFill>
                  <a:srgbClr val="FF0000"/>
                </a:solidFill>
                <a:latin typeface="Calibri" pitchFamily="34" charset="0"/>
              </a:rPr>
              <a:t>Stunkard </a:t>
            </a:r>
            <a:r>
              <a:rPr lang="en-GB" b="1" i="1">
                <a:solidFill>
                  <a:srgbClr val="FF0000"/>
                </a:solidFill>
                <a:latin typeface="Calibri" pitchFamily="34" charset="0"/>
              </a:rPr>
              <a:t>et al</a:t>
            </a:r>
            <a:r>
              <a:rPr lang="en-GB" b="1">
                <a:solidFill>
                  <a:srgbClr val="FF0000"/>
                </a:solidFill>
                <a:latin typeface="Calibri" pitchFamily="34" charset="0"/>
              </a:rPr>
              <a:t> NEJM 1990; 322:1483-7</a:t>
            </a:r>
            <a:endParaRPr lang="en-US"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mtClean="0">
                <a:solidFill>
                  <a:srgbClr val="FF0000"/>
                </a:solidFill>
              </a:rPr>
              <a:t>Twin studies</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t="19048"/>
          <a:stretch>
            <a:fillRect/>
          </a:stretch>
        </p:blipFill>
        <p:spPr bwMode="auto">
          <a:xfrm>
            <a:off x="500063" y="1441450"/>
            <a:ext cx="821531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2034</Words>
  <Application>Microsoft Office PowerPoint</Application>
  <PresentationFormat>On-screen Show (4:3)</PresentationFormat>
  <Paragraphs>338</Paragraphs>
  <Slides>64</Slides>
  <Notes>64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Genetics of obesity</vt:lpstr>
      <vt:lpstr>Learning objectives</vt:lpstr>
      <vt:lpstr>Obesity</vt:lpstr>
      <vt:lpstr>Why is the world’s population getting more obese?</vt:lpstr>
      <vt:lpstr>PowerPoint Presentation</vt:lpstr>
      <vt:lpstr>Weight is highly heritable</vt:lpstr>
      <vt:lpstr>Evidence for genetics of common obesity</vt:lpstr>
      <vt:lpstr>Twin studies</vt:lpstr>
      <vt:lpstr>Twin studies</vt:lpstr>
      <vt:lpstr>Why are we genetically predisposed to be obese?</vt:lpstr>
      <vt:lpstr>The “thrifty gene” hypothesis</vt:lpstr>
      <vt:lpstr>But.....</vt:lpstr>
      <vt:lpstr>Monogenic forms of obesity</vt:lpstr>
      <vt:lpstr>Monogenic forms of obesity</vt:lpstr>
      <vt:lpstr>Syndromic forms of obesity</vt:lpstr>
      <vt:lpstr>Prader-Willi Syndrome</vt:lpstr>
      <vt:lpstr>Prader-Willi Syndrome</vt:lpstr>
      <vt:lpstr>Finding Obesity Susceptibility Genes</vt:lpstr>
      <vt:lpstr>PowerPoint Presentation</vt:lpstr>
      <vt:lpstr>PowerPoint Presentation</vt:lpstr>
      <vt:lpstr>Candidate gene approach</vt:lpstr>
      <vt:lpstr>Candidate gene approach</vt:lpstr>
      <vt:lpstr>Candidate gene approach</vt:lpstr>
      <vt:lpstr>The Human Obesity Gene Map</vt:lpstr>
      <vt:lpstr>The Human Obesity Gene Map</vt:lpstr>
      <vt:lpstr>The Human Obesity Gene Map</vt:lpstr>
      <vt:lpstr>Genome-wide association studies</vt:lpstr>
      <vt:lpstr>Candidate gene approach</vt:lpstr>
      <vt:lpstr>PowerPoint Presentation</vt:lpstr>
      <vt:lpstr>Identification of FTO as a candidate genes for obesity</vt:lpstr>
      <vt:lpstr>FTO as a candidate gene for obesity</vt:lpstr>
      <vt:lpstr>What is FTO?</vt:lpstr>
      <vt:lpstr>Ft mutant mouse</vt:lpstr>
      <vt:lpstr>How did they determine the role of FTO?</vt:lpstr>
      <vt:lpstr>A role for FTO?</vt:lpstr>
      <vt:lpstr>2OG-dependent nucleic acid demethylases</vt:lpstr>
      <vt:lpstr>PowerPoint Presentation</vt:lpstr>
      <vt:lpstr>FTO expression in the hypothalamus</vt:lpstr>
      <vt:lpstr>The nutritional regulation of FTO is nucleus specific in mice</vt:lpstr>
      <vt:lpstr>FTO expression in rat CNS</vt:lpstr>
      <vt:lpstr>Hypothalamic FTO mRNA is altered by changes in nutritional status in rats </vt:lpstr>
      <vt:lpstr>A gene for obesity?</vt:lpstr>
      <vt:lpstr>Publications to 2009</vt:lpstr>
      <vt:lpstr>Relevance to obesity?</vt:lpstr>
      <vt:lpstr>FTO knockout mouse #1</vt:lpstr>
      <vt:lpstr>FTO knockout mouse #1</vt:lpstr>
      <vt:lpstr>FTO knockout mouse #2 </vt:lpstr>
      <vt:lpstr>PowerPoint Presentation</vt:lpstr>
      <vt:lpstr>FTO knockout mouse #2 </vt:lpstr>
      <vt:lpstr>Overexpression of Fto leads to increased food intake and results in obesity Chris Church1, Lee Moir1, Fiona McMurray1, Christophe Girard2, Gareth T Banks1, Lydia Teboul1, Sara Wells1, Jens C Brüning3, Patrick M Nolan1, Frances M Ashcroft2 &amp; Roger D Cox1</vt:lpstr>
      <vt:lpstr>Overexpression of Fto leads to increased food intake and results in obesity </vt:lpstr>
      <vt:lpstr>Overexpression of Fto leads to increased food intake and results in obesity </vt:lpstr>
      <vt:lpstr>Overexpression of Fto leads to increased food intake and results in obesity </vt:lpstr>
      <vt:lpstr>PowerPoint Presentation</vt:lpstr>
      <vt:lpstr>PowerPoint Presentation</vt:lpstr>
      <vt:lpstr>PowerPoint Presentation</vt:lpstr>
      <vt:lpstr>PowerPoint Presentation</vt:lpstr>
      <vt:lpstr>Unanswered questions</vt:lpstr>
      <vt:lpstr>Ftm</vt:lpstr>
      <vt:lpstr>Unanswered questions</vt:lpstr>
      <vt:lpstr>PowerPoint Presentation</vt:lpstr>
      <vt:lpstr>Summary</vt:lpstr>
      <vt:lpstr>Summary cont.</vt:lpstr>
      <vt:lpstr>PowerPoint Presentation</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kls1</dc:creator>
  <cp:lastModifiedBy>Shiel, Nuala</cp:lastModifiedBy>
  <cp:revision>174</cp:revision>
  <dcterms:created xsi:type="dcterms:W3CDTF">2008-10-07T15:28:31Z</dcterms:created>
  <dcterms:modified xsi:type="dcterms:W3CDTF">2012-11-23T16:59:23Z</dcterms:modified>
</cp:coreProperties>
</file>