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369" r:id="rId3"/>
    <p:sldId id="322" r:id="rId4"/>
    <p:sldId id="356" r:id="rId5"/>
    <p:sldId id="339" r:id="rId6"/>
    <p:sldId id="338" r:id="rId7"/>
    <p:sldId id="324" r:id="rId8"/>
    <p:sldId id="340" r:id="rId9"/>
    <p:sldId id="341" r:id="rId10"/>
    <p:sldId id="347" r:id="rId11"/>
    <p:sldId id="342" r:id="rId12"/>
    <p:sldId id="344" r:id="rId13"/>
    <p:sldId id="343" r:id="rId14"/>
    <p:sldId id="345" r:id="rId15"/>
    <p:sldId id="346" r:id="rId16"/>
    <p:sldId id="348" r:id="rId17"/>
    <p:sldId id="349" r:id="rId18"/>
    <p:sldId id="350" r:id="rId19"/>
    <p:sldId id="351" r:id="rId20"/>
    <p:sldId id="352" r:id="rId21"/>
    <p:sldId id="370" r:id="rId22"/>
    <p:sldId id="354" r:id="rId23"/>
    <p:sldId id="355" r:id="rId24"/>
    <p:sldId id="371" r:id="rId25"/>
    <p:sldId id="357" r:id="rId26"/>
    <p:sldId id="358" r:id="rId27"/>
    <p:sldId id="359" r:id="rId28"/>
    <p:sldId id="361" r:id="rId29"/>
    <p:sldId id="364" r:id="rId30"/>
    <p:sldId id="365" r:id="rId31"/>
    <p:sldId id="372" r:id="rId32"/>
    <p:sldId id="373" r:id="rId33"/>
    <p:sldId id="366" r:id="rId34"/>
    <p:sldId id="368" r:id="rId35"/>
    <p:sldId id="36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FF"/>
    <a:srgbClr val="00FFCC"/>
    <a:srgbClr val="F4ECE4"/>
    <a:srgbClr val="CFC29D"/>
    <a:srgbClr val="C4AB40"/>
    <a:srgbClr val="FF9933"/>
    <a:srgbClr val="FC284B"/>
    <a:srgbClr val="FD2F4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200" y="-3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triglyceride fatty acids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rgbClr val="FFCC66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rgbClr val="FF9966"/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5"/>
            <c:bubble3D val="0"/>
            <c:spPr>
              <a:solidFill>
                <a:srgbClr val="FFCC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oleic</c:v>
                </c:pt>
                <c:pt idx="1">
                  <c:v>palmitic</c:v>
                </c:pt>
                <c:pt idx="2">
                  <c:v>linoleic</c:v>
                </c:pt>
                <c:pt idx="3">
                  <c:v>stearic</c:v>
                </c:pt>
                <c:pt idx="4">
                  <c:v>palmitoleic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6789">
          <a:noFill/>
        </a:ln>
      </c:spPr>
    </c:plotArea>
    <c:legend>
      <c:legendPos val="t"/>
      <c:overlay val="0"/>
      <c:txPr>
        <a:bodyPr/>
        <a:lstStyle/>
        <a:p>
          <a:pPr>
            <a:defRPr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98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triglyceride fatty acids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rgbClr val="FFCC66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rgbClr val="FF9966"/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5"/>
            <c:bubble3D val="0"/>
            <c:spPr>
              <a:solidFill>
                <a:srgbClr val="FFCC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oleic</c:v>
                </c:pt>
                <c:pt idx="1">
                  <c:v>palmitic</c:v>
                </c:pt>
                <c:pt idx="2">
                  <c:v>linoleic</c:v>
                </c:pt>
                <c:pt idx="3">
                  <c:v>stearic</c:v>
                </c:pt>
                <c:pt idx="4">
                  <c:v>palmitoleic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50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6789">
          <a:noFill/>
        </a:ln>
      </c:spPr>
    </c:plotArea>
    <c:legend>
      <c:legendPos val="t"/>
      <c:overlay val="0"/>
      <c:txPr>
        <a:bodyPr/>
        <a:lstStyle/>
        <a:p>
          <a:pPr>
            <a:defRPr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98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triglyceride fatty acids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rgbClr val="FFCC66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rgbClr val="FF9966"/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5"/>
            <c:bubble3D val="0"/>
            <c:spPr>
              <a:solidFill>
                <a:srgbClr val="FFCC9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oleic</c:v>
                </c:pt>
                <c:pt idx="1">
                  <c:v>palmitic</c:v>
                </c:pt>
                <c:pt idx="2">
                  <c:v>linoleic</c:v>
                </c:pt>
                <c:pt idx="3">
                  <c:v>stearic</c:v>
                </c:pt>
                <c:pt idx="4">
                  <c:v>palmitoleic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1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6789">
          <a:noFill/>
        </a:ln>
      </c:spPr>
    </c:plotArea>
    <c:legend>
      <c:legendPos val="t"/>
      <c:overlay val="0"/>
      <c:txPr>
        <a:bodyPr/>
        <a:lstStyle/>
        <a:p>
          <a:pPr>
            <a:defRPr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98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6 hours Intralipid</c:v>
                </c:pt>
                <c:pt idx="2">
                  <c:v>24 hours Intralipid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86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209280"/>
        <c:axId val="218227456"/>
      </c:barChart>
      <c:catAx>
        <c:axId val="21820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218227456"/>
        <c:crosses val="autoZero"/>
        <c:auto val="1"/>
        <c:lblAlgn val="ctr"/>
        <c:lblOffset val="100"/>
        <c:noMultiLvlLbl val="0"/>
      </c:catAx>
      <c:valAx>
        <c:axId val="21822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2182092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9318B7-CAF3-48F5-A51E-D619B92C3893}" type="datetimeFigureOut">
              <a:rPr lang="en-US"/>
              <a:pPr>
                <a:defRPr/>
              </a:pPr>
              <a:t>11/22/2012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604877-3419-4024-AB41-704D489E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1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FB1E-FBCF-41B1-97B5-F884636D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B2964-47DF-4BBE-9ACD-B13F2606D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605D-BAE0-4C5C-AB73-36ABC64C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5C1A-59BD-4EE2-B089-EA4E26906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BC0D-3301-4F87-AD69-F75A82AD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4830-C765-4F81-8EBD-088390A3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58101-2992-4880-BE4D-C457692F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9AF8-15FC-4C3F-9D71-92E86EFC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234B-34D8-4AF3-8887-06EC0A07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CB61-7E0B-4231-AB2E-8477ADB4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3842-6E6C-4212-92E2-F8F45CA8A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01232"/>
            </a:gs>
            <a:gs pos="100000">
              <a:srgbClr val="1E51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CF8348-D49B-4792-9831-BD280FFC8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diabetes.diabetesjournals.org/content/51/5/1437/F2.lar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b/bf/Palmitoleic_aci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d/db/Oleic_acid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8925" y="195263"/>
            <a:ext cx="371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87EC4"/>
                </a:solidFill>
                <a:latin typeface="Arial" charset="0"/>
              </a:rPr>
              <a:t>Imperial College</a:t>
            </a:r>
          </a:p>
          <a:p>
            <a:r>
              <a:rPr lang="en-US" sz="3600" b="1">
                <a:solidFill>
                  <a:srgbClr val="387EC4"/>
                </a:solidFill>
                <a:latin typeface="Arial" charset="0"/>
              </a:rPr>
              <a:t>London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62101" y="1943100"/>
            <a:ext cx="70103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Arial" charset="0"/>
              </a:rPr>
              <a:t>Fatty acids and regulation of intermediary metabolism</a:t>
            </a:r>
            <a:endParaRPr lang="en-US" sz="4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68475" y="4624388"/>
            <a:ext cx="4302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Arial" charset="0"/>
              </a:rPr>
              <a:t>Ian F. </a:t>
            </a:r>
            <a:r>
              <a:rPr lang="en-US" sz="2800" dirty="0" err="1">
                <a:solidFill>
                  <a:srgbClr val="FF9933"/>
                </a:solidFill>
                <a:latin typeface="Arial" charset="0"/>
              </a:rPr>
              <a:t>Godsland</a:t>
            </a:r>
            <a:r>
              <a:rPr lang="en-US" sz="2800" dirty="0">
                <a:solidFill>
                  <a:srgbClr val="FF9933"/>
                </a:solidFill>
                <a:latin typeface="Arial" charset="0"/>
              </a:rPr>
              <a:t>, PhD</a:t>
            </a:r>
          </a:p>
          <a:p>
            <a:r>
              <a:rPr lang="en-GB" sz="2000" dirty="0">
                <a:solidFill>
                  <a:srgbClr val="FF9933"/>
                </a:solidFill>
                <a:latin typeface="Arial" charset="0"/>
              </a:rPr>
              <a:t>BSc Endocrinology, Module 2</a:t>
            </a:r>
          </a:p>
          <a:p>
            <a:endParaRPr lang="en-GB" sz="2000" dirty="0">
              <a:solidFill>
                <a:srgbClr val="FF9933"/>
              </a:solidFill>
              <a:latin typeface="Arial" charset="0"/>
            </a:endParaRPr>
          </a:p>
          <a:p>
            <a:r>
              <a:rPr lang="en-GB" sz="2000" dirty="0" err="1">
                <a:solidFill>
                  <a:srgbClr val="FF9933"/>
                </a:solidFill>
                <a:latin typeface="Arial" charset="0"/>
              </a:rPr>
              <a:t>i.godsland</a:t>
            </a:r>
            <a:r>
              <a:rPr lang="en-GB" sz="2000" dirty="0">
                <a:solidFill>
                  <a:srgbClr val="FF9933"/>
                </a:solidFill>
                <a:latin typeface="Arial" charset="0"/>
              </a:rPr>
              <a:t> @ imperial.ac.uk</a:t>
            </a:r>
            <a:endParaRPr lang="en-US" sz="2000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49" y="1323974"/>
            <a:ext cx="3911669" cy="5010151"/>
          </a:xfrm>
          <a:prstGeom prst="rect">
            <a:avLst/>
          </a:prstGeom>
        </p:spPr>
      </p:pic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7562850" y="1733550"/>
            <a:ext cx="97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linoleic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2"/>
          <p:cNvSpPr txBox="1">
            <a:spLocks noChangeArrowheads="1"/>
          </p:cNvSpPr>
          <p:nvPr/>
        </p:nvSpPr>
        <p:spPr bwMode="auto">
          <a:xfrm>
            <a:off x="5191125" y="1733550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C18:2 n-6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75"/>
          <p:cNvGrpSpPr>
            <a:grpSpLocks/>
          </p:cNvGrpSpPr>
          <p:nvPr/>
        </p:nvGrpSpPr>
        <p:grpSpPr bwMode="auto">
          <a:xfrm>
            <a:off x="5834063" y="1449388"/>
            <a:ext cx="163512" cy="169862"/>
            <a:chOff x="977660" y="871266"/>
            <a:chExt cx="163902" cy="169655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rot="16200000" flipH="1">
            <a:off x="6115844" y="1493044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79"/>
          <p:cNvGrpSpPr>
            <a:grpSpLocks/>
          </p:cNvGrpSpPr>
          <p:nvPr/>
        </p:nvGrpSpPr>
        <p:grpSpPr bwMode="auto">
          <a:xfrm>
            <a:off x="5991225" y="1446213"/>
            <a:ext cx="165100" cy="169862"/>
            <a:chOff x="977660" y="871266"/>
            <a:chExt cx="163902" cy="169655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018132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82"/>
          <p:cNvSpPr txBox="1">
            <a:spLocks noChangeArrowheads="1"/>
          </p:cNvSpPr>
          <p:nvPr/>
        </p:nvSpPr>
        <p:spPr bwMode="auto">
          <a:xfrm>
            <a:off x="5178425" y="135572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83"/>
          <p:cNvGrpSpPr>
            <a:grpSpLocks/>
          </p:cNvGrpSpPr>
          <p:nvPr/>
        </p:nvGrpSpPr>
        <p:grpSpPr bwMode="auto">
          <a:xfrm rot="10800000">
            <a:off x="6443663" y="1449388"/>
            <a:ext cx="163512" cy="169862"/>
            <a:chOff x="977660" y="871266"/>
            <a:chExt cx="163902" cy="169655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934996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6242050" y="1595438"/>
            <a:ext cx="198438" cy="31750"/>
            <a:chOff x="1621766" y="1943819"/>
            <a:chExt cx="198406" cy="3162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9"/>
          <p:cNvGrpSpPr>
            <a:grpSpLocks/>
          </p:cNvGrpSpPr>
          <p:nvPr/>
        </p:nvGrpSpPr>
        <p:grpSpPr bwMode="auto">
          <a:xfrm>
            <a:off x="6613525" y="1592263"/>
            <a:ext cx="198438" cy="31750"/>
            <a:chOff x="1621766" y="1943819"/>
            <a:chExt cx="198406" cy="3162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92"/>
          <p:cNvGrpSpPr>
            <a:grpSpLocks/>
          </p:cNvGrpSpPr>
          <p:nvPr/>
        </p:nvGrpSpPr>
        <p:grpSpPr bwMode="auto">
          <a:xfrm flipV="1">
            <a:off x="6823075" y="1449388"/>
            <a:ext cx="163513" cy="169862"/>
            <a:chOff x="977660" y="871266"/>
            <a:chExt cx="163902" cy="169655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5"/>
          <p:cNvGrpSpPr>
            <a:grpSpLocks/>
          </p:cNvGrpSpPr>
          <p:nvPr/>
        </p:nvGrpSpPr>
        <p:grpSpPr bwMode="auto">
          <a:xfrm flipV="1">
            <a:off x="6981825" y="1452563"/>
            <a:ext cx="163513" cy="168275"/>
            <a:chOff x="977660" y="871266"/>
            <a:chExt cx="163902" cy="169655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935011" y="917117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017758" y="9139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98"/>
          <p:cNvGrpSpPr>
            <a:grpSpLocks/>
          </p:cNvGrpSpPr>
          <p:nvPr/>
        </p:nvGrpSpPr>
        <p:grpSpPr bwMode="auto">
          <a:xfrm flipV="1">
            <a:off x="7145338" y="1449388"/>
            <a:ext cx="163512" cy="169862"/>
            <a:chOff x="977660" y="871266"/>
            <a:chExt cx="163902" cy="169655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934995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017742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01"/>
          <p:cNvGrpSpPr>
            <a:grpSpLocks/>
          </p:cNvGrpSpPr>
          <p:nvPr/>
        </p:nvGrpSpPr>
        <p:grpSpPr bwMode="auto">
          <a:xfrm flipV="1">
            <a:off x="7302500" y="1446213"/>
            <a:ext cx="165100" cy="169862"/>
            <a:chOff x="977660" y="871266"/>
            <a:chExt cx="163902" cy="169655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18132" y="914320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04"/>
          <p:cNvSpPr txBox="1">
            <a:spLocks noChangeArrowheads="1"/>
          </p:cNvSpPr>
          <p:nvPr/>
        </p:nvSpPr>
        <p:spPr bwMode="auto">
          <a:xfrm>
            <a:off x="7432675" y="135572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5400000">
            <a:off x="5581650" y="2209803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5972175" y="213360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-6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6629400" y="2974975"/>
            <a:ext cx="203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gamma linolenic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53"/>
          <p:cNvSpPr txBox="1">
            <a:spLocks noChangeArrowheads="1"/>
          </p:cNvSpPr>
          <p:nvPr/>
        </p:nvSpPr>
        <p:spPr bwMode="auto">
          <a:xfrm>
            <a:off x="5181600" y="2974975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C18:3 n-6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205"/>
          <p:cNvGrpSpPr>
            <a:grpSpLocks/>
          </p:cNvGrpSpPr>
          <p:nvPr/>
        </p:nvGrpSpPr>
        <p:grpSpPr bwMode="auto">
          <a:xfrm>
            <a:off x="5846763" y="2651125"/>
            <a:ext cx="163512" cy="169863"/>
            <a:chOff x="977660" y="871266"/>
            <a:chExt cx="163902" cy="169655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rot="16200000" flipH="1">
            <a:off x="6127750" y="269398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209"/>
          <p:cNvGrpSpPr>
            <a:grpSpLocks/>
          </p:cNvGrpSpPr>
          <p:nvPr/>
        </p:nvGrpSpPr>
        <p:grpSpPr bwMode="auto">
          <a:xfrm>
            <a:off x="6003925" y="2647950"/>
            <a:ext cx="165100" cy="169863"/>
            <a:chOff x="977660" y="871266"/>
            <a:chExt cx="163902" cy="169655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212"/>
          <p:cNvSpPr txBox="1">
            <a:spLocks noChangeArrowheads="1"/>
          </p:cNvSpPr>
          <p:nvPr/>
        </p:nvSpPr>
        <p:spPr bwMode="auto">
          <a:xfrm>
            <a:off x="5189538" y="255746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>
            <a:off x="6496050" y="269398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6412707" y="2697956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16"/>
          <p:cNvGrpSpPr>
            <a:grpSpLocks/>
          </p:cNvGrpSpPr>
          <p:nvPr/>
        </p:nvGrpSpPr>
        <p:grpSpPr bwMode="auto">
          <a:xfrm>
            <a:off x="6254750" y="2797175"/>
            <a:ext cx="198438" cy="31750"/>
            <a:chOff x="1621766" y="1943819"/>
            <a:chExt cx="198406" cy="3162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19"/>
          <p:cNvGrpSpPr>
            <a:grpSpLocks/>
          </p:cNvGrpSpPr>
          <p:nvPr/>
        </p:nvGrpSpPr>
        <p:grpSpPr bwMode="auto">
          <a:xfrm>
            <a:off x="6626225" y="2794000"/>
            <a:ext cx="196850" cy="31750"/>
            <a:chOff x="1621766" y="1943819"/>
            <a:chExt cx="198406" cy="3162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621766" y="1943819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24966" y="1975448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5400000" flipH="1" flipV="1">
            <a:off x="6792119" y="2694781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225"/>
          <p:cNvGrpSpPr>
            <a:grpSpLocks/>
          </p:cNvGrpSpPr>
          <p:nvPr/>
        </p:nvGrpSpPr>
        <p:grpSpPr bwMode="auto">
          <a:xfrm>
            <a:off x="7286625" y="2654300"/>
            <a:ext cx="163513" cy="169863"/>
            <a:chOff x="977660" y="871266"/>
            <a:chExt cx="163902" cy="169655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228"/>
          <p:cNvGrpSpPr>
            <a:grpSpLocks/>
          </p:cNvGrpSpPr>
          <p:nvPr/>
        </p:nvGrpSpPr>
        <p:grpSpPr bwMode="auto">
          <a:xfrm>
            <a:off x="7450138" y="2651125"/>
            <a:ext cx="165100" cy="169863"/>
            <a:chOff x="977660" y="871266"/>
            <a:chExt cx="163902" cy="169655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934605" y="917492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018133" y="914320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234"/>
          <p:cNvSpPr txBox="1">
            <a:spLocks noChangeArrowheads="1"/>
          </p:cNvSpPr>
          <p:nvPr/>
        </p:nvSpPr>
        <p:spPr bwMode="auto">
          <a:xfrm>
            <a:off x="7583488" y="2557463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>
            <a:off x="6867525" y="269081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236"/>
          <p:cNvGrpSpPr>
            <a:grpSpLocks/>
          </p:cNvGrpSpPr>
          <p:nvPr/>
        </p:nvGrpSpPr>
        <p:grpSpPr bwMode="auto">
          <a:xfrm>
            <a:off x="6996113" y="2792413"/>
            <a:ext cx="198437" cy="31750"/>
            <a:chOff x="1621766" y="1943819"/>
            <a:chExt cx="198406" cy="31629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 rot="5400000" flipH="1" flipV="1">
            <a:off x="7162800" y="269081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 bwMode="auto">
          <a:xfrm rot="5400000">
            <a:off x="5581650" y="3514727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587375" y="277813"/>
            <a:ext cx="5663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280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-6 desaturase activity in diabetes</a:t>
            </a:r>
            <a:endParaRPr lang="en-US" sz="280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94"/>
          <p:cNvSpPr txBox="1">
            <a:spLocks noChangeArrowheads="1"/>
          </p:cNvSpPr>
          <p:nvPr/>
        </p:nvSpPr>
        <p:spPr bwMode="auto">
          <a:xfrm>
            <a:off x="571500" y="742950"/>
            <a:ext cx="3634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</a:rPr>
              <a:t>Rimoldi et al BBRC 2001;283:323</a:t>
            </a:r>
            <a:endParaRPr lang="en-US" sz="1800">
              <a:solidFill>
                <a:srgbClr val="66FFFF"/>
              </a:solidFill>
            </a:endParaRPr>
          </a:p>
        </p:txBody>
      </p:sp>
      <p:sp>
        <p:nvSpPr>
          <p:cNvPr id="72" name="TextBox 94"/>
          <p:cNvSpPr txBox="1">
            <a:spLocks noChangeArrowheads="1"/>
          </p:cNvSpPr>
          <p:nvPr/>
        </p:nvSpPr>
        <p:spPr bwMode="auto">
          <a:xfrm>
            <a:off x="4743450" y="4543425"/>
            <a:ext cx="4000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000" smtClean="0">
                <a:solidFill>
                  <a:schemeClr val="bg1"/>
                </a:solidFill>
                <a:latin typeface="Arial" pitchFamily="34" charset="0"/>
              </a:rPr>
              <a:t>experimental evidence for improvements in neural and renal function with gamma linolenic acid supplementation in animal models of diabetes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478"/>
          <p:cNvSpPr>
            <a:spLocks noChangeArrowheads="1"/>
          </p:cNvSpPr>
          <p:nvPr/>
        </p:nvSpPr>
        <p:spPr bwMode="auto">
          <a:xfrm>
            <a:off x="3286124" y="4857750"/>
            <a:ext cx="5534025" cy="1552575"/>
          </a:xfrm>
          <a:prstGeom prst="rect">
            <a:avLst/>
          </a:prstGeom>
          <a:solidFill>
            <a:srgbClr val="1E3D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0" name="Rectangle 478"/>
          <p:cNvSpPr>
            <a:spLocks noChangeArrowheads="1"/>
          </p:cNvSpPr>
          <p:nvPr/>
        </p:nvSpPr>
        <p:spPr bwMode="auto">
          <a:xfrm>
            <a:off x="590550" y="3257550"/>
            <a:ext cx="5791200" cy="1247776"/>
          </a:xfrm>
          <a:prstGeom prst="rect">
            <a:avLst/>
          </a:prstGeom>
          <a:solidFill>
            <a:srgbClr val="1E3D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8" name="Rectangle 478"/>
          <p:cNvSpPr>
            <a:spLocks noChangeArrowheads="1"/>
          </p:cNvSpPr>
          <p:nvPr/>
        </p:nvSpPr>
        <p:spPr bwMode="auto">
          <a:xfrm>
            <a:off x="590550" y="1133475"/>
            <a:ext cx="3095625" cy="1771650"/>
          </a:xfrm>
          <a:prstGeom prst="rect">
            <a:avLst/>
          </a:prstGeom>
          <a:solidFill>
            <a:srgbClr val="1E3D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478"/>
          <p:cNvSpPr>
            <a:spLocks noChangeArrowheads="1"/>
          </p:cNvSpPr>
          <p:nvPr/>
        </p:nvSpPr>
        <p:spPr bwMode="auto">
          <a:xfrm>
            <a:off x="4010025" y="1123950"/>
            <a:ext cx="4791075" cy="1771650"/>
          </a:xfrm>
          <a:prstGeom prst="rect">
            <a:avLst/>
          </a:prstGeom>
          <a:solidFill>
            <a:srgbClr val="1E3D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Line 172"/>
          <p:cNvSpPr>
            <a:spLocks noChangeShapeType="1"/>
          </p:cNvSpPr>
          <p:nvPr/>
        </p:nvSpPr>
        <p:spPr bwMode="auto">
          <a:xfrm flipV="1">
            <a:off x="6386513" y="2095500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Line 173"/>
          <p:cNvSpPr>
            <a:spLocks noChangeShapeType="1"/>
          </p:cNvSpPr>
          <p:nvPr/>
        </p:nvSpPr>
        <p:spPr bwMode="auto">
          <a:xfrm flipH="1" flipV="1">
            <a:off x="6578601" y="2093913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Line 174"/>
          <p:cNvSpPr>
            <a:spLocks noChangeShapeType="1"/>
          </p:cNvSpPr>
          <p:nvPr/>
        </p:nvSpPr>
        <p:spPr bwMode="auto">
          <a:xfrm>
            <a:off x="6384926" y="2444750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Line 175"/>
          <p:cNvSpPr>
            <a:spLocks noChangeShapeType="1"/>
          </p:cNvSpPr>
          <p:nvPr/>
        </p:nvSpPr>
        <p:spPr bwMode="auto">
          <a:xfrm flipH="1">
            <a:off x="6573838" y="2443163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Line 176"/>
          <p:cNvSpPr>
            <a:spLocks noChangeShapeType="1"/>
          </p:cNvSpPr>
          <p:nvPr/>
        </p:nvSpPr>
        <p:spPr bwMode="auto">
          <a:xfrm flipV="1">
            <a:off x="6775451" y="2085975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Line 177"/>
          <p:cNvSpPr>
            <a:spLocks noChangeShapeType="1"/>
          </p:cNvSpPr>
          <p:nvPr/>
        </p:nvSpPr>
        <p:spPr bwMode="auto">
          <a:xfrm>
            <a:off x="6765926" y="2439988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Line 178"/>
          <p:cNvSpPr>
            <a:spLocks noChangeShapeType="1"/>
          </p:cNvSpPr>
          <p:nvPr/>
        </p:nvSpPr>
        <p:spPr bwMode="auto">
          <a:xfrm flipH="1">
            <a:off x="6959601" y="2433638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Line 179"/>
          <p:cNvSpPr>
            <a:spLocks noChangeShapeType="1"/>
          </p:cNvSpPr>
          <p:nvPr/>
        </p:nvSpPr>
        <p:spPr bwMode="auto">
          <a:xfrm flipV="1">
            <a:off x="6970713" y="1733550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Line 180"/>
          <p:cNvSpPr>
            <a:spLocks noChangeShapeType="1"/>
          </p:cNvSpPr>
          <p:nvPr/>
        </p:nvSpPr>
        <p:spPr bwMode="auto">
          <a:xfrm flipH="1" flipV="1">
            <a:off x="7165976" y="1738313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Line 181"/>
          <p:cNvSpPr>
            <a:spLocks noChangeShapeType="1"/>
          </p:cNvSpPr>
          <p:nvPr/>
        </p:nvSpPr>
        <p:spPr bwMode="auto">
          <a:xfrm>
            <a:off x="6973888" y="2089150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Line 182"/>
          <p:cNvSpPr>
            <a:spLocks noChangeShapeType="1"/>
          </p:cNvSpPr>
          <p:nvPr/>
        </p:nvSpPr>
        <p:spPr bwMode="auto">
          <a:xfrm flipH="1">
            <a:off x="7159626" y="2087563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Text Box 183"/>
          <p:cNvSpPr txBox="1">
            <a:spLocks noChangeArrowheads="1"/>
          </p:cNvSpPr>
          <p:nvPr/>
        </p:nvSpPr>
        <p:spPr bwMode="auto">
          <a:xfrm>
            <a:off x="5735638" y="2433638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</a:t>
            </a:r>
          </a:p>
        </p:txBody>
      </p:sp>
      <p:sp>
        <p:nvSpPr>
          <p:cNvPr id="234" name="Line 184"/>
          <p:cNvSpPr>
            <a:spLocks noChangeShapeType="1"/>
          </p:cNvSpPr>
          <p:nvPr/>
        </p:nvSpPr>
        <p:spPr bwMode="auto">
          <a:xfrm>
            <a:off x="6386513" y="2228850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Line 185"/>
          <p:cNvSpPr>
            <a:spLocks noChangeShapeType="1"/>
          </p:cNvSpPr>
          <p:nvPr/>
        </p:nvSpPr>
        <p:spPr bwMode="auto">
          <a:xfrm flipH="1">
            <a:off x="6767513" y="2066925"/>
            <a:ext cx="4763" cy="376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Line 186"/>
          <p:cNvSpPr>
            <a:spLocks noChangeShapeType="1"/>
          </p:cNvSpPr>
          <p:nvPr/>
        </p:nvSpPr>
        <p:spPr bwMode="auto">
          <a:xfrm>
            <a:off x="7158038" y="2219325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Line 187"/>
          <p:cNvSpPr>
            <a:spLocks noChangeShapeType="1"/>
          </p:cNvSpPr>
          <p:nvPr/>
        </p:nvSpPr>
        <p:spPr bwMode="auto">
          <a:xfrm>
            <a:off x="6967538" y="1866900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Line 188"/>
          <p:cNvSpPr>
            <a:spLocks noChangeShapeType="1"/>
          </p:cNvSpPr>
          <p:nvPr/>
        </p:nvSpPr>
        <p:spPr bwMode="auto">
          <a:xfrm>
            <a:off x="7359651" y="2082800"/>
            <a:ext cx="381000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Line 189"/>
          <p:cNvSpPr>
            <a:spLocks noChangeShapeType="1"/>
          </p:cNvSpPr>
          <p:nvPr/>
        </p:nvSpPr>
        <p:spPr bwMode="auto">
          <a:xfrm flipV="1">
            <a:off x="7359651" y="1741488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Line 190"/>
          <p:cNvSpPr>
            <a:spLocks noChangeShapeType="1"/>
          </p:cNvSpPr>
          <p:nvPr/>
        </p:nvSpPr>
        <p:spPr bwMode="auto">
          <a:xfrm flipH="1" flipV="1">
            <a:off x="7553326" y="1741488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Line 191"/>
          <p:cNvSpPr>
            <a:spLocks noChangeShapeType="1"/>
          </p:cNvSpPr>
          <p:nvPr/>
        </p:nvSpPr>
        <p:spPr bwMode="auto">
          <a:xfrm flipH="1" flipV="1">
            <a:off x="7358063" y="1712913"/>
            <a:ext cx="0" cy="3667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Line 192"/>
          <p:cNvSpPr>
            <a:spLocks noChangeShapeType="1"/>
          </p:cNvSpPr>
          <p:nvPr/>
        </p:nvSpPr>
        <p:spPr bwMode="auto">
          <a:xfrm flipV="1">
            <a:off x="7748588" y="1870075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Line 193"/>
          <p:cNvSpPr>
            <a:spLocks noChangeShapeType="1"/>
          </p:cNvSpPr>
          <p:nvPr/>
        </p:nvSpPr>
        <p:spPr bwMode="auto">
          <a:xfrm flipH="1">
            <a:off x="6254751" y="2449513"/>
            <a:ext cx="127000" cy="841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4" name="Group 194"/>
          <p:cNvGrpSpPr>
            <a:grpSpLocks/>
          </p:cNvGrpSpPr>
          <p:nvPr/>
        </p:nvGrpSpPr>
        <p:grpSpPr bwMode="auto">
          <a:xfrm>
            <a:off x="6491288" y="1812925"/>
            <a:ext cx="493713" cy="363538"/>
            <a:chOff x="1509" y="1286"/>
            <a:chExt cx="311" cy="229"/>
          </a:xfrm>
        </p:grpSpPr>
        <p:sp>
          <p:nvSpPr>
            <p:cNvPr id="294" name="Text Box 195"/>
            <p:cNvSpPr txBox="1">
              <a:spLocks noChangeArrowheads="1"/>
            </p:cNvSpPr>
            <p:nvPr/>
          </p:nvSpPr>
          <p:spPr bwMode="auto">
            <a:xfrm>
              <a:off x="1509" y="128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</a:t>
              </a:r>
            </a:p>
          </p:txBody>
        </p:sp>
        <p:sp>
          <p:nvSpPr>
            <p:cNvPr id="295" name="Text Box 196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45" name="Line 197"/>
          <p:cNvSpPr>
            <a:spLocks noChangeShapeType="1"/>
          </p:cNvSpPr>
          <p:nvPr/>
        </p:nvSpPr>
        <p:spPr bwMode="auto">
          <a:xfrm>
            <a:off x="6796088" y="2414588"/>
            <a:ext cx="161925" cy="114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6" name="Group 198"/>
          <p:cNvGrpSpPr>
            <a:grpSpLocks/>
          </p:cNvGrpSpPr>
          <p:nvPr/>
        </p:nvGrpSpPr>
        <p:grpSpPr bwMode="auto">
          <a:xfrm>
            <a:off x="7077076" y="1470025"/>
            <a:ext cx="493713" cy="363538"/>
            <a:chOff x="1509" y="1286"/>
            <a:chExt cx="311" cy="229"/>
          </a:xfrm>
        </p:grpSpPr>
        <p:sp>
          <p:nvSpPr>
            <p:cNvPr id="292" name="Text Box 199"/>
            <p:cNvSpPr txBox="1">
              <a:spLocks noChangeArrowheads="1"/>
            </p:cNvSpPr>
            <p:nvPr/>
          </p:nvSpPr>
          <p:spPr bwMode="auto">
            <a:xfrm>
              <a:off x="1509" y="128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</a:t>
              </a:r>
            </a:p>
          </p:txBody>
        </p:sp>
        <p:sp>
          <p:nvSpPr>
            <p:cNvPr id="293" name="Text Box 200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47" name="Line 201"/>
          <p:cNvSpPr>
            <a:spLocks noChangeShapeType="1"/>
          </p:cNvSpPr>
          <p:nvPr/>
        </p:nvSpPr>
        <p:spPr bwMode="auto">
          <a:xfrm flipH="1" flipV="1">
            <a:off x="7358063" y="1408113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Line 202"/>
          <p:cNvSpPr>
            <a:spLocks noChangeShapeType="1"/>
          </p:cNvSpPr>
          <p:nvPr/>
        </p:nvSpPr>
        <p:spPr bwMode="auto">
          <a:xfrm flipV="1">
            <a:off x="7553326" y="1536700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Line 203"/>
          <p:cNvSpPr>
            <a:spLocks noChangeShapeType="1"/>
          </p:cNvSpPr>
          <p:nvPr/>
        </p:nvSpPr>
        <p:spPr bwMode="auto">
          <a:xfrm flipV="1">
            <a:off x="7551738" y="1404938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Line 204"/>
          <p:cNvSpPr>
            <a:spLocks noChangeShapeType="1"/>
          </p:cNvSpPr>
          <p:nvPr/>
        </p:nvSpPr>
        <p:spPr bwMode="auto">
          <a:xfrm flipH="1" flipV="1">
            <a:off x="7743826" y="1398588"/>
            <a:ext cx="193675" cy="131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Line 205"/>
          <p:cNvSpPr>
            <a:spLocks noChangeShapeType="1"/>
          </p:cNvSpPr>
          <p:nvPr/>
        </p:nvSpPr>
        <p:spPr bwMode="auto">
          <a:xfrm flipV="1">
            <a:off x="7943851" y="1531938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Line 206"/>
          <p:cNvSpPr>
            <a:spLocks noChangeShapeType="1"/>
          </p:cNvSpPr>
          <p:nvPr/>
        </p:nvSpPr>
        <p:spPr bwMode="auto">
          <a:xfrm>
            <a:off x="7945438" y="1744663"/>
            <a:ext cx="23812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Line 207"/>
          <p:cNvSpPr>
            <a:spLocks noChangeShapeType="1"/>
          </p:cNvSpPr>
          <p:nvPr/>
        </p:nvSpPr>
        <p:spPr bwMode="auto">
          <a:xfrm flipH="1">
            <a:off x="8174038" y="1573213"/>
            <a:ext cx="150813" cy="174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Line 208"/>
          <p:cNvSpPr>
            <a:spLocks noChangeShapeType="1"/>
          </p:cNvSpPr>
          <p:nvPr/>
        </p:nvSpPr>
        <p:spPr bwMode="auto">
          <a:xfrm flipH="1" flipV="1">
            <a:off x="8183563" y="1749425"/>
            <a:ext cx="150813" cy="174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5" name="Group 209"/>
          <p:cNvGrpSpPr>
            <a:grpSpLocks/>
          </p:cNvGrpSpPr>
          <p:nvPr/>
        </p:nvGrpSpPr>
        <p:grpSpPr bwMode="auto">
          <a:xfrm>
            <a:off x="8277226" y="1808163"/>
            <a:ext cx="493713" cy="363538"/>
            <a:chOff x="1509" y="1286"/>
            <a:chExt cx="311" cy="229"/>
          </a:xfrm>
        </p:grpSpPr>
        <p:sp>
          <p:nvSpPr>
            <p:cNvPr id="290" name="Text Box 210"/>
            <p:cNvSpPr txBox="1">
              <a:spLocks noChangeArrowheads="1"/>
            </p:cNvSpPr>
            <p:nvPr/>
          </p:nvSpPr>
          <p:spPr bwMode="auto">
            <a:xfrm>
              <a:off x="1509" y="128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</a:t>
              </a:r>
            </a:p>
          </p:txBody>
        </p:sp>
        <p:sp>
          <p:nvSpPr>
            <p:cNvPr id="291" name="Text Box 211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56" name="Group 212"/>
          <p:cNvGrpSpPr>
            <a:grpSpLocks/>
          </p:cNvGrpSpPr>
          <p:nvPr/>
        </p:nvGrpSpPr>
        <p:grpSpPr bwMode="auto">
          <a:xfrm>
            <a:off x="8272463" y="1408113"/>
            <a:ext cx="493713" cy="363538"/>
            <a:chOff x="1509" y="1286"/>
            <a:chExt cx="311" cy="229"/>
          </a:xfrm>
        </p:grpSpPr>
        <p:sp>
          <p:nvSpPr>
            <p:cNvPr id="288" name="Text Box 213"/>
            <p:cNvSpPr txBox="1">
              <a:spLocks noChangeArrowheads="1"/>
            </p:cNvSpPr>
            <p:nvPr/>
          </p:nvSpPr>
          <p:spPr bwMode="auto">
            <a:xfrm>
              <a:off x="1509" y="128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</a:t>
              </a:r>
            </a:p>
          </p:txBody>
        </p:sp>
        <p:sp>
          <p:nvSpPr>
            <p:cNvPr id="289" name="Text Box 214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57" name="Group 215"/>
          <p:cNvGrpSpPr>
            <a:grpSpLocks/>
          </p:cNvGrpSpPr>
          <p:nvPr/>
        </p:nvGrpSpPr>
        <p:grpSpPr bwMode="auto">
          <a:xfrm>
            <a:off x="6738938" y="1203325"/>
            <a:ext cx="687388" cy="363538"/>
            <a:chOff x="1509" y="1286"/>
            <a:chExt cx="433" cy="229"/>
          </a:xfrm>
        </p:grpSpPr>
        <p:sp>
          <p:nvSpPr>
            <p:cNvPr id="286" name="Text Box 216"/>
            <p:cNvSpPr txBox="1">
              <a:spLocks noChangeArrowheads="1"/>
            </p:cNvSpPr>
            <p:nvPr/>
          </p:nvSpPr>
          <p:spPr bwMode="auto">
            <a:xfrm>
              <a:off x="1509" y="1286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H   C</a:t>
              </a:r>
            </a:p>
          </p:txBody>
        </p:sp>
        <p:sp>
          <p:nvSpPr>
            <p:cNvPr id="287" name="Text Box 217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58" name="Group 220"/>
          <p:cNvGrpSpPr>
            <a:grpSpLocks/>
          </p:cNvGrpSpPr>
          <p:nvPr/>
        </p:nvGrpSpPr>
        <p:grpSpPr bwMode="auto">
          <a:xfrm>
            <a:off x="5667376" y="2519363"/>
            <a:ext cx="119063" cy="109538"/>
            <a:chOff x="3630" y="1731"/>
            <a:chExt cx="75" cy="69"/>
          </a:xfrm>
        </p:grpSpPr>
        <p:sp>
          <p:nvSpPr>
            <p:cNvPr id="284" name="Line 21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Line 21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9" name="Group 221"/>
          <p:cNvGrpSpPr>
            <a:grpSpLocks/>
          </p:cNvGrpSpPr>
          <p:nvPr/>
        </p:nvGrpSpPr>
        <p:grpSpPr bwMode="auto">
          <a:xfrm>
            <a:off x="5548313" y="2519363"/>
            <a:ext cx="119063" cy="109538"/>
            <a:chOff x="3630" y="1731"/>
            <a:chExt cx="75" cy="69"/>
          </a:xfrm>
        </p:grpSpPr>
        <p:sp>
          <p:nvSpPr>
            <p:cNvPr id="282" name="Line 22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Line 22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0" name="Group 224"/>
          <p:cNvGrpSpPr>
            <a:grpSpLocks/>
          </p:cNvGrpSpPr>
          <p:nvPr/>
        </p:nvGrpSpPr>
        <p:grpSpPr bwMode="auto">
          <a:xfrm>
            <a:off x="5429251" y="2514600"/>
            <a:ext cx="119063" cy="109538"/>
            <a:chOff x="3630" y="1731"/>
            <a:chExt cx="75" cy="69"/>
          </a:xfrm>
        </p:grpSpPr>
        <p:sp>
          <p:nvSpPr>
            <p:cNvPr id="280" name="Line 225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Line 226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1" name="Group 227"/>
          <p:cNvGrpSpPr>
            <a:grpSpLocks/>
          </p:cNvGrpSpPr>
          <p:nvPr/>
        </p:nvGrpSpPr>
        <p:grpSpPr bwMode="auto">
          <a:xfrm>
            <a:off x="5310188" y="2514600"/>
            <a:ext cx="119063" cy="109538"/>
            <a:chOff x="3630" y="1731"/>
            <a:chExt cx="75" cy="69"/>
          </a:xfrm>
        </p:grpSpPr>
        <p:sp>
          <p:nvSpPr>
            <p:cNvPr id="278" name="Line 22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Line 22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2" name="Line 230"/>
          <p:cNvSpPr>
            <a:spLocks noChangeShapeType="1"/>
          </p:cNvSpPr>
          <p:nvPr/>
        </p:nvSpPr>
        <p:spPr bwMode="auto">
          <a:xfrm>
            <a:off x="5162551" y="2624138"/>
            <a:ext cx="147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3" name="Group 231"/>
          <p:cNvGrpSpPr>
            <a:grpSpLocks/>
          </p:cNvGrpSpPr>
          <p:nvPr/>
        </p:nvGrpSpPr>
        <p:grpSpPr bwMode="auto">
          <a:xfrm>
            <a:off x="5043488" y="2509838"/>
            <a:ext cx="119063" cy="109538"/>
            <a:chOff x="3630" y="1731"/>
            <a:chExt cx="75" cy="69"/>
          </a:xfrm>
        </p:grpSpPr>
        <p:sp>
          <p:nvSpPr>
            <p:cNvPr id="276" name="Line 23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Line 23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4" name="Line 234"/>
          <p:cNvSpPr>
            <a:spLocks noChangeShapeType="1"/>
          </p:cNvSpPr>
          <p:nvPr/>
        </p:nvSpPr>
        <p:spPr bwMode="auto">
          <a:xfrm>
            <a:off x="5172076" y="2590800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Line 235"/>
          <p:cNvSpPr>
            <a:spLocks noChangeShapeType="1"/>
          </p:cNvSpPr>
          <p:nvPr/>
        </p:nvSpPr>
        <p:spPr bwMode="auto">
          <a:xfrm>
            <a:off x="4895851" y="2619375"/>
            <a:ext cx="147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Line 236"/>
          <p:cNvSpPr>
            <a:spLocks noChangeShapeType="1"/>
          </p:cNvSpPr>
          <p:nvPr/>
        </p:nvSpPr>
        <p:spPr bwMode="auto">
          <a:xfrm>
            <a:off x="4905376" y="2586038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7" name="Group 237"/>
          <p:cNvGrpSpPr>
            <a:grpSpLocks/>
          </p:cNvGrpSpPr>
          <p:nvPr/>
        </p:nvGrpSpPr>
        <p:grpSpPr bwMode="auto">
          <a:xfrm>
            <a:off x="4772026" y="2505075"/>
            <a:ext cx="119063" cy="109538"/>
            <a:chOff x="3630" y="1731"/>
            <a:chExt cx="75" cy="69"/>
          </a:xfrm>
        </p:grpSpPr>
        <p:sp>
          <p:nvSpPr>
            <p:cNvPr id="274" name="Line 23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Line 23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8" name="Line 241"/>
          <p:cNvSpPr>
            <a:spLocks noChangeShapeType="1"/>
          </p:cNvSpPr>
          <p:nvPr/>
        </p:nvSpPr>
        <p:spPr bwMode="auto">
          <a:xfrm flipH="1" flipV="1">
            <a:off x="4710113" y="25050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Line 242"/>
          <p:cNvSpPr>
            <a:spLocks noChangeShapeType="1"/>
          </p:cNvSpPr>
          <p:nvPr/>
        </p:nvSpPr>
        <p:spPr bwMode="auto">
          <a:xfrm flipV="1">
            <a:off x="4652963" y="25050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Line 243"/>
          <p:cNvSpPr>
            <a:spLocks noChangeShapeType="1"/>
          </p:cNvSpPr>
          <p:nvPr/>
        </p:nvSpPr>
        <p:spPr bwMode="auto">
          <a:xfrm flipH="1" flipV="1">
            <a:off x="4586288" y="25050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1" name="Group 244"/>
          <p:cNvGrpSpPr>
            <a:grpSpLocks/>
          </p:cNvGrpSpPr>
          <p:nvPr/>
        </p:nvGrpSpPr>
        <p:grpSpPr bwMode="auto">
          <a:xfrm>
            <a:off x="3976688" y="2408238"/>
            <a:ext cx="687388" cy="363538"/>
            <a:chOff x="1509" y="1286"/>
            <a:chExt cx="433" cy="229"/>
          </a:xfrm>
        </p:grpSpPr>
        <p:sp>
          <p:nvSpPr>
            <p:cNvPr id="272" name="Text Box 245"/>
            <p:cNvSpPr txBox="1">
              <a:spLocks noChangeArrowheads="1"/>
            </p:cNvSpPr>
            <p:nvPr/>
          </p:nvSpPr>
          <p:spPr bwMode="auto">
            <a:xfrm>
              <a:off x="1509" y="1286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H   C</a:t>
              </a:r>
            </a:p>
          </p:txBody>
        </p:sp>
        <p:sp>
          <p:nvSpPr>
            <p:cNvPr id="273" name="Text Box 246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97" name="Text Box 247"/>
          <p:cNvSpPr txBox="1">
            <a:spLocks noChangeArrowheads="1"/>
          </p:cNvSpPr>
          <p:nvPr/>
        </p:nvSpPr>
        <p:spPr bwMode="auto">
          <a:xfrm>
            <a:off x="2201863" y="3743325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COO.CH</a:t>
            </a:r>
          </a:p>
        </p:txBody>
      </p:sp>
      <p:sp>
        <p:nvSpPr>
          <p:cNvPr id="298" name="Line 248"/>
          <p:cNvSpPr>
            <a:spLocks noChangeShapeType="1"/>
          </p:cNvSpPr>
          <p:nvPr/>
        </p:nvSpPr>
        <p:spPr bwMode="auto">
          <a:xfrm>
            <a:off x="2814638" y="3576638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Text Box 249"/>
          <p:cNvSpPr txBox="1">
            <a:spLocks noChangeArrowheads="1"/>
          </p:cNvSpPr>
          <p:nvPr/>
        </p:nvSpPr>
        <p:spPr bwMode="auto">
          <a:xfrm>
            <a:off x="2654301" y="331946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  .O.CO</a:t>
            </a:r>
          </a:p>
        </p:txBody>
      </p:sp>
      <p:sp>
        <p:nvSpPr>
          <p:cNvPr id="300" name="Text Box 250"/>
          <p:cNvSpPr txBox="1">
            <a:spLocks noChangeArrowheads="1"/>
          </p:cNvSpPr>
          <p:nvPr/>
        </p:nvSpPr>
        <p:spPr bwMode="auto">
          <a:xfrm>
            <a:off x="2921001" y="34036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1" name="Line 251"/>
          <p:cNvSpPr>
            <a:spLocks noChangeShapeType="1"/>
          </p:cNvSpPr>
          <p:nvPr/>
        </p:nvSpPr>
        <p:spPr bwMode="auto">
          <a:xfrm>
            <a:off x="2814638" y="4005263"/>
            <a:ext cx="0" cy="2143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2" name="Group 252"/>
          <p:cNvGrpSpPr>
            <a:grpSpLocks/>
          </p:cNvGrpSpPr>
          <p:nvPr/>
        </p:nvGrpSpPr>
        <p:grpSpPr bwMode="auto">
          <a:xfrm>
            <a:off x="3986213" y="3409950"/>
            <a:ext cx="119063" cy="109538"/>
            <a:chOff x="3630" y="1731"/>
            <a:chExt cx="75" cy="69"/>
          </a:xfrm>
        </p:grpSpPr>
        <p:sp>
          <p:nvSpPr>
            <p:cNvPr id="380" name="Line 253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Line 254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3" name="Group 255"/>
          <p:cNvGrpSpPr>
            <a:grpSpLocks/>
          </p:cNvGrpSpPr>
          <p:nvPr/>
        </p:nvGrpSpPr>
        <p:grpSpPr bwMode="auto">
          <a:xfrm>
            <a:off x="3867151" y="3409950"/>
            <a:ext cx="119063" cy="109538"/>
            <a:chOff x="3630" y="1731"/>
            <a:chExt cx="75" cy="69"/>
          </a:xfrm>
        </p:grpSpPr>
        <p:sp>
          <p:nvSpPr>
            <p:cNvPr id="378" name="Line 256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Line 257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4" name="Group 258"/>
          <p:cNvGrpSpPr>
            <a:grpSpLocks/>
          </p:cNvGrpSpPr>
          <p:nvPr/>
        </p:nvGrpSpPr>
        <p:grpSpPr bwMode="auto">
          <a:xfrm>
            <a:off x="3748088" y="3405188"/>
            <a:ext cx="119063" cy="109538"/>
            <a:chOff x="3630" y="1731"/>
            <a:chExt cx="75" cy="69"/>
          </a:xfrm>
        </p:grpSpPr>
        <p:sp>
          <p:nvSpPr>
            <p:cNvPr id="376" name="Line 259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Line 260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5" name="Group 261"/>
          <p:cNvGrpSpPr>
            <a:grpSpLocks/>
          </p:cNvGrpSpPr>
          <p:nvPr/>
        </p:nvGrpSpPr>
        <p:grpSpPr bwMode="auto">
          <a:xfrm>
            <a:off x="3629026" y="3405188"/>
            <a:ext cx="119063" cy="109538"/>
            <a:chOff x="3630" y="1731"/>
            <a:chExt cx="75" cy="69"/>
          </a:xfrm>
        </p:grpSpPr>
        <p:sp>
          <p:nvSpPr>
            <p:cNvPr id="374" name="Line 26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Line 26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6" name="Line 266"/>
          <p:cNvSpPr>
            <a:spLocks noChangeShapeType="1"/>
          </p:cNvSpPr>
          <p:nvPr/>
        </p:nvSpPr>
        <p:spPr bwMode="auto">
          <a:xfrm flipV="1">
            <a:off x="4467226" y="340995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" name="Group 267"/>
          <p:cNvGrpSpPr>
            <a:grpSpLocks/>
          </p:cNvGrpSpPr>
          <p:nvPr/>
        </p:nvGrpSpPr>
        <p:grpSpPr bwMode="auto">
          <a:xfrm>
            <a:off x="4348163" y="3409950"/>
            <a:ext cx="119063" cy="109538"/>
            <a:chOff x="3630" y="1731"/>
            <a:chExt cx="75" cy="69"/>
          </a:xfrm>
        </p:grpSpPr>
        <p:sp>
          <p:nvSpPr>
            <p:cNvPr id="372" name="Line 26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Line 26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8" name="Group 270"/>
          <p:cNvGrpSpPr>
            <a:grpSpLocks/>
          </p:cNvGrpSpPr>
          <p:nvPr/>
        </p:nvGrpSpPr>
        <p:grpSpPr bwMode="auto">
          <a:xfrm>
            <a:off x="4229101" y="3405188"/>
            <a:ext cx="119063" cy="109538"/>
            <a:chOff x="3630" y="1731"/>
            <a:chExt cx="75" cy="69"/>
          </a:xfrm>
        </p:grpSpPr>
        <p:sp>
          <p:nvSpPr>
            <p:cNvPr id="370" name="Line 271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Line 272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9" name="Group 273"/>
          <p:cNvGrpSpPr>
            <a:grpSpLocks/>
          </p:cNvGrpSpPr>
          <p:nvPr/>
        </p:nvGrpSpPr>
        <p:grpSpPr bwMode="auto">
          <a:xfrm>
            <a:off x="4110038" y="3405188"/>
            <a:ext cx="119063" cy="109538"/>
            <a:chOff x="3630" y="1731"/>
            <a:chExt cx="75" cy="69"/>
          </a:xfrm>
        </p:grpSpPr>
        <p:sp>
          <p:nvSpPr>
            <p:cNvPr id="368" name="Line 274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Line 275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0" name="Group 276"/>
          <p:cNvGrpSpPr>
            <a:grpSpLocks/>
          </p:cNvGrpSpPr>
          <p:nvPr/>
        </p:nvGrpSpPr>
        <p:grpSpPr bwMode="auto">
          <a:xfrm>
            <a:off x="4476751" y="3314700"/>
            <a:ext cx="493713" cy="363538"/>
            <a:chOff x="1509" y="1286"/>
            <a:chExt cx="311" cy="229"/>
          </a:xfrm>
        </p:grpSpPr>
        <p:sp>
          <p:nvSpPr>
            <p:cNvPr id="366" name="Text Box 277"/>
            <p:cNvSpPr txBox="1">
              <a:spLocks noChangeArrowheads="1"/>
            </p:cNvSpPr>
            <p:nvPr/>
          </p:nvSpPr>
          <p:spPr bwMode="auto">
            <a:xfrm>
              <a:off x="1509" y="128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</a:t>
              </a:r>
            </a:p>
          </p:txBody>
        </p:sp>
        <p:sp>
          <p:nvSpPr>
            <p:cNvPr id="367" name="Text Box 278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11" name="Text Box 279"/>
          <p:cNvSpPr txBox="1">
            <a:spLocks noChangeArrowheads="1"/>
          </p:cNvSpPr>
          <p:nvPr/>
        </p:nvSpPr>
        <p:spPr bwMode="auto">
          <a:xfrm>
            <a:off x="2649538" y="4176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  .O.CO</a:t>
            </a:r>
          </a:p>
        </p:txBody>
      </p:sp>
      <p:sp>
        <p:nvSpPr>
          <p:cNvPr id="312" name="Text Box 280"/>
          <p:cNvSpPr txBox="1">
            <a:spLocks noChangeArrowheads="1"/>
          </p:cNvSpPr>
          <p:nvPr/>
        </p:nvSpPr>
        <p:spPr bwMode="auto">
          <a:xfrm>
            <a:off x="2916238" y="426085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313" name="Group 281"/>
          <p:cNvGrpSpPr>
            <a:grpSpLocks/>
          </p:cNvGrpSpPr>
          <p:nvPr/>
        </p:nvGrpSpPr>
        <p:grpSpPr bwMode="auto">
          <a:xfrm>
            <a:off x="3981451" y="4267200"/>
            <a:ext cx="119063" cy="109538"/>
            <a:chOff x="3630" y="1731"/>
            <a:chExt cx="75" cy="69"/>
          </a:xfrm>
        </p:grpSpPr>
        <p:sp>
          <p:nvSpPr>
            <p:cNvPr id="364" name="Line 28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Line 28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4" name="Group 284"/>
          <p:cNvGrpSpPr>
            <a:grpSpLocks/>
          </p:cNvGrpSpPr>
          <p:nvPr/>
        </p:nvGrpSpPr>
        <p:grpSpPr bwMode="auto">
          <a:xfrm>
            <a:off x="3862388" y="4267200"/>
            <a:ext cx="119063" cy="109538"/>
            <a:chOff x="3630" y="1731"/>
            <a:chExt cx="75" cy="69"/>
          </a:xfrm>
        </p:grpSpPr>
        <p:sp>
          <p:nvSpPr>
            <p:cNvPr id="362" name="Line 285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Line 286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5" name="Group 287"/>
          <p:cNvGrpSpPr>
            <a:grpSpLocks/>
          </p:cNvGrpSpPr>
          <p:nvPr/>
        </p:nvGrpSpPr>
        <p:grpSpPr bwMode="auto">
          <a:xfrm>
            <a:off x="3743326" y="4262438"/>
            <a:ext cx="119063" cy="109538"/>
            <a:chOff x="3630" y="1731"/>
            <a:chExt cx="75" cy="69"/>
          </a:xfrm>
        </p:grpSpPr>
        <p:sp>
          <p:nvSpPr>
            <p:cNvPr id="360" name="Line 28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Line 28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6" name="Group 290"/>
          <p:cNvGrpSpPr>
            <a:grpSpLocks/>
          </p:cNvGrpSpPr>
          <p:nvPr/>
        </p:nvGrpSpPr>
        <p:grpSpPr bwMode="auto">
          <a:xfrm>
            <a:off x="3624263" y="4262438"/>
            <a:ext cx="119063" cy="109538"/>
            <a:chOff x="3630" y="1731"/>
            <a:chExt cx="75" cy="69"/>
          </a:xfrm>
        </p:grpSpPr>
        <p:sp>
          <p:nvSpPr>
            <p:cNvPr id="358" name="Line 291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Line 292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" name="Line 293"/>
          <p:cNvSpPr>
            <a:spLocks noChangeShapeType="1"/>
          </p:cNvSpPr>
          <p:nvPr/>
        </p:nvSpPr>
        <p:spPr bwMode="auto">
          <a:xfrm flipV="1">
            <a:off x="4462463" y="426720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Line 295"/>
          <p:cNvSpPr>
            <a:spLocks noChangeShapeType="1"/>
          </p:cNvSpPr>
          <p:nvPr/>
        </p:nvSpPr>
        <p:spPr bwMode="auto">
          <a:xfrm flipH="1" flipV="1">
            <a:off x="4400551" y="426720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Line 296"/>
          <p:cNvSpPr>
            <a:spLocks noChangeShapeType="1"/>
          </p:cNvSpPr>
          <p:nvPr/>
        </p:nvSpPr>
        <p:spPr bwMode="auto">
          <a:xfrm flipV="1">
            <a:off x="4343401" y="426720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0" name="Group 297"/>
          <p:cNvGrpSpPr>
            <a:grpSpLocks/>
          </p:cNvGrpSpPr>
          <p:nvPr/>
        </p:nvGrpSpPr>
        <p:grpSpPr bwMode="auto">
          <a:xfrm>
            <a:off x="4224338" y="4262438"/>
            <a:ext cx="119063" cy="109538"/>
            <a:chOff x="3630" y="1731"/>
            <a:chExt cx="75" cy="69"/>
          </a:xfrm>
        </p:grpSpPr>
        <p:sp>
          <p:nvSpPr>
            <p:cNvPr id="356" name="Line 29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Line 29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1" name="Group 300"/>
          <p:cNvGrpSpPr>
            <a:grpSpLocks/>
          </p:cNvGrpSpPr>
          <p:nvPr/>
        </p:nvGrpSpPr>
        <p:grpSpPr bwMode="auto">
          <a:xfrm>
            <a:off x="4105276" y="4262438"/>
            <a:ext cx="119063" cy="109538"/>
            <a:chOff x="3630" y="1731"/>
            <a:chExt cx="75" cy="69"/>
          </a:xfrm>
        </p:grpSpPr>
        <p:sp>
          <p:nvSpPr>
            <p:cNvPr id="354" name="Line 301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Line 302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2" name="Group 303"/>
          <p:cNvGrpSpPr>
            <a:grpSpLocks/>
          </p:cNvGrpSpPr>
          <p:nvPr/>
        </p:nvGrpSpPr>
        <p:grpSpPr bwMode="auto">
          <a:xfrm>
            <a:off x="4600576" y="4171950"/>
            <a:ext cx="493713" cy="363538"/>
            <a:chOff x="1509" y="1286"/>
            <a:chExt cx="311" cy="229"/>
          </a:xfrm>
        </p:grpSpPr>
        <p:sp>
          <p:nvSpPr>
            <p:cNvPr id="352" name="Text Box 304"/>
            <p:cNvSpPr txBox="1">
              <a:spLocks noChangeArrowheads="1"/>
            </p:cNvSpPr>
            <p:nvPr/>
          </p:nvSpPr>
          <p:spPr bwMode="auto">
            <a:xfrm>
              <a:off x="1509" y="128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</a:t>
              </a:r>
            </a:p>
          </p:txBody>
        </p:sp>
        <p:sp>
          <p:nvSpPr>
            <p:cNvPr id="353" name="Text Box 305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23" name="Line 306"/>
          <p:cNvSpPr>
            <a:spLocks noChangeShapeType="1"/>
          </p:cNvSpPr>
          <p:nvPr/>
        </p:nvSpPr>
        <p:spPr bwMode="auto">
          <a:xfrm flipV="1">
            <a:off x="4591051" y="426720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Line 307"/>
          <p:cNvSpPr>
            <a:spLocks noChangeShapeType="1"/>
          </p:cNvSpPr>
          <p:nvPr/>
        </p:nvSpPr>
        <p:spPr bwMode="auto">
          <a:xfrm flipH="1" flipV="1">
            <a:off x="4529138" y="426720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5" name="Group 308"/>
          <p:cNvGrpSpPr>
            <a:grpSpLocks/>
          </p:cNvGrpSpPr>
          <p:nvPr/>
        </p:nvGrpSpPr>
        <p:grpSpPr bwMode="auto">
          <a:xfrm>
            <a:off x="1524001" y="3833813"/>
            <a:ext cx="119063" cy="109538"/>
            <a:chOff x="3630" y="1731"/>
            <a:chExt cx="75" cy="69"/>
          </a:xfrm>
        </p:grpSpPr>
        <p:sp>
          <p:nvSpPr>
            <p:cNvPr id="350" name="Line 309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Line 310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6" name="Group 311"/>
          <p:cNvGrpSpPr>
            <a:grpSpLocks/>
          </p:cNvGrpSpPr>
          <p:nvPr/>
        </p:nvGrpSpPr>
        <p:grpSpPr bwMode="auto">
          <a:xfrm>
            <a:off x="1404938" y="3833813"/>
            <a:ext cx="119063" cy="109538"/>
            <a:chOff x="3630" y="1731"/>
            <a:chExt cx="75" cy="69"/>
          </a:xfrm>
        </p:grpSpPr>
        <p:sp>
          <p:nvSpPr>
            <p:cNvPr id="348" name="Line 31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Line 31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" name="Group 314"/>
          <p:cNvGrpSpPr>
            <a:grpSpLocks/>
          </p:cNvGrpSpPr>
          <p:nvPr/>
        </p:nvGrpSpPr>
        <p:grpSpPr bwMode="auto">
          <a:xfrm>
            <a:off x="1285876" y="3829050"/>
            <a:ext cx="119063" cy="109538"/>
            <a:chOff x="3630" y="1731"/>
            <a:chExt cx="75" cy="69"/>
          </a:xfrm>
        </p:grpSpPr>
        <p:sp>
          <p:nvSpPr>
            <p:cNvPr id="346" name="Line 315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Line 316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8" name="Group 317"/>
          <p:cNvGrpSpPr>
            <a:grpSpLocks/>
          </p:cNvGrpSpPr>
          <p:nvPr/>
        </p:nvGrpSpPr>
        <p:grpSpPr bwMode="auto">
          <a:xfrm>
            <a:off x="1166813" y="3829050"/>
            <a:ext cx="119063" cy="109538"/>
            <a:chOff x="3630" y="1731"/>
            <a:chExt cx="75" cy="69"/>
          </a:xfrm>
        </p:grpSpPr>
        <p:sp>
          <p:nvSpPr>
            <p:cNvPr id="344" name="Line 31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Line 31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9" name="Line 320"/>
          <p:cNvSpPr>
            <a:spLocks noChangeShapeType="1"/>
          </p:cNvSpPr>
          <p:nvPr/>
        </p:nvSpPr>
        <p:spPr bwMode="auto">
          <a:xfrm flipV="1">
            <a:off x="2143126" y="38385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Line 321"/>
          <p:cNvSpPr>
            <a:spLocks noChangeShapeType="1"/>
          </p:cNvSpPr>
          <p:nvPr/>
        </p:nvSpPr>
        <p:spPr bwMode="auto">
          <a:xfrm flipH="1" flipV="1">
            <a:off x="2081213" y="38385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Line 322"/>
          <p:cNvSpPr>
            <a:spLocks noChangeShapeType="1"/>
          </p:cNvSpPr>
          <p:nvPr/>
        </p:nvSpPr>
        <p:spPr bwMode="auto">
          <a:xfrm flipV="1">
            <a:off x="2024063" y="38385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2" name="Group 323"/>
          <p:cNvGrpSpPr>
            <a:grpSpLocks/>
          </p:cNvGrpSpPr>
          <p:nvPr/>
        </p:nvGrpSpPr>
        <p:grpSpPr bwMode="auto">
          <a:xfrm>
            <a:off x="1905001" y="3833813"/>
            <a:ext cx="119063" cy="109538"/>
            <a:chOff x="3630" y="1731"/>
            <a:chExt cx="75" cy="69"/>
          </a:xfrm>
        </p:grpSpPr>
        <p:sp>
          <p:nvSpPr>
            <p:cNvPr id="342" name="Line 324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Line 325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3" name="Group 326"/>
          <p:cNvGrpSpPr>
            <a:grpSpLocks/>
          </p:cNvGrpSpPr>
          <p:nvPr/>
        </p:nvGrpSpPr>
        <p:grpSpPr bwMode="auto">
          <a:xfrm>
            <a:off x="1785938" y="3833813"/>
            <a:ext cx="119063" cy="109538"/>
            <a:chOff x="3630" y="1731"/>
            <a:chExt cx="75" cy="69"/>
          </a:xfrm>
        </p:grpSpPr>
        <p:sp>
          <p:nvSpPr>
            <p:cNvPr id="340" name="Line 327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Line 328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4" name="Line 330"/>
          <p:cNvSpPr>
            <a:spLocks noChangeShapeType="1"/>
          </p:cNvSpPr>
          <p:nvPr/>
        </p:nvSpPr>
        <p:spPr bwMode="auto">
          <a:xfrm flipH="1" flipV="1">
            <a:off x="2209801" y="383857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5" name="Group 331"/>
          <p:cNvGrpSpPr>
            <a:grpSpLocks/>
          </p:cNvGrpSpPr>
          <p:nvPr/>
        </p:nvGrpSpPr>
        <p:grpSpPr bwMode="auto">
          <a:xfrm>
            <a:off x="547688" y="3741738"/>
            <a:ext cx="687388" cy="363538"/>
            <a:chOff x="1509" y="1286"/>
            <a:chExt cx="433" cy="229"/>
          </a:xfrm>
        </p:grpSpPr>
        <p:sp>
          <p:nvSpPr>
            <p:cNvPr id="338" name="Text Box 332"/>
            <p:cNvSpPr txBox="1">
              <a:spLocks noChangeArrowheads="1"/>
            </p:cNvSpPr>
            <p:nvPr/>
          </p:nvSpPr>
          <p:spPr bwMode="auto">
            <a:xfrm>
              <a:off x="1509" y="1286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H   C</a:t>
              </a:r>
            </a:p>
          </p:txBody>
        </p:sp>
        <p:sp>
          <p:nvSpPr>
            <p:cNvPr id="339" name="Text Box 333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36" name="Line 334"/>
          <p:cNvSpPr>
            <a:spLocks noChangeShapeType="1"/>
          </p:cNvSpPr>
          <p:nvPr/>
        </p:nvSpPr>
        <p:spPr bwMode="auto">
          <a:xfrm>
            <a:off x="1643063" y="3943350"/>
            <a:ext cx="147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Line 335"/>
          <p:cNvSpPr>
            <a:spLocks noChangeShapeType="1"/>
          </p:cNvSpPr>
          <p:nvPr/>
        </p:nvSpPr>
        <p:spPr bwMode="auto">
          <a:xfrm>
            <a:off x="1652588" y="3910013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2" name="Group 471"/>
          <p:cNvGrpSpPr>
            <a:grpSpLocks/>
          </p:cNvGrpSpPr>
          <p:nvPr/>
        </p:nvGrpSpPr>
        <p:grpSpPr bwMode="auto">
          <a:xfrm>
            <a:off x="3690938" y="4867275"/>
            <a:ext cx="5070475" cy="1530350"/>
            <a:chOff x="2133" y="3114"/>
            <a:chExt cx="3194" cy="964"/>
          </a:xfrm>
        </p:grpSpPr>
        <p:sp>
          <p:nvSpPr>
            <p:cNvPr id="383" name="Text Box 336"/>
            <p:cNvSpPr txBox="1">
              <a:spLocks noChangeArrowheads="1"/>
            </p:cNvSpPr>
            <p:nvPr/>
          </p:nvSpPr>
          <p:spPr bwMode="auto">
            <a:xfrm>
              <a:off x="3247" y="3384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COO.CH</a:t>
              </a:r>
            </a:p>
          </p:txBody>
        </p:sp>
        <p:sp>
          <p:nvSpPr>
            <p:cNvPr id="384" name="Line 337"/>
            <p:cNvSpPr>
              <a:spLocks noChangeShapeType="1"/>
            </p:cNvSpPr>
            <p:nvPr/>
          </p:nvSpPr>
          <p:spPr bwMode="auto">
            <a:xfrm>
              <a:off x="3633" y="3279"/>
              <a:ext cx="0" cy="1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Text Box 338"/>
            <p:cNvSpPr txBox="1">
              <a:spLocks noChangeArrowheads="1"/>
            </p:cNvSpPr>
            <p:nvPr/>
          </p:nvSpPr>
          <p:spPr bwMode="auto">
            <a:xfrm>
              <a:off x="3532" y="3117"/>
              <a:ext cx="6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  .O.CO</a:t>
              </a:r>
            </a:p>
          </p:txBody>
        </p:sp>
        <p:sp>
          <p:nvSpPr>
            <p:cNvPr id="386" name="Text Box 339"/>
            <p:cNvSpPr txBox="1">
              <a:spLocks noChangeArrowheads="1"/>
            </p:cNvSpPr>
            <p:nvPr/>
          </p:nvSpPr>
          <p:spPr bwMode="auto">
            <a:xfrm>
              <a:off x="3700" y="317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87" name="Line 340"/>
            <p:cNvSpPr>
              <a:spLocks noChangeShapeType="1"/>
            </p:cNvSpPr>
            <p:nvPr/>
          </p:nvSpPr>
          <p:spPr bwMode="auto">
            <a:xfrm>
              <a:off x="3633" y="3549"/>
              <a:ext cx="0" cy="1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8" name="Group 341"/>
            <p:cNvGrpSpPr>
              <a:grpSpLocks/>
            </p:cNvGrpSpPr>
            <p:nvPr/>
          </p:nvGrpSpPr>
          <p:grpSpPr bwMode="auto">
            <a:xfrm>
              <a:off x="4371" y="3174"/>
              <a:ext cx="75" cy="69"/>
              <a:chOff x="3630" y="1731"/>
              <a:chExt cx="75" cy="69"/>
            </a:xfrm>
          </p:grpSpPr>
          <p:sp>
            <p:nvSpPr>
              <p:cNvPr id="463" name="Line 342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4" name="Line 343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9" name="Group 344"/>
            <p:cNvGrpSpPr>
              <a:grpSpLocks/>
            </p:cNvGrpSpPr>
            <p:nvPr/>
          </p:nvGrpSpPr>
          <p:grpSpPr bwMode="auto">
            <a:xfrm>
              <a:off x="4296" y="3174"/>
              <a:ext cx="75" cy="69"/>
              <a:chOff x="3630" y="1731"/>
              <a:chExt cx="75" cy="69"/>
            </a:xfrm>
          </p:grpSpPr>
          <p:sp>
            <p:nvSpPr>
              <p:cNvPr id="461" name="Line 345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" name="Line 346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0" name="Group 347"/>
            <p:cNvGrpSpPr>
              <a:grpSpLocks/>
            </p:cNvGrpSpPr>
            <p:nvPr/>
          </p:nvGrpSpPr>
          <p:grpSpPr bwMode="auto">
            <a:xfrm>
              <a:off x="4221" y="3171"/>
              <a:ext cx="75" cy="69"/>
              <a:chOff x="3630" y="1731"/>
              <a:chExt cx="75" cy="69"/>
            </a:xfrm>
          </p:grpSpPr>
          <p:sp>
            <p:nvSpPr>
              <p:cNvPr id="459" name="Line 348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" name="Line 349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1" name="Group 350"/>
            <p:cNvGrpSpPr>
              <a:grpSpLocks/>
            </p:cNvGrpSpPr>
            <p:nvPr/>
          </p:nvGrpSpPr>
          <p:grpSpPr bwMode="auto">
            <a:xfrm>
              <a:off x="4146" y="3171"/>
              <a:ext cx="75" cy="69"/>
              <a:chOff x="3630" y="1731"/>
              <a:chExt cx="75" cy="69"/>
            </a:xfrm>
          </p:grpSpPr>
          <p:sp>
            <p:nvSpPr>
              <p:cNvPr id="457" name="Line 351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Line 352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2" name="Line 353"/>
            <p:cNvSpPr>
              <a:spLocks noChangeShapeType="1"/>
            </p:cNvSpPr>
            <p:nvPr/>
          </p:nvSpPr>
          <p:spPr bwMode="auto">
            <a:xfrm flipV="1">
              <a:off x="4674" y="3174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3" name="Group 354"/>
            <p:cNvGrpSpPr>
              <a:grpSpLocks/>
            </p:cNvGrpSpPr>
            <p:nvPr/>
          </p:nvGrpSpPr>
          <p:grpSpPr bwMode="auto">
            <a:xfrm>
              <a:off x="4599" y="3174"/>
              <a:ext cx="75" cy="69"/>
              <a:chOff x="3630" y="1731"/>
              <a:chExt cx="75" cy="69"/>
            </a:xfrm>
          </p:grpSpPr>
          <p:sp>
            <p:nvSpPr>
              <p:cNvPr id="455" name="Line 355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Line 356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4" name="Group 357"/>
            <p:cNvGrpSpPr>
              <a:grpSpLocks/>
            </p:cNvGrpSpPr>
            <p:nvPr/>
          </p:nvGrpSpPr>
          <p:grpSpPr bwMode="auto">
            <a:xfrm>
              <a:off x="4524" y="3171"/>
              <a:ext cx="75" cy="69"/>
              <a:chOff x="3630" y="1731"/>
              <a:chExt cx="75" cy="69"/>
            </a:xfrm>
          </p:grpSpPr>
          <p:sp>
            <p:nvSpPr>
              <p:cNvPr id="453" name="Line 358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Line 359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5" name="Group 360"/>
            <p:cNvGrpSpPr>
              <a:grpSpLocks/>
            </p:cNvGrpSpPr>
            <p:nvPr/>
          </p:nvGrpSpPr>
          <p:grpSpPr bwMode="auto">
            <a:xfrm>
              <a:off x="4449" y="3171"/>
              <a:ext cx="75" cy="69"/>
              <a:chOff x="3630" y="1731"/>
              <a:chExt cx="75" cy="69"/>
            </a:xfrm>
          </p:grpSpPr>
          <p:sp>
            <p:nvSpPr>
              <p:cNvPr id="451" name="Line 361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Line 362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6" name="Group 363"/>
            <p:cNvGrpSpPr>
              <a:grpSpLocks/>
            </p:cNvGrpSpPr>
            <p:nvPr/>
          </p:nvGrpSpPr>
          <p:grpSpPr bwMode="auto">
            <a:xfrm>
              <a:off x="4680" y="3114"/>
              <a:ext cx="311" cy="229"/>
              <a:chOff x="1509" y="1286"/>
              <a:chExt cx="311" cy="229"/>
            </a:xfrm>
          </p:grpSpPr>
          <p:sp>
            <p:nvSpPr>
              <p:cNvPr id="449" name="Text Box 364"/>
              <p:cNvSpPr txBox="1">
                <a:spLocks noChangeArrowheads="1"/>
              </p:cNvSpPr>
              <p:nvPr/>
            </p:nvSpPr>
            <p:spPr bwMode="auto">
              <a:xfrm>
                <a:off x="1509" y="1286"/>
                <a:ext cx="2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</a:p>
            </p:txBody>
          </p:sp>
          <p:sp>
            <p:nvSpPr>
              <p:cNvPr id="450" name="Text Box 365"/>
              <p:cNvSpPr txBox="1">
                <a:spLocks noChangeArrowheads="1"/>
              </p:cNvSpPr>
              <p:nvPr/>
            </p:nvSpPr>
            <p:spPr bwMode="auto">
              <a:xfrm>
                <a:off x="1704" y="1342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397" name="Text Box 366"/>
            <p:cNvSpPr txBox="1">
              <a:spLocks noChangeArrowheads="1"/>
            </p:cNvSpPr>
            <p:nvPr/>
          </p:nvSpPr>
          <p:spPr bwMode="auto">
            <a:xfrm>
              <a:off x="3529" y="3657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  .O</a:t>
              </a:r>
            </a:p>
          </p:txBody>
        </p:sp>
        <p:sp>
          <p:nvSpPr>
            <p:cNvPr id="398" name="Text Box 367"/>
            <p:cNvSpPr txBox="1">
              <a:spLocks noChangeArrowheads="1"/>
            </p:cNvSpPr>
            <p:nvPr/>
          </p:nvSpPr>
          <p:spPr bwMode="auto">
            <a:xfrm>
              <a:off x="3697" y="371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399" name="Group 389"/>
            <p:cNvGrpSpPr>
              <a:grpSpLocks/>
            </p:cNvGrpSpPr>
            <p:nvPr/>
          </p:nvGrpSpPr>
          <p:grpSpPr bwMode="auto">
            <a:xfrm>
              <a:off x="4920" y="3462"/>
              <a:ext cx="311" cy="229"/>
              <a:chOff x="1509" y="1286"/>
              <a:chExt cx="311" cy="229"/>
            </a:xfrm>
          </p:grpSpPr>
          <p:sp>
            <p:nvSpPr>
              <p:cNvPr id="447" name="Text Box 390"/>
              <p:cNvSpPr txBox="1">
                <a:spLocks noChangeArrowheads="1"/>
              </p:cNvSpPr>
              <p:nvPr/>
            </p:nvSpPr>
            <p:spPr bwMode="auto">
              <a:xfrm>
                <a:off x="1509" y="1286"/>
                <a:ext cx="2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</a:p>
            </p:txBody>
          </p:sp>
          <p:sp>
            <p:nvSpPr>
              <p:cNvPr id="448" name="Text Box 391"/>
              <p:cNvSpPr txBox="1">
                <a:spLocks noChangeArrowheads="1"/>
              </p:cNvSpPr>
              <p:nvPr/>
            </p:nvSpPr>
            <p:spPr bwMode="auto">
              <a:xfrm>
                <a:off x="1704" y="1342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400" name="Line 392"/>
            <p:cNvSpPr>
              <a:spLocks noChangeShapeType="1"/>
            </p:cNvSpPr>
            <p:nvPr/>
          </p:nvSpPr>
          <p:spPr bwMode="auto">
            <a:xfrm flipV="1">
              <a:off x="4911" y="3600"/>
              <a:ext cx="60" cy="9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1" name="Group 421"/>
            <p:cNvGrpSpPr>
              <a:grpSpLocks/>
            </p:cNvGrpSpPr>
            <p:nvPr/>
          </p:nvGrpSpPr>
          <p:grpSpPr bwMode="auto">
            <a:xfrm>
              <a:off x="3198" y="3435"/>
              <a:ext cx="75" cy="69"/>
              <a:chOff x="3630" y="1731"/>
              <a:chExt cx="75" cy="69"/>
            </a:xfrm>
          </p:grpSpPr>
          <p:sp>
            <p:nvSpPr>
              <p:cNvPr id="445" name="Line 422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6" name="Line 423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2" name="Group 424"/>
            <p:cNvGrpSpPr>
              <a:grpSpLocks/>
            </p:cNvGrpSpPr>
            <p:nvPr/>
          </p:nvGrpSpPr>
          <p:grpSpPr bwMode="auto">
            <a:xfrm>
              <a:off x="3123" y="3435"/>
              <a:ext cx="75" cy="69"/>
              <a:chOff x="3630" y="1731"/>
              <a:chExt cx="75" cy="69"/>
            </a:xfrm>
          </p:grpSpPr>
          <p:sp>
            <p:nvSpPr>
              <p:cNvPr id="443" name="Line 425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Line 426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3" name="Group 427"/>
            <p:cNvGrpSpPr>
              <a:grpSpLocks/>
            </p:cNvGrpSpPr>
            <p:nvPr/>
          </p:nvGrpSpPr>
          <p:grpSpPr bwMode="auto">
            <a:xfrm>
              <a:off x="3048" y="3432"/>
              <a:ext cx="75" cy="69"/>
              <a:chOff x="3630" y="1731"/>
              <a:chExt cx="75" cy="69"/>
            </a:xfrm>
          </p:grpSpPr>
          <p:sp>
            <p:nvSpPr>
              <p:cNvPr id="441" name="Line 428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Line 429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4" name="Group 430"/>
            <p:cNvGrpSpPr>
              <a:grpSpLocks/>
            </p:cNvGrpSpPr>
            <p:nvPr/>
          </p:nvGrpSpPr>
          <p:grpSpPr bwMode="auto">
            <a:xfrm>
              <a:off x="2973" y="3432"/>
              <a:ext cx="75" cy="69"/>
              <a:chOff x="3630" y="1731"/>
              <a:chExt cx="75" cy="69"/>
            </a:xfrm>
          </p:grpSpPr>
          <p:sp>
            <p:nvSpPr>
              <p:cNvPr id="439" name="Line 431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" name="Line 432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5" name="Line 433"/>
            <p:cNvSpPr>
              <a:spLocks noChangeShapeType="1"/>
            </p:cNvSpPr>
            <p:nvPr/>
          </p:nvSpPr>
          <p:spPr bwMode="auto">
            <a:xfrm>
              <a:off x="2880" y="3501"/>
              <a:ext cx="9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6" name="Group 434"/>
            <p:cNvGrpSpPr>
              <a:grpSpLocks/>
            </p:cNvGrpSpPr>
            <p:nvPr/>
          </p:nvGrpSpPr>
          <p:grpSpPr bwMode="auto">
            <a:xfrm>
              <a:off x="2805" y="3429"/>
              <a:ext cx="75" cy="69"/>
              <a:chOff x="3630" y="1731"/>
              <a:chExt cx="75" cy="69"/>
            </a:xfrm>
          </p:grpSpPr>
          <p:sp>
            <p:nvSpPr>
              <p:cNvPr id="437" name="Line 435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Line 436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7" name="Line 437"/>
            <p:cNvSpPr>
              <a:spLocks noChangeShapeType="1"/>
            </p:cNvSpPr>
            <p:nvPr/>
          </p:nvSpPr>
          <p:spPr bwMode="auto">
            <a:xfrm>
              <a:off x="2886" y="3480"/>
              <a:ext cx="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Line 438"/>
            <p:cNvSpPr>
              <a:spLocks noChangeShapeType="1"/>
            </p:cNvSpPr>
            <p:nvPr/>
          </p:nvSpPr>
          <p:spPr bwMode="auto">
            <a:xfrm>
              <a:off x="2712" y="3498"/>
              <a:ext cx="9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Line 439"/>
            <p:cNvSpPr>
              <a:spLocks noChangeShapeType="1"/>
            </p:cNvSpPr>
            <p:nvPr/>
          </p:nvSpPr>
          <p:spPr bwMode="auto">
            <a:xfrm>
              <a:off x="2718" y="3477"/>
              <a:ext cx="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0" name="Group 440"/>
            <p:cNvGrpSpPr>
              <a:grpSpLocks/>
            </p:cNvGrpSpPr>
            <p:nvPr/>
          </p:nvGrpSpPr>
          <p:grpSpPr bwMode="auto">
            <a:xfrm>
              <a:off x="2634" y="3426"/>
              <a:ext cx="75" cy="69"/>
              <a:chOff x="3630" y="1731"/>
              <a:chExt cx="75" cy="69"/>
            </a:xfrm>
          </p:grpSpPr>
          <p:sp>
            <p:nvSpPr>
              <p:cNvPr id="435" name="Line 441"/>
              <p:cNvSpPr>
                <a:spLocks noChangeShapeType="1"/>
              </p:cNvSpPr>
              <p:nvPr/>
            </p:nvSpPr>
            <p:spPr bwMode="auto">
              <a:xfrm flipH="1" flipV="1">
                <a:off x="3666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Line 442"/>
              <p:cNvSpPr>
                <a:spLocks noChangeShapeType="1"/>
              </p:cNvSpPr>
              <p:nvPr/>
            </p:nvSpPr>
            <p:spPr bwMode="auto">
              <a:xfrm flipV="1">
                <a:off x="3630" y="1731"/>
                <a:ext cx="39" cy="6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1" name="Line 443"/>
            <p:cNvSpPr>
              <a:spLocks noChangeShapeType="1"/>
            </p:cNvSpPr>
            <p:nvPr/>
          </p:nvSpPr>
          <p:spPr bwMode="auto">
            <a:xfrm flipH="1" flipV="1">
              <a:off x="2595" y="3426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Line 444"/>
            <p:cNvSpPr>
              <a:spLocks noChangeShapeType="1"/>
            </p:cNvSpPr>
            <p:nvPr/>
          </p:nvSpPr>
          <p:spPr bwMode="auto">
            <a:xfrm flipV="1">
              <a:off x="2559" y="3426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Line 445"/>
            <p:cNvSpPr>
              <a:spLocks noChangeShapeType="1"/>
            </p:cNvSpPr>
            <p:nvPr/>
          </p:nvSpPr>
          <p:spPr bwMode="auto">
            <a:xfrm flipH="1" flipV="1">
              <a:off x="2517" y="3426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4" name="Group 446"/>
            <p:cNvGrpSpPr>
              <a:grpSpLocks/>
            </p:cNvGrpSpPr>
            <p:nvPr/>
          </p:nvGrpSpPr>
          <p:grpSpPr bwMode="auto">
            <a:xfrm>
              <a:off x="2133" y="3365"/>
              <a:ext cx="433" cy="229"/>
              <a:chOff x="1509" y="1286"/>
              <a:chExt cx="433" cy="229"/>
            </a:xfrm>
          </p:grpSpPr>
          <p:sp>
            <p:nvSpPr>
              <p:cNvPr id="433" name="Text Box 447"/>
              <p:cNvSpPr txBox="1">
                <a:spLocks noChangeArrowheads="1"/>
              </p:cNvSpPr>
              <p:nvPr/>
            </p:nvSpPr>
            <p:spPr bwMode="auto">
              <a:xfrm>
                <a:off x="1509" y="1286"/>
                <a:ext cx="4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H   C</a:t>
                </a:r>
              </a:p>
            </p:txBody>
          </p:sp>
          <p:sp>
            <p:nvSpPr>
              <p:cNvPr id="434" name="Text Box 448"/>
              <p:cNvSpPr txBox="1">
                <a:spLocks noChangeArrowheads="1"/>
              </p:cNvSpPr>
              <p:nvPr/>
            </p:nvSpPr>
            <p:spPr bwMode="auto">
              <a:xfrm>
                <a:off x="1704" y="1342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415" name="Text Box 449"/>
            <p:cNvSpPr txBox="1">
              <a:spLocks noChangeArrowheads="1"/>
            </p:cNvSpPr>
            <p:nvPr/>
          </p:nvSpPr>
          <p:spPr bwMode="auto">
            <a:xfrm>
              <a:off x="3943" y="3843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416" name="Text Box 450"/>
            <p:cNvSpPr txBox="1">
              <a:spLocks noChangeArrowheads="1"/>
            </p:cNvSpPr>
            <p:nvPr/>
          </p:nvSpPr>
          <p:spPr bwMode="auto">
            <a:xfrm>
              <a:off x="3952" y="348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417" name="Text Box 451"/>
            <p:cNvSpPr txBox="1">
              <a:spLocks noChangeArrowheads="1"/>
            </p:cNvSpPr>
            <p:nvPr/>
          </p:nvSpPr>
          <p:spPr bwMode="auto">
            <a:xfrm>
              <a:off x="3961" y="3657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418" name="Text Box 452"/>
            <p:cNvSpPr txBox="1">
              <a:spLocks noChangeArrowheads="1"/>
            </p:cNvSpPr>
            <p:nvPr/>
          </p:nvSpPr>
          <p:spPr bwMode="auto">
            <a:xfrm>
              <a:off x="4156" y="3657"/>
              <a:ext cx="7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OCH  .CH  .N</a:t>
              </a:r>
            </a:p>
          </p:txBody>
        </p:sp>
        <p:sp>
          <p:nvSpPr>
            <p:cNvPr id="419" name="Text Box 453"/>
            <p:cNvSpPr txBox="1">
              <a:spLocks noChangeArrowheads="1"/>
            </p:cNvSpPr>
            <p:nvPr/>
          </p:nvSpPr>
          <p:spPr bwMode="auto">
            <a:xfrm>
              <a:off x="4411" y="370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20" name="Text Box 454"/>
            <p:cNvSpPr txBox="1">
              <a:spLocks noChangeArrowheads="1"/>
            </p:cNvSpPr>
            <p:nvPr/>
          </p:nvSpPr>
          <p:spPr bwMode="auto">
            <a:xfrm>
              <a:off x="4666" y="370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21" name="Line 456"/>
            <p:cNvSpPr>
              <a:spLocks noChangeShapeType="1"/>
            </p:cNvSpPr>
            <p:nvPr/>
          </p:nvSpPr>
          <p:spPr bwMode="auto">
            <a:xfrm>
              <a:off x="4911" y="3798"/>
              <a:ext cx="60" cy="9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2" name="Group 457"/>
            <p:cNvGrpSpPr>
              <a:grpSpLocks/>
            </p:cNvGrpSpPr>
            <p:nvPr/>
          </p:nvGrpSpPr>
          <p:grpSpPr bwMode="auto">
            <a:xfrm>
              <a:off x="4920" y="3849"/>
              <a:ext cx="311" cy="229"/>
              <a:chOff x="1509" y="1286"/>
              <a:chExt cx="311" cy="229"/>
            </a:xfrm>
          </p:grpSpPr>
          <p:sp>
            <p:nvSpPr>
              <p:cNvPr id="431" name="Text Box 458"/>
              <p:cNvSpPr txBox="1">
                <a:spLocks noChangeArrowheads="1"/>
              </p:cNvSpPr>
              <p:nvPr/>
            </p:nvSpPr>
            <p:spPr bwMode="auto">
              <a:xfrm>
                <a:off x="1509" y="1286"/>
                <a:ext cx="2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</a:p>
            </p:txBody>
          </p:sp>
          <p:sp>
            <p:nvSpPr>
              <p:cNvPr id="432" name="Text Box 459"/>
              <p:cNvSpPr txBox="1">
                <a:spLocks noChangeArrowheads="1"/>
              </p:cNvSpPr>
              <p:nvPr/>
            </p:nvSpPr>
            <p:spPr bwMode="auto">
              <a:xfrm>
                <a:off x="1704" y="1342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grpSp>
          <p:nvGrpSpPr>
            <p:cNvPr id="423" name="Group 460"/>
            <p:cNvGrpSpPr>
              <a:grpSpLocks/>
            </p:cNvGrpSpPr>
            <p:nvPr/>
          </p:nvGrpSpPr>
          <p:grpSpPr bwMode="auto">
            <a:xfrm>
              <a:off x="5016" y="3657"/>
              <a:ext cx="311" cy="229"/>
              <a:chOff x="1509" y="1286"/>
              <a:chExt cx="311" cy="229"/>
            </a:xfrm>
          </p:grpSpPr>
          <p:sp>
            <p:nvSpPr>
              <p:cNvPr id="429" name="Text Box 461"/>
              <p:cNvSpPr txBox="1">
                <a:spLocks noChangeArrowheads="1"/>
              </p:cNvSpPr>
              <p:nvPr/>
            </p:nvSpPr>
            <p:spPr bwMode="auto">
              <a:xfrm>
                <a:off x="1509" y="1286"/>
                <a:ext cx="2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</a:t>
                </a:r>
              </a:p>
            </p:txBody>
          </p:sp>
          <p:sp>
            <p:nvSpPr>
              <p:cNvPr id="430" name="Text Box 462"/>
              <p:cNvSpPr txBox="1">
                <a:spLocks noChangeArrowheads="1"/>
              </p:cNvSpPr>
              <p:nvPr/>
            </p:nvSpPr>
            <p:spPr bwMode="auto">
              <a:xfrm>
                <a:off x="1704" y="1342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424" name="Line 463"/>
            <p:cNvSpPr>
              <a:spLocks noChangeShapeType="1"/>
            </p:cNvSpPr>
            <p:nvPr/>
          </p:nvSpPr>
          <p:spPr bwMode="auto">
            <a:xfrm>
              <a:off x="4911" y="3750"/>
              <a:ext cx="1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Line 464"/>
            <p:cNvSpPr>
              <a:spLocks noChangeShapeType="1"/>
            </p:cNvSpPr>
            <p:nvPr/>
          </p:nvSpPr>
          <p:spPr bwMode="auto">
            <a:xfrm>
              <a:off x="4119" y="3747"/>
              <a:ext cx="7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Line 465"/>
            <p:cNvSpPr>
              <a:spLocks noChangeShapeType="1"/>
            </p:cNvSpPr>
            <p:nvPr/>
          </p:nvSpPr>
          <p:spPr bwMode="auto">
            <a:xfrm>
              <a:off x="4047" y="3636"/>
              <a:ext cx="0" cy="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Line 466"/>
            <p:cNvSpPr>
              <a:spLocks noChangeShapeType="1"/>
            </p:cNvSpPr>
            <p:nvPr/>
          </p:nvSpPr>
          <p:spPr bwMode="auto">
            <a:xfrm>
              <a:off x="4047" y="3822"/>
              <a:ext cx="0" cy="5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Line 467"/>
            <p:cNvSpPr>
              <a:spLocks noChangeShapeType="1"/>
            </p:cNvSpPr>
            <p:nvPr/>
          </p:nvSpPr>
          <p:spPr bwMode="auto">
            <a:xfrm>
              <a:off x="3942" y="3747"/>
              <a:ext cx="6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4" name="Text Box 473"/>
          <p:cNvSpPr txBox="1">
            <a:spLocks noChangeArrowheads="1"/>
          </p:cNvSpPr>
          <p:nvPr/>
        </p:nvSpPr>
        <p:spPr bwMode="auto">
          <a:xfrm>
            <a:off x="4056063" y="1166813"/>
            <a:ext cx="19030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CHOLESTEROL</a:t>
            </a:r>
          </a:p>
          <a:p>
            <a:r>
              <a:rPr lang="en-US" sz="180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5" name="Text Box 474"/>
          <p:cNvSpPr txBox="1">
            <a:spLocks noChangeArrowheads="1"/>
          </p:cNvSpPr>
          <p:nvPr/>
        </p:nvSpPr>
        <p:spPr bwMode="auto">
          <a:xfrm>
            <a:off x="4305300" y="3724275"/>
            <a:ext cx="1873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TRIGLYCERIDE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Text Box 475"/>
          <p:cNvSpPr txBox="1">
            <a:spLocks noChangeArrowheads="1"/>
          </p:cNvSpPr>
          <p:nvPr/>
        </p:nvSpPr>
        <p:spPr bwMode="auto">
          <a:xfrm>
            <a:off x="3332163" y="5810250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PHOSPHOLIPID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Text Box 482"/>
          <p:cNvSpPr txBox="1">
            <a:spLocks noChangeArrowheads="1"/>
          </p:cNvSpPr>
          <p:nvPr/>
        </p:nvSpPr>
        <p:spPr bwMode="auto">
          <a:xfrm>
            <a:off x="7699375" y="5486400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20" name="Text Box 183"/>
          <p:cNvSpPr txBox="1">
            <a:spLocks noChangeArrowheads="1"/>
          </p:cNvSpPr>
          <p:nvPr/>
        </p:nvSpPr>
        <p:spPr bwMode="auto">
          <a:xfrm>
            <a:off x="2478088" y="1804988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1" name="Group 220"/>
          <p:cNvGrpSpPr>
            <a:grpSpLocks/>
          </p:cNvGrpSpPr>
          <p:nvPr/>
        </p:nvGrpSpPr>
        <p:grpSpPr bwMode="auto">
          <a:xfrm>
            <a:off x="2409826" y="1890713"/>
            <a:ext cx="119063" cy="109538"/>
            <a:chOff x="3630" y="1731"/>
            <a:chExt cx="75" cy="69"/>
          </a:xfrm>
        </p:grpSpPr>
        <p:sp>
          <p:nvSpPr>
            <p:cNvPr id="522" name="Line 21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" name="Line 21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4" name="Group 221"/>
          <p:cNvGrpSpPr>
            <a:grpSpLocks/>
          </p:cNvGrpSpPr>
          <p:nvPr/>
        </p:nvGrpSpPr>
        <p:grpSpPr bwMode="auto">
          <a:xfrm>
            <a:off x="2290763" y="1890713"/>
            <a:ext cx="119063" cy="109538"/>
            <a:chOff x="3630" y="1731"/>
            <a:chExt cx="75" cy="69"/>
          </a:xfrm>
        </p:grpSpPr>
        <p:sp>
          <p:nvSpPr>
            <p:cNvPr id="525" name="Line 22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" name="Line 22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7" name="Group 224"/>
          <p:cNvGrpSpPr>
            <a:grpSpLocks/>
          </p:cNvGrpSpPr>
          <p:nvPr/>
        </p:nvGrpSpPr>
        <p:grpSpPr bwMode="auto">
          <a:xfrm>
            <a:off x="2171701" y="1885950"/>
            <a:ext cx="119063" cy="109538"/>
            <a:chOff x="3630" y="1731"/>
            <a:chExt cx="75" cy="69"/>
          </a:xfrm>
        </p:grpSpPr>
        <p:sp>
          <p:nvSpPr>
            <p:cNvPr id="528" name="Line 225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9" name="Line 226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0" name="Group 227"/>
          <p:cNvGrpSpPr>
            <a:grpSpLocks/>
          </p:cNvGrpSpPr>
          <p:nvPr/>
        </p:nvGrpSpPr>
        <p:grpSpPr bwMode="auto">
          <a:xfrm>
            <a:off x="2052638" y="1885950"/>
            <a:ext cx="119063" cy="109538"/>
            <a:chOff x="3630" y="1731"/>
            <a:chExt cx="75" cy="69"/>
          </a:xfrm>
        </p:grpSpPr>
        <p:sp>
          <p:nvSpPr>
            <p:cNvPr id="531" name="Line 22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" name="Line 22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3" name="Line 230"/>
          <p:cNvSpPr>
            <a:spLocks noChangeShapeType="1"/>
          </p:cNvSpPr>
          <p:nvPr/>
        </p:nvSpPr>
        <p:spPr bwMode="auto">
          <a:xfrm>
            <a:off x="1905001" y="1995488"/>
            <a:ext cx="147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4" name="Group 231"/>
          <p:cNvGrpSpPr>
            <a:grpSpLocks/>
          </p:cNvGrpSpPr>
          <p:nvPr/>
        </p:nvGrpSpPr>
        <p:grpSpPr bwMode="auto">
          <a:xfrm>
            <a:off x="1785938" y="1881188"/>
            <a:ext cx="119063" cy="109538"/>
            <a:chOff x="3630" y="1731"/>
            <a:chExt cx="75" cy="69"/>
          </a:xfrm>
        </p:grpSpPr>
        <p:sp>
          <p:nvSpPr>
            <p:cNvPr id="535" name="Line 23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Line 23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7" name="Line 234"/>
          <p:cNvSpPr>
            <a:spLocks noChangeShapeType="1"/>
          </p:cNvSpPr>
          <p:nvPr/>
        </p:nvSpPr>
        <p:spPr bwMode="auto">
          <a:xfrm>
            <a:off x="1914526" y="1962150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8" name="Line 235"/>
          <p:cNvSpPr>
            <a:spLocks noChangeShapeType="1"/>
          </p:cNvSpPr>
          <p:nvPr/>
        </p:nvSpPr>
        <p:spPr bwMode="auto">
          <a:xfrm>
            <a:off x="1638301" y="1990725"/>
            <a:ext cx="147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9" name="Line 236"/>
          <p:cNvSpPr>
            <a:spLocks noChangeShapeType="1"/>
          </p:cNvSpPr>
          <p:nvPr/>
        </p:nvSpPr>
        <p:spPr bwMode="auto">
          <a:xfrm>
            <a:off x="1647826" y="1957388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0" name="Group 237"/>
          <p:cNvGrpSpPr>
            <a:grpSpLocks/>
          </p:cNvGrpSpPr>
          <p:nvPr/>
        </p:nvGrpSpPr>
        <p:grpSpPr bwMode="auto">
          <a:xfrm>
            <a:off x="1514476" y="1876425"/>
            <a:ext cx="119063" cy="109538"/>
            <a:chOff x="3630" y="1731"/>
            <a:chExt cx="75" cy="69"/>
          </a:xfrm>
        </p:grpSpPr>
        <p:sp>
          <p:nvSpPr>
            <p:cNvPr id="541" name="Line 23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" name="Line 23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3" name="Line 241"/>
          <p:cNvSpPr>
            <a:spLocks noChangeShapeType="1"/>
          </p:cNvSpPr>
          <p:nvPr/>
        </p:nvSpPr>
        <p:spPr bwMode="auto">
          <a:xfrm flipH="1" flipV="1">
            <a:off x="1452563" y="187642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4" name="Line 242"/>
          <p:cNvSpPr>
            <a:spLocks noChangeShapeType="1"/>
          </p:cNvSpPr>
          <p:nvPr/>
        </p:nvSpPr>
        <p:spPr bwMode="auto">
          <a:xfrm flipV="1">
            <a:off x="1395413" y="187642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5" name="Line 243"/>
          <p:cNvSpPr>
            <a:spLocks noChangeShapeType="1"/>
          </p:cNvSpPr>
          <p:nvPr/>
        </p:nvSpPr>
        <p:spPr bwMode="auto">
          <a:xfrm flipH="1" flipV="1">
            <a:off x="1328738" y="1876425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6" name="Group 244"/>
          <p:cNvGrpSpPr>
            <a:grpSpLocks/>
          </p:cNvGrpSpPr>
          <p:nvPr/>
        </p:nvGrpSpPr>
        <p:grpSpPr bwMode="auto">
          <a:xfrm>
            <a:off x="719138" y="1779588"/>
            <a:ext cx="687388" cy="363538"/>
            <a:chOff x="1509" y="1286"/>
            <a:chExt cx="433" cy="229"/>
          </a:xfrm>
        </p:grpSpPr>
        <p:sp>
          <p:nvSpPr>
            <p:cNvPr id="547" name="Text Box 245"/>
            <p:cNvSpPr txBox="1">
              <a:spLocks noChangeArrowheads="1"/>
            </p:cNvSpPr>
            <p:nvPr/>
          </p:nvSpPr>
          <p:spPr bwMode="auto">
            <a:xfrm>
              <a:off x="1509" y="1286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H   C</a:t>
              </a:r>
            </a:p>
          </p:txBody>
        </p:sp>
        <p:sp>
          <p:nvSpPr>
            <p:cNvPr id="548" name="Text Box 246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549" name="Text Box 247"/>
          <p:cNvSpPr txBox="1">
            <a:spLocks noChangeArrowheads="1"/>
          </p:cNvSpPr>
          <p:nvPr/>
        </p:nvSpPr>
        <p:spPr bwMode="auto">
          <a:xfrm>
            <a:off x="2382838" y="2171700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0" name="Group 308"/>
          <p:cNvGrpSpPr>
            <a:grpSpLocks/>
          </p:cNvGrpSpPr>
          <p:nvPr/>
        </p:nvGrpSpPr>
        <p:grpSpPr bwMode="auto">
          <a:xfrm>
            <a:off x="1704976" y="2262188"/>
            <a:ext cx="119063" cy="109538"/>
            <a:chOff x="3630" y="1731"/>
            <a:chExt cx="75" cy="69"/>
          </a:xfrm>
        </p:grpSpPr>
        <p:sp>
          <p:nvSpPr>
            <p:cNvPr id="551" name="Line 309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" name="Line 310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3" name="Group 311"/>
          <p:cNvGrpSpPr>
            <a:grpSpLocks/>
          </p:cNvGrpSpPr>
          <p:nvPr/>
        </p:nvGrpSpPr>
        <p:grpSpPr bwMode="auto">
          <a:xfrm>
            <a:off x="1585913" y="2262188"/>
            <a:ext cx="119063" cy="109538"/>
            <a:chOff x="3630" y="1731"/>
            <a:chExt cx="75" cy="69"/>
          </a:xfrm>
        </p:grpSpPr>
        <p:sp>
          <p:nvSpPr>
            <p:cNvPr id="554" name="Line 31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5" name="Line 31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6" name="Group 314"/>
          <p:cNvGrpSpPr>
            <a:grpSpLocks/>
          </p:cNvGrpSpPr>
          <p:nvPr/>
        </p:nvGrpSpPr>
        <p:grpSpPr bwMode="auto">
          <a:xfrm>
            <a:off x="1466851" y="2257425"/>
            <a:ext cx="119063" cy="109538"/>
            <a:chOff x="3630" y="1731"/>
            <a:chExt cx="75" cy="69"/>
          </a:xfrm>
        </p:grpSpPr>
        <p:sp>
          <p:nvSpPr>
            <p:cNvPr id="557" name="Line 315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8" name="Line 316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9" name="Group 317"/>
          <p:cNvGrpSpPr>
            <a:grpSpLocks/>
          </p:cNvGrpSpPr>
          <p:nvPr/>
        </p:nvGrpSpPr>
        <p:grpSpPr bwMode="auto">
          <a:xfrm>
            <a:off x="1347788" y="2257425"/>
            <a:ext cx="119063" cy="109538"/>
            <a:chOff x="3630" y="1731"/>
            <a:chExt cx="75" cy="69"/>
          </a:xfrm>
        </p:grpSpPr>
        <p:sp>
          <p:nvSpPr>
            <p:cNvPr id="560" name="Line 31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1" name="Line 31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2" name="Line 320"/>
          <p:cNvSpPr>
            <a:spLocks noChangeShapeType="1"/>
          </p:cNvSpPr>
          <p:nvPr/>
        </p:nvSpPr>
        <p:spPr bwMode="auto">
          <a:xfrm flipV="1">
            <a:off x="2324101" y="226695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3" name="Line 321"/>
          <p:cNvSpPr>
            <a:spLocks noChangeShapeType="1"/>
          </p:cNvSpPr>
          <p:nvPr/>
        </p:nvSpPr>
        <p:spPr bwMode="auto">
          <a:xfrm flipH="1" flipV="1">
            <a:off x="2262188" y="226695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64" name="Line 322"/>
          <p:cNvSpPr>
            <a:spLocks noChangeShapeType="1"/>
          </p:cNvSpPr>
          <p:nvPr/>
        </p:nvSpPr>
        <p:spPr bwMode="auto">
          <a:xfrm flipV="1">
            <a:off x="2205038" y="226695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5" name="Group 323"/>
          <p:cNvGrpSpPr>
            <a:grpSpLocks/>
          </p:cNvGrpSpPr>
          <p:nvPr/>
        </p:nvGrpSpPr>
        <p:grpSpPr bwMode="auto">
          <a:xfrm>
            <a:off x="2085976" y="2262188"/>
            <a:ext cx="119063" cy="109538"/>
            <a:chOff x="3630" y="1731"/>
            <a:chExt cx="75" cy="69"/>
          </a:xfrm>
        </p:grpSpPr>
        <p:sp>
          <p:nvSpPr>
            <p:cNvPr id="566" name="Line 324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7" name="Line 325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8" name="Group 326"/>
          <p:cNvGrpSpPr>
            <a:grpSpLocks/>
          </p:cNvGrpSpPr>
          <p:nvPr/>
        </p:nvGrpSpPr>
        <p:grpSpPr bwMode="auto">
          <a:xfrm>
            <a:off x="1966913" y="2262188"/>
            <a:ext cx="119063" cy="109538"/>
            <a:chOff x="3630" y="1731"/>
            <a:chExt cx="75" cy="69"/>
          </a:xfrm>
        </p:grpSpPr>
        <p:sp>
          <p:nvSpPr>
            <p:cNvPr id="569" name="Line 327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0" name="Line 328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1" name="Line 330"/>
          <p:cNvSpPr>
            <a:spLocks noChangeShapeType="1"/>
          </p:cNvSpPr>
          <p:nvPr/>
        </p:nvSpPr>
        <p:spPr bwMode="auto">
          <a:xfrm flipH="1" flipV="1">
            <a:off x="2390776" y="2266950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2" name="Group 331"/>
          <p:cNvGrpSpPr>
            <a:grpSpLocks/>
          </p:cNvGrpSpPr>
          <p:nvPr/>
        </p:nvGrpSpPr>
        <p:grpSpPr bwMode="auto">
          <a:xfrm>
            <a:off x="728663" y="2170113"/>
            <a:ext cx="687388" cy="363538"/>
            <a:chOff x="1509" y="1286"/>
            <a:chExt cx="433" cy="229"/>
          </a:xfrm>
        </p:grpSpPr>
        <p:sp>
          <p:nvSpPr>
            <p:cNvPr id="573" name="Text Box 332"/>
            <p:cNvSpPr txBox="1">
              <a:spLocks noChangeArrowheads="1"/>
            </p:cNvSpPr>
            <p:nvPr/>
          </p:nvSpPr>
          <p:spPr bwMode="auto">
            <a:xfrm>
              <a:off x="1509" y="1286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H   C</a:t>
              </a:r>
            </a:p>
          </p:txBody>
        </p:sp>
        <p:sp>
          <p:nvSpPr>
            <p:cNvPr id="574" name="Text Box 333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575" name="Line 334"/>
          <p:cNvSpPr>
            <a:spLocks noChangeShapeType="1"/>
          </p:cNvSpPr>
          <p:nvPr/>
        </p:nvSpPr>
        <p:spPr bwMode="auto">
          <a:xfrm>
            <a:off x="1824038" y="2371725"/>
            <a:ext cx="1476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6" name="Line 335"/>
          <p:cNvSpPr>
            <a:spLocks noChangeShapeType="1"/>
          </p:cNvSpPr>
          <p:nvPr/>
        </p:nvSpPr>
        <p:spPr bwMode="auto">
          <a:xfrm>
            <a:off x="1833563" y="2338388"/>
            <a:ext cx="133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7" name="Text Box 247"/>
          <p:cNvSpPr txBox="1">
            <a:spLocks noChangeArrowheads="1"/>
          </p:cNvSpPr>
          <p:nvPr/>
        </p:nvSpPr>
        <p:spPr bwMode="auto">
          <a:xfrm>
            <a:off x="2354369" y="2554689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8" name="Group 308"/>
          <p:cNvGrpSpPr>
            <a:grpSpLocks/>
          </p:cNvGrpSpPr>
          <p:nvPr/>
        </p:nvGrpSpPr>
        <p:grpSpPr bwMode="auto">
          <a:xfrm>
            <a:off x="1701627" y="2645177"/>
            <a:ext cx="119063" cy="109538"/>
            <a:chOff x="3630" y="1731"/>
            <a:chExt cx="75" cy="69"/>
          </a:xfrm>
        </p:grpSpPr>
        <p:sp>
          <p:nvSpPr>
            <p:cNvPr id="579" name="Line 309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0" name="Line 310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1" name="Group 311"/>
          <p:cNvGrpSpPr>
            <a:grpSpLocks/>
          </p:cNvGrpSpPr>
          <p:nvPr/>
        </p:nvGrpSpPr>
        <p:grpSpPr bwMode="auto">
          <a:xfrm>
            <a:off x="1582564" y="2645177"/>
            <a:ext cx="119063" cy="109538"/>
            <a:chOff x="3630" y="1731"/>
            <a:chExt cx="75" cy="69"/>
          </a:xfrm>
        </p:grpSpPr>
        <p:sp>
          <p:nvSpPr>
            <p:cNvPr id="582" name="Line 312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" name="Line 313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4" name="Group 314"/>
          <p:cNvGrpSpPr>
            <a:grpSpLocks/>
          </p:cNvGrpSpPr>
          <p:nvPr/>
        </p:nvGrpSpPr>
        <p:grpSpPr bwMode="auto">
          <a:xfrm>
            <a:off x="1463502" y="2640414"/>
            <a:ext cx="119063" cy="109538"/>
            <a:chOff x="3630" y="1731"/>
            <a:chExt cx="75" cy="69"/>
          </a:xfrm>
        </p:grpSpPr>
        <p:sp>
          <p:nvSpPr>
            <p:cNvPr id="585" name="Line 315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6" name="Line 316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7" name="Group 317"/>
          <p:cNvGrpSpPr>
            <a:grpSpLocks/>
          </p:cNvGrpSpPr>
          <p:nvPr/>
        </p:nvGrpSpPr>
        <p:grpSpPr bwMode="auto">
          <a:xfrm>
            <a:off x="1344439" y="2640414"/>
            <a:ext cx="119063" cy="109538"/>
            <a:chOff x="3630" y="1731"/>
            <a:chExt cx="75" cy="69"/>
          </a:xfrm>
        </p:grpSpPr>
        <p:sp>
          <p:nvSpPr>
            <p:cNvPr id="588" name="Line 318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9" name="Line 319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0" name="Line 320"/>
          <p:cNvSpPr>
            <a:spLocks noChangeShapeType="1"/>
          </p:cNvSpPr>
          <p:nvPr/>
        </p:nvSpPr>
        <p:spPr bwMode="auto">
          <a:xfrm flipV="1">
            <a:off x="2295632" y="2649939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91" name="Line 321"/>
          <p:cNvSpPr>
            <a:spLocks noChangeShapeType="1"/>
          </p:cNvSpPr>
          <p:nvPr/>
        </p:nvSpPr>
        <p:spPr bwMode="auto">
          <a:xfrm flipH="1" flipV="1">
            <a:off x="2233719" y="2649939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92" name="Line 322"/>
          <p:cNvSpPr>
            <a:spLocks noChangeShapeType="1"/>
          </p:cNvSpPr>
          <p:nvPr/>
        </p:nvSpPr>
        <p:spPr bwMode="auto">
          <a:xfrm flipV="1">
            <a:off x="2176569" y="2649939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3" name="Group 323"/>
          <p:cNvGrpSpPr>
            <a:grpSpLocks/>
          </p:cNvGrpSpPr>
          <p:nvPr/>
        </p:nvGrpSpPr>
        <p:grpSpPr bwMode="auto">
          <a:xfrm>
            <a:off x="2057507" y="2645177"/>
            <a:ext cx="119063" cy="109538"/>
            <a:chOff x="3630" y="1731"/>
            <a:chExt cx="75" cy="69"/>
          </a:xfrm>
        </p:grpSpPr>
        <p:sp>
          <p:nvSpPr>
            <p:cNvPr id="594" name="Line 324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5" name="Line 325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6" name="Group 326"/>
          <p:cNvGrpSpPr>
            <a:grpSpLocks/>
          </p:cNvGrpSpPr>
          <p:nvPr/>
        </p:nvGrpSpPr>
        <p:grpSpPr bwMode="auto">
          <a:xfrm>
            <a:off x="1938444" y="2645177"/>
            <a:ext cx="119063" cy="109538"/>
            <a:chOff x="3630" y="1731"/>
            <a:chExt cx="75" cy="69"/>
          </a:xfrm>
        </p:grpSpPr>
        <p:sp>
          <p:nvSpPr>
            <p:cNvPr id="597" name="Line 327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8" name="Line 328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9" name="Line 330"/>
          <p:cNvSpPr>
            <a:spLocks noChangeShapeType="1"/>
          </p:cNvSpPr>
          <p:nvPr/>
        </p:nvSpPr>
        <p:spPr bwMode="auto">
          <a:xfrm flipH="1" flipV="1">
            <a:off x="2362307" y="2649939"/>
            <a:ext cx="61913" cy="1095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0" name="Group 331"/>
          <p:cNvGrpSpPr>
            <a:grpSpLocks/>
          </p:cNvGrpSpPr>
          <p:nvPr/>
        </p:nvGrpSpPr>
        <p:grpSpPr bwMode="auto">
          <a:xfrm>
            <a:off x="725314" y="2553102"/>
            <a:ext cx="687388" cy="363538"/>
            <a:chOff x="1509" y="1286"/>
            <a:chExt cx="433" cy="229"/>
          </a:xfrm>
        </p:grpSpPr>
        <p:sp>
          <p:nvSpPr>
            <p:cNvPr id="601" name="Text Box 332"/>
            <p:cNvSpPr txBox="1">
              <a:spLocks noChangeArrowheads="1"/>
            </p:cNvSpPr>
            <p:nvPr/>
          </p:nvSpPr>
          <p:spPr bwMode="auto">
            <a:xfrm>
              <a:off x="1509" y="1286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H   C</a:t>
              </a:r>
            </a:p>
          </p:txBody>
        </p:sp>
        <p:sp>
          <p:nvSpPr>
            <p:cNvPr id="602" name="Text Box 333"/>
            <p:cNvSpPr txBox="1">
              <a:spLocks noChangeArrowheads="1"/>
            </p:cNvSpPr>
            <p:nvPr/>
          </p:nvSpPr>
          <p:spPr bwMode="auto">
            <a:xfrm>
              <a:off x="1704" y="1342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605" name="Group 326"/>
          <p:cNvGrpSpPr>
            <a:grpSpLocks/>
          </p:cNvGrpSpPr>
          <p:nvPr/>
        </p:nvGrpSpPr>
        <p:grpSpPr bwMode="auto">
          <a:xfrm>
            <a:off x="1819538" y="2646851"/>
            <a:ext cx="119063" cy="109538"/>
            <a:chOff x="3630" y="1731"/>
            <a:chExt cx="75" cy="69"/>
          </a:xfrm>
        </p:grpSpPr>
        <p:sp>
          <p:nvSpPr>
            <p:cNvPr id="606" name="Line 327"/>
            <p:cNvSpPr>
              <a:spLocks noChangeShapeType="1"/>
            </p:cNvSpPr>
            <p:nvPr/>
          </p:nvSpPr>
          <p:spPr bwMode="auto">
            <a:xfrm flipH="1" flipV="1">
              <a:off x="3666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7" name="Line 328"/>
            <p:cNvSpPr>
              <a:spLocks noChangeShapeType="1"/>
            </p:cNvSpPr>
            <p:nvPr/>
          </p:nvSpPr>
          <p:spPr bwMode="auto">
            <a:xfrm flipV="1">
              <a:off x="3630" y="1731"/>
              <a:ext cx="3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9" name="Text Box 473"/>
          <p:cNvSpPr txBox="1">
            <a:spLocks noChangeArrowheads="1"/>
          </p:cNvSpPr>
          <p:nvPr/>
        </p:nvSpPr>
        <p:spPr bwMode="auto">
          <a:xfrm>
            <a:off x="731838" y="1147763"/>
            <a:ext cx="2820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NON-ESTERIFIED FATTY ACIDS (NEFAs)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2" name="Text Box 4"/>
          <p:cNvSpPr txBox="1">
            <a:spLocks noChangeArrowheads="1"/>
          </p:cNvSpPr>
          <p:nvPr/>
        </p:nvSpPr>
        <p:spPr bwMode="auto">
          <a:xfrm>
            <a:off x="511175" y="344488"/>
            <a:ext cx="3041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Fatty acids in vivo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95300" y="1098550"/>
          <a:ext cx="7816850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341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Serum </a:t>
            </a:r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non-esterified </a:t>
            </a:r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fatty acid content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704850" y="1047750"/>
          <a:ext cx="76581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r:id="rId4" imgW="7260965" imgH="5127180" progId="Excel.Sheet.8">
                  <p:embed/>
                </p:oleObj>
              </mc:Choice>
              <mc:Fallback>
                <p:oleObj r:id="rId4" imgW="7260965" imgH="512718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047750"/>
                        <a:ext cx="7658100" cy="547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90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Serum triglyceride fatty acid content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755650" y="1098550"/>
          <a:ext cx="7556500" cy="537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800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Serum </a:t>
            </a:r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cholesterol ester </a:t>
            </a:r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fatty acid content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755650" y="1098550"/>
          <a:ext cx="7556500" cy="537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183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Serum </a:t>
            </a:r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phospholipid fatty </a:t>
            </a:r>
            <a:r>
              <a:rPr lang="en-GB" sz="2800">
                <a:solidFill>
                  <a:srgbClr val="FF9933"/>
                </a:solidFill>
                <a:latin typeface="Arial" pitchFamily="34" charset="0"/>
              </a:rPr>
              <a:t>acid content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482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3575" y="1068388"/>
            <a:ext cx="5180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FF6600"/>
                </a:solidFill>
                <a:latin typeface="Arial" pitchFamily="34" charset="0"/>
              </a:rPr>
              <a:t>The Glucose Fatty Acid Cycle - 1963</a:t>
            </a:r>
            <a:endParaRPr lang="en-GB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4" name="TextBox 94"/>
          <p:cNvSpPr txBox="1">
            <a:spLocks noChangeArrowheads="1"/>
          </p:cNvSpPr>
          <p:nvPr/>
        </p:nvSpPr>
        <p:spPr bwMode="auto">
          <a:xfrm>
            <a:off x="666750" y="1485900"/>
            <a:ext cx="3313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FF6600"/>
                </a:solidFill>
                <a:latin typeface="Arial" pitchFamily="34" charset="0"/>
              </a:rPr>
              <a:t>Randle et al Lancet 1963;i:785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2628900"/>
            <a:ext cx="5429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induce insulin insensitivity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impair pyruvate oxidation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glucose storage in muscle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impair glucose tolerance</a:t>
            </a:r>
            <a:endParaRPr lang="en-US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1675" y="1954213"/>
            <a:ext cx="4742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</a:rPr>
              <a:t>High levels of fatty acids were known to:</a:t>
            </a:r>
            <a:endParaRPr lang="en-GB" sz="2000">
              <a:solidFill>
                <a:srgbClr val="66FFFF"/>
              </a:solidFill>
              <a:latin typeface="Arial" pitchFamily="34" charset="0"/>
            </a:endParaRPr>
          </a:p>
        </p:txBody>
      </p:sp>
      <p:sp>
        <p:nvSpPr>
          <p:cNvPr id="7" name="TextBox 94"/>
          <p:cNvSpPr txBox="1">
            <a:spLocks noChangeArrowheads="1"/>
          </p:cNvSpPr>
          <p:nvPr/>
        </p:nvSpPr>
        <p:spPr bwMode="auto">
          <a:xfrm>
            <a:off x="2943226" y="4819650"/>
            <a:ext cx="57245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FF6600"/>
                </a:solidFill>
                <a:latin typeface="Arial" pitchFamily="34" charset="0"/>
              </a:rPr>
              <a:t>“We wish to propose that there are interactions between glucose and fatty acid metabolism in muscle and adipose tissue which take the form of a cycle and which are fundamental to the control of glucose and fatty acid concentrations, and of insulin sensitivity”</a:t>
            </a:r>
            <a:endParaRPr lang="en-US" sz="180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>
            <a:spLocks noChangeArrowheads="1"/>
          </p:cNvSpPr>
          <p:nvPr/>
        </p:nvSpPr>
        <p:spPr bwMode="auto">
          <a:xfrm>
            <a:off x="2314575" y="3714750"/>
            <a:ext cx="2409825" cy="2257425"/>
          </a:xfrm>
          <a:prstGeom prst="ellipse">
            <a:avLst/>
          </a:prstGeom>
          <a:solidFill>
            <a:srgbClr val="17456F"/>
          </a:solidFill>
          <a:ln w="5715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43325" y="4095750"/>
            <a:ext cx="1676399" cy="461665"/>
          </a:xfrm>
          <a:prstGeom prst="rect">
            <a:avLst/>
          </a:prstGeom>
          <a:solidFill>
            <a:srgbClr val="17456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rgbClr val="FF9933"/>
                </a:solidFill>
                <a:latin typeface="Arial" charset="0"/>
                <a:cs typeface="Arial" charset="0"/>
              </a:rPr>
              <a:t>triglyceride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371601" y="4086225"/>
            <a:ext cx="2285999" cy="461665"/>
          </a:xfrm>
          <a:prstGeom prst="rect">
            <a:avLst/>
          </a:prstGeom>
          <a:solidFill>
            <a:srgbClr val="17456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mtClean="0">
                <a:solidFill>
                  <a:srgbClr val="FF9933"/>
                </a:solidFill>
                <a:latin typeface="Arial" charset="0"/>
                <a:cs typeface="Arial" charset="0"/>
              </a:rPr>
              <a:t>fatty acyl CoA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695575" y="5553075"/>
            <a:ext cx="1657350" cy="461665"/>
          </a:xfrm>
          <a:prstGeom prst="rect">
            <a:avLst/>
          </a:prstGeom>
          <a:gradFill>
            <a:gsLst>
              <a:gs pos="0">
                <a:srgbClr val="194975"/>
              </a:gs>
              <a:gs pos="50000">
                <a:srgbClr val="19497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mtClean="0">
                <a:solidFill>
                  <a:srgbClr val="FF9933"/>
                </a:solidFill>
                <a:latin typeface="Arial" charset="0"/>
                <a:cs typeface="Arial" charset="0"/>
              </a:rPr>
              <a:t>fatty acids</a:t>
            </a:r>
            <a:endParaRPr lang="en-US">
              <a:solidFill>
                <a:srgbClr val="FF9933"/>
              </a:solidFill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 rot="11591605">
            <a:off x="2171700" y="4533899"/>
            <a:ext cx="342900" cy="200025"/>
            <a:chOff x="5934076" y="5467349"/>
            <a:chExt cx="342900" cy="200026"/>
          </a:xfrm>
        </p:grpSpPr>
        <p:cxnSp>
          <p:nvCxnSpPr>
            <p:cNvPr id="7" name="Straight Connector 24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  <p:cxnSp>
          <p:nvCxnSpPr>
            <p:cNvPr id="8" name="Straight Connector 25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</p:grpSp>
      <p:grpSp>
        <p:nvGrpSpPr>
          <p:cNvPr id="9" name="Group 26"/>
          <p:cNvGrpSpPr>
            <a:grpSpLocks/>
          </p:cNvGrpSpPr>
          <p:nvPr/>
        </p:nvGrpSpPr>
        <p:grpSpPr bwMode="auto">
          <a:xfrm rot="-3083452">
            <a:off x="4191001" y="3943350"/>
            <a:ext cx="342900" cy="200025"/>
            <a:chOff x="5934076" y="5467349"/>
            <a:chExt cx="342900" cy="200026"/>
          </a:xfrm>
        </p:grpSpPr>
        <p:cxnSp>
          <p:nvCxnSpPr>
            <p:cNvPr id="10" name="Straight Connector 27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  <p:cxnSp>
          <p:nvCxnSpPr>
            <p:cNvPr id="11" name="Straight Connector 28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</p:grpSp>
      <p:grpSp>
        <p:nvGrpSpPr>
          <p:cNvPr id="12" name="Group 32"/>
          <p:cNvGrpSpPr>
            <a:grpSpLocks/>
          </p:cNvGrpSpPr>
          <p:nvPr/>
        </p:nvGrpSpPr>
        <p:grpSpPr bwMode="auto">
          <a:xfrm rot="2259603">
            <a:off x="4248149" y="5505451"/>
            <a:ext cx="342900" cy="200025"/>
            <a:chOff x="5934076" y="5467349"/>
            <a:chExt cx="342900" cy="200026"/>
          </a:xfrm>
        </p:grpSpPr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</p:grp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5514975" y="5133975"/>
            <a:ext cx="1285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smtClean="0">
                <a:solidFill>
                  <a:srgbClr val="FF9933"/>
                </a:solidFill>
                <a:latin typeface="Arial" charset="0"/>
                <a:cs typeface="Arial" charset="0"/>
              </a:rPr>
              <a:t>glycerol</a:t>
            </a:r>
            <a:endParaRPr lang="en-US" sz="2000">
              <a:solidFill>
                <a:srgbClr val="FF9933"/>
              </a:solidFill>
            </a:endParaRP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 rot="16200000">
            <a:off x="5343525" y="5267326"/>
            <a:ext cx="342900" cy="200025"/>
            <a:chOff x="5934076" y="5467349"/>
            <a:chExt cx="342900" cy="200026"/>
          </a:xfrm>
        </p:grpSpPr>
        <p:cxnSp>
          <p:nvCxnSpPr>
            <p:cNvPr id="17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5929313" y="5472112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  <p:cxnSp>
          <p:nvCxnSpPr>
            <p:cNvPr id="18" name="Straight Connector 34"/>
            <p:cNvCxnSpPr>
              <a:cxnSpLocks noChangeShapeType="1"/>
            </p:cNvCxnSpPr>
            <p:nvPr/>
          </p:nvCxnSpPr>
          <p:spPr bwMode="auto">
            <a:xfrm rot="5400000">
              <a:off x="6081713" y="5472113"/>
              <a:ext cx="200025" cy="190500"/>
            </a:xfrm>
            <a:prstGeom prst="line">
              <a:avLst/>
            </a:prstGeom>
            <a:noFill/>
            <a:ln w="57150" algn="ctr">
              <a:solidFill>
                <a:srgbClr val="66FFFF"/>
              </a:solidFill>
              <a:round/>
              <a:headEnd/>
              <a:tailEnd/>
            </a:ln>
          </p:spPr>
        </p:cxnSp>
      </p:grpSp>
      <p:sp>
        <p:nvSpPr>
          <p:cNvPr id="20" name="Arc 19"/>
          <p:cNvSpPr/>
          <p:nvPr/>
        </p:nvSpPr>
        <p:spPr bwMode="auto">
          <a:xfrm rot="16635135" flipH="1">
            <a:off x="3278073" y="2391945"/>
            <a:ext cx="1429376" cy="1334093"/>
          </a:xfrm>
          <a:prstGeom prst="arc">
            <a:avLst/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152650" y="2286000"/>
            <a:ext cx="2476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smtClean="0">
                <a:solidFill>
                  <a:srgbClr val="FF9933"/>
                </a:solidFill>
                <a:latin typeface="Arial" charset="0"/>
                <a:cs typeface="Arial" charset="0"/>
              </a:rPr>
              <a:t>glycerol-3-phosphate</a:t>
            </a:r>
            <a:endParaRPr lang="en-US" sz="2000">
              <a:solidFill>
                <a:srgbClr val="FF9933"/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 rot="15377765" flipH="1">
            <a:off x="4431418" y="3780975"/>
            <a:ext cx="1861633" cy="1350700"/>
          </a:xfrm>
          <a:prstGeom prst="arc">
            <a:avLst/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933575" y="2638425"/>
            <a:ext cx="685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6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42875" y="2419350"/>
            <a:ext cx="2476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smtClean="0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  <a:endParaRPr lang="en-US" sz="2000">
              <a:solidFill>
                <a:srgbClr val="FF9933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761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The glucose fatty acid cycle - intracellular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1247775"/>
            <a:ext cx="4286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glucose drives triglyceride accumulation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glucose drives fatty acyl CoA accumulation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acyl CoA accumulation drives fatty acid oxidation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761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The glucose fatty acid cycle - intercellular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 rot="16200000">
            <a:off x="5022058" y="1607342"/>
            <a:ext cx="4052887" cy="2924175"/>
            <a:chOff x="3467100" y="1485900"/>
            <a:chExt cx="5191125" cy="4905375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3467100" y="1485900"/>
              <a:ext cx="5191125" cy="4905375"/>
            </a:xfrm>
            <a:prstGeom prst="ellipse">
              <a:avLst/>
            </a:prstGeom>
            <a:solidFill>
              <a:srgbClr val="66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981450" y="1609725"/>
              <a:ext cx="4171950" cy="38671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 rot="5400000">
              <a:off x="5819775" y="5238750"/>
              <a:ext cx="533400" cy="1657350"/>
            </a:xfrm>
            <a:prstGeom prst="ellipse">
              <a:avLst/>
            </a:prstGeom>
            <a:solidFill>
              <a:srgbClr val="FFCC99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Can 7"/>
          <p:cNvSpPr/>
          <p:nvPr/>
        </p:nvSpPr>
        <p:spPr bwMode="auto">
          <a:xfrm>
            <a:off x="828675" y="1076324"/>
            <a:ext cx="1123950" cy="3971925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971800" y="1638300"/>
            <a:ext cx="1724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smtClean="0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  <a:endParaRPr lang="en-US" sz="2800" b="1">
              <a:solidFill>
                <a:srgbClr val="FF993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H="1">
            <a:off x="4457701" y="2247898"/>
            <a:ext cx="1695449" cy="16383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85914" y="2243137"/>
            <a:ext cx="1685924" cy="167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2981325" y="3943350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mtClean="0">
                <a:solidFill>
                  <a:srgbClr val="FF9933"/>
                </a:solidFill>
                <a:latin typeface="Arial" charset="0"/>
                <a:cs typeface="Arial" charset="0"/>
              </a:rPr>
              <a:t>fatty acids</a:t>
            </a:r>
            <a:endParaRPr lang="en-US">
              <a:solidFill>
                <a:srgbClr val="FF9933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6200000">
            <a:off x="4452937" y="1785937"/>
            <a:ext cx="483870" cy="226695"/>
          </a:xfrm>
          <a:prstGeom prst="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4405312" y="4138618"/>
            <a:ext cx="483870" cy="226695"/>
          </a:xfrm>
          <a:prstGeom prst="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5272088" y="2262186"/>
            <a:ext cx="771526" cy="7429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 flipV="1">
            <a:off x="4400550" y="3047999"/>
            <a:ext cx="857254" cy="8477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D578B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19275" y="5316081"/>
            <a:ext cx="630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glucose drives down fatty acid release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fatty acids permit rapid glucose utilisation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glucose levels fall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761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The glucose fatty acid cycle - intercellular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 rot="16200000">
            <a:off x="4964908" y="1674017"/>
            <a:ext cx="4052887" cy="2924175"/>
            <a:chOff x="3467100" y="1485900"/>
            <a:chExt cx="5191125" cy="4905375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3467100" y="1485900"/>
              <a:ext cx="5191125" cy="4905375"/>
            </a:xfrm>
            <a:prstGeom prst="ellipse">
              <a:avLst/>
            </a:prstGeom>
            <a:solidFill>
              <a:srgbClr val="66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981450" y="1609725"/>
              <a:ext cx="4171950" cy="38671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 rot="5400000">
              <a:off x="5819775" y="5238750"/>
              <a:ext cx="533400" cy="1657350"/>
            </a:xfrm>
            <a:prstGeom prst="ellipse">
              <a:avLst/>
            </a:prstGeom>
            <a:solidFill>
              <a:srgbClr val="FFCC99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Can 6"/>
          <p:cNvSpPr/>
          <p:nvPr/>
        </p:nvSpPr>
        <p:spPr bwMode="auto">
          <a:xfrm>
            <a:off x="771525" y="1104899"/>
            <a:ext cx="1123950" cy="3971925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914650" y="1704975"/>
            <a:ext cx="1724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mtClean="0">
                <a:solidFill>
                  <a:srgbClr val="FF9933"/>
                </a:solidFill>
                <a:latin typeface="Arial" charset="0"/>
                <a:cs typeface="Arial" charset="0"/>
              </a:rPr>
              <a:t>glucose</a:t>
            </a:r>
            <a:endParaRPr lang="en-US">
              <a:solidFill>
                <a:srgbClr val="FF993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1471614" y="2176460"/>
            <a:ext cx="1800223" cy="17526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4175" y="4029075"/>
            <a:ext cx="1971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smtClean="0">
                <a:solidFill>
                  <a:srgbClr val="FF9933"/>
                </a:solidFill>
                <a:latin typeface="Arial" charset="0"/>
                <a:cs typeface="Arial" charset="0"/>
              </a:rPr>
              <a:t>fatty acids</a:t>
            </a:r>
            <a:endParaRPr lang="en-US" sz="2800" b="1">
              <a:solidFill>
                <a:srgbClr val="FF9933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4214812" y="1852614"/>
            <a:ext cx="483870" cy="226695"/>
          </a:xfrm>
          <a:prstGeom prst="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4691063" y="4176719"/>
            <a:ext cx="483870" cy="226695"/>
          </a:xfrm>
          <a:prstGeom prst="right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4538664" y="2300287"/>
            <a:ext cx="1685924" cy="167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2366963" y="2347911"/>
            <a:ext cx="771526" cy="7429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1504950" y="3114674"/>
            <a:ext cx="857254" cy="8477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D578B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66875" y="5230356"/>
            <a:ext cx="543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glucose permits fatty acid release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fatty acids oppose glucose utilisation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glucose levels rise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3099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Fatty Acids as fuel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253" y="1231175"/>
            <a:ext cx="68999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acids can be oxidised and generate ATP by beta-oxidation in the mitochondrion</a:t>
            </a:r>
          </a:p>
          <a:p>
            <a:pPr marL="339725" indent="-339725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acids are the primary oxidative fuel for liver, resting skeletal muscle, renal cortex and myocardium</a:t>
            </a:r>
          </a:p>
          <a:p>
            <a:pPr marL="339725" indent="-339725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adipose tissue is the primary source of fatty acids in the fasted state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fasted state fatty acid oxidation can account for 70% of body energy expenditure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 oxidation spares glucose for central nervous system requirements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482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4925" y="2162175"/>
            <a:ext cx="72771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glucose and fatty acids exert mutual feedback control to normalise their respective levels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acids compete with glucose as a metabolic fuel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fatty acid levels increase insulin resistance by opposing oxidation of glucose</a:t>
            </a:r>
            <a:endParaRPr lang="en-US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6950" y="1392238"/>
            <a:ext cx="316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FF6600"/>
                </a:solidFill>
                <a:latin typeface="Arial" pitchFamily="34" charset="0"/>
              </a:rPr>
              <a:t>Metabolic competition</a:t>
            </a:r>
            <a:endParaRPr lang="en-GB">
              <a:solidFill>
                <a:srgbClr val="FF66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5482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698171" y="3879671"/>
            <a:ext cx="1071153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56855" y="3888380"/>
            <a:ext cx="1071153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9038823">
            <a:off x="4053838" y="3413762"/>
            <a:ext cx="1071153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561177" flipV="1">
            <a:off x="3785397" y="5059209"/>
            <a:ext cx="3163459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ultiply 9"/>
          <p:cNvSpPr/>
          <p:nvPr/>
        </p:nvSpPr>
        <p:spPr bwMode="auto">
          <a:xfrm>
            <a:off x="2677885" y="3631478"/>
            <a:ext cx="470263" cy="914400"/>
          </a:xfrm>
          <a:prstGeom prst="mathMultiply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9038823">
            <a:off x="5264330" y="4637316"/>
            <a:ext cx="1071153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9038823">
            <a:off x="6252751" y="3705499"/>
            <a:ext cx="1071153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9038823">
            <a:off x="5016135" y="2508070"/>
            <a:ext cx="1071153" cy="40495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Multiply 13"/>
          <p:cNvSpPr/>
          <p:nvPr/>
        </p:nvSpPr>
        <p:spPr bwMode="auto">
          <a:xfrm rot="18853685">
            <a:off x="4828902" y="2725787"/>
            <a:ext cx="470263" cy="914400"/>
          </a:xfrm>
          <a:prstGeom prst="mathMultiply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 rot="18853685">
            <a:off x="6026331" y="3936278"/>
            <a:ext cx="470263" cy="914400"/>
          </a:xfrm>
          <a:prstGeom prst="mathMultiply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151018" y="2103123"/>
            <a:ext cx="722811" cy="3984172"/>
          </a:xfrm>
          <a:custGeom>
            <a:avLst/>
            <a:gdLst>
              <a:gd name="connsiteX0" fmla="*/ 722811 w 722811"/>
              <a:gd name="connsiteY0" fmla="*/ 0 h 1920240"/>
              <a:gd name="connsiteX1" fmla="*/ 4354 w 722811"/>
              <a:gd name="connsiteY1" fmla="*/ 966652 h 1920240"/>
              <a:gd name="connsiteX2" fmla="*/ 696685 w 722811"/>
              <a:gd name="connsiteY2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811" h="1920240">
                <a:moveTo>
                  <a:pt x="722811" y="0"/>
                </a:moveTo>
                <a:cubicBezTo>
                  <a:pt x="365759" y="323306"/>
                  <a:pt x="8708" y="646612"/>
                  <a:pt x="4354" y="966652"/>
                </a:cubicBezTo>
                <a:cubicBezTo>
                  <a:pt x="0" y="1286692"/>
                  <a:pt x="348342" y="1603466"/>
                  <a:pt x="696685" y="1920240"/>
                </a:cubicBezTo>
              </a:path>
            </a:pathLst>
          </a:custGeom>
          <a:noFill/>
          <a:ln w="5715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79" y="3200403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glucose uptake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6182" y="1942014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glycogen synthesis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10" y="3165568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glucose oxidation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1610" y="5630094"/>
            <a:ext cx="202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non-oxidative glucose metabolism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684" y="1375957"/>
            <a:ext cx="506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Effects of continuous lipid infusion</a:t>
            </a:r>
            <a:endParaRPr lang="en-US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1609" y="4545877"/>
            <a:ext cx="134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1-3 hours</a:t>
            </a:r>
            <a:endParaRPr lang="en-US" sz="200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9347" y="3313614"/>
            <a:ext cx="134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3-4 hours</a:t>
            </a:r>
            <a:endParaRPr lang="en-US" sz="200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3233" y="4419603"/>
            <a:ext cx="134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4-6 hours</a:t>
            </a:r>
            <a:endParaRPr lang="en-US" sz="200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55" y="895894"/>
            <a:ext cx="641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Boden and Schulman.  Eur J Clin Invest 2002;32 Suppl 3:14</a:t>
            </a:r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822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acids, cell signalling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4" name="Arc 5"/>
          <p:cNvSpPr>
            <a:spLocks/>
          </p:cNvSpPr>
          <p:nvPr/>
        </p:nvSpPr>
        <p:spPr bwMode="auto">
          <a:xfrm flipH="1">
            <a:off x="1819275" y="2987675"/>
            <a:ext cx="27495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H="1" flipV="1">
            <a:off x="3468688" y="1720850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94138" y="1708150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</a:rPr>
              <a:t>insulin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819525" y="1944688"/>
            <a:ext cx="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9" descr="75%"/>
          <p:cNvSpPr>
            <a:spLocks noChangeArrowheads="1"/>
          </p:cNvSpPr>
          <p:nvPr/>
        </p:nvSpPr>
        <p:spPr bwMode="auto">
          <a:xfrm>
            <a:off x="3749675" y="2003425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513138" y="1944688"/>
            <a:ext cx="1270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1" descr="75%"/>
          <p:cNvSpPr>
            <a:spLocks noChangeArrowheads="1"/>
          </p:cNvSpPr>
          <p:nvPr/>
        </p:nvSpPr>
        <p:spPr bwMode="auto">
          <a:xfrm>
            <a:off x="3452813" y="2003425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857625" y="310991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940175" y="2925763"/>
            <a:ext cx="0" cy="588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89375" y="3211513"/>
            <a:ext cx="96838" cy="24765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5" descr="Dark upward diagonal"/>
          <p:cNvSpPr>
            <a:spLocks noChangeArrowheads="1"/>
          </p:cNvSpPr>
          <p:nvPr/>
        </p:nvSpPr>
        <p:spPr bwMode="auto">
          <a:xfrm>
            <a:off x="3902075" y="3033713"/>
            <a:ext cx="73025" cy="9842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6" descr="Dark upward diagonal"/>
          <p:cNvSpPr>
            <a:spLocks noChangeArrowheads="1"/>
          </p:cNvSpPr>
          <p:nvPr/>
        </p:nvSpPr>
        <p:spPr bwMode="auto">
          <a:xfrm>
            <a:off x="3900488" y="292576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7" descr="Dark upward diagonal"/>
          <p:cNvSpPr>
            <a:spLocks noChangeArrowheads="1"/>
          </p:cNvSpPr>
          <p:nvPr/>
        </p:nvSpPr>
        <p:spPr bwMode="auto">
          <a:xfrm flipV="1">
            <a:off x="3781425" y="2878138"/>
            <a:ext cx="73025" cy="100012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8" descr="Dark upward diagonal"/>
          <p:cNvSpPr>
            <a:spLocks noChangeArrowheads="1"/>
          </p:cNvSpPr>
          <p:nvPr/>
        </p:nvSpPr>
        <p:spPr bwMode="auto">
          <a:xfrm flipV="1">
            <a:off x="3779838" y="303371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521075" y="2986088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436938" y="3048000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3406775" y="2925763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355975" y="3206750"/>
            <a:ext cx="96838" cy="24765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" descr="Dark upward diagonal"/>
          <p:cNvSpPr>
            <a:spLocks noChangeArrowheads="1"/>
          </p:cNvSpPr>
          <p:nvPr/>
        </p:nvSpPr>
        <p:spPr bwMode="auto">
          <a:xfrm>
            <a:off x="3368675" y="3033713"/>
            <a:ext cx="73025" cy="9842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4" descr="Dark upward diagonal"/>
          <p:cNvSpPr>
            <a:spLocks noChangeArrowheads="1"/>
          </p:cNvSpPr>
          <p:nvPr/>
        </p:nvSpPr>
        <p:spPr bwMode="auto">
          <a:xfrm>
            <a:off x="3367088" y="292576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5" descr="Dark upward diagonal"/>
          <p:cNvSpPr>
            <a:spLocks noChangeArrowheads="1"/>
          </p:cNvSpPr>
          <p:nvPr/>
        </p:nvSpPr>
        <p:spPr bwMode="auto">
          <a:xfrm flipV="1">
            <a:off x="3487738" y="2878138"/>
            <a:ext cx="73025" cy="100012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6" descr="Dark upward diagonal"/>
          <p:cNvSpPr>
            <a:spLocks noChangeArrowheads="1"/>
          </p:cNvSpPr>
          <p:nvPr/>
        </p:nvSpPr>
        <p:spPr bwMode="auto">
          <a:xfrm flipV="1">
            <a:off x="3486150" y="303371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3603625" y="3768725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3711575" y="38354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IRS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894138" y="21145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</a:rPr>
              <a:t>IR</a:t>
            </a:r>
          </a:p>
        </p:txBody>
      </p:sp>
      <p:sp>
        <p:nvSpPr>
          <p:cNvPr id="58" name="AutoShape 117"/>
          <p:cNvSpPr>
            <a:spLocks noChangeArrowheads="1"/>
          </p:cNvSpPr>
          <p:nvPr/>
        </p:nvSpPr>
        <p:spPr bwMode="auto">
          <a:xfrm rot="4263615">
            <a:off x="3444875" y="3479800"/>
            <a:ext cx="466725" cy="123825"/>
          </a:xfrm>
          <a:prstGeom prst="rightArrow">
            <a:avLst>
              <a:gd name="adj1" fmla="val 50000"/>
              <a:gd name="adj2" fmla="val 58371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121"/>
          <p:cNvGrpSpPr>
            <a:grpSpLocks/>
          </p:cNvGrpSpPr>
          <p:nvPr/>
        </p:nvGrpSpPr>
        <p:grpSpPr bwMode="auto">
          <a:xfrm>
            <a:off x="3127375" y="3021013"/>
            <a:ext cx="285750" cy="274637"/>
            <a:chOff x="1693" y="3032"/>
            <a:chExt cx="180" cy="173"/>
          </a:xfrm>
        </p:grpSpPr>
        <p:sp>
          <p:nvSpPr>
            <p:cNvPr id="63" name="Oval 12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2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grpSp>
        <p:nvGrpSpPr>
          <p:cNvPr id="65" name="Group 124"/>
          <p:cNvGrpSpPr>
            <a:grpSpLocks/>
          </p:cNvGrpSpPr>
          <p:nvPr/>
        </p:nvGrpSpPr>
        <p:grpSpPr bwMode="auto">
          <a:xfrm>
            <a:off x="3952875" y="3046413"/>
            <a:ext cx="285750" cy="274637"/>
            <a:chOff x="1693" y="3032"/>
            <a:chExt cx="180" cy="173"/>
          </a:xfrm>
        </p:grpSpPr>
        <p:sp>
          <p:nvSpPr>
            <p:cNvPr id="66" name="Oval 125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126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68" name="Line 129"/>
          <p:cNvSpPr>
            <a:spLocks noChangeShapeType="1"/>
          </p:cNvSpPr>
          <p:nvPr/>
        </p:nvSpPr>
        <p:spPr bwMode="auto">
          <a:xfrm flipH="1" flipV="1">
            <a:off x="4022725" y="4200525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1" name="Group 134"/>
          <p:cNvGrpSpPr>
            <a:grpSpLocks/>
          </p:cNvGrpSpPr>
          <p:nvPr/>
        </p:nvGrpSpPr>
        <p:grpSpPr bwMode="auto">
          <a:xfrm>
            <a:off x="4041775" y="4540250"/>
            <a:ext cx="558800" cy="307975"/>
            <a:chOff x="1202" y="3256"/>
            <a:chExt cx="352" cy="194"/>
          </a:xfrm>
        </p:grpSpPr>
        <p:sp>
          <p:nvSpPr>
            <p:cNvPr id="72" name="Rectangle 132"/>
            <p:cNvSpPr>
              <a:spLocks noChangeArrowheads="1"/>
            </p:cNvSpPr>
            <p:nvPr/>
          </p:nvSpPr>
          <p:spPr bwMode="auto">
            <a:xfrm>
              <a:off x="1202" y="3256"/>
              <a:ext cx="352" cy="192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133"/>
            <p:cNvSpPr txBox="1">
              <a:spLocks noChangeArrowheads="1"/>
            </p:cNvSpPr>
            <p:nvPr/>
          </p:nvSpPr>
          <p:spPr bwMode="auto">
            <a:xfrm>
              <a:off x="1208" y="325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JNK</a:t>
              </a:r>
              <a:endParaRPr lang="el-GR" sz="1400" b="1">
                <a:latin typeface="Arial" charset="0"/>
                <a:cs typeface="Arial" charset="0"/>
              </a:endParaRPr>
            </a:p>
          </p:txBody>
        </p:sp>
      </p:grpSp>
      <p:sp>
        <p:nvSpPr>
          <p:cNvPr id="74" name="Text Box 136"/>
          <p:cNvSpPr txBox="1">
            <a:spLocks noChangeArrowheads="1"/>
          </p:cNvSpPr>
          <p:nvPr/>
        </p:nvSpPr>
        <p:spPr bwMode="auto">
          <a:xfrm>
            <a:off x="1927225" y="3724275"/>
            <a:ext cx="1819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FF0000"/>
                </a:solidFill>
                <a:latin typeface="Arial" charset="0"/>
              </a:rPr>
              <a:t>serine phosphorylation</a:t>
            </a:r>
          </a:p>
        </p:txBody>
      </p:sp>
      <p:sp>
        <p:nvSpPr>
          <p:cNvPr id="75" name="Text Box 137"/>
          <p:cNvSpPr txBox="1">
            <a:spLocks noChangeArrowheads="1"/>
          </p:cNvSpPr>
          <p:nvPr/>
        </p:nvSpPr>
        <p:spPr bwMode="auto">
          <a:xfrm>
            <a:off x="3349625" y="5299075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smtClean="0">
                <a:solidFill>
                  <a:srgbClr val="FF6600"/>
                </a:solidFill>
                <a:latin typeface="Arial" charset="0"/>
              </a:rPr>
              <a:t>fatty </a:t>
            </a:r>
            <a:r>
              <a:rPr lang="en-GB" sz="1800" b="1">
                <a:solidFill>
                  <a:srgbClr val="FF6600"/>
                </a:solidFill>
                <a:latin typeface="Arial" charset="0"/>
              </a:rPr>
              <a:t>acids</a:t>
            </a:r>
          </a:p>
        </p:txBody>
      </p:sp>
      <p:grpSp>
        <p:nvGrpSpPr>
          <p:cNvPr id="79" name="Group 51"/>
          <p:cNvGrpSpPr>
            <a:grpSpLocks/>
          </p:cNvGrpSpPr>
          <p:nvPr/>
        </p:nvGrpSpPr>
        <p:grpSpPr bwMode="auto">
          <a:xfrm>
            <a:off x="3754438" y="4105275"/>
            <a:ext cx="285750" cy="274638"/>
            <a:chOff x="1693" y="3032"/>
            <a:chExt cx="180" cy="173"/>
          </a:xfrm>
        </p:grpSpPr>
        <p:sp>
          <p:nvSpPr>
            <p:cNvPr id="80" name="Oval 5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5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82" name="Line 129"/>
          <p:cNvSpPr>
            <a:spLocks noChangeShapeType="1"/>
          </p:cNvSpPr>
          <p:nvPr/>
        </p:nvSpPr>
        <p:spPr bwMode="auto">
          <a:xfrm flipV="1">
            <a:off x="3508375" y="4181475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129"/>
          <p:cNvSpPr>
            <a:spLocks noChangeShapeType="1"/>
          </p:cNvSpPr>
          <p:nvPr/>
        </p:nvSpPr>
        <p:spPr bwMode="auto">
          <a:xfrm flipH="1" flipV="1">
            <a:off x="3441700" y="4905375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29"/>
          <p:cNvSpPr>
            <a:spLocks noChangeShapeType="1"/>
          </p:cNvSpPr>
          <p:nvPr/>
        </p:nvSpPr>
        <p:spPr bwMode="auto">
          <a:xfrm flipV="1">
            <a:off x="4070350" y="4914900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Multiply 84"/>
          <p:cNvSpPr/>
          <p:nvPr/>
        </p:nvSpPr>
        <p:spPr bwMode="auto">
          <a:xfrm rot="20733908">
            <a:off x="3382963" y="3432175"/>
            <a:ext cx="625475" cy="319088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6" name="Group 162"/>
          <p:cNvGrpSpPr>
            <a:grpSpLocks/>
          </p:cNvGrpSpPr>
          <p:nvPr/>
        </p:nvGrpSpPr>
        <p:grpSpPr bwMode="auto">
          <a:xfrm>
            <a:off x="381000" y="4429126"/>
            <a:ext cx="2152650" cy="2095500"/>
            <a:chOff x="3467100" y="1485900"/>
            <a:chExt cx="5191125" cy="4905375"/>
          </a:xfrm>
        </p:grpSpPr>
        <p:sp>
          <p:nvSpPr>
            <p:cNvPr id="87" name="Oval 2"/>
            <p:cNvSpPr>
              <a:spLocks noChangeArrowheads="1"/>
            </p:cNvSpPr>
            <p:nvPr/>
          </p:nvSpPr>
          <p:spPr bwMode="auto">
            <a:xfrm>
              <a:off x="3467100" y="1485900"/>
              <a:ext cx="5191125" cy="4905375"/>
            </a:xfrm>
            <a:prstGeom prst="ellipse">
              <a:avLst/>
            </a:prstGeom>
            <a:solidFill>
              <a:srgbClr val="66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3"/>
            <p:cNvSpPr>
              <a:spLocks noChangeArrowheads="1"/>
            </p:cNvSpPr>
            <p:nvPr/>
          </p:nvSpPr>
          <p:spPr bwMode="auto">
            <a:xfrm>
              <a:off x="3981450" y="1609725"/>
              <a:ext cx="4171950" cy="38671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 rot="5400000">
              <a:off x="5819775" y="5238750"/>
              <a:ext cx="533400" cy="1657350"/>
            </a:xfrm>
            <a:prstGeom prst="ellipse">
              <a:avLst/>
            </a:prstGeom>
            <a:solidFill>
              <a:srgbClr val="FFCC99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Right Arrow 163"/>
          <p:cNvSpPr>
            <a:spLocks noChangeArrowheads="1"/>
          </p:cNvSpPr>
          <p:nvPr/>
        </p:nvSpPr>
        <p:spPr bwMode="auto">
          <a:xfrm>
            <a:off x="2571750" y="5267325"/>
            <a:ext cx="781050" cy="4095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4" name="Group 134"/>
          <p:cNvGrpSpPr>
            <a:grpSpLocks/>
          </p:cNvGrpSpPr>
          <p:nvPr/>
        </p:nvGrpSpPr>
        <p:grpSpPr bwMode="auto">
          <a:xfrm>
            <a:off x="3146425" y="4540250"/>
            <a:ext cx="612775" cy="311150"/>
            <a:chOff x="1202" y="3256"/>
            <a:chExt cx="386" cy="196"/>
          </a:xfrm>
          <a:gradFill flip="none" rotWithShape="1">
            <a:gsLst>
              <a:gs pos="0">
                <a:srgbClr val="FD2F43"/>
              </a:gs>
              <a:gs pos="50000">
                <a:srgbClr val="FF7C80"/>
              </a:gs>
              <a:gs pos="100000">
                <a:srgbClr val="FC284B"/>
              </a:gs>
            </a:gsLst>
            <a:lin ang="5400000" scaled="1"/>
            <a:tileRect/>
          </a:gradFill>
        </p:grpSpPr>
        <p:sp>
          <p:nvSpPr>
            <p:cNvPr id="95" name="Rectangle 132"/>
            <p:cNvSpPr>
              <a:spLocks noChangeArrowheads="1"/>
            </p:cNvSpPr>
            <p:nvPr/>
          </p:nvSpPr>
          <p:spPr bwMode="auto">
            <a:xfrm>
              <a:off x="1202" y="3256"/>
              <a:ext cx="35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133"/>
            <p:cNvSpPr txBox="1">
              <a:spLocks noChangeArrowheads="1"/>
            </p:cNvSpPr>
            <p:nvPr/>
          </p:nvSpPr>
          <p:spPr bwMode="auto">
            <a:xfrm>
              <a:off x="1208" y="3258"/>
              <a:ext cx="380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smtClean="0">
                  <a:latin typeface="Arial" charset="0"/>
                </a:rPr>
                <a:t>IKK</a:t>
              </a:r>
              <a:r>
                <a:rPr lang="el-GR" sz="1400" b="1" smtClean="0">
                  <a:latin typeface="Arial" charset="0"/>
                </a:rPr>
                <a:t>β</a:t>
              </a:r>
              <a:endParaRPr lang="el-GR" sz="1400" b="1">
                <a:latin typeface="Arial" charset="0"/>
                <a:cs typeface="Arial" charset="0"/>
              </a:endParaRPr>
            </a:p>
          </p:txBody>
        </p:sp>
      </p:grp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3115" y="1209675"/>
            <a:ext cx="3630360" cy="222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9" name="TextBox 98"/>
          <p:cNvSpPr txBox="1"/>
          <p:nvPr/>
        </p:nvSpPr>
        <p:spPr>
          <a:xfrm>
            <a:off x="5048250" y="4686300"/>
            <a:ext cx="392429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IKK</a:t>
            </a:r>
            <a:r>
              <a:rPr lang="el-GR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inhibitor of NF-</a:t>
            </a:r>
            <a:r>
              <a:rPr lang="el-GR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κβ</a:t>
            </a: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kinase - proinflammatory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salicylate partly acts as an anti-inflammatory agent by inhibiting IKK</a:t>
            </a:r>
            <a:r>
              <a:rPr lang="el-GR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1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86350" y="3438525"/>
            <a:ext cx="392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Effects of saline (sal), fatty acids (IH) and salicylate (SS) on insulin sensitivity</a:t>
            </a:r>
          </a:p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Park et al. J Endocrinol 2007;195:323</a:t>
            </a:r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479551"/>
            <a:ext cx="4638113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4025" y="363538"/>
            <a:ext cx="6359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acids, JNK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86225" y="4667250"/>
            <a:ext cx="533400" cy="36195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6"/>
          </p:cNvCxnSpPr>
          <p:nvPr/>
        </p:nvCxnSpPr>
        <p:spPr bwMode="auto">
          <a:xfrm>
            <a:off x="4619625" y="4848225"/>
            <a:ext cx="857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086225" y="5429250"/>
            <a:ext cx="533400" cy="36195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8" idx="6"/>
          </p:cNvCxnSpPr>
          <p:nvPr/>
        </p:nvCxnSpPr>
        <p:spPr bwMode="auto">
          <a:xfrm>
            <a:off x="4619625" y="5610225"/>
            <a:ext cx="8763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81625" y="1981200"/>
            <a:ext cx="3552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Solinas et al. </a:t>
            </a:r>
          </a:p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Saturated fatty acids inhibit induction of insulin gene transcription by JNK-mediated phosphorylation of insulin-receptor substrates. </a:t>
            </a:r>
          </a:p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PNAS 2006;103:16454</a:t>
            </a:r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0227" y="4114800"/>
            <a:ext cx="313372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exposure to fatty acids resulted in activation of JNK (identified by binding to GSTcJUN)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effect was only seen with long-chain saturated fatty acids</a:t>
            </a:r>
            <a:endParaRPr lang="en-U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7822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acids, cell signalling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Arc 5"/>
          <p:cNvSpPr>
            <a:spLocks/>
          </p:cNvSpPr>
          <p:nvPr/>
        </p:nvSpPr>
        <p:spPr bwMode="auto">
          <a:xfrm flipH="1">
            <a:off x="1819275" y="2987675"/>
            <a:ext cx="2749550" cy="1066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flipH="1" flipV="1">
            <a:off x="3468688" y="1720850"/>
            <a:ext cx="401637" cy="4016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B34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94138" y="1708150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</a:rPr>
              <a:t>insulin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3819525" y="1944688"/>
            <a:ext cx="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9" descr="75%"/>
          <p:cNvSpPr>
            <a:spLocks noChangeArrowheads="1"/>
          </p:cNvSpPr>
          <p:nvPr/>
        </p:nvSpPr>
        <p:spPr bwMode="auto">
          <a:xfrm>
            <a:off x="3749675" y="2003425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3513138" y="1944688"/>
            <a:ext cx="1270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11" descr="75%"/>
          <p:cNvSpPr>
            <a:spLocks noChangeArrowheads="1"/>
          </p:cNvSpPr>
          <p:nvPr/>
        </p:nvSpPr>
        <p:spPr bwMode="auto">
          <a:xfrm>
            <a:off x="3452813" y="2003425"/>
            <a:ext cx="152400" cy="533400"/>
          </a:xfrm>
          <a:prstGeom prst="roundRect">
            <a:avLst>
              <a:gd name="adj" fmla="val 16667"/>
            </a:avLst>
          </a:prstGeom>
          <a:pattFill prst="pct75">
            <a:fgClr>
              <a:srgbClr val="FF9966"/>
            </a:fgClr>
            <a:bgClr>
              <a:schemeClr val="bg1"/>
            </a:bgClr>
          </a:patt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857625" y="3109913"/>
            <a:ext cx="46038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3940175" y="2925763"/>
            <a:ext cx="0" cy="588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89375" y="3211513"/>
            <a:ext cx="96838" cy="24765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 descr="Dark upward diagonal"/>
          <p:cNvSpPr>
            <a:spLocks noChangeArrowheads="1"/>
          </p:cNvSpPr>
          <p:nvPr/>
        </p:nvSpPr>
        <p:spPr bwMode="auto">
          <a:xfrm>
            <a:off x="3902075" y="3033713"/>
            <a:ext cx="73025" cy="9842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6" descr="Dark upward diagonal"/>
          <p:cNvSpPr>
            <a:spLocks noChangeArrowheads="1"/>
          </p:cNvSpPr>
          <p:nvPr/>
        </p:nvSpPr>
        <p:spPr bwMode="auto">
          <a:xfrm>
            <a:off x="3900488" y="292576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 descr="Dark upward diagonal"/>
          <p:cNvSpPr>
            <a:spLocks noChangeArrowheads="1"/>
          </p:cNvSpPr>
          <p:nvPr/>
        </p:nvSpPr>
        <p:spPr bwMode="auto">
          <a:xfrm flipV="1">
            <a:off x="3781425" y="2878138"/>
            <a:ext cx="73025" cy="100012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8" descr="Dark upward diagonal"/>
          <p:cNvSpPr>
            <a:spLocks noChangeArrowheads="1"/>
          </p:cNvSpPr>
          <p:nvPr/>
        </p:nvSpPr>
        <p:spPr bwMode="auto">
          <a:xfrm flipV="1">
            <a:off x="3779838" y="303371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521075" y="2986088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436938" y="3048000"/>
            <a:ext cx="46037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406775" y="2925763"/>
            <a:ext cx="0" cy="58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355975" y="3206750"/>
            <a:ext cx="96838" cy="247650"/>
          </a:xfrm>
          <a:prstGeom prst="rect">
            <a:avLst/>
          </a:prstGeom>
          <a:gradFill rotWithShape="1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3" descr="Dark upward diagonal"/>
          <p:cNvSpPr>
            <a:spLocks noChangeArrowheads="1"/>
          </p:cNvSpPr>
          <p:nvPr/>
        </p:nvSpPr>
        <p:spPr bwMode="auto">
          <a:xfrm>
            <a:off x="3368675" y="3033713"/>
            <a:ext cx="73025" cy="98425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4" descr="Dark upward diagonal"/>
          <p:cNvSpPr>
            <a:spLocks noChangeArrowheads="1"/>
          </p:cNvSpPr>
          <p:nvPr/>
        </p:nvSpPr>
        <p:spPr bwMode="auto">
          <a:xfrm>
            <a:off x="3367088" y="292576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" descr="Dark upward diagonal"/>
          <p:cNvSpPr>
            <a:spLocks noChangeArrowheads="1"/>
          </p:cNvSpPr>
          <p:nvPr/>
        </p:nvSpPr>
        <p:spPr bwMode="auto">
          <a:xfrm flipV="1">
            <a:off x="3487738" y="2878138"/>
            <a:ext cx="73025" cy="100012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6" descr="Dark upward diagonal"/>
          <p:cNvSpPr>
            <a:spLocks noChangeArrowheads="1"/>
          </p:cNvSpPr>
          <p:nvPr/>
        </p:nvSpPr>
        <p:spPr bwMode="auto">
          <a:xfrm flipV="1">
            <a:off x="3486150" y="3033713"/>
            <a:ext cx="73025" cy="52387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3603625" y="3768725"/>
            <a:ext cx="673100" cy="406400"/>
          </a:xfrm>
          <a:prstGeom prst="ellipse">
            <a:avLst/>
          </a:prstGeom>
          <a:gradFill rotWithShape="1">
            <a:gsLst>
              <a:gs pos="0">
                <a:srgbClr val="760076"/>
              </a:gs>
              <a:gs pos="5000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3711575" y="38354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latin typeface="Arial" charset="0"/>
              </a:rPr>
              <a:t>IRS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894138" y="21145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9933"/>
                </a:solidFill>
                <a:latin typeface="Arial" charset="0"/>
              </a:rPr>
              <a:t>IR</a:t>
            </a:r>
          </a:p>
        </p:txBody>
      </p:sp>
      <p:sp>
        <p:nvSpPr>
          <p:cNvPr id="28" name="AutoShape 117"/>
          <p:cNvSpPr>
            <a:spLocks noChangeArrowheads="1"/>
          </p:cNvSpPr>
          <p:nvPr/>
        </p:nvSpPr>
        <p:spPr bwMode="auto">
          <a:xfrm rot="4263615">
            <a:off x="3444875" y="3479800"/>
            <a:ext cx="466725" cy="123825"/>
          </a:xfrm>
          <a:prstGeom prst="rightArrow">
            <a:avLst>
              <a:gd name="adj1" fmla="val 50000"/>
              <a:gd name="adj2" fmla="val 58371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21"/>
          <p:cNvGrpSpPr>
            <a:grpSpLocks/>
          </p:cNvGrpSpPr>
          <p:nvPr/>
        </p:nvGrpSpPr>
        <p:grpSpPr bwMode="auto">
          <a:xfrm>
            <a:off x="3127375" y="3021013"/>
            <a:ext cx="285750" cy="274637"/>
            <a:chOff x="1693" y="3032"/>
            <a:chExt cx="180" cy="173"/>
          </a:xfrm>
        </p:grpSpPr>
        <p:sp>
          <p:nvSpPr>
            <p:cNvPr id="30" name="Oval 12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2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grpSp>
        <p:nvGrpSpPr>
          <p:cNvPr id="32" name="Group 124"/>
          <p:cNvGrpSpPr>
            <a:grpSpLocks/>
          </p:cNvGrpSpPr>
          <p:nvPr/>
        </p:nvGrpSpPr>
        <p:grpSpPr bwMode="auto">
          <a:xfrm>
            <a:off x="3952875" y="3046413"/>
            <a:ext cx="285750" cy="274637"/>
            <a:chOff x="1693" y="3032"/>
            <a:chExt cx="180" cy="173"/>
          </a:xfrm>
        </p:grpSpPr>
        <p:sp>
          <p:nvSpPr>
            <p:cNvPr id="33" name="Oval 125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26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35" name="Line 129"/>
          <p:cNvSpPr>
            <a:spLocks noChangeShapeType="1"/>
          </p:cNvSpPr>
          <p:nvPr/>
        </p:nvSpPr>
        <p:spPr bwMode="auto">
          <a:xfrm flipH="1" flipV="1">
            <a:off x="4022725" y="4200525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134"/>
          <p:cNvGrpSpPr>
            <a:grpSpLocks/>
          </p:cNvGrpSpPr>
          <p:nvPr/>
        </p:nvGrpSpPr>
        <p:grpSpPr bwMode="auto">
          <a:xfrm>
            <a:off x="3986213" y="4540250"/>
            <a:ext cx="661988" cy="311150"/>
            <a:chOff x="1167" y="3256"/>
            <a:chExt cx="417" cy="196"/>
          </a:xfrm>
          <a:gradFill>
            <a:gsLst>
              <a:gs pos="0">
                <a:srgbClr val="C4AB40"/>
              </a:gs>
              <a:gs pos="50000">
                <a:srgbClr val="CFC29D"/>
              </a:gs>
              <a:gs pos="100000">
                <a:srgbClr val="F4ECE4"/>
              </a:gs>
            </a:gsLst>
            <a:lin ang="5400000" scaled="0"/>
          </a:gradFill>
        </p:grpSpPr>
        <p:sp>
          <p:nvSpPr>
            <p:cNvPr id="37" name="Rectangle 132"/>
            <p:cNvSpPr>
              <a:spLocks noChangeArrowheads="1"/>
            </p:cNvSpPr>
            <p:nvPr/>
          </p:nvSpPr>
          <p:spPr bwMode="auto">
            <a:xfrm>
              <a:off x="1202" y="3256"/>
              <a:ext cx="352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33"/>
            <p:cNvSpPr txBox="1">
              <a:spLocks noChangeArrowheads="1"/>
            </p:cNvSpPr>
            <p:nvPr/>
          </p:nvSpPr>
          <p:spPr bwMode="auto">
            <a:xfrm>
              <a:off x="1167" y="3258"/>
              <a:ext cx="417" cy="1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smtClean="0">
                  <a:latin typeface="Arial" charset="0"/>
                </a:rPr>
                <a:t>PKC</a:t>
              </a:r>
              <a:r>
                <a:rPr lang="el-GR" sz="1400" b="1" smtClean="0">
                  <a:latin typeface="Arial" charset="0"/>
                </a:rPr>
                <a:t>θ</a:t>
              </a:r>
              <a:endParaRPr lang="el-GR" sz="1400" b="1">
                <a:latin typeface="Arial" charset="0"/>
                <a:cs typeface="Arial" charset="0"/>
              </a:endParaRPr>
            </a:p>
          </p:txBody>
        </p:sp>
      </p:grpSp>
      <p:sp>
        <p:nvSpPr>
          <p:cNvPr id="39" name="Text Box 136"/>
          <p:cNvSpPr txBox="1">
            <a:spLocks noChangeArrowheads="1"/>
          </p:cNvSpPr>
          <p:nvPr/>
        </p:nvSpPr>
        <p:spPr bwMode="auto">
          <a:xfrm>
            <a:off x="1927225" y="3724275"/>
            <a:ext cx="1819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FF0000"/>
                </a:solidFill>
                <a:latin typeface="Arial" charset="0"/>
              </a:rPr>
              <a:t>serine phosphorylation</a:t>
            </a:r>
          </a:p>
        </p:txBody>
      </p:sp>
      <p:sp>
        <p:nvSpPr>
          <p:cNvPr id="40" name="Text Box 137"/>
          <p:cNvSpPr txBox="1">
            <a:spLocks noChangeArrowheads="1"/>
          </p:cNvSpPr>
          <p:nvPr/>
        </p:nvSpPr>
        <p:spPr bwMode="auto">
          <a:xfrm>
            <a:off x="3375750" y="5299075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 smtClean="0">
                <a:solidFill>
                  <a:srgbClr val="FF6600"/>
                </a:solidFill>
                <a:latin typeface="Arial" charset="0"/>
              </a:rPr>
              <a:t>diacylglycerols</a:t>
            </a:r>
            <a:endParaRPr lang="en-GB" sz="1800" b="1">
              <a:solidFill>
                <a:srgbClr val="FF6600"/>
              </a:solidFill>
              <a:latin typeface="Arial" charset="0"/>
            </a:endParaRPr>
          </a:p>
        </p:txBody>
      </p: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3754438" y="4105275"/>
            <a:ext cx="285750" cy="274638"/>
            <a:chOff x="1693" y="3032"/>
            <a:chExt cx="180" cy="173"/>
          </a:xfrm>
        </p:grpSpPr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1728" y="3072"/>
              <a:ext cx="96" cy="9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53"/>
            <p:cNvSpPr txBox="1">
              <a:spLocks noChangeArrowheads="1"/>
            </p:cNvSpPr>
            <p:nvPr/>
          </p:nvSpPr>
          <p:spPr bwMode="auto">
            <a:xfrm>
              <a:off x="1693" y="303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46" name="Line 129"/>
          <p:cNvSpPr>
            <a:spLocks noChangeShapeType="1"/>
          </p:cNvSpPr>
          <p:nvPr/>
        </p:nvSpPr>
        <p:spPr bwMode="auto">
          <a:xfrm flipV="1">
            <a:off x="4070350" y="4914900"/>
            <a:ext cx="2667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Multiply 46"/>
          <p:cNvSpPr/>
          <p:nvPr/>
        </p:nvSpPr>
        <p:spPr bwMode="auto">
          <a:xfrm rot="20733908">
            <a:off x="3382963" y="3432175"/>
            <a:ext cx="625475" cy="319088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8" name="Group 162"/>
          <p:cNvGrpSpPr>
            <a:grpSpLocks/>
          </p:cNvGrpSpPr>
          <p:nvPr/>
        </p:nvGrpSpPr>
        <p:grpSpPr bwMode="auto">
          <a:xfrm>
            <a:off x="381000" y="4429126"/>
            <a:ext cx="2152650" cy="2095500"/>
            <a:chOff x="3467100" y="1485900"/>
            <a:chExt cx="5191125" cy="4905375"/>
          </a:xfrm>
        </p:grpSpPr>
        <p:sp>
          <p:nvSpPr>
            <p:cNvPr id="49" name="Oval 2"/>
            <p:cNvSpPr>
              <a:spLocks noChangeArrowheads="1"/>
            </p:cNvSpPr>
            <p:nvPr/>
          </p:nvSpPr>
          <p:spPr bwMode="auto">
            <a:xfrm>
              <a:off x="3467100" y="1485900"/>
              <a:ext cx="5191125" cy="4905375"/>
            </a:xfrm>
            <a:prstGeom prst="ellipse">
              <a:avLst/>
            </a:prstGeom>
            <a:solidFill>
              <a:srgbClr val="66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3981450" y="1609725"/>
              <a:ext cx="4171950" cy="38671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 rot="5400000">
              <a:off x="5819775" y="5238750"/>
              <a:ext cx="533400" cy="1657350"/>
            </a:xfrm>
            <a:prstGeom prst="ellipse">
              <a:avLst/>
            </a:prstGeom>
            <a:solidFill>
              <a:srgbClr val="FFCC99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ight Arrow 163"/>
          <p:cNvSpPr>
            <a:spLocks noChangeArrowheads="1"/>
          </p:cNvSpPr>
          <p:nvPr/>
        </p:nvSpPr>
        <p:spPr bwMode="auto">
          <a:xfrm>
            <a:off x="2571750" y="5267325"/>
            <a:ext cx="781050" cy="40957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453200" y="3131821"/>
            <a:ext cx="31160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peak availability of DAG coincided with peak activation of PKC</a:t>
            </a:r>
            <a:r>
              <a:rPr lang="el-GR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</a:t>
            </a:r>
            <a:endParaRPr lang="en-GB" sz="1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peak activation of PKC</a:t>
            </a:r>
            <a:r>
              <a:rPr lang="el-GR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GB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coincided with IRS-1 serine 307 phosphorylation</a:t>
            </a:r>
            <a:endParaRPr lang="en-US" sz="1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77790" y="1426845"/>
            <a:ext cx="3757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Mechanism by which fatty acids inhibit insulin activation of insulin receptor substrate-1 (IRS-1)-associated phosphatidylinositol 3-kinase activity in muscle </a:t>
            </a:r>
          </a:p>
          <a:p>
            <a:pPr>
              <a:spcAft>
                <a:spcPts val="0"/>
              </a:spcAft>
              <a:buClr>
                <a:srgbClr val="FF6600"/>
              </a:buClr>
            </a:pPr>
            <a:r>
              <a:rPr lang="en-GB" sz="16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Yu et al. J Biol Chem 2002;277:50230</a:t>
            </a:r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601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Dietary fatty acids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076" y="1114425"/>
            <a:ext cx="590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Field et al. 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Relationship between dietary fat, adipocyte membrane composition and insulin binding in the rat.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J Nutrition 1989;119:1483</a:t>
            </a:r>
          </a:p>
          <a:p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4425" y="2638425"/>
            <a:ext cx="39242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rats fed one of 10 purified high fat diets for 6 weeks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polyunsaturated/saturated fat ratio varied from 0.14 to 1.80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increasing P/S ratio augmented the insulin concentration / adipocyte insulin binding dose response</a:t>
            </a:r>
            <a:endParaRPr lang="en-U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AN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" y="2714625"/>
            <a:ext cx="420943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6" y="2276475"/>
            <a:ext cx="4135556" cy="408622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6601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Dietary fatty acids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076" y="1104900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Clandinin et al. 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Dietary lipids influence insulin action.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Ann NY Acad Sci 1993;683:151</a:t>
            </a:r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425" y="2638425"/>
            <a:ext cx="39242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rats fed diets containing 1% or 19% omega-3 fatty acids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insulin-stimulated muscle glucose uptake measured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omega-3 diet was associated with improved insulin sensitivity in both healthy and diabetic rats</a:t>
            </a:r>
            <a:endParaRPr lang="en-U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4" y="344488"/>
            <a:ext cx="8147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acids, membranes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pic>
        <p:nvPicPr>
          <p:cNvPr id="3" name="Picture 2" descr="SCAN00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574" y="3352800"/>
            <a:ext cx="7833605" cy="293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26" y="828675"/>
            <a:ext cx="590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Borkman et al. 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The relation between insulin sensitivity and the fatty-acid composition of skeletal-muscle phospholipids.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New England Journal of Medicine 1993;328:238</a:t>
            </a:r>
          </a:p>
          <a:p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1" y="2095500"/>
            <a:ext cx="6324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 patients undergoing coronary artery surgery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fasting plasma insulin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 composition of skeletal muscle phospholipids</a:t>
            </a:r>
            <a:endParaRPr lang="en-U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2624" y="344488"/>
            <a:ext cx="8147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acids, membranes and insulin resistance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326" y="828675"/>
            <a:ext cx="590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Pan et al. 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Skeletal muscle membrane lipid composition is related to adiposity and insulin action.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Journal of Clinical Investigation 1995;96:2802</a:t>
            </a:r>
          </a:p>
          <a:p>
            <a:endParaRPr lang="en-US" sz="16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1" y="2095500"/>
            <a:ext cx="6324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 male Pima Indian volunteers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euglycaemic hyperinsulinaemic clamp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 composition of seletal muscle phospholipids</a:t>
            </a:r>
            <a:endParaRPr lang="en-U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AN00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5" y="3400424"/>
            <a:ext cx="7791450" cy="3066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4025" y="363538"/>
            <a:ext cx="5303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 and insulin secretion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795" y="2648765"/>
            <a:ext cx="63245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low glucose concentrations, FFA stimulates insulin secretion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high glucose levels, FFA suppresses insulin secretion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FFA can cause decreased insulin gene expression and proinsulin processing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prolonged exposure to FFA can cause beta cell death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774" y="1304925"/>
            <a:ext cx="604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Effects of exposure of pancreatic islets to free fatty acids:</a:t>
            </a:r>
            <a:endParaRPr lang="en-US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8181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Fatty Acids – a controling influence on metabolism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6549" y="1766752"/>
            <a:ext cx="6858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insulin sensitivity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insulin secretion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VLDL synthesis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LDL receptor levels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PPAR, HNF, RXR and LXR nuclear receptors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SREBP-1c activity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inflammation</a:t>
            </a:r>
            <a:endParaRPr lang="en-US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94"/>
          <p:cNvSpPr txBox="1">
            <a:spLocks noChangeArrowheads="1"/>
          </p:cNvSpPr>
          <p:nvPr/>
        </p:nvSpPr>
        <p:spPr bwMode="auto">
          <a:xfrm>
            <a:off x="1156063" y="1160418"/>
            <a:ext cx="3649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mtClean="0">
                <a:solidFill>
                  <a:srgbClr val="66FFFF"/>
                </a:solidFill>
                <a:latin typeface="Arial" pitchFamily="34" charset="0"/>
              </a:rPr>
              <a:t>Fatty acids directly affect:</a:t>
            </a: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4025" y="363538"/>
            <a:ext cx="7848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Lipid partitioning and increased insulin secretion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pic>
        <p:nvPicPr>
          <p:cNvPr id="3" name="Picture 2" descr="SCAN00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4274" y="3400665"/>
            <a:ext cx="5238206" cy="3213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8967" y="924466"/>
            <a:ext cx="7658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high glucose concentrations malonyl-CoA levels increase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malonyl-CoA inhibits carnitine palmitoyl transferase-1 activity and therefore mitochondrial beta oxidation of fatty acids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fatty acids are diverted from oxidation towards acylation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diacyl glycerols and phospholipids accumulate and act to amplify insulin secretion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395" y="363538"/>
            <a:ext cx="8602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 and insulin secretion: short and long-term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017" y="880927"/>
            <a:ext cx="52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Paolisso et al. 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Opposite effects of short- and long-term fatty acid infusion on insulin secretion in healthy subjects.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Diabetologia 1995;38:1295</a:t>
            </a:r>
            <a:endParaRPr lang="en-US" sz="1600" b="1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561814" y="2533471"/>
          <a:ext cx="48506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rot="5400000" flipH="1" flipV="1">
            <a:off x="4820209" y="3709853"/>
            <a:ext cx="2351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6061178" y="2947857"/>
            <a:ext cx="387530" cy="43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 flipH="1" flipV="1">
            <a:off x="7454553" y="4711339"/>
            <a:ext cx="2351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143913" y="2747548"/>
            <a:ext cx="2351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820210" y="3566152"/>
            <a:ext cx="2351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7454553" y="4567639"/>
            <a:ext cx="2351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0191" y="2134689"/>
            <a:ext cx="26103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healthy volunteers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IVGTT at 0, 6 and 24 hours of Intralipid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AIRg increased significantly at 6 h (p&lt;0.01) and decreased significantly at 24 h (p&lt;0.001)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6 h NEFA v AIRg r = +0.89</a:t>
            </a:r>
          </a:p>
          <a:p>
            <a:pPr marL="342900" indent="-342900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24 h NEFA v AIRg r = -0.87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4531" y="214230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AIRg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395" y="363538"/>
            <a:ext cx="5702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Fatty acids and beta-cell apoptosis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016" y="880927"/>
            <a:ext cx="6632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Lupi et al. 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Prolonged exposure to free fatty acids has cytostatic and pro-apoptotic effects on human pancreatic islets: evidence that β-cell death Is caspase mediated, partially dependent on ceramide pathway, and Bcl-2 regulated .</a:t>
            </a:r>
          </a:p>
          <a:p>
            <a:r>
              <a:rPr lang="en-GB" sz="1600" b="1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Diabetes 2002;51:1437</a:t>
            </a:r>
            <a:endParaRPr lang="en-US" sz="1600" b="1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FIG. 2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598135075"/>
            <a:ext cx="4191000" cy="2352675"/>
          </a:xfrm>
          <a:prstGeom prst="rect">
            <a:avLst/>
          </a:prstGeom>
          <a:noFill/>
        </p:spPr>
      </p:pic>
      <p:pic>
        <p:nvPicPr>
          <p:cNvPr id="8" name="Picture 7" descr="SCAN000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5447" y="2664823"/>
            <a:ext cx="4937760" cy="281060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 rot="18901307">
            <a:off x="3772749" y="5466682"/>
            <a:ext cx="903931" cy="260948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8901307">
            <a:off x="5009366" y="5488453"/>
            <a:ext cx="903931" cy="260948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8901307">
            <a:off x="6154543" y="5510224"/>
            <a:ext cx="903931" cy="260948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9139" y="5930538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caspase inhibition</a:t>
            </a:r>
            <a:endParaRPr lang="en-US" sz="200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825" y="5965372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protease inhibition</a:t>
            </a:r>
            <a:endParaRPr lang="en-US" sz="200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4259" y="5947955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ceramide inhibition</a:t>
            </a:r>
            <a:endParaRPr lang="en-US" sz="200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0150" y="2821575"/>
            <a:ext cx="139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apoptotic index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8978" y="363538"/>
            <a:ext cx="2783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Glucolipotoxicity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470" y="1629861"/>
            <a:ext cx="68356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high glucose concentrations and high fatty acid concentrations, long-chain fatty acyl-CoAs accumulate in the cytoplasm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complex lipids, including diacyl glycerols, triglycerides, phospholipids and sphingolipids, accumulate in excess of signalling requirements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long-chain fatty acyl-CoAs promote reactive oxygen species formation, undergo peroxidation and induce an inflammatory response and promote beta cell apoptosis</a:t>
            </a:r>
          </a:p>
          <a:p>
            <a:pPr marL="342900" indent="-342900">
              <a:spcAft>
                <a:spcPts val="12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glucose levels alone appear to be insufficient to cause beta cell apoptosis – fatty acids must be present</a:t>
            </a:r>
            <a:endParaRPr lang="en-US" sz="20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994" y="2076992"/>
            <a:ext cx="4225019" cy="4225019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8978" y="363538"/>
            <a:ext cx="74228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Anti-inflammatory and insulin-sensitising effects of omega-3 fatty acids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948" y="1562098"/>
            <a:ext cx="3473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Oh da et al. </a:t>
            </a:r>
          </a:p>
          <a:p>
            <a:r>
              <a:rPr lang="en-GB" sz="18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GPR120 is an omega-3 fatty acid receptor mediating potent anti-inflammatory and insulin-sensitizing effects .</a:t>
            </a:r>
          </a:p>
          <a:p>
            <a:r>
              <a:rPr lang="en-GB" sz="180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Cell 2010;142:687</a:t>
            </a:r>
            <a:endParaRPr lang="en-US" sz="180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4" y="3500574"/>
            <a:ext cx="39242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 protein-coupled receptor, GPR120, is a specific receptor for omega-3 fatty acids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GPR120 signalling suppressed inflammatory pathways in macrophages and improved insulin sensitivity in adipocytes</a:t>
            </a:r>
            <a:endParaRPr lang="en-US" sz="1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8978" y="363538"/>
            <a:ext cx="19656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pitchFamily="34" charset="0"/>
              </a:rPr>
              <a:t>Conclusion</a:t>
            </a:r>
            <a:endParaRPr lang="en-GB" sz="280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355" y="2113187"/>
            <a:ext cx="635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6600"/>
              </a:buClr>
            </a:pPr>
            <a:r>
              <a:rPr lang="en-GB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impaired fatty acid metabolism and elevated fatty acids play a key role in the induction of insulin resistance and beta-cell dysfunction</a:t>
            </a:r>
            <a:endParaRPr lang="en-US" sz="2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8280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Fatty Acids, insulin resistance and insulin secretion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50" y="1524000"/>
            <a:ext cx="6781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 with glucose as a metabolic fuel to cause insulin resistance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affect insulin sensitivity according to diet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modulate insulin sensitivity via membrane composition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affect insulin sensitivity by direct effects on intracellular signalling mechanisms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stimulate insulin secretion – short-term</a:t>
            </a:r>
          </a:p>
          <a:p>
            <a:pPr marL="342900" indent="-342900">
              <a:spcAft>
                <a:spcPts val="18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suppress insulin secretion – long-term</a:t>
            </a:r>
            <a:endParaRPr lang="en-US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047750" y="5067300"/>
            <a:ext cx="6524625" cy="1409700"/>
          </a:xfrm>
          <a:prstGeom prst="rect">
            <a:avLst/>
          </a:prstGeom>
          <a:solidFill>
            <a:srgbClr val="1845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4801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Diet, diabetes and fatty acids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3" name="Picture 2" descr="SCAN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4975" y="1200151"/>
            <a:ext cx="5124450" cy="3631726"/>
          </a:xfrm>
          <a:prstGeom prst="rect">
            <a:avLst/>
          </a:prstGeom>
        </p:spPr>
      </p:pic>
      <p:sp>
        <p:nvSpPr>
          <p:cNvPr id="4" name="TextBox 94"/>
          <p:cNvSpPr txBox="1">
            <a:spLocks noChangeArrowheads="1"/>
          </p:cNvSpPr>
          <p:nvPr/>
        </p:nvSpPr>
        <p:spPr bwMode="auto">
          <a:xfrm>
            <a:off x="723900" y="762000"/>
            <a:ext cx="4775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</a:rPr>
              <a:t>van Dam et al Ann Intern Med 2002;136 :201</a:t>
            </a:r>
            <a:endParaRPr lang="en-US" sz="1800">
              <a:solidFill>
                <a:srgbClr val="66FFFF"/>
              </a:solidFill>
            </a:endParaRPr>
          </a:p>
        </p:txBody>
      </p:sp>
      <p:sp>
        <p:nvSpPr>
          <p:cNvPr id="5" name="TextBox 94"/>
          <p:cNvSpPr txBox="1">
            <a:spLocks noChangeArrowheads="1"/>
          </p:cNvSpPr>
          <p:nvPr/>
        </p:nvSpPr>
        <p:spPr bwMode="auto">
          <a:xfrm>
            <a:off x="1019175" y="5038725"/>
            <a:ext cx="66479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		% OF ENERGY INTAKE</a:t>
            </a:r>
          </a:p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		quintile 1	quintiles 2-4	quintile 5</a:t>
            </a:r>
          </a:p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total fat		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26.4		32.1		37.2</a:t>
            </a:r>
          </a:p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saturated fat	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8.5		11.0		13.3</a:t>
            </a:r>
          </a:p>
          <a:p>
            <a:pPr eaLnBrk="1" hangingPunct="1"/>
            <a:r>
              <a:rPr lang="en-GB" sz="18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linoleic acid	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4.7		5.1		5.5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34612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Saturated fatty acids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5864225" y="2974975"/>
            <a:ext cx="122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palmitic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5864225" y="4251325"/>
            <a:ext cx="109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stearic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8"/>
          <p:cNvSpPr txBox="1">
            <a:spLocks noChangeArrowheads="1"/>
          </p:cNvSpPr>
          <p:nvPr/>
        </p:nvSpPr>
        <p:spPr bwMode="auto">
          <a:xfrm>
            <a:off x="4919663" y="2974975"/>
            <a:ext cx="750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9"/>
          <p:cNvSpPr txBox="1">
            <a:spLocks noChangeArrowheads="1"/>
          </p:cNvSpPr>
          <p:nvPr/>
        </p:nvSpPr>
        <p:spPr bwMode="auto">
          <a:xfrm>
            <a:off x="4919663" y="4251325"/>
            <a:ext cx="750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63"/>
          <p:cNvSpPr txBox="1">
            <a:spLocks noChangeArrowheads="1"/>
          </p:cNvSpPr>
          <p:nvPr/>
        </p:nvSpPr>
        <p:spPr bwMode="auto">
          <a:xfrm>
            <a:off x="1152525" y="2978151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806575" y="3071812"/>
            <a:ext cx="163512" cy="168276"/>
            <a:chOff x="977494" y="871499"/>
            <a:chExt cx="163473" cy="168748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H="1">
              <a:off x="935184" y="916993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17714" y="913809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1965325" y="3074987"/>
            <a:ext cx="163512" cy="168276"/>
            <a:chOff x="978055" y="871809"/>
            <a:chExt cx="163473" cy="168748"/>
          </a:xfrm>
        </p:grpSpPr>
        <p:cxnSp>
          <p:nvCxnSpPr>
            <p:cNvPr id="31" name="Straight Connector 30"/>
            <p:cNvCxnSpPr/>
            <p:nvPr/>
          </p:nvCxnSpPr>
          <p:spPr>
            <a:xfrm rot="16200000" flipH="1">
              <a:off x="935745" y="917303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1018275" y="914119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2128838" y="3071812"/>
            <a:ext cx="163511" cy="168276"/>
            <a:chOff x="977627" y="871502"/>
            <a:chExt cx="163472" cy="168748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935316" y="916997"/>
              <a:ext cx="165564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017846" y="913813"/>
              <a:ext cx="165564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2287589" y="3068638"/>
            <a:ext cx="163511" cy="169863"/>
            <a:chOff x="978188" y="871196"/>
            <a:chExt cx="163472" cy="170339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935081" y="917487"/>
              <a:ext cx="167155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17611" y="914303"/>
              <a:ext cx="167155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2451100" y="3065463"/>
            <a:ext cx="163512" cy="169863"/>
            <a:chOff x="977758" y="870889"/>
            <a:chExt cx="163473" cy="170339"/>
          </a:xfrm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934652" y="917179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017182" y="913995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2609850" y="3062288"/>
            <a:ext cx="163512" cy="169863"/>
            <a:chOff x="978319" y="870582"/>
            <a:chExt cx="163473" cy="170339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935213" y="916872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017743" y="913688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2773363" y="3071812"/>
            <a:ext cx="163511" cy="168276"/>
            <a:chOff x="977890" y="871499"/>
            <a:chExt cx="163472" cy="168748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935579" y="916994"/>
              <a:ext cx="165564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018109" y="913810"/>
              <a:ext cx="165564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 bwMode="auto">
          <a:xfrm rot="16200000" flipH="1">
            <a:off x="2899569" y="3115469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9"/>
          <p:cNvSpPr txBox="1">
            <a:spLocks noChangeArrowheads="1"/>
          </p:cNvSpPr>
          <p:nvPr/>
        </p:nvSpPr>
        <p:spPr bwMode="auto">
          <a:xfrm>
            <a:off x="2967551" y="297815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90"/>
          <p:cNvSpPr txBox="1">
            <a:spLocks noChangeArrowheads="1"/>
          </p:cNvSpPr>
          <p:nvPr/>
        </p:nvSpPr>
        <p:spPr bwMode="auto">
          <a:xfrm>
            <a:off x="1160463" y="4249738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91"/>
          <p:cNvGrpSpPr>
            <a:grpSpLocks/>
          </p:cNvGrpSpPr>
          <p:nvPr/>
        </p:nvGrpSpPr>
        <p:grpSpPr bwMode="auto">
          <a:xfrm>
            <a:off x="1809750" y="4343400"/>
            <a:ext cx="163513" cy="169863"/>
            <a:chOff x="977660" y="871266"/>
            <a:chExt cx="163902" cy="169655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94"/>
          <p:cNvGrpSpPr>
            <a:grpSpLocks/>
          </p:cNvGrpSpPr>
          <p:nvPr/>
        </p:nvGrpSpPr>
        <p:grpSpPr bwMode="auto">
          <a:xfrm>
            <a:off x="1968500" y="4346575"/>
            <a:ext cx="163513" cy="169863"/>
            <a:chOff x="977660" y="871266"/>
            <a:chExt cx="163902" cy="169655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97"/>
          <p:cNvGrpSpPr>
            <a:grpSpLocks/>
          </p:cNvGrpSpPr>
          <p:nvPr/>
        </p:nvGrpSpPr>
        <p:grpSpPr bwMode="auto">
          <a:xfrm>
            <a:off x="2132013" y="4343400"/>
            <a:ext cx="163512" cy="169863"/>
            <a:chOff x="977660" y="871266"/>
            <a:chExt cx="163902" cy="169655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100"/>
          <p:cNvGrpSpPr>
            <a:grpSpLocks/>
          </p:cNvGrpSpPr>
          <p:nvPr/>
        </p:nvGrpSpPr>
        <p:grpSpPr bwMode="auto">
          <a:xfrm>
            <a:off x="2289175" y="4340225"/>
            <a:ext cx="165100" cy="169863"/>
            <a:chOff x="977660" y="871266"/>
            <a:chExt cx="163902" cy="169655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103"/>
          <p:cNvGrpSpPr>
            <a:grpSpLocks/>
          </p:cNvGrpSpPr>
          <p:nvPr/>
        </p:nvGrpSpPr>
        <p:grpSpPr bwMode="auto">
          <a:xfrm>
            <a:off x="2454275" y="4337050"/>
            <a:ext cx="163513" cy="169863"/>
            <a:chOff x="977660" y="871266"/>
            <a:chExt cx="163902" cy="169655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106"/>
          <p:cNvGrpSpPr>
            <a:grpSpLocks/>
          </p:cNvGrpSpPr>
          <p:nvPr/>
        </p:nvGrpSpPr>
        <p:grpSpPr bwMode="auto">
          <a:xfrm>
            <a:off x="2611438" y="4335463"/>
            <a:ext cx="163512" cy="169862"/>
            <a:chOff x="977660" y="871266"/>
            <a:chExt cx="163902" cy="169655"/>
          </a:xfrm>
        </p:grpSpPr>
        <p:cxnSp>
          <p:nvCxnSpPr>
            <p:cNvPr id="52" name="Straight Connector 51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109"/>
          <p:cNvGrpSpPr>
            <a:grpSpLocks/>
          </p:cNvGrpSpPr>
          <p:nvPr/>
        </p:nvGrpSpPr>
        <p:grpSpPr bwMode="auto">
          <a:xfrm>
            <a:off x="2774950" y="4343400"/>
            <a:ext cx="165100" cy="169863"/>
            <a:chOff x="977660" y="871266"/>
            <a:chExt cx="163902" cy="169655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rot="16200000" flipH="1">
            <a:off x="3057525" y="43862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13"/>
          <p:cNvSpPr txBox="1">
            <a:spLocks noChangeArrowheads="1"/>
          </p:cNvSpPr>
          <p:nvPr/>
        </p:nvSpPr>
        <p:spPr bwMode="auto">
          <a:xfrm>
            <a:off x="3130550" y="4249738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114"/>
          <p:cNvGrpSpPr>
            <a:grpSpLocks/>
          </p:cNvGrpSpPr>
          <p:nvPr/>
        </p:nvGrpSpPr>
        <p:grpSpPr bwMode="auto">
          <a:xfrm>
            <a:off x="2933700" y="4340225"/>
            <a:ext cx="163513" cy="169863"/>
            <a:chOff x="977660" y="871266"/>
            <a:chExt cx="163902" cy="169655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34"/>
          <p:cNvSpPr txBox="1">
            <a:spLocks noChangeArrowheads="1"/>
          </p:cNvSpPr>
          <p:nvPr/>
        </p:nvSpPr>
        <p:spPr bwMode="auto">
          <a:xfrm>
            <a:off x="5864225" y="1631950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myristic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48"/>
          <p:cNvSpPr txBox="1">
            <a:spLocks noChangeArrowheads="1"/>
          </p:cNvSpPr>
          <p:nvPr/>
        </p:nvSpPr>
        <p:spPr bwMode="auto">
          <a:xfrm>
            <a:off x="4919663" y="1631950"/>
            <a:ext cx="750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C14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152525" y="1635126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1806575" y="1728787"/>
            <a:ext cx="163512" cy="168276"/>
            <a:chOff x="977494" y="871499"/>
            <a:chExt cx="163473" cy="168748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935184" y="916993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1017714" y="913809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8"/>
          <p:cNvGrpSpPr>
            <a:grpSpLocks/>
          </p:cNvGrpSpPr>
          <p:nvPr/>
        </p:nvGrpSpPr>
        <p:grpSpPr bwMode="auto">
          <a:xfrm>
            <a:off x="1965325" y="1731962"/>
            <a:ext cx="163512" cy="168276"/>
            <a:chOff x="978055" y="871809"/>
            <a:chExt cx="163473" cy="168748"/>
          </a:xfrm>
        </p:grpSpPr>
        <p:cxnSp>
          <p:nvCxnSpPr>
            <p:cNvPr id="69" name="Straight Connector 68"/>
            <p:cNvCxnSpPr/>
            <p:nvPr/>
          </p:nvCxnSpPr>
          <p:spPr>
            <a:xfrm rot="16200000" flipH="1">
              <a:off x="935745" y="917303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018275" y="914119"/>
              <a:ext cx="165564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1"/>
          <p:cNvGrpSpPr>
            <a:grpSpLocks/>
          </p:cNvGrpSpPr>
          <p:nvPr/>
        </p:nvGrpSpPr>
        <p:grpSpPr bwMode="auto">
          <a:xfrm>
            <a:off x="2128838" y="1728787"/>
            <a:ext cx="163511" cy="168276"/>
            <a:chOff x="977627" y="871502"/>
            <a:chExt cx="163472" cy="168748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935316" y="916997"/>
              <a:ext cx="165564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017846" y="913813"/>
              <a:ext cx="165564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4"/>
          <p:cNvGrpSpPr>
            <a:grpSpLocks/>
          </p:cNvGrpSpPr>
          <p:nvPr/>
        </p:nvGrpSpPr>
        <p:grpSpPr bwMode="auto">
          <a:xfrm>
            <a:off x="2287589" y="1725613"/>
            <a:ext cx="163511" cy="169863"/>
            <a:chOff x="978188" y="871196"/>
            <a:chExt cx="163472" cy="170339"/>
          </a:xfrm>
        </p:grpSpPr>
        <p:cxnSp>
          <p:nvCxnSpPr>
            <p:cNvPr id="75" name="Straight Connector 74"/>
            <p:cNvCxnSpPr/>
            <p:nvPr/>
          </p:nvCxnSpPr>
          <p:spPr>
            <a:xfrm rot="16200000" flipH="1">
              <a:off x="935081" y="917487"/>
              <a:ext cx="167155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017611" y="914303"/>
              <a:ext cx="167155" cy="80942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7"/>
          <p:cNvGrpSpPr>
            <a:grpSpLocks/>
          </p:cNvGrpSpPr>
          <p:nvPr/>
        </p:nvGrpSpPr>
        <p:grpSpPr bwMode="auto">
          <a:xfrm>
            <a:off x="2451100" y="1722438"/>
            <a:ext cx="163512" cy="169863"/>
            <a:chOff x="977758" y="870889"/>
            <a:chExt cx="163473" cy="170339"/>
          </a:xfrm>
        </p:grpSpPr>
        <p:cxnSp>
          <p:nvCxnSpPr>
            <p:cNvPr id="78" name="Straight Connector 77"/>
            <p:cNvCxnSpPr/>
            <p:nvPr/>
          </p:nvCxnSpPr>
          <p:spPr>
            <a:xfrm rot="16200000" flipH="1">
              <a:off x="934652" y="917179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1017182" y="913995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80"/>
          <p:cNvGrpSpPr>
            <a:grpSpLocks/>
          </p:cNvGrpSpPr>
          <p:nvPr/>
        </p:nvGrpSpPr>
        <p:grpSpPr bwMode="auto">
          <a:xfrm>
            <a:off x="2609850" y="1719263"/>
            <a:ext cx="163512" cy="169863"/>
            <a:chOff x="978319" y="870582"/>
            <a:chExt cx="163473" cy="170339"/>
          </a:xfrm>
        </p:grpSpPr>
        <p:cxnSp>
          <p:nvCxnSpPr>
            <p:cNvPr id="81" name="Straight Connector 80"/>
            <p:cNvCxnSpPr/>
            <p:nvPr/>
          </p:nvCxnSpPr>
          <p:spPr>
            <a:xfrm rot="16200000" flipH="1">
              <a:off x="935213" y="916872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017743" y="913688"/>
              <a:ext cx="167155" cy="80943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 bwMode="auto">
          <a:xfrm rot="16200000" flipH="1">
            <a:off x="2731293" y="1774032"/>
            <a:ext cx="165101" cy="80961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9"/>
          <p:cNvSpPr txBox="1">
            <a:spLocks noChangeArrowheads="1"/>
          </p:cNvSpPr>
          <p:nvPr/>
        </p:nvSpPr>
        <p:spPr bwMode="auto">
          <a:xfrm>
            <a:off x="2824676" y="163512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14900" y="2152650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butter and animal fats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2525" y="3476625"/>
            <a:ext cx="310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butter, cheese, milk, meat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33950" y="476250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animal fats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 bwMode="auto">
          <a:xfrm>
            <a:off x="1085850" y="3952875"/>
            <a:ext cx="2247900" cy="1371600"/>
          </a:xfrm>
          <a:prstGeom prst="rect">
            <a:avLst/>
          </a:prstGeom>
          <a:solidFill>
            <a:srgbClr val="6594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143000" y="1724025"/>
            <a:ext cx="2247900" cy="1343025"/>
          </a:xfrm>
          <a:prstGeom prst="rect">
            <a:avLst/>
          </a:prstGeom>
          <a:solidFill>
            <a:srgbClr val="6594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2625" y="344488"/>
            <a:ext cx="4823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Mono-unsaturated fatty acids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38625" y="1676400"/>
            <a:ext cx="394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vegetable and marine oils and animal fats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76725" y="3924300"/>
            <a:ext cx="419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olive, peanut, grape and sesame seed oils and animal fats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36"/>
          <p:cNvSpPr txBox="1">
            <a:spLocks noChangeArrowheads="1"/>
          </p:cNvSpPr>
          <p:nvPr/>
        </p:nvSpPr>
        <p:spPr bwMode="auto">
          <a:xfrm>
            <a:off x="5857875" y="1120775"/>
            <a:ext cx="1641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palmitoleic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50"/>
          <p:cNvSpPr txBox="1">
            <a:spLocks noChangeArrowheads="1"/>
          </p:cNvSpPr>
          <p:nvPr/>
        </p:nvSpPr>
        <p:spPr bwMode="auto">
          <a:xfrm>
            <a:off x="4219575" y="11493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C16:1 n-7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117"/>
          <p:cNvSpPr txBox="1">
            <a:spLocks noChangeArrowheads="1"/>
          </p:cNvSpPr>
          <p:nvPr/>
        </p:nvSpPr>
        <p:spPr bwMode="auto">
          <a:xfrm>
            <a:off x="739775" y="1125538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 118"/>
          <p:cNvGrpSpPr>
            <a:grpSpLocks/>
          </p:cNvGrpSpPr>
          <p:nvPr/>
        </p:nvGrpSpPr>
        <p:grpSpPr bwMode="auto">
          <a:xfrm>
            <a:off x="1387475" y="1219200"/>
            <a:ext cx="163513" cy="169863"/>
            <a:chOff x="977660" y="871266"/>
            <a:chExt cx="163902" cy="169655"/>
          </a:xfrm>
        </p:grpSpPr>
        <p:cxnSp>
          <p:nvCxnSpPr>
            <p:cNvPr id="89" name="Straight Connector 88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121"/>
          <p:cNvGrpSpPr>
            <a:grpSpLocks/>
          </p:cNvGrpSpPr>
          <p:nvPr/>
        </p:nvGrpSpPr>
        <p:grpSpPr bwMode="auto">
          <a:xfrm>
            <a:off x="1546225" y="1222375"/>
            <a:ext cx="163513" cy="169863"/>
            <a:chOff x="977660" y="871266"/>
            <a:chExt cx="163902" cy="169655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124"/>
          <p:cNvGrpSpPr>
            <a:grpSpLocks/>
          </p:cNvGrpSpPr>
          <p:nvPr/>
        </p:nvGrpSpPr>
        <p:grpSpPr bwMode="auto">
          <a:xfrm>
            <a:off x="1709738" y="1219200"/>
            <a:ext cx="163512" cy="169863"/>
            <a:chOff x="977660" y="871266"/>
            <a:chExt cx="163902" cy="169655"/>
          </a:xfrm>
        </p:grpSpPr>
        <p:cxnSp>
          <p:nvCxnSpPr>
            <p:cNvPr id="95" name="Straight Connector 94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35"/>
          <p:cNvGrpSpPr>
            <a:grpSpLocks/>
          </p:cNvGrpSpPr>
          <p:nvPr/>
        </p:nvGrpSpPr>
        <p:grpSpPr bwMode="auto">
          <a:xfrm>
            <a:off x="1884363" y="1204913"/>
            <a:ext cx="198437" cy="31750"/>
            <a:chOff x="1621766" y="1943819"/>
            <a:chExt cx="198406" cy="31629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136"/>
          <p:cNvGrpSpPr>
            <a:grpSpLocks/>
          </p:cNvGrpSpPr>
          <p:nvPr/>
        </p:nvGrpSpPr>
        <p:grpSpPr bwMode="auto">
          <a:xfrm>
            <a:off x="2270125" y="1216025"/>
            <a:ext cx="163513" cy="169863"/>
            <a:chOff x="977660" y="871266"/>
            <a:chExt cx="163902" cy="16965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39"/>
          <p:cNvGrpSpPr>
            <a:grpSpLocks/>
          </p:cNvGrpSpPr>
          <p:nvPr/>
        </p:nvGrpSpPr>
        <p:grpSpPr bwMode="auto">
          <a:xfrm>
            <a:off x="2433638" y="1225550"/>
            <a:ext cx="165100" cy="168275"/>
            <a:chOff x="977660" y="871266"/>
            <a:chExt cx="163902" cy="169655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H="1">
              <a:off x="934620" y="917507"/>
              <a:ext cx="16645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1018148" y="914305"/>
              <a:ext cx="16645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42"/>
          <p:cNvGrpSpPr>
            <a:grpSpLocks/>
          </p:cNvGrpSpPr>
          <p:nvPr/>
        </p:nvGrpSpPr>
        <p:grpSpPr bwMode="auto">
          <a:xfrm>
            <a:off x="2592388" y="1222375"/>
            <a:ext cx="163512" cy="169863"/>
            <a:chOff x="977660" y="871266"/>
            <a:chExt cx="163902" cy="169655"/>
          </a:xfrm>
        </p:grpSpPr>
        <p:cxnSp>
          <p:nvCxnSpPr>
            <p:cNvPr id="107" name="Straight Connector 106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45"/>
          <p:cNvSpPr txBox="1">
            <a:spLocks noChangeArrowheads="1"/>
          </p:cNvSpPr>
          <p:nvPr/>
        </p:nvSpPr>
        <p:spPr bwMode="auto">
          <a:xfrm>
            <a:off x="2668588" y="11303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668"/>
          <p:cNvGrpSpPr>
            <a:grpSpLocks/>
          </p:cNvGrpSpPr>
          <p:nvPr/>
        </p:nvGrpSpPr>
        <p:grpSpPr bwMode="auto">
          <a:xfrm>
            <a:off x="2097088" y="1216025"/>
            <a:ext cx="163512" cy="169863"/>
            <a:chOff x="977660" y="871266"/>
            <a:chExt cx="163902" cy="169655"/>
          </a:xfrm>
        </p:grpSpPr>
        <p:cxnSp>
          <p:nvCxnSpPr>
            <p:cNvPr id="114" name="Straight Connector 113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37"/>
          <p:cNvSpPr txBox="1">
            <a:spLocks noChangeArrowheads="1"/>
          </p:cNvSpPr>
          <p:nvPr/>
        </p:nvSpPr>
        <p:spPr bwMode="auto">
          <a:xfrm>
            <a:off x="5810250" y="3349625"/>
            <a:ext cx="819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51"/>
          <p:cNvSpPr txBox="1">
            <a:spLocks noChangeArrowheads="1"/>
          </p:cNvSpPr>
          <p:nvPr/>
        </p:nvSpPr>
        <p:spPr bwMode="auto">
          <a:xfrm>
            <a:off x="4257675" y="33496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C18:1 n-9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46"/>
          <p:cNvSpPr txBox="1">
            <a:spLocks noChangeArrowheads="1"/>
          </p:cNvSpPr>
          <p:nvPr/>
        </p:nvSpPr>
        <p:spPr bwMode="auto">
          <a:xfrm>
            <a:off x="741363" y="334327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Group 147"/>
          <p:cNvGrpSpPr>
            <a:grpSpLocks/>
          </p:cNvGrpSpPr>
          <p:nvPr/>
        </p:nvGrpSpPr>
        <p:grpSpPr bwMode="auto">
          <a:xfrm>
            <a:off x="1381125" y="3436938"/>
            <a:ext cx="163513" cy="168275"/>
            <a:chOff x="977660" y="871266"/>
            <a:chExt cx="163902" cy="169655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935011" y="9171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1017758" y="913915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50"/>
          <p:cNvGrpSpPr>
            <a:grpSpLocks/>
          </p:cNvGrpSpPr>
          <p:nvPr/>
        </p:nvGrpSpPr>
        <p:grpSpPr bwMode="auto">
          <a:xfrm>
            <a:off x="1539875" y="3438525"/>
            <a:ext cx="163513" cy="169863"/>
            <a:chOff x="977660" y="871266"/>
            <a:chExt cx="163902" cy="169655"/>
          </a:xfrm>
        </p:grpSpPr>
        <p:cxnSp>
          <p:nvCxnSpPr>
            <p:cNvPr id="123" name="Straight Connector 122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53"/>
          <p:cNvGrpSpPr>
            <a:grpSpLocks/>
          </p:cNvGrpSpPr>
          <p:nvPr/>
        </p:nvGrpSpPr>
        <p:grpSpPr bwMode="auto">
          <a:xfrm>
            <a:off x="1703388" y="3436938"/>
            <a:ext cx="163512" cy="168275"/>
            <a:chOff x="977660" y="871266"/>
            <a:chExt cx="163902" cy="169655"/>
          </a:xfrm>
        </p:grpSpPr>
        <p:cxnSp>
          <p:nvCxnSpPr>
            <p:cNvPr id="126" name="Straight Connector 125"/>
            <p:cNvCxnSpPr/>
            <p:nvPr/>
          </p:nvCxnSpPr>
          <p:spPr>
            <a:xfrm rot="16200000" flipH="1">
              <a:off x="935011" y="917116"/>
              <a:ext cx="16645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1017757" y="913915"/>
              <a:ext cx="16645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56"/>
          <p:cNvGrpSpPr>
            <a:grpSpLocks/>
          </p:cNvGrpSpPr>
          <p:nvPr/>
        </p:nvGrpSpPr>
        <p:grpSpPr bwMode="auto">
          <a:xfrm>
            <a:off x="1860550" y="3433763"/>
            <a:ext cx="165100" cy="169862"/>
            <a:chOff x="977660" y="871266"/>
            <a:chExt cx="163902" cy="169655"/>
          </a:xfrm>
        </p:grpSpPr>
        <p:cxnSp>
          <p:nvCxnSpPr>
            <p:cNvPr id="129" name="Straight Connector 128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1018132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59"/>
          <p:cNvGrpSpPr>
            <a:grpSpLocks/>
          </p:cNvGrpSpPr>
          <p:nvPr/>
        </p:nvGrpSpPr>
        <p:grpSpPr bwMode="auto">
          <a:xfrm>
            <a:off x="2030413" y="3421063"/>
            <a:ext cx="198437" cy="31750"/>
            <a:chOff x="1621766" y="1943819"/>
            <a:chExt cx="198406" cy="31629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62"/>
          <p:cNvGrpSpPr>
            <a:grpSpLocks/>
          </p:cNvGrpSpPr>
          <p:nvPr/>
        </p:nvGrpSpPr>
        <p:grpSpPr bwMode="auto">
          <a:xfrm>
            <a:off x="2235200" y="3433763"/>
            <a:ext cx="163513" cy="169862"/>
            <a:chOff x="977660" y="871266"/>
            <a:chExt cx="163902" cy="169655"/>
          </a:xfrm>
        </p:grpSpPr>
        <p:cxnSp>
          <p:nvCxnSpPr>
            <p:cNvPr id="135" name="Straight Connector 134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65"/>
          <p:cNvGrpSpPr>
            <a:grpSpLocks/>
          </p:cNvGrpSpPr>
          <p:nvPr/>
        </p:nvGrpSpPr>
        <p:grpSpPr bwMode="auto">
          <a:xfrm>
            <a:off x="2398713" y="3441700"/>
            <a:ext cx="163512" cy="169863"/>
            <a:chOff x="977660" y="871266"/>
            <a:chExt cx="163902" cy="169655"/>
          </a:xfrm>
        </p:grpSpPr>
        <p:cxnSp>
          <p:nvCxnSpPr>
            <p:cNvPr id="138" name="Straight Connector 137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68"/>
          <p:cNvGrpSpPr>
            <a:grpSpLocks/>
          </p:cNvGrpSpPr>
          <p:nvPr/>
        </p:nvGrpSpPr>
        <p:grpSpPr bwMode="auto">
          <a:xfrm>
            <a:off x="2557463" y="3438525"/>
            <a:ext cx="163512" cy="169863"/>
            <a:chOff x="977660" y="871266"/>
            <a:chExt cx="163902" cy="169655"/>
          </a:xfrm>
        </p:grpSpPr>
        <p:cxnSp>
          <p:nvCxnSpPr>
            <p:cNvPr id="141" name="Straight Connector 140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71"/>
          <p:cNvSpPr txBox="1">
            <a:spLocks noChangeArrowheads="1"/>
          </p:cNvSpPr>
          <p:nvPr/>
        </p:nvSpPr>
        <p:spPr bwMode="auto">
          <a:xfrm>
            <a:off x="2800350" y="3348038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Group 172"/>
          <p:cNvGrpSpPr>
            <a:grpSpLocks/>
          </p:cNvGrpSpPr>
          <p:nvPr/>
        </p:nvGrpSpPr>
        <p:grpSpPr bwMode="auto">
          <a:xfrm>
            <a:off x="2714625" y="3436938"/>
            <a:ext cx="165100" cy="168275"/>
            <a:chOff x="977660" y="871266"/>
            <a:chExt cx="163902" cy="169655"/>
          </a:xfrm>
        </p:grpSpPr>
        <p:cxnSp>
          <p:nvCxnSpPr>
            <p:cNvPr id="145" name="Straight Connector 144"/>
            <p:cNvCxnSpPr/>
            <p:nvPr/>
          </p:nvCxnSpPr>
          <p:spPr>
            <a:xfrm rot="16200000" flipH="1">
              <a:off x="934621" y="917506"/>
              <a:ext cx="16645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1018148" y="914306"/>
              <a:ext cx="16645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24" name="Picture 4" descr="File:Palmitoleic aci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1845310"/>
            <a:ext cx="2032000" cy="1069340"/>
          </a:xfrm>
          <a:prstGeom prst="rect">
            <a:avLst/>
          </a:prstGeom>
          <a:noFill/>
        </p:spPr>
      </p:pic>
      <p:pic>
        <p:nvPicPr>
          <p:cNvPr id="30734" name="Picture 14" descr="File:Oleic aci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3933824"/>
            <a:ext cx="2256755" cy="1428067"/>
          </a:xfrm>
          <a:prstGeom prst="rect">
            <a:avLst/>
          </a:prstGeom>
          <a:noFill/>
        </p:spPr>
      </p:pic>
      <p:sp>
        <p:nvSpPr>
          <p:cNvPr id="158" name="TextBox 57"/>
          <p:cNvSpPr txBox="1">
            <a:spLocks noChangeArrowheads="1"/>
          </p:cNvSpPr>
          <p:nvPr/>
        </p:nvSpPr>
        <p:spPr bwMode="auto">
          <a:xfrm>
            <a:off x="4300538" y="4870450"/>
            <a:ext cx="750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C16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58"/>
          <p:cNvSpPr txBox="1">
            <a:spLocks noChangeArrowheads="1"/>
          </p:cNvSpPr>
          <p:nvPr/>
        </p:nvSpPr>
        <p:spPr bwMode="auto">
          <a:xfrm>
            <a:off x="6891338" y="4870450"/>
            <a:ext cx="750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C18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59"/>
          <p:cNvSpPr txBox="1">
            <a:spLocks noChangeArrowheads="1"/>
          </p:cNvSpPr>
          <p:nvPr/>
        </p:nvSpPr>
        <p:spPr bwMode="auto">
          <a:xfrm>
            <a:off x="4305300" y="603567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C16:1 n-7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60"/>
          <p:cNvSpPr txBox="1">
            <a:spLocks noChangeArrowheads="1"/>
          </p:cNvSpPr>
          <p:nvPr/>
        </p:nvSpPr>
        <p:spPr bwMode="auto">
          <a:xfrm>
            <a:off x="6877050" y="60261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C18:1 n-9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73"/>
          <p:cNvSpPr txBox="1">
            <a:spLocks noChangeArrowheads="1"/>
          </p:cNvSpPr>
          <p:nvPr/>
        </p:nvSpPr>
        <p:spPr bwMode="auto">
          <a:xfrm>
            <a:off x="4664075" y="5432425"/>
            <a:ext cx="2313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delta 9 </a:t>
            </a:r>
            <a:r>
              <a:rPr lang="en-GB" sz="14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desaturase</a:t>
            </a:r>
          </a:p>
          <a:p>
            <a:pPr algn="ctr"/>
            <a:r>
              <a:rPr lang="en-GB" sz="14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(stearoyl CoA desaturase)</a:t>
            </a:r>
            <a:endParaRPr lang="en-US" sz="140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ight Arrow 164"/>
          <p:cNvSpPr/>
          <p:nvPr/>
        </p:nvSpPr>
        <p:spPr bwMode="auto">
          <a:xfrm rot="5400000">
            <a:off x="4314823" y="5562604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6" name="Right Arrow 165"/>
          <p:cNvSpPr/>
          <p:nvPr/>
        </p:nvSpPr>
        <p:spPr bwMode="auto">
          <a:xfrm rot="5400000">
            <a:off x="6877048" y="5610229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/>
          <p:cNvSpPr txBox="1">
            <a:spLocks noChangeArrowheads="1"/>
          </p:cNvSpPr>
          <p:nvPr/>
        </p:nvSpPr>
        <p:spPr bwMode="auto">
          <a:xfrm>
            <a:off x="6096000" y="1047750"/>
            <a:ext cx="1128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linoleic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6096000" y="2432050"/>
            <a:ext cx="2412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gamma linolenic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6096000" y="3298825"/>
            <a:ext cx="2069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eicosatrienoic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6096000" y="4086225"/>
            <a:ext cx="1762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arachidonic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2"/>
          <p:cNvSpPr txBox="1">
            <a:spLocks noChangeArrowheads="1"/>
          </p:cNvSpPr>
          <p:nvPr/>
        </p:nvSpPr>
        <p:spPr bwMode="auto">
          <a:xfrm>
            <a:off x="4486275" y="10477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C18:2 n-6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4486275" y="24320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C18:3 n-6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4"/>
          <p:cNvSpPr txBox="1">
            <a:spLocks noChangeArrowheads="1"/>
          </p:cNvSpPr>
          <p:nvPr/>
        </p:nvSpPr>
        <p:spPr bwMode="auto">
          <a:xfrm>
            <a:off x="4486275" y="32988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C20:3 n-6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5"/>
          <p:cNvSpPr txBox="1">
            <a:spLocks noChangeArrowheads="1"/>
          </p:cNvSpPr>
          <p:nvPr/>
        </p:nvSpPr>
        <p:spPr bwMode="auto">
          <a:xfrm>
            <a:off x="4486275" y="40862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C20:4 n-6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75"/>
          <p:cNvGrpSpPr>
            <a:grpSpLocks/>
          </p:cNvGrpSpPr>
          <p:nvPr/>
        </p:nvGrpSpPr>
        <p:grpSpPr bwMode="auto">
          <a:xfrm>
            <a:off x="1166813" y="1096963"/>
            <a:ext cx="163512" cy="169862"/>
            <a:chOff x="977660" y="871266"/>
            <a:chExt cx="163902" cy="169655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rot="16200000" flipH="1">
            <a:off x="1448594" y="1140619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79"/>
          <p:cNvGrpSpPr>
            <a:grpSpLocks/>
          </p:cNvGrpSpPr>
          <p:nvPr/>
        </p:nvGrpSpPr>
        <p:grpSpPr bwMode="auto">
          <a:xfrm>
            <a:off x="1323975" y="1093788"/>
            <a:ext cx="165100" cy="169862"/>
            <a:chOff x="977660" y="871266"/>
            <a:chExt cx="163902" cy="169655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018132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82"/>
          <p:cNvSpPr txBox="1">
            <a:spLocks noChangeArrowheads="1"/>
          </p:cNvSpPr>
          <p:nvPr/>
        </p:nvSpPr>
        <p:spPr bwMode="auto">
          <a:xfrm>
            <a:off x="511175" y="1003300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3"/>
          <p:cNvGrpSpPr>
            <a:grpSpLocks/>
          </p:cNvGrpSpPr>
          <p:nvPr/>
        </p:nvGrpSpPr>
        <p:grpSpPr bwMode="auto">
          <a:xfrm rot="10800000">
            <a:off x="1776413" y="1096963"/>
            <a:ext cx="163512" cy="169862"/>
            <a:chOff x="977660" y="871266"/>
            <a:chExt cx="163902" cy="169655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934996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86"/>
          <p:cNvGrpSpPr>
            <a:grpSpLocks/>
          </p:cNvGrpSpPr>
          <p:nvPr/>
        </p:nvGrpSpPr>
        <p:grpSpPr bwMode="auto">
          <a:xfrm>
            <a:off x="1574800" y="1243013"/>
            <a:ext cx="198438" cy="31750"/>
            <a:chOff x="1621766" y="1943819"/>
            <a:chExt cx="198406" cy="3162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89"/>
          <p:cNvGrpSpPr>
            <a:grpSpLocks/>
          </p:cNvGrpSpPr>
          <p:nvPr/>
        </p:nvGrpSpPr>
        <p:grpSpPr bwMode="auto">
          <a:xfrm>
            <a:off x="1946275" y="1239838"/>
            <a:ext cx="198438" cy="31750"/>
            <a:chOff x="1621766" y="1943819"/>
            <a:chExt cx="198406" cy="3162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92"/>
          <p:cNvGrpSpPr>
            <a:grpSpLocks/>
          </p:cNvGrpSpPr>
          <p:nvPr/>
        </p:nvGrpSpPr>
        <p:grpSpPr bwMode="auto">
          <a:xfrm flipV="1">
            <a:off x="2155825" y="1096963"/>
            <a:ext cx="163513" cy="169862"/>
            <a:chOff x="977660" y="871266"/>
            <a:chExt cx="163902" cy="169655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95"/>
          <p:cNvGrpSpPr>
            <a:grpSpLocks/>
          </p:cNvGrpSpPr>
          <p:nvPr/>
        </p:nvGrpSpPr>
        <p:grpSpPr bwMode="auto">
          <a:xfrm flipV="1">
            <a:off x="2314575" y="1100138"/>
            <a:ext cx="163513" cy="168275"/>
            <a:chOff x="977660" y="871266"/>
            <a:chExt cx="163902" cy="169655"/>
          </a:xfrm>
        </p:grpSpPr>
        <p:cxnSp>
          <p:nvCxnSpPr>
            <p:cNvPr id="32" name="Straight Connector 31"/>
            <p:cNvCxnSpPr/>
            <p:nvPr/>
          </p:nvCxnSpPr>
          <p:spPr>
            <a:xfrm rot="16200000" flipH="1">
              <a:off x="935011" y="917117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1017758" y="9139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198"/>
          <p:cNvGrpSpPr>
            <a:grpSpLocks/>
          </p:cNvGrpSpPr>
          <p:nvPr/>
        </p:nvGrpSpPr>
        <p:grpSpPr bwMode="auto">
          <a:xfrm flipV="1">
            <a:off x="2478088" y="1096963"/>
            <a:ext cx="163512" cy="169862"/>
            <a:chOff x="977660" y="871266"/>
            <a:chExt cx="163902" cy="169655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934995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1017742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201"/>
          <p:cNvGrpSpPr>
            <a:grpSpLocks/>
          </p:cNvGrpSpPr>
          <p:nvPr/>
        </p:nvGrpSpPr>
        <p:grpSpPr bwMode="auto">
          <a:xfrm flipV="1">
            <a:off x="2635250" y="1093788"/>
            <a:ext cx="165100" cy="169862"/>
            <a:chOff x="977660" y="871266"/>
            <a:chExt cx="163902" cy="169655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018132" y="914320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04"/>
          <p:cNvSpPr txBox="1">
            <a:spLocks noChangeArrowheads="1"/>
          </p:cNvSpPr>
          <p:nvPr/>
        </p:nvSpPr>
        <p:spPr bwMode="auto">
          <a:xfrm>
            <a:off x="2765425" y="10033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205"/>
          <p:cNvGrpSpPr>
            <a:grpSpLocks/>
          </p:cNvGrpSpPr>
          <p:nvPr/>
        </p:nvGrpSpPr>
        <p:grpSpPr bwMode="auto">
          <a:xfrm>
            <a:off x="1169988" y="2527300"/>
            <a:ext cx="163512" cy="169863"/>
            <a:chOff x="977660" y="871266"/>
            <a:chExt cx="163902" cy="169655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rot="16200000" flipH="1">
            <a:off x="1450975" y="25701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209"/>
          <p:cNvGrpSpPr>
            <a:grpSpLocks/>
          </p:cNvGrpSpPr>
          <p:nvPr/>
        </p:nvGrpSpPr>
        <p:grpSpPr bwMode="auto">
          <a:xfrm>
            <a:off x="1327150" y="2524125"/>
            <a:ext cx="165100" cy="169863"/>
            <a:chOff x="977660" y="871266"/>
            <a:chExt cx="163902" cy="169655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212"/>
          <p:cNvSpPr txBox="1">
            <a:spLocks noChangeArrowheads="1"/>
          </p:cNvSpPr>
          <p:nvPr/>
        </p:nvSpPr>
        <p:spPr bwMode="auto">
          <a:xfrm>
            <a:off x="512763" y="2433638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 flipH="1">
            <a:off x="1819275" y="25701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>
            <a:off x="1735932" y="2574131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216"/>
          <p:cNvGrpSpPr>
            <a:grpSpLocks/>
          </p:cNvGrpSpPr>
          <p:nvPr/>
        </p:nvGrpSpPr>
        <p:grpSpPr bwMode="auto">
          <a:xfrm>
            <a:off x="1577975" y="2673350"/>
            <a:ext cx="198438" cy="31750"/>
            <a:chOff x="1621766" y="1943819"/>
            <a:chExt cx="198406" cy="3162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219"/>
          <p:cNvGrpSpPr>
            <a:grpSpLocks/>
          </p:cNvGrpSpPr>
          <p:nvPr/>
        </p:nvGrpSpPr>
        <p:grpSpPr bwMode="auto">
          <a:xfrm>
            <a:off x="1949450" y="2670175"/>
            <a:ext cx="196850" cy="31750"/>
            <a:chOff x="1621766" y="1943819"/>
            <a:chExt cx="198406" cy="3162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621766" y="1943819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24966" y="1975448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rot="5400000" flipH="1" flipV="1">
            <a:off x="2115344" y="2570956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225"/>
          <p:cNvGrpSpPr>
            <a:grpSpLocks/>
          </p:cNvGrpSpPr>
          <p:nvPr/>
        </p:nvGrpSpPr>
        <p:grpSpPr bwMode="auto">
          <a:xfrm>
            <a:off x="2609850" y="2530475"/>
            <a:ext cx="163513" cy="169863"/>
            <a:chOff x="977660" y="871266"/>
            <a:chExt cx="163902" cy="169655"/>
          </a:xfrm>
        </p:grpSpPr>
        <p:cxnSp>
          <p:nvCxnSpPr>
            <p:cNvPr id="59" name="Straight Connector 58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228"/>
          <p:cNvGrpSpPr>
            <a:grpSpLocks/>
          </p:cNvGrpSpPr>
          <p:nvPr/>
        </p:nvGrpSpPr>
        <p:grpSpPr bwMode="auto">
          <a:xfrm>
            <a:off x="2773363" y="2527300"/>
            <a:ext cx="165100" cy="169863"/>
            <a:chOff x="977660" y="871266"/>
            <a:chExt cx="163902" cy="169655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934605" y="917492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018133" y="914320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234"/>
          <p:cNvSpPr txBox="1">
            <a:spLocks noChangeArrowheads="1"/>
          </p:cNvSpPr>
          <p:nvPr/>
        </p:nvSpPr>
        <p:spPr bwMode="auto">
          <a:xfrm>
            <a:off x="2906713" y="2433638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 flipH="1">
            <a:off x="2190750" y="256698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236"/>
          <p:cNvGrpSpPr>
            <a:grpSpLocks/>
          </p:cNvGrpSpPr>
          <p:nvPr/>
        </p:nvGrpSpPr>
        <p:grpSpPr bwMode="auto">
          <a:xfrm>
            <a:off x="2319338" y="2668588"/>
            <a:ext cx="198437" cy="31750"/>
            <a:chOff x="1621766" y="1943819"/>
            <a:chExt cx="198406" cy="3162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 rot="5400000" flipH="1" flipV="1">
            <a:off x="2486025" y="256698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240"/>
          <p:cNvGrpSpPr>
            <a:grpSpLocks/>
          </p:cNvGrpSpPr>
          <p:nvPr/>
        </p:nvGrpSpPr>
        <p:grpSpPr bwMode="auto">
          <a:xfrm>
            <a:off x="1166813" y="3386138"/>
            <a:ext cx="163512" cy="169862"/>
            <a:chOff x="977660" y="871266"/>
            <a:chExt cx="163902" cy="169655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 rot="16200000" flipH="1">
            <a:off x="1448594" y="3429794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244"/>
          <p:cNvGrpSpPr>
            <a:grpSpLocks/>
          </p:cNvGrpSpPr>
          <p:nvPr/>
        </p:nvGrpSpPr>
        <p:grpSpPr bwMode="auto">
          <a:xfrm>
            <a:off x="1323975" y="3382963"/>
            <a:ext cx="165100" cy="169862"/>
            <a:chOff x="977660" y="871266"/>
            <a:chExt cx="163902" cy="169655"/>
          </a:xfrm>
        </p:grpSpPr>
        <p:cxnSp>
          <p:nvCxnSpPr>
            <p:cNvPr id="75" name="Straight Connector 74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018132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247"/>
          <p:cNvSpPr txBox="1">
            <a:spLocks noChangeArrowheads="1"/>
          </p:cNvSpPr>
          <p:nvPr/>
        </p:nvSpPr>
        <p:spPr bwMode="auto">
          <a:xfrm>
            <a:off x="511175" y="329247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 flipH="1">
            <a:off x="1816100" y="3429001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>
            <a:off x="1733550" y="343217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250"/>
          <p:cNvGrpSpPr>
            <a:grpSpLocks/>
          </p:cNvGrpSpPr>
          <p:nvPr/>
        </p:nvGrpSpPr>
        <p:grpSpPr bwMode="auto">
          <a:xfrm>
            <a:off x="1574800" y="3532188"/>
            <a:ext cx="198438" cy="31750"/>
            <a:chOff x="1621766" y="1943819"/>
            <a:chExt cx="198406" cy="31629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253"/>
          <p:cNvGrpSpPr>
            <a:grpSpLocks/>
          </p:cNvGrpSpPr>
          <p:nvPr/>
        </p:nvGrpSpPr>
        <p:grpSpPr bwMode="auto">
          <a:xfrm>
            <a:off x="1946275" y="3530600"/>
            <a:ext cx="198438" cy="30163"/>
            <a:chOff x="1621766" y="1943819"/>
            <a:chExt cx="198406" cy="31629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rot="5400000" flipH="1" flipV="1">
            <a:off x="2112963" y="342900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257"/>
          <p:cNvGrpSpPr>
            <a:grpSpLocks/>
          </p:cNvGrpSpPr>
          <p:nvPr/>
        </p:nvGrpSpPr>
        <p:grpSpPr bwMode="auto">
          <a:xfrm>
            <a:off x="2606675" y="3389313"/>
            <a:ext cx="165100" cy="169862"/>
            <a:chOff x="977660" y="871266"/>
            <a:chExt cx="163902" cy="169655"/>
          </a:xfrm>
        </p:grpSpPr>
        <p:cxnSp>
          <p:nvCxnSpPr>
            <p:cNvPr id="88" name="Straight Connector 87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018132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60"/>
          <p:cNvGrpSpPr>
            <a:grpSpLocks/>
          </p:cNvGrpSpPr>
          <p:nvPr/>
        </p:nvGrpSpPr>
        <p:grpSpPr bwMode="auto">
          <a:xfrm>
            <a:off x="2771775" y="3386138"/>
            <a:ext cx="163513" cy="169862"/>
            <a:chOff x="977660" y="871266"/>
            <a:chExt cx="163902" cy="169655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263"/>
          <p:cNvSpPr txBox="1">
            <a:spLocks noChangeArrowheads="1"/>
          </p:cNvSpPr>
          <p:nvPr/>
        </p:nvSpPr>
        <p:spPr bwMode="auto">
          <a:xfrm>
            <a:off x="3052763" y="329247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rot="5400000" flipH="1">
            <a:off x="2187575" y="342582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65"/>
          <p:cNvGrpSpPr>
            <a:grpSpLocks/>
          </p:cNvGrpSpPr>
          <p:nvPr/>
        </p:nvGrpSpPr>
        <p:grpSpPr bwMode="auto">
          <a:xfrm>
            <a:off x="2316163" y="3527425"/>
            <a:ext cx="198437" cy="31750"/>
            <a:chOff x="1621766" y="1943819"/>
            <a:chExt cx="198406" cy="31629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 rot="5400000" flipH="1" flipV="1">
            <a:off x="2483644" y="3426619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269"/>
          <p:cNvGrpSpPr>
            <a:grpSpLocks/>
          </p:cNvGrpSpPr>
          <p:nvPr/>
        </p:nvGrpSpPr>
        <p:grpSpPr bwMode="auto">
          <a:xfrm>
            <a:off x="2947988" y="3382963"/>
            <a:ext cx="163512" cy="169862"/>
            <a:chOff x="977660" y="871266"/>
            <a:chExt cx="163902" cy="169655"/>
          </a:xfrm>
        </p:grpSpPr>
        <p:cxnSp>
          <p:nvCxnSpPr>
            <p:cNvPr id="100" name="Straight Connector 99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272"/>
          <p:cNvGrpSpPr>
            <a:grpSpLocks/>
          </p:cNvGrpSpPr>
          <p:nvPr/>
        </p:nvGrpSpPr>
        <p:grpSpPr bwMode="auto">
          <a:xfrm>
            <a:off x="1169988" y="4179888"/>
            <a:ext cx="163512" cy="169862"/>
            <a:chOff x="977660" y="871266"/>
            <a:chExt cx="163902" cy="169655"/>
          </a:xfrm>
        </p:grpSpPr>
        <p:cxnSp>
          <p:nvCxnSpPr>
            <p:cNvPr id="103" name="Straight Connector 102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rot="16200000" flipH="1">
            <a:off x="1450975" y="4222751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276"/>
          <p:cNvGrpSpPr>
            <a:grpSpLocks/>
          </p:cNvGrpSpPr>
          <p:nvPr/>
        </p:nvGrpSpPr>
        <p:grpSpPr bwMode="auto">
          <a:xfrm>
            <a:off x="1327150" y="4178300"/>
            <a:ext cx="165100" cy="168275"/>
            <a:chOff x="977660" y="871266"/>
            <a:chExt cx="163902" cy="169655"/>
          </a:xfrm>
        </p:grpSpPr>
        <p:cxnSp>
          <p:nvCxnSpPr>
            <p:cNvPr id="107" name="Straight Connector 106"/>
            <p:cNvCxnSpPr/>
            <p:nvPr/>
          </p:nvCxnSpPr>
          <p:spPr>
            <a:xfrm rot="16200000" flipH="1">
              <a:off x="934621" y="917506"/>
              <a:ext cx="16645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1018148" y="914306"/>
              <a:ext cx="16645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279"/>
          <p:cNvSpPr txBox="1">
            <a:spLocks noChangeArrowheads="1"/>
          </p:cNvSpPr>
          <p:nvPr/>
        </p:nvSpPr>
        <p:spPr bwMode="auto">
          <a:xfrm>
            <a:off x="512763" y="408622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0" name="Group 280"/>
          <p:cNvGrpSpPr>
            <a:grpSpLocks/>
          </p:cNvGrpSpPr>
          <p:nvPr/>
        </p:nvGrpSpPr>
        <p:grpSpPr bwMode="auto">
          <a:xfrm rot="10800000">
            <a:off x="1779588" y="4179888"/>
            <a:ext cx="163512" cy="169862"/>
            <a:chOff x="977660" y="871266"/>
            <a:chExt cx="163902" cy="169655"/>
          </a:xfrm>
        </p:grpSpPr>
        <p:cxnSp>
          <p:nvCxnSpPr>
            <p:cNvPr id="111" name="Straight Connector 110"/>
            <p:cNvCxnSpPr/>
            <p:nvPr/>
          </p:nvCxnSpPr>
          <p:spPr>
            <a:xfrm rot="16200000" flipH="1">
              <a:off x="934996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283"/>
          <p:cNvGrpSpPr>
            <a:grpSpLocks/>
          </p:cNvGrpSpPr>
          <p:nvPr/>
        </p:nvGrpSpPr>
        <p:grpSpPr bwMode="auto">
          <a:xfrm>
            <a:off x="1577975" y="4327525"/>
            <a:ext cx="198438" cy="31750"/>
            <a:chOff x="1621766" y="1943819"/>
            <a:chExt cx="198406" cy="31629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286"/>
          <p:cNvGrpSpPr>
            <a:grpSpLocks/>
          </p:cNvGrpSpPr>
          <p:nvPr/>
        </p:nvGrpSpPr>
        <p:grpSpPr bwMode="auto">
          <a:xfrm>
            <a:off x="1949450" y="4324350"/>
            <a:ext cx="196850" cy="31750"/>
            <a:chOff x="1621766" y="1943819"/>
            <a:chExt cx="198406" cy="31629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1621766" y="1943819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24966" y="1975448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295"/>
          <p:cNvGrpSpPr>
            <a:grpSpLocks/>
          </p:cNvGrpSpPr>
          <p:nvPr/>
        </p:nvGrpSpPr>
        <p:grpSpPr bwMode="auto">
          <a:xfrm flipV="1">
            <a:off x="2911475" y="4179888"/>
            <a:ext cx="165100" cy="169862"/>
            <a:chOff x="977660" y="871266"/>
            <a:chExt cx="163902" cy="169655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1018132" y="914320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298"/>
          <p:cNvGrpSpPr>
            <a:grpSpLocks/>
          </p:cNvGrpSpPr>
          <p:nvPr/>
        </p:nvGrpSpPr>
        <p:grpSpPr bwMode="auto">
          <a:xfrm flipV="1">
            <a:off x="3070225" y="4178300"/>
            <a:ext cx="163513" cy="168275"/>
            <a:chOff x="977660" y="871266"/>
            <a:chExt cx="163902" cy="169655"/>
          </a:xfrm>
        </p:grpSpPr>
        <p:cxnSp>
          <p:nvCxnSpPr>
            <p:cNvPr id="123" name="Straight Connector 122"/>
            <p:cNvCxnSpPr/>
            <p:nvPr/>
          </p:nvCxnSpPr>
          <p:spPr>
            <a:xfrm rot="16200000" flipH="1">
              <a:off x="935011" y="917117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1017758" y="9139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301"/>
          <p:cNvSpPr txBox="1">
            <a:spLocks noChangeArrowheads="1"/>
          </p:cNvSpPr>
          <p:nvPr/>
        </p:nvSpPr>
        <p:spPr bwMode="auto">
          <a:xfrm>
            <a:off x="3200400" y="408622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6" name="Group 303"/>
          <p:cNvGrpSpPr>
            <a:grpSpLocks/>
          </p:cNvGrpSpPr>
          <p:nvPr/>
        </p:nvGrpSpPr>
        <p:grpSpPr bwMode="auto">
          <a:xfrm>
            <a:off x="2333625" y="4324350"/>
            <a:ext cx="198438" cy="31750"/>
            <a:chOff x="1621766" y="1943819"/>
            <a:chExt cx="198406" cy="31629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5400000" flipH="1" flipV="1">
            <a:off x="2500313" y="422275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 flipH="1">
            <a:off x="2575719" y="4221956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308"/>
          <p:cNvGrpSpPr>
            <a:grpSpLocks/>
          </p:cNvGrpSpPr>
          <p:nvPr/>
        </p:nvGrpSpPr>
        <p:grpSpPr bwMode="auto">
          <a:xfrm>
            <a:off x="2705100" y="4321175"/>
            <a:ext cx="198438" cy="31750"/>
            <a:chOff x="1621766" y="1943819"/>
            <a:chExt cx="198406" cy="31629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312"/>
          <p:cNvGrpSpPr>
            <a:grpSpLocks/>
          </p:cNvGrpSpPr>
          <p:nvPr/>
        </p:nvGrpSpPr>
        <p:grpSpPr bwMode="auto">
          <a:xfrm rot="10800000">
            <a:off x="2155825" y="4178300"/>
            <a:ext cx="163513" cy="168275"/>
            <a:chOff x="977660" y="871266"/>
            <a:chExt cx="163902" cy="169655"/>
          </a:xfrm>
        </p:grpSpPr>
        <p:cxnSp>
          <p:nvCxnSpPr>
            <p:cNvPr id="135" name="Straight Connector 134"/>
            <p:cNvCxnSpPr/>
            <p:nvPr/>
          </p:nvCxnSpPr>
          <p:spPr>
            <a:xfrm rot="16200000" flipH="1">
              <a:off x="935010" y="917117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1017757" y="9139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315"/>
          <p:cNvSpPr txBox="1">
            <a:spLocks noChangeArrowheads="1"/>
          </p:cNvSpPr>
          <p:nvPr/>
        </p:nvSpPr>
        <p:spPr bwMode="auto">
          <a:xfrm>
            <a:off x="4473575" y="5014913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C22:4 n-6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8" name="Group 351"/>
          <p:cNvGrpSpPr>
            <a:grpSpLocks/>
          </p:cNvGrpSpPr>
          <p:nvPr/>
        </p:nvGrpSpPr>
        <p:grpSpPr bwMode="auto">
          <a:xfrm>
            <a:off x="1157288" y="5102225"/>
            <a:ext cx="163512" cy="169863"/>
            <a:chOff x="977660" y="871266"/>
            <a:chExt cx="163902" cy="169655"/>
          </a:xfrm>
        </p:grpSpPr>
        <p:cxnSp>
          <p:nvCxnSpPr>
            <p:cNvPr id="139" name="Straight Connector 138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/>
          <p:cNvCxnSpPr/>
          <p:nvPr/>
        </p:nvCxnSpPr>
        <p:spPr>
          <a:xfrm rot="16200000" flipH="1">
            <a:off x="1439069" y="5145881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355"/>
          <p:cNvGrpSpPr>
            <a:grpSpLocks/>
          </p:cNvGrpSpPr>
          <p:nvPr/>
        </p:nvGrpSpPr>
        <p:grpSpPr bwMode="auto">
          <a:xfrm>
            <a:off x="1314450" y="5099050"/>
            <a:ext cx="165100" cy="169863"/>
            <a:chOff x="977660" y="871266"/>
            <a:chExt cx="163902" cy="169655"/>
          </a:xfrm>
        </p:grpSpPr>
        <p:cxnSp>
          <p:nvCxnSpPr>
            <p:cNvPr id="143" name="Straight Connector 142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358"/>
          <p:cNvSpPr txBox="1">
            <a:spLocks noChangeArrowheads="1"/>
          </p:cNvSpPr>
          <p:nvPr/>
        </p:nvSpPr>
        <p:spPr bwMode="auto">
          <a:xfrm>
            <a:off x="520700" y="500856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6" name="Group 359"/>
          <p:cNvGrpSpPr>
            <a:grpSpLocks/>
          </p:cNvGrpSpPr>
          <p:nvPr/>
        </p:nvGrpSpPr>
        <p:grpSpPr bwMode="auto">
          <a:xfrm rot="10800000">
            <a:off x="1766888" y="5102225"/>
            <a:ext cx="163512" cy="169863"/>
            <a:chOff x="977660" y="871266"/>
            <a:chExt cx="163902" cy="169655"/>
          </a:xfrm>
        </p:grpSpPr>
        <p:cxnSp>
          <p:nvCxnSpPr>
            <p:cNvPr id="147" name="Straight Connector 146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362"/>
          <p:cNvGrpSpPr>
            <a:grpSpLocks/>
          </p:cNvGrpSpPr>
          <p:nvPr/>
        </p:nvGrpSpPr>
        <p:grpSpPr bwMode="auto">
          <a:xfrm>
            <a:off x="1565275" y="5248275"/>
            <a:ext cx="198438" cy="31750"/>
            <a:chOff x="1621766" y="1943819"/>
            <a:chExt cx="198406" cy="31629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365"/>
          <p:cNvGrpSpPr>
            <a:grpSpLocks/>
          </p:cNvGrpSpPr>
          <p:nvPr/>
        </p:nvGrpSpPr>
        <p:grpSpPr bwMode="auto">
          <a:xfrm>
            <a:off x="1936750" y="5246688"/>
            <a:ext cx="198438" cy="30162"/>
            <a:chOff x="1621766" y="1943819"/>
            <a:chExt cx="198406" cy="31629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368"/>
          <p:cNvGrpSpPr>
            <a:grpSpLocks/>
          </p:cNvGrpSpPr>
          <p:nvPr/>
        </p:nvGrpSpPr>
        <p:grpSpPr bwMode="auto">
          <a:xfrm flipV="1">
            <a:off x="2898775" y="5102225"/>
            <a:ext cx="165100" cy="169863"/>
            <a:chOff x="977660" y="871266"/>
            <a:chExt cx="163902" cy="169655"/>
          </a:xfrm>
        </p:grpSpPr>
        <p:cxnSp>
          <p:nvCxnSpPr>
            <p:cNvPr id="156" name="Straight Connector 155"/>
            <p:cNvCxnSpPr/>
            <p:nvPr/>
          </p:nvCxnSpPr>
          <p:spPr>
            <a:xfrm rot="16200000" flipH="1">
              <a:off x="934606" y="917492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371"/>
          <p:cNvGrpSpPr>
            <a:grpSpLocks/>
          </p:cNvGrpSpPr>
          <p:nvPr/>
        </p:nvGrpSpPr>
        <p:grpSpPr bwMode="auto">
          <a:xfrm flipV="1">
            <a:off x="3057525" y="5099050"/>
            <a:ext cx="163513" cy="169863"/>
            <a:chOff x="977660" y="871266"/>
            <a:chExt cx="163902" cy="169655"/>
          </a:xfrm>
        </p:grpSpPr>
        <p:cxnSp>
          <p:nvCxnSpPr>
            <p:cNvPr id="159" name="Straight Connector 158"/>
            <p:cNvCxnSpPr/>
            <p:nvPr/>
          </p:nvCxnSpPr>
          <p:spPr>
            <a:xfrm rot="16200000" flipH="1">
              <a:off x="934996" y="917102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1017743" y="91393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374"/>
          <p:cNvSpPr txBox="1">
            <a:spLocks noChangeArrowheads="1"/>
          </p:cNvSpPr>
          <p:nvPr/>
        </p:nvSpPr>
        <p:spPr bwMode="auto">
          <a:xfrm>
            <a:off x="3325813" y="5008563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 375"/>
          <p:cNvGrpSpPr>
            <a:grpSpLocks/>
          </p:cNvGrpSpPr>
          <p:nvPr/>
        </p:nvGrpSpPr>
        <p:grpSpPr bwMode="auto">
          <a:xfrm>
            <a:off x="2320925" y="5246688"/>
            <a:ext cx="198438" cy="30162"/>
            <a:chOff x="1621766" y="1943819"/>
            <a:chExt cx="198406" cy="31629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/>
          <p:cNvCxnSpPr/>
          <p:nvPr/>
        </p:nvCxnSpPr>
        <p:spPr>
          <a:xfrm rot="5400000" flipH="1" flipV="1">
            <a:off x="2488407" y="5145881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>
            <a:off x="2563019" y="5142706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380"/>
          <p:cNvGrpSpPr>
            <a:grpSpLocks/>
          </p:cNvGrpSpPr>
          <p:nvPr/>
        </p:nvGrpSpPr>
        <p:grpSpPr bwMode="auto">
          <a:xfrm>
            <a:off x="2692400" y="5243513"/>
            <a:ext cx="198438" cy="31750"/>
            <a:chOff x="1621766" y="1943819"/>
            <a:chExt cx="198406" cy="31629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383"/>
          <p:cNvGrpSpPr>
            <a:grpSpLocks/>
          </p:cNvGrpSpPr>
          <p:nvPr/>
        </p:nvGrpSpPr>
        <p:grpSpPr bwMode="auto">
          <a:xfrm rot="10800000">
            <a:off x="2143125" y="5099050"/>
            <a:ext cx="163513" cy="169863"/>
            <a:chOff x="977660" y="871266"/>
            <a:chExt cx="163902" cy="169655"/>
          </a:xfrm>
        </p:grpSpPr>
        <p:cxnSp>
          <p:nvCxnSpPr>
            <p:cNvPr id="171" name="Straight Connector 170"/>
            <p:cNvCxnSpPr/>
            <p:nvPr/>
          </p:nvCxnSpPr>
          <p:spPr>
            <a:xfrm rot="16200000" flipH="1">
              <a:off x="934995" y="917102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1017742" y="91393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386"/>
          <p:cNvGrpSpPr>
            <a:grpSpLocks/>
          </p:cNvGrpSpPr>
          <p:nvPr/>
        </p:nvGrpSpPr>
        <p:grpSpPr bwMode="auto">
          <a:xfrm flipV="1">
            <a:off x="3221038" y="5095875"/>
            <a:ext cx="165100" cy="169863"/>
            <a:chOff x="977660" y="871266"/>
            <a:chExt cx="163902" cy="169655"/>
          </a:xfrm>
        </p:grpSpPr>
        <p:cxnSp>
          <p:nvCxnSpPr>
            <p:cNvPr id="174" name="Straight Connector 173"/>
            <p:cNvCxnSpPr/>
            <p:nvPr/>
          </p:nvCxnSpPr>
          <p:spPr>
            <a:xfrm rot="16200000" flipH="1">
              <a:off x="934605" y="917492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1018133" y="91432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41"/>
          <p:cNvSpPr txBox="1">
            <a:spLocks noChangeArrowheads="1"/>
          </p:cNvSpPr>
          <p:nvPr/>
        </p:nvSpPr>
        <p:spPr bwMode="auto">
          <a:xfrm>
            <a:off x="6115050" y="5000625"/>
            <a:ext cx="2531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docosatetraenoic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514850" y="1409700"/>
            <a:ext cx="3943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essential fatty acid</a:t>
            </a:r>
          </a:p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vegetable oils, especially safflower, sunflower and corn oil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8" name="Group 389"/>
          <p:cNvGrpSpPr>
            <a:grpSpLocks/>
          </p:cNvGrpSpPr>
          <p:nvPr/>
        </p:nvGrpSpPr>
        <p:grpSpPr bwMode="auto">
          <a:xfrm>
            <a:off x="1189038" y="5989638"/>
            <a:ext cx="163512" cy="169862"/>
            <a:chOff x="977660" y="871266"/>
            <a:chExt cx="163902" cy="169655"/>
          </a:xfrm>
        </p:grpSpPr>
        <p:cxnSp>
          <p:nvCxnSpPr>
            <p:cNvPr id="179" name="Straight Connector 178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Straight Connector 180"/>
          <p:cNvCxnSpPr/>
          <p:nvPr/>
        </p:nvCxnSpPr>
        <p:spPr>
          <a:xfrm rot="16200000" flipH="1">
            <a:off x="1470025" y="6032501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393"/>
          <p:cNvGrpSpPr>
            <a:grpSpLocks/>
          </p:cNvGrpSpPr>
          <p:nvPr/>
        </p:nvGrpSpPr>
        <p:grpSpPr bwMode="auto">
          <a:xfrm>
            <a:off x="1346200" y="5986463"/>
            <a:ext cx="165100" cy="169862"/>
            <a:chOff x="977660" y="871266"/>
            <a:chExt cx="163902" cy="169655"/>
          </a:xfrm>
        </p:grpSpPr>
        <p:cxnSp>
          <p:nvCxnSpPr>
            <p:cNvPr id="183" name="Straight Connector 182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1018132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396"/>
          <p:cNvSpPr txBox="1">
            <a:spLocks noChangeArrowheads="1"/>
          </p:cNvSpPr>
          <p:nvPr/>
        </p:nvSpPr>
        <p:spPr bwMode="auto">
          <a:xfrm>
            <a:off x="522288" y="5848350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6" name="Group 397"/>
          <p:cNvGrpSpPr>
            <a:grpSpLocks/>
          </p:cNvGrpSpPr>
          <p:nvPr/>
        </p:nvGrpSpPr>
        <p:grpSpPr bwMode="auto">
          <a:xfrm rot="10800000">
            <a:off x="1798638" y="5989638"/>
            <a:ext cx="163512" cy="169862"/>
            <a:chOff x="977660" y="871266"/>
            <a:chExt cx="163902" cy="169655"/>
          </a:xfrm>
        </p:grpSpPr>
        <p:cxnSp>
          <p:nvCxnSpPr>
            <p:cNvPr id="187" name="Straight Connector 186"/>
            <p:cNvCxnSpPr/>
            <p:nvPr/>
          </p:nvCxnSpPr>
          <p:spPr>
            <a:xfrm rot="16200000" flipH="1">
              <a:off x="934996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400"/>
          <p:cNvGrpSpPr>
            <a:grpSpLocks/>
          </p:cNvGrpSpPr>
          <p:nvPr/>
        </p:nvGrpSpPr>
        <p:grpSpPr bwMode="auto">
          <a:xfrm>
            <a:off x="1597025" y="6135688"/>
            <a:ext cx="198438" cy="31750"/>
            <a:chOff x="1621766" y="1943819"/>
            <a:chExt cx="198406" cy="31629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403"/>
          <p:cNvGrpSpPr>
            <a:grpSpLocks/>
          </p:cNvGrpSpPr>
          <p:nvPr/>
        </p:nvGrpSpPr>
        <p:grpSpPr bwMode="auto">
          <a:xfrm>
            <a:off x="1968500" y="6134100"/>
            <a:ext cx="196850" cy="30163"/>
            <a:chOff x="1621766" y="1943819"/>
            <a:chExt cx="198406" cy="31629"/>
          </a:xfrm>
        </p:grpSpPr>
        <p:cxnSp>
          <p:nvCxnSpPr>
            <p:cNvPr id="193" name="Straight Connector 192"/>
            <p:cNvCxnSpPr/>
            <p:nvPr/>
          </p:nvCxnSpPr>
          <p:spPr>
            <a:xfrm>
              <a:off x="1621766" y="1943819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1624966" y="1975448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406"/>
          <p:cNvGrpSpPr>
            <a:grpSpLocks/>
          </p:cNvGrpSpPr>
          <p:nvPr/>
        </p:nvGrpSpPr>
        <p:grpSpPr bwMode="auto">
          <a:xfrm flipV="1">
            <a:off x="2930525" y="5989638"/>
            <a:ext cx="165100" cy="169862"/>
            <a:chOff x="977660" y="871266"/>
            <a:chExt cx="163902" cy="169655"/>
          </a:xfrm>
        </p:grpSpPr>
        <p:cxnSp>
          <p:nvCxnSpPr>
            <p:cNvPr id="196" name="Straight Connector 195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1018132" y="914320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412"/>
          <p:cNvSpPr txBox="1">
            <a:spLocks noChangeArrowheads="1"/>
          </p:cNvSpPr>
          <p:nvPr/>
        </p:nvSpPr>
        <p:spPr bwMode="auto">
          <a:xfrm>
            <a:off x="3476625" y="589597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9" name="Group 413"/>
          <p:cNvGrpSpPr>
            <a:grpSpLocks/>
          </p:cNvGrpSpPr>
          <p:nvPr/>
        </p:nvGrpSpPr>
        <p:grpSpPr bwMode="auto">
          <a:xfrm>
            <a:off x="2352675" y="6134100"/>
            <a:ext cx="198438" cy="30163"/>
            <a:chOff x="1621766" y="1943819"/>
            <a:chExt cx="198406" cy="31629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2" name="Straight Connector 201"/>
          <p:cNvCxnSpPr/>
          <p:nvPr/>
        </p:nvCxnSpPr>
        <p:spPr>
          <a:xfrm rot="5400000" flipH="1" flipV="1">
            <a:off x="2519363" y="603250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>
            <a:off x="2594769" y="6030119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418"/>
          <p:cNvGrpSpPr>
            <a:grpSpLocks/>
          </p:cNvGrpSpPr>
          <p:nvPr/>
        </p:nvGrpSpPr>
        <p:grpSpPr bwMode="auto">
          <a:xfrm>
            <a:off x="2724150" y="6130925"/>
            <a:ext cx="198438" cy="31750"/>
            <a:chOff x="1621766" y="1943819"/>
            <a:chExt cx="198406" cy="31629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421"/>
          <p:cNvGrpSpPr>
            <a:grpSpLocks/>
          </p:cNvGrpSpPr>
          <p:nvPr/>
        </p:nvGrpSpPr>
        <p:grpSpPr bwMode="auto">
          <a:xfrm rot="10800000">
            <a:off x="2174875" y="5986463"/>
            <a:ext cx="163513" cy="169862"/>
            <a:chOff x="977660" y="871266"/>
            <a:chExt cx="163902" cy="169655"/>
          </a:xfrm>
        </p:grpSpPr>
        <p:cxnSp>
          <p:nvCxnSpPr>
            <p:cNvPr id="208" name="Straight Connector 207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427"/>
          <p:cNvGrpSpPr>
            <a:grpSpLocks/>
          </p:cNvGrpSpPr>
          <p:nvPr/>
        </p:nvGrpSpPr>
        <p:grpSpPr bwMode="auto">
          <a:xfrm flipV="1">
            <a:off x="3313113" y="5992813"/>
            <a:ext cx="163512" cy="169862"/>
            <a:chOff x="977660" y="871266"/>
            <a:chExt cx="163902" cy="169655"/>
          </a:xfrm>
        </p:grpSpPr>
        <p:cxnSp>
          <p:nvCxnSpPr>
            <p:cNvPr id="211" name="Straight Connector 210"/>
            <p:cNvCxnSpPr/>
            <p:nvPr/>
          </p:nvCxnSpPr>
          <p:spPr>
            <a:xfrm rot="16200000" flipH="1">
              <a:off x="934995" y="91710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17742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430"/>
          <p:cNvGrpSpPr>
            <a:grpSpLocks/>
          </p:cNvGrpSpPr>
          <p:nvPr/>
        </p:nvGrpSpPr>
        <p:grpSpPr bwMode="auto">
          <a:xfrm>
            <a:off x="3106738" y="6134100"/>
            <a:ext cx="198437" cy="30163"/>
            <a:chOff x="1621766" y="1943819"/>
            <a:chExt cx="198406" cy="31629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 rot="5400000" flipH="1" flipV="1">
            <a:off x="3433763" y="603885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434"/>
          <p:cNvSpPr txBox="1">
            <a:spLocks noChangeArrowheads="1"/>
          </p:cNvSpPr>
          <p:nvPr/>
        </p:nvSpPr>
        <p:spPr bwMode="auto">
          <a:xfrm>
            <a:off x="4486275" y="58896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C22:5 n-6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Box 46"/>
          <p:cNvSpPr txBox="1">
            <a:spLocks noChangeArrowheads="1"/>
          </p:cNvSpPr>
          <p:nvPr/>
        </p:nvSpPr>
        <p:spPr bwMode="auto">
          <a:xfrm>
            <a:off x="6096000" y="5876925"/>
            <a:ext cx="2686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docosapentaenoic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ight Arrow 218"/>
          <p:cNvSpPr/>
          <p:nvPr/>
        </p:nvSpPr>
        <p:spPr bwMode="auto">
          <a:xfrm rot="5400000">
            <a:off x="1485898" y="2943227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0" name="Right Arrow 219"/>
          <p:cNvSpPr/>
          <p:nvPr/>
        </p:nvSpPr>
        <p:spPr bwMode="auto">
          <a:xfrm rot="5400000">
            <a:off x="1485898" y="3762377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1" name="Right Arrow 220"/>
          <p:cNvSpPr/>
          <p:nvPr/>
        </p:nvSpPr>
        <p:spPr bwMode="auto">
          <a:xfrm rot="5400000">
            <a:off x="1495423" y="4667252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2" name="Right Arrow 221"/>
          <p:cNvSpPr/>
          <p:nvPr/>
        </p:nvSpPr>
        <p:spPr bwMode="auto">
          <a:xfrm rot="5400000">
            <a:off x="1495423" y="5534027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3" name="Right Arrow 222"/>
          <p:cNvSpPr/>
          <p:nvPr/>
        </p:nvSpPr>
        <p:spPr bwMode="auto">
          <a:xfrm rot="5400000">
            <a:off x="1485898" y="2038352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TextBox 41"/>
          <p:cNvSpPr txBox="1">
            <a:spLocks noChangeArrowheads="1"/>
          </p:cNvSpPr>
          <p:nvPr/>
        </p:nvSpPr>
        <p:spPr bwMode="auto">
          <a:xfrm>
            <a:off x="1838325" y="198120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-6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TextBox 41"/>
          <p:cNvSpPr txBox="1">
            <a:spLocks noChangeArrowheads="1"/>
          </p:cNvSpPr>
          <p:nvPr/>
        </p:nvSpPr>
        <p:spPr bwMode="auto">
          <a:xfrm>
            <a:off x="1838325" y="3724275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-5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TextBox 41"/>
          <p:cNvSpPr txBox="1">
            <a:spLocks noChangeArrowheads="1"/>
          </p:cNvSpPr>
          <p:nvPr/>
        </p:nvSpPr>
        <p:spPr bwMode="auto">
          <a:xfrm>
            <a:off x="1847850" y="548640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-4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TextBox 41"/>
          <p:cNvSpPr txBox="1">
            <a:spLocks noChangeArrowheads="1"/>
          </p:cNvSpPr>
          <p:nvPr/>
        </p:nvSpPr>
        <p:spPr bwMode="auto">
          <a:xfrm>
            <a:off x="1847850" y="2876550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elongase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Box 41"/>
          <p:cNvSpPr txBox="1">
            <a:spLocks noChangeArrowheads="1"/>
          </p:cNvSpPr>
          <p:nvPr/>
        </p:nvSpPr>
        <p:spPr bwMode="auto">
          <a:xfrm>
            <a:off x="1847850" y="4600575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elongase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Text Box 4"/>
          <p:cNvSpPr txBox="1">
            <a:spLocks noChangeArrowheads="1"/>
          </p:cNvSpPr>
          <p:nvPr/>
        </p:nvSpPr>
        <p:spPr bwMode="auto">
          <a:xfrm>
            <a:off x="444500" y="344488"/>
            <a:ext cx="5203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n-6 poly-unsaturated fatty acids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850" y="1323975"/>
            <a:ext cx="3943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essential fatty acid</a:t>
            </a:r>
          </a:p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seed oils, especially flax, rape and soya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5400000">
            <a:off x="1485898" y="2857502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5400000">
            <a:off x="1485898" y="3676652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5400000">
            <a:off x="1495423" y="4581527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5400000">
            <a:off x="1495423" y="5448302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1485898" y="1952627"/>
            <a:ext cx="428628" cy="333375"/>
          </a:xfrm>
          <a:prstGeom prst="rightArrow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1838325" y="1895475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-6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/>
        </p:nvSpPr>
        <p:spPr bwMode="auto">
          <a:xfrm>
            <a:off x="1838325" y="3638550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-5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1847850" y="5400675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-4 desaturase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1847850" y="2790825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elongase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1847850" y="4514850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elongase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44500" y="344488"/>
            <a:ext cx="5203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9933"/>
                </a:solidFill>
                <a:latin typeface="Arial" charset="0"/>
              </a:rPr>
              <a:t>n-3 poly-unsaturated fatty acids</a:t>
            </a:r>
            <a:endParaRPr lang="en-GB" sz="280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6048375" y="1000125"/>
            <a:ext cx="214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alpha linolenic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43"/>
          <p:cNvSpPr txBox="1">
            <a:spLocks noChangeArrowheads="1"/>
          </p:cNvSpPr>
          <p:nvPr/>
        </p:nvSpPr>
        <p:spPr bwMode="auto">
          <a:xfrm>
            <a:off x="6048375" y="2422525"/>
            <a:ext cx="1675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stearidonic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6048375" y="3219450"/>
            <a:ext cx="242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eicosatetraenoic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45"/>
          <p:cNvSpPr txBox="1">
            <a:spLocks noChangeArrowheads="1"/>
          </p:cNvSpPr>
          <p:nvPr/>
        </p:nvSpPr>
        <p:spPr bwMode="auto">
          <a:xfrm>
            <a:off x="6048375" y="4067175"/>
            <a:ext cx="2584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eicosapentaenoic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6048375" y="4962525"/>
            <a:ext cx="2686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docosapentaenoic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6048375" y="5842000"/>
            <a:ext cx="2584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docosahexaenoic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4533900" y="10001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C18:3 n-3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57"/>
          <p:cNvSpPr txBox="1">
            <a:spLocks noChangeArrowheads="1"/>
          </p:cNvSpPr>
          <p:nvPr/>
        </p:nvSpPr>
        <p:spPr bwMode="auto">
          <a:xfrm>
            <a:off x="4533900" y="24225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C18:4 n-3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58"/>
          <p:cNvSpPr txBox="1">
            <a:spLocks noChangeArrowheads="1"/>
          </p:cNvSpPr>
          <p:nvPr/>
        </p:nvSpPr>
        <p:spPr bwMode="auto">
          <a:xfrm>
            <a:off x="4533900" y="321945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C20:4 n-3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4533900" y="406717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C20:5 n-3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60"/>
          <p:cNvSpPr txBox="1">
            <a:spLocks noChangeArrowheads="1"/>
          </p:cNvSpPr>
          <p:nvPr/>
        </p:nvSpPr>
        <p:spPr bwMode="auto">
          <a:xfrm>
            <a:off x="4533900" y="4962525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C22:5 n-3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4533900" y="584200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C22:6 n-3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435"/>
          <p:cNvGrpSpPr>
            <a:grpSpLocks/>
          </p:cNvGrpSpPr>
          <p:nvPr/>
        </p:nvGrpSpPr>
        <p:grpSpPr bwMode="auto">
          <a:xfrm>
            <a:off x="1090613" y="1162050"/>
            <a:ext cx="163512" cy="169863"/>
            <a:chOff x="977660" y="871266"/>
            <a:chExt cx="163902" cy="169655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442"/>
          <p:cNvSpPr txBox="1">
            <a:spLocks noChangeArrowheads="1"/>
          </p:cNvSpPr>
          <p:nvPr/>
        </p:nvSpPr>
        <p:spPr bwMode="auto">
          <a:xfrm>
            <a:off x="444500" y="103981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 flipV="1">
            <a:off x="1504950" y="120491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V="1">
            <a:off x="1420813" y="1208087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445"/>
          <p:cNvGrpSpPr>
            <a:grpSpLocks/>
          </p:cNvGrpSpPr>
          <p:nvPr/>
        </p:nvGrpSpPr>
        <p:grpSpPr bwMode="auto">
          <a:xfrm flipV="1">
            <a:off x="1263650" y="1154113"/>
            <a:ext cx="196850" cy="31750"/>
            <a:chOff x="1621766" y="1943819"/>
            <a:chExt cx="198406" cy="3162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621766" y="1943819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24966" y="1975448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48"/>
          <p:cNvGrpSpPr>
            <a:grpSpLocks/>
          </p:cNvGrpSpPr>
          <p:nvPr/>
        </p:nvGrpSpPr>
        <p:grpSpPr bwMode="auto">
          <a:xfrm flipV="1">
            <a:off x="1633538" y="1150938"/>
            <a:ext cx="198437" cy="31750"/>
            <a:chOff x="1621766" y="1943819"/>
            <a:chExt cx="198406" cy="3162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rot="16200000" flipH="1">
            <a:off x="1800225" y="120491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452"/>
          <p:cNvGrpSpPr>
            <a:grpSpLocks/>
          </p:cNvGrpSpPr>
          <p:nvPr/>
        </p:nvGrpSpPr>
        <p:grpSpPr bwMode="auto">
          <a:xfrm>
            <a:off x="2536825" y="1158875"/>
            <a:ext cx="163513" cy="169863"/>
            <a:chOff x="977660" y="871266"/>
            <a:chExt cx="163902" cy="169655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55"/>
          <p:cNvGrpSpPr>
            <a:grpSpLocks/>
          </p:cNvGrpSpPr>
          <p:nvPr/>
        </p:nvGrpSpPr>
        <p:grpSpPr bwMode="auto">
          <a:xfrm>
            <a:off x="2700338" y="1157288"/>
            <a:ext cx="163512" cy="168275"/>
            <a:chOff x="977660" y="871266"/>
            <a:chExt cx="163902" cy="169655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935011" y="917116"/>
              <a:ext cx="16645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017757" y="913915"/>
              <a:ext cx="16645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58"/>
          <p:cNvSpPr txBox="1">
            <a:spLocks noChangeArrowheads="1"/>
          </p:cNvSpPr>
          <p:nvPr/>
        </p:nvSpPr>
        <p:spPr bwMode="auto">
          <a:xfrm>
            <a:off x="2824163" y="1016000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 flipV="1">
            <a:off x="1874838" y="1201737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0"/>
          <p:cNvGrpSpPr>
            <a:grpSpLocks/>
          </p:cNvGrpSpPr>
          <p:nvPr/>
        </p:nvGrpSpPr>
        <p:grpSpPr bwMode="auto">
          <a:xfrm flipV="1">
            <a:off x="2005013" y="1147763"/>
            <a:ext cx="198437" cy="31750"/>
            <a:chOff x="1621766" y="1943819"/>
            <a:chExt cx="198406" cy="3162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64"/>
          <p:cNvGrpSpPr>
            <a:grpSpLocks/>
          </p:cNvGrpSpPr>
          <p:nvPr/>
        </p:nvGrpSpPr>
        <p:grpSpPr bwMode="auto">
          <a:xfrm>
            <a:off x="2206625" y="1157288"/>
            <a:ext cx="163513" cy="168275"/>
            <a:chOff x="977660" y="871266"/>
            <a:chExt cx="163902" cy="169655"/>
          </a:xfrm>
        </p:grpSpPr>
        <p:cxnSp>
          <p:nvCxnSpPr>
            <p:cNvPr id="51" name="Straight Connector 50"/>
            <p:cNvCxnSpPr/>
            <p:nvPr/>
          </p:nvCxnSpPr>
          <p:spPr>
            <a:xfrm rot="16200000" flipH="1">
              <a:off x="935011" y="9171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017758" y="913915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467"/>
          <p:cNvGrpSpPr>
            <a:grpSpLocks/>
          </p:cNvGrpSpPr>
          <p:nvPr/>
        </p:nvGrpSpPr>
        <p:grpSpPr bwMode="auto">
          <a:xfrm>
            <a:off x="2370138" y="1154113"/>
            <a:ext cx="163512" cy="169862"/>
            <a:chOff x="977660" y="871266"/>
            <a:chExt cx="163902" cy="169655"/>
          </a:xfrm>
        </p:grpSpPr>
        <p:cxnSp>
          <p:nvCxnSpPr>
            <p:cNvPr id="54" name="Straight Connector 53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470"/>
          <p:cNvGrpSpPr>
            <a:grpSpLocks/>
          </p:cNvGrpSpPr>
          <p:nvPr/>
        </p:nvGrpSpPr>
        <p:grpSpPr bwMode="auto">
          <a:xfrm>
            <a:off x="1093788" y="2589213"/>
            <a:ext cx="163512" cy="169862"/>
            <a:chOff x="977660" y="871266"/>
            <a:chExt cx="163902" cy="169655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473"/>
          <p:cNvSpPr txBox="1">
            <a:spLocks noChangeArrowheads="1"/>
          </p:cNvSpPr>
          <p:nvPr/>
        </p:nvSpPr>
        <p:spPr bwMode="auto">
          <a:xfrm>
            <a:off x="446088" y="246697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H="1" flipV="1">
            <a:off x="1507332" y="2632869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V="1">
            <a:off x="1423194" y="2634456"/>
            <a:ext cx="168275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476"/>
          <p:cNvGrpSpPr>
            <a:grpSpLocks/>
          </p:cNvGrpSpPr>
          <p:nvPr/>
        </p:nvGrpSpPr>
        <p:grpSpPr bwMode="auto">
          <a:xfrm flipV="1">
            <a:off x="1265238" y="2570163"/>
            <a:ext cx="198437" cy="31750"/>
            <a:chOff x="1621766" y="1943819"/>
            <a:chExt cx="198406" cy="3162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479"/>
          <p:cNvGrpSpPr>
            <a:grpSpLocks/>
          </p:cNvGrpSpPr>
          <p:nvPr/>
        </p:nvGrpSpPr>
        <p:grpSpPr bwMode="auto">
          <a:xfrm flipV="1">
            <a:off x="1636713" y="2566988"/>
            <a:ext cx="198437" cy="31750"/>
            <a:chOff x="1621766" y="1943819"/>
            <a:chExt cx="198406" cy="3162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rot="16200000" flipH="1">
            <a:off x="1803400" y="263207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2876550" y="263207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489"/>
          <p:cNvSpPr txBox="1">
            <a:spLocks noChangeArrowheads="1"/>
          </p:cNvSpPr>
          <p:nvPr/>
        </p:nvSpPr>
        <p:spPr bwMode="auto">
          <a:xfrm>
            <a:off x="2959100" y="244157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6200000" flipH="1" flipV="1">
            <a:off x="1878013" y="262890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491"/>
          <p:cNvGrpSpPr>
            <a:grpSpLocks/>
          </p:cNvGrpSpPr>
          <p:nvPr/>
        </p:nvGrpSpPr>
        <p:grpSpPr bwMode="auto">
          <a:xfrm flipV="1">
            <a:off x="2008188" y="2565400"/>
            <a:ext cx="198437" cy="31750"/>
            <a:chOff x="1621766" y="1943819"/>
            <a:chExt cx="198406" cy="3162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494"/>
          <p:cNvGrpSpPr>
            <a:grpSpLocks/>
          </p:cNvGrpSpPr>
          <p:nvPr/>
        </p:nvGrpSpPr>
        <p:grpSpPr bwMode="auto">
          <a:xfrm>
            <a:off x="2589213" y="2582863"/>
            <a:ext cx="163512" cy="169862"/>
            <a:chOff x="977660" y="871266"/>
            <a:chExt cx="163902" cy="169655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497"/>
          <p:cNvGrpSpPr>
            <a:grpSpLocks/>
          </p:cNvGrpSpPr>
          <p:nvPr/>
        </p:nvGrpSpPr>
        <p:grpSpPr bwMode="auto">
          <a:xfrm>
            <a:off x="2752725" y="2579688"/>
            <a:ext cx="163513" cy="169862"/>
            <a:chOff x="977660" y="871266"/>
            <a:chExt cx="163902" cy="169655"/>
          </a:xfrm>
        </p:grpSpPr>
        <p:cxnSp>
          <p:nvCxnSpPr>
            <p:cNvPr id="79" name="Straight Connector 78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6200000" flipH="1">
            <a:off x="2174081" y="2634457"/>
            <a:ext cx="168275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 flipV="1">
            <a:off x="2249488" y="2632075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511"/>
          <p:cNvGrpSpPr>
            <a:grpSpLocks/>
          </p:cNvGrpSpPr>
          <p:nvPr/>
        </p:nvGrpSpPr>
        <p:grpSpPr bwMode="auto">
          <a:xfrm flipV="1">
            <a:off x="2384425" y="2566988"/>
            <a:ext cx="198438" cy="31750"/>
            <a:chOff x="1621766" y="1943819"/>
            <a:chExt cx="198406" cy="31629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514"/>
          <p:cNvGrpSpPr>
            <a:grpSpLocks/>
          </p:cNvGrpSpPr>
          <p:nvPr/>
        </p:nvGrpSpPr>
        <p:grpSpPr bwMode="auto">
          <a:xfrm>
            <a:off x="1090613" y="3365500"/>
            <a:ext cx="163512" cy="169863"/>
            <a:chOff x="977660" y="871266"/>
            <a:chExt cx="163902" cy="169655"/>
          </a:xfrm>
        </p:grpSpPr>
        <p:cxnSp>
          <p:nvCxnSpPr>
            <p:cNvPr id="87" name="Straight Connector 86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517"/>
          <p:cNvSpPr txBox="1">
            <a:spLocks noChangeArrowheads="1"/>
          </p:cNvSpPr>
          <p:nvPr/>
        </p:nvSpPr>
        <p:spPr bwMode="auto">
          <a:xfrm>
            <a:off x="444500" y="3252788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rot="16200000" flipH="1" flipV="1">
            <a:off x="1504950" y="34083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V="1">
            <a:off x="1420813" y="3411537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520"/>
          <p:cNvGrpSpPr>
            <a:grpSpLocks/>
          </p:cNvGrpSpPr>
          <p:nvPr/>
        </p:nvGrpSpPr>
        <p:grpSpPr bwMode="auto">
          <a:xfrm flipV="1">
            <a:off x="1263650" y="3357563"/>
            <a:ext cx="196850" cy="30162"/>
            <a:chOff x="1621766" y="1943819"/>
            <a:chExt cx="198406" cy="31629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621766" y="1943819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624966" y="1975448"/>
              <a:ext cx="195206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523"/>
          <p:cNvGrpSpPr>
            <a:grpSpLocks/>
          </p:cNvGrpSpPr>
          <p:nvPr/>
        </p:nvGrpSpPr>
        <p:grpSpPr bwMode="auto">
          <a:xfrm flipV="1">
            <a:off x="1633538" y="3354388"/>
            <a:ext cx="198437" cy="31750"/>
            <a:chOff x="1621766" y="1943819"/>
            <a:chExt cx="198406" cy="31629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 rot="16200000" flipH="1">
            <a:off x="1800225" y="34083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H="1">
            <a:off x="3033713" y="3408362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528"/>
          <p:cNvSpPr txBox="1">
            <a:spLocks noChangeArrowheads="1"/>
          </p:cNvSpPr>
          <p:nvPr/>
        </p:nvSpPr>
        <p:spPr bwMode="auto">
          <a:xfrm>
            <a:off x="3117850" y="3227388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16200000" flipH="1" flipV="1">
            <a:off x="1874838" y="3405187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530"/>
          <p:cNvGrpSpPr>
            <a:grpSpLocks/>
          </p:cNvGrpSpPr>
          <p:nvPr/>
        </p:nvGrpSpPr>
        <p:grpSpPr bwMode="auto">
          <a:xfrm flipV="1">
            <a:off x="2005013" y="3351213"/>
            <a:ext cx="198437" cy="31750"/>
            <a:chOff x="1621766" y="1943819"/>
            <a:chExt cx="198406" cy="31629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533"/>
          <p:cNvGrpSpPr>
            <a:grpSpLocks/>
          </p:cNvGrpSpPr>
          <p:nvPr/>
        </p:nvGrpSpPr>
        <p:grpSpPr bwMode="auto">
          <a:xfrm>
            <a:off x="2586038" y="3359150"/>
            <a:ext cx="163512" cy="169863"/>
            <a:chOff x="977660" y="871266"/>
            <a:chExt cx="163902" cy="169655"/>
          </a:xfrm>
        </p:grpSpPr>
        <p:cxnSp>
          <p:nvCxnSpPr>
            <p:cNvPr id="106" name="Straight Connector 105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536"/>
          <p:cNvGrpSpPr>
            <a:grpSpLocks/>
          </p:cNvGrpSpPr>
          <p:nvPr/>
        </p:nvGrpSpPr>
        <p:grpSpPr bwMode="auto">
          <a:xfrm>
            <a:off x="2749550" y="3357563"/>
            <a:ext cx="163513" cy="168275"/>
            <a:chOff x="977660" y="871266"/>
            <a:chExt cx="163902" cy="169655"/>
          </a:xfrm>
        </p:grpSpPr>
        <p:cxnSp>
          <p:nvCxnSpPr>
            <p:cNvPr id="109" name="Straight Connector 108"/>
            <p:cNvCxnSpPr/>
            <p:nvPr/>
          </p:nvCxnSpPr>
          <p:spPr>
            <a:xfrm rot="16200000" flipH="1">
              <a:off x="935011" y="917116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1017758" y="913915"/>
              <a:ext cx="16645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Connector 110"/>
          <p:cNvCxnSpPr/>
          <p:nvPr/>
        </p:nvCxnSpPr>
        <p:spPr>
          <a:xfrm rot="16200000" flipH="1">
            <a:off x="2171700" y="341153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H="1" flipV="1">
            <a:off x="2246313" y="3408362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541"/>
          <p:cNvGrpSpPr>
            <a:grpSpLocks/>
          </p:cNvGrpSpPr>
          <p:nvPr/>
        </p:nvGrpSpPr>
        <p:grpSpPr bwMode="auto">
          <a:xfrm flipV="1">
            <a:off x="2381250" y="3354388"/>
            <a:ext cx="198438" cy="31750"/>
            <a:chOff x="1621766" y="1943819"/>
            <a:chExt cx="198406" cy="31629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544"/>
          <p:cNvGrpSpPr>
            <a:grpSpLocks/>
          </p:cNvGrpSpPr>
          <p:nvPr/>
        </p:nvGrpSpPr>
        <p:grpSpPr bwMode="auto">
          <a:xfrm>
            <a:off x="2913063" y="3359150"/>
            <a:ext cx="163512" cy="169863"/>
            <a:chOff x="977660" y="871266"/>
            <a:chExt cx="163902" cy="169655"/>
          </a:xfrm>
        </p:grpSpPr>
        <p:cxnSp>
          <p:nvCxnSpPr>
            <p:cNvPr id="117" name="Straight Connector 116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547"/>
          <p:cNvGrpSpPr>
            <a:grpSpLocks/>
          </p:cNvGrpSpPr>
          <p:nvPr/>
        </p:nvGrpSpPr>
        <p:grpSpPr bwMode="auto">
          <a:xfrm>
            <a:off x="1093788" y="4225925"/>
            <a:ext cx="163512" cy="169863"/>
            <a:chOff x="977660" y="871266"/>
            <a:chExt cx="163902" cy="169655"/>
          </a:xfrm>
        </p:grpSpPr>
        <p:cxnSp>
          <p:nvCxnSpPr>
            <p:cNvPr id="120" name="Straight Connector 119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550"/>
          <p:cNvSpPr txBox="1">
            <a:spLocks noChangeArrowheads="1"/>
          </p:cNvSpPr>
          <p:nvPr/>
        </p:nvSpPr>
        <p:spPr bwMode="auto">
          <a:xfrm>
            <a:off x="446088" y="409416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16200000" flipH="1" flipV="1">
            <a:off x="1507332" y="4269581"/>
            <a:ext cx="166688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 flipV="1">
            <a:off x="1423988" y="4271962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553"/>
          <p:cNvGrpSpPr>
            <a:grpSpLocks/>
          </p:cNvGrpSpPr>
          <p:nvPr/>
        </p:nvGrpSpPr>
        <p:grpSpPr bwMode="auto">
          <a:xfrm flipV="1">
            <a:off x="1265238" y="4217988"/>
            <a:ext cx="198437" cy="30162"/>
            <a:chOff x="1621766" y="1943819"/>
            <a:chExt cx="198406" cy="31629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556"/>
          <p:cNvGrpSpPr>
            <a:grpSpLocks/>
          </p:cNvGrpSpPr>
          <p:nvPr/>
        </p:nvGrpSpPr>
        <p:grpSpPr bwMode="auto">
          <a:xfrm flipV="1">
            <a:off x="1636713" y="4214813"/>
            <a:ext cx="198437" cy="31750"/>
            <a:chOff x="1621766" y="1943819"/>
            <a:chExt cx="198406" cy="31629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 rot="16200000" flipH="1">
            <a:off x="1803400" y="4268788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561"/>
          <p:cNvSpPr txBox="1">
            <a:spLocks noChangeArrowheads="1"/>
          </p:cNvSpPr>
          <p:nvPr/>
        </p:nvSpPr>
        <p:spPr bwMode="auto">
          <a:xfrm>
            <a:off x="3252788" y="4078288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rot="16200000" flipH="1" flipV="1">
            <a:off x="1878013" y="4265612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563"/>
          <p:cNvGrpSpPr>
            <a:grpSpLocks/>
          </p:cNvGrpSpPr>
          <p:nvPr/>
        </p:nvGrpSpPr>
        <p:grpSpPr bwMode="auto">
          <a:xfrm flipV="1">
            <a:off x="2008188" y="4211638"/>
            <a:ext cx="198437" cy="31750"/>
            <a:chOff x="1621766" y="1943819"/>
            <a:chExt cx="198406" cy="31629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566"/>
          <p:cNvGrpSpPr>
            <a:grpSpLocks/>
          </p:cNvGrpSpPr>
          <p:nvPr/>
        </p:nvGrpSpPr>
        <p:grpSpPr bwMode="auto">
          <a:xfrm>
            <a:off x="2968625" y="4219575"/>
            <a:ext cx="163513" cy="169863"/>
            <a:chOff x="977660" y="871266"/>
            <a:chExt cx="163902" cy="169655"/>
          </a:xfrm>
        </p:grpSpPr>
        <p:cxnSp>
          <p:nvCxnSpPr>
            <p:cNvPr id="138" name="Straight Connector 137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017743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569"/>
          <p:cNvGrpSpPr>
            <a:grpSpLocks/>
          </p:cNvGrpSpPr>
          <p:nvPr/>
        </p:nvGrpSpPr>
        <p:grpSpPr bwMode="auto">
          <a:xfrm>
            <a:off x="3132138" y="4217988"/>
            <a:ext cx="163512" cy="168275"/>
            <a:chOff x="977660" y="871266"/>
            <a:chExt cx="163902" cy="169655"/>
          </a:xfrm>
        </p:grpSpPr>
        <p:cxnSp>
          <p:nvCxnSpPr>
            <p:cNvPr id="141" name="Straight Connector 140"/>
            <p:cNvCxnSpPr/>
            <p:nvPr/>
          </p:nvCxnSpPr>
          <p:spPr>
            <a:xfrm rot="16200000" flipH="1">
              <a:off x="935011" y="917116"/>
              <a:ext cx="16645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1017757" y="913915"/>
              <a:ext cx="16645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Straight Connector 142"/>
          <p:cNvCxnSpPr/>
          <p:nvPr/>
        </p:nvCxnSpPr>
        <p:spPr>
          <a:xfrm rot="16200000" flipH="1">
            <a:off x="2174875" y="42719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H="1" flipV="1">
            <a:off x="2249488" y="4268787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574"/>
          <p:cNvGrpSpPr>
            <a:grpSpLocks/>
          </p:cNvGrpSpPr>
          <p:nvPr/>
        </p:nvGrpSpPr>
        <p:grpSpPr bwMode="auto">
          <a:xfrm flipV="1">
            <a:off x="2384425" y="4214813"/>
            <a:ext cx="198438" cy="31750"/>
            <a:chOff x="1621766" y="1943819"/>
            <a:chExt cx="198406" cy="31629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/>
          <p:nvPr/>
        </p:nvCxnSpPr>
        <p:spPr>
          <a:xfrm rot="16200000" flipH="1">
            <a:off x="2551113" y="4275137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H="1" flipV="1">
            <a:off x="2625725" y="4271963"/>
            <a:ext cx="166688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582"/>
          <p:cNvGrpSpPr>
            <a:grpSpLocks/>
          </p:cNvGrpSpPr>
          <p:nvPr/>
        </p:nvGrpSpPr>
        <p:grpSpPr bwMode="auto">
          <a:xfrm flipV="1">
            <a:off x="2760663" y="4217988"/>
            <a:ext cx="198437" cy="30162"/>
            <a:chOff x="1621766" y="1943819"/>
            <a:chExt cx="198406" cy="31629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585"/>
          <p:cNvGrpSpPr>
            <a:grpSpLocks/>
          </p:cNvGrpSpPr>
          <p:nvPr/>
        </p:nvGrpSpPr>
        <p:grpSpPr bwMode="auto">
          <a:xfrm>
            <a:off x="1090613" y="5122863"/>
            <a:ext cx="163512" cy="169862"/>
            <a:chOff x="977660" y="871266"/>
            <a:chExt cx="163902" cy="169655"/>
          </a:xfrm>
        </p:grpSpPr>
        <p:cxnSp>
          <p:nvCxnSpPr>
            <p:cNvPr id="154" name="Straight Connector 153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588"/>
          <p:cNvSpPr txBox="1">
            <a:spLocks noChangeArrowheads="1"/>
          </p:cNvSpPr>
          <p:nvPr/>
        </p:nvSpPr>
        <p:spPr bwMode="auto">
          <a:xfrm>
            <a:off x="444500" y="4991100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rot="16200000" flipH="1" flipV="1">
            <a:off x="1504950" y="516572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 flipV="1">
            <a:off x="1420813" y="516890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591"/>
          <p:cNvGrpSpPr>
            <a:grpSpLocks/>
          </p:cNvGrpSpPr>
          <p:nvPr/>
        </p:nvGrpSpPr>
        <p:grpSpPr bwMode="auto">
          <a:xfrm flipV="1">
            <a:off x="1262063" y="5113338"/>
            <a:ext cx="198437" cy="31750"/>
            <a:chOff x="1621766" y="1943819"/>
            <a:chExt cx="198406" cy="31629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594"/>
          <p:cNvGrpSpPr>
            <a:grpSpLocks/>
          </p:cNvGrpSpPr>
          <p:nvPr/>
        </p:nvGrpSpPr>
        <p:grpSpPr bwMode="auto">
          <a:xfrm flipV="1">
            <a:off x="1633538" y="5111750"/>
            <a:ext cx="198437" cy="31750"/>
            <a:chOff x="1621766" y="1943819"/>
            <a:chExt cx="198406" cy="31629"/>
          </a:xfrm>
        </p:grpSpPr>
        <p:cxnSp>
          <p:nvCxnSpPr>
            <p:cNvPr id="163" name="Straight Connector 162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Connector 164"/>
          <p:cNvCxnSpPr/>
          <p:nvPr/>
        </p:nvCxnSpPr>
        <p:spPr>
          <a:xfrm rot="16200000" flipH="1">
            <a:off x="1800225" y="516572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598"/>
          <p:cNvSpPr txBox="1">
            <a:spLocks noChangeArrowheads="1"/>
          </p:cNvSpPr>
          <p:nvPr/>
        </p:nvSpPr>
        <p:spPr bwMode="auto">
          <a:xfrm>
            <a:off x="3416300" y="4975225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16200000" flipH="1" flipV="1">
            <a:off x="1874838" y="516255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600"/>
          <p:cNvGrpSpPr>
            <a:grpSpLocks/>
          </p:cNvGrpSpPr>
          <p:nvPr/>
        </p:nvGrpSpPr>
        <p:grpSpPr bwMode="auto">
          <a:xfrm flipV="1">
            <a:off x="2005013" y="5108575"/>
            <a:ext cx="198437" cy="31750"/>
            <a:chOff x="1621766" y="1943819"/>
            <a:chExt cx="198406" cy="31629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603"/>
          <p:cNvGrpSpPr>
            <a:grpSpLocks/>
          </p:cNvGrpSpPr>
          <p:nvPr/>
        </p:nvGrpSpPr>
        <p:grpSpPr bwMode="auto">
          <a:xfrm>
            <a:off x="2965450" y="5116513"/>
            <a:ext cx="163513" cy="169862"/>
            <a:chOff x="977660" y="871266"/>
            <a:chExt cx="163902" cy="169655"/>
          </a:xfrm>
        </p:grpSpPr>
        <p:cxnSp>
          <p:nvCxnSpPr>
            <p:cNvPr id="172" name="Straight Connector 171"/>
            <p:cNvCxnSpPr/>
            <p:nvPr/>
          </p:nvCxnSpPr>
          <p:spPr>
            <a:xfrm rot="16200000" flipH="1">
              <a:off x="934996" y="917101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1017742" y="913930"/>
              <a:ext cx="166484" cy="8115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606"/>
          <p:cNvGrpSpPr>
            <a:grpSpLocks/>
          </p:cNvGrpSpPr>
          <p:nvPr/>
        </p:nvGrpSpPr>
        <p:grpSpPr bwMode="auto">
          <a:xfrm>
            <a:off x="3128963" y="5113338"/>
            <a:ext cx="163512" cy="169862"/>
            <a:chOff x="977660" y="871266"/>
            <a:chExt cx="163902" cy="169655"/>
          </a:xfrm>
        </p:grpSpPr>
        <p:cxnSp>
          <p:nvCxnSpPr>
            <p:cNvPr id="175" name="Straight Connector 174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/>
          <p:cNvCxnSpPr/>
          <p:nvPr/>
        </p:nvCxnSpPr>
        <p:spPr>
          <a:xfrm rot="16200000" flipH="1">
            <a:off x="2171700" y="5168901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6200000" flipH="1" flipV="1">
            <a:off x="2246313" y="5165725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611"/>
          <p:cNvGrpSpPr>
            <a:grpSpLocks/>
          </p:cNvGrpSpPr>
          <p:nvPr/>
        </p:nvGrpSpPr>
        <p:grpSpPr bwMode="auto">
          <a:xfrm flipV="1">
            <a:off x="2381250" y="5111750"/>
            <a:ext cx="198438" cy="31750"/>
            <a:chOff x="1621766" y="1943819"/>
            <a:chExt cx="198406" cy="31629"/>
          </a:xfrm>
        </p:grpSpPr>
        <p:cxnSp>
          <p:nvCxnSpPr>
            <p:cNvPr id="180" name="Straight Connector 179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Straight Connector 181"/>
          <p:cNvCxnSpPr/>
          <p:nvPr/>
        </p:nvCxnSpPr>
        <p:spPr>
          <a:xfrm rot="16200000" flipH="1">
            <a:off x="2547938" y="5172075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6200000" flipH="1" flipV="1">
            <a:off x="2622550" y="5168901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616"/>
          <p:cNvGrpSpPr>
            <a:grpSpLocks/>
          </p:cNvGrpSpPr>
          <p:nvPr/>
        </p:nvGrpSpPr>
        <p:grpSpPr bwMode="auto">
          <a:xfrm flipV="1">
            <a:off x="2757488" y="5113338"/>
            <a:ext cx="198437" cy="31750"/>
            <a:chOff x="1621766" y="1943819"/>
            <a:chExt cx="198406" cy="31629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619"/>
          <p:cNvGrpSpPr>
            <a:grpSpLocks/>
          </p:cNvGrpSpPr>
          <p:nvPr/>
        </p:nvGrpSpPr>
        <p:grpSpPr bwMode="auto">
          <a:xfrm>
            <a:off x="3292475" y="5111750"/>
            <a:ext cx="165100" cy="169863"/>
            <a:chOff x="977660" y="871266"/>
            <a:chExt cx="163902" cy="169655"/>
          </a:xfrm>
        </p:grpSpPr>
        <p:cxnSp>
          <p:nvCxnSpPr>
            <p:cNvPr id="188" name="Straight Connector 187"/>
            <p:cNvCxnSpPr/>
            <p:nvPr/>
          </p:nvCxnSpPr>
          <p:spPr>
            <a:xfrm rot="16200000" flipH="1">
              <a:off x="934606" y="917491"/>
              <a:ext cx="166484" cy="80376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1018133" y="914321"/>
              <a:ext cx="166484" cy="8037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622"/>
          <p:cNvGrpSpPr>
            <a:grpSpLocks/>
          </p:cNvGrpSpPr>
          <p:nvPr/>
        </p:nvGrpSpPr>
        <p:grpSpPr bwMode="auto">
          <a:xfrm>
            <a:off x="1093788" y="5995988"/>
            <a:ext cx="163512" cy="169862"/>
            <a:chOff x="977660" y="871266"/>
            <a:chExt cx="163902" cy="169655"/>
          </a:xfrm>
        </p:grpSpPr>
        <p:cxnSp>
          <p:nvCxnSpPr>
            <p:cNvPr id="191" name="Straight Connector 190"/>
            <p:cNvCxnSpPr/>
            <p:nvPr/>
          </p:nvCxnSpPr>
          <p:spPr>
            <a:xfrm rot="16200000" flipH="1">
              <a:off x="934995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017742" y="913931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extBox 625"/>
          <p:cNvSpPr txBox="1">
            <a:spLocks noChangeArrowheads="1"/>
          </p:cNvSpPr>
          <p:nvPr/>
        </p:nvSpPr>
        <p:spPr bwMode="auto">
          <a:xfrm>
            <a:off x="446088" y="586422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baseline="-2500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rot="16200000" flipH="1" flipV="1">
            <a:off x="1507332" y="6039644"/>
            <a:ext cx="166687" cy="79375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 flipV="1">
            <a:off x="1423988" y="6042025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628"/>
          <p:cNvGrpSpPr>
            <a:grpSpLocks/>
          </p:cNvGrpSpPr>
          <p:nvPr/>
        </p:nvGrpSpPr>
        <p:grpSpPr bwMode="auto">
          <a:xfrm flipV="1">
            <a:off x="1265238" y="5988050"/>
            <a:ext cx="198437" cy="31750"/>
            <a:chOff x="1621766" y="1943819"/>
            <a:chExt cx="198406" cy="31629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631"/>
          <p:cNvGrpSpPr>
            <a:grpSpLocks/>
          </p:cNvGrpSpPr>
          <p:nvPr/>
        </p:nvGrpSpPr>
        <p:grpSpPr bwMode="auto">
          <a:xfrm flipV="1">
            <a:off x="1636713" y="5984875"/>
            <a:ext cx="198437" cy="31750"/>
            <a:chOff x="1621766" y="1943819"/>
            <a:chExt cx="198406" cy="31629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2" name="Straight Connector 201"/>
          <p:cNvCxnSpPr/>
          <p:nvPr/>
        </p:nvCxnSpPr>
        <p:spPr>
          <a:xfrm rot="16200000" flipH="1">
            <a:off x="1803400" y="6038851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635"/>
          <p:cNvSpPr txBox="1">
            <a:spLocks noChangeArrowheads="1"/>
          </p:cNvSpPr>
          <p:nvPr/>
        </p:nvSpPr>
        <p:spPr bwMode="auto">
          <a:xfrm>
            <a:off x="3540125" y="5849938"/>
            <a:ext cx="1107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US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rot="16200000" flipH="1" flipV="1">
            <a:off x="1878013" y="6037262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637"/>
          <p:cNvGrpSpPr>
            <a:grpSpLocks/>
          </p:cNvGrpSpPr>
          <p:nvPr/>
        </p:nvGrpSpPr>
        <p:grpSpPr bwMode="auto">
          <a:xfrm flipV="1">
            <a:off x="2008188" y="5981700"/>
            <a:ext cx="198437" cy="31750"/>
            <a:chOff x="1621766" y="1943819"/>
            <a:chExt cx="198406" cy="31629"/>
          </a:xfrm>
        </p:grpSpPr>
        <p:cxnSp>
          <p:nvCxnSpPr>
            <p:cNvPr id="206" name="Straight Connector 205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643"/>
          <p:cNvGrpSpPr>
            <a:grpSpLocks/>
          </p:cNvGrpSpPr>
          <p:nvPr/>
        </p:nvGrpSpPr>
        <p:grpSpPr bwMode="auto">
          <a:xfrm>
            <a:off x="3344863" y="5988050"/>
            <a:ext cx="163512" cy="169863"/>
            <a:chOff x="977660" y="871266"/>
            <a:chExt cx="163902" cy="169655"/>
          </a:xfrm>
        </p:grpSpPr>
        <p:cxnSp>
          <p:nvCxnSpPr>
            <p:cNvPr id="209" name="Straight Connector 208"/>
            <p:cNvCxnSpPr/>
            <p:nvPr/>
          </p:nvCxnSpPr>
          <p:spPr>
            <a:xfrm rot="16200000" flipH="1">
              <a:off x="934996" y="917102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1017743" y="913930"/>
              <a:ext cx="166484" cy="81155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Connector 210"/>
          <p:cNvCxnSpPr/>
          <p:nvPr/>
        </p:nvCxnSpPr>
        <p:spPr>
          <a:xfrm rot="16200000" flipH="1">
            <a:off x="2174875" y="604202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6200000" flipH="1" flipV="1">
            <a:off x="2249488" y="603885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roup 648"/>
          <p:cNvGrpSpPr>
            <a:grpSpLocks/>
          </p:cNvGrpSpPr>
          <p:nvPr/>
        </p:nvGrpSpPr>
        <p:grpSpPr bwMode="auto">
          <a:xfrm flipV="1">
            <a:off x="2384425" y="5984875"/>
            <a:ext cx="198438" cy="31750"/>
            <a:chOff x="1621766" y="1943819"/>
            <a:chExt cx="198406" cy="31629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 rot="16200000" flipH="1">
            <a:off x="2551113" y="604520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6200000" flipH="1" flipV="1">
            <a:off x="2625725" y="604202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653"/>
          <p:cNvGrpSpPr>
            <a:grpSpLocks/>
          </p:cNvGrpSpPr>
          <p:nvPr/>
        </p:nvGrpSpPr>
        <p:grpSpPr bwMode="auto">
          <a:xfrm flipV="1">
            <a:off x="2760663" y="5988050"/>
            <a:ext cx="198437" cy="31750"/>
            <a:chOff x="1621766" y="1943819"/>
            <a:chExt cx="198406" cy="31629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1621766" y="1943819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624941" y="1975448"/>
              <a:ext cx="195231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Straight Connector 220"/>
          <p:cNvCxnSpPr/>
          <p:nvPr/>
        </p:nvCxnSpPr>
        <p:spPr>
          <a:xfrm rot="16200000" flipH="1">
            <a:off x="3465513" y="6030912"/>
            <a:ext cx="166688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 flipH="1">
            <a:off x="2933700" y="6042026"/>
            <a:ext cx="166687" cy="80962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H="1" flipV="1">
            <a:off x="3008313" y="6038850"/>
            <a:ext cx="166687" cy="80963"/>
          </a:xfrm>
          <a:prstGeom prst="line">
            <a:avLst/>
          </a:prstGeom>
          <a:ln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661"/>
          <p:cNvGrpSpPr>
            <a:grpSpLocks/>
          </p:cNvGrpSpPr>
          <p:nvPr/>
        </p:nvGrpSpPr>
        <p:grpSpPr bwMode="auto">
          <a:xfrm flipV="1">
            <a:off x="3143250" y="5984875"/>
            <a:ext cx="198438" cy="31750"/>
            <a:chOff x="1621766" y="1943819"/>
            <a:chExt cx="198406" cy="31629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1621766" y="1943819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1624940" y="1975448"/>
              <a:ext cx="195232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TextBox 226"/>
          <p:cNvSpPr txBox="1"/>
          <p:nvPr/>
        </p:nvSpPr>
        <p:spPr>
          <a:xfrm>
            <a:off x="4524375" y="440055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fish oil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524375" y="6162675"/>
            <a:ext cx="117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fish oil</a:t>
            </a:r>
            <a:endParaRPr lang="en-US" sz="2000" smtClean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59348</TotalTime>
  <Words>1592</Words>
  <Application>Microsoft Office PowerPoint</Application>
  <PresentationFormat>On-screen Show (4:3)</PresentationFormat>
  <Paragraphs>365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Blank Presentation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ICSTM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GODSLAND</dc:creator>
  <cp:lastModifiedBy>Shiel, Nuala</cp:lastModifiedBy>
  <cp:revision>3045</cp:revision>
  <dcterms:created xsi:type="dcterms:W3CDTF">2003-02-12T14:52:10Z</dcterms:created>
  <dcterms:modified xsi:type="dcterms:W3CDTF">2012-11-22T09:13:29Z</dcterms:modified>
</cp:coreProperties>
</file>