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510" r:id="rId2"/>
    <p:sldId id="377" r:id="rId3"/>
    <p:sldId id="421" r:id="rId4"/>
    <p:sldId id="438" r:id="rId5"/>
    <p:sldId id="511" r:id="rId6"/>
    <p:sldId id="514" r:id="rId7"/>
    <p:sldId id="515" r:id="rId8"/>
    <p:sldId id="439" r:id="rId9"/>
    <p:sldId id="440" r:id="rId10"/>
    <p:sldId id="441" r:id="rId11"/>
    <p:sldId id="444" r:id="rId12"/>
    <p:sldId id="445" r:id="rId13"/>
    <p:sldId id="446" r:id="rId14"/>
    <p:sldId id="447" r:id="rId15"/>
    <p:sldId id="521" r:id="rId16"/>
    <p:sldId id="522" r:id="rId17"/>
    <p:sldId id="523" r:id="rId18"/>
    <p:sldId id="524" r:id="rId19"/>
    <p:sldId id="525" r:id="rId20"/>
    <p:sldId id="526" r:id="rId21"/>
    <p:sldId id="449" r:id="rId22"/>
    <p:sldId id="450" r:id="rId23"/>
    <p:sldId id="454" r:id="rId24"/>
    <p:sldId id="455" r:id="rId25"/>
    <p:sldId id="456" r:id="rId26"/>
    <p:sldId id="561" r:id="rId27"/>
    <p:sldId id="453" r:id="rId28"/>
    <p:sldId id="457" r:id="rId29"/>
    <p:sldId id="458" r:id="rId30"/>
    <p:sldId id="459" r:id="rId31"/>
    <p:sldId id="460" r:id="rId32"/>
    <p:sldId id="461" r:id="rId33"/>
    <p:sldId id="463" r:id="rId34"/>
    <p:sldId id="464" r:id="rId35"/>
    <p:sldId id="465" r:id="rId36"/>
    <p:sldId id="466" r:id="rId37"/>
    <p:sldId id="467" r:id="rId38"/>
    <p:sldId id="468" r:id="rId39"/>
    <p:sldId id="470" r:id="rId40"/>
    <p:sldId id="471" r:id="rId41"/>
    <p:sldId id="473" r:id="rId42"/>
    <p:sldId id="474" r:id="rId43"/>
    <p:sldId id="536" r:id="rId44"/>
    <p:sldId id="537" r:id="rId45"/>
    <p:sldId id="538" r:id="rId46"/>
    <p:sldId id="539" r:id="rId47"/>
    <p:sldId id="540" r:id="rId48"/>
    <p:sldId id="555" r:id="rId49"/>
    <p:sldId id="558" r:id="rId50"/>
    <p:sldId id="475" r:id="rId51"/>
    <p:sldId id="476" r:id="rId52"/>
    <p:sldId id="477" r:id="rId53"/>
    <p:sldId id="501" r:id="rId54"/>
    <p:sldId id="502" r:id="rId55"/>
    <p:sldId id="503" r:id="rId56"/>
    <p:sldId id="504" r:id="rId57"/>
    <p:sldId id="478" r:id="rId58"/>
    <p:sldId id="479" r:id="rId59"/>
    <p:sldId id="480" r:id="rId60"/>
    <p:sldId id="481" r:id="rId61"/>
    <p:sldId id="482" r:id="rId62"/>
    <p:sldId id="483" r:id="rId63"/>
    <p:sldId id="484" r:id="rId64"/>
    <p:sldId id="485" r:id="rId65"/>
    <p:sldId id="486" r:id="rId66"/>
    <p:sldId id="487" r:id="rId67"/>
    <p:sldId id="488" r:id="rId68"/>
    <p:sldId id="489" r:id="rId69"/>
    <p:sldId id="490" r:id="rId70"/>
    <p:sldId id="491" r:id="rId71"/>
    <p:sldId id="492" r:id="rId72"/>
    <p:sldId id="508" r:id="rId73"/>
    <p:sldId id="495" r:id="rId74"/>
    <p:sldId id="496" r:id="rId75"/>
    <p:sldId id="497" r:id="rId76"/>
    <p:sldId id="509" r:id="rId77"/>
    <p:sldId id="494" r:id="rId78"/>
    <p:sldId id="562" r:id="rId79"/>
    <p:sldId id="563" r:id="rId80"/>
    <p:sldId id="564" r:id="rId81"/>
    <p:sldId id="505" r:id="rId82"/>
    <p:sldId id="506" r:id="rId83"/>
    <p:sldId id="507" r:id="rId84"/>
  </p:sldIdLst>
  <p:sldSz cx="9144000" cy="6858000" type="screen4x3"/>
  <p:notesSz cx="6815138" cy="9942513"/>
  <p:defaultTextStyle>
    <a:defPPr>
      <a:defRPr lang="en-GB"/>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FF"/>
    <a:srgbClr val="FFFF99"/>
    <a:srgbClr val="FFFFCC"/>
    <a:srgbClr val="FF99CC"/>
    <a:srgbClr val="3366CC"/>
    <a:srgbClr val="FFFFDD"/>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4" autoAdjust="0"/>
    <p:restoredTop sz="93851" autoAdjust="0"/>
  </p:normalViewPr>
  <p:slideViewPr>
    <p:cSldViewPr>
      <p:cViewPr>
        <p:scale>
          <a:sx n="50" d="100"/>
          <a:sy n="50" d="100"/>
        </p:scale>
        <p:origin x="-828" y="-2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527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b="0"/>
            </a:lvl1pPr>
          </a:lstStyle>
          <a:p>
            <a:endParaRPr lang="en-GB"/>
          </a:p>
        </p:txBody>
      </p:sp>
      <p:sp>
        <p:nvSpPr>
          <p:cNvPr id="99331" name="Rectangle 3"/>
          <p:cNvSpPr>
            <a:spLocks noGrp="1" noChangeArrowheads="1"/>
          </p:cNvSpPr>
          <p:nvPr>
            <p:ph type="dt" sz="quarter" idx="1"/>
          </p:nvPr>
        </p:nvSpPr>
        <p:spPr bwMode="auto">
          <a:xfrm>
            <a:off x="3860800" y="0"/>
            <a:ext cx="29527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b="0"/>
            </a:lvl1pPr>
          </a:lstStyle>
          <a:p>
            <a:endParaRPr lang="en-GB"/>
          </a:p>
        </p:txBody>
      </p:sp>
      <p:sp>
        <p:nvSpPr>
          <p:cNvPr id="99332" name="Rectangle 4"/>
          <p:cNvSpPr>
            <a:spLocks noGrp="1" noChangeArrowheads="1"/>
          </p:cNvSpPr>
          <p:nvPr>
            <p:ph type="ftr" sz="quarter" idx="2"/>
          </p:nvPr>
        </p:nvSpPr>
        <p:spPr bwMode="auto">
          <a:xfrm>
            <a:off x="0" y="9444038"/>
            <a:ext cx="29527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b="0"/>
            </a:lvl1pPr>
          </a:lstStyle>
          <a:p>
            <a:endParaRPr lang="en-GB"/>
          </a:p>
        </p:txBody>
      </p:sp>
      <p:sp>
        <p:nvSpPr>
          <p:cNvPr id="99333" name="Rectangle 5"/>
          <p:cNvSpPr>
            <a:spLocks noGrp="1" noChangeArrowheads="1"/>
          </p:cNvSpPr>
          <p:nvPr>
            <p:ph type="sldNum" sz="quarter" idx="3"/>
          </p:nvPr>
        </p:nvSpPr>
        <p:spPr bwMode="auto">
          <a:xfrm>
            <a:off x="3860800" y="9444038"/>
            <a:ext cx="29527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b="0"/>
            </a:lvl1pPr>
          </a:lstStyle>
          <a:p>
            <a:fld id="{64E0768F-8F26-4943-994D-84D167D2EF13}" type="slidenum">
              <a:rPr lang="en-GB"/>
              <a:pPr/>
              <a:t>‹#›</a:t>
            </a:fld>
            <a:endParaRPr lang="en-GB"/>
          </a:p>
        </p:txBody>
      </p:sp>
    </p:spTree>
    <p:extLst>
      <p:ext uri="{BB962C8B-B14F-4D97-AF65-F5344CB8AC3E}">
        <p14:creationId xmlns:p14="http://schemas.microsoft.com/office/powerpoint/2010/main" val="588899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bwMode="auto">
          <a:xfrm>
            <a:off x="0" y="0"/>
            <a:ext cx="29527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b="0"/>
            </a:lvl1pPr>
          </a:lstStyle>
          <a:p>
            <a:endParaRPr lang="en-US"/>
          </a:p>
        </p:txBody>
      </p:sp>
      <p:sp>
        <p:nvSpPr>
          <p:cNvPr id="197635" name="Rectangle 3"/>
          <p:cNvSpPr>
            <a:spLocks noGrp="1" noChangeArrowheads="1"/>
          </p:cNvSpPr>
          <p:nvPr>
            <p:ph type="dt" idx="1"/>
          </p:nvPr>
        </p:nvSpPr>
        <p:spPr bwMode="auto">
          <a:xfrm>
            <a:off x="3860800" y="0"/>
            <a:ext cx="29527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b="0"/>
            </a:lvl1pPr>
          </a:lstStyle>
          <a:p>
            <a:endParaRPr lang="en-US"/>
          </a:p>
        </p:txBody>
      </p:sp>
      <p:sp>
        <p:nvSpPr>
          <p:cNvPr id="197636" name="Rectangle 4"/>
          <p:cNvSpPr>
            <a:spLocks noRot="1" noChangeArrowheads="1" noTextEdit="1"/>
          </p:cNvSpPr>
          <p:nvPr>
            <p:ph type="sldImg" idx="2"/>
          </p:nvPr>
        </p:nvSpPr>
        <p:spPr bwMode="auto">
          <a:xfrm>
            <a:off x="923925" y="746125"/>
            <a:ext cx="496887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7637" name="Rectangle 5"/>
          <p:cNvSpPr>
            <a:spLocks noGrp="1" noChangeArrowheads="1"/>
          </p:cNvSpPr>
          <p:nvPr>
            <p:ph type="body" sz="quarter" idx="3"/>
          </p:nvPr>
        </p:nvSpPr>
        <p:spPr bwMode="auto">
          <a:xfrm>
            <a:off x="681038" y="4722813"/>
            <a:ext cx="5453062"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638" name="Rectangle 6"/>
          <p:cNvSpPr>
            <a:spLocks noGrp="1" noChangeArrowheads="1"/>
          </p:cNvSpPr>
          <p:nvPr>
            <p:ph type="ftr" sz="quarter" idx="4"/>
          </p:nvPr>
        </p:nvSpPr>
        <p:spPr bwMode="auto">
          <a:xfrm>
            <a:off x="0" y="9444038"/>
            <a:ext cx="29527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b="0"/>
            </a:lvl1pPr>
          </a:lstStyle>
          <a:p>
            <a:endParaRPr lang="en-US"/>
          </a:p>
        </p:txBody>
      </p:sp>
      <p:sp>
        <p:nvSpPr>
          <p:cNvPr id="197639" name="Rectangle 7"/>
          <p:cNvSpPr>
            <a:spLocks noGrp="1" noChangeArrowheads="1"/>
          </p:cNvSpPr>
          <p:nvPr>
            <p:ph type="sldNum" sz="quarter" idx="5"/>
          </p:nvPr>
        </p:nvSpPr>
        <p:spPr bwMode="auto">
          <a:xfrm>
            <a:off x="3860800" y="9444038"/>
            <a:ext cx="29527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b="0"/>
            </a:lvl1pPr>
          </a:lstStyle>
          <a:p>
            <a:fld id="{12E57F73-80D7-455D-9A27-60864A400E08}" type="slidenum">
              <a:rPr lang="en-US"/>
              <a:pPr/>
              <a:t>‹#›</a:t>
            </a:fld>
            <a:endParaRPr lang="en-US"/>
          </a:p>
        </p:txBody>
      </p:sp>
    </p:spTree>
    <p:extLst>
      <p:ext uri="{BB962C8B-B14F-4D97-AF65-F5344CB8AC3E}">
        <p14:creationId xmlns:p14="http://schemas.microsoft.com/office/powerpoint/2010/main" val="38442899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23DC8A-2A47-4B6A-92B7-072A1B694EFE}" type="slidenum">
              <a:rPr lang="en-US"/>
              <a:pPr/>
              <a:t>4</a:t>
            </a:fld>
            <a:endParaRPr lang="en-US"/>
          </a:p>
        </p:txBody>
      </p:sp>
      <p:sp>
        <p:nvSpPr>
          <p:cNvPr id="441346" name="Rectangle 2"/>
          <p:cNvSpPr>
            <a:spLocks noRot="1" noChangeArrowheads="1" noTextEdit="1"/>
          </p:cNvSpPr>
          <p:nvPr>
            <p:ph type="sldImg"/>
          </p:nvPr>
        </p:nvSpPr>
        <p:spPr>
          <a:xfrm>
            <a:off x="923925" y="746125"/>
            <a:ext cx="4970463" cy="3727450"/>
          </a:xfrm>
          <a:ln/>
        </p:spPr>
      </p:sp>
      <p:sp>
        <p:nvSpPr>
          <p:cNvPr id="44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56308-6F19-4869-BFEB-1999B742E6AF}" type="slidenum">
              <a:rPr lang="en-US"/>
              <a:pPr/>
              <a:t>22</a:t>
            </a:fld>
            <a:endParaRPr lang="en-US"/>
          </a:p>
        </p:txBody>
      </p:sp>
      <p:sp>
        <p:nvSpPr>
          <p:cNvPr id="465922" name="Rectangle 2"/>
          <p:cNvSpPr>
            <a:spLocks noRot="1" noChangeArrowheads="1" noTextEdit="1"/>
          </p:cNvSpPr>
          <p:nvPr>
            <p:ph type="sldImg"/>
          </p:nvPr>
        </p:nvSpPr>
        <p:spPr>
          <a:xfrm>
            <a:off x="923925" y="746125"/>
            <a:ext cx="4970463" cy="3727450"/>
          </a:xfrm>
          <a:ln/>
        </p:spPr>
      </p:sp>
      <p:sp>
        <p:nvSpPr>
          <p:cNvPr id="46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5868A3-5BEC-4F6A-B5F8-F4160D491245}" type="slidenum">
              <a:rPr lang="en-US"/>
              <a:pPr/>
              <a:t>24</a:t>
            </a:fld>
            <a:endParaRPr lang="en-US"/>
          </a:p>
        </p:txBody>
      </p:sp>
      <p:sp>
        <p:nvSpPr>
          <p:cNvPr id="475138" name="Rectangle 2"/>
          <p:cNvSpPr>
            <a:spLocks noRot="1" noChangeArrowheads="1" noTextEdit="1"/>
          </p:cNvSpPr>
          <p:nvPr>
            <p:ph type="sldImg"/>
          </p:nvPr>
        </p:nvSpPr>
        <p:spPr>
          <a:xfrm>
            <a:off x="923925" y="746125"/>
            <a:ext cx="4970463" cy="3727450"/>
          </a:xfrm>
          <a:ln/>
        </p:spPr>
      </p:sp>
      <p:sp>
        <p:nvSpPr>
          <p:cNvPr id="47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D654C-FC62-4DEA-B552-81DD5B1E461E}" type="slidenum">
              <a:rPr lang="en-US"/>
              <a:pPr/>
              <a:t>25</a:t>
            </a:fld>
            <a:endParaRPr lang="en-US"/>
          </a:p>
        </p:txBody>
      </p:sp>
      <p:sp>
        <p:nvSpPr>
          <p:cNvPr id="477186" name="Rectangle 2"/>
          <p:cNvSpPr>
            <a:spLocks noRot="1" noChangeArrowheads="1" noTextEdit="1"/>
          </p:cNvSpPr>
          <p:nvPr>
            <p:ph type="sldImg"/>
          </p:nvPr>
        </p:nvSpPr>
        <p:spPr>
          <a:xfrm>
            <a:off x="923925" y="746125"/>
            <a:ext cx="4970463" cy="3727450"/>
          </a:xfrm>
          <a:ln/>
        </p:spPr>
      </p:sp>
      <p:sp>
        <p:nvSpPr>
          <p:cNvPr id="477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F1855-86FB-4020-B4FD-8EB80D95BFC6}" type="slidenum">
              <a:rPr lang="en-US"/>
              <a:pPr/>
              <a:t>27</a:t>
            </a:fld>
            <a:endParaRPr lang="en-US"/>
          </a:p>
        </p:txBody>
      </p:sp>
      <p:sp>
        <p:nvSpPr>
          <p:cNvPr id="472066" name="Rectangle 2"/>
          <p:cNvSpPr>
            <a:spLocks noRot="1" noChangeArrowheads="1" noTextEdit="1"/>
          </p:cNvSpPr>
          <p:nvPr>
            <p:ph type="sldImg"/>
          </p:nvPr>
        </p:nvSpPr>
        <p:spPr>
          <a:xfrm>
            <a:off x="923925" y="746125"/>
            <a:ext cx="4970463" cy="3727450"/>
          </a:xfrm>
          <a:ln/>
        </p:spPr>
      </p:sp>
      <p:sp>
        <p:nvSpPr>
          <p:cNvPr id="47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30AF3B-B895-424F-A185-A1A9A248EC71}" type="slidenum">
              <a:rPr lang="en-US"/>
              <a:pPr/>
              <a:t>28</a:t>
            </a:fld>
            <a:endParaRPr lang="en-US"/>
          </a:p>
        </p:txBody>
      </p:sp>
      <p:sp>
        <p:nvSpPr>
          <p:cNvPr id="479234" name="Rectangle 2"/>
          <p:cNvSpPr>
            <a:spLocks noRot="1" noChangeArrowheads="1" noTextEdit="1"/>
          </p:cNvSpPr>
          <p:nvPr>
            <p:ph type="sldImg"/>
          </p:nvPr>
        </p:nvSpPr>
        <p:spPr>
          <a:xfrm>
            <a:off x="923925" y="746125"/>
            <a:ext cx="4970463" cy="3727450"/>
          </a:xfrm>
          <a:ln/>
        </p:spPr>
      </p:sp>
      <p:sp>
        <p:nvSpPr>
          <p:cNvPr id="479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E160B-4738-4B41-935C-1D8F50291DC8}" type="slidenum">
              <a:rPr lang="en-US"/>
              <a:pPr/>
              <a:t>29</a:t>
            </a:fld>
            <a:endParaRPr lang="en-US"/>
          </a:p>
        </p:txBody>
      </p:sp>
      <p:sp>
        <p:nvSpPr>
          <p:cNvPr id="481282" name="Rectangle 2"/>
          <p:cNvSpPr>
            <a:spLocks noRot="1" noChangeArrowheads="1" noTextEdit="1"/>
          </p:cNvSpPr>
          <p:nvPr>
            <p:ph type="sldImg"/>
          </p:nvPr>
        </p:nvSpPr>
        <p:spPr>
          <a:xfrm>
            <a:off x="923925" y="746125"/>
            <a:ext cx="4970463" cy="3727450"/>
          </a:xfrm>
          <a:ln/>
        </p:spPr>
      </p:sp>
      <p:sp>
        <p:nvSpPr>
          <p:cNvPr id="481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A7E5C-8AFD-4725-8879-85D4D640F1AB}" type="slidenum">
              <a:rPr lang="en-US"/>
              <a:pPr/>
              <a:t>30</a:t>
            </a:fld>
            <a:endParaRPr lang="en-US"/>
          </a:p>
        </p:txBody>
      </p:sp>
      <p:sp>
        <p:nvSpPr>
          <p:cNvPr id="483330" name="Rectangle 2"/>
          <p:cNvSpPr>
            <a:spLocks noRot="1" noChangeArrowheads="1" noTextEdit="1"/>
          </p:cNvSpPr>
          <p:nvPr>
            <p:ph type="sldImg"/>
          </p:nvPr>
        </p:nvSpPr>
        <p:spPr>
          <a:xfrm>
            <a:off x="923925" y="746125"/>
            <a:ext cx="4970463" cy="3727450"/>
          </a:xfrm>
          <a:ln/>
        </p:spPr>
      </p:sp>
      <p:sp>
        <p:nvSpPr>
          <p:cNvPr id="48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1198C-72BD-434F-A6EC-65FE4DB3A001}" type="slidenum">
              <a:rPr lang="en-US"/>
              <a:pPr/>
              <a:t>31</a:t>
            </a:fld>
            <a:endParaRPr lang="en-US"/>
          </a:p>
        </p:txBody>
      </p:sp>
      <p:sp>
        <p:nvSpPr>
          <p:cNvPr id="485378" name="Rectangle 2"/>
          <p:cNvSpPr>
            <a:spLocks noRot="1" noChangeArrowheads="1" noTextEdit="1"/>
          </p:cNvSpPr>
          <p:nvPr>
            <p:ph type="sldImg"/>
          </p:nvPr>
        </p:nvSpPr>
        <p:spPr>
          <a:xfrm>
            <a:off x="923925" y="746125"/>
            <a:ext cx="4970463" cy="3727450"/>
          </a:xfrm>
          <a:ln/>
        </p:spPr>
      </p:sp>
      <p:sp>
        <p:nvSpPr>
          <p:cNvPr id="485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B5D87-ED02-4E73-99EF-26B8A1442C73}" type="slidenum">
              <a:rPr lang="en-US"/>
              <a:pPr/>
              <a:t>32</a:t>
            </a:fld>
            <a:endParaRPr lang="en-US"/>
          </a:p>
        </p:txBody>
      </p:sp>
      <p:sp>
        <p:nvSpPr>
          <p:cNvPr id="487426" name="Rectangle 2"/>
          <p:cNvSpPr>
            <a:spLocks noRot="1" noChangeArrowheads="1" noTextEdit="1"/>
          </p:cNvSpPr>
          <p:nvPr>
            <p:ph type="sldImg"/>
          </p:nvPr>
        </p:nvSpPr>
        <p:spPr>
          <a:xfrm>
            <a:off x="923925" y="746125"/>
            <a:ext cx="4970463" cy="3727450"/>
          </a:xfrm>
          <a:ln/>
        </p:spPr>
      </p:sp>
      <p:sp>
        <p:nvSpPr>
          <p:cNvPr id="48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5E6CF2-D045-44E8-8861-574953D1667D}" type="slidenum">
              <a:rPr lang="en-US"/>
              <a:pPr/>
              <a:t>33</a:t>
            </a:fld>
            <a:endParaRPr lang="en-US"/>
          </a:p>
        </p:txBody>
      </p:sp>
      <p:sp>
        <p:nvSpPr>
          <p:cNvPr id="491522" name="Rectangle 2"/>
          <p:cNvSpPr>
            <a:spLocks noRot="1" noChangeArrowheads="1" noTextEdit="1"/>
          </p:cNvSpPr>
          <p:nvPr>
            <p:ph type="sldImg"/>
          </p:nvPr>
        </p:nvSpPr>
        <p:spPr>
          <a:xfrm>
            <a:off x="923925" y="746125"/>
            <a:ext cx="4970463" cy="3727450"/>
          </a:xfrm>
          <a:ln/>
        </p:spPr>
      </p:sp>
      <p:sp>
        <p:nvSpPr>
          <p:cNvPr id="49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97ED8-7F6C-465C-AE61-B5F33908CA4E}" type="slidenum">
              <a:rPr lang="en-US"/>
              <a:pPr/>
              <a:t>8</a:t>
            </a:fld>
            <a:endParaRPr lang="en-US"/>
          </a:p>
        </p:txBody>
      </p:sp>
      <p:sp>
        <p:nvSpPr>
          <p:cNvPr id="443394" name="Rectangle 2"/>
          <p:cNvSpPr>
            <a:spLocks noRot="1" noChangeArrowheads="1" noTextEdit="1"/>
          </p:cNvSpPr>
          <p:nvPr>
            <p:ph type="sldImg"/>
          </p:nvPr>
        </p:nvSpPr>
        <p:spPr>
          <a:xfrm>
            <a:off x="923925" y="746125"/>
            <a:ext cx="4970463" cy="3727450"/>
          </a:xfrm>
          <a:ln/>
        </p:spPr>
      </p:sp>
      <p:sp>
        <p:nvSpPr>
          <p:cNvPr id="44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EF7752-943B-4A3D-B6F3-6559D2F72223}" type="slidenum">
              <a:rPr lang="en-US"/>
              <a:pPr/>
              <a:t>34</a:t>
            </a:fld>
            <a:endParaRPr lang="en-US"/>
          </a:p>
        </p:txBody>
      </p:sp>
      <p:sp>
        <p:nvSpPr>
          <p:cNvPr id="493570" name="Rectangle 2"/>
          <p:cNvSpPr>
            <a:spLocks noRot="1" noChangeArrowheads="1" noTextEdit="1"/>
          </p:cNvSpPr>
          <p:nvPr>
            <p:ph type="sldImg"/>
          </p:nvPr>
        </p:nvSpPr>
        <p:spPr>
          <a:xfrm>
            <a:off x="923925" y="746125"/>
            <a:ext cx="4970463" cy="3727450"/>
          </a:xfrm>
          <a:ln/>
        </p:spPr>
      </p:sp>
      <p:sp>
        <p:nvSpPr>
          <p:cNvPr id="493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7E143E-EEEC-464F-9377-0E09380026FB}" type="slidenum">
              <a:rPr lang="en-US"/>
              <a:pPr/>
              <a:t>35</a:t>
            </a:fld>
            <a:endParaRPr lang="en-US"/>
          </a:p>
        </p:txBody>
      </p:sp>
      <p:sp>
        <p:nvSpPr>
          <p:cNvPr id="495618" name="Rectangle 2"/>
          <p:cNvSpPr>
            <a:spLocks noRot="1" noChangeArrowheads="1" noTextEdit="1"/>
          </p:cNvSpPr>
          <p:nvPr>
            <p:ph type="sldImg"/>
          </p:nvPr>
        </p:nvSpPr>
        <p:spPr>
          <a:xfrm>
            <a:off x="920750" y="746125"/>
            <a:ext cx="4972050" cy="3729038"/>
          </a:xfrm>
          <a:ln/>
        </p:spPr>
      </p:sp>
      <p:sp>
        <p:nvSpPr>
          <p:cNvPr id="495619" name="Rectangle 3"/>
          <p:cNvSpPr>
            <a:spLocks noGrp="1" noChangeArrowheads="1"/>
          </p:cNvSpPr>
          <p:nvPr>
            <p:ph type="body" idx="1"/>
          </p:nvPr>
        </p:nvSpPr>
        <p:spPr>
          <a:xfrm>
            <a:off x="908050" y="4722813"/>
            <a:ext cx="4999038" cy="4473575"/>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2014E-68E7-401F-9861-41C9BD854C30}" type="slidenum">
              <a:rPr lang="en-US"/>
              <a:pPr/>
              <a:t>36</a:t>
            </a:fld>
            <a:endParaRPr lang="en-US"/>
          </a:p>
        </p:txBody>
      </p:sp>
      <p:sp>
        <p:nvSpPr>
          <p:cNvPr id="497666" name="Rectangle 2"/>
          <p:cNvSpPr>
            <a:spLocks noRot="1" noChangeArrowheads="1" noTextEdit="1"/>
          </p:cNvSpPr>
          <p:nvPr>
            <p:ph type="sldImg"/>
          </p:nvPr>
        </p:nvSpPr>
        <p:spPr>
          <a:xfrm>
            <a:off x="923925" y="746125"/>
            <a:ext cx="4970463" cy="3727450"/>
          </a:xfrm>
          <a:ln/>
        </p:spPr>
      </p:sp>
      <p:sp>
        <p:nvSpPr>
          <p:cNvPr id="497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955AFF-9292-4D8B-BABB-23B5DD98470F}" type="slidenum">
              <a:rPr lang="en-US"/>
              <a:pPr/>
              <a:t>38</a:t>
            </a:fld>
            <a:endParaRPr lang="en-US"/>
          </a:p>
        </p:txBody>
      </p:sp>
      <p:sp>
        <p:nvSpPr>
          <p:cNvPr id="500738" name="Rectangle 2"/>
          <p:cNvSpPr>
            <a:spLocks noRot="1" noChangeArrowheads="1" noTextEdit="1"/>
          </p:cNvSpPr>
          <p:nvPr>
            <p:ph type="sldImg"/>
          </p:nvPr>
        </p:nvSpPr>
        <p:spPr>
          <a:xfrm>
            <a:off x="920750" y="746125"/>
            <a:ext cx="4972050" cy="3729038"/>
          </a:xfrm>
          <a:ln/>
        </p:spPr>
      </p:sp>
      <p:sp>
        <p:nvSpPr>
          <p:cNvPr id="500739" name="Rectangle 3"/>
          <p:cNvSpPr>
            <a:spLocks noGrp="1" noChangeArrowheads="1"/>
          </p:cNvSpPr>
          <p:nvPr>
            <p:ph type="body" idx="1"/>
          </p:nvPr>
        </p:nvSpPr>
        <p:spPr>
          <a:xfrm>
            <a:off x="908050" y="4722813"/>
            <a:ext cx="4999038" cy="4473575"/>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FC7D3E-0E90-4AB6-8AE1-CB2F4DFAA7C2}" type="slidenum">
              <a:rPr lang="en-US"/>
              <a:pPr/>
              <a:t>40</a:t>
            </a:fld>
            <a:endParaRPr lang="en-US"/>
          </a:p>
        </p:txBody>
      </p:sp>
      <p:sp>
        <p:nvSpPr>
          <p:cNvPr id="505858" name="Rectangle 2"/>
          <p:cNvSpPr>
            <a:spLocks noRot="1" noChangeArrowheads="1" noTextEdit="1"/>
          </p:cNvSpPr>
          <p:nvPr>
            <p:ph type="sldImg"/>
          </p:nvPr>
        </p:nvSpPr>
        <p:spPr>
          <a:xfrm>
            <a:off x="920750" y="746125"/>
            <a:ext cx="4972050" cy="3729038"/>
          </a:xfrm>
          <a:ln/>
        </p:spPr>
      </p:sp>
      <p:sp>
        <p:nvSpPr>
          <p:cNvPr id="505859" name="Rectangle 3"/>
          <p:cNvSpPr>
            <a:spLocks noGrp="1" noChangeArrowheads="1"/>
          </p:cNvSpPr>
          <p:nvPr>
            <p:ph type="body" idx="1"/>
          </p:nvPr>
        </p:nvSpPr>
        <p:spPr>
          <a:xfrm>
            <a:off x="908050" y="4722813"/>
            <a:ext cx="4999038" cy="4473575"/>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21E6BB-24F6-4846-B353-9F301D0F767B}" type="slidenum">
              <a:rPr lang="en-US"/>
              <a:pPr/>
              <a:t>41</a:t>
            </a:fld>
            <a:endParaRPr lang="en-US"/>
          </a:p>
        </p:txBody>
      </p:sp>
      <p:sp>
        <p:nvSpPr>
          <p:cNvPr id="509954" name="Rectangle 2"/>
          <p:cNvSpPr>
            <a:spLocks noRot="1" noChangeArrowheads="1" noTextEdit="1"/>
          </p:cNvSpPr>
          <p:nvPr>
            <p:ph type="sldImg"/>
          </p:nvPr>
        </p:nvSpPr>
        <p:spPr>
          <a:xfrm>
            <a:off x="923925" y="746125"/>
            <a:ext cx="4970463" cy="3727450"/>
          </a:xfrm>
          <a:ln/>
        </p:spPr>
      </p:sp>
      <p:sp>
        <p:nvSpPr>
          <p:cNvPr id="509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3845E-80A6-44FF-84B9-0BD8B1B1AEEC}" type="slidenum">
              <a:rPr lang="en-US"/>
              <a:pPr/>
              <a:t>42</a:t>
            </a:fld>
            <a:endParaRPr lang="en-US"/>
          </a:p>
        </p:txBody>
      </p:sp>
      <p:sp>
        <p:nvSpPr>
          <p:cNvPr id="512002" name="Rectangle 2"/>
          <p:cNvSpPr>
            <a:spLocks noRot="1" noChangeArrowheads="1" noTextEdit="1"/>
          </p:cNvSpPr>
          <p:nvPr>
            <p:ph type="sldImg"/>
          </p:nvPr>
        </p:nvSpPr>
        <p:spPr>
          <a:xfrm>
            <a:off x="923925" y="746125"/>
            <a:ext cx="4970463" cy="3727450"/>
          </a:xfrm>
          <a:ln/>
        </p:spPr>
      </p:sp>
      <p:sp>
        <p:nvSpPr>
          <p:cNvPr id="512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A30AB-63D2-4F0E-8E53-7C8455810C8B}" type="slidenum">
              <a:rPr lang="en-US"/>
              <a:pPr/>
              <a:t>50</a:t>
            </a:fld>
            <a:endParaRPr lang="en-US"/>
          </a:p>
        </p:txBody>
      </p:sp>
      <p:sp>
        <p:nvSpPr>
          <p:cNvPr id="514050" name="Rectangle 2"/>
          <p:cNvSpPr>
            <a:spLocks noRot="1" noChangeArrowheads="1" noTextEdit="1"/>
          </p:cNvSpPr>
          <p:nvPr>
            <p:ph type="sldImg"/>
          </p:nvPr>
        </p:nvSpPr>
        <p:spPr>
          <a:xfrm>
            <a:off x="923925" y="746125"/>
            <a:ext cx="4970463" cy="3727450"/>
          </a:xfrm>
          <a:ln/>
        </p:spPr>
      </p:sp>
      <p:sp>
        <p:nvSpPr>
          <p:cNvPr id="514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526C63-BE47-4756-A3FC-3A5D59B2BA35}" type="slidenum">
              <a:rPr lang="en-US"/>
              <a:pPr/>
              <a:t>51</a:t>
            </a:fld>
            <a:endParaRPr lang="en-US"/>
          </a:p>
        </p:txBody>
      </p:sp>
      <p:sp>
        <p:nvSpPr>
          <p:cNvPr id="516098" name="Rectangle 2"/>
          <p:cNvSpPr>
            <a:spLocks noRot="1" noChangeArrowheads="1" noTextEdit="1"/>
          </p:cNvSpPr>
          <p:nvPr>
            <p:ph type="sldImg"/>
          </p:nvPr>
        </p:nvSpPr>
        <p:spPr>
          <a:xfrm>
            <a:off x="923925" y="746125"/>
            <a:ext cx="4970463" cy="3727450"/>
          </a:xfrm>
          <a:ln/>
        </p:spPr>
      </p:sp>
      <p:sp>
        <p:nvSpPr>
          <p:cNvPr id="516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4D0F4-A387-458B-89D1-1A091D9A1CA1}" type="slidenum">
              <a:rPr lang="en-US"/>
              <a:pPr/>
              <a:t>52</a:t>
            </a:fld>
            <a:endParaRPr lang="en-US"/>
          </a:p>
        </p:txBody>
      </p:sp>
      <p:sp>
        <p:nvSpPr>
          <p:cNvPr id="518146" name="Rectangle 2"/>
          <p:cNvSpPr>
            <a:spLocks noRot="1" noChangeArrowheads="1" noTextEdit="1"/>
          </p:cNvSpPr>
          <p:nvPr>
            <p:ph type="sldImg"/>
          </p:nvPr>
        </p:nvSpPr>
        <p:spPr>
          <a:xfrm>
            <a:off x="923925" y="746125"/>
            <a:ext cx="4970463" cy="3727450"/>
          </a:xfrm>
          <a:ln/>
        </p:spPr>
      </p:sp>
      <p:sp>
        <p:nvSpPr>
          <p:cNvPr id="518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6C5B0-B82C-4CE6-B815-9DEA0E21E9F9}" type="slidenum">
              <a:rPr lang="en-US"/>
              <a:pPr/>
              <a:t>9</a:t>
            </a:fld>
            <a:endParaRPr lang="en-US"/>
          </a:p>
        </p:txBody>
      </p:sp>
      <p:sp>
        <p:nvSpPr>
          <p:cNvPr id="445442" name="Rectangle 2"/>
          <p:cNvSpPr>
            <a:spLocks noRot="1" noChangeArrowheads="1" noTextEdit="1"/>
          </p:cNvSpPr>
          <p:nvPr>
            <p:ph type="sldImg"/>
          </p:nvPr>
        </p:nvSpPr>
        <p:spPr>
          <a:xfrm>
            <a:off x="923925" y="746125"/>
            <a:ext cx="4970463" cy="3727450"/>
          </a:xfrm>
          <a:ln/>
        </p:spPr>
      </p:sp>
      <p:sp>
        <p:nvSpPr>
          <p:cNvPr id="44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7D621-CB62-42C9-81AD-8AA6C95685CE}" type="slidenum">
              <a:rPr lang="en-US"/>
              <a:pPr/>
              <a:t>53</a:t>
            </a:fld>
            <a:endParaRPr lang="en-US"/>
          </a:p>
        </p:txBody>
      </p:sp>
      <p:sp>
        <p:nvSpPr>
          <p:cNvPr id="563202" name="Rectangle 2"/>
          <p:cNvSpPr>
            <a:spLocks noRot="1" noChangeArrowheads="1" noTextEdit="1"/>
          </p:cNvSpPr>
          <p:nvPr>
            <p:ph type="sldImg"/>
          </p:nvPr>
        </p:nvSpPr>
        <p:spPr>
          <a:xfrm>
            <a:off x="923925" y="746125"/>
            <a:ext cx="4972050" cy="3729038"/>
          </a:xfrm>
          <a:ln/>
        </p:spPr>
      </p:sp>
      <p:sp>
        <p:nvSpPr>
          <p:cNvPr id="563203" name="Rectangle 3"/>
          <p:cNvSpPr>
            <a:spLocks noGrp="1" noChangeArrowheads="1"/>
          </p:cNvSpPr>
          <p:nvPr>
            <p:ph type="body" idx="1"/>
          </p:nvPr>
        </p:nvSpPr>
        <p:spPr>
          <a:xfrm>
            <a:off x="908050" y="4722813"/>
            <a:ext cx="4999038" cy="4473575"/>
          </a:xfrm>
        </p:spPr>
        <p:txBody>
          <a:bodyPr/>
          <a:lstStyle/>
          <a:p>
            <a:pPr>
              <a:buFontTx/>
              <a:buChar char="•"/>
            </a:pPr>
            <a:r>
              <a:rPr lang="en-GB">
                <a:cs typeface="Times New Roman" pitchFamily="18" charset="0"/>
              </a:rPr>
              <a:t>If animals are to eat, they must experience some reward; if they are to select foods with a variety of nutrients, they must be rewarded by their selections.  The systems that regulate reward are usually classified as ‘hedonic’ and are excluded from the homeostatic systems, presumably because unchecked hedonism can lead to obesity.  Nevertheless, the hedonic system interacts with the homeostatic system.  For example, leptin suppresses the responses of taste cells to sweet substances </a:t>
            </a:r>
          </a:p>
          <a:p>
            <a:pPr>
              <a:buFontTx/>
              <a:buChar char="•"/>
            </a:pPr>
            <a:r>
              <a:rPr lang="en-GB">
                <a:cs typeface="Times New Roman" pitchFamily="18" charset="0"/>
              </a:rPr>
              <a:t>A number of neurotransmitters have been implicated in the hedonic regulation of feeding:  opioid agonists, GABA agonists, glutamate antagonists and cannabinoids all preferentially increase consumption of palatable foods (Saper</a:t>
            </a:r>
            <a:r>
              <a:rPr lang="en-GB" i="1">
                <a:cs typeface="Times New Roman" pitchFamily="18" charset="0"/>
              </a:rPr>
              <a:t> et al.</a:t>
            </a:r>
            <a:r>
              <a:rPr lang="en-GB">
                <a:cs typeface="Times New Roman" pitchFamily="18" charset="0"/>
              </a:rPr>
              <a:t> 2002), whilst the cannabinoid receptor-1 receptor antagonist rimonabant, which is in Phase III anti-obesity trials for obesity, selectively reduces intake of a sucrose solution in rats (Harrold &amp; Williams 2003).  </a:t>
            </a:r>
          </a:p>
          <a:p>
            <a:pPr>
              <a:buFontTx/>
              <a:buChar char="•"/>
            </a:pPr>
            <a:r>
              <a:rPr lang="en-GB">
                <a:cs typeface="Times New Roman" pitchFamily="18" charset="0"/>
              </a:rPr>
              <a:t>The nucleus accumbens, hippocampus and amygdala are some sites where these agents act to affect reward.</a:t>
            </a:r>
          </a:p>
          <a:p>
            <a:pPr>
              <a:buFontTx/>
              <a:buChar char="•"/>
            </a:pPr>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B12AE-E07B-450F-82F4-540E89CC015E}" type="slidenum">
              <a:rPr lang="en-US"/>
              <a:pPr/>
              <a:t>54</a:t>
            </a:fld>
            <a:endParaRPr lang="en-US"/>
          </a:p>
        </p:txBody>
      </p:sp>
      <p:sp>
        <p:nvSpPr>
          <p:cNvPr id="565250" name="Rectangle 2"/>
          <p:cNvSpPr>
            <a:spLocks noRot="1" noChangeArrowheads="1" noTextEdit="1"/>
          </p:cNvSpPr>
          <p:nvPr>
            <p:ph type="sldImg"/>
          </p:nvPr>
        </p:nvSpPr>
        <p:spPr>
          <a:ln/>
        </p:spPr>
      </p:sp>
      <p:sp>
        <p:nvSpPr>
          <p:cNvPr id="56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C68A5-F48B-470B-808A-02CE708B7EC2}" type="slidenum">
              <a:rPr lang="en-US"/>
              <a:pPr/>
              <a:t>57</a:t>
            </a:fld>
            <a:endParaRPr lang="en-US"/>
          </a:p>
        </p:txBody>
      </p:sp>
      <p:sp>
        <p:nvSpPr>
          <p:cNvPr id="520194" name="Rectangle 2"/>
          <p:cNvSpPr>
            <a:spLocks noRot="1" noChangeArrowheads="1" noTextEdit="1"/>
          </p:cNvSpPr>
          <p:nvPr>
            <p:ph type="sldImg"/>
          </p:nvPr>
        </p:nvSpPr>
        <p:spPr>
          <a:xfrm>
            <a:off x="922338" y="746125"/>
            <a:ext cx="4972050" cy="3729038"/>
          </a:xfrm>
          <a:ln/>
        </p:spPr>
      </p:sp>
      <p:sp>
        <p:nvSpPr>
          <p:cNvPr id="520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4FABDA-38BE-405F-B55A-E32C0DD7CEBB}" type="slidenum">
              <a:rPr lang="en-US"/>
              <a:pPr/>
              <a:t>58</a:t>
            </a:fld>
            <a:endParaRPr lang="en-US"/>
          </a:p>
        </p:txBody>
      </p:sp>
      <p:sp>
        <p:nvSpPr>
          <p:cNvPr id="522242" name="Rectangle 2"/>
          <p:cNvSpPr>
            <a:spLocks noRot="1" noChangeArrowheads="1" noTextEdit="1"/>
          </p:cNvSpPr>
          <p:nvPr>
            <p:ph type="sldImg"/>
          </p:nvPr>
        </p:nvSpPr>
        <p:spPr>
          <a:xfrm>
            <a:off x="922338" y="746125"/>
            <a:ext cx="4972050" cy="3729038"/>
          </a:xfrm>
          <a:ln/>
        </p:spPr>
      </p:sp>
      <p:sp>
        <p:nvSpPr>
          <p:cNvPr id="52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B333F-07CE-43F4-BA79-E65F37841731}" type="slidenum">
              <a:rPr lang="en-US"/>
              <a:pPr/>
              <a:t>59</a:t>
            </a:fld>
            <a:endParaRPr lang="en-US"/>
          </a:p>
        </p:txBody>
      </p:sp>
      <p:sp>
        <p:nvSpPr>
          <p:cNvPr id="524290" name="Rectangle 2"/>
          <p:cNvSpPr>
            <a:spLocks noRot="1" noChangeArrowheads="1" noTextEdit="1"/>
          </p:cNvSpPr>
          <p:nvPr>
            <p:ph type="sldImg"/>
          </p:nvPr>
        </p:nvSpPr>
        <p:spPr>
          <a:xfrm>
            <a:off x="922338" y="746125"/>
            <a:ext cx="4972050" cy="3729038"/>
          </a:xfrm>
          <a:ln/>
        </p:spPr>
      </p:sp>
      <p:sp>
        <p:nvSpPr>
          <p:cNvPr id="52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EB4B8-84FB-47FC-AE66-E8EAA11A7B03}" type="slidenum">
              <a:rPr lang="en-US"/>
              <a:pPr/>
              <a:t>60</a:t>
            </a:fld>
            <a:endParaRPr lang="en-US"/>
          </a:p>
        </p:txBody>
      </p:sp>
      <p:sp>
        <p:nvSpPr>
          <p:cNvPr id="526338" name="Rectangle 2"/>
          <p:cNvSpPr>
            <a:spLocks noRot="1" noChangeArrowheads="1" noTextEdit="1"/>
          </p:cNvSpPr>
          <p:nvPr>
            <p:ph type="sldImg"/>
          </p:nvPr>
        </p:nvSpPr>
        <p:spPr>
          <a:xfrm>
            <a:off x="922338" y="746125"/>
            <a:ext cx="4972050" cy="3729038"/>
          </a:xfrm>
          <a:ln/>
        </p:spPr>
      </p:sp>
      <p:sp>
        <p:nvSpPr>
          <p:cNvPr id="52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2E3C2-690E-489C-8056-85EA162ACFA4}" type="slidenum">
              <a:rPr lang="en-US"/>
              <a:pPr/>
              <a:t>61</a:t>
            </a:fld>
            <a:endParaRPr lang="en-US"/>
          </a:p>
        </p:txBody>
      </p:sp>
      <p:sp>
        <p:nvSpPr>
          <p:cNvPr id="528386" name="Rectangle 2"/>
          <p:cNvSpPr>
            <a:spLocks noRot="1" noChangeArrowheads="1" noTextEdit="1"/>
          </p:cNvSpPr>
          <p:nvPr>
            <p:ph type="sldImg"/>
          </p:nvPr>
        </p:nvSpPr>
        <p:spPr>
          <a:xfrm>
            <a:off x="922338" y="746125"/>
            <a:ext cx="4972050" cy="3729038"/>
          </a:xfrm>
          <a:ln/>
        </p:spPr>
      </p:sp>
      <p:sp>
        <p:nvSpPr>
          <p:cNvPr id="52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95486-11F5-432C-94F5-0886E544D580}" type="slidenum">
              <a:rPr lang="en-US"/>
              <a:pPr/>
              <a:t>62</a:t>
            </a:fld>
            <a:endParaRPr lang="en-US"/>
          </a:p>
        </p:txBody>
      </p:sp>
      <p:sp>
        <p:nvSpPr>
          <p:cNvPr id="530434" name="Rectangle 2"/>
          <p:cNvSpPr>
            <a:spLocks noRot="1" noChangeArrowheads="1" noTextEdit="1"/>
          </p:cNvSpPr>
          <p:nvPr>
            <p:ph type="sldImg"/>
          </p:nvPr>
        </p:nvSpPr>
        <p:spPr>
          <a:xfrm>
            <a:off x="922338" y="746125"/>
            <a:ext cx="4972050" cy="3729038"/>
          </a:xfrm>
          <a:ln/>
        </p:spPr>
      </p:sp>
      <p:sp>
        <p:nvSpPr>
          <p:cNvPr id="53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76820-BEB0-4325-A753-261E6E529370}" type="slidenum">
              <a:rPr lang="en-US"/>
              <a:pPr/>
              <a:t>63</a:t>
            </a:fld>
            <a:endParaRPr lang="en-US"/>
          </a:p>
        </p:txBody>
      </p:sp>
      <p:sp>
        <p:nvSpPr>
          <p:cNvPr id="532482" name="Rectangle 2"/>
          <p:cNvSpPr>
            <a:spLocks noRot="1" noChangeArrowheads="1" noTextEdit="1"/>
          </p:cNvSpPr>
          <p:nvPr>
            <p:ph type="sldImg"/>
          </p:nvPr>
        </p:nvSpPr>
        <p:spPr>
          <a:xfrm>
            <a:off x="922338" y="746125"/>
            <a:ext cx="4972050" cy="3729038"/>
          </a:xfrm>
          <a:ln/>
        </p:spPr>
      </p:sp>
      <p:sp>
        <p:nvSpPr>
          <p:cNvPr id="532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B0335F-6778-4B81-9118-1BD48A8DE025}" type="slidenum">
              <a:rPr lang="en-US"/>
              <a:pPr/>
              <a:t>64</a:t>
            </a:fld>
            <a:endParaRPr lang="en-US"/>
          </a:p>
        </p:txBody>
      </p:sp>
      <p:sp>
        <p:nvSpPr>
          <p:cNvPr id="534530" name="Rectangle 2"/>
          <p:cNvSpPr>
            <a:spLocks noRot="1" noChangeArrowheads="1" noTextEdit="1"/>
          </p:cNvSpPr>
          <p:nvPr>
            <p:ph type="sldImg"/>
          </p:nvPr>
        </p:nvSpPr>
        <p:spPr>
          <a:xfrm>
            <a:off x="922338" y="746125"/>
            <a:ext cx="4972050" cy="3729038"/>
          </a:xfrm>
          <a:ln/>
        </p:spPr>
      </p:sp>
      <p:sp>
        <p:nvSpPr>
          <p:cNvPr id="53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5D37A-FF40-4B11-AD85-8A4395A81956}" type="slidenum">
              <a:rPr lang="en-US"/>
              <a:pPr/>
              <a:t>10</a:t>
            </a:fld>
            <a:endParaRPr lang="en-US"/>
          </a:p>
        </p:txBody>
      </p:sp>
      <p:sp>
        <p:nvSpPr>
          <p:cNvPr id="447490" name="Rectangle 2"/>
          <p:cNvSpPr>
            <a:spLocks noRot="1" noChangeArrowheads="1" noTextEdit="1"/>
          </p:cNvSpPr>
          <p:nvPr>
            <p:ph type="sldImg"/>
          </p:nvPr>
        </p:nvSpPr>
        <p:spPr>
          <a:xfrm>
            <a:off x="923925" y="746125"/>
            <a:ext cx="4970463" cy="3727450"/>
          </a:xfrm>
          <a:ln/>
        </p:spPr>
      </p:sp>
      <p:sp>
        <p:nvSpPr>
          <p:cNvPr id="447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2195C1-4044-46BB-AF18-09602C5F0097}" type="slidenum">
              <a:rPr lang="en-US"/>
              <a:pPr/>
              <a:t>65</a:t>
            </a:fld>
            <a:endParaRPr lang="en-US"/>
          </a:p>
        </p:txBody>
      </p:sp>
      <p:sp>
        <p:nvSpPr>
          <p:cNvPr id="536578" name="Rectangle 2"/>
          <p:cNvSpPr>
            <a:spLocks noRot="1" noChangeArrowheads="1" noTextEdit="1"/>
          </p:cNvSpPr>
          <p:nvPr>
            <p:ph type="sldImg"/>
          </p:nvPr>
        </p:nvSpPr>
        <p:spPr>
          <a:xfrm>
            <a:off x="922338" y="746125"/>
            <a:ext cx="4972050" cy="3729038"/>
          </a:xfrm>
          <a:ln/>
        </p:spPr>
      </p:sp>
      <p:sp>
        <p:nvSpPr>
          <p:cNvPr id="536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800D22-E31B-48C3-9409-C479EC6F9103}" type="slidenum">
              <a:rPr lang="en-US"/>
              <a:pPr/>
              <a:t>66</a:t>
            </a:fld>
            <a:endParaRPr lang="en-US"/>
          </a:p>
        </p:txBody>
      </p:sp>
      <p:sp>
        <p:nvSpPr>
          <p:cNvPr id="538626" name="Rectangle 2"/>
          <p:cNvSpPr>
            <a:spLocks noRot="1" noChangeArrowheads="1" noTextEdit="1"/>
          </p:cNvSpPr>
          <p:nvPr>
            <p:ph type="sldImg"/>
          </p:nvPr>
        </p:nvSpPr>
        <p:spPr>
          <a:xfrm>
            <a:off x="922338" y="746125"/>
            <a:ext cx="4972050" cy="3729038"/>
          </a:xfrm>
          <a:ln/>
        </p:spPr>
      </p:sp>
      <p:sp>
        <p:nvSpPr>
          <p:cNvPr id="538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1D14E9-FFEF-4CCE-A98A-137D4DEFAD44}" type="slidenum">
              <a:rPr lang="en-US"/>
              <a:pPr/>
              <a:t>67</a:t>
            </a:fld>
            <a:endParaRPr lang="en-US"/>
          </a:p>
        </p:txBody>
      </p:sp>
      <p:sp>
        <p:nvSpPr>
          <p:cNvPr id="540674" name="Rectangle 2"/>
          <p:cNvSpPr>
            <a:spLocks noRot="1" noChangeArrowheads="1" noTextEdit="1"/>
          </p:cNvSpPr>
          <p:nvPr>
            <p:ph type="sldImg"/>
          </p:nvPr>
        </p:nvSpPr>
        <p:spPr>
          <a:xfrm>
            <a:off x="922338" y="746125"/>
            <a:ext cx="4972050" cy="3729038"/>
          </a:xfrm>
          <a:ln/>
        </p:spPr>
      </p:sp>
      <p:sp>
        <p:nvSpPr>
          <p:cNvPr id="540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8D719-20B9-4E1D-A7A1-2D19625C8D7A}" type="slidenum">
              <a:rPr lang="en-US"/>
              <a:pPr/>
              <a:t>68</a:t>
            </a:fld>
            <a:endParaRPr lang="en-US"/>
          </a:p>
        </p:txBody>
      </p:sp>
      <p:sp>
        <p:nvSpPr>
          <p:cNvPr id="542722" name="Rectangle 2"/>
          <p:cNvSpPr>
            <a:spLocks noRot="1" noChangeArrowheads="1" noTextEdit="1"/>
          </p:cNvSpPr>
          <p:nvPr>
            <p:ph type="sldImg"/>
          </p:nvPr>
        </p:nvSpPr>
        <p:spPr>
          <a:xfrm>
            <a:off x="922338" y="746125"/>
            <a:ext cx="4972050" cy="3729038"/>
          </a:xfrm>
          <a:ln/>
        </p:spPr>
      </p:sp>
      <p:sp>
        <p:nvSpPr>
          <p:cNvPr id="54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AC859-F055-4FC1-8396-6FF045A3EFFC}" type="slidenum">
              <a:rPr lang="en-US"/>
              <a:pPr/>
              <a:t>69</a:t>
            </a:fld>
            <a:endParaRPr lang="en-US"/>
          </a:p>
        </p:txBody>
      </p:sp>
      <p:sp>
        <p:nvSpPr>
          <p:cNvPr id="544770" name="Rectangle 2"/>
          <p:cNvSpPr>
            <a:spLocks noRot="1" noChangeArrowheads="1" noTextEdit="1"/>
          </p:cNvSpPr>
          <p:nvPr>
            <p:ph type="sldImg"/>
          </p:nvPr>
        </p:nvSpPr>
        <p:spPr>
          <a:xfrm>
            <a:off x="922338" y="746125"/>
            <a:ext cx="4972050" cy="3729038"/>
          </a:xfrm>
          <a:ln/>
        </p:spPr>
      </p:sp>
      <p:sp>
        <p:nvSpPr>
          <p:cNvPr id="5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7D9E04-014D-4319-A6A0-7D2A34B0AAE1}" type="slidenum">
              <a:rPr lang="en-US"/>
              <a:pPr/>
              <a:t>70</a:t>
            </a:fld>
            <a:endParaRPr lang="en-US"/>
          </a:p>
        </p:txBody>
      </p:sp>
      <p:sp>
        <p:nvSpPr>
          <p:cNvPr id="546818" name="Rectangle 2"/>
          <p:cNvSpPr>
            <a:spLocks noRot="1" noChangeArrowheads="1" noTextEdit="1"/>
          </p:cNvSpPr>
          <p:nvPr>
            <p:ph type="sldImg"/>
          </p:nvPr>
        </p:nvSpPr>
        <p:spPr>
          <a:xfrm>
            <a:off x="922338" y="746125"/>
            <a:ext cx="4972050" cy="3729038"/>
          </a:xfrm>
          <a:ln/>
        </p:spPr>
      </p:sp>
      <p:sp>
        <p:nvSpPr>
          <p:cNvPr id="546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0A432B-2338-44E7-B268-65E8320E31AF}" type="slidenum">
              <a:rPr lang="en-US"/>
              <a:pPr/>
              <a:t>71</a:t>
            </a:fld>
            <a:endParaRPr lang="en-US"/>
          </a:p>
        </p:txBody>
      </p:sp>
      <p:sp>
        <p:nvSpPr>
          <p:cNvPr id="548866" name="Rectangle 2"/>
          <p:cNvSpPr>
            <a:spLocks noRot="1" noChangeArrowheads="1" noTextEdit="1"/>
          </p:cNvSpPr>
          <p:nvPr>
            <p:ph type="sldImg"/>
          </p:nvPr>
        </p:nvSpPr>
        <p:spPr>
          <a:xfrm>
            <a:off x="922338" y="746125"/>
            <a:ext cx="4972050" cy="3729038"/>
          </a:xfrm>
          <a:ln/>
        </p:spPr>
      </p:sp>
      <p:sp>
        <p:nvSpPr>
          <p:cNvPr id="548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28A540-6396-4BE1-A8DA-D77B8A57778D}" type="slidenum">
              <a:rPr lang="en-US"/>
              <a:pPr/>
              <a:t>72</a:t>
            </a:fld>
            <a:endParaRPr lang="en-US"/>
          </a:p>
        </p:txBody>
      </p:sp>
      <p:sp>
        <p:nvSpPr>
          <p:cNvPr id="572418" name="Rectangle 2"/>
          <p:cNvSpPr>
            <a:spLocks noRot="1" noChangeArrowheads="1" noTextEdit="1"/>
          </p:cNvSpPr>
          <p:nvPr>
            <p:ph type="sldImg"/>
          </p:nvPr>
        </p:nvSpPr>
        <p:spPr>
          <a:xfrm>
            <a:off x="922338" y="746125"/>
            <a:ext cx="4972050" cy="3729038"/>
          </a:xfrm>
          <a:ln/>
        </p:spPr>
      </p:sp>
      <p:sp>
        <p:nvSpPr>
          <p:cNvPr id="572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AEF06FE-E252-4D47-B71E-7F84A42186F6}" type="slidenum">
              <a:rPr lang="en-US"/>
              <a:pPr/>
              <a:t>73</a:t>
            </a:fld>
            <a:endParaRPr lang="en-US"/>
          </a:p>
        </p:txBody>
      </p:sp>
      <p:sp>
        <p:nvSpPr>
          <p:cNvPr id="555010" name="Rectangle 7"/>
          <p:cNvSpPr txBox="1">
            <a:spLocks noGrp="1" noChangeArrowheads="1"/>
          </p:cNvSpPr>
          <p:nvPr/>
        </p:nvSpPr>
        <p:spPr bwMode="auto">
          <a:xfrm>
            <a:off x="3860800" y="9444038"/>
            <a:ext cx="29527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3932C082-B493-4CDF-A281-AEDA00D9296B}" type="slidenum">
              <a:rPr lang="en-US" b="0">
                <a:cs typeface="Arial" charset="0"/>
              </a:rPr>
              <a:pPr algn="r"/>
              <a:t>73</a:t>
            </a:fld>
            <a:endParaRPr lang="en-US" b="0">
              <a:cs typeface="Arial" charset="0"/>
            </a:endParaRPr>
          </a:p>
        </p:txBody>
      </p:sp>
      <p:sp>
        <p:nvSpPr>
          <p:cNvPr id="555011" name="Rectangle 2"/>
          <p:cNvSpPr>
            <a:spLocks noRot="1" noChangeArrowheads="1" noTextEdit="1"/>
          </p:cNvSpPr>
          <p:nvPr>
            <p:ph type="sldImg"/>
          </p:nvPr>
        </p:nvSpPr>
        <p:spPr>
          <a:xfrm>
            <a:off x="923925" y="746125"/>
            <a:ext cx="4970463" cy="3727450"/>
          </a:xfrm>
          <a:ln/>
        </p:spPr>
      </p:sp>
      <p:sp>
        <p:nvSpPr>
          <p:cNvPr id="55501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585DFD8-9474-477A-A883-434CAB2EE82B}" type="slidenum">
              <a:rPr lang="en-US"/>
              <a:pPr/>
              <a:t>74</a:t>
            </a:fld>
            <a:endParaRPr lang="en-US"/>
          </a:p>
        </p:txBody>
      </p:sp>
      <p:sp>
        <p:nvSpPr>
          <p:cNvPr id="557058" name="Rectangle 7"/>
          <p:cNvSpPr txBox="1">
            <a:spLocks noGrp="1" noChangeArrowheads="1"/>
          </p:cNvSpPr>
          <p:nvPr/>
        </p:nvSpPr>
        <p:spPr bwMode="auto">
          <a:xfrm>
            <a:off x="3860800" y="9444038"/>
            <a:ext cx="29527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4829AB54-2012-454A-A5EE-9625F6270A52}" type="slidenum">
              <a:rPr lang="en-US" b="0">
                <a:cs typeface="Arial" charset="0"/>
              </a:rPr>
              <a:pPr algn="r"/>
              <a:t>74</a:t>
            </a:fld>
            <a:endParaRPr lang="en-US" b="0">
              <a:cs typeface="Arial" charset="0"/>
            </a:endParaRPr>
          </a:p>
        </p:txBody>
      </p:sp>
      <p:sp>
        <p:nvSpPr>
          <p:cNvPr id="557059" name="Rectangle 2"/>
          <p:cNvSpPr>
            <a:spLocks noRot="1" noChangeArrowheads="1" noTextEdit="1"/>
          </p:cNvSpPr>
          <p:nvPr>
            <p:ph type="sldImg"/>
          </p:nvPr>
        </p:nvSpPr>
        <p:spPr>
          <a:xfrm>
            <a:off x="923925" y="746125"/>
            <a:ext cx="4970463" cy="3727450"/>
          </a:xfrm>
          <a:ln/>
        </p:spPr>
      </p:sp>
      <p:sp>
        <p:nvSpPr>
          <p:cNvPr id="557060"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87F870-EA37-4F09-8C51-AA735F1CBB30}" type="slidenum">
              <a:rPr lang="en-US"/>
              <a:pPr/>
              <a:t>11</a:t>
            </a:fld>
            <a:endParaRPr lang="en-US"/>
          </a:p>
        </p:txBody>
      </p:sp>
      <p:sp>
        <p:nvSpPr>
          <p:cNvPr id="453634" name="Rectangle 2"/>
          <p:cNvSpPr>
            <a:spLocks noRot="1" noChangeArrowheads="1" noTextEdit="1"/>
          </p:cNvSpPr>
          <p:nvPr>
            <p:ph type="sldImg"/>
          </p:nvPr>
        </p:nvSpPr>
        <p:spPr>
          <a:xfrm>
            <a:off x="923925" y="746125"/>
            <a:ext cx="4970463" cy="3727450"/>
          </a:xfrm>
          <a:ln/>
        </p:spPr>
      </p:sp>
      <p:sp>
        <p:nvSpPr>
          <p:cNvPr id="45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CB53D-40DB-4368-B052-48ACCD7C558E}" type="slidenum">
              <a:rPr lang="en-US"/>
              <a:pPr/>
              <a:t>76</a:t>
            </a:fld>
            <a:endParaRPr lang="en-US"/>
          </a:p>
        </p:txBody>
      </p:sp>
      <p:sp>
        <p:nvSpPr>
          <p:cNvPr id="574466" name="Rectangle 2"/>
          <p:cNvSpPr>
            <a:spLocks noRot="1" noChangeArrowheads="1" noTextEdit="1"/>
          </p:cNvSpPr>
          <p:nvPr>
            <p:ph type="sldImg"/>
          </p:nvPr>
        </p:nvSpPr>
        <p:spPr>
          <a:xfrm>
            <a:off x="922338" y="746125"/>
            <a:ext cx="4972050" cy="3729038"/>
          </a:xfrm>
          <a:ln/>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CD8F-FBC0-4311-B911-A0A8BEF5B385}" type="slidenum">
              <a:rPr lang="en-US"/>
              <a:pPr/>
              <a:t>77</a:t>
            </a:fld>
            <a:endParaRPr lang="en-US"/>
          </a:p>
        </p:txBody>
      </p:sp>
      <p:sp>
        <p:nvSpPr>
          <p:cNvPr id="552962" name="Rectangle 2"/>
          <p:cNvSpPr>
            <a:spLocks noRot="1" noChangeArrowheads="1" noTextEdit="1"/>
          </p:cNvSpPr>
          <p:nvPr>
            <p:ph type="sldImg"/>
          </p:nvPr>
        </p:nvSpPr>
        <p:spPr>
          <a:xfrm>
            <a:off x="922338" y="746125"/>
            <a:ext cx="4972050" cy="3729038"/>
          </a:xfrm>
          <a:ln/>
        </p:spPr>
      </p:sp>
      <p:sp>
        <p:nvSpPr>
          <p:cNvPr id="552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5BFC13-5931-481C-988C-57B0898C72D3}" type="slidenum">
              <a:rPr lang="en-US"/>
              <a:pPr/>
              <a:t>12</a:t>
            </a:fld>
            <a:endParaRPr lang="en-US"/>
          </a:p>
        </p:txBody>
      </p:sp>
      <p:sp>
        <p:nvSpPr>
          <p:cNvPr id="455682" name="Rectangle 2"/>
          <p:cNvSpPr>
            <a:spLocks noRot="1" noChangeArrowheads="1" noTextEdit="1"/>
          </p:cNvSpPr>
          <p:nvPr>
            <p:ph type="sldImg"/>
          </p:nvPr>
        </p:nvSpPr>
        <p:spPr>
          <a:xfrm>
            <a:off x="923925" y="746125"/>
            <a:ext cx="4970463" cy="3727450"/>
          </a:xfrm>
          <a:ln/>
        </p:spPr>
      </p:sp>
      <p:sp>
        <p:nvSpPr>
          <p:cNvPr id="45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21694-7A7C-4BF4-9FD7-690D30827FC5}" type="slidenum">
              <a:rPr lang="en-US"/>
              <a:pPr/>
              <a:t>13</a:t>
            </a:fld>
            <a:endParaRPr lang="en-US"/>
          </a:p>
        </p:txBody>
      </p:sp>
      <p:sp>
        <p:nvSpPr>
          <p:cNvPr id="457730" name="Rectangle 2"/>
          <p:cNvSpPr>
            <a:spLocks noRot="1" noChangeArrowheads="1" noTextEdit="1"/>
          </p:cNvSpPr>
          <p:nvPr>
            <p:ph type="sldImg"/>
          </p:nvPr>
        </p:nvSpPr>
        <p:spPr>
          <a:xfrm>
            <a:off x="923925" y="746125"/>
            <a:ext cx="4970463" cy="3727450"/>
          </a:xfrm>
          <a:ln/>
        </p:spPr>
      </p:sp>
      <p:sp>
        <p:nvSpPr>
          <p:cNvPr id="45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73276B-F36C-422B-8A8B-5303B38021F3}" type="slidenum">
              <a:rPr lang="en-US"/>
              <a:pPr/>
              <a:t>14</a:t>
            </a:fld>
            <a:endParaRPr lang="en-US"/>
          </a:p>
        </p:txBody>
      </p:sp>
      <p:sp>
        <p:nvSpPr>
          <p:cNvPr id="459778" name="Rectangle 2"/>
          <p:cNvSpPr>
            <a:spLocks noRot="1" noChangeArrowheads="1" noTextEdit="1"/>
          </p:cNvSpPr>
          <p:nvPr>
            <p:ph type="sldImg"/>
          </p:nvPr>
        </p:nvSpPr>
        <p:spPr>
          <a:xfrm>
            <a:off x="923925" y="746125"/>
            <a:ext cx="4970463" cy="3727450"/>
          </a:xfrm>
          <a:ln/>
        </p:spPr>
      </p:sp>
      <p:sp>
        <p:nvSpPr>
          <p:cNvPr id="45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C75FDF-70D3-4ADF-A21D-A247D0DBED40}" type="slidenum">
              <a:rPr lang="en-US"/>
              <a:pPr/>
              <a:t>21</a:t>
            </a:fld>
            <a:endParaRPr lang="en-US"/>
          </a:p>
        </p:txBody>
      </p:sp>
      <p:sp>
        <p:nvSpPr>
          <p:cNvPr id="463874" name="Rectangle 2"/>
          <p:cNvSpPr>
            <a:spLocks noRot="1" noChangeArrowheads="1" noTextEdit="1"/>
          </p:cNvSpPr>
          <p:nvPr>
            <p:ph type="sldImg"/>
          </p:nvPr>
        </p:nvSpPr>
        <p:spPr>
          <a:xfrm>
            <a:off x="923925" y="746125"/>
            <a:ext cx="4970463" cy="3727450"/>
          </a:xfrm>
          <a:ln/>
        </p:spPr>
      </p:sp>
      <p:sp>
        <p:nvSpPr>
          <p:cNvPr id="4638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9C75431-A3B2-4CD3-82F9-B62AE4F47BFE}" type="slidenum">
              <a:rPr lang="en-GB"/>
              <a:pPr/>
              <a:t>‹#›</a:t>
            </a:fld>
            <a:endParaRPr lang="en-GB"/>
          </a:p>
        </p:txBody>
      </p:sp>
    </p:spTree>
    <p:extLst>
      <p:ext uri="{BB962C8B-B14F-4D97-AF65-F5344CB8AC3E}">
        <p14:creationId xmlns:p14="http://schemas.microsoft.com/office/powerpoint/2010/main" val="272039533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6A3477E-65F6-47D1-9713-EAA75EE0FDC1}" type="slidenum">
              <a:rPr lang="en-GB"/>
              <a:pPr/>
              <a:t>‹#›</a:t>
            </a:fld>
            <a:endParaRPr lang="en-GB"/>
          </a:p>
        </p:txBody>
      </p:sp>
    </p:spTree>
    <p:extLst>
      <p:ext uri="{BB962C8B-B14F-4D97-AF65-F5344CB8AC3E}">
        <p14:creationId xmlns:p14="http://schemas.microsoft.com/office/powerpoint/2010/main" val="356898729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014EBB9-520F-48B7-9AF7-ED1BD4B86D5B}" type="slidenum">
              <a:rPr lang="en-GB"/>
              <a:pPr/>
              <a:t>‹#›</a:t>
            </a:fld>
            <a:endParaRPr lang="en-GB"/>
          </a:p>
        </p:txBody>
      </p:sp>
    </p:spTree>
    <p:extLst>
      <p:ext uri="{BB962C8B-B14F-4D97-AF65-F5344CB8AC3E}">
        <p14:creationId xmlns:p14="http://schemas.microsoft.com/office/powerpoint/2010/main" val="419891884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ABD436D-1E46-46BB-AE3B-9290DAFC41F6}" type="slidenum">
              <a:rPr lang="en-GB"/>
              <a:pPr/>
              <a:t>‹#›</a:t>
            </a:fld>
            <a:endParaRPr lang="en-GB"/>
          </a:p>
        </p:txBody>
      </p:sp>
    </p:spTree>
    <p:extLst>
      <p:ext uri="{BB962C8B-B14F-4D97-AF65-F5344CB8AC3E}">
        <p14:creationId xmlns:p14="http://schemas.microsoft.com/office/powerpoint/2010/main" val="7927163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405FE9B-D527-465F-8CF0-D3D8937A3E71}" type="slidenum">
              <a:rPr lang="en-GB"/>
              <a:pPr/>
              <a:t>‹#›</a:t>
            </a:fld>
            <a:endParaRPr lang="en-GB"/>
          </a:p>
        </p:txBody>
      </p:sp>
    </p:spTree>
    <p:extLst>
      <p:ext uri="{BB962C8B-B14F-4D97-AF65-F5344CB8AC3E}">
        <p14:creationId xmlns:p14="http://schemas.microsoft.com/office/powerpoint/2010/main" val="380815888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3139A3D-1214-4238-87AA-3AE488D31BA5}" type="slidenum">
              <a:rPr lang="en-GB"/>
              <a:pPr/>
              <a:t>‹#›</a:t>
            </a:fld>
            <a:endParaRPr lang="en-GB"/>
          </a:p>
        </p:txBody>
      </p:sp>
    </p:spTree>
    <p:extLst>
      <p:ext uri="{BB962C8B-B14F-4D97-AF65-F5344CB8AC3E}">
        <p14:creationId xmlns:p14="http://schemas.microsoft.com/office/powerpoint/2010/main" val="401031260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7CF1E3C-7B51-42C2-BB8A-BB596DC41703}" type="slidenum">
              <a:rPr lang="en-GB"/>
              <a:pPr/>
              <a:t>‹#›</a:t>
            </a:fld>
            <a:endParaRPr lang="en-GB"/>
          </a:p>
        </p:txBody>
      </p:sp>
    </p:spTree>
    <p:extLst>
      <p:ext uri="{BB962C8B-B14F-4D97-AF65-F5344CB8AC3E}">
        <p14:creationId xmlns:p14="http://schemas.microsoft.com/office/powerpoint/2010/main" val="317367758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F1B26F1-3C59-4EB0-9790-32CD0DBB96FF}" type="slidenum">
              <a:rPr lang="en-GB"/>
              <a:pPr/>
              <a:t>‹#›</a:t>
            </a:fld>
            <a:endParaRPr lang="en-GB"/>
          </a:p>
        </p:txBody>
      </p:sp>
    </p:spTree>
    <p:extLst>
      <p:ext uri="{BB962C8B-B14F-4D97-AF65-F5344CB8AC3E}">
        <p14:creationId xmlns:p14="http://schemas.microsoft.com/office/powerpoint/2010/main" val="210414007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5124905C-47B5-4A90-8343-C833C28343E5}" type="slidenum">
              <a:rPr lang="en-GB"/>
              <a:pPr/>
              <a:t>‹#›</a:t>
            </a:fld>
            <a:endParaRPr lang="en-GB"/>
          </a:p>
        </p:txBody>
      </p:sp>
    </p:spTree>
    <p:extLst>
      <p:ext uri="{BB962C8B-B14F-4D97-AF65-F5344CB8AC3E}">
        <p14:creationId xmlns:p14="http://schemas.microsoft.com/office/powerpoint/2010/main" val="303777347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39114D0D-804F-415F-9453-68291495272F}" type="slidenum">
              <a:rPr lang="en-GB"/>
              <a:pPr/>
              <a:t>‹#›</a:t>
            </a:fld>
            <a:endParaRPr lang="en-GB"/>
          </a:p>
        </p:txBody>
      </p:sp>
    </p:spTree>
    <p:extLst>
      <p:ext uri="{BB962C8B-B14F-4D97-AF65-F5344CB8AC3E}">
        <p14:creationId xmlns:p14="http://schemas.microsoft.com/office/powerpoint/2010/main" val="369089647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F09E101-1178-4212-8BA7-4728BED0CAF4}" type="slidenum">
              <a:rPr lang="en-GB"/>
              <a:pPr/>
              <a:t>‹#›</a:t>
            </a:fld>
            <a:endParaRPr lang="en-GB"/>
          </a:p>
        </p:txBody>
      </p:sp>
    </p:spTree>
    <p:extLst>
      <p:ext uri="{BB962C8B-B14F-4D97-AF65-F5344CB8AC3E}">
        <p14:creationId xmlns:p14="http://schemas.microsoft.com/office/powerpoint/2010/main" val="142082794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A0EDA4F-39D7-465C-AD3E-082384C0D6ED}" type="slidenum">
              <a:rPr lang="en-GB"/>
              <a:pPr/>
              <a:t>‹#›</a:t>
            </a:fld>
            <a:endParaRPr lang="en-GB"/>
          </a:p>
        </p:txBody>
      </p:sp>
    </p:spTree>
    <p:extLst>
      <p:ext uri="{BB962C8B-B14F-4D97-AF65-F5344CB8AC3E}">
        <p14:creationId xmlns:p14="http://schemas.microsoft.com/office/powerpoint/2010/main" val="366199844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99">
                <a:gamma/>
                <a:shade val="56471"/>
                <a:invGamma/>
              </a:srgbClr>
            </a:gs>
            <a:gs pos="50000">
              <a:srgbClr val="336699"/>
            </a:gs>
            <a:gs pos="100000">
              <a:srgbClr val="336699">
                <a:gamma/>
                <a:shade val="56471"/>
                <a:invGamma/>
              </a:srgbClr>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443C53DB-F080-4324-A452-D39CF1AD9CD8}"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3" Type="http://schemas.openxmlformats.org/officeDocument/2006/relationships/hyperlink" Target="http://www.sciencemag.org/content/vol307/issue5717/images/large/307_1909_F1.jpe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7.w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hyperlink" Target="http://jcem.endojournals.org/content/vol88/issue10/images/large/eg1039813005.jpe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jcem.endojournals.org/content/vol88/issue10/images/large/eg1039813001.jpeg" TargetMode="External"/><Relationship Id="rId4" Type="http://schemas.openxmlformats.org/officeDocument/2006/relationships/image" Target="../media/image19.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3.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ctrTitle" idx="4294967295"/>
          </p:nvPr>
        </p:nvSpPr>
        <p:spPr>
          <a:xfrm>
            <a:off x="609600" y="1023938"/>
            <a:ext cx="7924800" cy="1470025"/>
          </a:xfrm>
        </p:spPr>
        <p:txBody>
          <a:bodyPr/>
          <a:lstStyle/>
          <a:p>
            <a:r>
              <a:rPr lang="en-GB" sz="5400" dirty="0">
                <a:solidFill>
                  <a:schemeClr val="bg1"/>
                </a:solidFill>
              </a:rPr>
              <a:t>Central regulation of energy expenditure (EE)</a:t>
            </a:r>
            <a:endParaRPr lang="en-US" sz="5400" dirty="0">
              <a:solidFill>
                <a:schemeClr val="bg1"/>
              </a:solidFill>
            </a:endParaRPr>
          </a:p>
        </p:txBody>
      </p:sp>
      <p:sp>
        <p:nvSpPr>
          <p:cNvPr id="624643" name="Rectangle 3"/>
          <p:cNvSpPr>
            <a:spLocks noGrp="1" noChangeArrowheads="1"/>
          </p:cNvSpPr>
          <p:nvPr>
            <p:ph type="subTitle" idx="4294967295"/>
          </p:nvPr>
        </p:nvSpPr>
        <p:spPr>
          <a:xfrm>
            <a:off x="1008063" y="3824288"/>
            <a:ext cx="7162800" cy="1223962"/>
          </a:xfrm>
        </p:spPr>
        <p:txBody>
          <a:bodyPr/>
          <a:lstStyle/>
          <a:p>
            <a:pPr marL="0" indent="0" algn="ctr">
              <a:lnSpc>
                <a:spcPct val="90000"/>
              </a:lnSpc>
              <a:buFontTx/>
              <a:buNone/>
            </a:pPr>
            <a:r>
              <a:rPr lang="en-GB" dirty="0">
                <a:solidFill>
                  <a:schemeClr val="bg1"/>
                </a:solidFill>
              </a:rPr>
              <a:t>Dr Caroline Small</a:t>
            </a:r>
          </a:p>
        </p:txBody>
      </p:sp>
      <p:pic>
        <p:nvPicPr>
          <p:cNvPr id="624644" name="Picture 3200" descr="I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888" y="5500688"/>
            <a:ext cx="31242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Text Box 2"/>
          <p:cNvSpPr txBox="1">
            <a:spLocks noChangeArrowheads="1"/>
          </p:cNvSpPr>
          <p:nvPr/>
        </p:nvSpPr>
        <p:spPr bwMode="auto">
          <a:xfrm>
            <a:off x="179388" y="1557338"/>
            <a:ext cx="17287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FFFF"/>
                </a:solidFill>
                <a:latin typeface="Times New Roman" pitchFamily="18" charset="0"/>
              </a:rPr>
              <a:t>COLD</a:t>
            </a:r>
          </a:p>
        </p:txBody>
      </p:sp>
      <p:sp>
        <p:nvSpPr>
          <p:cNvPr id="446467" name="Text Box 3"/>
          <p:cNvSpPr txBox="1">
            <a:spLocks noChangeArrowheads="1"/>
          </p:cNvSpPr>
          <p:nvPr/>
        </p:nvSpPr>
        <p:spPr bwMode="auto">
          <a:xfrm>
            <a:off x="250825" y="4149725"/>
            <a:ext cx="20875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200">
                <a:solidFill>
                  <a:srgbClr val="FF6699"/>
                </a:solidFill>
                <a:latin typeface="Times New Roman" pitchFamily="18" charset="0"/>
              </a:rPr>
              <a:t>OVER-</a:t>
            </a:r>
          </a:p>
          <a:p>
            <a:r>
              <a:rPr lang="en-GB" sz="3200">
                <a:solidFill>
                  <a:srgbClr val="FF6699"/>
                </a:solidFill>
                <a:latin typeface="Times New Roman" pitchFamily="18" charset="0"/>
              </a:rPr>
              <a:t>FEEDING</a:t>
            </a:r>
          </a:p>
        </p:txBody>
      </p:sp>
      <p:sp>
        <p:nvSpPr>
          <p:cNvPr id="446468" name="Text Box 4"/>
          <p:cNvSpPr txBox="1">
            <a:spLocks noChangeArrowheads="1"/>
          </p:cNvSpPr>
          <p:nvPr/>
        </p:nvSpPr>
        <p:spPr bwMode="auto">
          <a:xfrm>
            <a:off x="1979613" y="2538413"/>
            <a:ext cx="4584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000">
                <a:solidFill>
                  <a:schemeClr val="bg1"/>
                </a:solidFill>
                <a:latin typeface="Times New Roman" pitchFamily="18" charset="0"/>
              </a:rPr>
              <a:t>HYPOTHALAMUS</a:t>
            </a:r>
          </a:p>
        </p:txBody>
      </p:sp>
      <p:sp>
        <p:nvSpPr>
          <p:cNvPr id="446469" name="Text Box 5"/>
          <p:cNvSpPr txBox="1">
            <a:spLocks noChangeArrowheads="1"/>
          </p:cNvSpPr>
          <p:nvPr/>
        </p:nvSpPr>
        <p:spPr bwMode="auto">
          <a:xfrm>
            <a:off x="5724525" y="4581525"/>
            <a:ext cx="32400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200">
                <a:solidFill>
                  <a:srgbClr val="00FF00"/>
                </a:solidFill>
                <a:latin typeface="Times New Roman" pitchFamily="18" charset="0"/>
              </a:rPr>
              <a:t>HEAT</a:t>
            </a:r>
          </a:p>
          <a:p>
            <a:r>
              <a:rPr lang="en-GB" sz="3200">
                <a:solidFill>
                  <a:srgbClr val="00FF00"/>
                </a:solidFill>
                <a:latin typeface="Times New Roman" pitchFamily="18" charset="0"/>
              </a:rPr>
              <a:t>PRODUCTION</a:t>
            </a:r>
          </a:p>
        </p:txBody>
      </p:sp>
      <p:sp>
        <p:nvSpPr>
          <p:cNvPr id="446470" name="AutoShape 6"/>
          <p:cNvSpPr>
            <a:spLocks noChangeArrowheads="1"/>
          </p:cNvSpPr>
          <p:nvPr/>
        </p:nvSpPr>
        <p:spPr bwMode="auto">
          <a:xfrm rot="1245344">
            <a:off x="1908175" y="1341438"/>
            <a:ext cx="2016125" cy="863600"/>
          </a:xfrm>
          <a:prstGeom prst="curvedDownArrow">
            <a:avLst>
              <a:gd name="adj1" fmla="val 46691"/>
              <a:gd name="adj2" fmla="val 93382"/>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6471" name="AutoShape 7"/>
          <p:cNvSpPr>
            <a:spLocks noChangeArrowheads="1"/>
          </p:cNvSpPr>
          <p:nvPr/>
        </p:nvSpPr>
        <p:spPr bwMode="auto">
          <a:xfrm rot="-2409925">
            <a:off x="2051050" y="3573463"/>
            <a:ext cx="1871663" cy="936625"/>
          </a:xfrm>
          <a:prstGeom prst="curvedUpArrow">
            <a:avLst>
              <a:gd name="adj1" fmla="val 39966"/>
              <a:gd name="adj2" fmla="val 79932"/>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6472" name="AutoShape 8"/>
          <p:cNvSpPr>
            <a:spLocks noChangeArrowheads="1"/>
          </p:cNvSpPr>
          <p:nvPr/>
        </p:nvSpPr>
        <p:spPr bwMode="auto">
          <a:xfrm rot="3028144">
            <a:off x="6337300" y="2455863"/>
            <a:ext cx="2663825" cy="1152525"/>
          </a:xfrm>
          <a:prstGeom prst="curvedDownArrow">
            <a:avLst>
              <a:gd name="adj1" fmla="val 46226"/>
              <a:gd name="adj2" fmla="val 92452"/>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6473" name="Rectangle 9"/>
          <p:cNvSpPr>
            <a:spLocks noChangeArrowheads="1"/>
          </p:cNvSpPr>
          <p:nvPr/>
        </p:nvSpPr>
        <p:spPr bwMode="auto">
          <a:xfrm>
            <a:off x="112713" y="5721350"/>
            <a:ext cx="572452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en-GB" sz="2400">
                <a:solidFill>
                  <a:schemeClr val="bg1"/>
                </a:solidFill>
                <a:latin typeface="Times New Roman" pitchFamily="18" charset="0"/>
              </a:rPr>
              <a:t> Regardless of stimulus (cold/overfeeding)</a:t>
            </a:r>
          </a:p>
          <a:p>
            <a:pPr>
              <a:spcBef>
                <a:spcPct val="20000"/>
              </a:spcBef>
            </a:pPr>
            <a:r>
              <a:rPr lang="en-GB" sz="2400">
                <a:solidFill>
                  <a:schemeClr val="bg1"/>
                </a:solidFill>
                <a:latin typeface="Times New Roman" pitchFamily="18" charset="0"/>
              </a:rPr>
              <a:t> - efferent neural pathways are the </a:t>
            </a:r>
            <a:r>
              <a:rPr lang="en-GB" sz="2400" u="sng">
                <a:solidFill>
                  <a:schemeClr val="bg1"/>
                </a:solidFill>
                <a:latin typeface="Times New Roman" pitchFamily="18" charset="0"/>
              </a:rPr>
              <a:t>same</a:t>
            </a:r>
          </a:p>
        </p:txBody>
      </p:sp>
      <p:sp>
        <p:nvSpPr>
          <p:cNvPr id="446474" name="Text Box 10"/>
          <p:cNvSpPr txBox="1">
            <a:spLocks noChangeArrowheads="1"/>
          </p:cNvSpPr>
          <p:nvPr/>
        </p:nvSpPr>
        <p:spPr bwMode="auto">
          <a:xfrm>
            <a:off x="1692275" y="115888"/>
            <a:ext cx="62658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chemeClr val="bg1"/>
                </a:solidFill>
                <a:latin typeface="Times New Roman" pitchFamily="18" charset="0"/>
              </a:rPr>
              <a:t>ADAPTIVE THERMOGENESIS</a:t>
            </a:r>
            <a:endParaRPr lang="en-US" sz="3200">
              <a:solidFill>
                <a:schemeClr val="bg1"/>
              </a:solidFill>
              <a:latin typeface="Times New Roman" pitchFamily="18"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GB" b="1">
                <a:solidFill>
                  <a:srgbClr val="FFFF00"/>
                </a:solidFill>
              </a:rPr>
              <a:t>Diet-induced thermogenesis</a:t>
            </a:r>
          </a:p>
        </p:txBody>
      </p:sp>
      <p:sp>
        <p:nvSpPr>
          <p:cNvPr id="452611" name="Rectangle 3"/>
          <p:cNvSpPr>
            <a:spLocks noGrp="1" noChangeArrowheads="1"/>
          </p:cNvSpPr>
          <p:nvPr>
            <p:ph type="body" idx="4294967295"/>
          </p:nvPr>
        </p:nvSpPr>
        <p:spPr>
          <a:xfrm>
            <a:off x="701675" y="1403350"/>
            <a:ext cx="7772400" cy="4114800"/>
          </a:xfrm>
        </p:spPr>
        <p:txBody>
          <a:bodyPr/>
          <a:lstStyle/>
          <a:p>
            <a:pPr>
              <a:buClr>
                <a:srgbClr val="FF0000"/>
              </a:buClr>
            </a:pPr>
            <a:r>
              <a:rPr lang="en-GB" sz="3600">
                <a:solidFill>
                  <a:schemeClr val="bg1"/>
                </a:solidFill>
              </a:rPr>
              <a:t>Regulatory increase in energy expenditure which accompanies hyperphagia</a:t>
            </a:r>
          </a:p>
          <a:p>
            <a:pPr>
              <a:buClr>
                <a:srgbClr val="FF0000"/>
              </a:buClr>
            </a:pPr>
            <a:r>
              <a:rPr lang="en-GB" sz="3600">
                <a:solidFill>
                  <a:schemeClr val="bg1"/>
                </a:solidFill>
              </a:rPr>
              <a:t>Aim is to prevent or minimise the deposition of excess fat</a:t>
            </a:r>
          </a:p>
          <a:p>
            <a:pPr>
              <a:buClr>
                <a:srgbClr val="FF0000"/>
              </a:buClr>
            </a:pPr>
            <a:r>
              <a:rPr lang="en-GB" sz="3600">
                <a:solidFill>
                  <a:schemeClr val="bg1"/>
                </a:solidFill>
              </a:rPr>
              <a:t>In rodents – majority of excess energy dissipated as HEAT</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a:xfrm>
            <a:off x="-115888" y="-26988"/>
            <a:ext cx="9431338" cy="1143001"/>
          </a:xfrm>
        </p:spPr>
        <p:txBody>
          <a:bodyPr/>
          <a:lstStyle/>
          <a:p>
            <a:r>
              <a:rPr lang="en-GB" sz="4800" b="1">
                <a:solidFill>
                  <a:schemeClr val="bg1"/>
                </a:solidFill>
              </a:rPr>
              <a:t>Remember: energy balance</a:t>
            </a:r>
          </a:p>
        </p:txBody>
      </p:sp>
      <p:sp>
        <p:nvSpPr>
          <p:cNvPr id="454659" name="Line 3"/>
          <p:cNvSpPr>
            <a:spLocks noChangeShapeType="1"/>
          </p:cNvSpPr>
          <p:nvPr/>
        </p:nvSpPr>
        <p:spPr bwMode="auto">
          <a:xfrm>
            <a:off x="1601788" y="5292725"/>
            <a:ext cx="6400800" cy="0"/>
          </a:xfrm>
          <a:prstGeom prst="line">
            <a:avLst/>
          </a:prstGeom>
          <a:noFill/>
          <a:ln w="1270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4660" name="AutoShape 4"/>
          <p:cNvSpPr>
            <a:spLocks noChangeArrowheads="1"/>
          </p:cNvSpPr>
          <p:nvPr/>
        </p:nvSpPr>
        <p:spPr bwMode="auto">
          <a:xfrm>
            <a:off x="4338638" y="5373688"/>
            <a:ext cx="863600" cy="1008062"/>
          </a:xfrm>
          <a:prstGeom prst="triangle">
            <a:avLst>
              <a:gd name="adj" fmla="val 500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4661" name="Text Box 5"/>
          <p:cNvSpPr txBox="1">
            <a:spLocks noChangeArrowheads="1"/>
          </p:cNvSpPr>
          <p:nvPr/>
        </p:nvSpPr>
        <p:spPr bwMode="auto">
          <a:xfrm>
            <a:off x="1114425" y="1482725"/>
            <a:ext cx="3025775" cy="3025775"/>
          </a:xfrm>
          <a:prstGeom prst="rect">
            <a:avLst/>
          </a:prstGeom>
          <a:noFill/>
          <a:ln w="317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40000"/>
              </a:lnSpc>
            </a:pPr>
            <a:r>
              <a:rPr lang="en-GB" sz="3600">
                <a:solidFill>
                  <a:srgbClr val="FF6699"/>
                </a:solidFill>
                <a:latin typeface="Times New Roman" pitchFamily="18" charset="0"/>
              </a:rPr>
              <a:t>ENERGY INPUT:</a:t>
            </a:r>
          </a:p>
          <a:p>
            <a:pPr algn="just">
              <a:lnSpc>
                <a:spcPct val="140000"/>
              </a:lnSpc>
            </a:pPr>
            <a:r>
              <a:rPr lang="en-GB" sz="3200">
                <a:solidFill>
                  <a:srgbClr val="FFFF00"/>
                </a:solidFill>
                <a:latin typeface="Times New Roman" pitchFamily="18" charset="0"/>
              </a:rPr>
              <a:t>Food intake</a:t>
            </a:r>
          </a:p>
          <a:p>
            <a:pPr algn="just">
              <a:lnSpc>
                <a:spcPct val="140000"/>
              </a:lnSpc>
            </a:pPr>
            <a:endParaRPr lang="en-GB" sz="3200">
              <a:solidFill>
                <a:srgbClr val="FFFF00"/>
              </a:solidFill>
              <a:latin typeface="Times New Roman" pitchFamily="18" charset="0"/>
            </a:endParaRPr>
          </a:p>
        </p:txBody>
      </p:sp>
      <p:sp>
        <p:nvSpPr>
          <p:cNvPr id="454662" name="Text Box 6"/>
          <p:cNvSpPr txBox="1">
            <a:spLocks noChangeArrowheads="1"/>
          </p:cNvSpPr>
          <p:nvPr/>
        </p:nvSpPr>
        <p:spPr bwMode="auto">
          <a:xfrm>
            <a:off x="5138738" y="1508125"/>
            <a:ext cx="3313112" cy="3025775"/>
          </a:xfrm>
          <a:prstGeom prst="rect">
            <a:avLst/>
          </a:prstGeom>
          <a:noFill/>
          <a:ln w="317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spcBef>
                <a:spcPct val="50000"/>
              </a:spcBef>
            </a:pPr>
            <a:r>
              <a:rPr lang="en-GB" sz="3600">
                <a:solidFill>
                  <a:srgbClr val="FF6699"/>
                </a:solidFill>
                <a:latin typeface="Times New Roman" pitchFamily="18" charset="0"/>
              </a:rPr>
              <a:t>ENERGY OUTPUT:</a:t>
            </a:r>
          </a:p>
          <a:p>
            <a:pPr>
              <a:lnSpc>
                <a:spcPct val="140000"/>
              </a:lnSpc>
            </a:pPr>
            <a:r>
              <a:rPr lang="en-GB" sz="3200">
                <a:solidFill>
                  <a:srgbClr val="FFFF00"/>
                </a:solidFill>
                <a:latin typeface="Times New Roman" pitchFamily="18" charset="0"/>
              </a:rPr>
              <a:t>Thermogenesis</a:t>
            </a:r>
          </a:p>
          <a:p>
            <a:pPr>
              <a:lnSpc>
                <a:spcPct val="140000"/>
              </a:lnSpc>
            </a:pPr>
            <a:r>
              <a:rPr lang="en-GB" sz="3200">
                <a:solidFill>
                  <a:srgbClr val="FFFF00"/>
                </a:solidFill>
                <a:latin typeface="Times New Roman" pitchFamily="18" charset="0"/>
              </a:rPr>
              <a:t>Physical activity</a:t>
            </a:r>
          </a:p>
        </p:txBody>
      </p:sp>
      <p:sp>
        <p:nvSpPr>
          <p:cNvPr id="454663" name="AutoShape 7"/>
          <p:cNvSpPr>
            <a:spLocks noChangeArrowheads="1"/>
          </p:cNvSpPr>
          <p:nvPr/>
        </p:nvSpPr>
        <p:spPr bwMode="auto">
          <a:xfrm>
            <a:off x="2339975" y="4522788"/>
            <a:ext cx="503238" cy="647700"/>
          </a:xfrm>
          <a:prstGeom prst="downArrow">
            <a:avLst>
              <a:gd name="adj1" fmla="val 50000"/>
              <a:gd name="adj2" fmla="val 32177"/>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454664" name="AutoShape 8"/>
          <p:cNvSpPr>
            <a:spLocks noChangeArrowheads="1"/>
          </p:cNvSpPr>
          <p:nvPr/>
        </p:nvSpPr>
        <p:spPr bwMode="auto">
          <a:xfrm>
            <a:off x="6659563" y="4525963"/>
            <a:ext cx="504825" cy="647700"/>
          </a:xfrm>
          <a:prstGeom prst="downArrow">
            <a:avLst>
              <a:gd name="adj1" fmla="val 50000"/>
              <a:gd name="adj2" fmla="val 32075"/>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685800" y="115888"/>
            <a:ext cx="7772400" cy="1143000"/>
          </a:xfrm>
        </p:spPr>
        <p:txBody>
          <a:bodyPr/>
          <a:lstStyle/>
          <a:p>
            <a:r>
              <a:rPr lang="en-GB" b="1">
                <a:solidFill>
                  <a:schemeClr val="bg1"/>
                </a:solidFill>
              </a:rPr>
              <a:t>Diet-induced thermogenesis</a:t>
            </a:r>
          </a:p>
        </p:txBody>
      </p:sp>
      <p:sp>
        <p:nvSpPr>
          <p:cNvPr id="456707" name="Line 3"/>
          <p:cNvSpPr>
            <a:spLocks noChangeShapeType="1"/>
          </p:cNvSpPr>
          <p:nvPr/>
        </p:nvSpPr>
        <p:spPr bwMode="auto">
          <a:xfrm>
            <a:off x="1476375" y="4365625"/>
            <a:ext cx="6696075" cy="792163"/>
          </a:xfrm>
          <a:prstGeom prst="line">
            <a:avLst/>
          </a:prstGeom>
          <a:noFill/>
          <a:ln w="1270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6708" name="AutoShape 4"/>
          <p:cNvSpPr>
            <a:spLocks noChangeArrowheads="1"/>
          </p:cNvSpPr>
          <p:nvPr/>
        </p:nvSpPr>
        <p:spPr bwMode="auto">
          <a:xfrm>
            <a:off x="4143375" y="4803775"/>
            <a:ext cx="863600" cy="1009650"/>
          </a:xfrm>
          <a:prstGeom prst="triangle">
            <a:avLst>
              <a:gd name="adj" fmla="val 500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6709" name="Text Box 5"/>
          <p:cNvSpPr txBox="1">
            <a:spLocks noChangeArrowheads="1"/>
          </p:cNvSpPr>
          <p:nvPr/>
        </p:nvSpPr>
        <p:spPr bwMode="auto">
          <a:xfrm>
            <a:off x="755650" y="2205038"/>
            <a:ext cx="2808288" cy="15795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FF6699"/>
                </a:solidFill>
                <a:latin typeface="Times New Roman" pitchFamily="18" charset="0"/>
              </a:rPr>
              <a:t>Increased diet-induced thermogenesis</a:t>
            </a:r>
          </a:p>
        </p:txBody>
      </p:sp>
      <p:sp>
        <p:nvSpPr>
          <p:cNvPr id="456710" name="Text Box 6"/>
          <p:cNvSpPr txBox="1">
            <a:spLocks noChangeArrowheads="1"/>
          </p:cNvSpPr>
          <p:nvPr/>
        </p:nvSpPr>
        <p:spPr bwMode="auto">
          <a:xfrm>
            <a:off x="6240463" y="3521075"/>
            <a:ext cx="2376487" cy="10922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FFFF"/>
                </a:solidFill>
                <a:latin typeface="Times New Roman" pitchFamily="18" charset="0"/>
              </a:rPr>
              <a:t>Increased food intake</a:t>
            </a:r>
          </a:p>
        </p:txBody>
      </p:sp>
      <p:sp>
        <p:nvSpPr>
          <p:cNvPr id="456711" name="AutoShape 7"/>
          <p:cNvSpPr>
            <a:spLocks noChangeArrowheads="1"/>
          </p:cNvSpPr>
          <p:nvPr/>
        </p:nvSpPr>
        <p:spPr bwMode="auto">
          <a:xfrm>
            <a:off x="3636963" y="2930525"/>
            <a:ext cx="2447925" cy="1295400"/>
          </a:xfrm>
          <a:prstGeom prst="curvedLeftArrow">
            <a:avLst>
              <a:gd name="adj1" fmla="val 20000"/>
              <a:gd name="adj2" fmla="val 40000"/>
              <a:gd name="adj3" fmla="val 6299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6712" name="Text Box 8"/>
          <p:cNvSpPr txBox="1">
            <a:spLocks noChangeArrowheads="1"/>
          </p:cNvSpPr>
          <p:nvPr/>
        </p:nvSpPr>
        <p:spPr bwMode="auto">
          <a:xfrm>
            <a:off x="6804025" y="2708275"/>
            <a:ext cx="720725" cy="488950"/>
          </a:xfrm>
          <a:prstGeom prst="rect">
            <a:avLst/>
          </a:prstGeom>
          <a:noFill/>
          <a:ln w="317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chemeClr val="bg1"/>
                </a:solidFill>
                <a:latin typeface="Times New Roman" pitchFamily="18" charset="0"/>
              </a:rPr>
              <a:t>  1</a:t>
            </a:r>
          </a:p>
        </p:txBody>
      </p:sp>
      <p:sp>
        <p:nvSpPr>
          <p:cNvPr id="456713" name="Text Box 9"/>
          <p:cNvSpPr txBox="1">
            <a:spLocks noChangeArrowheads="1"/>
          </p:cNvSpPr>
          <p:nvPr/>
        </p:nvSpPr>
        <p:spPr bwMode="auto">
          <a:xfrm>
            <a:off x="1547813" y="1628775"/>
            <a:ext cx="647700" cy="482600"/>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chemeClr val="bg1"/>
                </a:solidFill>
                <a:latin typeface="Times New Roman" pitchFamily="18" charset="0"/>
              </a:rPr>
              <a:t>  2</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Text Box 2"/>
          <p:cNvSpPr txBox="1">
            <a:spLocks noChangeArrowheads="1"/>
          </p:cNvSpPr>
          <p:nvPr/>
        </p:nvSpPr>
        <p:spPr bwMode="auto">
          <a:xfrm>
            <a:off x="476250" y="593725"/>
            <a:ext cx="8208963"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800">
                <a:solidFill>
                  <a:schemeClr val="bg1"/>
                </a:solidFill>
                <a:latin typeface="Times New Roman" pitchFamily="18" charset="0"/>
              </a:rPr>
              <a:t>Q. Where does diet-induced thermogenesis (DIT) occur?</a:t>
            </a:r>
            <a:endParaRPr lang="en-US" sz="4800">
              <a:solidFill>
                <a:schemeClr val="bg1"/>
              </a:solidFill>
              <a:latin typeface="Times New Roman" pitchFamily="18" charset="0"/>
            </a:endParaRPr>
          </a:p>
        </p:txBody>
      </p:sp>
      <p:sp>
        <p:nvSpPr>
          <p:cNvPr id="458755" name="Text Box 3"/>
          <p:cNvSpPr txBox="1">
            <a:spLocks noChangeArrowheads="1"/>
          </p:cNvSpPr>
          <p:nvPr/>
        </p:nvSpPr>
        <p:spPr bwMode="auto">
          <a:xfrm>
            <a:off x="495300" y="3252788"/>
            <a:ext cx="86042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800">
                <a:solidFill>
                  <a:srgbClr val="FFFF00"/>
                </a:solidFill>
                <a:latin typeface="Times New Roman" pitchFamily="18" charset="0"/>
              </a:rPr>
              <a:t>A. </a:t>
            </a:r>
            <a:r>
              <a:rPr lang="en-GB" sz="4800" b="0">
                <a:solidFill>
                  <a:srgbClr val="FFFF00"/>
                </a:solidFill>
                <a:latin typeface="Times New Roman" pitchFamily="18" charset="0"/>
              </a:rPr>
              <a:t>Brown adipose tissue (BAT)</a:t>
            </a:r>
            <a:endParaRPr lang="en-US" sz="4800" b="0">
              <a:solidFill>
                <a:srgbClr val="FFFF00"/>
              </a:solidFill>
              <a:latin typeface="Times New Roman" pitchFamily="18"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idx="4294967295"/>
          </p:nvPr>
        </p:nvSpPr>
        <p:spPr>
          <a:xfrm>
            <a:off x="457200" y="457200"/>
            <a:ext cx="8229600" cy="1143000"/>
          </a:xfrm>
        </p:spPr>
        <p:txBody>
          <a:bodyPr/>
          <a:lstStyle/>
          <a:p>
            <a:r>
              <a:rPr lang="en-GB" b="1">
                <a:solidFill>
                  <a:srgbClr val="FFFF00"/>
                </a:solidFill>
              </a:rPr>
              <a:t>BAT (Brown adipose tissue)</a:t>
            </a:r>
            <a:br>
              <a:rPr lang="en-GB" b="1">
                <a:solidFill>
                  <a:srgbClr val="FFFF00"/>
                </a:solidFill>
              </a:rPr>
            </a:br>
            <a:endParaRPr lang="en-US" b="1">
              <a:solidFill>
                <a:srgbClr val="00FF00"/>
              </a:solidFill>
            </a:endParaRPr>
          </a:p>
        </p:txBody>
      </p:sp>
      <p:sp>
        <p:nvSpPr>
          <p:cNvPr id="635907" name="Rectangle 3"/>
          <p:cNvSpPr>
            <a:spLocks noGrp="1" noChangeArrowheads="1"/>
          </p:cNvSpPr>
          <p:nvPr>
            <p:ph type="body" idx="4294967295"/>
          </p:nvPr>
        </p:nvSpPr>
        <p:spPr/>
        <p:txBody>
          <a:bodyPr/>
          <a:lstStyle/>
          <a:p>
            <a:pPr>
              <a:lnSpc>
                <a:spcPct val="90000"/>
              </a:lnSpc>
              <a:spcAft>
                <a:spcPts val="2400"/>
              </a:spcAft>
            </a:pPr>
            <a:r>
              <a:rPr lang="en-GB" sz="2800" b="1">
                <a:solidFill>
                  <a:schemeClr val="bg1"/>
                </a:solidFill>
              </a:rPr>
              <a:t>Interscapular, packed full of mitochondria</a:t>
            </a:r>
          </a:p>
          <a:p>
            <a:pPr>
              <a:lnSpc>
                <a:spcPct val="90000"/>
              </a:lnSpc>
              <a:spcAft>
                <a:spcPts val="2400"/>
              </a:spcAft>
            </a:pPr>
            <a:r>
              <a:rPr lang="en-GB" sz="2800" b="1">
                <a:solidFill>
                  <a:schemeClr val="bg1"/>
                </a:solidFill>
              </a:rPr>
              <a:t>Regulated by sympathetic nervous system (has </a:t>
            </a:r>
            <a:r>
              <a:rPr lang="en-GB" sz="2800" b="1">
                <a:solidFill>
                  <a:schemeClr val="bg1"/>
                </a:solidFill>
                <a:latin typeface="Symbol" pitchFamily="18" charset="2"/>
              </a:rPr>
              <a:t>b </a:t>
            </a:r>
            <a:r>
              <a:rPr lang="en-GB" sz="2800" b="1">
                <a:solidFill>
                  <a:schemeClr val="bg1"/>
                </a:solidFill>
              </a:rPr>
              <a:t>adrenergic receptors) and thyroid hormones (has thyroid hormone receptors)</a:t>
            </a:r>
          </a:p>
          <a:p>
            <a:pPr>
              <a:lnSpc>
                <a:spcPct val="90000"/>
              </a:lnSpc>
              <a:spcAft>
                <a:spcPts val="2400"/>
              </a:spcAft>
            </a:pPr>
            <a:r>
              <a:rPr lang="en-GB" sz="2800" b="1">
                <a:solidFill>
                  <a:schemeClr val="bg1"/>
                </a:solidFill>
              </a:rPr>
              <a:t>Human neonates &amp; small mammals</a:t>
            </a:r>
          </a:p>
          <a:p>
            <a:pPr>
              <a:lnSpc>
                <a:spcPct val="90000"/>
              </a:lnSpc>
              <a:spcAft>
                <a:spcPts val="2400"/>
              </a:spcAft>
            </a:pPr>
            <a:r>
              <a:rPr lang="en-GB" sz="2800" b="1">
                <a:solidFill>
                  <a:schemeClr val="bg1"/>
                </a:solidFill>
              </a:rPr>
              <a:t>Site of adaptive thermogenesis – ie heat production due to cold or over-eating</a:t>
            </a:r>
          </a:p>
          <a:p>
            <a:pPr>
              <a:lnSpc>
                <a:spcPct val="90000"/>
              </a:lnSpc>
            </a:pPr>
            <a:endParaRPr lang="en-GB" sz="2800" b="1">
              <a:solidFill>
                <a:schemeClr val="bg1"/>
              </a:solidFill>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Title 1"/>
          <p:cNvSpPr>
            <a:spLocks noGrp="1"/>
          </p:cNvSpPr>
          <p:nvPr>
            <p:ph type="title" idx="4294967295"/>
          </p:nvPr>
        </p:nvSpPr>
        <p:spPr/>
        <p:txBody>
          <a:bodyPr/>
          <a:lstStyle/>
          <a:p>
            <a:r>
              <a:rPr lang="en-GB" b="1">
                <a:solidFill>
                  <a:srgbClr val="FFFF00"/>
                </a:solidFill>
              </a:rPr>
              <a:t>UCP-1 (uncoupling protein)</a:t>
            </a:r>
            <a:endParaRPr lang="en-GB">
              <a:solidFill>
                <a:srgbClr val="FFFF00"/>
              </a:solidFill>
            </a:endParaRPr>
          </a:p>
        </p:txBody>
      </p:sp>
      <p:sp>
        <p:nvSpPr>
          <p:cNvPr id="636931" name="Content Placeholder 2"/>
          <p:cNvSpPr>
            <a:spLocks noGrp="1"/>
          </p:cNvSpPr>
          <p:nvPr>
            <p:ph idx="4294967295"/>
          </p:nvPr>
        </p:nvSpPr>
        <p:spPr/>
        <p:txBody>
          <a:bodyPr/>
          <a:lstStyle/>
          <a:p>
            <a:r>
              <a:rPr lang="en-GB" b="1">
                <a:solidFill>
                  <a:srgbClr val="FFC000"/>
                </a:solidFill>
              </a:rPr>
              <a:t>Heat producing ability of BAT depends on UCP-1</a:t>
            </a:r>
          </a:p>
          <a:p>
            <a:pPr marL="342900" lvl="1" indent="-342900">
              <a:buFontTx/>
              <a:buChar char="•"/>
            </a:pPr>
            <a:r>
              <a:rPr lang="en-GB" b="1">
                <a:solidFill>
                  <a:schemeClr val="bg1"/>
                </a:solidFill>
              </a:rPr>
              <a:t>How does this happen? </a:t>
            </a:r>
          </a:p>
          <a:p>
            <a:pPr marL="342900" lvl="1" indent="-342900"/>
            <a:r>
              <a:rPr lang="en-GB" b="1">
                <a:solidFill>
                  <a:schemeClr val="bg1"/>
                </a:solidFill>
              </a:rPr>
              <a:t>ATP = energy storehouse of body</a:t>
            </a:r>
          </a:p>
          <a:p>
            <a:pPr marL="342900" lvl="1" indent="-342900"/>
            <a:r>
              <a:rPr lang="en-GB" b="1">
                <a:solidFill>
                  <a:schemeClr val="bg1"/>
                </a:solidFill>
              </a:rPr>
              <a:t>Normally, breakdown of fats (</a:t>
            </a:r>
            <a:r>
              <a:rPr lang="en-GB" b="1">
                <a:solidFill>
                  <a:schemeClr val="bg1"/>
                </a:solidFill>
                <a:latin typeface="Symbol" pitchFamily="18" charset="2"/>
              </a:rPr>
              <a:t>b</a:t>
            </a:r>
            <a:r>
              <a:rPr lang="en-GB" b="1">
                <a:solidFill>
                  <a:schemeClr val="bg1"/>
                </a:solidFill>
              </a:rPr>
              <a:t> oxidation) and glucose (glycolysis) yields protons (H+) which are transported across inner mitochondrial membrane to produce ATP </a:t>
            </a:r>
            <a:r>
              <a:rPr lang="en-GB" b="1">
                <a:solidFill>
                  <a:srgbClr val="FFFF00"/>
                </a:solidFill>
              </a:rPr>
              <a:t>(oxidative phosphorylation) </a:t>
            </a:r>
          </a:p>
          <a:p>
            <a:endParaRPr lang="en-GB" b="1">
              <a:solidFill>
                <a:srgbClr val="FFC000"/>
              </a:solidFill>
            </a:endParaRPr>
          </a:p>
          <a:p>
            <a:pPr>
              <a:buFontTx/>
              <a:buNone/>
            </a:pPr>
            <a:endParaRPr lang="en-GB" b="1">
              <a:solidFill>
                <a:srgbClr val="FFC000"/>
              </a:solidFill>
            </a:endParaRPr>
          </a:p>
          <a:p>
            <a:endParaRPr lang="en-GB" b="1">
              <a:solidFill>
                <a:srgbClr val="FFC000"/>
              </a:solidFill>
            </a:endParaRPr>
          </a:p>
          <a:p>
            <a:endParaRPr lang="en-US" b="1">
              <a:solidFill>
                <a:srgbClr val="FFC000"/>
              </a:solidFill>
            </a:endParaRPr>
          </a:p>
          <a:p>
            <a:endParaRPr lang="en-GB"/>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Title 1"/>
          <p:cNvSpPr>
            <a:spLocks noGrp="1"/>
          </p:cNvSpPr>
          <p:nvPr>
            <p:ph type="title" idx="4294967295"/>
          </p:nvPr>
        </p:nvSpPr>
        <p:spPr>
          <a:xfrm>
            <a:off x="152400" y="152400"/>
            <a:ext cx="8991600" cy="1143000"/>
          </a:xfrm>
        </p:spPr>
        <p:txBody>
          <a:bodyPr/>
          <a:lstStyle/>
          <a:p>
            <a:r>
              <a:rPr lang="en-GB" sz="4000" b="1">
                <a:solidFill>
                  <a:srgbClr val="00FF00"/>
                </a:solidFill>
              </a:rPr>
              <a:t>Proton transport and ATP synthesis</a:t>
            </a:r>
          </a:p>
        </p:txBody>
      </p:sp>
      <p:sp>
        <p:nvSpPr>
          <p:cNvPr id="5" name="Block Arc 4"/>
          <p:cNvSpPr/>
          <p:nvPr/>
        </p:nvSpPr>
        <p:spPr>
          <a:xfrm>
            <a:off x="1828800" y="3429000"/>
            <a:ext cx="5257800" cy="2286000"/>
          </a:xfrm>
          <a:prstGeom prst="blockArc">
            <a:avLst/>
          </a:prstGeom>
          <a:solidFill>
            <a:srgbClr val="D8C6D1"/>
          </a:solidFill>
          <a:ln>
            <a:solidFill>
              <a:srgbClr val="D8C6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a:solidFill>
                <a:schemeClr val="tx1"/>
              </a:solidFill>
            </a:endParaRPr>
          </a:p>
        </p:txBody>
      </p:sp>
      <p:sp>
        <p:nvSpPr>
          <p:cNvPr id="637956" name="TextBox 5"/>
          <p:cNvSpPr txBox="1">
            <a:spLocks noChangeArrowheads="1"/>
          </p:cNvSpPr>
          <p:nvPr/>
        </p:nvSpPr>
        <p:spPr bwMode="auto">
          <a:xfrm>
            <a:off x="111125" y="3392488"/>
            <a:ext cx="2403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1800">
                <a:solidFill>
                  <a:schemeClr val="bg1"/>
                </a:solidFill>
                <a:cs typeface="Arial" charset="0"/>
              </a:rPr>
              <a:t>Inner mitochondrial </a:t>
            </a:r>
          </a:p>
          <a:p>
            <a:pPr algn="ctr"/>
            <a:r>
              <a:rPr lang="en-GB" sz="1800">
                <a:solidFill>
                  <a:schemeClr val="bg1"/>
                </a:solidFill>
                <a:cs typeface="Arial" charset="0"/>
              </a:rPr>
              <a:t>membrane</a:t>
            </a:r>
          </a:p>
        </p:txBody>
      </p:sp>
      <p:sp>
        <p:nvSpPr>
          <p:cNvPr id="637957" name="TextBox 7"/>
          <p:cNvSpPr txBox="1">
            <a:spLocks noChangeArrowheads="1"/>
          </p:cNvSpPr>
          <p:nvPr/>
        </p:nvSpPr>
        <p:spPr bwMode="auto">
          <a:xfrm>
            <a:off x="2590800" y="4495800"/>
            <a:ext cx="106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4000">
                <a:solidFill>
                  <a:srgbClr val="FFC000"/>
                </a:solidFill>
                <a:cs typeface="Arial" charset="0"/>
              </a:rPr>
              <a:t>H+</a:t>
            </a:r>
          </a:p>
        </p:txBody>
      </p:sp>
      <p:sp>
        <p:nvSpPr>
          <p:cNvPr id="637958" name="TextBox 8"/>
          <p:cNvSpPr txBox="1">
            <a:spLocks noChangeArrowheads="1"/>
          </p:cNvSpPr>
          <p:nvPr/>
        </p:nvSpPr>
        <p:spPr bwMode="auto">
          <a:xfrm>
            <a:off x="228600" y="5675313"/>
            <a:ext cx="3276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2800">
                <a:solidFill>
                  <a:srgbClr val="FFFF00"/>
                </a:solidFill>
                <a:cs typeface="Arial" charset="0"/>
              </a:rPr>
              <a:t>Breakdown of fats &amp; glucose</a:t>
            </a:r>
          </a:p>
        </p:txBody>
      </p:sp>
      <p:sp>
        <p:nvSpPr>
          <p:cNvPr id="637959" name="TextBox 9"/>
          <p:cNvSpPr txBox="1">
            <a:spLocks noChangeArrowheads="1"/>
          </p:cNvSpPr>
          <p:nvPr/>
        </p:nvSpPr>
        <p:spPr bwMode="auto">
          <a:xfrm>
            <a:off x="3429000" y="2362200"/>
            <a:ext cx="106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4000">
                <a:solidFill>
                  <a:srgbClr val="FFC000"/>
                </a:solidFill>
                <a:cs typeface="Arial" charset="0"/>
              </a:rPr>
              <a:t>H+</a:t>
            </a:r>
          </a:p>
        </p:txBody>
      </p:sp>
      <p:cxnSp>
        <p:nvCxnSpPr>
          <p:cNvPr id="13" name="Straight Arrow Connector 12"/>
          <p:cNvCxnSpPr/>
          <p:nvPr/>
        </p:nvCxnSpPr>
        <p:spPr>
          <a:xfrm rot="5400000" flipH="1" flipV="1">
            <a:off x="2548731" y="3318669"/>
            <a:ext cx="1455738" cy="9144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1956594" y="5029994"/>
            <a:ext cx="617538" cy="6096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971800" y="3429000"/>
            <a:ext cx="609600" cy="685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a:solidFill>
                <a:srgbClr val="FFFFFF"/>
              </a:solidFill>
            </a:endParaRPr>
          </a:p>
        </p:txBody>
      </p:sp>
      <p:sp>
        <p:nvSpPr>
          <p:cNvPr id="637963" name="TextBox 17"/>
          <p:cNvSpPr txBox="1">
            <a:spLocks noChangeArrowheads="1"/>
          </p:cNvSpPr>
          <p:nvPr/>
        </p:nvSpPr>
        <p:spPr bwMode="auto">
          <a:xfrm>
            <a:off x="6096000" y="2743200"/>
            <a:ext cx="3048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2000">
                <a:solidFill>
                  <a:srgbClr val="FFFF00"/>
                </a:solidFill>
                <a:cs typeface="Arial" charset="0"/>
              </a:rPr>
              <a:t>Transport of H+ across membrane creates an electrochemical gradient</a:t>
            </a:r>
          </a:p>
        </p:txBody>
      </p:sp>
      <p:sp>
        <p:nvSpPr>
          <p:cNvPr id="12" name="Oval 11"/>
          <p:cNvSpPr/>
          <p:nvPr/>
        </p:nvSpPr>
        <p:spPr>
          <a:xfrm>
            <a:off x="4114800" y="3419475"/>
            <a:ext cx="685800" cy="685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a:solidFill>
                <a:srgbClr val="FFFFFF"/>
              </a:solidFill>
            </a:endParaRPr>
          </a:p>
        </p:txBody>
      </p:sp>
      <p:sp>
        <p:nvSpPr>
          <p:cNvPr id="14" name="Oval 13"/>
          <p:cNvSpPr/>
          <p:nvPr/>
        </p:nvSpPr>
        <p:spPr>
          <a:xfrm>
            <a:off x="5181600" y="3505200"/>
            <a:ext cx="609600" cy="6096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a:solidFill>
                <a:srgbClr val="FFFFFF"/>
              </a:solidFill>
            </a:endParaRPr>
          </a:p>
        </p:txBody>
      </p:sp>
      <p:cxnSp>
        <p:nvCxnSpPr>
          <p:cNvPr id="16" name="Straight Arrow Connector 15"/>
          <p:cNvCxnSpPr/>
          <p:nvPr/>
        </p:nvCxnSpPr>
        <p:spPr>
          <a:xfrm rot="5400000" flipH="1" flipV="1">
            <a:off x="3679825" y="3370263"/>
            <a:ext cx="1454150" cy="9144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4682331" y="3471069"/>
            <a:ext cx="1455738" cy="9144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37968" name="TextBox 19"/>
          <p:cNvSpPr txBox="1">
            <a:spLocks noChangeArrowheads="1"/>
          </p:cNvSpPr>
          <p:nvPr/>
        </p:nvSpPr>
        <p:spPr bwMode="auto">
          <a:xfrm>
            <a:off x="4389438" y="2352675"/>
            <a:ext cx="106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4000">
                <a:solidFill>
                  <a:srgbClr val="FFC000"/>
                </a:solidFill>
                <a:cs typeface="Arial" charset="0"/>
              </a:rPr>
              <a:t>H+</a:t>
            </a:r>
          </a:p>
        </p:txBody>
      </p:sp>
      <p:sp>
        <p:nvSpPr>
          <p:cNvPr id="637969" name="TextBox 20"/>
          <p:cNvSpPr txBox="1">
            <a:spLocks noChangeArrowheads="1"/>
          </p:cNvSpPr>
          <p:nvPr/>
        </p:nvSpPr>
        <p:spPr bwMode="auto">
          <a:xfrm>
            <a:off x="5267325" y="2346325"/>
            <a:ext cx="106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4000">
                <a:solidFill>
                  <a:srgbClr val="FFC000"/>
                </a:solidFill>
                <a:cs typeface="Arial" charset="0"/>
              </a:rPr>
              <a:t>H+</a:t>
            </a:r>
          </a:p>
        </p:txBody>
      </p:sp>
      <p:sp>
        <p:nvSpPr>
          <p:cNvPr id="22" name="Right Arrow 21"/>
          <p:cNvSpPr/>
          <p:nvPr/>
        </p:nvSpPr>
        <p:spPr>
          <a:xfrm>
            <a:off x="2560638" y="3749675"/>
            <a:ext cx="3733800" cy="228600"/>
          </a:xfrm>
          <a:prstGeom prst="rightArrow">
            <a:avLst/>
          </a:prstGeom>
          <a:solidFill>
            <a:srgbClr val="FF0000"/>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a:solidFill>
                <a:srgbClr val="FFFFFF"/>
              </a:solidFill>
            </a:endParaRPr>
          </a:p>
        </p:txBody>
      </p:sp>
      <p:sp>
        <p:nvSpPr>
          <p:cNvPr id="637971" name="TextBox 22"/>
          <p:cNvSpPr txBox="1">
            <a:spLocks noChangeArrowheads="1"/>
          </p:cNvSpPr>
          <p:nvPr/>
        </p:nvSpPr>
        <p:spPr bwMode="auto">
          <a:xfrm>
            <a:off x="5410200" y="4724400"/>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2000">
                <a:solidFill>
                  <a:srgbClr val="FF0000"/>
                </a:solidFill>
                <a:cs typeface="Arial" charset="0"/>
              </a:rPr>
              <a:t>Electron transfer chain</a:t>
            </a:r>
          </a:p>
        </p:txBody>
      </p:sp>
      <p:sp>
        <p:nvSpPr>
          <p:cNvPr id="24" name="Block Arc 23"/>
          <p:cNvSpPr/>
          <p:nvPr/>
        </p:nvSpPr>
        <p:spPr>
          <a:xfrm>
            <a:off x="1828800" y="1524000"/>
            <a:ext cx="5257800" cy="2286000"/>
          </a:xfrm>
          <a:prstGeom prst="blockArc">
            <a:avLst/>
          </a:prstGeom>
          <a:solidFill>
            <a:srgbClr val="D8C6D1"/>
          </a:solidFill>
          <a:ln>
            <a:solidFill>
              <a:srgbClr val="D8C6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a:solidFill>
                <a:schemeClr val="tx1"/>
              </a:solidFill>
            </a:endParaRPr>
          </a:p>
        </p:txBody>
      </p:sp>
      <p:sp>
        <p:nvSpPr>
          <p:cNvPr id="637973" name="TextBox 24"/>
          <p:cNvSpPr txBox="1">
            <a:spLocks noChangeArrowheads="1"/>
          </p:cNvSpPr>
          <p:nvPr/>
        </p:nvSpPr>
        <p:spPr bwMode="auto">
          <a:xfrm>
            <a:off x="152400" y="1295400"/>
            <a:ext cx="2454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1800">
                <a:solidFill>
                  <a:schemeClr val="bg1"/>
                </a:solidFill>
                <a:cs typeface="Arial" charset="0"/>
              </a:rPr>
              <a:t>Outer mitochondrial </a:t>
            </a:r>
          </a:p>
          <a:p>
            <a:pPr algn="ctr"/>
            <a:r>
              <a:rPr lang="en-GB" sz="1800">
                <a:solidFill>
                  <a:schemeClr val="bg1"/>
                </a:solidFill>
                <a:cs typeface="Arial" charset="0"/>
              </a:rPr>
              <a:t>membrane</a:t>
            </a:r>
          </a:p>
        </p:txBody>
      </p:sp>
      <p:sp>
        <p:nvSpPr>
          <p:cNvPr id="637974" name="TextBox 22"/>
          <p:cNvSpPr txBox="1">
            <a:spLocks noChangeArrowheads="1"/>
          </p:cNvSpPr>
          <p:nvPr/>
        </p:nvSpPr>
        <p:spPr bwMode="auto">
          <a:xfrm>
            <a:off x="304800" y="4840288"/>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1800">
                <a:solidFill>
                  <a:schemeClr val="bg1"/>
                </a:solidFill>
                <a:cs typeface="Arial" charset="0"/>
              </a:rPr>
              <a:t>Mitochondrial matrix</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Title 1"/>
          <p:cNvSpPr>
            <a:spLocks noGrp="1"/>
          </p:cNvSpPr>
          <p:nvPr>
            <p:ph type="title" idx="4294967295"/>
          </p:nvPr>
        </p:nvSpPr>
        <p:spPr>
          <a:xfrm>
            <a:off x="152400" y="274638"/>
            <a:ext cx="8991600" cy="1143000"/>
          </a:xfrm>
        </p:spPr>
        <p:txBody>
          <a:bodyPr/>
          <a:lstStyle/>
          <a:p>
            <a:r>
              <a:rPr lang="en-GB" sz="4000" b="1">
                <a:solidFill>
                  <a:srgbClr val="00FF00"/>
                </a:solidFill>
              </a:rPr>
              <a:t>Proton transport and ATP synthesis (ii)</a:t>
            </a:r>
          </a:p>
        </p:txBody>
      </p:sp>
      <p:sp>
        <p:nvSpPr>
          <p:cNvPr id="5" name="Block Arc 4"/>
          <p:cNvSpPr/>
          <p:nvPr/>
        </p:nvSpPr>
        <p:spPr>
          <a:xfrm>
            <a:off x="1828800" y="3721100"/>
            <a:ext cx="5257800" cy="1447800"/>
          </a:xfrm>
          <a:prstGeom prst="blockArc">
            <a:avLst/>
          </a:prstGeom>
          <a:solidFill>
            <a:srgbClr val="D8C6D1"/>
          </a:solidFill>
          <a:ln>
            <a:solidFill>
              <a:srgbClr val="D8C6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a:solidFill>
                <a:schemeClr val="tx1"/>
              </a:solidFill>
            </a:endParaRPr>
          </a:p>
        </p:txBody>
      </p:sp>
      <p:sp>
        <p:nvSpPr>
          <p:cNvPr id="638980" name="TextBox 7"/>
          <p:cNvSpPr txBox="1">
            <a:spLocks noChangeArrowheads="1"/>
          </p:cNvSpPr>
          <p:nvPr/>
        </p:nvSpPr>
        <p:spPr bwMode="auto">
          <a:xfrm>
            <a:off x="2209800" y="4351338"/>
            <a:ext cx="1066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4800">
                <a:solidFill>
                  <a:srgbClr val="FFC000"/>
                </a:solidFill>
                <a:cs typeface="Arial" charset="0"/>
              </a:rPr>
              <a:t>H+</a:t>
            </a:r>
          </a:p>
        </p:txBody>
      </p:sp>
      <p:sp>
        <p:nvSpPr>
          <p:cNvPr id="638981" name="TextBox 8"/>
          <p:cNvSpPr txBox="1">
            <a:spLocks noChangeArrowheads="1"/>
          </p:cNvSpPr>
          <p:nvPr/>
        </p:nvSpPr>
        <p:spPr bwMode="auto">
          <a:xfrm>
            <a:off x="228600" y="5675313"/>
            <a:ext cx="3276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2800">
                <a:solidFill>
                  <a:srgbClr val="FFFF00"/>
                </a:solidFill>
                <a:cs typeface="Arial" charset="0"/>
              </a:rPr>
              <a:t>Breakdown of fats &amp; glucose</a:t>
            </a:r>
          </a:p>
        </p:txBody>
      </p:sp>
      <p:sp>
        <p:nvSpPr>
          <p:cNvPr id="638982" name="TextBox 9"/>
          <p:cNvSpPr txBox="1">
            <a:spLocks noChangeArrowheads="1"/>
          </p:cNvSpPr>
          <p:nvPr/>
        </p:nvSpPr>
        <p:spPr bwMode="auto">
          <a:xfrm>
            <a:off x="3810000" y="2286000"/>
            <a:ext cx="106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4800">
                <a:solidFill>
                  <a:srgbClr val="FFC000"/>
                </a:solidFill>
                <a:cs typeface="Arial" charset="0"/>
              </a:rPr>
              <a:t>H+</a:t>
            </a:r>
          </a:p>
        </p:txBody>
      </p:sp>
      <p:cxnSp>
        <p:nvCxnSpPr>
          <p:cNvPr id="13" name="Straight Arrow Connector 12"/>
          <p:cNvCxnSpPr/>
          <p:nvPr/>
        </p:nvCxnSpPr>
        <p:spPr>
          <a:xfrm rot="5400000" flipH="1" flipV="1">
            <a:off x="2548731" y="3318669"/>
            <a:ext cx="1455738" cy="9144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1672431" y="5109369"/>
            <a:ext cx="617538" cy="6096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943225" y="3656013"/>
            <a:ext cx="533400" cy="533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a:solidFill>
                <a:srgbClr val="FFFFFF"/>
              </a:solidFill>
            </a:endParaRPr>
          </a:p>
        </p:txBody>
      </p:sp>
      <p:cxnSp>
        <p:nvCxnSpPr>
          <p:cNvPr id="19" name="Straight Arrow Connector 18"/>
          <p:cNvCxnSpPr/>
          <p:nvPr/>
        </p:nvCxnSpPr>
        <p:spPr>
          <a:xfrm rot="16200000" flipH="1">
            <a:off x="4419600" y="3352800"/>
            <a:ext cx="1676400" cy="106680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5" name="Curved Down Arrow 24"/>
          <p:cNvSpPr/>
          <p:nvPr/>
        </p:nvSpPr>
        <p:spPr>
          <a:xfrm flipH="1">
            <a:off x="5257800" y="4953000"/>
            <a:ext cx="1219200" cy="609600"/>
          </a:xfrm>
          <a:prstGeom prst="curved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a:solidFill>
                <a:schemeClr val="tx1"/>
              </a:solidFill>
            </a:endParaRPr>
          </a:p>
        </p:txBody>
      </p:sp>
      <p:sp>
        <p:nvSpPr>
          <p:cNvPr id="638988" name="TextBox 25"/>
          <p:cNvSpPr txBox="1">
            <a:spLocks noChangeArrowheads="1"/>
          </p:cNvSpPr>
          <p:nvPr/>
        </p:nvSpPr>
        <p:spPr bwMode="auto">
          <a:xfrm>
            <a:off x="6400800" y="565785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3200">
                <a:solidFill>
                  <a:srgbClr val="00B0F0"/>
                </a:solidFill>
                <a:cs typeface="Arial" charset="0"/>
              </a:rPr>
              <a:t>ADP</a:t>
            </a:r>
          </a:p>
        </p:txBody>
      </p:sp>
      <p:sp>
        <p:nvSpPr>
          <p:cNvPr id="638989" name="TextBox 26"/>
          <p:cNvSpPr txBox="1">
            <a:spLocks noChangeArrowheads="1"/>
          </p:cNvSpPr>
          <p:nvPr/>
        </p:nvSpPr>
        <p:spPr bwMode="auto">
          <a:xfrm>
            <a:off x="4495800" y="56388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3200">
                <a:solidFill>
                  <a:srgbClr val="00B0F0"/>
                </a:solidFill>
                <a:cs typeface="Arial" charset="0"/>
              </a:rPr>
              <a:t>ATP</a:t>
            </a:r>
          </a:p>
        </p:txBody>
      </p:sp>
      <p:sp>
        <p:nvSpPr>
          <p:cNvPr id="638990" name="TextBox 27"/>
          <p:cNvSpPr txBox="1">
            <a:spLocks noChangeArrowheads="1"/>
          </p:cNvSpPr>
          <p:nvPr/>
        </p:nvSpPr>
        <p:spPr bwMode="auto">
          <a:xfrm>
            <a:off x="6019800" y="2085975"/>
            <a:ext cx="31242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2400">
                <a:solidFill>
                  <a:srgbClr val="FFFF00"/>
                </a:solidFill>
                <a:cs typeface="Arial" charset="0"/>
              </a:rPr>
              <a:t>H</a:t>
            </a:r>
            <a:r>
              <a:rPr lang="en-GB" sz="2000">
                <a:solidFill>
                  <a:srgbClr val="FFFF00"/>
                </a:solidFill>
                <a:cs typeface="Arial" charset="0"/>
              </a:rPr>
              <a:t>+ moves back into the mitochondria driving ATP synthase to generate ATP </a:t>
            </a:r>
          </a:p>
          <a:p>
            <a:pPr algn="ctr"/>
            <a:r>
              <a:rPr lang="en-GB" sz="1800">
                <a:solidFill>
                  <a:srgbClr val="FFFF00"/>
                </a:solidFill>
                <a:cs typeface="Arial" charset="0"/>
              </a:rPr>
              <a:t>(OXIDATIVE PHOSPHYORYLATION)</a:t>
            </a:r>
          </a:p>
        </p:txBody>
      </p:sp>
      <p:sp>
        <p:nvSpPr>
          <p:cNvPr id="638991" name="TextBox 28"/>
          <p:cNvSpPr txBox="1">
            <a:spLocks noChangeArrowheads="1"/>
          </p:cNvSpPr>
          <p:nvPr/>
        </p:nvSpPr>
        <p:spPr bwMode="auto">
          <a:xfrm>
            <a:off x="3962400" y="4038600"/>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2400">
                <a:solidFill>
                  <a:srgbClr val="00B0F0"/>
                </a:solidFill>
                <a:cs typeface="Arial" charset="0"/>
              </a:rPr>
              <a:t>ATP synthase</a:t>
            </a:r>
          </a:p>
        </p:txBody>
      </p:sp>
      <p:sp>
        <p:nvSpPr>
          <p:cNvPr id="30" name="Block Arc 29"/>
          <p:cNvSpPr/>
          <p:nvPr/>
        </p:nvSpPr>
        <p:spPr>
          <a:xfrm>
            <a:off x="1981200" y="1477963"/>
            <a:ext cx="5257800" cy="1447800"/>
          </a:xfrm>
          <a:prstGeom prst="blockArc">
            <a:avLst/>
          </a:prstGeom>
          <a:solidFill>
            <a:srgbClr val="D8C6D1"/>
          </a:solidFill>
          <a:ln>
            <a:solidFill>
              <a:srgbClr val="D8C6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a:solidFill>
                <a:schemeClr val="tx1"/>
              </a:solidFill>
            </a:endParaRPr>
          </a:p>
        </p:txBody>
      </p:sp>
      <p:sp>
        <p:nvSpPr>
          <p:cNvPr id="31" name="Oval 30"/>
          <p:cNvSpPr/>
          <p:nvPr/>
        </p:nvSpPr>
        <p:spPr>
          <a:xfrm>
            <a:off x="4951413" y="3625850"/>
            <a:ext cx="533400" cy="533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a:solidFill>
                <a:srgbClr val="FFFFFF"/>
              </a:solidFill>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idx="4294967295"/>
          </p:nvPr>
        </p:nvSpPr>
        <p:spPr>
          <a:xfrm>
            <a:off x="395288" y="115888"/>
            <a:ext cx="8229600" cy="1143000"/>
          </a:xfrm>
        </p:spPr>
        <p:txBody>
          <a:bodyPr/>
          <a:lstStyle/>
          <a:p>
            <a:r>
              <a:rPr lang="en-GB" b="1">
                <a:solidFill>
                  <a:srgbClr val="FFFF00"/>
                </a:solidFill>
              </a:rPr>
              <a:t>UCP-1 (uncoupling protein)</a:t>
            </a:r>
            <a:endParaRPr lang="en-US" b="1">
              <a:solidFill>
                <a:srgbClr val="FFFF00"/>
              </a:solidFill>
            </a:endParaRPr>
          </a:p>
        </p:txBody>
      </p:sp>
      <p:sp>
        <p:nvSpPr>
          <p:cNvPr id="640003" name="Rectangle 3"/>
          <p:cNvSpPr>
            <a:spLocks noGrp="1" noChangeArrowheads="1"/>
          </p:cNvSpPr>
          <p:nvPr>
            <p:ph type="body" idx="4294967295"/>
          </p:nvPr>
        </p:nvSpPr>
        <p:spPr>
          <a:xfrm>
            <a:off x="0" y="1125538"/>
            <a:ext cx="8964613" cy="4525962"/>
          </a:xfrm>
        </p:spPr>
        <p:txBody>
          <a:bodyPr/>
          <a:lstStyle/>
          <a:p>
            <a:r>
              <a:rPr lang="en-GB" sz="2400" b="1">
                <a:solidFill>
                  <a:schemeClr val="bg1"/>
                </a:solidFill>
              </a:rPr>
              <a:t>Organised in the inner membrane of BAT mitochondria</a:t>
            </a:r>
          </a:p>
          <a:p>
            <a:r>
              <a:rPr lang="en-GB" sz="2400" b="1">
                <a:solidFill>
                  <a:schemeClr val="bg1"/>
                </a:solidFill>
              </a:rPr>
              <a:t>UCP-1  = </a:t>
            </a:r>
          </a:p>
          <a:p>
            <a:pPr lvl="1"/>
            <a:r>
              <a:rPr lang="en-GB" sz="2400" b="1">
                <a:solidFill>
                  <a:schemeClr val="bg1"/>
                </a:solidFill>
              </a:rPr>
              <a:t>directly transports H+ through the inner mitochondrial membrane</a:t>
            </a:r>
          </a:p>
          <a:p>
            <a:pPr lvl="1"/>
            <a:r>
              <a:rPr lang="en-GB" sz="2400" b="1">
                <a:solidFill>
                  <a:schemeClr val="bg1"/>
                </a:solidFill>
              </a:rPr>
              <a:t>this uncouples ATP synthase from the proton gradient across the inner mitochondrial membrane</a:t>
            </a:r>
          </a:p>
          <a:p>
            <a:pPr lvl="1"/>
            <a:r>
              <a:rPr lang="en-GB" sz="2400">
                <a:solidFill>
                  <a:schemeClr val="bg1"/>
                </a:solidFill>
              </a:rPr>
              <a:t>UCP collapses gradient in a controlled manner stopping ATP production</a:t>
            </a:r>
          </a:p>
          <a:p>
            <a:pPr lvl="1">
              <a:buFontTx/>
              <a:buNone/>
            </a:pPr>
            <a:endParaRPr lang="en-GB" sz="2400" b="1">
              <a:solidFill>
                <a:srgbClr val="FFFF00"/>
              </a:solidFill>
            </a:endParaRPr>
          </a:p>
          <a:p>
            <a:pPr lvl="1">
              <a:buFontTx/>
              <a:buNone/>
            </a:pPr>
            <a:r>
              <a:rPr lang="en-GB" sz="2400" b="1">
                <a:solidFill>
                  <a:srgbClr val="FFFF00"/>
                </a:solidFill>
              </a:rPr>
              <a:t>Energy accumulated in the gradient dissipated as HEAT</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457200" y="274638"/>
            <a:ext cx="3862388" cy="1677987"/>
          </a:xfrm>
        </p:spPr>
        <p:txBody>
          <a:bodyPr/>
          <a:lstStyle/>
          <a:p>
            <a:pPr algn="l"/>
            <a:r>
              <a:rPr lang="en-GB" sz="2400" b="1">
                <a:solidFill>
                  <a:schemeClr val="bg1"/>
                </a:solidFill>
                <a:effectLst>
                  <a:outerShdw blurRad="38100" dist="38100" dir="2700000" algn="tl">
                    <a:srgbClr val="000000"/>
                  </a:outerShdw>
                </a:effectLst>
              </a:rPr>
              <a:t>Disorders of </a:t>
            </a:r>
            <a:br>
              <a:rPr lang="en-GB" sz="2400" b="1">
                <a:solidFill>
                  <a:schemeClr val="bg1"/>
                </a:solidFill>
                <a:effectLst>
                  <a:outerShdw blurRad="38100" dist="38100" dir="2700000" algn="tl">
                    <a:srgbClr val="000000"/>
                  </a:outerShdw>
                </a:effectLst>
              </a:rPr>
            </a:br>
            <a:r>
              <a:rPr lang="en-GB" sz="2400" b="1">
                <a:solidFill>
                  <a:schemeClr val="bg1"/>
                </a:solidFill>
                <a:effectLst>
                  <a:outerShdw blurRad="38100" dist="38100" dir="2700000" algn="tl">
                    <a:srgbClr val="000000"/>
                  </a:outerShdw>
                </a:effectLst>
              </a:rPr>
              <a:t>Energy Homeostasis</a:t>
            </a:r>
          </a:p>
        </p:txBody>
      </p:sp>
      <p:grpSp>
        <p:nvGrpSpPr>
          <p:cNvPr id="343043" name="Group 3"/>
          <p:cNvGrpSpPr>
            <a:grpSpLocks/>
          </p:cNvGrpSpPr>
          <p:nvPr/>
        </p:nvGrpSpPr>
        <p:grpSpPr bwMode="auto">
          <a:xfrm>
            <a:off x="574675" y="728663"/>
            <a:ext cx="7958138" cy="5686425"/>
            <a:chOff x="362" y="459"/>
            <a:chExt cx="5013" cy="3582"/>
          </a:xfrm>
        </p:grpSpPr>
        <p:pic>
          <p:nvPicPr>
            <p:cNvPr id="343044" name="Picture 4" descr="fat_mic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62" y="2205"/>
              <a:ext cx="2722" cy="1836"/>
            </a:xfrm>
            <a:prstGeom prst="rect">
              <a:avLst/>
            </a:prstGeom>
            <a:solidFill>
              <a:srgbClr val="336699"/>
            </a:solidFill>
            <a:ln w="25400">
              <a:solidFill>
                <a:schemeClr val="tx1"/>
              </a:solidFill>
              <a:miter lim="800000"/>
              <a:headEnd/>
              <a:tailEnd/>
            </a:ln>
          </p:spPr>
        </p:pic>
        <p:pic>
          <p:nvPicPr>
            <p:cNvPr id="343045" name="Picture 5" descr="Fat vs Th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 y="459"/>
              <a:ext cx="2722" cy="215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Title 1"/>
          <p:cNvSpPr>
            <a:spLocks noGrp="1"/>
          </p:cNvSpPr>
          <p:nvPr>
            <p:ph type="title" idx="4294967295"/>
          </p:nvPr>
        </p:nvSpPr>
        <p:spPr>
          <a:xfrm>
            <a:off x="228600" y="274638"/>
            <a:ext cx="8915400" cy="1143000"/>
          </a:xfrm>
        </p:spPr>
        <p:txBody>
          <a:bodyPr/>
          <a:lstStyle/>
          <a:p>
            <a:r>
              <a:rPr lang="en-GB" sz="4000" b="1">
                <a:solidFill>
                  <a:srgbClr val="00FF00"/>
                </a:solidFill>
              </a:rPr>
              <a:t>How does UCP-1 in BAT generate heat?</a:t>
            </a:r>
          </a:p>
        </p:txBody>
      </p:sp>
      <p:sp>
        <p:nvSpPr>
          <p:cNvPr id="5" name="Block Arc 4"/>
          <p:cNvSpPr/>
          <p:nvPr/>
        </p:nvSpPr>
        <p:spPr>
          <a:xfrm>
            <a:off x="1828800" y="3581400"/>
            <a:ext cx="5257800" cy="1447800"/>
          </a:xfrm>
          <a:prstGeom prst="blockArc">
            <a:avLst/>
          </a:prstGeom>
          <a:solidFill>
            <a:srgbClr val="D8C6D1"/>
          </a:solidFill>
          <a:ln>
            <a:solidFill>
              <a:srgbClr val="D8C6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a:solidFill>
                <a:schemeClr val="tx1"/>
              </a:solidFill>
            </a:endParaRPr>
          </a:p>
        </p:txBody>
      </p:sp>
      <p:sp>
        <p:nvSpPr>
          <p:cNvPr id="641028" name="TextBox 5"/>
          <p:cNvSpPr txBox="1">
            <a:spLocks noChangeArrowheads="1"/>
          </p:cNvSpPr>
          <p:nvPr/>
        </p:nvSpPr>
        <p:spPr bwMode="auto">
          <a:xfrm>
            <a:off x="228600" y="3392488"/>
            <a:ext cx="2403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1800">
                <a:solidFill>
                  <a:schemeClr val="bg1"/>
                </a:solidFill>
                <a:cs typeface="Arial" charset="0"/>
              </a:rPr>
              <a:t>Inner mitochondrial </a:t>
            </a:r>
          </a:p>
          <a:p>
            <a:pPr algn="ctr"/>
            <a:r>
              <a:rPr lang="en-GB" sz="1800">
                <a:solidFill>
                  <a:schemeClr val="bg1"/>
                </a:solidFill>
                <a:cs typeface="Arial" charset="0"/>
              </a:rPr>
              <a:t>membrane</a:t>
            </a:r>
          </a:p>
        </p:txBody>
      </p:sp>
      <p:sp>
        <p:nvSpPr>
          <p:cNvPr id="641029" name="TextBox 7"/>
          <p:cNvSpPr txBox="1">
            <a:spLocks noChangeArrowheads="1"/>
          </p:cNvSpPr>
          <p:nvPr/>
        </p:nvSpPr>
        <p:spPr bwMode="auto">
          <a:xfrm>
            <a:off x="2209800" y="4351338"/>
            <a:ext cx="1066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4800">
                <a:solidFill>
                  <a:srgbClr val="FFC000"/>
                </a:solidFill>
                <a:cs typeface="Arial" charset="0"/>
              </a:rPr>
              <a:t>H+</a:t>
            </a:r>
          </a:p>
        </p:txBody>
      </p:sp>
      <p:sp>
        <p:nvSpPr>
          <p:cNvPr id="641030" name="TextBox 8"/>
          <p:cNvSpPr txBox="1">
            <a:spLocks noChangeArrowheads="1"/>
          </p:cNvSpPr>
          <p:nvPr/>
        </p:nvSpPr>
        <p:spPr bwMode="auto">
          <a:xfrm>
            <a:off x="228600" y="5675313"/>
            <a:ext cx="3276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2800">
                <a:solidFill>
                  <a:srgbClr val="FFFF00"/>
                </a:solidFill>
                <a:cs typeface="Arial" charset="0"/>
              </a:rPr>
              <a:t>Breakdown of fats &amp; glucose</a:t>
            </a:r>
          </a:p>
        </p:txBody>
      </p:sp>
      <p:sp>
        <p:nvSpPr>
          <p:cNvPr id="641031" name="TextBox 9"/>
          <p:cNvSpPr txBox="1">
            <a:spLocks noChangeArrowheads="1"/>
          </p:cNvSpPr>
          <p:nvPr/>
        </p:nvSpPr>
        <p:spPr bwMode="auto">
          <a:xfrm>
            <a:off x="3581400" y="2286000"/>
            <a:ext cx="106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4800">
                <a:solidFill>
                  <a:srgbClr val="FFC000"/>
                </a:solidFill>
                <a:cs typeface="Arial" charset="0"/>
              </a:rPr>
              <a:t>H+</a:t>
            </a:r>
          </a:p>
        </p:txBody>
      </p:sp>
      <p:cxnSp>
        <p:nvCxnSpPr>
          <p:cNvPr id="13" name="Straight Arrow Connector 12"/>
          <p:cNvCxnSpPr/>
          <p:nvPr/>
        </p:nvCxnSpPr>
        <p:spPr>
          <a:xfrm rot="5400000" flipH="1" flipV="1">
            <a:off x="2548731" y="3318669"/>
            <a:ext cx="1455738" cy="9144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1672431" y="5109369"/>
            <a:ext cx="617538" cy="6096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971800" y="3581400"/>
            <a:ext cx="533400" cy="533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a:solidFill>
                <a:srgbClr val="FFFFFF"/>
              </a:solidFill>
            </a:endParaRPr>
          </a:p>
        </p:txBody>
      </p:sp>
      <p:cxnSp>
        <p:nvCxnSpPr>
          <p:cNvPr id="19" name="Straight Arrow Connector 18"/>
          <p:cNvCxnSpPr/>
          <p:nvPr/>
        </p:nvCxnSpPr>
        <p:spPr>
          <a:xfrm rot="16200000" flipH="1">
            <a:off x="3848100" y="3467100"/>
            <a:ext cx="1905000" cy="121920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5" name="Curved Down Arrow 24"/>
          <p:cNvSpPr/>
          <p:nvPr/>
        </p:nvSpPr>
        <p:spPr>
          <a:xfrm flipH="1">
            <a:off x="5105400" y="5257800"/>
            <a:ext cx="1219200" cy="609600"/>
          </a:xfrm>
          <a:prstGeom prst="curved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a:solidFill>
                <a:schemeClr val="tx1"/>
              </a:solidFill>
            </a:endParaRPr>
          </a:p>
        </p:txBody>
      </p:sp>
      <p:sp>
        <p:nvSpPr>
          <p:cNvPr id="641037" name="TextBox 25"/>
          <p:cNvSpPr txBox="1">
            <a:spLocks noChangeArrowheads="1"/>
          </p:cNvSpPr>
          <p:nvPr/>
        </p:nvSpPr>
        <p:spPr bwMode="auto">
          <a:xfrm>
            <a:off x="6324600" y="57912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3200">
                <a:solidFill>
                  <a:srgbClr val="00B0F0"/>
                </a:solidFill>
                <a:cs typeface="Arial" charset="0"/>
              </a:rPr>
              <a:t>ADP</a:t>
            </a:r>
          </a:p>
        </p:txBody>
      </p:sp>
      <p:sp>
        <p:nvSpPr>
          <p:cNvPr id="641038" name="TextBox 26"/>
          <p:cNvSpPr txBox="1">
            <a:spLocks noChangeArrowheads="1"/>
          </p:cNvSpPr>
          <p:nvPr/>
        </p:nvSpPr>
        <p:spPr bwMode="auto">
          <a:xfrm>
            <a:off x="4343400" y="57912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3200">
                <a:solidFill>
                  <a:srgbClr val="00B0F0"/>
                </a:solidFill>
                <a:cs typeface="Arial" charset="0"/>
              </a:rPr>
              <a:t>ATP</a:t>
            </a:r>
          </a:p>
        </p:txBody>
      </p:sp>
      <p:sp>
        <p:nvSpPr>
          <p:cNvPr id="641039" name="TextBox 28"/>
          <p:cNvSpPr txBox="1">
            <a:spLocks noChangeArrowheads="1"/>
          </p:cNvSpPr>
          <p:nvPr/>
        </p:nvSpPr>
        <p:spPr bwMode="auto">
          <a:xfrm>
            <a:off x="2895600" y="4795838"/>
            <a:ext cx="243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2400">
                <a:solidFill>
                  <a:srgbClr val="00B0F0"/>
                </a:solidFill>
                <a:cs typeface="Arial" charset="0"/>
              </a:rPr>
              <a:t>ATP synthase</a:t>
            </a:r>
          </a:p>
        </p:txBody>
      </p:sp>
      <p:sp>
        <p:nvSpPr>
          <p:cNvPr id="641040" name="TextBox 22"/>
          <p:cNvSpPr txBox="1">
            <a:spLocks noChangeArrowheads="1"/>
          </p:cNvSpPr>
          <p:nvPr/>
        </p:nvSpPr>
        <p:spPr bwMode="auto">
          <a:xfrm>
            <a:off x="7467600" y="3886200"/>
            <a:ext cx="167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4000">
                <a:solidFill>
                  <a:srgbClr val="FF0000"/>
                </a:solidFill>
                <a:cs typeface="Arial" charset="0"/>
              </a:rPr>
              <a:t>HEAT</a:t>
            </a:r>
          </a:p>
        </p:txBody>
      </p:sp>
      <p:cxnSp>
        <p:nvCxnSpPr>
          <p:cNvPr id="30" name="Straight Arrow Connector 29"/>
          <p:cNvCxnSpPr/>
          <p:nvPr/>
        </p:nvCxnSpPr>
        <p:spPr>
          <a:xfrm rot="5400000" flipH="1" flipV="1">
            <a:off x="6667500" y="4533900"/>
            <a:ext cx="914400" cy="838200"/>
          </a:xfrm>
          <a:prstGeom prst="straightConnector1">
            <a:avLst/>
          </a:prstGeom>
          <a:ln w="76200">
            <a:solidFill>
              <a:srgbClr val="FF0000"/>
            </a:solidFill>
            <a:prstDash val="sysDash"/>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641042" name="TextBox 32"/>
          <p:cNvSpPr txBox="1">
            <a:spLocks noChangeArrowheads="1"/>
          </p:cNvSpPr>
          <p:nvPr/>
        </p:nvSpPr>
        <p:spPr bwMode="auto">
          <a:xfrm>
            <a:off x="5334000" y="4419600"/>
            <a:ext cx="68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9600">
                <a:solidFill>
                  <a:srgbClr val="FF0000"/>
                </a:solidFill>
                <a:cs typeface="Arial" charset="0"/>
              </a:rPr>
              <a:t>x</a:t>
            </a:r>
          </a:p>
        </p:txBody>
      </p:sp>
      <p:sp>
        <p:nvSpPr>
          <p:cNvPr id="34" name="Oval 33"/>
          <p:cNvSpPr/>
          <p:nvPr/>
        </p:nvSpPr>
        <p:spPr>
          <a:xfrm>
            <a:off x="5334000" y="3200400"/>
            <a:ext cx="228600" cy="12954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a:solidFill>
                <a:srgbClr val="FFFFFF"/>
              </a:solidFill>
            </a:endParaRPr>
          </a:p>
        </p:txBody>
      </p:sp>
      <p:sp>
        <p:nvSpPr>
          <p:cNvPr id="35" name="Oval 34"/>
          <p:cNvSpPr/>
          <p:nvPr/>
        </p:nvSpPr>
        <p:spPr>
          <a:xfrm>
            <a:off x="5791200" y="3200400"/>
            <a:ext cx="228600" cy="12954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a:solidFill>
                <a:srgbClr val="FFFFFF"/>
              </a:solidFill>
            </a:endParaRPr>
          </a:p>
        </p:txBody>
      </p:sp>
      <p:sp>
        <p:nvSpPr>
          <p:cNvPr id="36" name="Oval 35"/>
          <p:cNvSpPr/>
          <p:nvPr/>
        </p:nvSpPr>
        <p:spPr>
          <a:xfrm>
            <a:off x="4267200" y="3505200"/>
            <a:ext cx="533400" cy="533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a:solidFill>
                <a:srgbClr val="FFFFFF"/>
              </a:solidFill>
            </a:endParaRPr>
          </a:p>
        </p:txBody>
      </p:sp>
      <p:cxnSp>
        <p:nvCxnSpPr>
          <p:cNvPr id="41" name="Straight Arrow Connector 40"/>
          <p:cNvCxnSpPr/>
          <p:nvPr/>
        </p:nvCxnSpPr>
        <p:spPr>
          <a:xfrm rot="16200000" flipH="1">
            <a:off x="4724400" y="3810000"/>
            <a:ext cx="1905000" cy="76200"/>
          </a:xfrm>
          <a:prstGeom prst="straightConnector1">
            <a:avLst/>
          </a:prstGeom>
          <a:ln w="57150">
            <a:solidFill>
              <a:srgbClr val="00FF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41047" name="TextBox 41"/>
          <p:cNvSpPr txBox="1">
            <a:spLocks noChangeArrowheads="1"/>
          </p:cNvSpPr>
          <p:nvPr/>
        </p:nvSpPr>
        <p:spPr bwMode="auto">
          <a:xfrm>
            <a:off x="5181600" y="1981200"/>
            <a:ext cx="106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4800">
                <a:solidFill>
                  <a:srgbClr val="FFC000"/>
                </a:solidFill>
                <a:cs typeface="Arial" charset="0"/>
              </a:rPr>
              <a:t>H+</a:t>
            </a:r>
          </a:p>
        </p:txBody>
      </p:sp>
      <p:sp>
        <p:nvSpPr>
          <p:cNvPr id="641048" name="TextBox 42"/>
          <p:cNvSpPr txBox="1">
            <a:spLocks noChangeArrowheads="1"/>
          </p:cNvSpPr>
          <p:nvPr/>
        </p:nvSpPr>
        <p:spPr bwMode="auto">
          <a:xfrm>
            <a:off x="6096000" y="29718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3600">
                <a:solidFill>
                  <a:srgbClr val="00FF00"/>
                </a:solidFill>
                <a:cs typeface="Arial" charset="0"/>
              </a:rPr>
              <a:t>UCP-1</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r>
              <a:rPr lang="en-GB" b="1">
                <a:solidFill>
                  <a:srgbClr val="00FF00"/>
                </a:solidFill>
              </a:rPr>
              <a:t>BAT</a:t>
            </a:r>
          </a:p>
        </p:txBody>
      </p:sp>
      <p:pic>
        <p:nvPicPr>
          <p:cNvPr id="462851" name="Picture 3" descr="brown fat histo"/>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73388" y="1600200"/>
            <a:ext cx="319563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2852" name="Text Box 4"/>
          <p:cNvSpPr txBox="1">
            <a:spLocks noChangeArrowheads="1"/>
          </p:cNvSpPr>
          <p:nvPr/>
        </p:nvSpPr>
        <p:spPr bwMode="auto">
          <a:xfrm>
            <a:off x="6948488" y="2997200"/>
            <a:ext cx="2016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FFFF00"/>
                </a:solidFill>
                <a:latin typeface="Times New Roman" pitchFamily="18" charset="0"/>
              </a:rPr>
              <a:t>Brown fat</a:t>
            </a:r>
          </a:p>
        </p:txBody>
      </p:sp>
      <p:sp>
        <p:nvSpPr>
          <p:cNvPr id="462853" name="Line 5"/>
          <p:cNvSpPr>
            <a:spLocks noChangeShapeType="1"/>
          </p:cNvSpPr>
          <p:nvPr/>
        </p:nvSpPr>
        <p:spPr bwMode="auto">
          <a:xfrm flipH="1">
            <a:off x="6227763" y="3716338"/>
            <a:ext cx="865187" cy="433387"/>
          </a:xfrm>
          <a:prstGeom prst="line">
            <a:avLst/>
          </a:prstGeom>
          <a:noFill/>
          <a:ln w="3175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2854" name="Text Box 6"/>
          <p:cNvSpPr txBox="1">
            <a:spLocks noChangeArrowheads="1"/>
          </p:cNvSpPr>
          <p:nvPr/>
        </p:nvSpPr>
        <p:spPr bwMode="auto">
          <a:xfrm>
            <a:off x="684213" y="2565400"/>
            <a:ext cx="172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chemeClr val="bg1"/>
                </a:solidFill>
                <a:latin typeface="Times New Roman" pitchFamily="18" charset="0"/>
              </a:rPr>
              <a:t>White</a:t>
            </a:r>
            <a:r>
              <a:rPr lang="en-GB" sz="2400">
                <a:solidFill>
                  <a:schemeClr val="bg1"/>
                </a:solidFill>
                <a:latin typeface="Times New Roman" pitchFamily="18" charset="0"/>
              </a:rPr>
              <a:t> </a:t>
            </a:r>
            <a:r>
              <a:rPr lang="en-GB" sz="3200">
                <a:solidFill>
                  <a:schemeClr val="bg1"/>
                </a:solidFill>
                <a:latin typeface="Times New Roman" pitchFamily="18" charset="0"/>
              </a:rPr>
              <a:t>fat</a:t>
            </a:r>
          </a:p>
        </p:txBody>
      </p:sp>
      <p:sp>
        <p:nvSpPr>
          <p:cNvPr id="462855" name="Line 7"/>
          <p:cNvSpPr>
            <a:spLocks noChangeShapeType="1"/>
          </p:cNvSpPr>
          <p:nvPr/>
        </p:nvSpPr>
        <p:spPr bwMode="auto">
          <a:xfrm>
            <a:off x="1835150" y="3500438"/>
            <a:ext cx="1152525" cy="215900"/>
          </a:xfrm>
          <a:prstGeom prst="line">
            <a:avLst/>
          </a:prstGeom>
          <a:noFill/>
          <a:ln w="317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2856" name="Line 8"/>
          <p:cNvSpPr>
            <a:spLocks noChangeShapeType="1"/>
          </p:cNvSpPr>
          <p:nvPr/>
        </p:nvSpPr>
        <p:spPr bwMode="auto">
          <a:xfrm>
            <a:off x="1692275" y="3429000"/>
            <a:ext cx="1295400" cy="215900"/>
          </a:xfrm>
          <a:prstGeom prst="line">
            <a:avLst/>
          </a:prstGeom>
          <a:noFill/>
          <a:ln w="31750">
            <a:solidFill>
              <a:schemeClr val="bg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685800" y="115888"/>
            <a:ext cx="7772400" cy="1143000"/>
          </a:xfrm>
        </p:spPr>
        <p:txBody>
          <a:bodyPr/>
          <a:lstStyle/>
          <a:p>
            <a:r>
              <a:rPr lang="en-GB" b="1">
                <a:solidFill>
                  <a:schemeClr val="bg1"/>
                </a:solidFill>
              </a:rPr>
              <a:t>BAT: major site of thermogenesis</a:t>
            </a:r>
          </a:p>
        </p:txBody>
      </p:sp>
      <p:pic>
        <p:nvPicPr>
          <p:cNvPr id="464899" name="Picture 3" descr="BAT3"/>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71775" y="1387475"/>
            <a:ext cx="4124325" cy="5281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endParaRPr lang="en-US"/>
          </a:p>
        </p:txBody>
      </p:sp>
      <p:sp>
        <p:nvSpPr>
          <p:cNvPr id="473091" name="Rectangle 3"/>
          <p:cNvSpPr>
            <a:spLocks noGrp="1" noChangeArrowheads="1"/>
          </p:cNvSpPr>
          <p:nvPr>
            <p:ph type="body" idx="1"/>
          </p:nvPr>
        </p:nvSpPr>
        <p:spPr>
          <a:xfrm>
            <a:off x="1511300" y="1673225"/>
            <a:ext cx="6049963" cy="4525963"/>
          </a:xfrm>
        </p:spPr>
        <p:txBody>
          <a:bodyPr/>
          <a:lstStyle/>
          <a:p>
            <a:pPr algn="ctr">
              <a:buFontTx/>
              <a:buNone/>
            </a:pPr>
            <a:r>
              <a:rPr lang="en-GB" sz="4800">
                <a:solidFill>
                  <a:schemeClr val="bg1"/>
                </a:solidFill>
              </a:rPr>
              <a:t>The Hypothalamic pituitary thyroid axis</a:t>
            </a:r>
          </a:p>
          <a:p>
            <a:pPr algn="ctr">
              <a:buFontTx/>
              <a:buNone/>
            </a:pPr>
            <a:endParaRPr lang="en-US" sz="4000">
              <a:solidFill>
                <a:schemeClr val="bg1"/>
              </a:solidFill>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idx="4294967295"/>
          </p:nvPr>
        </p:nvSpPr>
        <p:spPr>
          <a:xfrm>
            <a:off x="431800" y="260350"/>
            <a:ext cx="8229600" cy="1143000"/>
          </a:xfrm>
        </p:spPr>
        <p:txBody>
          <a:bodyPr/>
          <a:lstStyle/>
          <a:p>
            <a:r>
              <a:rPr lang="en-GB">
                <a:solidFill>
                  <a:schemeClr val="bg1"/>
                </a:solidFill>
              </a:rPr>
              <a:t>The Hypothalamus</a:t>
            </a:r>
            <a:endParaRPr lang="en-US">
              <a:solidFill>
                <a:schemeClr val="bg1"/>
              </a:solidFill>
            </a:endParaRPr>
          </a:p>
        </p:txBody>
      </p:sp>
      <p:pic>
        <p:nvPicPr>
          <p:cNvPr id="474115" name="Picture 5" descr="192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670050"/>
            <a:ext cx="6192838"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468313" y="-171450"/>
            <a:ext cx="8229600" cy="1143000"/>
          </a:xfrm>
        </p:spPr>
        <p:txBody>
          <a:bodyPr/>
          <a:lstStyle/>
          <a:p>
            <a:r>
              <a:rPr lang="en-GB" sz="4000" b="1">
                <a:solidFill>
                  <a:schemeClr val="bg1"/>
                </a:solidFill>
              </a:rPr>
              <a:t>The HPT axis</a:t>
            </a:r>
          </a:p>
        </p:txBody>
      </p:sp>
      <p:sp>
        <p:nvSpPr>
          <p:cNvPr id="476163" name="Oval 3"/>
          <p:cNvSpPr>
            <a:spLocks noChangeArrowheads="1"/>
          </p:cNvSpPr>
          <p:nvPr/>
        </p:nvSpPr>
        <p:spPr bwMode="auto">
          <a:xfrm>
            <a:off x="2916238" y="1196975"/>
            <a:ext cx="3095625" cy="111125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6164" name="Text Box 4"/>
          <p:cNvSpPr txBox="1">
            <a:spLocks noChangeArrowheads="1"/>
          </p:cNvSpPr>
          <p:nvPr/>
        </p:nvSpPr>
        <p:spPr bwMode="auto">
          <a:xfrm>
            <a:off x="3132138" y="1573213"/>
            <a:ext cx="30241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chemeClr val="bg1"/>
                </a:solidFill>
                <a:latin typeface="Times New Roman" pitchFamily="18" charset="0"/>
              </a:rPr>
              <a:t>hypothalamus</a:t>
            </a:r>
          </a:p>
        </p:txBody>
      </p:sp>
      <p:sp>
        <p:nvSpPr>
          <p:cNvPr id="476165" name="Text Box 5"/>
          <p:cNvSpPr txBox="1">
            <a:spLocks noChangeArrowheads="1"/>
          </p:cNvSpPr>
          <p:nvPr/>
        </p:nvSpPr>
        <p:spPr bwMode="auto">
          <a:xfrm>
            <a:off x="3563938" y="3357563"/>
            <a:ext cx="22320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chemeClr val="bg1"/>
                </a:solidFill>
                <a:latin typeface="Times New Roman" pitchFamily="18" charset="0"/>
              </a:rPr>
              <a:t>pituitary</a:t>
            </a:r>
          </a:p>
        </p:txBody>
      </p:sp>
      <p:sp>
        <p:nvSpPr>
          <p:cNvPr id="476166" name="Oval 6"/>
          <p:cNvSpPr>
            <a:spLocks noChangeArrowheads="1"/>
          </p:cNvSpPr>
          <p:nvPr/>
        </p:nvSpPr>
        <p:spPr bwMode="auto">
          <a:xfrm>
            <a:off x="2987675" y="5013325"/>
            <a:ext cx="2960688" cy="1144588"/>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6167" name="Oval 7"/>
          <p:cNvSpPr>
            <a:spLocks noChangeArrowheads="1"/>
          </p:cNvSpPr>
          <p:nvPr/>
        </p:nvSpPr>
        <p:spPr bwMode="auto">
          <a:xfrm>
            <a:off x="3059113" y="3094038"/>
            <a:ext cx="2952750" cy="114935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6168" name="Text Box 8"/>
          <p:cNvSpPr txBox="1">
            <a:spLocks noChangeArrowheads="1"/>
          </p:cNvSpPr>
          <p:nvPr/>
        </p:nvSpPr>
        <p:spPr bwMode="auto">
          <a:xfrm>
            <a:off x="3708400" y="5157788"/>
            <a:ext cx="23764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chemeClr val="bg1"/>
                </a:solidFill>
                <a:latin typeface="Times New Roman" pitchFamily="18" charset="0"/>
              </a:rPr>
              <a:t>thyroid</a:t>
            </a:r>
          </a:p>
        </p:txBody>
      </p:sp>
      <p:sp>
        <p:nvSpPr>
          <p:cNvPr id="476169" name="Line 9"/>
          <p:cNvSpPr>
            <a:spLocks noChangeShapeType="1"/>
          </p:cNvSpPr>
          <p:nvPr/>
        </p:nvSpPr>
        <p:spPr bwMode="auto">
          <a:xfrm>
            <a:off x="4572000" y="256540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6170" name="AutoShape 10"/>
          <p:cNvSpPr>
            <a:spLocks noChangeArrowheads="1"/>
          </p:cNvSpPr>
          <p:nvPr/>
        </p:nvSpPr>
        <p:spPr bwMode="auto">
          <a:xfrm>
            <a:off x="4356100" y="2381250"/>
            <a:ext cx="144463" cy="615950"/>
          </a:xfrm>
          <a:prstGeom prst="downArrow">
            <a:avLst>
              <a:gd name="adj1" fmla="val 50000"/>
              <a:gd name="adj2" fmla="val 10659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476171" name="AutoShape 11"/>
          <p:cNvSpPr>
            <a:spLocks noChangeArrowheads="1"/>
          </p:cNvSpPr>
          <p:nvPr/>
        </p:nvSpPr>
        <p:spPr bwMode="auto">
          <a:xfrm>
            <a:off x="4356100" y="4340225"/>
            <a:ext cx="144463" cy="615950"/>
          </a:xfrm>
          <a:prstGeom prst="downArrow">
            <a:avLst>
              <a:gd name="adj1" fmla="val 50000"/>
              <a:gd name="adj2" fmla="val 10659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476172" name="Text Box 12"/>
          <p:cNvSpPr txBox="1">
            <a:spLocks noChangeArrowheads="1"/>
          </p:cNvSpPr>
          <p:nvPr/>
        </p:nvSpPr>
        <p:spPr bwMode="auto">
          <a:xfrm>
            <a:off x="6423025" y="6092825"/>
            <a:ext cx="1079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FFFF00"/>
                </a:solidFill>
                <a:latin typeface="Times New Roman" pitchFamily="18" charset="0"/>
              </a:rPr>
              <a:t>T</a:t>
            </a:r>
            <a:r>
              <a:rPr lang="en-GB" sz="3200" baseline="-25000">
                <a:solidFill>
                  <a:srgbClr val="FFFF00"/>
                </a:solidFill>
                <a:latin typeface="Times New Roman" pitchFamily="18" charset="0"/>
              </a:rPr>
              <a:t>3</a:t>
            </a:r>
          </a:p>
        </p:txBody>
      </p:sp>
      <p:sp>
        <p:nvSpPr>
          <p:cNvPr id="476173" name="Text Box 13"/>
          <p:cNvSpPr txBox="1">
            <a:spLocks noChangeArrowheads="1"/>
          </p:cNvSpPr>
          <p:nvPr/>
        </p:nvSpPr>
        <p:spPr bwMode="auto">
          <a:xfrm>
            <a:off x="1979613" y="6126163"/>
            <a:ext cx="7921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FFFF00"/>
                </a:solidFill>
                <a:latin typeface="Times New Roman" pitchFamily="18" charset="0"/>
              </a:rPr>
              <a:t>T</a:t>
            </a:r>
            <a:r>
              <a:rPr lang="en-GB" sz="3200" baseline="-25000">
                <a:solidFill>
                  <a:srgbClr val="FFFF00"/>
                </a:solidFill>
                <a:latin typeface="Times New Roman" pitchFamily="18" charset="0"/>
              </a:rPr>
              <a:t>4</a:t>
            </a:r>
          </a:p>
        </p:txBody>
      </p:sp>
      <p:sp>
        <p:nvSpPr>
          <p:cNvPr id="476174" name="AutoShape 14"/>
          <p:cNvSpPr>
            <a:spLocks noChangeArrowheads="1"/>
          </p:cNvSpPr>
          <p:nvPr/>
        </p:nvSpPr>
        <p:spPr bwMode="auto">
          <a:xfrm rot="2162850">
            <a:off x="2627313" y="5692775"/>
            <a:ext cx="144462" cy="615950"/>
          </a:xfrm>
          <a:prstGeom prst="downArrow">
            <a:avLst>
              <a:gd name="adj1" fmla="val 50000"/>
              <a:gd name="adj2" fmla="val 106594"/>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476175" name="AutoShape 15"/>
          <p:cNvSpPr>
            <a:spLocks noChangeArrowheads="1"/>
          </p:cNvSpPr>
          <p:nvPr/>
        </p:nvSpPr>
        <p:spPr bwMode="auto">
          <a:xfrm rot="-2401243">
            <a:off x="6084888" y="5749925"/>
            <a:ext cx="144462" cy="615950"/>
          </a:xfrm>
          <a:prstGeom prst="downArrow">
            <a:avLst>
              <a:gd name="adj1" fmla="val 50000"/>
              <a:gd name="adj2" fmla="val 106594"/>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476176" name="Text Box 16"/>
          <p:cNvSpPr txBox="1">
            <a:spLocks noChangeArrowheads="1"/>
          </p:cNvSpPr>
          <p:nvPr/>
        </p:nvSpPr>
        <p:spPr bwMode="auto">
          <a:xfrm>
            <a:off x="2763838" y="4391025"/>
            <a:ext cx="1441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FFFF00"/>
                </a:solidFill>
                <a:latin typeface="Times New Roman" pitchFamily="18" charset="0"/>
              </a:rPr>
              <a:t>TSH</a:t>
            </a:r>
            <a:r>
              <a:rPr lang="en-GB" sz="3200">
                <a:solidFill>
                  <a:srgbClr val="FF0000"/>
                </a:solidFill>
                <a:latin typeface="Times New Roman" pitchFamily="18" charset="0"/>
              </a:rPr>
              <a:t>  </a:t>
            </a:r>
            <a:r>
              <a:rPr lang="en-GB" sz="3200">
                <a:solidFill>
                  <a:srgbClr val="FFFF00"/>
                </a:solidFill>
                <a:latin typeface="Times New Roman" pitchFamily="18" charset="0"/>
              </a:rPr>
              <a:t>+</a:t>
            </a:r>
            <a:r>
              <a:rPr lang="en-GB" sz="2800">
                <a:solidFill>
                  <a:srgbClr val="FF0000"/>
                </a:solidFill>
                <a:latin typeface="Times New Roman" pitchFamily="18" charset="0"/>
              </a:rPr>
              <a:t>  </a:t>
            </a:r>
          </a:p>
        </p:txBody>
      </p:sp>
      <p:sp>
        <p:nvSpPr>
          <p:cNvPr id="476177" name="Text Box 17"/>
          <p:cNvSpPr txBox="1">
            <a:spLocks noChangeArrowheads="1"/>
          </p:cNvSpPr>
          <p:nvPr/>
        </p:nvSpPr>
        <p:spPr bwMode="auto">
          <a:xfrm>
            <a:off x="3924300" y="2698750"/>
            <a:ext cx="21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0">
                <a:latin typeface="Times New Roman" pitchFamily="18" charset="0"/>
              </a:rPr>
              <a:t>+</a:t>
            </a:r>
          </a:p>
        </p:txBody>
      </p:sp>
      <p:sp>
        <p:nvSpPr>
          <p:cNvPr id="476178" name="Rectangle 18"/>
          <p:cNvSpPr>
            <a:spLocks noChangeArrowheads="1"/>
          </p:cNvSpPr>
          <p:nvPr/>
        </p:nvSpPr>
        <p:spPr bwMode="auto">
          <a:xfrm>
            <a:off x="2705100" y="2393950"/>
            <a:ext cx="15001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GB" sz="3200">
                <a:solidFill>
                  <a:srgbClr val="FFFF00"/>
                </a:solidFill>
                <a:latin typeface="Times New Roman" pitchFamily="18" charset="0"/>
              </a:rPr>
              <a:t>TRH</a:t>
            </a:r>
            <a:r>
              <a:rPr lang="en-GB" sz="3200">
                <a:solidFill>
                  <a:srgbClr val="FF0000"/>
                </a:solidFill>
                <a:latin typeface="Times New Roman" pitchFamily="18" charset="0"/>
              </a:rPr>
              <a:t>  </a:t>
            </a:r>
            <a:r>
              <a:rPr lang="en-GB" sz="3200">
                <a:solidFill>
                  <a:srgbClr val="FFFF00"/>
                </a:solidFill>
                <a:latin typeface="Times New Roman" pitchFamily="18" charset="0"/>
              </a:rPr>
              <a:t>+</a:t>
            </a:r>
          </a:p>
        </p:txBody>
      </p:sp>
      <p:sp>
        <p:nvSpPr>
          <p:cNvPr id="476179" name="Line 19"/>
          <p:cNvSpPr>
            <a:spLocks noChangeShapeType="1"/>
          </p:cNvSpPr>
          <p:nvPr/>
        </p:nvSpPr>
        <p:spPr bwMode="auto">
          <a:xfrm>
            <a:off x="1654175" y="3640138"/>
            <a:ext cx="0" cy="2016125"/>
          </a:xfrm>
          <a:prstGeom prst="line">
            <a:avLst/>
          </a:prstGeom>
          <a:noFill/>
          <a:ln w="57150">
            <a:solidFill>
              <a:srgbClr val="66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6180" name="Line 20"/>
          <p:cNvSpPr>
            <a:spLocks noChangeShapeType="1"/>
          </p:cNvSpPr>
          <p:nvPr/>
        </p:nvSpPr>
        <p:spPr bwMode="auto">
          <a:xfrm>
            <a:off x="1628775" y="3665538"/>
            <a:ext cx="935038" cy="0"/>
          </a:xfrm>
          <a:prstGeom prst="line">
            <a:avLst/>
          </a:prstGeom>
          <a:noFill/>
          <a:ln w="57150">
            <a:solidFill>
              <a:srgbClr val="66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6181" name="Text Box 21"/>
          <p:cNvSpPr txBox="1">
            <a:spLocks noChangeArrowheads="1"/>
          </p:cNvSpPr>
          <p:nvPr/>
        </p:nvSpPr>
        <p:spPr bwMode="auto">
          <a:xfrm>
            <a:off x="2636838" y="3306763"/>
            <a:ext cx="287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3399FF"/>
                </a:solidFill>
                <a:latin typeface="Times New Roman" pitchFamily="18" charset="0"/>
              </a:rPr>
              <a:t>-</a:t>
            </a:r>
          </a:p>
        </p:txBody>
      </p:sp>
      <p:sp>
        <p:nvSpPr>
          <p:cNvPr id="476182" name="Line 22"/>
          <p:cNvSpPr>
            <a:spLocks noChangeShapeType="1"/>
          </p:cNvSpPr>
          <p:nvPr/>
        </p:nvSpPr>
        <p:spPr bwMode="auto">
          <a:xfrm flipH="1" flipV="1">
            <a:off x="7054850" y="1700213"/>
            <a:ext cx="38100" cy="3889375"/>
          </a:xfrm>
          <a:prstGeom prst="line">
            <a:avLst/>
          </a:prstGeom>
          <a:noFill/>
          <a:ln w="57150">
            <a:solidFill>
              <a:srgbClr val="66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6183" name="Line 23"/>
          <p:cNvSpPr>
            <a:spLocks noChangeShapeType="1"/>
          </p:cNvSpPr>
          <p:nvPr/>
        </p:nvSpPr>
        <p:spPr bwMode="auto">
          <a:xfrm flipH="1">
            <a:off x="6359525" y="1700213"/>
            <a:ext cx="720725" cy="0"/>
          </a:xfrm>
          <a:prstGeom prst="line">
            <a:avLst/>
          </a:prstGeom>
          <a:noFill/>
          <a:ln w="57150">
            <a:solidFill>
              <a:srgbClr val="66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6184" name="Text Box 24"/>
          <p:cNvSpPr txBox="1">
            <a:spLocks noChangeArrowheads="1"/>
          </p:cNvSpPr>
          <p:nvPr/>
        </p:nvSpPr>
        <p:spPr bwMode="auto">
          <a:xfrm>
            <a:off x="6011863" y="1379538"/>
            <a:ext cx="431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b="0">
                <a:solidFill>
                  <a:srgbClr val="66CCFF"/>
                </a:solidFill>
                <a:latin typeface="Times New Roman" pitchFamily="18" charset="0"/>
              </a:rPr>
              <a:t>-</a:t>
            </a:r>
          </a:p>
        </p:txBody>
      </p:sp>
      <p:sp>
        <p:nvSpPr>
          <p:cNvPr id="476185" name="Line 25"/>
          <p:cNvSpPr>
            <a:spLocks noChangeShapeType="1"/>
          </p:cNvSpPr>
          <p:nvPr/>
        </p:nvSpPr>
        <p:spPr bwMode="auto">
          <a:xfrm>
            <a:off x="1619250" y="5661025"/>
            <a:ext cx="1081088" cy="0"/>
          </a:xfrm>
          <a:prstGeom prst="line">
            <a:avLst/>
          </a:prstGeom>
          <a:noFill/>
          <a:ln w="57150">
            <a:solidFill>
              <a:srgbClr val="66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6186" name="Line 26"/>
          <p:cNvSpPr>
            <a:spLocks noChangeShapeType="1"/>
          </p:cNvSpPr>
          <p:nvPr/>
        </p:nvSpPr>
        <p:spPr bwMode="auto">
          <a:xfrm flipH="1">
            <a:off x="6156325" y="5589588"/>
            <a:ext cx="936625" cy="0"/>
          </a:xfrm>
          <a:prstGeom prst="line">
            <a:avLst/>
          </a:prstGeom>
          <a:noFill/>
          <a:ln w="57150">
            <a:solidFill>
              <a:srgbClr val="66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6187" name="Text Box 27"/>
          <p:cNvSpPr txBox="1">
            <a:spLocks noChangeArrowheads="1"/>
          </p:cNvSpPr>
          <p:nvPr/>
        </p:nvSpPr>
        <p:spPr bwMode="auto">
          <a:xfrm>
            <a:off x="3995738" y="1196975"/>
            <a:ext cx="10810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chemeClr val="bg1"/>
                </a:solidFill>
                <a:latin typeface="Times New Roman" pitchFamily="18" charset="0"/>
              </a:rPr>
              <a:t>PVN</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idx="4294967295"/>
          </p:nvPr>
        </p:nvSpPr>
        <p:spPr>
          <a:xfrm>
            <a:off x="468313" y="260350"/>
            <a:ext cx="8229600" cy="1143000"/>
          </a:xfrm>
        </p:spPr>
        <p:txBody>
          <a:bodyPr/>
          <a:lstStyle/>
          <a:p>
            <a:r>
              <a:rPr lang="en-GB" b="1">
                <a:solidFill>
                  <a:srgbClr val="FFFF00"/>
                </a:solidFill>
              </a:rPr>
              <a:t>HPT axis and EE</a:t>
            </a:r>
            <a:endParaRPr lang="en-US" b="1">
              <a:solidFill>
                <a:srgbClr val="FFFF00"/>
              </a:solidFill>
            </a:endParaRPr>
          </a:p>
        </p:txBody>
      </p:sp>
      <p:sp>
        <p:nvSpPr>
          <p:cNvPr id="676867" name="Rectangle 3"/>
          <p:cNvSpPr>
            <a:spLocks noGrp="1" noChangeArrowheads="1"/>
          </p:cNvSpPr>
          <p:nvPr>
            <p:ph type="body" idx="4294967295"/>
          </p:nvPr>
        </p:nvSpPr>
        <p:spPr/>
        <p:txBody>
          <a:bodyPr/>
          <a:lstStyle/>
          <a:p>
            <a:pPr>
              <a:lnSpc>
                <a:spcPct val="90000"/>
              </a:lnSpc>
            </a:pPr>
            <a:r>
              <a:rPr lang="en-GB" sz="2800" b="1">
                <a:solidFill>
                  <a:schemeClr val="bg1"/>
                </a:solidFill>
              </a:rPr>
              <a:t>BMR </a:t>
            </a:r>
            <a:r>
              <a:rPr lang="en-GB" sz="2800" b="1" i="1">
                <a:solidFill>
                  <a:schemeClr val="bg1"/>
                </a:solidFill>
              </a:rPr>
              <a:t>increased</a:t>
            </a:r>
            <a:r>
              <a:rPr lang="en-GB" sz="2800" b="1">
                <a:solidFill>
                  <a:schemeClr val="bg1"/>
                </a:solidFill>
              </a:rPr>
              <a:t> in hyp</a:t>
            </a:r>
            <a:r>
              <a:rPr lang="en-GB" sz="2800" b="1" i="1">
                <a:solidFill>
                  <a:schemeClr val="bg1"/>
                </a:solidFill>
              </a:rPr>
              <a:t>er</a:t>
            </a:r>
            <a:r>
              <a:rPr lang="en-GB" sz="2800" b="1">
                <a:solidFill>
                  <a:schemeClr val="bg1"/>
                </a:solidFill>
              </a:rPr>
              <a:t>thyroidism</a:t>
            </a:r>
          </a:p>
          <a:p>
            <a:pPr>
              <a:lnSpc>
                <a:spcPct val="90000"/>
              </a:lnSpc>
            </a:pPr>
            <a:r>
              <a:rPr lang="en-GB" sz="2800" b="1">
                <a:solidFill>
                  <a:schemeClr val="bg1"/>
                </a:solidFill>
              </a:rPr>
              <a:t>BMR </a:t>
            </a:r>
            <a:r>
              <a:rPr lang="en-GB" sz="2800" b="1" i="1">
                <a:solidFill>
                  <a:schemeClr val="bg1"/>
                </a:solidFill>
              </a:rPr>
              <a:t>decreased</a:t>
            </a:r>
            <a:r>
              <a:rPr lang="en-GB" sz="2800" b="1">
                <a:solidFill>
                  <a:schemeClr val="bg1"/>
                </a:solidFill>
              </a:rPr>
              <a:t> in hyp</a:t>
            </a:r>
            <a:r>
              <a:rPr lang="en-GB" sz="2800" b="1" i="1">
                <a:solidFill>
                  <a:schemeClr val="bg1"/>
                </a:solidFill>
              </a:rPr>
              <a:t>o</a:t>
            </a:r>
            <a:r>
              <a:rPr lang="en-GB" sz="2800" b="1">
                <a:solidFill>
                  <a:schemeClr val="bg1"/>
                </a:solidFill>
              </a:rPr>
              <a:t>thyroidism</a:t>
            </a:r>
          </a:p>
          <a:p>
            <a:pPr>
              <a:lnSpc>
                <a:spcPct val="90000"/>
              </a:lnSpc>
            </a:pPr>
            <a:endParaRPr lang="en-GB" sz="2800" b="1">
              <a:solidFill>
                <a:schemeClr val="bg1"/>
              </a:solidFill>
            </a:endParaRPr>
          </a:p>
          <a:p>
            <a:pPr>
              <a:lnSpc>
                <a:spcPct val="90000"/>
              </a:lnSpc>
            </a:pPr>
            <a:r>
              <a:rPr lang="en-GB" sz="2800" b="1">
                <a:solidFill>
                  <a:schemeClr val="bg1"/>
                </a:solidFill>
              </a:rPr>
              <a:t>NEAT may contribute – ‘fidgety’ hyperthyroid patients</a:t>
            </a:r>
          </a:p>
          <a:p>
            <a:pPr>
              <a:lnSpc>
                <a:spcPct val="90000"/>
              </a:lnSpc>
            </a:pPr>
            <a:endParaRPr lang="en-GB" sz="2800" b="1">
              <a:solidFill>
                <a:schemeClr val="bg1"/>
              </a:solidFill>
            </a:endParaRPr>
          </a:p>
          <a:p>
            <a:pPr>
              <a:lnSpc>
                <a:spcPct val="90000"/>
              </a:lnSpc>
            </a:pPr>
            <a:r>
              <a:rPr lang="en-GB" sz="2800" b="1">
                <a:solidFill>
                  <a:schemeClr val="bg1"/>
                </a:solidFill>
              </a:rPr>
              <a:t>Thyroid hormones increase BAT UCP expression in rodents, increasing heat production via BAT (ie increasing adaptive thermogenesis)</a:t>
            </a:r>
          </a:p>
          <a:p>
            <a:pPr>
              <a:lnSpc>
                <a:spcPct val="90000"/>
              </a:lnSpc>
            </a:pPr>
            <a:endParaRPr lang="en-US" sz="2800">
              <a:solidFill>
                <a:schemeClr val="bg1"/>
              </a:solidFill>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GB" b="1">
                <a:solidFill>
                  <a:srgbClr val="FFFF00"/>
                </a:solidFill>
              </a:rPr>
              <a:t>Regulation of BAT</a:t>
            </a:r>
          </a:p>
        </p:txBody>
      </p:sp>
      <p:sp>
        <p:nvSpPr>
          <p:cNvPr id="471043" name="Rectangle 3"/>
          <p:cNvSpPr>
            <a:spLocks noGrp="1" noChangeArrowheads="1"/>
          </p:cNvSpPr>
          <p:nvPr>
            <p:ph type="body" idx="1"/>
          </p:nvPr>
        </p:nvSpPr>
        <p:spPr/>
        <p:txBody>
          <a:bodyPr/>
          <a:lstStyle/>
          <a:p>
            <a:pPr>
              <a:buClr>
                <a:srgbClr val="FF0000"/>
              </a:buClr>
            </a:pPr>
            <a:r>
              <a:rPr lang="en-GB" sz="3600">
                <a:solidFill>
                  <a:schemeClr val="bg1"/>
                </a:solidFill>
              </a:rPr>
              <a:t>Sympathetic innervation – </a:t>
            </a:r>
            <a:r>
              <a:rPr lang="en-GB" sz="3600">
                <a:solidFill>
                  <a:schemeClr val="bg1"/>
                </a:solidFill>
                <a:latin typeface="Symbol" pitchFamily="18" charset="2"/>
              </a:rPr>
              <a:t>a</a:t>
            </a:r>
            <a:r>
              <a:rPr lang="en-GB" sz="3600">
                <a:solidFill>
                  <a:schemeClr val="bg1"/>
                </a:solidFill>
              </a:rPr>
              <a:t>- &amp; </a:t>
            </a:r>
            <a:r>
              <a:rPr lang="en-GB" sz="3600">
                <a:solidFill>
                  <a:schemeClr val="bg1"/>
                </a:solidFill>
                <a:latin typeface="Symbol" pitchFamily="18" charset="2"/>
              </a:rPr>
              <a:t>b </a:t>
            </a:r>
            <a:r>
              <a:rPr lang="en-GB" sz="3600">
                <a:solidFill>
                  <a:schemeClr val="bg1"/>
                </a:solidFill>
              </a:rPr>
              <a:t>adrenergic Rs on BAT</a:t>
            </a:r>
          </a:p>
          <a:p>
            <a:pPr>
              <a:buClr>
                <a:srgbClr val="FF0000"/>
              </a:buClr>
            </a:pPr>
            <a:r>
              <a:rPr lang="en-GB" sz="3600">
                <a:solidFill>
                  <a:schemeClr val="bg1"/>
                </a:solidFill>
              </a:rPr>
              <a:t>Thyroid hormones – bind to thyroid receptors on BAT</a:t>
            </a:r>
          </a:p>
          <a:p>
            <a:pPr>
              <a:buClr>
                <a:srgbClr val="FF0000"/>
              </a:buClr>
            </a:pPr>
            <a:r>
              <a:rPr lang="en-GB" sz="3600">
                <a:solidFill>
                  <a:schemeClr val="bg1"/>
                </a:solidFill>
              </a:rPr>
              <a:t>SNS and thyroid hormones act synergistically to regulate BAT</a:t>
            </a:r>
          </a:p>
          <a:p>
            <a:endParaRPr lang="en-GB" sz="3600">
              <a:solidFill>
                <a:srgbClr val="FFFF00"/>
              </a:solidFill>
              <a:latin typeface="Symbol" pitchFamily="18" charset="2"/>
            </a:endParaRPr>
          </a:p>
          <a:p>
            <a:pPr lvl="1">
              <a:buFontTx/>
              <a:buNone/>
            </a:pPr>
            <a:endParaRPr lang="en-GB">
              <a:solidFill>
                <a:srgbClr val="FFFF00"/>
              </a:solidFill>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468313" y="0"/>
            <a:ext cx="8229600" cy="1143000"/>
          </a:xfrm>
        </p:spPr>
        <p:txBody>
          <a:bodyPr/>
          <a:lstStyle/>
          <a:p>
            <a:r>
              <a:rPr lang="en-GB" b="1">
                <a:solidFill>
                  <a:srgbClr val="FFFF00"/>
                </a:solidFill>
              </a:rPr>
              <a:t>The Deiodinases</a:t>
            </a:r>
          </a:p>
        </p:txBody>
      </p:sp>
      <p:graphicFrame>
        <p:nvGraphicFramePr>
          <p:cNvPr id="478211" name="Object 3"/>
          <p:cNvGraphicFramePr>
            <a:graphicFrameLocks noChangeAspect="1"/>
          </p:cNvGraphicFramePr>
          <p:nvPr>
            <p:ph idx="1"/>
          </p:nvPr>
        </p:nvGraphicFramePr>
        <p:xfrm>
          <a:off x="827088" y="1165225"/>
          <a:ext cx="7489825" cy="5616575"/>
        </p:xfrm>
        <a:graphic>
          <a:graphicData uri="http://schemas.openxmlformats.org/presentationml/2006/ole">
            <mc:AlternateContent xmlns:mc="http://schemas.openxmlformats.org/markup-compatibility/2006">
              <mc:Choice xmlns:v="urn:schemas-microsoft-com:vml" Requires="v">
                <p:oleObj spid="_x0000_s478213" name="Presentation" r:id="rId4" imgW="4572098" imgH="3429060" progId="PowerPoint.Show.8">
                  <p:embed/>
                </p:oleObj>
              </mc:Choice>
              <mc:Fallback>
                <p:oleObj name="Presentation" r:id="rId4" imgW="4572098" imgH="3429060" progId="PowerPoint.Show.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165225"/>
                        <a:ext cx="7489825" cy="561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8212" name="Oval 4"/>
          <p:cNvSpPr>
            <a:spLocks noChangeArrowheads="1"/>
          </p:cNvSpPr>
          <p:nvPr/>
        </p:nvSpPr>
        <p:spPr bwMode="auto">
          <a:xfrm>
            <a:off x="1619250" y="2565400"/>
            <a:ext cx="2808288" cy="79216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GB" b="1">
                <a:solidFill>
                  <a:srgbClr val="FFFF00"/>
                </a:solidFill>
              </a:rPr>
              <a:t>Thyroid regulation of BAT</a:t>
            </a:r>
          </a:p>
        </p:txBody>
      </p:sp>
      <p:sp>
        <p:nvSpPr>
          <p:cNvPr id="480259" name="Rectangle 3"/>
          <p:cNvSpPr>
            <a:spLocks noGrp="1" noChangeArrowheads="1"/>
          </p:cNvSpPr>
          <p:nvPr>
            <p:ph type="body" idx="1"/>
          </p:nvPr>
        </p:nvSpPr>
        <p:spPr/>
        <p:txBody>
          <a:bodyPr/>
          <a:lstStyle/>
          <a:p>
            <a:pPr>
              <a:buClr>
                <a:srgbClr val="FF0000"/>
              </a:buClr>
            </a:pPr>
            <a:r>
              <a:rPr lang="en-GB">
                <a:solidFill>
                  <a:schemeClr val="bg1"/>
                </a:solidFill>
              </a:rPr>
              <a:t>BAT contains D2 – converts T4     T3 (T3 = 10x more potent than T4)</a:t>
            </a:r>
          </a:p>
          <a:p>
            <a:pPr>
              <a:buClr>
                <a:srgbClr val="FF0000"/>
              </a:buClr>
            </a:pPr>
            <a:r>
              <a:rPr lang="en-GB">
                <a:solidFill>
                  <a:schemeClr val="bg1"/>
                </a:solidFill>
              </a:rPr>
              <a:t>For BAT to be most effective at producing heat  - conversion of T4 to T3 </a:t>
            </a:r>
            <a:r>
              <a:rPr lang="en-GB" i="1">
                <a:solidFill>
                  <a:schemeClr val="bg1"/>
                </a:solidFill>
              </a:rPr>
              <a:t>within</a:t>
            </a:r>
            <a:r>
              <a:rPr lang="en-GB">
                <a:solidFill>
                  <a:schemeClr val="bg1"/>
                </a:solidFill>
              </a:rPr>
              <a:t> BAT is needed </a:t>
            </a:r>
          </a:p>
          <a:p>
            <a:pPr>
              <a:buClr>
                <a:srgbClr val="FF0000"/>
              </a:buClr>
            </a:pPr>
            <a:r>
              <a:rPr lang="en-GB">
                <a:solidFill>
                  <a:schemeClr val="bg1"/>
                </a:solidFill>
              </a:rPr>
              <a:t>D2 makes this conversion</a:t>
            </a:r>
          </a:p>
          <a:p>
            <a:pPr>
              <a:buClr>
                <a:srgbClr val="FF0000"/>
              </a:buClr>
            </a:pPr>
            <a:endParaRPr lang="en-GB">
              <a:solidFill>
                <a:schemeClr val="bg1"/>
              </a:solidFill>
            </a:endParaRPr>
          </a:p>
        </p:txBody>
      </p:sp>
      <p:sp>
        <p:nvSpPr>
          <p:cNvPr id="480260" name="Line 4"/>
          <p:cNvSpPr>
            <a:spLocks noChangeShapeType="1"/>
          </p:cNvSpPr>
          <p:nvPr/>
        </p:nvSpPr>
        <p:spPr bwMode="auto">
          <a:xfrm>
            <a:off x="6597650" y="1898650"/>
            <a:ext cx="431800" cy="0"/>
          </a:xfrm>
          <a:prstGeom prst="line">
            <a:avLst/>
          </a:prstGeom>
          <a:noFill/>
          <a:ln w="317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Text Box 2"/>
          <p:cNvSpPr txBox="1">
            <a:spLocks noChangeArrowheads="1"/>
          </p:cNvSpPr>
          <p:nvPr/>
        </p:nvSpPr>
        <p:spPr bwMode="auto">
          <a:xfrm>
            <a:off x="5195888" y="38163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2400">
              <a:solidFill>
                <a:srgbClr val="FF0000"/>
              </a:solidFill>
              <a:latin typeface="Times New Roman" pitchFamily="18" charset="0"/>
            </a:endParaRPr>
          </a:p>
        </p:txBody>
      </p:sp>
      <p:sp>
        <p:nvSpPr>
          <p:cNvPr id="401411" name="Text Box 3"/>
          <p:cNvSpPr txBox="1">
            <a:spLocks noChangeArrowheads="1"/>
          </p:cNvSpPr>
          <p:nvPr/>
        </p:nvSpPr>
        <p:spPr bwMode="auto">
          <a:xfrm>
            <a:off x="827088" y="1125538"/>
            <a:ext cx="72882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600">
                <a:solidFill>
                  <a:schemeClr val="bg1"/>
                </a:solidFill>
                <a:latin typeface="Times New Roman" pitchFamily="18" charset="0"/>
              </a:rPr>
              <a:t>Body Weight Homeostasis</a:t>
            </a:r>
          </a:p>
        </p:txBody>
      </p:sp>
      <p:sp>
        <p:nvSpPr>
          <p:cNvPr id="401412" name="AutoShape 4"/>
          <p:cNvSpPr>
            <a:spLocks noChangeArrowheads="1"/>
          </p:cNvSpPr>
          <p:nvPr/>
        </p:nvSpPr>
        <p:spPr bwMode="auto">
          <a:xfrm>
            <a:off x="3382963" y="3960813"/>
            <a:ext cx="2071687" cy="1703387"/>
          </a:xfrm>
          <a:prstGeom prst="triangle">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b="0">
              <a:solidFill>
                <a:schemeClr val="accent1"/>
              </a:solidFill>
              <a:latin typeface="Times New Roman" pitchFamily="18" charset="0"/>
            </a:endParaRPr>
          </a:p>
        </p:txBody>
      </p:sp>
      <p:sp>
        <p:nvSpPr>
          <p:cNvPr id="401413" name="Line 5"/>
          <p:cNvSpPr>
            <a:spLocks noChangeShapeType="1"/>
          </p:cNvSpPr>
          <p:nvPr/>
        </p:nvSpPr>
        <p:spPr bwMode="auto">
          <a:xfrm flipV="1">
            <a:off x="2163763" y="3960813"/>
            <a:ext cx="4460875" cy="25400"/>
          </a:xfrm>
          <a:prstGeom prst="line">
            <a:avLst/>
          </a:prstGeom>
          <a:noFill/>
          <a:ln w="603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1414" name="Freeform 6"/>
          <p:cNvSpPr>
            <a:spLocks/>
          </p:cNvSpPr>
          <p:nvPr/>
        </p:nvSpPr>
        <p:spPr bwMode="auto">
          <a:xfrm>
            <a:off x="2208213" y="3778250"/>
            <a:ext cx="1174750" cy="111125"/>
          </a:xfrm>
          <a:custGeom>
            <a:avLst/>
            <a:gdLst>
              <a:gd name="T0" fmla="*/ 0 w 832"/>
              <a:gd name="T1" fmla="*/ 0 h 56"/>
              <a:gd name="T2" fmla="*/ 144 w 832"/>
              <a:gd name="T3" fmla="*/ 48 h 56"/>
              <a:gd name="T4" fmla="*/ 720 w 832"/>
              <a:gd name="T5" fmla="*/ 48 h 56"/>
              <a:gd name="T6" fmla="*/ 816 w 832"/>
              <a:gd name="T7" fmla="*/ 0 h 56"/>
            </a:gdLst>
            <a:ahLst/>
            <a:cxnLst>
              <a:cxn ang="0">
                <a:pos x="T0" y="T1"/>
              </a:cxn>
              <a:cxn ang="0">
                <a:pos x="T2" y="T3"/>
              </a:cxn>
              <a:cxn ang="0">
                <a:pos x="T4" y="T5"/>
              </a:cxn>
              <a:cxn ang="0">
                <a:pos x="T6" y="T7"/>
              </a:cxn>
            </a:cxnLst>
            <a:rect l="0" t="0" r="r" b="b"/>
            <a:pathLst>
              <a:path w="832" h="56">
                <a:moveTo>
                  <a:pt x="0" y="0"/>
                </a:moveTo>
                <a:cubicBezTo>
                  <a:pt x="12" y="20"/>
                  <a:pt x="24" y="40"/>
                  <a:pt x="144" y="48"/>
                </a:cubicBezTo>
                <a:cubicBezTo>
                  <a:pt x="264" y="56"/>
                  <a:pt x="608" y="56"/>
                  <a:pt x="720" y="48"/>
                </a:cubicBezTo>
                <a:cubicBezTo>
                  <a:pt x="832" y="40"/>
                  <a:pt x="800" y="8"/>
                  <a:pt x="816" y="0"/>
                </a:cubicBezTo>
              </a:path>
            </a:pathLst>
          </a:custGeom>
          <a:solidFill>
            <a:srgbClr val="00FF00"/>
          </a:solidFill>
          <a:ln w="539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1415" name="Freeform 7"/>
          <p:cNvSpPr>
            <a:spLocks/>
          </p:cNvSpPr>
          <p:nvPr/>
        </p:nvSpPr>
        <p:spPr bwMode="auto">
          <a:xfrm>
            <a:off x="5472113" y="3744913"/>
            <a:ext cx="1174750" cy="111125"/>
          </a:xfrm>
          <a:custGeom>
            <a:avLst/>
            <a:gdLst>
              <a:gd name="T0" fmla="*/ 0 w 832"/>
              <a:gd name="T1" fmla="*/ 0 h 56"/>
              <a:gd name="T2" fmla="*/ 144 w 832"/>
              <a:gd name="T3" fmla="*/ 48 h 56"/>
              <a:gd name="T4" fmla="*/ 720 w 832"/>
              <a:gd name="T5" fmla="*/ 48 h 56"/>
              <a:gd name="T6" fmla="*/ 816 w 832"/>
              <a:gd name="T7" fmla="*/ 0 h 56"/>
            </a:gdLst>
            <a:ahLst/>
            <a:cxnLst>
              <a:cxn ang="0">
                <a:pos x="T0" y="T1"/>
              </a:cxn>
              <a:cxn ang="0">
                <a:pos x="T2" y="T3"/>
              </a:cxn>
              <a:cxn ang="0">
                <a:pos x="T4" y="T5"/>
              </a:cxn>
              <a:cxn ang="0">
                <a:pos x="T6" y="T7"/>
              </a:cxn>
            </a:cxnLst>
            <a:rect l="0" t="0" r="r" b="b"/>
            <a:pathLst>
              <a:path w="832" h="56">
                <a:moveTo>
                  <a:pt x="0" y="0"/>
                </a:moveTo>
                <a:cubicBezTo>
                  <a:pt x="12" y="20"/>
                  <a:pt x="24" y="40"/>
                  <a:pt x="144" y="48"/>
                </a:cubicBezTo>
                <a:cubicBezTo>
                  <a:pt x="264" y="56"/>
                  <a:pt x="608" y="56"/>
                  <a:pt x="720" y="48"/>
                </a:cubicBezTo>
                <a:cubicBezTo>
                  <a:pt x="832" y="40"/>
                  <a:pt x="800" y="8"/>
                  <a:pt x="816" y="0"/>
                </a:cubicBezTo>
              </a:path>
            </a:pathLst>
          </a:custGeom>
          <a:solidFill>
            <a:srgbClr val="00FF00"/>
          </a:solidFill>
          <a:ln w="539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1416" name="Text Box 8"/>
          <p:cNvSpPr txBox="1">
            <a:spLocks noChangeArrowheads="1"/>
          </p:cNvSpPr>
          <p:nvPr/>
        </p:nvSpPr>
        <p:spPr bwMode="auto">
          <a:xfrm>
            <a:off x="1943100" y="2305050"/>
            <a:ext cx="15605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sz="3200">
                <a:solidFill>
                  <a:srgbClr val="FFFF66"/>
                </a:solidFill>
                <a:latin typeface="Times New Roman" pitchFamily="18" charset="0"/>
              </a:rPr>
              <a:t>Food Intake</a:t>
            </a:r>
          </a:p>
        </p:txBody>
      </p:sp>
      <p:sp>
        <p:nvSpPr>
          <p:cNvPr id="401417" name="Text Box 9"/>
          <p:cNvSpPr txBox="1">
            <a:spLocks noChangeArrowheads="1"/>
          </p:cNvSpPr>
          <p:nvPr/>
        </p:nvSpPr>
        <p:spPr bwMode="auto">
          <a:xfrm>
            <a:off x="5111750" y="2305050"/>
            <a:ext cx="22209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sz="3200">
                <a:solidFill>
                  <a:srgbClr val="FFFF66"/>
                </a:solidFill>
                <a:latin typeface="Times New Roman" pitchFamily="18" charset="0"/>
              </a:rPr>
              <a:t>Energy Expend</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Text Box 2"/>
          <p:cNvSpPr txBox="1">
            <a:spLocks noChangeArrowheads="1"/>
          </p:cNvSpPr>
          <p:nvPr/>
        </p:nvSpPr>
        <p:spPr bwMode="auto">
          <a:xfrm>
            <a:off x="1979613" y="2349500"/>
            <a:ext cx="496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b="0">
              <a:latin typeface="Times New Roman" pitchFamily="18" charset="0"/>
            </a:endParaRPr>
          </a:p>
        </p:txBody>
      </p:sp>
      <p:sp>
        <p:nvSpPr>
          <p:cNvPr id="482307" name="Rectangle 3"/>
          <p:cNvSpPr>
            <a:spLocks noChangeArrowheads="1"/>
          </p:cNvSpPr>
          <p:nvPr/>
        </p:nvSpPr>
        <p:spPr bwMode="auto">
          <a:xfrm>
            <a:off x="2124075" y="2133600"/>
            <a:ext cx="6048375" cy="2951163"/>
          </a:xfrm>
          <a:prstGeom prst="rect">
            <a:avLst/>
          </a:prstGeom>
          <a:noFill/>
          <a:ln w="317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2308" name="Text Box 4"/>
          <p:cNvSpPr txBox="1">
            <a:spLocks noChangeArrowheads="1"/>
          </p:cNvSpPr>
          <p:nvPr/>
        </p:nvSpPr>
        <p:spPr bwMode="auto">
          <a:xfrm>
            <a:off x="2700338" y="4005263"/>
            <a:ext cx="3311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000">
                <a:solidFill>
                  <a:srgbClr val="FFFF00"/>
                </a:solidFill>
                <a:latin typeface="Times New Roman" pitchFamily="18" charset="0"/>
              </a:rPr>
              <a:t>T4 		 T3</a:t>
            </a:r>
          </a:p>
        </p:txBody>
      </p:sp>
      <p:sp>
        <p:nvSpPr>
          <p:cNvPr id="482309" name="Line 5"/>
          <p:cNvSpPr>
            <a:spLocks noChangeShapeType="1"/>
          </p:cNvSpPr>
          <p:nvPr/>
        </p:nvSpPr>
        <p:spPr bwMode="auto">
          <a:xfrm>
            <a:off x="3492500" y="4397375"/>
            <a:ext cx="1223963" cy="0"/>
          </a:xfrm>
          <a:prstGeom prst="line">
            <a:avLst/>
          </a:prstGeom>
          <a:noFill/>
          <a:ln w="3810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2310" name="Text Box 6"/>
          <p:cNvSpPr txBox="1">
            <a:spLocks noChangeArrowheads="1"/>
          </p:cNvSpPr>
          <p:nvPr/>
        </p:nvSpPr>
        <p:spPr bwMode="auto">
          <a:xfrm>
            <a:off x="3819525" y="3028950"/>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600">
                <a:solidFill>
                  <a:srgbClr val="FF6699"/>
                </a:solidFill>
                <a:latin typeface="Times New Roman" pitchFamily="18" charset="0"/>
              </a:rPr>
              <a:t>D2</a:t>
            </a:r>
          </a:p>
        </p:txBody>
      </p:sp>
      <p:sp>
        <p:nvSpPr>
          <p:cNvPr id="482311" name="Line 7"/>
          <p:cNvSpPr>
            <a:spLocks noChangeShapeType="1"/>
          </p:cNvSpPr>
          <p:nvPr/>
        </p:nvSpPr>
        <p:spPr bwMode="auto">
          <a:xfrm>
            <a:off x="5540375" y="4430713"/>
            <a:ext cx="1295400" cy="0"/>
          </a:xfrm>
          <a:prstGeom prst="line">
            <a:avLst/>
          </a:prstGeom>
          <a:noFill/>
          <a:ln w="38100">
            <a:solidFill>
              <a:schemeClr val="bg1"/>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2312" name="Text Box 8"/>
          <p:cNvSpPr txBox="1">
            <a:spLocks noChangeArrowheads="1"/>
          </p:cNvSpPr>
          <p:nvPr/>
        </p:nvSpPr>
        <p:spPr bwMode="auto">
          <a:xfrm>
            <a:off x="7045325" y="4006850"/>
            <a:ext cx="11763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600">
                <a:solidFill>
                  <a:srgbClr val="00FF00"/>
                </a:solidFill>
                <a:latin typeface="Times New Roman" pitchFamily="18" charset="0"/>
              </a:rPr>
              <a:t>UCP</a:t>
            </a:r>
          </a:p>
        </p:txBody>
      </p:sp>
      <p:sp>
        <p:nvSpPr>
          <p:cNvPr id="482313" name="Line 9"/>
          <p:cNvSpPr>
            <a:spLocks noChangeShapeType="1"/>
          </p:cNvSpPr>
          <p:nvPr/>
        </p:nvSpPr>
        <p:spPr bwMode="auto">
          <a:xfrm flipV="1">
            <a:off x="6988175" y="4014788"/>
            <a:ext cx="0" cy="576262"/>
          </a:xfrm>
          <a:prstGeom prst="line">
            <a:avLst/>
          </a:prstGeom>
          <a:noFill/>
          <a:ln w="34925">
            <a:solidFill>
              <a:srgbClr val="00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2314" name="Text Box 10"/>
          <p:cNvSpPr txBox="1">
            <a:spLocks noChangeArrowheads="1"/>
          </p:cNvSpPr>
          <p:nvPr/>
        </p:nvSpPr>
        <p:spPr bwMode="auto">
          <a:xfrm>
            <a:off x="4776788" y="1412875"/>
            <a:ext cx="20875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000">
                <a:solidFill>
                  <a:srgbClr val="FFFF00"/>
                </a:solidFill>
                <a:latin typeface="Times New Roman" pitchFamily="18" charset="0"/>
              </a:rPr>
              <a:t>BAT</a:t>
            </a:r>
          </a:p>
        </p:txBody>
      </p:sp>
      <p:sp>
        <p:nvSpPr>
          <p:cNvPr id="482315" name="AutoShape 11"/>
          <p:cNvSpPr>
            <a:spLocks noChangeArrowheads="1"/>
          </p:cNvSpPr>
          <p:nvPr/>
        </p:nvSpPr>
        <p:spPr bwMode="auto">
          <a:xfrm rot="-5400000">
            <a:off x="1645444" y="2763044"/>
            <a:ext cx="395287" cy="574675"/>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2316" name="AutoShape 12"/>
          <p:cNvSpPr>
            <a:spLocks noChangeArrowheads="1"/>
          </p:cNvSpPr>
          <p:nvPr/>
        </p:nvSpPr>
        <p:spPr bwMode="auto">
          <a:xfrm rot="-10800000">
            <a:off x="1555750" y="2492375"/>
            <a:ext cx="566738" cy="431800"/>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2317" name="AutoShape 13"/>
          <p:cNvSpPr>
            <a:spLocks noChangeArrowheads="1"/>
          </p:cNvSpPr>
          <p:nvPr/>
        </p:nvSpPr>
        <p:spPr bwMode="auto">
          <a:xfrm rot="-16200000">
            <a:off x="1136651" y="2620962"/>
            <a:ext cx="576262" cy="576263"/>
          </a:xfrm>
          <a:prstGeom prst="triangle">
            <a:avLst>
              <a:gd name="adj" fmla="val 50000"/>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2318" name="Text Box 14"/>
          <p:cNvSpPr txBox="1">
            <a:spLocks noChangeArrowheads="1"/>
          </p:cNvSpPr>
          <p:nvPr/>
        </p:nvSpPr>
        <p:spPr bwMode="auto">
          <a:xfrm>
            <a:off x="250825" y="836613"/>
            <a:ext cx="20891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pPr>
            <a:r>
              <a:rPr lang="en-GB" sz="3200">
                <a:solidFill>
                  <a:srgbClr val="00FFFF"/>
                </a:solidFill>
                <a:latin typeface="Times New Roman" pitchFamily="18" charset="0"/>
              </a:rPr>
              <a:t>Thyroid</a:t>
            </a:r>
          </a:p>
          <a:p>
            <a:pPr algn="ctr">
              <a:lnSpc>
                <a:spcPct val="75000"/>
              </a:lnSpc>
            </a:pPr>
            <a:r>
              <a:rPr lang="en-GB" sz="3200">
                <a:solidFill>
                  <a:srgbClr val="00FFFF"/>
                </a:solidFill>
                <a:latin typeface="Times New Roman" pitchFamily="18" charset="0"/>
              </a:rPr>
              <a:t>hormones</a:t>
            </a:r>
          </a:p>
          <a:p>
            <a:pPr algn="ctr">
              <a:lnSpc>
                <a:spcPct val="75000"/>
              </a:lnSpc>
            </a:pPr>
            <a:r>
              <a:rPr lang="en-GB" sz="3200">
                <a:solidFill>
                  <a:srgbClr val="00FFFF"/>
                </a:solidFill>
                <a:latin typeface="Times New Roman" pitchFamily="18" charset="0"/>
              </a:rPr>
              <a:t>via TRs</a:t>
            </a:r>
          </a:p>
        </p:txBody>
      </p:sp>
      <p:sp>
        <p:nvSpPr>
          <p:cNvPr id="482319" name="Line 15"/>
          <p:cNvSpPr>
            <a:spLocks noChangeShapeType="1"/>
          </p:cNvSpPr>
          <p:nvPr/>
        </p:nvSpPr>
        <p:spPr bwMode="auto">
          <a:xfrm>
            <a:off x="2411413" y="2781300"/>
            <a:ext cx="1296987" cy="360363"/>
          </a:xfrm>
          <a:prstGeom prst="line">
            <a:avLst/>
          </a:prstGeom>
          <a:noFill/>
          <a:ln w="38100">
            <a:solidFill>
              <a:srgbClr val="FF6699"/>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2320" name="Line 16"/>
          <p:cNvSpPr>
            <a:spLocks noChangeShapeType="1"/>
          </p:cNvSpPr>
          <p:nvPr/>
        </p:nvSpPr>
        <p:spPr bwMode="auto">
          <a:xfrm>
            <a:off x="4140200" y="3716338"/>
            <a:ext cx="0" cy="504825"/>
          </a:xfrm>
          <a:prstGeom prst="line">
            <a:avLst/>
          </a:prstGeom>
          <a:noFill/>
          <a:ln w="38100">
            <a:solidFill>
              <a:srgbClr val="FF6699"/>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2321" name="AutoShape 17"/>
          <p:cNvSpPr>
            <a:spLocks noChangeArrowheads="1"/>
          </p:cNvSpPr>
          <p:nvPr/>
        </p:nvSpPr>
        <p:spPr bwMode="auto">
          <a:xfrm rot="5400000" flipV="1">
            <a:off x="6985001" y="4976812"/>
            <a:ext cx="1079500" cy="7207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2322" name="Text Box 18"/>
          <p:cNvSpPr txBox="1">
            <a:spLocks noChangeArrowheads="1"/>
          </p:cNvSpPr>
          <p:nvPr/>
        </p:nvSpPr>
        <p:spPr bwMode="auto">
          <a:xfrm>
            <a:off x="6669088" y="5894388"/>
            <a:ext cx="17986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000">
                <a:solidFill>
                  <a:srgbClr val="FF0000"/>
                </a:solidFill>
                <a:latin typeface="Times New Roman" pitchFamily="18" charset="0"/>
              </a:rPr>
              <a:t>HEAT</a:t>
            </a:r>
          </a:p>
        </p:txBody>
      </p:sp>
      <p:sp>
        <p:nvSpPr>
          <p:cNvPr id="482323" name="AutoShape 19"/>
          <p:cNvSpPr>
            <a:spLocks noChangeArrowheads="1"/>
          </p:cNvSpPr>
          <p:nvPr/>
        </p:nvSpPr>
        <p:spPr bwMode="auto">
          <a:xfrm rot="-5400000">
            <a:off x="1637507" y="4060031"/>
            <a:ext cx="395288" cy="574675"/>
          </a:xfrm>
          <a:prstGeom prst="rtTriangle">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2324" name="AutoShape 20"/>
          <p:cNvSpPr>
            <a:spLocks noChangeArrowheads="1"/>
          </p:cNvSpPr>
          <p:nvPr/>
        </p:nvSpPr>
        <p:spPr bwMode="auto">
          <a:xfrm rot="-10800000">
            <a:off x="1547813" y="3716338"/>
            <a:ext cx="566737" cy="431800"/>
          </a:xfrm>
          <a:prstGeom prst="rtTriangle">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2325" name="AutoShape 21"/>
          <p:cNvSpPr>
            <a:spLocks noChangeArrowheads="1"/>
          </p:cNvSpPr>
          <p:nvPr/>
        </p:nvSpPr>
        <p:spPr bwMode="auto">
          <a:xfrm rot="-16200000">
            <a:off x="1116012" y="3860801"/>
            <a:ext cx="576263" cy="576262"/>
          </a:xfrm>
          <a:prstGeom prst="triangle">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2326" name="Text Box 22"/>
          <p:cNvSpPr txBox="1">
            <a:spLocks noChangeArrowheads="1"/>
          </p:cNvSpPr>
          <p:nvPr/>
        </p:nvSpPr>
        <p:spPr bwMode="auto">
          <a:xfrm>
            <a:off x="179388" y="5157788"/>
            <a:ext cx="21605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GB" sz="3200">
                <a:solidFill>
                  <a:srgbClr val="FFFF00"/>
                </a:solidFill>
                <a:latin typeface="Times New Roman" pitchFamily="18" charset="0"/>
              </a:rPr>
              <a:t>SNS via </a:t>
            </a:r>
            <a:r>
              <a:rPr lang="en-GB" sz="3200">
                <a:solidFill>
                  <a:srgbClr val="FFFF00"/>
                </a:solidFill>
                <a:latin typeface="Times New Roman" pitchFamily="18" charset="0"/>
                <a:sym typeface="Symbol" pitchFamily="18" charset="2"/>
              </a:rPr>
              <a:t> adrenergic receptors</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ext Box 2"/>
          <p:cNvSpPr txBox="1">
            <a:spLocks noChangeArrowheads="1"/>
          </p:cNvSpPr>
          <p:nvPr/>
        </p:nvSpPr>
        <p:spPr bwMode="auto">
          <a:xfrm>
            <a:off x="1979613" y="2349500"/>
            <a:ext cx="496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b="0">
              <a:latin typeface="Times New Roman" pitchFamily="18" charset="0"/>
            </a:endParaRPr>
          </a:p>
        </p:txBody>
      </p:sp>
      <p:sp>
        <p:nvSpPr>
          <p:cNvPr id="484355" name="Rectangle 3"/>
          <p:cNvSpPr>
            <a:spLocks noChangeArrowheads="1"/>
          </p:cNvSpPr>
          <p:nvPr/>
        </p:nvSpPr>
        <p:spPr bwMode="auto">
          <a:xfrm>
            <a:off x="2124075" y="2133600"/>
            <a:ext cx="6048375" cy="2951163"/>
          </a:xfrm>
          <a:prstGeom prst="rect">
            <a:avLst/>
          </a:prstGeom>
          <a:noFill/>
          <a:ln w="317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4356" name="Text Box 4"/>
          <p:cNvSpPr txBox="1">
            <a:spLocks noChangeArrowheads="1"/>
          </p:cNvSpPr>
          <p:nvPr/>
        </p:nvSpPr>
        <p:spPr bwMode="auto">
          <a:xfrm>
            <a:off x="2700338" y="4005263"/>
            <a:ext cx="3311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000">
                <a:solidFill>
                  <a:srgbClr val="FFFF00"/>
                </a:solidFill>
                <a:latin typeface="Times New Roman" pitchFamily="18" charset="0"/>
              </a:rPr>
              <a:t>T4 		 T3</a:t>
            </a:r>
          </a:p>
        </p:txBody>
      </p:sp>
      <p:sp>
        <p:nvSpPr>
          <p:cNvPr id="484357" name="Line 5"/>
          <p:cNvSpPr>
            <a:spLocks noChangeShapeType="1"/>
          </p:cNvSpPr>
          <p:nvPr/>
        </p:nvSpPr>
        <p:spPr bwMode="auto">
          <a:xfrm>
            <a:off x="3492500" y="4397375"/>
            <a:ext cx="1223963" cy="0"/>
          </a:xfrm>
          <a:prstGeom prst="line">
            <a:avLst/>
          </a:prstGeom>
          <a:noFill/>
          <a:ln w="3810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4358" name="Text Box 6"/>
          <p:cNvSpPr txBox="1">
            <a:spLocks noChangeArrowheads="1"/>
          </p:cNvSpPr>
          <p:nvPr/>
        </p:nvSpPr>
        <p:spPr bwMode="auto">
          <a:xfrm>
            <a:off x="3819525" y="3028950"/>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600">
                <a:solidFill>
                  <a:srgbClr val="FF6699"/>
                </a:solidFill>
                <a:latin typeface="Times New Roman" pitchFamily="18" charset="0"/>
              </a:rPr>
              <a:t>D2</a:t>
            </a:r>
          </a:p>
        </p:txBody>
      </p:sp>
      <p:sp>
        <p:nvSpPr>
          <p:cNvPr id="484359" name="Line 7"/>
          <p:cNvSpPr>
            <a:spLocks noChangeShapeType="1"/>
          </p:cNvSpPr>
          <p:nvPr/>
        </p:nvSpPr>
        <p:spPr bwMode="auto">
          <a:xfrm>
            <a:off x="5540375" y="4430713"/>
            <a:ext cx="1295400" cy="0"/>
          </a:xfrm>
          <a:prstGeom prst="line">
            <a:avLst/>
          </a:prstGeom>
          <a:noFill/>
          <a:ln w="38100">
            <a:solidFill>
              <a:schemeClr val="bg1"/>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4360" name="Text Box 8"/>
          <p:cNvSpPr txBox="1">
            <a:spLocks noChangeArrowheads="1"/>
          </p:cNvSpPr>
          <p:nvPr/>
        </p:nvSpPr>
        <p:spPr bwMode="auto">
          <a:xfrm>
            <a:off x="7045325" y="4006850"/>
            <a:ext cx="11763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600">
                <a:solidFill>
                  <a:srgbClr val="00FF00"/>
                </a:solidFill>
                <a:latin typeface="Times New Roman" pitchFamily="18" charset="0"/>
              </a:rPr>
              <a:t>UCP</a:t>
            </a:r>
          </a:p>
        </p:txBody>
      </p:sp>
      <p:sp>
        <p:nvSpPr>
          <p:cNvPr id="484361" name="Line 9"/>
          <p:cNvSpPr>
            <a:spLocks noChangeShapeType="1"/>
          </p:cNvSpPr>
          <p:nvPr/>
        </p:nvSpPr>
        <p:spPr bwMode="auto">
          <a:xfrm flipV="1">
            <a:off x="6988175" y="4014788"/>
            <a:ext cx="0" cy="576262"/>
          </a:xfrm>
          <a:prstGeom prst="line">
            <a:avLst/>
          </a:prstGeom>
          <a:noFill/>
          <a:ln w="34925">
            <a:solidFill>
              <a:srgbClr val="00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4362" name="Text Box 10"/>
          <p:cNvSpPr txBox="1">
            <a:spLocks noChangeArrowheads="1"/>
          </p:cNvSpPr>
          <p:nvPr/>
        </p:nvSpPr>
        <p:spPr bwMode="auto">
          <a:xfrm>
            <a:off x="4776788" y="1412875"/>
            <a:ext cx="20875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000">
                <a:solidFill>
                  <a:srgbClr val="FFFF00"/>
                </a:solidFill>
                <a:latin typeface="Times New Roman" pitchFamily="18" charset="0"/>
              </a:rPr>
              <a:t>BAT</a:t>
            </a:r>
          </a:p>
        </p:txBody>
      </p:sp>
      <p:sp>
        <p:nvSpPr>
          <p:cNvPr id="484363" name="AutoShape 11"/>
          <p:cNvSpPr>
            <a:spLocks noChangeArrowheads="1"/>
          </p:cNvSpPr>
          <p:nvPr/>
        </p:nvSpPr>
        <p:spPr bwMode="auto">
          <a:xfrm rot="-5400000">
            <a:off x="1645444" y="2763044"/>
            <a:ext cx="395287" cy="574675"/>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4364" name="AutoShape 12"/>
          <p:cNvSpPr>
            <a:spLocks noChangeArrowheads="1"/>
          </p:cNvSpPr>
          <p:nvPr/>
        </p:nvSpPr>
        <p:spPr bwMode="auto">
          <a:xfrm rot="-10800000">
            <a:off x="1555750" y="2492375"/>
            <a:ext cx="566738" cy="431800"/>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4365" name="AutoShape 13"/>
          <p:cNvSpPr>
            <a:spLocks noChangeArrowheads="1"/>
          </p:cNvSpPr>
          <p:nvPr/>
        </p:nvSpPr>
        <p:spPr bwMode="auto">
          <a:xfrm rot="-16200000">
            <a:off x="1136651" y="2620962"/>
            <a:ext cx="576262" cy="576263"/>
          </a:xfrm>
          <a:prstGeom prst="triangle">
            <a:avLst>
              <a:gd name="adj" fmla="val 50000"/>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4366" name="Text Box 14"/>
          <p:cNvSpPr txBox="1">
            <a:spLocks noChangeArrowheads="1"/>
          </p:cNvSpPr>
          <p:nvPr/>
        </p:nvSpPr>
        <p:spPr bwMode="auto">
          <a:xfrm>
            <a:off x="250825" y="836613"/>
            <a:ext cx="20891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pPr>
            <a:r>
              <a:rPr lang="en-GB" sz="3200">
                <a:solidFill>
                  <a:srgbClr val="00FFFF"/>
                </a:solidFill>
                <a:latin typeface="Times New Roman" pitchFamily="18" charset="0"/>
              </a:rPr>
              <a:t>Thyroid</a:t>
            </a:r>
          </a:p>
          <a:p>
            <a:pPr algn="ctr">
              <a:lnSpc>
                <a:spcPct val="75000"/>
              </a:lnSpc>
            </a:pPr>
            <a:r>
              <a:rPr lang="en-GB" sz="3200">
                <a:solidFill>
                  <a:srgbClr val="00FFFF"/>
                </a:solidFill>
                <a:latin typeface="Times New Roman" pitchFamily="18" charset="0"/>
              </a:rPr>
              <a:t>hormones</a:t>
            </a:r>
          </a:p>
          <a:p>
            <a:pPr algn="ctr">
              <a:lnSpc>
                <a:spcPct val="75000"/>
              </a:lnSpc>
            </a:pPr>
            <a:r>
              <a:rPr lang="en-GB" sz="3200">
                <a:solidFill>
                  <a:srgbClr val="00FFFF"/>
                </a:solidFill>
                <a:latin typeface="Times New Roman" pitchFamily="18" charset="0"/>
              </a:rPr>
              <a:t>via TRs</a:t>
            </a:r>
          </a:p>
        </p:txBody>
      </p:sp>
      <p:sp>
        <p:nvSpPr>
          <p:cNvPr id="484367" name="Line 15"/>
          <p:cNvSpPr>
            <a:spLocks noChangeShapeType="1"/>
          </p:cNvSpPr>
          <p:nvPr/>
        </p:nvSpPr>
        <p:spPr bwMode="auto">
          <a:xfrm>
            <a:off x="2411413" y="2781300"/>
            <a:ext cx="1296987" cy="360363"/>
          </a:xfrm>
          <a:prstGeom prst="line">
            <a:avLst/>
          </a:prstGeom>
          <a:noFill/>
          <a:ln w="38100">
            <a:solidFill>
              <a:srgbClr val="FF6699"/>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4368" name="Line 16"/>
          <p:cNvSpPr>
            <a:spLocks noChangeShapeType="1"/>
          </p:cNvSpPr>
          <p:nvPr/>
        </p:nvSpPr>
        <p:spPr bwMode="auto">
          <a:xfrm>
            <a:off x="4140200" y="3716338"/>
            <a:ext cx="0" cy="504825"/>
          </a:xfrm>
          <a:prstGeom prst="line">
            <a:avLst/>
          </a:prstGeom>
          <a:noFill/>
          <a:ln w="38100">
            <a:solidFill>
              <a:srgbClr val="FF6699"/>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4369" name="AutoShape 17"/>
          <p:cNvSpPr>
            <a:spLocks noChangeArrowheads="1"/>
          </p:cNvSpPr>
          <p:nvPr/>
        </p:nvSpPr>
        <p:spPr bwMode="auto">
          <a:xfrm rot="5400000" flipV="1">
            <a:off x="7272338" y="4976812"/>
            <a:ext cx="1079500" cy="7207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4370" name="Text Box 18"/>
          <p:cNvSpPr txBox="1">
            <a:spLocks noChangeArrowheads="1"/>
          </p:cNvSpPr>
          <p:nvPr/>
        </p:nvSpPr>
        <p:spPr bwMode="auto">
          <a:xfrm>
            <a:off x="7092950" y="5876925"/>
            <a:ext cx="17986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000">
                <a:solidFill>
                  <a:srgbClr val="FF0000"/>
                </a:solidFill>
                <a:latin typeface="Times New Roman" pitchFamily="18" charset="0"/>
              </a:rPr>
              <a:t>HEAT</a:t>
            </a:r>
          </a:p>
        </p:txBody>
      </p:sp>
      <p:sp>
        <p:nvSpPr>
          <p:cNvPr id="484371" name="AutoShape 19"/>
          <p:cNvSpPr>
            <a:spLocks noChangeArrowheads="1"/>
          </p:cNvSpPr>
          <p:nvPr/>
        </p:nvSpPr>
        <p:spPr bwMode="auto">
          <a:xfrm rot="-5400000">
            <a:off x="1637507" y="4060031"/>
            <a:ext cx="395288" cy="574675"/>
          </a:xfrm>
          <a:prstGeom prst="rtTriangle">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4372" name="AutoShape 20"/>
          <p:cNvSpPr>
            <a:spLocks noChangeArrowheads="1"/>
          </p:cNvSpPr>
          <p:nvPr/>
        </p:nvSpPr>
        <p:spPr bwMode="auto">
          <a:xfrm rot="-10800000">
            <a:off x="1547813" y="3716338"/>
            <a:ext cx="566737" cy="431800"/>
          </a:xfrm>
          <a:prstGeom prst="rtTriangle">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4373" name="AutoShape 21"/>
          <p:cNvSpPr>
            <a:spLocks noChangeArrowheads="1"/>
          </p:cNvSpPr>
          <p:nvPr/>
        </p:nvSpPr>
        <p:spPr bwMode="auto">
          <a:xfrm rot="-16200000">
            <a:off x="1116012" y="3860801"/>
            <a:ext cx="576263" cy="576262"/>
          </a:xfrm>
          <a:prstGeom prst="triangle">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4374" name="Text Box 22"/>
          <p:cNvSpPr txBox="1">
            <a:spLocks noChangeArrowheads="1"/>
          </p:cNvSpPr>
          <p:nvPr/>
        </p:nvSpPr>
        <p:spPr bwMode="auto">
          <a:xfrm>
            <a:off x="0" y="5084763"/>
            <a:ext cx="21605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GB" sz="3200">
                <a:solidFill>
                  <a:srgbClr val="FFFF00"/>
                </a:solidFill>
                <a:latin typeface="Times New Roman" pitchFamily="18" charset="0"/>
              </a:rPr>
              <a:t>SNS via </a:t>
            </a:r>
            <a:r>
              <a:rPr lang="en-GB" sz="3200">
                <a:solidFill>
                  <a:srgbClr val="FFFF00"/>
                </a:solidFill>
                <a:latin typeface="Times New Roman" pitchFamily="18" charset="0"/>
                <a:sym typeface="Symbol" pitchFamily="18" charset="2"/>
              </a:rPr>
              <a:t> adrenergic receptors</a:t>
            </a:r>
          </a:p>
        </p:txBody>
      </p:sp>
      <p:sp>
        <p:nvSpPr>
          <p:cNvPr id="484375" name="Text Box 23"/>
          <p:cNvSpPr txBox="1">
            <a:spLocks noChangeArrowheads="1"/>
          </p:cNvSpPr>
          <p:nvPr/>
        </p:nvSpPr>
        <p:spPr bwMode="auto">
          <a:xfrm>
            <a:off x="2555875" y="5229225"/>
            <a:ext cx="4392613"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i="1">
                <a:solidFill>
                  <a:schemeClr val="bg1"/>
                </a:solidFill>
                <a:latin typeface="Times New Roman" pitchFamily="18" charset="0"/>
              </a:rPr>
              <a:t>This is in response to COLD or OVER-EATING</a:t>
            </a:r>
            <a:endParaRPr lang="en-US" sz="3200" i="1">
              <a:solidFill>
                <a:schemeClr val="bg1"/>
              </a:solidFill>
              <a:latin typeface="Times New Roman" pitchFamily="18" charset="0"/>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body" sz="half" idx="1"/>
          </p:nvPr>
        </p:nvSpPr>
        <p:spPr>
          <a:xfrm>
            <a:off x="250825" y="1449388"/>
            <a:ext cx="5041900" cy="4114800"/>
          </a:xfrm>
        </p:spPr>
        <p:txBody>
          <a:bodyPr/>
          <a:lstStyle/>
          <a:p>
            <a:pPr>
              <a:buFontTx/>
              <a:buNone/>
            </a:pPr>
            <a:r>
              <a:rPr lang="en-GB">
                <a:solidFill>
                  <a:schemeClr val="bg1"/>
                </a:solidFill>
              </a:rPr>
              <a:t>How might our knowledge of BAT &amp; diet-induced thermogenesis be able to help with weight loss?</a:t>
            </a:r>
          </a:p>
          <a:p>
            <a:endParaRPr lang="en-GB">
              <a:solidFill>
                <a:schemeClr val="bg1"/>
              </a:solidFill>
            </a:endParaRPr>
          </a:p>
        </p:txBody>
      </p:sp>
      <p:pic>
        <p:nvPicPr>
          <p:cNvPr id="486403" name="Picture 3" descr="tabl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484313"/>
            <a:ext cx="2925762" cy="410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611188" y="2636838"/>
            <a:ext cx="7772400" cy="1143000"/>
          </a:xfrm>
        </p:spPr>
        <p:txBody>
          <a:bodyPr/>
          <a:lstStyle/>
          <a:p>
            <a:r>
              <a:rPr lang="en-GB" sz="4800">
                <a:solidFill>
                  <a:schemeClr val="bg1"/>
                </a:solidFill>
              </a:rPr>
              <a:t>Neuropeptides that influence appetite can also affect the thyroid axis and hence energy balance</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a:xfrm>
            <a:off x="566738" y="773113"/>
            <a:ext cx="8229600" cy="1143000"/>
          </a:xfrm>
        </p:spPr>
        <p:txBody>
          <a:bodyPr/>
          <a:lstStyle/>
          <a:p>
            <a:r>
              <a:rPr lang="en-GB" b="1">
                <a:solidFill>
                  <a:srgbClr val="FFFF00"/>
                </a:solidFill>
              </a:rPr>
              <a:t>Anatomical relationship between melanocortin system &amp; HPT axis</a:t>
            </a:r>
          </a:p>
        </p:txBody>
      </p:sp>
      <p:sp>
        <p:nvSpPr>
          <p:cNvPr id="492547" name="Rectangle 3"/>
          <p:cNvSpPr>
            <a:spLocks noGrp="1" noChangeArrowheads="1"/>
          </p:cNvSpPr>
          <p:nvPr>
            <p:ph type="body" idx="1"/>
          </p:nvPr>
        </p:nvSpPr>
        <p:spPr>
          <a:xfrm>
            <a:off x="250825" y="2743200"/>
            <a:ext cx="8893175" cy="4114800"/>
          </a:xfrm>
        </p:spPr>
        <p:txBody>
          <a:bodyPr/>
          <a:lstStyle/>
          <a:p>
            <a:pPr algn="ctr">
              <a:buClr>
                <a:srgbClr val="FF0000"/>
              </a:buClr>
              <a:buFontTx/>
              <a:buNone/>
            </a:pPr>
            <a:r>
              <a:rPr lang="en-GB" sz="4400">
                <a:solidFill>
                  <a:schemeClr val="bg1"/>
                </a:solidFill>
              </a:rPr>
              <a:t>In the PVN, TRH neurones which control the HPT axis are innervated by </a:t>
            </a:r>
            <a:r>
              <a:rPr lang="en-GB" sz="4400">
                <a:solidFill>
                  <a:schemeClr val="bg1"/>
                </a:solidFill>
                <a:latin typeface="Symbol" pitchFamily="18" charset="2"/>
              </a:rPr>
              <a:t>a</a:t>
            </a:r>
            <a:r>
              <a:rPr lang="en-GB" sz="4400">
                <a:solidFill>
                  <a:schemeClr val="bg1"/>
                </a:solidFill>
              </a:rPr>
              <a:t>-MSH &amp; AgRP neurones</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4594" name="Freeform 2"/>
          <p:cNvSpPr>
            <a:spLocks/>
          </p:cNvSpPr>
          <p:nvPr/>
        </p:nvSpPr>
        <p:spPr bwMode="auto">
          <a:xfrm>
            <a:off x="142875" y="4254500"/>
            <a:ext cx="7661275" cy="827088"/>
          </a:xfrm>
          <a:custGeom>
            <a:avLst/>
            <a:gdLst>
              <a:gd name="T0" fmla="*/ 2297 w 4826"/>
              <a:gd name="T1" fmla="*/ 0 h 521"/>
              <a:gd name="T2" fmla="*/ 898 w 4826"/>
              <a:gd name="T3" fmla="*/ 95 h 521"/>
              <a:gd name="T4" fmla="*/ 129 w 4826"/>
              <a:gd name="T5" fmla="*/ 308 h 521"/>
              <a:gd name="T6" fmla="*/ 1671 w 4826"/>
              <a:gd name="T7" fmla="*/ 493 h 521"/>
              <a:gd name="T8" fmla="*/ 3357 w 4826"/>
              <a:gd name="T9" fmla="*/ 476 h 521"/>
              <a:gd name="T10" fmla="*/ 4527 w 4826"/>
              <a:gd name="T11" fmla="*/ 356 h 521"/>
              <a:gd name="T12" fmla="*/ 4737 w 4826"/>
              <a:gd name="T13" fmla="*/ 242 h 521"/>
              <a:gd name="T14" fmla="*/ 3993 w 4826"/>
              <a:gd name="T15" fmla="*/ 98 h 521"/>
              <a:gd name="T16" fmla="*/ 2534 w 4826"/>
              <a:gd name="T17"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26" h="521">
                <a:moveTo>
                  <a:pt x="2297" y="0"/>
                </a:moveTo>
                <a:cubicBezTo>
                  <a:pt x="2063" y="15"/>
                  <a:pt x="1259" y="44"/>
                  <a:pt x="898" y="95"/>
                </a:cubicBezTo>
                <a:cubicBezTo>
                  <a:pt x="537" y="146"/>
                  <a:pt x="0" y="242"/>
                  <a:pt x="129" y="308"/>
                </a:cubicBezTo>
                <a:cubicBezTo>
                  <a:pt x="258" y="374"/>
                  <a:pt x="1133" y="465"/>
                  <a:pt x="1671" y="493"/>
                </a:cubicBezTo>
                <a:cubicBezTo>
                  <a:pt x="2209" y="521"/>
                  <a:pt x="2881" y="499"/>
                  <a:pt x="3357" y="476"/>
                </a:cubicBezTo>
                <a:cubicBezTo>
                  <a:pt x="3833" y="453"/>
                  <a:pt x="4297" y="395"/>
                  <a:pt x="4527" y="356"/>
                </a:cubicBezTo>
                <a:cubicBezTo>
                  <a:pt x="4757" y="317"/>
                  <a:pt x="4826" y="285"/>
                  <a:pt x="4737" y="242"/>
                </a:cubicBezTo>
                <a:cubicBezTo>
                  <a:pt x="4648" y="199"/>
                  <a:pt x="4360" y="138"/>
                  <a:pt x="3993" y="98"/>
                </a:cubicBezTo>
                <a:cubicBezTo>
                  <a:pt x="3626" y="58"/>
                  <a:pt x="2838" y="20"/>
                  <a:pt x="2534" y="0"/>
                </a:cubicBezTo>
              </a:path>
            </a:pathLst>
          </a:cu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595" name="Freeform 3"/>
          <p:cNvSpPr>
            <a:spLocks/>
          </p:cNvSpPr>
          <p:nvPr/>
        </p:nvSpPr>
        <p:spPr bwMode="auto">
          <a:xfrm>
            <a:off x="2482850" y="4248150"/>
            <a:ext cx="2949575" cy="736600"/>
          </a:xfrm>
          <a:custGeom>
            <a:avLst/>
            <a:gdLst>
              <a:gd name="T0" fmla="*/ 802 w 1858"/>
              <a:gd name="T1" fmla="*/ 0 h 464"/>
              <a:gd name="T2" fmla="*/ 151 w 1858"/>
              <a:gd name="T3" fmla="*/ 399 h 464"/>
              <a:gd name="T4" fmla="*/ 1709 w 1858"/>
              <a:gd name="T5" fmla="*/ 390 h 464"/>
              <a:gd name="T6" fmla="*/ 1043 w 1858"/>
              <a:gd name="T7" fmla="*/ 0 h 464"/>
              <a:gd name="T8" fmla="*/ 802 w 1858"/>
              <a:gd name="T9" fmla="*/ 0 h 464"/>
            </a:gdLst>
            <a:ahLst/>
            <a:cxnLst>
              <a:cxn ang="0">
                <a:pos x="T0" y="T1"/>
              </a:cxn>
              <a:cxn ang="0">
                <a:pos x="T2" y="T3"/>
              </a:cxn>
              <a:cxn ang="0">
                <a:pos x="T4" y="T5"/>
              </a:cxn>
              <a:cxn ang="0">
                <a:pos x="T6" y="T7"/>
              </a:cxn>
              <a:cxn ang="0">
                <a:pos x="T8" y="T9"/>
              </a:cxn>
            </a:cxnLst>
            <a:rect l="0" t="0" r="r" b="b"/>
            <a:pathLst>
              <a:path w="1858" h="464">
                <a:moveTo>
                  <a:pt x="802" y="0"/>
                </a:moveTo>
                <a:cubicBezTo>
                  <a:pt x="651" y="67"/>
                  <a:pt x="0" y="334"/>
                  <a:pt x="151" y="399"/>
                </a:cubicBezTo>
                <a:cubicBezTo>
                  <a:pt x="302" y="464"/>
                  <a:pt x="1560" y="456"/>
                  <a:pt x="1709" y="390"/>
                </a:cubicBezTo>
                <a:cubicBezTo>
                  <a:pt x="1858" y="324"/>
                  <a:pt x="1194" y="65"/>
                  <a:pt x="1043" y="0"/>
                </a:cubicBezTo>
                <a:lnTo>
                  <a:pt x="802" y="0"/>
                </a:lnTo>
                <a:close/>
              </a:path>
            </a:pathLst>
          </a:custGeom>
          <a:solidFill>
            <a:srgbClr val="00FFFF"/>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596" name="Freeform 4"/>
          <p:cNvSpPr>
            <a:spLocks/>
          </p:cNvSpPr>
          <p:nvPr/>
        </p:nvSpPr>
        <p:spPr bwMode="auto">
          <a:xfrm>
            <a:off x="3757613" y="762000"/>
            <a:ext cx="387350" cy="3511550"/>
          </a:xfrm>
          <a:custGeom>
            <a:avLst/>
            <a:gdLst>
              <a:gd name="T0" fmla="*/ 6 w 145"/>
              <a:gd name="T1" fmla="*/ 1733 h 1752"/>
              <a:gd name="T2" fmla="*/ 145 w 145"/>
              <a:gd name="T3" fmla="*/ 1752 h 1752"/>
              <a:gd name="T4" fmla="*/ 141 w 145"/>
              <a:gd name="T5" fmla="*/ 1141 h 1752"/>
              <a:gd name="T6" fmla="*/ 67 w 145"/>
              <a:gd name="T7" fmla="*/ 0 h 1752"/>
              <a:gd name="T8" fmla="*/ 0 w 145"/>
              <a:gd name="T9" fmla="*/ 1129 h 1752"/>
              <a:gd name="T10" fmla="*/ 6 w 145"/>
              <a:gd name="T11" fmla="*/ 1733 h 1752"/>
            </a:gdLst>
            <a:ahLst/>
            <a:cxnLst>
              <a:cxn ang="0">
                <a:pos x="T0" y="T1"/>
              </a:cxn>
              <a:cxn ang="0">
                <a:pos x="T2" y="T3"/>
              </a:cxn>
              <a:cxn ang="0">
                <a:pos x="T4" y="T5"/>
              </a:cxn>
              <a:cxn ang="0">
                <a:pos x="T6" y="T7"/>
              </a:cxn>
              <a:cxn ang="0">
                <a:pos x="T8" y="T9"/>
              </a:cxn>
              <a:cxn ang="0">
                <a:pos x="T10" y="T11"/>
              </a:cxn>
            </a:cxnLst>
            <a:rect l="0" t="0" r="r" b="b"/>
            <a:pathLst>
              <a:path w="145" h="1752">
                <a:moveTo>
                  <a:pt x="6" y="1733"/>
                </a:moveTo>
                <a:lnTo>
                  <a:pt x="145" y="1752"/>
                </a:lnTo>
                <a:lnTo>
                  <a:pt x="141" y="1141"/>
                </a:lnTo>
                <a:lnTo>
                  <a:pt x="67" y="0"/>
                </a:lnTo>
                <a:lnTo>
                  <a:pt x="0" y="1129"/>
                </a:lnTo>
                <a:lnTo>
                  <a:pt x="6" y="1733"/>
                </a:lnTo>
                <a:close/>
              </a:path>
            </a:pathLst>
          </a:custGeom>
          <a:solidFill>
            <a:srgbClr val="00FFFF"/>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597" name="AutoShape 5"/>
          <p:cNvSpPr>
            <a:spLocks noChangeArrowheads="1"/>
          </p:cNvSpPr>
          <p:nvPr/>
        </p:nvSpPr>
        <p:spPr bwMode="auto">
          <a:xfrm rot="-10800000">
            <a:off x="1647825" y="763588"/>
            <a:ext cx="2181225" cy="1123950"/>
          </a:xfrm>
          <a:prstGeom prst="rtTriangl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0" hangingPunct="0"/>
            <a:endParaRPr lang="en-US" sz="2400" b="0">
              <a:latin typeface="Times New Roman" pitchFamily="18" charset="0"/>
            </a:endParaRPr>
          </a:p>
        </p:txBody>
      </p:sp>
      <p:sp>
        <p:nvSpPr>
          <p:cNvPr id="494598" name="AutoShape 6"/>
          <p:cNvSpPr>
            <a:spLocks noChangeArrowheads="1"/>
          </p:cNvSpPr>
          <p:nvPr/>
        </p:nvSpPr>
        <p:spPr bwMode="auto">
          <a:xfrm rot="10800000" flipH="1">
            <a:off x="4048125" y="762000"/>
            <a:ext cx="2011363" cy="1123950"/>
          </a:xfrm>
          <a:prstGeom prst="rtTriangl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599" name="Freeform 7"/>
          <p:cNvSpPr>
            <a:spLocks/>
          </p:cNvSpPr>
          <p:nvPr/>
        </p:nvSpPr>
        <p:spPr bwMode="auto">
          <a:xfrm>
            <a:off x="1422400" y="4589463"/>
            <a:ext cx="96838" cy="263525"/>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00" name="Freeform 8"/>
          <p:cNvSpPr>
            <a:spLocks/>
          </p:cNvSpPr>
          <p:nvPr/>
        </p:nvSpPr>
        <p:spPr bwMode="auto">
          <a:xfrm>
            <a:off x="752475" y="4551363"/>
            <a:ext cx="96838" cy="265112"/>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01" name="Freeform 9"/>
          <p:cNvSpPr>
            <a:spLocks/>
          </p:cNvSpPr>
          <p:nvPr/>
        </p:nvSpPr>
        <p:spPr bwMode="auto">
          <a:xfrm>
            <a:off x="1247775" y="4470400"/>
            <a:ext cx="96838" cy="263525"/>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02" name="Freeform 10"/>
          <p:cNvSpPr>
            <a:spLocks/>
          </p:cNvSpPr>
          <p:nvPr/>
        </p:nvSpPr>
        <p:spPr bwMode="auto">
          <a:xfrm>
            <a:off x="6196013" y="4425950"/>
            <a:ext cx="96837"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03" name="Freeform 11"/>
          <p:cNvSpPr>
            <a:spLocks/>
          </p:cNvSpPr>
          <p:nvPr/>
        </p:nvSpPr>
        <p:spPr bwMode="auto">
          <a:xfrm>
            <a:off x="6837363" y="4532313"/>
            <a:ext cx="95250" cy="265112"/>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04" name="Freeform 12"/>
          <p:cNvSpPr>
            <a:spLocks/>
          </p:cNvSpPr>
          <p:nvPr/>
        </p:nvSpPr>
        <p:spPr bwMode="auto">
          <a:xfrm rot="-5400000">
            <a:off x="1035050" y="4659313"/>
            <a:ext cx="95250" cy="266700"/>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05" name="Freeform 13"/>
          <p:cNvSpPr>
            <a:spLocks/>
          </p:cNvSpPr>
          <p:nvPr/>
        </p:nvSpPr>
        <p:spPr bwMode="auto">
          <a:xfrm>
            <a:off x="5111750" y="4321175"/>
            <a:ext cx="96838"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06" name="Freeform 14"/>
          <p:cNvSpPr>
            <a:spLocks/>
          </p:cNvSpPr>
          <p:nvPr/>
        </p:nvSpPr>
        <p:spPr bwMode="auto">
          <a:xfrm rot="-5400000">
            <a:off x="1583532" y="4347368"/>
            <a:ext cx="95250"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07" name="Freeform 15"/>
          <p:cNvSpPr>
            <a:spLocks/>
          </p:cNvSpPr>
          <p:nvPr/>
        </p:nvSpPr>
        <p:spPr bwMode="auto">
          <a:xfrm rot="-5400000">
            <a:off x="4713288" y="4237037"/>
            <a:ext cx="96838"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08" name="Freeform 16"/>
          <p:cNvSpPr>
            <a:spLocks/>
          </p:cNvSpPr>
          <p:nvPr/>
        </p:nvSpPr>
        <p:spPr bwMode="auto">
          <a:xfrm>
            <a:off x="5680075" y="4619625"/>
            <a:ext cx="96838"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09" name="Freeform 17"/>
          <p:cNvSpPr>
            <a:spLocks/>
          </p:cNvSpPr>
          <p:nvPr/>
        </p:nvSpPr>
        <p:spPr bwMode="auto">
          <a:xfrm>
            <a:off x="5410200" y="4675188"/>
            <a:ext cx="96838" cy="265112"/>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10" name="Freeform 18"/>
          <p:cNvSpPr>
            <a:spLocks/>
          </p:cNvSpPr>
          <p:nvPr/>
        </p:nvSpPr>
        <p:spPr bwMode="auto">
          <a:xfrm rot="-5400000">
            <a:off x="5391150" y="4332288"/>
            <a:ext cx="95250" cy="266700"/>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11" name="Freeform 19"/>
          <p:cNvSpPr>
            <a:spLocks/>
          </p:cNvSpPr>
          <p:nvPr/>
        </p:nvSpPr>
        <p:spPr bwMode="auto">
          <a:xfrm>
            <a:off x="2114550" y="4418013"/>
            <a:ext cx="96838" cy="265112"/>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12" name="Freeform 20"/>
          <p:cNvSpPr>
            <a:spLocks/>
          </p:cNvSpPr>
          <p:nvPr/>
        </p:nvSpPr>
        <p:spPr bwMode="auto">
          <a:xfrm>
            <a:off x="2405063" y="4418013"/>
            <a:ext cx="96837" cy="265112"/>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13" name="Freeform 21"/>
          <p:cNvSpPr>
            <a:spLocks/>
          </p:cNvSpPr>
          <p:nvPr/>
        </p:nvSpPr>
        <p:spPr bwMode="auto">
          <a:xfrm>
            <a:off x="2693988" y="4321175"/>
            <a:ext cx="96837"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14" name="Freeform 22"/>
          <p:cNvSpPr>
            <a:spLocks/>
          </p:cNvSpPr>
          <p:nvPr/>
        </p:nvSpPr>
        <p:spPr bwMode="auto">
          <a:xfrm rot="-5400000">
            <a:off x="6611144" y="4390232"/>
            <a:ext cx="95250" cy="265112"/>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15" name="Freeform 23"/>
          <p:cNvSpPr>
            <a:spLocks/>
          </p:cNvSpPr>
          <p:nvPr/>
        </p:nvSpPr>
        <p:spPr bwMode="auto">
          <a:xfrm>
            <a:off x="6427788" y="4616450"/>
            <a:ext cx="96837" cy="263525"/>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16" name="Freeform 24"/>
          <p:cNvSpPr>
            <a:spLocks/>
          </p:cNvSpPr>
          <p:nvPr/>
        </p:nvSpPr>
        <p:spPr bwMode="auto">
          <a:xfrm>
            <a:off x="1920875" y="4619625"/>
            <a:ext cx="96838"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17" name="Text Box 25"/>
          <p:cNvSpPr txBox="1">
            <a:spLocks noChangeArrowheads="1"/>
          </p:cNvSpPr>
          <p:nvPr/>
        </p:nvSpPr>
        <p:spPr bwMode="auto">
          <a:xfrm>
            <a:off x="180975" y="5049838"/>
            <a:ext cx="444817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GB" sz="3200">
                <a:solidFill>
                  <a:srgbClr val="669900"/>
                </a:solidFill>
                <a:latin typeface="Times New Roman" pitchFamily="18" charset="0"/>
              </a:rPr>
              <a:t>NPY/AgRP</a:t>
            </a:r>
            <a:endParaRPr lang="en-GB" sz="2400" b="0">
              <a:solidFill>
                <a:srgbClr val="669900"/>
              </a:solidFill>
              <a:latin typeface="Times New Roman" pitchFamily="18" charset="0"/>
            </a:endParaRPr>
          </a:p>
        </p:txBody>
      </p:sp>
      <p:sp>
        <p:nvSpPr>
          <p:cNvPr id="494618" name="Text Box 26"/>
          <p:cNvSpPr txBox="1">
            <a:spLocks noChangeArrowheads="1"/>
          </p:cNvSpPr>
          <p:nvPr/>
        </p:nvSpPr>
        <p:spPr bwMode="auto">
          <a:xfrm>
            <a:off x="5053013" y="5059363"/>
            <a:ext cx="3771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GB" sz="3200">
                <a:solidFill>
                  <a:srgbClr val="FF0000"/>
                </a:solidFill>
                <a:latin typeface="Times New Roman" pitchFamily="18" charset="0"/>
              </a:rPr>
              <a:t>aMSH/CART</a:t>
            </a:r>
            <a:endParaRPr lang="en-GB" sz="2400" b="0">
              <a:solidFill>
                <a:srgbClr val="FF0000"/>
              </a:solidFill>
              <a:latin typeface="Times New Roman" pitchFamily="18" charset="0"/>
            </a:endParaRPr>
          </a:p>
        </p:txBody>
      </p:sp>
      <p:sp>
        <p:nvSpPr>
          <p:cNvPr id="494619" name="Text Box 27"/>
          <p:cNvSpPr txBox="1">
            <a:spLocks noChangeArrowheads="1"/>
          </p:cNvSpPr>
          <p:nvPr/>
        </p:nvSpPr>
        <p:spPr bwMode="auto">
          <a:xfrm>
            <a:off x="2984500" y="2562225"/>
            <a:ext cx="18383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GB" sz="2400">
                <a:solidFill>
                  <a:srgbClr val="FF6600"/>
                </a:solidFill>
                <a:latin typeface="Times New Roman" pitchFamily="18" charset="0"/>
              </a:rPr>
              <a:t>3rd Ventricle</a:t>
            </a:r>
          </a:p>
        </p:txBody>
      </p:sp>
      <p:sp>
        <p:nvSpPr>
          <p:cNvPr id="494620" name="Text Box 28"/>
          <p:cNvSpPr txBox="1">
            <a:spLocks noChangeArrowheads="1"/>
          </p:cNvSpPr>
          <p:nvPr/>
        </p:nvSpPr>
        <p:spPr bwMode="auto">
          <a:xfrm>
            <a:off x="1831975" y="685800"/>
            <a:ext cx="21574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GB" sz="1800">
                <a:solidFill>
                  <a:srgbClr val="FF6600"/>
                </a:solidFill>
                <a:latin typeface="Times New Roman" pitchFamily="18" charset="0"/>
              </a:rPr>
              <a:t>Paraventricular Nucleus</a:t>
            </a:r>
          </a:p>
        </p:txBody>
      </p:sp>
      <p:sp>
        <p:nvSpPr>
          <p:cNvPr id="494621" name="Text Box 29"/>
          <p:cNvSpPr txBox="1">
            <a:spLocks noChangeArrowheads="1"/>
          </p:cNvSpPr>
          <p:nvPr/>
        </p:nvSpPr>
        <p:spPr bwMode="auto">
          <a:xfrm>
            <a:off x="936625" y="3844925"/>
            <a:ext cx="2827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GB" sz="2400">
                <a:solidFill>
                  <a:srgbClr val="FF6600"/>
                </a:solidFill>
                <a:latin typeface="Times New Roman" pitchFamily="18" charset="0"/>
              </a:rPr>
              <a:t>Arcuate Nucleus</a:t>
            </a:r>
          </a:p>
        </p:txBody>
      </p:sp>
      <p:sp>
        <p:nvSpPr>
          <p:cNvPr id="494622" name="Line 30"/>
          <p:cNvSpPr>
            <a:spLocks noChangeShapeType="1"/>
          </p:cNvSpPr>
          <p:nvPr/>
        </p:nvSpPr>
        <p:spPr bwMode="auto">
          <a:xfrm flipH="1" flipV="1">
            <a:off x="4667250" y="1741488"/>
            <a:ext cx="482600" cy="2405062"/>
          </a:xfrm>
          <a:prstGeom prst="line">
            <a:avLst/>
          </a:prstGeom>
          <a:noFill/>
          <a:ln w="57150">
            <a:solidFill>
              <a:srgbClr val="3399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23" name="Text Box 31"/>
          <p:cNvSpPr txBox="1">
            <a:spLocks noChangeArrowheads="1"/>
          </p:cNvSpPr>
          <p:nvPr/>
        </p:nvSpPr>
        <p:spPr bwMode="auto">
          <a:xfrm>
            <a:off x="4167188" y="863600"/>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FF0000"/>
                </a:solidFill>
                <a:latin typeface="Arial Black" pitchFamily="34" charset="0"/>
              </a:rPr>
              <a:t>TRH </a:t>
            </a:r>
            <a:endParaRPr lang="en-GB" sz="2400">
              <a:solidFill>
                <a:srgbClr val="669900"/>
              </a:solidFill>
              <a:latin typeface="Arial Black" pitchFamily="34" charset="0"/>
            </a:endParaRPr>
          </a:p>
        </p:txBody>
      </p:sp>
      <p:sp>
        <p:nvSpPr>
          <p:cNvPr id="494624" name="Freeform 32"/>
          <p:cNvSpPr>
            <a:spLocks/>
          </p:cNvSpPr>
          <p:nvPr/>
        </p:nvSpPr>
        <p:spPr bwMode="auto">
          <a:xfrm>
            <a:off x="7053263" y="4546600"/>
            <a:ext cx="95250" cy="263525"/>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25" name="Freeform 33"/>
          <p:cNvSpPr>
            <a:spLocks/>
          </p:cNvSpPr>
          <p:nvPr/>
        </p:nvSpPr>
        <p:spPr bwMode="auto">
          <a:xfrm rot="-5400000">
            <a:off x="5777707" y="4347368"/>
            <a:ext cx="95250"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26" name="Freeform 34"/>
          <p:cNvSpPr>
            <a:spLocks/>
          </p:cNvSpPr>
          <p:nvPr/>
        </p:nvSpPr>
        <p:spPr bwMode="auto">
          <a:xfrm rot="-5400000">
            <a:off x="2427288" y="4710112"/>
            <a:ext cx="96838"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27" name="Line 35"/>
          <p:cNvSpPr>
            <a:spLocks noChangeShapeType="1"/>
          </p:cNvSpPr>
          <p:nvPr/>
        </p:nvSpPr>
        <p:spPr bwMode="auto">
          <a:xfrm flipH="1" flipV="1">
            <a:off x="5334000" y="1377950"/>
            <a:ext cx="944563" cy="2797175"/>
          </a:xfrm>
          <a:prstGeom prst="line">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28" name="Rectangle 36"/>
          <p:cNvSpPr>
            <a:spLocks noChangeArrowheads="1"/>
          </p:cNvSpPr>
          <p:nvPr/>
        </p:nvSpPr>
        <p:spPr bwMode="auto">
          <a:xfrm>
            <a:off x="5594350" y="1357313"/>
            <a:ext cx="1841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5400">
              <a:solidFill>
                <a:srgbClr val="FF0000"/>
              </a:solidFill>
              <a:latin typeface="Times New Roman" pitchFamily="18" charset="0"/>
            </a:endParaRPr>
          </a:p>
        </p:txBody>
      </p:sp>
      <p:sp>
        <p:nvSpPr>
          <p:cNvPr id="494629" name="Text Box 37"/>
          <p:cNvSpPr txBox="1">
            <a:spLocks noChangeArrowheads="1"/>
          </p:cNvSpPr>
          <p:nvPr/>
        </p:nvSpPr>
        <p:spPr bwMode="auto">
          <a:xfrm>
            <a:off x="4137025" y="6083300"/>
            <a:ext cx="147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600">
                <a:solidFill>
                  <a:srgbClr val="FF0000"/>
                </a:solidFill>
                <a:latin typeface="Times New Roman" pitchFamily="18" charset="0"/>
              </a:rPr>
              <a:t>Leptin</a:t>
            </a:r>
          </a:p>
        </p:txBody>
      </p:sp>
      <p:sp>
        <p:nvSpPr>
          <p:cNvPr id="494630" name="Line 38"/>
          <p:cNvSpPr>
            <a:spLocks noChangeShapeType="1"/>
          </p:cNvSpPr>
          <p:nvPr/>
        </p:nvSpPr>
        <p:spPr bwMode="auto">
          <a:xfrm flipV="1">
            <a:off x="0" y="5743575"/>
            <a:ext cx="9144000" cy="9525"/>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4631" name="Text Box 39"/>
          <p:cNvSpPr txBox="1">
            <a:spLocks noChangeArrowheads="1"/>
          </p:cNvSpPr>
          <p:nvPr/>
        </p:nvSpPr>
        <p:spPr bwMode="auto">
          <a:xfrm>
            <a:off x="1860550" y="6073775"/>
            <a:ext cx="170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600">
                <a:solidFill>
                  <a:srgbClr val="669900"/>
                </a:solidFill>
                <a:latin typeface="Times New Roman" pitchFamily="18" charset="0"/>
              </a:rPr>
              <a:t>Ghrelin</a:t>
            </a:r>
          </a:p>
        </p:txBody>
      </p:sp>
      <p:sp>
        <p:nvSpPr>
          <p:cNvPr id="494632" name="Text Box 40"/>
          <p:cNvSpPr txBox="1">
            <a:spLocks noChangeArrowheads="1"/>
          </p:cNvSpPr>
          <p:nvPr/>
        </p:nvSpPr>
        <p:spPr bwMode="auto">
          <a:xfrm>
            <a:off x="5984875" y="6097588"/>
            <a:ext cx="2768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a:solidFill>
                  <a:srgbClr val="FF0000"/>
                </a:solidFill>
                <a:latin typeface="Times New Roman" pitchFamily="18" charset="0"/>
              </a:rPr>
              <a:t>Gut Hormones</a:t>
            </a:r>
          </a:p>
        </p:txBody>
      </p:sp>
      <p:sp>
        <p:nvSpPr>
          <p:cNvPr id="494633" name="Text Box 41"/>
          <p:cNvSpPr txBox="1">
            <a:spLocks noChangeArrowheads="1"/>
          </p:cNvSpPr>
          <p:nvPr/>
        </p:nvSpPr>
        <p:spPr bwMode="auto">
          <a:xfrm>
            <a:off x="-19050" y="5832475"/>
            <a:ext cx="1673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a:latin typeface="Times New Roman" pitchFamily="18" charset="0"/>
              </a:rPr>
              <a:t>Blood</a:t>
            </a:r>
          </a:p>
          <a:p>
            <a:r>
              <a:rPr lang="en-GB" sz="2400">
                <a:latin typeface="Times New Roman" pitchFamily="18" charset="0"/>
              </a:rPr>
              <a:t>Circulation</a:t>
            </a:r>
          </a:p>
        </p:txBody>
      </p:sp>
      <p:sp>
        <p:nvSpPr>
          <p:cNvPr id="494634" name="Text Box 42"/>
          <p:cNvSpPr txBox="1">
            <a:spLocks noChangeArrowheads="1"/>
          </p:cNvSpPr>
          <p:nvPr/>
        </p:nvSpPr>
        <p:spPr bwMode="auto">
          <a:xfrm>
            <a:off x="5584825" y="-19050"/>
            <a:ext cx="309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2400">
                <a:latin typeface="Times New Roman" pitchFamily="18" charset="0"/>
              </a:rPr>
              <a:t>EATING &amp; ENERGY</a:t>
            </a:r>
          </a:p>
          <a:p>
            <a:pPr algn="r"/>
            <a:r>
              <a:rPr lang="en-GB" sz="2400">
                <a:latin typeface="Times New Roman" pitchFamily="18" charset="0"/>
              </a:rPr>
              <a:t> EXPENDITURE</a:t>
            </a:r>
          </a:p>
        </p:txBody>
      </p:sp>
      <p:sp>
        <p:nvSpPr>
          <p:cNvPr id="494635" name="AutoShape 43"/>
          <p:cNvSpPr>
            <a:spLocks noChangeArrowheads="1"/>
          </p:cNvSpPr>
          <p:nvPr/>
        </p:nvSpPr>
        <p:spPr bwMode="auto">
          <a:xfrm>
            <a:off x="3638550" y="0"/>
            <a:ext cx="1947863" cy="71437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636" name="Text Box 44"/>
          <p:cNvSpPr txBox="1">
            <a:spLocks noChangeArrowheads="1"/>
          </p:cNvSpPr>
          <p:nvPr/>
        </p:nvSpPr>
        <p:spPr bwMode="auto">
          <a:xfrm>
            <a:off x="241300" y="2019300"/>
            <a:ext cx="1549400" cy="1076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a:latin typeface="Times New Roman" pitchFamily="18" charset="0"/>
              </a:rPr>
              <a:t>Higher</a:t>
            </a:r>
          </a:p>
          <a:p>
            <a:r>
              <a:rPr lang="en-GB" sz="3200">
                <a:latin typeface="Times New Roman" pitchFamily="18" charset="0"/>
              </a:rPr>
              <a:t>Centres</a:t>
            </a:r>
          </a:p>
        </p:txBody>
      </p:sp>
      <p:sp>
        <p:nvSpPr>
          <p:cNvPr id="494637" name="Line 45"/>
          <p:cNvSpPr>
            <a:spLocks noChangeShapeType="1"/>
          </p:cNvSpPr>
          <p:nvPr/>
        </p:nvSpPr>
        <p:spPr bwMode="auto">
          <a:xfrm>
            <a:off x="523875" y="3343275"/>
            <a:ext cx="866775" cy="0"/>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94622"/>
                                        </p:tgtEl>
                                        <p:attrNameLst>
                                          <p:attrName>style.visibility</p:attrName>
                                        </p:attrNameLst>
                                      </p:cBhvr>
                                      <p:to>
                                        <p:strVal val="visible"/>
                                      </p:to>
                                    </p:set>
                                    <p:animEffect transition="in" filter="strips(upRight)">
                                      <p:cBhvr>
                                        <p:cTn id="7" dur="500"/>
                                        <p:tgtEl>
                                          <p:spTgt spid="4946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94627"/>
                                        </p:tgtEl>
                                        <p:attrNameLst>
                                          <p:attrName>style.visibility</p:attrName>
                                        </p:attrNameLst>
                                      </p:cBhvr>
                                      <p:to>
                                        <p:strVal val="visible"/>
                                      </p:to>
                                    </p:set>
                                    <p:animEffect transition="in" filter="strips(upRight)">
                                      <p:cBhvr>
                                        <p:cTn id="12" dur="500"/>
                                        <p:tgtEl>
                                          <p:spTgt spid="494627"/>
                                        </p:tgtEl>
                                      </p:cBhvr>
                                    </p:animEffect>
                                  </p:childTnLst>
                                </p:cTn>
                              </p:par>
                            </p:childTnLst>
                          </p:cTn>
                        </p:par>
                        <p:par>
                          <p:cTn id="13" fill="hold" nodeType="afterGroup">
                            <p:stCondLst>
                              <p:cond delay="500"/>
                            </p:stCondLst>
                            <p:childTnLst>
                              <p:par>
                                <p:cTn id="14" presetID="1" presetClass="entr" presetSubtype="0" fill="hold" grpId="0" nodeType="afterEffect" nodePh="1">
                                  <p:stCondLst>
                                    <p:cond delay="0"/>
                                  </p:stCondLst>
                                  <p:endCondLst>
                                    <p:cond evt="begin" delay="0">
                                      <p:tn val="14"/>
                                    </p:cond>
                                  </p:endCondLst>
                                  <p:childTnLst>
                                    <p:set>
                                      <p:cBhvr>
                                        <p:cTn id="15" dur="1" fill="hold">
                                          <p:stCondLst>
                                            <p:cond delay="0"/>
                                          </p:stCondLst>
                                        </p:cTn>
                                        <p:tgtEl>
                                          <p:spTgt spid="494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622" grpId="0" animBg="1"/>
      <p:bldP spid="494627" grpId="0" animBg="1"/>
      <p:bldP spid="4946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468313" y="-171450"/>
            <a:ext cx="8229600" cy="1143000"/>
          </a:xfrm>
        </p:spPr>
        <p:txBody>
          <a:bodyPr/>
          <a:lstStyle/>
          <a:p>
            <a:r>
              <a:rPr lang="en-GB" sz="4000" b="1">
                <a:solidFill>
                  <a:schemeClr val="bg1"/>
                </a:solidFill>
              </a:rPr>
              <a:t>The HPT axis &amp; Starvation</a:t>
            </a:r>
          </a:p>
        </p:txBody>
      </p:sp>
      <p:sp>
        <p:nvSpPr>
          <p:cNvPr id="496643" name="Oval 3"/>
          <p:cNvSpPr>
            <a:spLocks noChangeArrowheads="1"/>
          </p:cNvSpPr>
          <p:nvPr/>
        </p:nvSpPr>
        <p:spPr bwMode="auto">
          <a:xfrm>
            <a:off x="2916238" y="1196975"/>
            <a:ext cx="3008312" cy="111125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6644" name="Text Box 4"/>
          <p:cNvSpPr txBox="1">
            <a:spLocks noChangeArrowheads="1"/>
          </p:cNvSpPr>
          <p:nvPr/>
        </p:nvSpPr>
        <p:spPr bwMode="auto">
          <a:xfrm>
            <a:off x="3132138" y="1412875"/>
            <a:ext cx="30241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chemeClr val="bg1"/>
                </a:solidFill>
                <a:latin typeface="Times New Roman" pitchFamily="18" charset="0"/>
              </a:rPr>
              <a:t>hypothalamus</a:t>
            </a:r>
          </a:p>
        </p:txBody>
      </p:sp>
      <p:sp>
        <p:nvSpPr>
          <p:cNvPr id="496645" name="Text Box 5"/>
          <p:cNvSpPr txBox="1">
            <a:spLocks noChangeArrowheads="1"/>
          </p:cNvSpPr>
          <p:nvPr/>
        </p:nvSpPr>
        <p:spPr bwMode="auto">
          <a:xfrm>
            <a:off x="3563938" y="3357563"/>
            <a:ext cx="22320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chemeClr val="bg1"/>
                </a:solidFill>
                <a:latin typeface="Times New Roman" pitchFamily="18" charset="0"/>
              </a:rPr>
              <a:t>pituitary</a:t>
            </a:r>
          </a:p>
        </p:txBody>
      </p:sp>
      <p:sp>
        <p:nvSpPr>
          <p:cNvPr id="496646" name="Oval 6"/>
          <p:cNvSpPr>
            <a:spLocks noChangeArrowheads="1"/>
          </p:cNvSpPr>
          <p:nvPr/>
        </p:nvSpPr>
        <p:spPr bwMode="auto">
          <a:xfrm>
            <a:off x="2987675" y="5013325"/>
            <a:ext cx="2960688" cy="1144588"/>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6647" name="Oval 7"/>
          <p:cNvSpPr>
            <a:spLocks noChangeArrowheads="1"/>
          </p:cNvSpPr>
          <p:nvPr/>
        </p:nvSpPr>
        <p:spPr bwMode="auto">
          <a:xfrm>
            <a:off x="3059113" y="3094038"/>
            <a:ext cx="2952750" cy="114935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6648" name="Text Box 8"/>
          <p:cNvSpPr txBox="1">
            <a:spLocks noChangeArrowheads="1"/>
          </p:cNvSpPr>
          <p:nvPr/>
        </p:nvSpPr>
        <p:spPr bwMode="auto">
          <a:xfrm>
            <a:off x="3708400" y="5157788"/>
            <a:ext cx="23764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chemeClr val="bg1"/>
                </a:solidFill>
                <a:latin typeface="Times New Roman" pitchFamily="18" charset="0"/>
              </a:rPr>
              <a:t>thyroid</a:t>
            </a:r>
          </a:p>
        </p:txBody>
      </p:sp>
      <p:sp>
        <p:nvSpPr>
          <p:cNvPr id="496649" name="Line 9"/>
          <p:cNvSpPr>
            <a:spLocks noChangeShapeType="1"/>
          </p:cNvSpPr>
          <p:nvPr/>
        </p:nvSpPr>
        <p:spPr bwMode="auto">
          <a:xfrm>
            <a:off x="4572000" y="2565400"/>
            <a:ext cx="0" cy="28733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6650" name="AutoShape 10"/>
          <p:cNvSpPr>
            <a:spLocks noChangeArrowheads="1"/>
          </p:cNvSpPr>
          <p:nvPr/>
        </p:nvSpPr>
        <p:spPr bwMode="auto">
          <a:xfrm>
            <a:off x="4356100" y="2381250"/>
            <a:ext cx="144463" cy="615950"/>
          </a:xfrm>
          <a:prstGeom prst="downArrow">
            <a:avLst>
              <a:gd name="adj1" fmla="val 50000"/>
              <a:gd name="adj2" fmla="val 10659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496651" name="AutoShape 11"/>
          <p:cNvSpPr>
            <a:spLocks noChangeArrowheads="1"/>
          </p:cNvSpPr>
          <p:nvPr/>
        </p:nvSpPr>
        <p:spPr bwMode="auto">
          <a:xfrm>
            <a:off x="4356100" y="4340225"/>
            <a:ext cx="144463" cy="615950"/>
          </a:xfrm>
          <a:prstGeom prst="downArrow">
            <a:avLst>
              <a:gd name="adj1" fmla="val 50000"/>
              <a:gd name="adj2" fmla="val 10659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496652" name="Text Box 12"/>
          <p:cNvSpPr txBox="1">
            <a:spLocks noChangeArrowheads="1"/>
          </p:cNvSpPr>
          <p:nvPr/>
        </p:nvSpPr>
        <p:spPr bwMode="auto">
          <a:xfrm>
            <a:off x="6724650" y="6053138"/>
            <a:ext cx="1079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600">
                <a:solidFill>
                  <a:srgbClr val="FFFF00"/>
                </a:solidFill>
                <a:latin typeface="Times New Roman" pitchFamily="18" charset="0"/>
              </a:rPr>
              <a:t>T</a:t>
            </a:r>
            <a:r>
              <a:rPr lang="en-GB" sz="3600" baseline="-25000">
                <a:solidFill>
                  <a:srgbClr val="FFFF00"/>
                </a:solidFill>
                <a:latin typeface="Times New Roman" pitchFamily="18" charset="0"/>
              </a:rPr>
              <a:t>3</a:t>
            </a:r>
          </a:p>
        </p:txBody>
      </p:sp>
      <p:sp>
        <p:nvSpPr>
          <p:cNvPr id="496653" name="Text Box 13"/>
          <p:cNvSpPr txBox="1">
            <a:spLocks noChangeArrowheads="1"/>
          </p:cNvSpPr>
          <p:nvPr/>
        </p:nvSpPr>
        <p:spPr bwMode="auto">
          <a:xfrm>
            <a:off x="1931988" y="6126163"/>
            <a:ext cx="86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600">
                <a:solidFill>
                  <a:srgbClr val="FFFF00"/>
                </a:solidFill>
                <a:latin typeface="Times New Roman" pitchFamily="18" charset="0"/>
              </a:rPr>
              <a:t>T</a:t>
            </a:r>
            <a:r>
              <a:rPr lang="en-GB" sz="3600" baseline="-25000">
                <a:solidFill>
                  <a:srgbClr val="FFFF00"/>
                </a:solidFill>
                <a:latin typeface="Times New Roman" pitchFamily="18" charset="0"/>
              </a:rPr>
              <a:t>4</a:t>
            </a:r>
          </a:p>
        </p:txBody>
      </p:sp>
      <p:sp>
        <p:nvSpPr>
          <p:cNvPr id="496654" name="AutoShape 14"/>
          <p:cNvSpPr>
            <a:spLocks noChangeArrowheads="1"/>
          </p:cNvSpPr>
          <p:nvPr/>
        </p:nvSpPr>
        <p:spPr bwMode="auto">
          <a:xfrm rot="2162850">
            <a:off x="2627313" y="5692775"/>
            <a:ext cx="144462" cy="615950"/>
          </a:xfrm>
          <a:prstGeom prst="downArrow">
            <a:avLst>
              <a:gd name="adj1" fmla="val 50000"/>
              <a:gd name="adj2" fmla="val 106594"/>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496655" name="AutoShape 15"/>
          <p:cNvSpPr>
            <a:spLocks noChangeArrowheads="1"/>
          </p:cNvSpPr>
          <p:nvPr/>
        </p:nvSpPr>
        <p:spPr bwMode="auto">
          <a:xfrm rot="-2401243">
            <a:off x="6084888" y="5749925"/>
            <a:ext cx="144462" cy="615950"/>
          </a:xfrm>
          <a:prstGeom prst="downArrow">
            <a:avLst>
              <a:gd name="adj1" fmla="val 50000"/>
              <a:gd name="adj2" fmla="val 106594"/>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496656" name="Text Box 16"/>
          <p:cNvSpPr txBox="1">
            <a:spLocks noChangeArrowheads="1"/>
          </p:cNvSpPr>
          <p:nvPr/>
        </p:nvSpPr>
        <p:spPr bwMode="auto">
          <a:xfrm>
            <a:off x="2525713" y="4391025"/>
            <a:ext cx="1441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600">
                <a:solidFill>
                  <a:srgbClr val="FFFF00"/>
                </a:solidFill>
                <a:latin typeface="Times New Roman" pitchFamily="18" charset="0"/>
              </a:rPr>
              <a:t>TSH</a:t>
            </a:r>
          </a:p>
        </p:txBody>
      </p:sp>
      <p:sp>
        <p:nvSpPr>
          <p:cNvPr id="496657" name="Text Box 17"/>
          <p:cNvSpPr txBox="1">
            <a:spLocks noChangeArrowheads="1"/>
          </p:cNvSpPr>
          <p:nvPr/>
        </p:nvSpPr>
        <p:spPr bwMode="auto">
          <a:xfrm>
            <a:off x="3941763" y="2438400"/>
            <a:ext cx="21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0">
                <a:solidFill>
                  <a:schemeClr val="bg1"/>
                </a:solidFill>
                <a:latin typeface="Times New Roman" pitchFamily="18" charset="0"/>
              </a:rPr>
              <a:t>+</a:t>
            </a:r>
          </a:p>
        </p:txBody>
      </p:sp>
      <p:sp>
        <p:nvSpPr>
          <p:cNvPr id="496658" name="Rectangle 18"/>
          <p:cNvSpPr>
            <a:spLocks noChangeArrowheads="1"/>
          </p:cNvSpPr>
          <p:nvPr/>
        </p:nvSpPr>
        <p:spPr bwMode="auto">
          <a:xfrm>
            <a:off x="2514600" y="2295525"/>
            <a:ext cx="1174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GB" sz="3600">
                <a:solidFill>
                  <a:srgbClr val="FFFF00"/>
                </a:solidFill>
                <a:latin typeface="Times New Roman" pitchFamily="18" charset="0"/>
              </a:rPr>
              <a:t>TRH</a:t>
            </a:r>
          </a:p>
        </p:txBody>
      </p:sp>
      <p:sp>
        <p:nvSpPr>
          <p:cNvPr id="496659" name="Line 19"/>
          <p:cNvSpPr>
            <a:spLocks noChangeShapeType="1"/>
          </p:cNvSpPr>
          <p:nvPr/>
        </p:nvSpPr>
        <p:spPr bwMode="auto">
          <a:xfrm>
            <a:off x="1654175" y="3640138"/>
            <a:ext cx="0" cy="2016125"/>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6660" name="Line 20"/>
          <p:cNvSpPr>
            <a:spLocks noChangeShapeType="1"/>
          </p:cNvSpPr>
          <p:nvPr/>
        </p:nvSpPr>
        <p:spPr bwMode="auto">
          <a:xfrm>
            <a:off x="1628775" y="3665538"/>
            <a:ext cx="935038"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6661" name="Text Box 21"/>
          <p:cNvSpPr txBox="1">
            <a:spLocks noChangeArrowheads="1"/>
          </p:cNvSpPr>
          <p:nvPr/>
        </p:nvSpPr>
        <p:spPr bwMode="auto">
          <a:xfrm>
            <a:off x="2636838" y="3306763"/>
            <a:ext cx="287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chemeClr val="bg1"/>
                </a:solidFill>
                <a:latin typeface="Times New Roman" pitchFamily="18" charset="0"/>
              </a:rPr>
              <a:t>-</a:t>
            </a:r>
          </a:p>
        </p:txBody>
      </p:sp>
      <p:sp>
        <p:nvSpPr>
          <p:cNvPr id="496662" name="Line 22"/>
          <p:cNvSpPr>
            <a:spLocks noChangeShapeType="1"/>
          </p:cNvSpPr>
          <p:nvPr/>
        </p:nvSpPr>
        <p:spPr bwMode="auto">
          <a:xfrm flipH="1" flipV="1">
            <a:off x="7054850" y="1700213"/>
            <a:ext cx="38100" cy="3889375"/>
          </a:xfrm>
          <a:prstGeom prst="line">
            <a:avLst/>
          </a:prstGeom>
          <a:noFill/>
          <a:ln w="5715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6663" name="Line 23"/>
          <p:cNvSpPr>
            <a:spLocks noChangeShapeType="1"/>
          </p:cNvSpPr>
          <p:nvPr/>
        </p:nvSpPr>
        <p:spPr bwMode="auto">
          <a:xfrm flipH="1">
            <a:off x="6359525" y="1700213"/>
            <a:ext cx="720725" cy="0"/>
          </a:xfrm>
          <a:prstGeom prst="line">
            <a:avLst/>
          </a:prstGeom>
          <a:noFill/>
          <a:ln w="57150">
            <a:solidFill>
              <a:schemeClr val="bg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6664" name="Text Box 24"/>
          <p:cNvSpPr txBox="1">
            <a:spLocks noChangeArrowheads="1"/>
          </p:cNvSpPr>
          <p:nvPr/>
        </p:nvSpPr>
        <p:spPr bwMode="auto">
          <a:xfrm>
            <a:off x="6011863" y="1358900"/>
            <a:ext cx="43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b="0">
                <a:solidFill>
                  <a:schemeClr val="bg1"/>
                </a:solidFill>
                <a:latin typeface="Times New Roman" pitchFamily="18" charset="0"/>
              </a:rPr>
              <a:t>-</a:t>
            </a:r>
          </a:p>
        </p:txBody>
      </p:sp>
      <p:sp>
        <p:nvSpPr>
          <p:cNvPr id="496665" name="Line 25"/>
          <p:cNvSpPr>
            <a:spLocks noChangeShapeType="1"/>
          </p:cNvSpPr>
          <p:nvPr/>
        </p:nvSpPr>
        <p:spPr bwMode="auto">
          <a:xfrm>
            <a:off x="1619250" y="5661025"/>
            <a:ext cx="1081088"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6666" name="Line 26"/>
          <p:cNvSpPr>
            <a:spLocks noChangeShapeType="1"/>
          </p:cNvSpPr>
          <p:nvPr/>
        </p:nvSpPr>
        <p:spPr bwMode="auto">
          <a:xfrm flipH="1">
            <a:off x="6516688" y="5589588"/>
            <a:ext cx="936625" cy="0"/>
          </a:xfrm>
          <a:prstGeom prst="line">
            <a:avLst/>
          </a:prstGeom>
          <a:noFill/>
          <a:ln w="5715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6667" name="AutoShape 27"/>
          <p:cNvSpPr>
            <a:spLocks noChangeArrowheads="1"/>
          </p:cNvSpPr>
          <p:nvPr/>
        </p:nvSpPr>
        <p:spPr bwMode="auto">
          <a:xfrm>
            <a:off x="2379663" y="4397375"/>
            <a:ext cx="144462" cy="615950"/>
          </a:xfrm>
          <a:prstGeom prst="downArrow">
            <a:avLst>
              <a:gd name="adj1" fmla="val 50000"/>
              <a:gd name="adj2" fmla="val 106594"/>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496668" name="AutoShape 28"/>
          <p:cNvSpPr>
            <a:spLocks noChangeArrowheads="1"/>
          </p:cNvSpPr>
          <p:nvPr/>
        </p:nvSpPr>
        <p:spPr bwMode="auto">
          <a:xfrm>
            <a:off x="2395538" y="2339975"/>
            <a:ext cx="144462" cy="615950"/>
          </a:xfrm>
          <a:prstGeom prst="downArrow">
            <a:avLst>
              <a:gd name="adj1" fmla="val 50000"/>
              <a:gd name="adj2" fmla="val 106594"/>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496669" name="AutoShape 29"/>
          <p:cNvSpPr>
            <a:spLocks noChangeArrowheads="1"/>
          </p:cNvSpPr>
          <p:nvPr/>
        </p:nvSpPr>
        <p:spPr bwMode="auto">
          <a:xfrm>
            <a:off x="1803400" y="6172200"/>
            <a:ext cx="144463" cy="615950"/>
          </a:xfrm>
          <a:prstGeom prst="downArrow">
            <a:avLst>
              <a:gd name="adj1" fmla="val 50000"/>
              <a:gd name="adj2" fmla="val 10659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496670" name="AutoShape 30"/>
          <p:cNvSpPr>
            <a:spLocks noChangeArrowheads="1"/>
          </p:cNvSpPr>
          <p:nvPr/>
        </p:nvSpPr>
        <p:spPr bwMode="auto">
          <a:xfrm>
            <a:off x="6588125" y="6083300"/>
            <a:ext cx="144463" cy="615950"/>
          </a:xfrm>
          <a:prstGeom prst="downArrow">
            <a:avLst>
              <a:gd name="adj1" fmla="val 50000"/>
              <a:gd name="adj2" fmla="val 10659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lstStyle/>
          <a:p>
            <a:r>
              <a:rPr lang="en-GB">
                <a:solidFill>
                  <a:srgbClr val="FFFF00"/>
                </a:solidFill>
              </a:rPr>
              <a:t>Starvation</a:t>
            </a:r>
            <a:r>
              <a:rPr lang="en-GB">
                <a:solidFill>
                  <a:schemeClr val="bg1"/>
                </a:solidFill>
              </a:rPr>
              <a:t> </a:t>
            </a:r>
            <a:endParaRPr lang="en-US">
              <a:solidFill>
                <a:schemeClr val="bg1"/>
              </a:solidFill>
            </a:endParaRPr>
          </a:p>
        </p:txBody>
      </p:sp>
      <p:sp>
        <p:nvSpPr>
          <p:cNvPr id="498691" name="Rectangle 3"/>
          <p:cNvSpPr>
            <a:spLocks noGrp="1" noChangeArrowheads="1"/>
          </p:cNvSpPr>
          <p:nvPr>
            <p:ph type="body" idx="1"/>
          </p:nvPr>
        </p:nvSpPr>
        <p:spPr/>
        <p:txBody>
          <a:bodyPr/>
          <a:lstStyle/>
          <a:p>
            <a:r>
              <a:rPr lang="en-GB">
                <a:solidFill>
                  <a:schemeClr val="bg1"/>
                </a:solidFill>
              </a:rPr>
              <a:t>Falling body fat decreases leptin</a:t>
            </a:r>
          </a:p>
          <a:p>
            <a:r>
              <a:rPr lang="en-GB">
                <a:solidFill>
                  <a:schemeClr val="bg1"/>
                </a:solidFill>
              </a:rPr>
              <a:t>Signals to brain to increase food intake (increase AgRP)</a:t>
            </a:r>
          </a:p>
          <a:p>
            <a:r>
              <a:rPr lang="en-GB">
                <a:solidFill>
                  <a:schemeClr val="bg1"/>
                </a:solidFill>
              </a:rPr>
              <a:t>Signals to brain to conserve energy and decrease energy expenditure (decreased TRH)</a:t>
            </a:r>
          </a:p>
          <a:p>
            <a:r>
              <a:rPr lang="en-GB">
                <a:solidFill>
                  <a:schemeClr val="bg1"/>
                </a:solidFill>
              </a:rPr>
              <a:t>AGRP – Increases food intake and decreases energy expenditure</a:t>
            </a:r>
          </a:p>
          <a:p>
            <a:endParaRPr lang="en-US">
              <a:solidFill>
                <a:schemeClr val="bg1"/>
              </a:solidFill>
            </a:endParaRP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9714" name="Freeform 2"/>
          <p:cNvSpPr>
            <a:spLocks/>
          </p:cNvSpPr>
          <p:nvPr/>
        </p:nvSpPr>
        <p:spPr bwMode="auto">
          <a:xfrm>
            <a:off x="142875" y="4254500"/>
            <a:ext cx="7661275" cy="827088"/>
          </a:xfrm>
          <a:custGeom>
            <a:avLst/>
            <a:gdLst>
              <a:gd name="T0" fmla="*/ 2297 w 4826"/>
              <a:gd name="T1" fmla="*/ 0 h 521"/>
              <a:gd name="T2" fmla="*/ 898 w 4826"/>
              <a:gd name="T3" fmla="*/ 95 h 521"/>
              <a:gd name="T4" fmla="*/ 129 w 4826"/>
              <a:gd name="T5" fmla="*/ 308 h 521"/>
              <a:gd name="T6" fmla="*/ 1671 w 4826"/>
              <a:gd name="T7" fmla="*/ 493 h 521"/>
              <a:gd name="T8" fmla="*/ 3357 w 4826"/>
              <a:gd name="T9" fmla="*/ 476 h 521"/>
              <a:gd name="T10" fmla="*/ 4527 w 4826"/>
              <a:gd name="T11" fmla="*/ 356 h 521"/>
              <a:gd name="T12" fmla="*/ 4737 w 4826"/>
              <a:gd name="T13" fmla="*/ 242 h 521"/>
              <a:gd name="T14" fmla="*/ 3993 w 4826"/>
              <a:gd name="T15" fmla="*/ 98 h 521"/>
              <a:gd name="T16" fmla="*/ 2534 w 4826"/>
              <a:gd name="T17"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26" h="521">
                <a:moveTo>
                  <a:pt x="2297" y="0"/>
                </a:moveTo>
                <a:cubicBezTo>
                  <a:pt x="2063" y="15"/>
                  <a:pt x="1259" y="44"/>
                  <a:pt x="898" y="95"/>
                </a:cubicBezTo>
                <a:cubicBezTo>
                  <a:pt x="537" y="146"/>
                  <a:pt x="0" y="242"/>
                  <a:pt x="129" y="308"/>
                </a:cubicBezTo>
                <a:cubicBezTo>
                  <a:pt x="258" y="374"/>
                  <a:pt x="1133" y="465"/>
                  <a:pt x="1671" y="493"/>
                </a:cubicBezTo>
                <a:cubicBezTo>
                  <a:pt x="2209" y="521"/>
                  <a:pt x="2881" y="499"/>
                  <a:pt x="3357" y="476"/>
                </a:cubicBezTo>
                <a:cubicBezTo>
                  <a:pt x="3833" y="453"/>
                  <a:pt x="4297" y="395"/>
                  <a:pt x="4527" y="356"/>
                </a:cubicBezTo>
                <a:cubicBezTo>
                  <a:pt x="4757" y="317"/>
                  <a:pt x="4826" y="285"/>
                  <a:pt x="4737" y="242"/>
                </a:cubicBezTo>
                <a:cubicBezTo>
                  <a:pt x="4648" y="199"/>
                  <a:pt x="4360" y="138"/>
                  <a:pt x="3993" y="98"/>
                </a:cubicBezTo>
                <a:cubicBezTo>
                  <a:pt x="3626" y="58"/>
                  <a:pt x="2838" y="20"/>
                  <a:pt x="2534" y="0"/>
                </a:cubicBezTo>
              </a:path>
            </a:pathLst>
          </a:cu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15" name="Freeform 3"/>
          <p:cNvSpPr>
            <a:spLocks/>
          </p:cNvSpPr>
          <p:nvPr/>
        </p:nvSpPr>
        <p:spPr bwMode="auto">
          <a:xfrm>
            <a:off x="2482850" y="4248150"/>
            <a:ext cx="2949575" cy="736600"/>
          </a:xfrm>
          <a:custGeom>
            <a:avLst/>
            <a:gdLst>
              <a:gd name="T0" fmla="*/ 802 w 1858"/>
              <a:gd name="T1" fmla="*/ 0 h 464"/>
              <a:gd name="T2" fmla="*/ 151 w 1858"/>
              <a:gd name="T3" fmla="*/ 399 h 464"/>
              <a:gd name="T4" fmla="*/ 1709 w 1858"/>
              <a:gd name="T5" fmla="*/ 390 h 464"/>
              <a:gd name="T6" fmla="*/ 1043 w 1858"/>
              <a:gd name="T7" fmla="*/ 0 h 464"/>
              <a:gd name="T8" fmla="*/ 802 w 1858"/>
              <a:gd name="T9" fmla="*/ 0 h 464"/>
            </a:gdLst>
            <a:ahLst/>
            <a:cxnLst>
              <a:cxn ang="0">
                <a:pos x="T0" y="T1"/>
              </a:cxn>
              <a:cxn ang="0">
                <a:pos x="T2" y="T3"/>
              </a:cxn>
              <a:cxn ang="0">
                <a:pos x="T4" y="T5"/>
              </a:cxn>
              <a:cxn ang="0">
                <a:pos x="T6" y="T7"/>
              </a:cxn>
              <a:cxn ang="0">
                <a:pos x="T8" y="T9"/>
              </a:cxn>
            </a:cxnLst>
            <a:rect l="0" t="0" r="r" b="b"/>
            <a:pathLst>
              <a:path w="1858" h="464">
                <a:moveTo>
                  <a:pt x="802" y="0"/>
                </a:moveTo>
                <a:cubicBezTo>
                  <a:pt x="651" y="67"/>
                  <a:pt x="0" y="334"/>
                  <a:pt x="151" y="399"/>
                </a:cubicBezTo>
                <a:cubicBezTo>
                  <a:pt x="302" y="464"/>
                  <a:pt x="1560" y="456"/>
                  <a:pt x="1709" y="390"/>
                </a:cubicBezTo>
                <a:cubicBezTo>
                  <a:pt x="1858" y="324"/>
                  <a:pt x="1194" y="65"/>
                  <a:pt x="1043" y="0"/>
                </a:cubicBezTo>
                <a:lnTo>
                  <a:pt x="802" y="0"/>
                </a:lnTo>
                <a:close/>
              </a:path>
            </a:pathLst>
          </a:custGeom>
          <a:solidFill>
            <a:srgbClr val="00FFFF"/>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16" name="Freeform 4"/>
          <p:cNvSpPr>
            <a:spLocks/>
          </p:cNvSpPr>
          <p:nvPr/>
        </p:nvSpPr>
        <p:spPr bwMode="auto">
          <a:xfrm>
            <a:off x="3757613" y="762000"/>
            <a:ext cx="387350" cy="3511550"/>
          </a:xfrm>
          <a:custGeom>
            <a:avLst/>
            <a:gdLst>
              <a:gd name="T0" fmla="*/ 6 w 145"/>
              <a:gd name="T1" fmla="*/ 1733 h 1752"/>
              <a:gd name="T2" fmla="*/ 145 w 145"/>
              <a:gd name="T3" fmla="*/ 1752 h 1752"/>
              <a:gd name="T4" fmla="*/ 141 w 145"/>
              <a:gd name="T5" fmla="*/ 1141 h 1752"/>
              <a:gd name="T6" fmla="*/ 67 w 145"/>
              <a:gd name="T7" fmla="*/ 0 h 1752"/>
              <a:gd name="T8" fmla="*/ 0 w 145"/>
              <a:gd name="T9" fmla="*/ 1129 h 1752"/>
              <a:gd name="T10" fmla="*/ 6 w 145"/>
              <a:gd name="T11" fmla="*/ 1733 h 1752"/>
            </a:gdLst>
            <a:ahLst/>
            <a:cxnLst>
              <a:cxn ang="0">
                <a:pos x="T0" y="T1"/>
              </a:cxn>
              <a:cxn ang="0">
                <a:pos x="T2" y="T3"/>
              </a:cxn>
              <a:cxn ang="0">
                <a:pos x="T4" y="T5"/>
              </a:cxn>
              <a:cxn ang="0">
                <a:pos x="T6" y="T7"/>
              </a:cxn>
              <a:cxn ang="0">
                <a:pos x="T8" y="T9"/>
              </a:cxn>
              <a:cxn ang="0">
                <a:pos x="T10" y="T11"/>
              </a:cxn>
            </a:cxnLst>
            <a:rect l="0" t="0" r="r" b="b"/>
            <a:pathLst>
              <a:path w="145" h="1752">
                <a:moveTo>
                  <a:pt x="6" y="1733"/>
                </a:moveTo>
                <a:lnTo>
                  <a:pt x="145" y="1752"/>
                </a:lnTo>
                <a:lnTo>
                  <a:pt x="141" y="1141"/>
                </a:lnTo>
                <a:lnTo>
                  <a:pt x="67" y="0"/>
                </a:lnTo>
                <a:lnTo>
                  <a:pt x="0" y="1129"/>
                </a:lnTo>
                <a:lnTo>
                  <a:pt x="6" y="1733"/>
                </a:lnTo>
                <a:close/>
              </a:path>
            </a:pathLst>
          </a:custGeom>
          <a:solidFill>
            <a:srgbClr val="00FFFF"/>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17" name="AutoShape 5"/>
          <p:cNvSpPr>
            <a:spLocks noChangeArrowheads="1"/>
          </p:cNvSpPr>
          <p:nvPr/>
        </p:nvSpPr>
        <p:spPr bwMode="auto">
          <a:xfrm rot="-10800000">
            <a:off x="1647825" y="763588"/>
            <a:ext cx="2181225" cy="1123950"/>
          </a:xfrm>
          <a:prstGeom prst="rtTriangl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0" hangingPunct="0"/>
            <a:endParaRPr lang="en-US" sz="2400" b="0">
              <a:latin typeface="Times New Roman" pitchFamily="18" charset="0"/>
            </a:endParaRPr>
          </a:p>
        </p:txBody>
      </p:sp>
      <p:sp>
        <p:nvSpPr>
          <p:cNvPr id="499718" name="AutoShape 6"/>
          <p:cNvSpPr>
            <a:spLocks noChangeArrowheads="1"/>
          </p:cNvSpPr>
          <p:nvPr/>
        </p:nvSpPr>
        <p:spPr bwMode="auto">
          <a:xfrm rot="10800000" flipH="1">
            <a:off x="4048125" y="762000"/>
            <a:ext cx="2011363" cy="1123950"/>
          </a:xfrm>
          <a:prstGeom prst="rtTriangl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19" name="Freeform 7"/>
          <p:cNvSpPr>
            <a:spLocks/>
          </p:cNvSpPr>
          <p:nvPr/>
        </p:nvSpPr>
        <p:spPr bwMode="auto">
          <a:xfrm>
            <a:off x="1422400" y="4589463"/>
            <a:ext cx="96838" cy="263525"/>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20" name="Freeform 8"/>
          <p:cNvSpPr>
            <a:spLocks/>
          </p:cNvSpPr>
          <p:nvPr/>
        </p:nvSpPr>
        <p:spPr bwMode="auto">
          <a:xfrm>
            <a:off x="752475" y="4551363"/>
            <a:ext cx="96838" cy="265112"/>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21" name="Freeform 9"/>
          <p:cNvSpPr>
            <a:spLocks/>
          </p:cNvSpPr>
          <p:nvPr/>
        </p:nvSpPr>
        <p:spPr bwMode="auto">
          <a:xfrm>
            <a:off x="1247775" y="4470400"/>
            <a:ext cx="96838" cy="263525"/>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22" name="Freeform 10"/>
          <p:cNvSpPr>
            <a:spLocks/>
          </p:cNvSpPr>
          <p:nvPr/>
        </p:nvSpPr>
        <p:spPr bwMode="auto">
          <a:xfrm>
            <a:off x="6196013" y="4425950"/>
            <a:ext cx="96837"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23" name="Freeform 11"/>
          <p:cNvSpPr>
            <a:spLocks/>
          </p:cNvSpPr>
          <p:nvPr/>
        </p:nvSpPr>
        <p:spPr bwMode="auto">
          <a:xfrm>
            <a:off x="6837363" y="4532313"/>
            <a:ext cx="95250" cy="265112"/>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24" name="Freeform 12"/>
          <p:cNvSpPr>
            <a:spLocks/>
          </p:cNvSpPr>
          <p:nvPr/>
        </p:nvSpPr>
        <p:spPr bwMode="auto">
          <a:xfrm rot="-5400000">
            <a:off x="1035050" y="4659313"/>
            <a:ext cx="95250" cy="266700"/>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25" name="Freeform 13"/>
          <p:cNvSpPr>
            <a:spLocks/>
          </p:cNvSpPr>
          <p:nvPr/>
        </p:nvSpPr>
        <p:spPr bwMode="auto">
          <a:xfrm>
            <a:off x="5111750" y="4321175"/>
            <a:ext cx="96838"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26" name="Freeform 14"/>
          <p:cNvSpPr>
            <a:spLocks/>
          </p:cNvSpPr>
          <p:nvPr/>
        </p:nvSpPr>
        <p:spPr bwMode="auto">
          <a:xfrm rot="-5400000">
            <a:off x="1583532" y="4347368"/>
            <a:ext cx="95250"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27" name="Freeform 15"/>
          <p:cNvSpPr>
            <a:spLocks/>
          </p:cNvSpPr>
          <p:nvPr/>
        </p:nvSpPr>
        <p:spPr bwMode="auto">
          <a:xfrm rot="-5400000">
            <a:off x="4713288" y="4237037"/>
            <a:ext cx="96838"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28" name="Freeform 16"/>
          <p:cNvSpPr>
            <a:spLocks/>
          </p:cNvSpPr>
          <p:nvPr/>
        </p:nvSpPr>
        <p:spPr bwMode="auto">
          <a:xfrm>
            <a:off x="5680075" y="4619625"/>
            <a:ext cx="96838"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29" name="Freeform 17"/>
          <p:cNvSpPr>
            <a:spLocks/>
          </p:cNvSpPr>
          <p:nvPr/>
        </p:nvSpPr>
        <p:spPr bwMode="auto">
          <a:xfrm>
            <a:off x="5410200" y="4675188"/>
            <a:ext cx="96838" cy="265112"/>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30" name="Freeform 18"/>
          <p:cNvSpPr>
            <a:spLocks/>
          </p:cNvSpPr>
          <p:nvPr/>
        </p:nvSpPr>
        <p:spPr bwMode="auto">
          <a:xfrm rot="-5400000">
            <a:off x="5391150" y="4332288"/>
            <a:ext cx="95250" cy="266700"/>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31" name="Freeform 19"/>
          <p:cNvSpPr>
            <a:spLocks/>
          </p:cNvSpPr>
          <p:nvPr/>
        </p:nvSpPr>
        <p:spPr bwMode="auto">
          <a:xfrm>
            <a:off x="2114550" y="4418013"/>
            <a:ext cx="96838" cy="265112"/>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32" name="Freeform 20"/>
          <p:cNvSpPr>
            <a:spLocks/>
          </p:cNvSpPr>
          <p:nvPr/>
        </p:nvSpPr>
        <p:spPr bwMode="auto">
          <a:xfrm>
            <a:off x="2405063" y="4418013"/>
            <a:ext cx="96837" cy="265112"/>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33" name="Freeform 21"/>
          <p:cNvSpPr>
            <a:spLocks/>
          </p:cNvSpPr>
          <p:nvPr/>
        </p:nvSpPr>
        <p:spPr bwMode="auto">
          <a:xfrm>
            <a:off x="2693988" y="4321175"/>
            <a:ext cx="96837"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34" name="Freeform 22"/>
          <p:cNvSpPr>
            <a:spLocks/>
          </p:cNvSpPr>
          <p:nvPr/>
        </p:nvSpPr>
        <p:spPr bwMode="auto">
          <a:xfrm rot="-5400000">
            <a:off x="6611144" y="4390232"/>
            <a:ext cx="95250" cy="265112"/>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35" name="Freeform 23"/>
          <p:cNvSpPr>
            <a:spLocks/>
          </p:cNvSpPr>
          <p:nvPr/>
        </p:nvSpPr>
        <p:spPr bwMode="auto">
          <a:xfrm>
            <a:off x="6427788" y="4616450"/>
            <a:ext cx="96837" cy="263525"/>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36" name="Freeform 24"/>
          <p:cNvSpPr>
            <a:spLocks/>
          </p:cNvSpPr>
          <p:nvPr/>
        </p:nvSpPr>
        <p:spPr bwMode="auto">
          <a:xfrm>
            <a:off x="1920875" y="4619625"/>
            <a:ext cx="96838"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37" name="Text Box 25"/>
          <p:cNvSpPr txBox="1">
            <a:spLocks noChangeArrowheads="1"/>
          </p:cNvSpPr>
          <p:nvPr/>
        </p:nvSpPr>
        <p:spPr bwMode="auto">
          <a:xfrm>
            <a:off x="180975" y="5049838"/>
            <a:ext cx="444817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GB" sz="3200">
                <a:solidFill>
                  <a:srgbClr val="669900"/>
                </a:solidFill>
                <a:latin typeface="Times New Roman" pitchFamily="18" charset="0"/>
              </a:rPr>
              <a:t>NPY/AgRP +++</a:t>
            </a:r>
            <a:endParaRPr lang="en-GB" sz="2400">
              <a:solidFill>
                <a:srgbClr val="669900"/>
              </a:solidFill>
              <a:latin typeface="Times New Roman" pitchFamily="18" charset="0"/>
            </a:endParaRPr>
          </a:p>
        </p:txBody>
      </p:sp>
      <p:sp>
        <p:nvSpPr>
          <p:cNvPr id="499738" name="Text Box 26"/>
          <p:cNvSpPr txBox="1">
            <a:spLocks noChangeArrowheads="1"/>
          </p:cNvSpPr>
          <p:nvPr/>
        </p:nvSpPr>
        <p:spPr bwMode="auto">
          <a:xfrm>
            <a:off x="5053013" y="5059363"/>
            <a:ext cx="3771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GB" sz="3200">
                <a:solidFill>
                  <a:srgbClr val="FF0000"/>
                </a:solidFill>
                <a:latin typeface="Times New Roman" pitchFamily="18" charset="0"/>
              </a:rPr>
              <a:t>aMSH/CART</a:t>
            </a:r>
            <a:endParaRPr lang="en-GB" sz="2400" b="0">
              <a:solidFill>
                <a:srgbClr val="FF0000"/>
              </a:solidFill>
              <a:latin typeface="Times New Roman" pitchFamily="18" charset="0"/>
            </a:endParaRPr>
          </a:p>
        </p:txBody>
      </p:sp>
      <p:sp>
        <p:nvSpPr>
          <p:cNvPr id="499739" name="Text Box 27"/>
          <p:cNvSpPr txBox="1">
            <a:spLocks noChangeArrowheads="1"/>
          </p:cNvSpPr>
          <p:nvPr/>
        </p:nvSpPr>
        <p:spPr bwMode="auto">
          <a:xfrm>
            <a:off x="2984500" y="2562225"/>
            <a:ext cx="18383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GB" sz="2400">
                <a:solidFill>
                  <a:srgbClr val="FF6600"/>
                </a:solidFill>
                <a:latin typeface="Times New Roman" pitchFamily="18" charset="0"/>
              </a:rPr>
              <a:t>3rd Ventricle</a:t>
            </a:r>
          </a:p>
        </p:txBody>
      </p:sp>
      <p:sp>
        <p:nvSpPr>
          <p:cNvPr id="499740" name="Text Box 28"/>
          <p:cNvSpPr txBox="1">
            <a:spLocks noChangeArrowheads="1"/>
          </p:cNvSpPr>
          <p:nvPr/>
        </p:nvSpPr>
        <p:spPr bwMode="auto">
          <a:xfrm>
            <a:off x="1831975" y="685800"/>
            <a:ext cx="21574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GB" sz="1800">
                <a:solidFill>
                  <a:srgbClr val="FF6600"/>
                </a:solidFill>
                <a:latin typeface="Times New Roman" pitchFamily="18" charset="0"/>
              </a:rPr>
              <a:t>Paraventricular Nucleus</a:t>
            </a:r>
          </a:p>
        </p:txBody>
      </p:sp>
      <p:sp>
        <p:nvSpPr>
          <p:cNvPr id="499741" name="Text Box 29"/>
          <p:cNvSpPr txBox="1">
            <a:spLocks noChangeArrowheads="1"/>
          </p:cNvSpPr>
          <p:nvPr/>
        </p:nvSpPr>
        <p:spPr bwMode="auto">
          <a:xfrm>
            <a:off x="936625" y="3844925"/>
            <a:ext cx="2827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GB" sz="2400">
                <a:solidFill>
                  <a:srgbClr val="FF6600"/>
                </a:solidFill>
                <a:latin typeface="Times New Roman" pitchFamily="18" charset="0"/>
              </a:rPr>
              <a:t>Arcuate Nucleus</a:t>
            </a:r>
          </a:p>
        </p:txBody>
      </p:sp>
      <p:sp>
        <p:nvSpPr>
          <p:cNvPr id="499742" name="Line 30"/>
          <p:cNvSpPr>
            <a:spLocks noChangeShapeType="1"/>
          </p:cNvSpPr>
          <p:nvPr/>
        </p:nvSpPr>
        <p:spPr bwMode="auto">
          <a:xfrm flipH="1" flipV="1">
            <a:off x="4667250" y="1741488"/>
            <a:ext cx="482600" cy="2405062"/>
          </a:xfrm>
          <a:prstGeom prst="line">
            <a:avLst/>
          </a:prstGeom>
          <a:noFill/>
          <a:ln w="57150">
            <a:solidFill>
              <a:srgbClr val="3399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43" name="Text Box 31"/>
          <p:cNvSpPr txBox="1">
            <a:spLocks noChangeArrowheads="1"/>
          </p:cNvSpPr>
          <p:nvPr/>
        </p:nvSpPr>
        <p:spPr bwMode="auto">
          <a:xfrm>
            <a:off x="4048125" y="779463"/>
            <a:ext cx="1644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000">
                <a:solidFill>
                  <a:srgbClr val="008000"/>
                </a:solidFill>
                <a:latin typeface="Arial Black" pitchFamily="34" charset="0"/>
              </a:rPr>
              <a:t>TRH</a:t>
            </a:r>
          </a:p>
        </p:txBody>
      </p:sp>
      <p:sp>
        <p:nvSpPr>
          <p:cNvPr id="499744" name="Freeform 32"/>
          <p:cNvSpPr>
            <a:spLocks/>
          </p:cNvSpPr>
          <p:nvPr/>
        </p:nvSpPr>
        <p:spPr bwMode="auto">
          <a:xfrm>
            <a:off x="7053263" y="4546600"/>
            <a:ext cx="95250" cy="263525"/>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45" name="Freeform 33"/>
          <p:cNvSpPr>
            <a:spLocks/>
          </p:cNvSpPr>
          <p:nvPr/>
        </p:nvSpPr>
        <p:spPr bwMode="auto">
          <a:xfrm rot="-5400000">
            <a:off x="5777707" y="4347368"/>
            <a:ext cx="95250"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46" name="Freeform 34"/>
          <p:cNvSpPr>
            <a:spLocks/>
          </p:cNvSpPr>
          <p:nvPr/>
        </p:nvSpPr>
        <p:spPr bwMode="auto">
          <a:xfrm rot="-5400000">
            <a:off x="2427288" y="4710112"/>
            <a:ext cx="96838"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47" name="Line 35"/>
          <p:cNvSpPr>
            <a:spLocks noChangeShapeType="1"/>
          </p:cNvSpPr>
          <p:nvPr/>
        </p:nvSpPr>
        <p:spPr bwMode="auto">
          <a:xfrm flipV="1">
            <a:off x="2816225" y="1538288"/>
            <a:ext cx="269875" cy="2339975"/>
          </a:xfrm>
          <a:prstGeom prst="line">
            <a:avLst/>
          </a:prstGeom>
          <a:noFill/>
          <a:ln w="57150">
            <a:solidFill>
              <a:srgbClr val="3399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48" name="Rectangle 36"/>
          <p:cNvSpPr>
            <a:spLocks noChangeArrowheads="1"/>
          </p:cNvSpPr>
          <p:nvPr/>
        </p:nvSpPr>
        <p:spPr bwMode="auto">
          <a:xfrm>
            <a:off x="2185988" y="2214563"/>
            <a:ext cx="574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5400">
                <a:solidFill>
                  <a:srgbClr val="008000"/>
                </a:solidFill>
                <a:latin typeface="Times New Roman" pitchFamily="18" charset="0"/>
              </a:rPr>
              <a:t>+</a:t>
            </a:r>
          </a:p>
        </p:txBody>
      </p:sp>
      <p:sp>
        <p:nvSpPr>
          <p:cNvPr id="499749" name="Rectangle 37"/>
          <p:cNvSpPr>
            <a:spLocks noChangeArrowheads="1"/>
          </p:cNvSpPr>
          <p:nvPr/>
        </p:nvSpPr>
        <p:spPr bwMode="auto">
          <a:xfrm>
            <a:off x="5067300" y="2303463"/>
            <a:ext cx="647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5400">
                <a:solidFill>
                  <a:srgbClr val="669900"/>
                </a:solidFill>
                <a:latin typeface="Times New Roman" pitchFamily="18" charset="0"/>
              </a:rPr>
              <a:t>-</a:t>
            </a:r>
          </a:p>
        </p:txBody>
      </p:sp>
      <p:sp>
        <p:nvSpPr>
          <p:cNvPr id="499750" name="Text Box 38"/>
          <p:cNvSpPr txBox="1">
            <a:spLocks noChangeArrowheads="1"/>
          </p:cNvSpPr>
          <p:nvPr/>
        </p:nvSpPr>
        <p:spPr bwMode="auto">
          <a:xfrm>
            <a:off x="4137025" y="6083300"/>
            <a:ext cx="147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600">
                <a:solidFill>
                  <a:srgbClr val="FF0000"/>
                </a:solidFill>
                <a:latin typeface="Times New Roman" pitchFamily="18" charset="0"/>
              </a:rPr>
              <a:t>Leptin</a:t>
            </a:r>
          </a:p>
        </p:txBody>
      </p:sp>
      <p:sp>
        <p:nvSpPr>
          <p:cNvPr id="499751" name="Line 39"/>
          <p:cNvSpPr>
            <a:spLocks noChangeShapeType="1"/>
          </p:cNvSpPr>
          <p:nvPr/>
        </p:nvSpPr>
        <p:spPr bwMode="auto">
          <a:xfrm flipV="1">
            <a:off x="0" y="5743575"/>
            <a:ext cx="9144000" cy="9525"/>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9752" name="Text Box 40"/>
          <p:cNvSpPr txBox="1">
            <a:spLocks noChangeArrowheads="1"/>
          </p:cNvSpPr>
          <p:nvPr/>
        </p:nvSpPr>
        <p:spPr bwMode="auto">
          <a:xfrm>
            <a:off x="1860550" y="6073775"/>
            <a:ext cx="170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600">
                <a:solidFill>
                  <a:srgbClr val="669900"/>
                </a:solidFill>
                <a:latin typeface="Times New Roman" pitchFamily="18" charset="0"/>
              </a:rPr>
              <a:t>Ghrelin</a:t>
            </a:r>
          </a:p>
        </p:txBody>
      </p:sp>
      <p:sp>
        <p:nvSpPr>
          <p:cNvPr id="499753" name="Text Box 41"/>
          <p:cNvSpPr txBox="1">
            <a:spLocks noChangeArrowheads="1"/>
          </p:cNvSpPr>
          <p:nvPr/>
        </p:nvSpPr>
        <p:spPr bwMode="auto">
          <a:xfrm>
            <a:off x="5984875" y="6097588"/>
            <a:ext cx="2768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a:solidFill>
                  <a:srgbClr val="FF0000"/>
                </a:solidFill>
                <a:latin typeface="Times New Roman" pitchFamily="18" charset="0"/>
              </a:rPr>
              <a:t>Gut Hormones</a:t>
            </a:r>
          </a:p>
        </p:txBody>
      </p:sp>
      <p:sp>
        <p:nvSpPr>
          <p:cNvPr id="499754" name="Text Box 42"/>
          <p:cNvSpPr txBox="1">
            <a:spLocks noChangeArrowheads="1"/>
          </p:cNvSpPr>
          <p:nvPr/>
        </p:nvSpPr>
        <p:spPr bwMode="auto">
          <a:xfrm>
            <a:off x="-19050" y="5832475"/>
            <a:ext cx="1673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a:latin typeface="Times New Roman" pitchFamily="18" charset="0"/>
              </a:rPr>
              <a:t>Blood</a:t>
            </a:r>
          </a:p>
          <a:p>
            <a:r>
              <a:rPr lang="en-GB" sz="2400">
                <a:latin typeface="Times New Roman" pitchFamily="18" charset="0"/>
              </a:rPr>
              <a:t>Circulation</a:t>
            </a:r>
          </a:p>
        </p:txBody>
      </p:sp>
      <p:sp>
        <p:nvSpPr>
          <p:cNvPr id="499755" name="Text Box 43"/>
          <p:cNvSpPr txBox="1">
            <a:spLocks noChangeArrowheads="1"/>
          </p:cNvSpPr>
          <p:nvPr/>
        </p:nvSpPr>
        <p:spPr bwMode="auto">
          <a:xfrm>
            <a:off x="5781675" y="-19050"/>
            <a:ext cx="29019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2400">
                <a:latin typeface="Times New Roman" pitchFamily="18" charset="0"/>
              </a:rPr>
              <a:t> Increase food intake</a:t>
            </a:r>
          </a:p>
          <a:p>
            <a:pPr algn="r"/>
            <a:r>
              <a:rPr lang="en-GB" sz="2400">
                <a:latin typeface="Times New Roman" pitchFamily="18" charset="0"/>
              </a:rPr>
              <a:t>Decrease HPT axis</a:t>
            </a:r>
          </a:p>
          <a:p>
            <a:pPr algn="r"/>
            <a:r>
              <a:rPr lang="en-GB" sz="2400">
                <a:latin typeface="Times New Roman" pitchFamily="18" charset="0"/>
              </a:rPr>
              <a:t> to conserve energy</a:t>
            </a:r>
          </a:p>
        </p:txBody>
      </p:sp>
      <p:sp>
        <p:nvSpPr>
          <p:cNvPr id="499756" name="AutoShape 44"/>
          <p:cNvSpPr>
            <a:spLocks noChangeArrowheads="1"/>
          </p:cNvSpPr>
          <p:nvPr/>
        </p:nvSpPr>
        <p:spPr bwMode="auto">
          <a:xfrm>
            <a:off x="3638550" y="0"/>
            <a:ext cx="1947863" cy="71437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757" name="Rectangle 45"/>
          <p:cNvSpPr>
            <a:spLocks noChangeArrowheads="1"/>
          </p:cNvSpPr>
          <p:nvPr/>
        </p:nvSpPr>
        <p:spPr bwMode="auto">
          <a:xfrm>
            <a:off x="2400300" y="5668963"/>
            <a:ext cx="647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4400">
                <a:solidFill>
                  <a:srgbClr val="669900"/>
                </a:solidFill>
                <a:latin typeface="Times New Roman" pitchFamily="18" charset="0"/>
              </a:rPr>
              <a:t>+</a:t>
            </a:r>
          </a:p>
        </p:txBody>
      </p:sp>
      <p:sp>
        <p:nvSpPr>
          <p:cNvPr id="499758" name="Rectangle 46"/>
          <p:cNvSpPr>
            <a:spLocks noChangeArrowheads="1"/>
          </p:cNvSpPr>
          <p:nvPr/>
        </p:nvSpPr>
        <p:spPr bwMode="auto">
          <a:xfrm>
            <a:off x="7305675" y="5478463"/>
            <a:ext cx="4413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5400">
                <a:solidFill>
                  <a:srgbClr val="FF0000"/>
                </a:solidFill>
                <a:latin typeface="Times New Roman" pitchFamily="18" charset="0"/>
              </a:rPr>
              <a:t>-</a:t>
            </a:r>
          </a:p>
        </p:txBody>
      </p:sp>
      <p:sp>
        <p:nvSpPr>
          <p:cNvPr id="499759" name="Rectangle 47"/>
          <p:cNvSpPr>
            <a:spLocks noChangeArrowheads="1"/>
          </p:cNvSpPr>
          <p:nvPr/>
        </p:nvSpPr>
        <p:spPr bwMode="auto">
          <a:xfrm>
            <a:off x="4572000" y="5516563"/>
            <a:ext cx="4127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5400">
                <a:solidFill>
                  <a:srgbClr val="FF0000"/>
                </a:solidFill>
                <a:latin typeface="Times New Roman" pitchFamily="18" charset="0"/>
              </a:rPr>
              <a:t>-</a:t>
            </a:r>
          </a:p>
        </p:txBody>
      </p:sp>
      <p:sp>
        <p:nvSpPr>
          <p:cNvPr id="499760" name="Text Box 48"/>
          <p:cNvSpPr txBox="1">
            <a:spLocks noChangeArrowheads="1"/>
          </p:cNvSpPr>
          <p:nvPr/>
        </p:nvSpPr>
        <p:spPr bwMode="auto">
          <a:xfrm>
            <a:off x="241300" y="2019300"/>
            <a:ext cx="1549400" cy="1076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a:latin typeface="Times New Roman" pitchFamily="18" charset="0"/>
              </a:rPr>
              <a:t>Higher</a:t>
            </a:r>
          </a:p>
          <a:p>
            <a:r>
              <a:rPr lang="en-GB" sz="3200">
                <a:latin typeface="Times New Roman" pitchFamily="18" charset="0"/>
              </a:rPr>
              <a:t>Centres</a:t>
            </a:r>
          </a:p>
        </p:txBody>
      </p:sp>
      <p:sp>
        <p:nvSpPr>
          <p:cNvPr id="499761" name="Line 49"/>
          <p:cNvSpPr>
            <a:spLocks noChangeShapeType="1"/>
          </p:cNvSpPr>
          <p:nvPr/>
        </p:nvSpPr>
        <p:spPr bwMode="auto">
          <a:xfrm>
            <a:off x="523875" y="3343275"/>
            <a:ext cx="866775" cy="0"/>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9762" name="Text Box 50"/>
          <p:cNvSpPr txBox="1">
            <a:spLocks noChangeArrowheads="1"/>
          </p:cNvSpPr>
          <p:nvPr/>
        </p:nvSpPr>
        <p:spPr bwMode="auto">
          <a:xfrm>
            <a:off x="296863" y="233363"/>
            <a:ext cx="2970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t>STARVATION</a:t>
            </a:r>
            <a:endParaRPr lang="en-US" sz="240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99742"/>
                                        </p:tgtEl>
                                        <p:attrNameLst>
                                          <p:attrName>style.visibility</p:attrName>
                                        </p:attrNameLst>
                                      </p:cBhvr>
                                      <p:to>
                                        <p:strVal val="visible"/>
                                      </p:to>
                                    </p:set>
                                    <p:animEffect transition="in" filter="strips(upRight)">
                                      <p:cBhvr>
                                        <p:cTn id="7" dur="500"/>
                                        <p:tgtEl>
                                          <p:spTgt spid="49974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997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499747"/>
                                        </p:tgtEl>
                                        <p:attrNameLst>
                                          <p:attrName>style.visibility</p:attrName>
                                        </p:attrNameLst>
                                      </p:cBhvr>
                                      <p:to>
                                        <p:strVal val="visible"/>
                                      </p:to>
                                    </p:set>
                                    <p:animEffect transition="in" filter="strips(upRight)">
                                      <p:cBhvr>
                                        <p:cTn id="15" dur="500"/>
                                        <p:tgtEl>
                                          <p:spTgt spid="499747"/>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499748"/>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499757"/>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499758"/>
                                        </p:tgtEl>
                                        <p:attrNameLst>
                                          <p:attrName>style.visibility</p:attrName>
                                        </p:attrNameLst>
                                      </p:cBhvr>
                                      <p:to>
                                        <p:strVal val="visible"/>
                                      </p:to>
                                    </p:set>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499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42" grpId="0" animBg="1"/>
      <p:bldP spid="499747" grpId="0" animBg="1"/>
      <p:bldP spid="499748" grpId="0"/>
      <p:bldP spid="499749" grpId="0"/>
      <p:bldP spid="499757" grpId="0"/>
      <p:bldP spid="499758" grpId="0"/>
      <p:bldP spid="49975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r>
              <a:rPr lang="en-GB">
                <a:solidFill>
                  <a:srgbClr val="FFFF00"/>
                </a:solidFill>
              </a:rPr>
              <a:t>Overfeeding</a:t>
            </a:r>
            <a:endParaRPr lang="en-US">
              <a:solidFill>
                <a:srgbClr val="FFFF00"/>
              </a:solidFill>
            </a:endParaRPr>
          </a:p>
        </p:txBody>
      </p:sp>
      <p:sp>
        <p:nvSpPr>
          <p:cNvPr id="503811" name="Rectangle 3"/>
          <p:cNvSpPr>
            <a:spLocks noGrp="1" noChangeArrowheads="1"/>
          </p:cNvSpPr>
          <p:nvPr>
            <p:ph type="body" idx="1"/>
          </p:nvPr>
        </p:nvSpPr>
        <p:spPr/>
        <p:txBody>
          <a:bodyPr/>
          <a:lstStyle/>
          <a:p>
            <a:r>
              <a:rPr lang="en-GB">
                <a:solidFill>
                  <a:schemeClr val="bg1"/>
                </a:solidFill>
              </a:rPr>
              <a:t>Increase in fat mass causes increase in Leptin</a:t>
            </a:r>
          </a:p>
          <a:p>
            <a:r>
              <a:rPr lang="en-GB">
                <a:solidFill>
                  <a:schemeClr val="bg1"/>
                </a:solidFill>
              </a:rPr>
              <a:t>Signal to brain to decrease food intake</a:t>
            </a:r>
          </a:p>
          <a:p>
            <a:pPr>
              <a:buFontTx/>
              <a:buNone/>
            </a:pPr>
            <a:r>
              <a:rPr lang="en-GB">
                <a:solidFill>
                  <a:schemeClr val="bg1"/>
                </a:solidFill>
              </a:rPr>
              <a:t>(increase in alpha MSH)</a:t>
            </a:r>
          </a:p>
          <a:p>
            <a:r>
              <a:rPr lang="en-GB">
                <a:solidFill>
                  <a:schemeClr val="bg1"/>
                </a:solidFill>
              </a:rPr>
              <a:t>Increase energy expenditure to loose energy as heat </a:t>
            </a:r>
          </a:p>
          <a:p>
            <a:pPr>
              <a:buFontTx/>
              <a:buNone/>
            </a:pPr>
            <a:r>
              <a:rPr lang="en-GB">
                <a:solidFill>
                  <a:schemeClr val="bg1"/>
                </a:solidFill>
              </a:rPr>
              <a:t>(increase TRH – activate EE)</a:t>
            </a:r>
          </a:p>
          <a:p>
            <a:endParaRPr lang="en-US">
              <a:solidFill>
                <a:schemeClr val="bg1"/>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r>
              <a:rPr lang="en-GB" b="1">
                <a:solidFill>
                  <a:srgbClr val="FFFF00"/>
                </a:solidFill>
              </a:rPr>
              <a:t>Energy Expenditure</a:t>
            </a:r>
          </a:p>
        </p:txBody>
      </p:sp>
      <p:sp>
        <p:nvSpPr>
          <p:cNvPr id="440323" name="Rectangle 3"/>
          <p:cNvSpPr>
            <a:spLocks noGrp="1" noChangeArrowheads="1"/>
          </p:cNvSpPr>
          <p:nvPr>
            <p:ph type="body" idx="1"/>
          </p:nvPr>
        </p:nvSpPr>
        <p:spPr/>
        <p:txBody>
          <a:bodyPr/>
          <a:lstStyle/>
          <a:p>
            <a:r>
              <a:rPr lang="en-GB" sz="4000" b="1">
                <a:solidFill>
                  <a:schemeClr val="bg1"/>
                </a:solidFill>
              </a:rPr>
              <a:t>Principles of thermogenesis</a:t>
            </a:r>
          </a:p>
          <a:p>
            <a:r>
              <a:rPr lang="en-GB" sz="4000" b="1">
                <a:solidFill>
                  <a:schemeClr val="bg1"/>
                </a:solidFill>
              </a:rPr>
              <a:t>Diet-induced thermogenesis and the role of the HPT axis</a:t>
            </a:r>
          </a:p>
          <a:p>
            <a:r>
              <a:rPr lang="en-GB" sz="4000" b="1">
                <a:solidFill>
                  <a:schemeClr val="bg1"/>
                </a:solidFill>
              </a:rPr>
              <a:t>Interactions between the melanocortin system and the HPT axis</a:t>
            </a:r>
          </a:p>
          <a:p>
            <a:endParaRPr lang="en-GB" sz="4000" b="1">
              <a:solidFill>
                <a:schemeClr val="bg1"/>
              </a:solidFill>
            </a:endParaRP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4834" name="Freeform 2"/>
          <p:cNvSpPr>
            <a:spLocks/>
          </p:cNvSpPr>
          <p:nvPr/>
        </p:nvSpPr>
        <p:spPr bwMode="auto">
          <a:xfrm>
            <a:off x="142875" y="4254500"/>
            <a:ext cx="7661275" cy="827088"/>
          </a:xfrm>
          <a:custGeom>
            <a:avLst/>
            <a:gdLst>
              <a:gd name="T0" fmla="*/ 2297 w 4826"/>
              <a:gd name="T1" fmla="*/ 0 h 521"/>
              <a:gd name="T2" fmla="*/ 898 w 4826"/>
              <a:gd name="T3" fmla="*/ 95 h 521"/>
              <a:gd name="T4" fmla="*/ 129 w 4826"/>
              <a:gd name="T5" fmla="*/ 308 h 521"/>
              <a:gd name="T6" fmla="*/ 1671 w 4826"/>
              <a:gd name="T7" fmla="*/ 493 h 521"/>
              <a:gd name="T8" fmla="*/ 3357 w 4826"/>
              <a:gd name="T9" fmla="*/ 476 h 521"/>
              <a:gd name="T10" fmla="*/ 4527 w 4826"/>
              <a:gd name="T11" fmla="*/ 356 h 521"/>
              <a:gd name="T12" fmla="*/ 4737 w 4826"/>
              <a:gd name="T13" fmla="*/ 242 h 521"/>
              <a:gd name="T14" fmla="*/ 3993 w 4826"/>
              <a:gd name="T15" fmla="*/ 98 h 521"/>
              <a:gd name="T16" fmla="*/ 2534 w 4826"/>
              <a:gd name="T17"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26" h="521">
                <a:moveTo>
                  <a:pt x="2297" y="0"/>
                </a:moveTo>
                <a:cubicBezTo>
                  <a:pt x="2063" y="15"/>
                  <a:pt x="1259" y="44"/>
                  <a:pt x="898" y="95"/>
                </a:cubicBezTo>
                <a:cubicBezTo>
                  <a:pt x="537" y="146"/>
                  <a:pt x="0" y="242"/>
                  <a:pt x="129" y="308"/>
                </a:cubicBezTo>
                <a:cubicBezTo>
                  <a:pt x="258" y="374"/>
                  <a:pt x="1133" y="465"/>
                  <a:pt x="1671" y="493"/>
                </a:cubicBezTo>
                <a:cubicBezTo>
                  <a:pt x="2209" y="521"/>
                  <a:pt x="2881" y="499"/>
                  <a:pt x="3357" y="476"/>
                </a:cubicBezTo>
                <a:cubicBezTo>
                  <a:pt x="3833" y="453"/>
                  <a:pt x="4297" y="395"/>
                  <a:pt x="4527" y="356"/>
                </a:cubicBezTo>
                <a:cubicBezTo>
                  <a:pt x="4757" y="317"/>
                  <a:pt x="4826" y="285"/>
                  <a:pt x="4737" y="242"/>
                </a:cubicBezTo>
                <a:cubicBezTo>
                  <a:pt x="4648" y="199"/>
                  <a:pt x="4360" y="138"/>
                  <a:pt x="3993" y="98"/>
                </a:cubicBezTo>
                <a:cubicBezTo>
                  <a:pt x="3626" y="58"/>
                  <a:pt x="2838" y="20"/>
                  <a:pt x="2534" y="0"/>
                </a:cubicBezTo>
              </a:path>
            </a:pathLst>
          </a:cu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35" name="Freeform 3"/>
          <p:cNvSpPr>
            <a:spLocks/>
          </p:cNvSpPr>
          <p:nvPr/>
        </p:nvSpPr>
        <p:spPr bwMode="auto">
          <a:xfrm>
            <a:off x="2482850" y="4248150"/>
            <a:ext cx="2949575" cy="736600"/>
          </a:xfrm>
          <a:custGeom>
            <a:avLst/>
            <a:gdLst>
              <a:gd name="T0" fmla="*/ 802 w 1858"/>
              <a:gd name="T1" fmla="*/ 0 h 464"/>
              <a:gd name="T2" fmla="*/ 151 w 1858"/>
              <a:gd name="T3" fmla="*/ 399 h 464"/>
              <a:gd name="T4" fmla="*/ 1709 w 1858"/>
              <a:gd name="T5" fmla="*/ 390 h 464"/>
              <a:gd name="T6" fmla="*/ 1043 w 1858"/>
              <a:gd name="T7" fmla="*/ 0 h 464"/>
              <a:gd name="T8" fmla="*/ 802 w 1858"/>
              <a:gd name="T9" fmla="*/ 0 h 464"/>
            </a:gdLst>
            <a:ahLst/>
            <a:cxnLst>
              <a:cxn ang="0">
                <a:pos x="T0" y="T1"/>
              </a:cxn>
              <a:cxn ang="0">
                <a:pos x="T2" y="T3"/>
              </a:cxn>
              <a:cxn ang="0">
                <a:pos x="T4" y="T5"/>
              </a:cxn>
              <a:cxn ang="0">
                <a:pos x="T6" y="T7"/>
              </a:cxn>
              <a:cxn ang="0">
                <a:pos x="T8" y="T9"/>
              </a:cxn>
            </a:cxnLst>
            <a:rect l="0" t="0" r="r" b="b"/>
            <a:pathLst>
              <a:path w="1858" h="464">
                <a:moveTo>
                  <a:pt x="802" y="0"/>
                </a:moveTo>
                <a:cubicBezTo>
                  <a:pt x="651" y="67"/>
                  <a:pt x="0" y="334"/>
                  <a:pt x="151" y="399"/>
                </a:cubicBezTo>
                <a:cubicBezTo>
                  <a:pt x="302" y="464"/>
                  <a:pt x="1560" y="456"/>
                  <a:pt x="1709" y="390"/>
                </a:cubicBezTo>
                <a:cubicBezTo>
                  <a:pt x="1858" y="324"/>
                  <a:pt x="1194" y="65"/>
                  <a:pt x="1043" y="0"/>
                </a:cubicBezTo>
                <a:lnTo>
                  <a:pt x="802" y="0"/>
                </a:lnTo>
                <a:close/>
              </a:path>
            </a:pathLst>
          </a:custGeom>
          <a:solidFill>
            <a:srgbClr val="00FFFF"/>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36" name="Freeform 4"/>
          <p:cNvSpPr>
            <a:spLocks/>
          </p:cNvSpPr>
          <p:nvPr/>
        </p:nvSpPr>
        <p:spPr bwMode="auto">
          <a:xfrm>
            <a:off x="3757613" y="762000"/>
            <a:ext cx="387350" cy="3511550"/>
          </a:xfrm>
          <a:custGeom>
            <a:avLst/>
            <a:gdLst>
              <a:gd name="T0" fmla="*/ 6 w 145"/>
              <a:gd name="T1" fmla="*/ 1733 h 1752"/>
              <a:gd name="T2" fmla="*/ 145 w 145"/>
              <a:gd name="T3" fmla="*/ 1752 h 1752"/>
              <a:gd name="T4" fmla="*/ 141 w 145"/>
              <a:gd name="T5" fmla="*/ 1141 h 1752"/>
              <a:gd name="T6" fmla="*/ 67 w 145"/>
              <a:gd name="T7" fmla="*/ 0 h 1752"/>
              <a:gd name="T8" fmla="*/ 0 w 145"/>
              <a:gd name="T9" fmla="*/ 1129 h 1752"/>
              <a:gd name="T10" fmla="*/ 6 w 145"/>
              <a:gd name="T11" fmla="*/ 1733 h 1752"/>
            </a:gdLst>
            <a:ahLst/>
            <a:cxnLst>
              <a:cxn ang="0">
                <a:pos x="T0" y="T1"/>
              </a:cxn>
              <a:cxn ang="0">
                <a:pos x="T2" y="T3"/>
              </a:cxn>
              <a:cxn ang="0">
                <a:pos x="T4" y="T5"/>
              </a:cxn>
              <a:cxn ang="0">
                <a:pos x="T6" y="T7"/>
              </a:cxn>
              <a:cxn ang="0">
                <a:pos x="T8" y="T9"/>
              </a:cxn>
              <a:cxn ang="0">
                <a:pos x="T10" y="T11"/>
              </a:cxn>
            </a:cxnLst>
            <a:rect l="0" t="0" r="r" b="b"/>
            <a:pathLst>
              <a:path w="145" h="1752">
                <a:moveTo>
                  <a:pt x="6" y="1733"/>
                </a:moveTo>
                <a:lnTo>
                  <a:pt x="145" y="1752"/>
                </a:lnTo>
                <a:lnTo>
                  <a:pt x="141" y="1141"/>
                </a:lnTo>
                <a:lnTo>
                  <a:pt x="67" y="0"/>
                </a:lnTo>
                <a:lnTo>
                  <a:pt x="0" y="1129"/>
                </a:lnTo>
                <a:lnTo>
                  <a:pt x="6" y="1733"/>
                </a:lnTo>
                <a:close/>
              </a:path>
            </a:pathLst>
          </a:custGeom>
          <a:solidFill>
            <a:srgbClr val="00FFFF"/>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37" name="AutoShape 5"/>
          <p:cNvSpPr>
            <a:spLocks noChangeArrowheads="1"/>
          </p:cNvSpPr>
          <p:nvPr/>
        </p:nvSpPr>
        <p:spPr bwMode="auto">
          <a:xfrm rot="-10800000">
            <a:off x="1647825" y="763588"/>
            <a:ext cx="2181225" cy="1123950"/>
          </a:xfrm>
          <a:prstGeom prst="rtTriangl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0" hangingPunct="0"/>
            <a:endParaRPr lang="en-US" sz="2400" b="0">
              <a:latin typeface="Times New Roman" pitchFamily="18" charset="0"/>
            </a:endParaRPr>
          </a:p>
        </p:txBody>
      </p:sp>
      <p:sp>
        <p:nvSpPr>
          <p:cNvPr id="504838" name="AutoShape 6"/>
          <p:cNvSpPr>
            <a:spLocks noChangeArrowheads="1"/>
          </p:cNvSpPr>
          <p:nvPr/>
        </p:nvSpPr>
        <p:spPr bwMode="auto">
          <a:xfrm rot="10800000" flipH="1">
            <a:off x="4048125" y="762000"/>
            <a:ext cx="2011363" cy="1123950"/>
          </a:xfrm>
          <a:prstGeom prst="rtTriangl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39" name="Freeform 7"/>
          <p:cNvSpPr>
            <a:spLocks/>
          </p:cNvSpPr>
          <p:nvPr/>
        </p:nvSpPr>
        <p:spPr bwMode="auto">
          <a:xfrm>
            <a:off x="1422400" y="4589463"/>
            <a:ext cx="96838" cy="263525"/>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40" name="Freeform 8"/>
          <p:cNvSpPr>
            <a:spLocks/>
          </p:cNvSpPr>
          <p:nvPr/>
        </p:nvSpPr>
        <p:spPr bwMode="auto">
          <a:xfrm>
            <a:off x="752475" y="4551363"/>
            <a:ext cx="96838" cy="265112"/>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41" name="Freeform 9"/>
          <p:cNvSpPr>
            <a:spLocks/>
          </p:cNvSpPr>
          <p:nvPr/>
        </p:nvSpPr>
        <p:spPr bwMode="auto">
          <a:xfrm>
            <a:off x="1247775" y="4470400"/>
            <a:ext cx="96838" cy="263525"/>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42" name="Freeform 10"/>
          <p:cNvSpPr>
            <a:spLocks/>
          </p:cNvSpPr>
          <p:nvPr/>
        </p:nvSpPr>
        <p:spPr bwMode="auto">
          <a:xfrm>
            <a:off x="6196013" y="4425950"/>
            <a:ext cx="96837"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43" name="Freeform 11"/>
          <p:cNvSpPr>
            <a:spLocks/>
          </p:cNvSpPr>
          <p:nvPr/>
        </p:nvSpPr>
        <p:spPr bwMode="auto">
          <a:xfrm>
            <a:off x="6837363" y="4532313"/>
            <a:ext cx="95250" cy="265112"/>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44" name="Freeform 12"/>
          <p:cNvSpPr>
            <a:spLocks/>
          </p:cNvSpPr>
          <p:nvPr/>
        </p:nvSpPr>
        <p:spPr bwMode="auto">
          <a:xfrm rot="-5400000">
            <a:off x="1035050" y="4659313"/>
            <a:ext cx="95250" cy="266700"/>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45" name="Freeform 13"/>
          <p:cNvSpPr>
            <a:spLocks/>
          </p:cNvSpPr>
          <p:nvPr/>
        </p:nvSpPr>
        <p:spPr bwMode="auto">
          <a:xfrm>
            <a:off x="5111750" y="4321175"/>
            <a:ext cx="96838"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46" name="Freeform 14"/>
          <p:cNvSpPr>
            <a:spLocks/>
          </p:cNvSpPr>
          <p:nvPr/>
        </p:nvSpPr>
        <p:spPr bwMode="auto">
          <a:xfrm rot="-5400000">
            <a:off x="1583532" y="4347368"/>
            <a:ext cx="95250"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47" name="Freeform 15"/>
          <p:cNvSpPr>
            <a:spLocks/>
          </p:cNvSpPr>
          <p:nvPr/>
        </p:nvSpPr>
        <p:spPr bwMode="auto">
          <a:xfrm rot="-5400000">
            <a:off x="4713288" y="4237037"/>
            <a:ext cx="96838"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48" name="Freeform 16"/>
          <p:cNvSpPr>
            <a:spLocks/>
          </p:cNvSpPr>
          <p:nvPr/>
        </p:nvSpPr>
        <p:spPr bwMode="auto">
          <a:xfrm>
            <a:off x="5680075" y="4619625"/>
            <a:ext cx="96838"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49" name="Freeform 17"/>
          <p:cNvSpPr>
            <a:spLocks/>
          </p:cNvSpPr>
          <p:nvPr/>
        </p:nvSpPr>
        <p:spPr bwMode="auto">
          <a:xfrm>
            <a:off x="5410200" y="4675188"/>
            <a:ext cx="96838" cy="265112"/>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50" name="Freeform 18"/>
          <p:cNvSpPr>
            <a:spLocks/>
          </p:cNvSpPr>
          <p:nvPr/>
        </p:nvSpPr>
        <p:spPr bwMode="auto">
          <a:xfrm rot="-5400000">
            <a:off x="5391150" y="4332288"/>
            <a:ext cx="95250" cy="266700"/>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51" name="Freeform 19"/>
          <p:cNvSpPr>
            <a:spLocks/>
          </p:cNvSpPr>
          <p:nvPr/>
        </p:nvSpPr>
        <p:spPr bwMode="auto">
          <a:xfrm>
            <a:off x="2114550" y="4418013"/>
            <a:ext cx="96838" cy="265112"/>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52" name="Freeform 20"/>
          <p:cNvSpPr>
            <a:spLocks/>
          </p:cNvSpPr>
          <p:nvPr/>
        </p:nvSpPr>
        <p:spPr bwMode="auto">
          <a:xfrm>
            <a:off x="2405063" y="4418013"/>
            <a:ext cx="96837" cy="265112"/>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53" name="Freeform 21"/>
          <p:cNvSpPr>
            <a:spLocks/>
          </p:cNvSpPr>
          <p:nvPr/>
        </p:nvSpPr>
        <p:spPr bwMode="auto">
          <a:xfrm>
            <a:off x="2693988" y="4321175"/>
            <a:ext cx="96837"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54" name="Freeform 22"/>
          <p:cNvSpPr>
            <a:spLocks/>
          </p:cNvSpPr>
          <p:nvPr/>
        </p:nvSpPr>
        <p:spPr bwMode="auto">
          <a:xfrm rot="-5400000">
            <a:off x="6611144" y="4390232"/>
            <a:ext cx="95250" cy="265112"/>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55" name="Freeform 23"/>
          <p:cNvSpPr>
            <a:spLocks/>
          </p:cNvSpPr>
          <p:nvPr/>
        </p:nvSpPr>
        <p:spPr bwMode="auto">
          <a:xfrm>
            <a:off x="6427788" y="4616450"/>
            <a:ext cx="96837" cy="263525"/>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56" name="Freeform 24"/>
          <p:cNvSpPr>
            <a:spLocks/>
          </p:cNvSpPr>
          <p:nvPr/>
        </p:nvSpPr>
        <p:spPr bwMode="auto">
          <a:xfrm>
            <a:off x="1920875" y="4619625"/>
            <a:ext cx="96838"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57" name="Text Box 25"/>
          <p:cNvSpPr txBox="1">
            <a:spLocks noChangeArrowheads="1"/>
          </p:cNvSpPr>
          <p:nvPr/>
        </p:nvSpPr>
        <p:spPr bwMode="auto">
          <a:xfrm>
            <a:off x="180975" y="5049838"/>
            <a:ext cx="444817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GB" sz="3200">
                <a:solidFill>
                  <a:srgbClr val="669900"/>
                </a:solidFill>
                <a:latin typeface="Times New Roman" pitchFamily="18" charset="0"/>
              </a:rPr>
              <a:t>NPY/AgRP</a:t>
            </a:r>
            <a:endParaRPr lang="en-GB" sz="2400" b="0">
              <a:solidFill>
                <a:srgbClr val="669900"/>
              </a:solidFill>
              <a:latin typeface="Times New Roman" pitchFamily="18" charset="0"/>
            </a:endParaRPr>
          </a:p>
        </p:txBody>
      </p:sp>
      <p:sp>
        <p:nvSpPr>
          <p:cNvPr id="504858" name="Text Box 26"/>
          <p:cNvSpPr txBox="1">
            <a:spLocks noChangeArrowheads="1"/>
          </p:cNvSpPr>
          <p:nvPr/>
        </p:nvSpPr>
        <p:spPr bwMode="auto">
          <a:xfrm>
            <a:off x="5053013" y="5059363"/>
            <a:ext cx="3771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GB" sz="3200">
                <a:solidFill>
                  <a:srgbClr val="FF0000"/>
                </a:solidFill>
                <a:latin typeface="Times New Roman" pitchFamily="18" charset="0"/>
              </a:rPr>
              <a:t>aMSH/CART +++</a:t>
            </a:r>
            <a:endParaRPr lang="en-GB" sz="2400" b="0">
              <a:solidFill>
                <a:srgbClr val="FF0000"/>
              </a:solidFill>
              <a:latin typeface="Times New Roman" pitchFamily="18" charset="0"/>
            </a:endParaRPr>
          </a:p>
        </p:txBody>
      </p:sp>
      <p:sp>
        <p:nvSpPr>
          <p:cNvPr id="504859" name="Text Box 27"/>
          <p:cNvSpPr txBox="1">
            <a:spLocks noChangeArrowheads="1"/>
          </p:cNvSpPr>
          <p:nvPr/>
        </p:nvSpPr>
        <p:spPr bwMode="auto">
          <a:xfrm>
            <a:off x="2984500" y="2562225"/>
            <a:ext cx="18383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GB" sz="2400">
                <a:solidFill>
                  <a:srgbClr val="FF6600"/>
                </a:solidFill>
                <a:latin typeface="Times New Roman" pitchFamily="18" charset="0"/>
              </a:rPr>
              <a:t>3rd Ventricle</a:t>
            </a:r>
          </a:p>
        </p:txBody>
      </p:sp>
      <p:sp>
        <p:nvSpPr>
          <p:cNvPr id="504860" name="Text Box 28"/>
          <p:cNvSpPr txBox="1">
            <a:spLocks noChangeArrowheads="1"/>
          </p:cNvSpPr>
          <p:nvPr/>
        </p:nvSpPr>
        <p:spPr bwMode="auto">
          <a:xfrm>
            <a:off x="1831975" y="685800"/>
            <a:ext cx="21574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GB" sz="1800">
                <a:solidFill>
                  <a:srgbClr val="FF6600"/>
                </a:solidFill>
                <a:latin typeface="Times New Roman" pitchFamily="18" charset="0"/>
              </a:rPr>
              <a:t>Paraventricular Nucleus</a:t>
            </a:r>
          </a:p>
        </p:txBody>
      </p:sp>
      <p:sp>
        <p:nvSpPr>
          <p:cNvPr id="504861" name="Text Box 29"/>
          <p:cNvSpPr txBox="1">
            <a:spLocks noChangeArrowheads="1"/>
          </p:cNvSpPr>
          <p:nvPr/>
        </p:nvSpPr>
        <p:spPr bwMode="auto">
          <a:xfrm>
            <a:off x="1106488" y="3833813"/>
            <a:ext cx="2827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GB" sz="2400">
                <a:solidFill>
                  <a:srgbClr val="FF6600"/>
                </a:solidFill>
                <a:latin typeface="Times New Roman" pitchFamily="18" charset="0"/>
              </a:rPr>
              <a:t>Arcuate Nucleus</a:t>
            </a:r>
          </a:p>
        </p:txBody>
      </p:sp>
      <p:sp>
        <p:nvSpPr>
          <p:cNvPr id="504862" name="Line 30"/>
          <p:cNvSpPr>
            <a:spLocks noChangeShapeType="1"/>
          </p:cNvSpPr>
          <p:nvPr/>
        </p:nvSpPr>
        <p:spPr bwMode="auto">
          <a:xfrm flipV="1">
            <a:off x="1062038" y="1449388"/>
            <a:ext cx="1620837" cy="3149600"/>
          </a:xfrm>
          <a:prstGeom prst="line">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63" name="Text Box 31"/>
          <p:cNvSpPr txBox="1">
            <a:spLocks noChangeArrowheads="1"/>
          </p:cNvSpPr>
          <p:nvPr/>
        </p:nvSpPr>
        <p:spPr bwMode="auto">
          <a:xfrm>
            <a:off x="4167188" y="863600"/>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FF0000"/>
                </a:solidFill>
                <a:latin typeface="Arial Black" pitchFamily="34" charset="0"/>
              </a:rPr>
              <a:t>TRH </a:t>
            </a:r>
            <a:endParaRPr lang="en-GB" sz="2400">
              <a:solidFill>
                <a:srgbClr val="669900"/>
              </a:solidFill>
              <a:latin typeface="Arial Black" pitchFamily="34" charset="0"/>
            </a:endParaRPr>
          </a:p>
        </p:txBody>
      </p:sp>
      <p:sp>
        <p:nvSpPr>
          <p:cNvPr id="504864" name="Freeform 32"/>
          <p:cNvSpPr>
            <a:spLocks/>
          </p:cNvSpPr>
          <p:nvPr/>
        </p:nvSpPr>
        <p:spPr bwMode="auto">
          <a:xfrm>
            <a:off x="7053263" y="4546600"/>
            <a:ext cx="95250" cy="263525"/>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65" name="Freeform 33"/>
          <p:cNvSpPr>
            <a:spLocks/>
          </p:cNvSpPr>
          <p:nvPr/>
        </p:nvSpPr>
        <p:spPr bwMode="auto">
          <a:xfrm rot="-5400000">
            <a:off x="5777707" y="4347368"/>
            <a:ext cx="95250"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66" name="Freeform 34"/>
          <p:cNvSpPr>
            <a:spLocks/>
          </p:cNvSpPr>
          <p:nvPr/>
        </p:nvSpPr>
        <p:spPr bwMode="auto">
          <a:xfrm rot="-5400000">
            <a:off x="2427288" y="4710112"/>
            <a:ext cx="96838" cy="265113"/>
          </a:xfrm>
          <a:custGeom>
            <a:avLst/>
            <a:gdLst>
              <a:gd name="T0" fmla="*/ 0 w 176"/>
              <a:gd name="T1" fmla="*/ 469 h 597"/>
              <a:gd name="T2" fmla="*/ 59 w 176"/>
              <a:gd name="T3" fmla="*/ 597 h 597"/>
              <a:gd name="T4" fmla="*/ 105 w 176"/>
              <a:gd name="T5" fmla="*/ 586 h 597"/>
              <a:gd name="T6" fmla="*/ 129 w 176"/>
              <a:gd name="T7" fmla="*/ 539 h 597"/>
              <a:gd name="T8" fmla="*/ 152 w 176"/>
              <a:gd name="T9" fmla="*/ 515 h 597"/>
              <a:gd name="T10" fmla="*/ 176 w 176"/>
              <a:gd name="T11" fmla="*/ 457 h 597"/>
              <a:gd name="T12" fmla="*/ 140 w 176"/>
              <a:gd name="T13" fmla="*/ 12 h 597"/>
              <a:gd name="T14" fmla="*/ 117 w 176"/>
              <a:gd name="T15" fmla="*/ 0 h 597"/>
              <a:gd name="T16" fmla="*/ 94 w 176"/>
              <a:gd name="T17" fmla="*/ 12 h 597"/>
              <a:gd name="T18" fmla="*/ 70 w 176"/>
              <a:gd name="T19" fmla="*/ 59 h 597"/>
              <a:gd name="T20" fmla="*/ 0 w 176"/>
              <a:gd name="T21" fmla="*/ 46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597">
                <a:moveTo>
                  <a:pt x="0" y="469"/>
                </a:moveTo>
                <a:cubicBezTo>
                  <a:pt x="9" y="513"/>
                  <a:pt x="15" y="577"/>
                  <a:pt x="59" y="597"/>
                </a:cubicBezTo>
                <a:cubicBezTo>
                  <a:pt x="74" y="593"/>
                  <a:pt x="93" y="596"/>
                  <a:pt x="105" y="586"/>
                </a:cubicBezTo>
                <a:cubicBezTo>
                  <a:pt x="119" y="575"/>
                  <a:pt x="121" y="555"/>
                  <a:pt x="129" y="539"/>
                </a:cubicBezTo>
                <a:cubicBezTo>
                  <a:pt x="134" y="529"/>
                  <a:pt x="145" y="524"/>
                  <a:pt x="152" y="515"/>
                </a:cubicBezTo>
                <a:cubicBezTo>
                  <a:pt x="163" y="500"/>
                  <a:pt x="170" y="473"/>
                  <a:pt x="176" y="457"/>
                </a:cubicBezTo>
                <a:cubicBezTo>
                  <a:pt x="170" y="343"/>
                  <a:pt x="168" y="135"/>
                  <a:pt x="140" y="12"/>
                </a:cubicBezTo>
                <a:cubicBezTo>
                  <a:pt x="138" y="4"/>
                  <a:pt x="125" y="4"/>
                  <a:pt x="117" y="0"/>
                </a:cubicBezTo>
                <a:cubicBezTo>
                  <a:pt x="109" y="4"/>
                  <a:pt x="99" y="5"/>
                  <a:pt x="94" y="12"/>
                </a:cubicBezTo>
                <a:cubicBezTo>
                  <a:pt x="83" y="26"/>
                  <a:pt x="70" y="59"/>
                  <a:pt x="70" y="59"/>
                </a:cubicBezTo>
                <a:cubicBezTo>
                  <a:pt x="56" y="197"/>
                  <a:pt x="0" y="329"/>
                  <a:pt x="0" y="469"/>
                </a:cubicBezTo>
                <a:close/>
              </a:path>
            </a:pathLst>
          </a:custGeom>
          <a:solidFill>
            <a:srgbClr val="339966"/>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67" name="Line 35"/>
          <p:cNvSpPr>
            <a:spLocks noChangeShapeType="1"/>
          </p:cNvSpPr>
          <p:nvPr/>
        </p:nvSpPr>
        <p:spPr bwMode="auto">
          <a:xfrm flipH="1" flipV="1">
            <a:off x="5334000" y="1377950"/>
            <a:ext cx="944563" cy="2797175"/>
          </a:xfrm>
          <a:prstGeom prst="line">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68" name="Rectangle 36"/>
          <p:cNvSpPr>
            <a:spLocks noChangeArrowheads="1"/>
          </p:cNvSpPr>
          <p:nvPr/>
        </p:nvSpPr>
        <p:spPr bwMode="auto">
          <a:xfrm>
            <a:off x="5594350" y="1357313"/>
            <a:ext cx="574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5400">
                <a:solidFill>
                  <a:srgbClr val="FF0000"/>
                </a:solidFill>
                <a:latin typeface="Times New Roman" pitchFamily="18" charset="0"/>
              </a:rPr>
              <a:t>+</a:t>
            </a:r>
          </a:p>
        </p:txBody>
      </p:sp>
      <p:sp>
        <p:nvSpPr>
          <p:cNvPr id="504869" name="Rectangle 37"/>
          <p:cNvSpPr>
            <a:spLocks noChangeArrowheads="1"/>
          </p:cNvSpPr>
          <p:nvPr/>
        </p:nvSpPr>
        <p:spPr bwMode="auto">
          <a:xfrm>
            <a:off x="2185988" y="2303463"/>
            <a:ext cx="647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5400">
                <a:solidFill>
                  <a:srgbClr val="FF0000"/>
                </a:solidFill>
                <a:latin typeface="Times New Roman" pitchFamily="18" charset="0"/>
              </a:rPr>
              <a:t>-</a:t>
            </a:r>
          </a:p>
        </p:txBody>
      </p:sp>
      <p:sp>
        <p:nvSpPr>
          <p:cNvPr id="504870" name="Text Box 38"/>
          <p:cNvSpPr txBox="1">
            <a:spLocks noChangeArrowheads="1"/>
          </p:cNvSpPr>
          <p:nvPr/>
        </p:nvSpPr>
        <p:spPr bwMode="auto">
          <a:xfrm>
            <a:off x="4137025" y="6083300"/>
            <a:ext cx="147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600">
                <a:solidFill>
                  <a:srgbClr val="FF0000"/>
                </a:solidFill>
                <a:latin typeface="Times New Roman" pitchFamily="18" charset="0"/>
              </a:rPr>
              <a:t>Leptin</a:t>
            </a:r>
          </a:p>
        </p:txBody>
      </p:sp>
      <p:sp>
        <p:nvSpPr>
          <p:cNvPr id="504871" name="Line 39"/>
          <p:cNvSpPr>
            <a:spLocks noChangeShapeType="1"/>
          </p:cNvSpPr>
          <p:nvPr/>
        </p:nvSpPr>
        <p:spPr bwMode="auto">
          <a:xfrm flipV="1">
            <a:off x="0" y="5743575"/>
            <a:ext cx="9144000" cy="9525"/>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04872" name="Text Box 40"/>
          <p:cNvSpPr txBox="1">
            <a:spLocks noChangeArrowheads="1"/>
          </p:cNvSpPr>
          <p:nvPr/>
        </p:nvSpPr>
        <p:spPr bwMode="auto">
          <a:xfrm>
            <a:off x="1860550" y="6073775"/>
            <a:ext cx="170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600">
                <a:solidFill>
                  <a:srgbClr val="669900"/>
                </a:solidFill>
                <a:latin typeface="Times New Roman" pitchFamily="18" charset="0"/>
              </a:rPr>
              <a:t>Ghrelin</a:t>
            </a:r>
          </a:p>
        </p:txBody>
      </p:sp>
      <p:sp>
        <p:nvSpPr>
          <p:cNvPr id="504873" name="Text Box 41"/>
          <p:cNvSpPr txBox="1">
            <a:spLocks noChangeArrowheads="1"/>
          </p:cNvSpPr>
          <p:nvPr/>
        </p:nvSpPr>
        <p:spPr bwMode="auto">
          <a:xfrm>
            <a:off x="5984875" y="6097588"/>
            <a:ext cx="2768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a:solidFill>
                  <a:srgbClr val="FF0000"/>
                </a:solidFill>
                <a:latin typeface="Times New Roman" pitchFamily="18" charset="0"/>
              </a:rPr>
              <a:t>Gut Hormones</a:t>
            </a:r>
          </a:p>
        </p:txBody>
      </p:sp>
      <p:sp>
        <p:nvSpPr>
          <p:cNvPr id="504874" name="Text Box 42"/>
          <p:cNvSpPr txBox="1">
            <a:spLocks noChangeArrowheads="1"/>
          </p:cNvSpPr>
          <p:nvPr/>
        </p:nvSpPr>
        <p:spPr bwMode="auto">
          <a:xfrm>
            <a:off x="-19050" y="5832475"/>
            <a:ext cx="1673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a:latin typeface="Times New Roman" pitchFamily="18" charset="0"/>
              </a:rPr>
              <a:t>Blood</a:t>
            </a:r>
          </a:p>
          <a:p>
            <a:r>
              <a:rPr lang="en-GB" sz="2400">
                <a:latin typeface="Times New Roman" pitchFamily="18" charset="0"/>
              </a:rPr>
              <a:t>Circulation</a:t>
            </a:r>
          </a:p>
        </p:txBody>
      </p:sp>
      <p:sp>
        <p:nvSpPr>
          <p:cNvPr id="504875" name="Text Box 43"/>
          <p:cNvSpPr txBox="1">
            <a:spLocks noChangeArrowheads="1"/>
          </p:cNvSpPr>
          <p:nvPr/>
        </p:nvSpPr>
        <p:spPr bwMode="auto">
          <a:xfrm>
            <a:off x="5584825" y="-19050"/>
            <a:ext cx="309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2400">
                <a:latin typeface="Times New Roman" pitchFamily="18" charset="0"/>
              </a:rPr>
              <a:t>EATING &amp; ENERGY</a:t>
            </a:r>
          </a:p>
          <a:p>
            <a:pPr algn="r"/>
            <a:r>
              <a:rPr lang="en-GB" sz="2400">
                <a:latin typeface="Times New Roman" pitchFamily="18" charset="0"/>
              </a:rPr>
              <a:t> EXPENDITURE</a:t>
            </a:r>
          </a:p>
        </p:txBody>
      </p:sp>
      <p:sp>
        <p:nvSpPr>
          <p:cNvPr id="504876" name="AutoShape 44"/>
          <p:cNvSpPr>
            <a:spLocks noChangeArrowheads="1"/>
          </p:cNvSpPr>
          <p:nvPr/>
        </p:nvSpPr>
        <p:spPr bwMode="auto">
          <a:xfrm>
            <a:off x="3638550" y="0"/>
            <a:ext cx="1947863" cy="71437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877" name="Text Box 45"/>
          <p:cNvSpPr txBox="1">
            <a:spLocks noChangeArrowheads="1"/>
          </p:cNvSpPr>
          <p:nvPr/>
        </p:nvSpPr>
        <p:spPr bwMode="auto">
          <a:xfrm>
            <a:off x="241300" y="2019300"/>
            <a:ext cx="1549400" cy="1076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a:latin typeface="Times New Roman" pitchFamily="18" charset="0"/>
              </a:rPr>
              <a:t>Higher</a:t>
            </a:r>
          </a:p>
          <a:p>
            <a:r>
              <a:rPr lang="en-GB" sz="3200">
                <a:latin typeface="Times New Roman" pitchFamily="18" charset="0"/>
              </a:rPr>
              <a:t>Centres</a:t>
            </a:r>
          </a:p>
        </p:txBody>
      </p:sp>
      <p:sp>
        <p:nvSpPr>
          <p:cNvPr id="504878" name="Line 46"/>
          <p:cNvSpPr>
            <a:spLocks noChangeShapeType="1"/>
          </p:cNvSpPr>
          <p:nvPr/>
        </p:nvSpPr>
        <p:spPr bwMode="auto">
          <a:xfrm>
            <a:off x="523875" y="3343275"/>
            <a:ext cx="866775" cy="0"/>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04879" name="Rectangle 47"/>
          <p:cNvSpPr>
            <a:spLocks noChangeArrowheads="1"/>
          </p:cNvSpPr>
          <p:nvPr/>
        </p:nvSpPr>
        <p:spPr bwMode="auto">
          <a:xfrm flipV="1">
            <a:off x="4572000" y="5619750"/>
            <a:ext cx="574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5400">
                <a:solidFill>
                  <a:srgbClr val="FF0000"/>
                </a:solidFill>
                <a:latin typeface="Times New Roman" pitchFamily="18" charset="0"/>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04862"/>
                                        </p:tgtEl>
                                        <p:attrNameLst>
                                          <p:attrName>style.visibility</p:attrName>
                                        </p:attrNameLst>
                                      </p:cBhvr>
                                      <p:to>
                                        <p:strVal val="visible"/>
                                      </p:to>
                                    </p:set>
                                    <p:animEffect transition="in" filter="strips(upRight)">
                                      <p:cBhvr>
                                        <p:cTn id="7" dur="500"/>
                                        <p:tgtEl>
                                          <p:spTgt spid="50486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048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504867"/>
                                        </p:tgtEl>
                                        <p:attrNameLst>
                                          <p:attrName>style.visibility</p:attrName>
                                        </p:attrNameLst>
                                      </p:cBhvr>
                                      <p:to>
                                        <p:strVal val="visible"/>
                                      </p:to>
                                    </p:set>
                                    <p:animEffect transition="in" filter="strips(upRight)">
                                      <p:cBhvr>
                                        <p:cTn id="15" dur="500"/>
                                        <p:tgtEl>
                                          <p:spTgt spid="504867"/>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504868"/>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504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62" grpId="0" animBg="1"/>
      <p:bldP spid="504867" grpId="0" animBg="1"/>
      <p:bldP spid="504868" grpId="0"/>
      <p:bldP spid="504869" grpId="0"/>
      <p:bldP spid="50487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idx="4294967295"/>
          </p:nvPr>
        </p:nvSpPr>
        <p:spPr>
          <a:xfrm>
            <a:off x="615950" y="2636838"/>
            <a:ext cx="7772400" cy="1143000"/>
          </a:xfrm>
        </p:spPr>
        <p:txBody>
          <a:bodyPr/>
          <a:lstStyle/>
          <a:p>
            <a:r>
              <a:rPr lang="en-GB" sz="4800" b="1">
                <a:solidFill>
                  <a:schemeClr val="bg1"/>
                </a:solidFill>
              </a:rPr>
              <a:t>Why is it important for leptin &amp; the melanocortin system to affect the HPT axis?</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685800" y="333375"/>
            <a:ext cx="7772400" cy="1143000"/>
          </a:xfrm>
        </p:spPr>
        <p:txBody>
          <a:bodyPr/>
          <a:lstStyle/>
          <a:p>
            <a:r>
              <a:rPr lang="en-GB" sz="4000" b="1">
                <a:solidFill>
                  <a:srgbClr val="FFFF00"/>
                </a:solidFill>
              </a:rPr>
              <a:t>Benefits of Suppression in the HPT axis</a:t>
            </a:r>
          </a:p>
        </p:txBody>
      </p:sp>
      <p:sp>
        <p:nvSpPr>
          <p:cNvPr id="510979" name="Rectangle 3"/>
          <p:cNvSpPr>
            <a:spLocks noGrp="1" noChangeArrowheads="1"/>
          </p:cNvSpPr>
          <p:nvPr>
            <p:ph type="body" idx="1"/>
          </p:nvPr>
        </p:nvSpPr>
        <p:spPr>
          <a:xfrm>
            <a:off x="476250" y="1628775"/>
            <a:ext cx="8461375" cy="4114800"/>
          </a:xfrm>
        </p:spPr>
        <p:txBody>
          <a:bodyPr/>
          <a:lstStyle/>
          <a:p>
            <a:pPr>
              <a:buClr>
                <a:srgbClr val="FF0000"/>
              </a:buClr>
            </a:pPr>
            <a:r>
              <a:rPr lang="en-GB">
                <a:solidFill>
                  <a:schemeClr val="bg1"/>
                </a:solidFill>
              </a:rPr>
              <a:t>Decreased energy stores</a:t>
            </a:r>
          </a:p>
          <a:p>
            <a:pPr>
              <a:buClr>
                <a:srgbClr val="FF0000"/>
              </a:buClr>
            </a:pPr>
            <a:r>
              <a:rPr lang="en-GB">
                <a:solidFill>
                  <a:schemeClr val="bg1"/>
                </a:solidFill>
              </a:rPr>
              <a:t>Reduced fat mass signalled by fall in leptin</a:t>
            </a:r>
          </a:p>
          <a:p>
            <a:pPr>
              <a:buClr>
                <a:srgbClr val="FF0000"/>
              </a:buClr>
            </a:pPr>
            <a:r>
              <a:rPr lang="en-GB">
                <a:solidFill>
                  <a:schemeClr val="bg1"/>
                </a:solidFill>
              </a:rPr>
              <a:t>Reduction in hypothalamic </a:t>
            </a:r>
            <a:r>
              <a:rPr lang="en-GB">
                <a:solidFill>
                  <a:schemeClr val="bg1"/>
                </a:solidFill>
                <a:latin typeface="Symbol" pitchFamily="18" charset="2"/>
              </a:rPr>
              <a:t>a</a:t>
            </a:r>
            <a:r>
              <a:rPr lang="en-GB">
                <a:solidFill>
                  <a:schemeClr val="bg1"/>
                </a:solidFill>
              </a:rPr>
              <a:t>-MSH &amp; up-regulation in AgRP</a:t>
            </a:r>
          </a:p>
          <a:p>
            <a:pPr>
              <a:buClr>
                <a:srgbClr val="FF0000"/>
              </a:buClr>
            </a:pPr>
            <a:r>
              <a:rPr lang="en-GB">
                <a:solidFill>
                  <a:schemeClr val="bg1"/>
                </a:solidFill>
              </a:rPr>
              <a:t>Result = increased ‘drive to eat’</a:t>
            </a:r>
          </a:p>
          <a:p>
            <a:pPr>
              <a:buClr>
                <a:srgbClr val="FF0000"/>
              </a:buClr>
            </a:pPr>
            <a:r>
              <a:rPr lang="en-GB">
                <a:solidFill>
                  <a:schemeClr val="bg1"/>
                </a:solidFill>
              </a:rPr>
              <a:t>Suppression of HPT axis during starvation beneficial – conserves precious energy stores</a:t>
            </a:r>
          </a:p>
          <a:p>
            <a:pPr lvl="1"/>
            <a:endParaRPr lang="en-GB" sz="3200">
              <a:solidFill>
                <a:schemeClr val="bg1"/>
              </a:solidFill>
            </a:endParaRP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idx="4294967295"/>
          </p:nvPr>
        </p:nvSpPr>
        <p:spPr/>
        <p:txBody>
          <a:bodyPr/>
          <a:lstStyle/>
          <a:p>
            <a:r>
              <a:rPr lang="en-GB" b="1">
                <a:solidFill>
                  <a:srgbClr val="00FF00"/>
                </a:solidFill>
              </a:rPr>
              <a:t>Leptin</a:t>
            </a:r>
            <a:endParaRPr lang="en-US" b="1">
              <a:solidFill>
                <a:srgbClr val="00FF00"/>
              </a:solidFill>
            </a:endParaRPr>
          </a:p>
        </p:txBody>
      </p:sp>
      <p:pic>
        <p:nvPicPr>
          <p:cNvPr id="651267" name="Picture 5" descr="ob_m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31913"/>
            <a:ext cx="8153400"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title" idx="4294967295"/>
          </p:nvPr>
        </p:nvSpPr>
        <p:spPr/>
        <p:txBody>
          <a:bodyPr/>
          <a:lstStyle/>
          <a:p>
            <a:r>
              <a:rPr lang="en-GB" b="1">
                <a:solidFill>
                  <a:srgbClr val="00FF00"/>
                </a:solidFill>
              </a:rPr>
              <a:t>Leptin</a:t>
            </a:r>
            <a:endParaRPr lang="en-US" b="1">
              <a:solidFill>
                <a:srgbClr val="00FF00"/>
              </a:solidFill>
            </a:endParaRPr>
          </a:p>
        </p:txBody>
      </p:sp>
      <p:sp>
        <p:nvSpPr>
          <p:cNvPr id="652291" name="Rectangle 3"/>
          <p:cNvSpPr>
            <a:spLocks noGrp="1" noChangeArrowheads="1"/>
          </p:cNvSpPr>
          <p:nvPr>
            <p:ph type="body" idx="4294967295"/>
          </p:nvPr>
        </p:nvSpPr>
        <p:spPr/>
        <p:txBody>
          <a:bodyPr/>
          <a:lstStyle/>
          <a:p>
            <a:r>
              <a:rPr lang="en-GB" sz="4000" b="1">
                <a:solidFill>
                  <a:srgbClr val="FFFF00"/>
                </a:solidFill>
              </a:rPr>
              <a:t>Produced by adipocytes – signals energy stores to CNS from periphery</a:t>
            </a:r>
            <a:r>
              <a:rPr lang="en-GB" sz="4000"/>
              <a:t> </a:t>
            </a:r>
          </a:p>
          <a:p>
            <a:r>
              <a:rPr lang="en-GB" sz="4000" b="1">
                <a:solidFill>
                  <a:schemeClr val="bg1"/>
                </a:solidFill>
              </a:rPr>
              <a:t>Anorectic signal</a:t>
            </a:r>
          </a:p>
          <a:p>
            <a:r>
              <a:rPr lang="en-GB" sz="4000" b="1">
                <a:solidFill>
                  <a:schemeClr val="bg1"/>
                </a:solidFill>
              </a:rPr>
              <a:t>Does it have any effects on EE?</a:t>
            </a:r>
            <a:endParaRPr lang="en-US" sz="4000" b="1">
              <a:solidFill>
                <a:schemeClr val="bg1"/>
              </a:solidFill>
            </a:endParaRP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title" idx="4294967295"/>
          </p:nvPr>
        </p:nvSpPr>
        <p:spPr>
          <a:xfrm>
            <a:off x="468313" y="260350"/>
            <a:ext cx="8229600" cy="1143000"/>
          </a:xfrm>
        </p:spPr>
        <p:txBody>
          <a:bodyPr/>
          <a:lstStyle/>
          <a:p>
            <a:r>
              <a:rPr lang="en-GB" b="1" i="1">
                <a:solidFill>
                  <a:srgbClr val="FFFF00"/>
                </a:solidFill>
              </a:rPr>
              <a:t>Ob/Ob</a:t>
            </a:r>
            <a:r>
              <a:rPr lang="en-GB" b="1">
                <a:solidFill>
                  <a:srgbClr val="FFFF00"/>
                </a:solidFill>
              </a:rPr>
              <a:t> mice</a:t>
            </a:r>
            <a:endParaRPr lang="en-US" b="1">
              <a:solidFill>
                <a:srgbClr val="FFFF00"/>
              </a:solidFill>
            </a:endParaRPr>
          </a:p>
        </p:txBody>
      </p:sp>
      <p:sp>
        <p:nvSpPr>
          <p:cNvPr id="653315" name="Rectangle 3"/>
          <p:cNvSpPr>
            <a:spLocks noGrp="1" noChangeArrowheads="1"/>
          </p:cNvSpPr>
          <p:nvPr>
            <p:ph type="body" idx="4294967295"/>
          </p:nvPr>
        </p:nvSpPr>
        <p:spPr/>
        <p:txBody>
          <a:bodyPr/>
          <a:lstStyle/>
          <a:p>
            <a:pPr>
              <a:lnSpc>
                <a:spcPct val="90000"/>
              </a:lnSpc>
            </a:pPr>
            <a:r>
              <a:rPr lang="en-GB" b="1">
                <a:solidFill>
                  <a:srgbClr val="FFFF00"/>
                </a:solidFill>
              </a:rPr>
              <a:t>Evidence suggests that </a:t>
            </a:r>
            <a:r>
              <a:rPr lang="en-GB" b="1" i="1">
                <a:solidFill>
                  <a:srgbClr val="FFFF00"/>
                </a:solidFill>
              </a:rPr>
              <a:t>ob/ob</a:t>
            </a:r>
            <a:r>
              <a:rPr lang="en-GB" b="1">
                <a:solidFill>
                  <a:srgbClr val="FFFF00"/>
                </a:solidFill>
              </a:rPr>
              <a:t>s have </a:t>
            </a:r>
            <a:r>
              <a:rPr lang="en-GB" b="1" i="1">
                <a:solidFill>
                  <a:srgbClr val="FFFF00"/>
                </a:solidFill>
              </a:rPr>
              <a:t>lower</a:t>
            </a:r>
            <a:r>
              <a:rPr lang="en-GB" b="1">
                <a:solidFill>
                  <a:srgbClr val="FFFF00"/>
                </a:solidFill>
              </a:rPr>
              <a:t> metabolic rate</a:t>
            </a:r>
          </a:p>
          <a:p>
            <a:pPr>
              <a:lnSpc>
                <a:spcPct val="90000"/>
              </a:lnSpc>
            </a:pPr>
            <a:r>
              <a:rPr lang="en-GB" b="1">
                <a:solidFill>
                  <a:schemeClr val="bg1"/>
                </a:solidFill>
              </a:rPr>
              <a:t>YOUNG </a:t>
            </a:r>
            <a:r>
              <a:rPr lang="en-GB" b="1" i="1">
                <a:solidFill>
                  <a:schemeClr val="bg1"/>
                </a:solidFill>
              </a:rPr>
              <a:t>ob/obs</a:t>
            </a:r>
            <a:r>
              <a:rPr lang="en-GB" b="1">
                <a:solidFill>
                  <a:schemeClr val="bg1"/>
                </a:solidFill>
              </a:rPr>
              <a:t> (ie same weight as wt controls)</a:t>
            </a:r>
            <a:r>
              <a:rPr lang="en-GB" sz="2400" b="1">
                <a:solidFill>
                  <a:schemeClr val="bg1"/>
                </a:solidFill>
              </a:rPr>
              <a:t> 	</a:t>
            </a:r>
          </a:p>
          <a:p>
            <a:pPr lvl="1">
              <a:lnSpc>
                <a:spcPct val="90000"/>
              </a:lnSpc>
            </a:pPr>
            <a:r>
              <a:rPr lang="en-GB" b="1">
                <a:solidFill>
                  <a:schemeClr val="bg1"/>
                </a:solidFill>
              </a:rPr>
              <a:t>lower temperature </a:t>
            </a:r>
          </a:p>
          <a:p>
            <a:pPr lvl="1">
              <a:lnSpc>
                <a:spcPct val="90000"/>
              </a:lnSpc>
              <a:buFontTx/>
              <a:buNone/>
            </a:pPr>
            <a:r>
              <a:rPr lang="en-GB" b="1">
                <a:solidFill>
                  <a:schemeClr val="bg1"/>
                </a:solidFill>
              </a:rPr>
              <a:t>	(ie reduced thermogenesis)</a:t>
            </a:r>
          </a:p>
          <a:p>
            <a:pPr lvl="1">
              <a:lnSpc>
                <a:spcPct val="90000"/>
              </a:lnSpc>
            </a:pPr>
            <a:r>
              <a:rPr lang="en-GB" b="1">
                <a:solidFill>
                  <a:schemeClr val="bg1"/>
                </a:solidFill>
              </a:rPr>
              <a:t>reduced motor activity (exercise &amp; NEAT)</a:t>
            </a:r>
          </a:p>
          <a:p>
            <a:pPr lvl="1">
              <a:lnSpc>
                <a:spcPct val="90000"/>
              </a:lnSpc>
            </a:pPr>
            <a:r>
              <a:rPr lang="en-GB" b="1">
                <a:solidFill>
                  <a:schemeClr val="bg1"/>
                </a:solidFill>
              </a:rPr>
              <a:t>gain excess weight without greater food intake</a:t>
            </a:r>
            <a:r>
              <a:rPr lang="en-GB" sz="2400" b="1">
                <a:solidFill>
                  <a:srgbClr val="FFFF00"/>
                </a:solidFill>
              </a:rPr>
              <a:t>		</a:t>
            </a:r>
            <a:endParaRPr lang="en-US" sz="2400" b="1">
              <a:solidFill>
                <a:srgbClr val="FFFF00"/>
              </a:solidFill>
            </a:endParaRP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idx="4294967295"/>
          </p:nvPr>
        </p:nvSpPr>
        <p:spPr/>
        <p:txBody>
          <a:bodyPr/>
          <a:lstStyle/>
          <a:p>
            <a:r>
              <a:rPr lang="en-GB" b="1">
                <a:solidFill>
                  <a:srgbClr val="FFFF00"/>
                </a:solidFill>
              </a:rPr>
              <a:t>Leptin &amp; EE</a:t>
            </a:r>
            <a:endParaRPr lang="en-US" b="1">
              <a:solidFill>
                <a:srgbClr val="FFFF00"/>
              </a:solidFill>
            </a:endParaRPr>
          </a:p>
        </p:txBody>
      </p:sp>
      <p:sp>
        <p:nvSpPr>
          <p:cNvPr id="654339" name="Rectangle 3"/>
          <p:cNvSpPr>
            <a:spLocks noGrp="1" noChangeArrowheads="1"/>
          </p:cNvSpPr>
          <p:nvPr>
            <p:ph type="body" idx="4294967295"/>
          </p:nvPr>
        </p:nvSpPr>
        <p:spPr/>
        <p:txBody>
          <a:bodyPr/>
          <a:lstStyle/>
          <a:p>
            <a:r>
              <a:rPr lang="en-GB" b="1" i="1">
                <a:solidFill>
                  <a:schemeClr val="bg1"/>
                </a:solidFill>
              </a:rPr>
              <a:t>Ob/obs</a:t>
            </a:r>
            <a:r>
              <a:rPr lang="en-GB" b="1">
                <a:solidFill>
                  <a:schemeClr val="bg1"/>
                </a:solidFill>
              </a:rPr>
              <a:t>  = reduced VO</a:t>
            </a:r>
            <a:r>
              <a:rPr lang="en-GB" b="1" baseline="-25000">
                <a:solidFill>
                  <a:schemeClr val="bg1"/>
                </a:solidFill>
              </a:rPr>
              <a:t>2</a:t>
            </a:r>
            <a:r>
              <a:rPr lang="en-GB" b="1">
                <a:solidFill>
                  <a:schemeClr val="bg1"/>
                </a:solidFill>
              </a:rPr>
              <a:t> even when compared to DIO weight-matched wt controls</a:t>
            </a:r>
          </a:p>
          <a:p>
            <a:r>
              <a:rPr lang="en-GB" b="1">
                <a:solidFill>
                  <a:schemeClr val="bg1"/>
                </a:solidFill>
              </a:rPr>
              <a:t>Peripheral leptin injections for 10ds to </a:t>
            </a:r>
            <a:r>
              <a:rPr lang="en-GB" b="1" i="1">
                <a:solidFill>
                  <a:schemeClr val="bg1"/>
                </a:solidFill>
              </a:rPr>
              <a:t>ob/ob</a:t>
            </a:r>
            <a:r>
              <a:rPr lang="en-GB" b="1">
                <a:solidFill>
                  <a:schemeClr val="bg1"/>
                </a:solidFill>
              </a:rPr>
              <a:t>s </a:t>
            </a:r>
          </a:p>
          <a:p>
            <a:pPr lvl="1"/>
            <a:r>
              <a:rPr lang="en-GB" b="1">
                <a:solidFill>
                  <a:schemeClr val="bg1"/>
                </a:solidFill>
              </a:rPr>
              <a:t>80% decrease in FI</a:t>
            </a:r>
          </a:p>
          <a:p>
            <a:pPr lvl="1"/>
            <a:r>
              <a:rPr lang="en-GB" b="1">
                <a:solidFill>
                  <a:schemeClr val="bg1"/>
                </a:solidFill>
              </a:rPr>
              <a:t>24% decrease in body weight</a:t>
            </a:r>
          </a:p>
          <a:p>
            <a:pPr lvl="1"/>
            <a:r>
              <a:rPr lang="en-GB" b="1">
                <a:solidFill>
                  <a:schemeClr val="bg1"/>
                </a:solidFill>
              </a:rPr>
              <a:t>50% INCREASE in VO</a:t>
            </a:r>
            <a:r>
              <a:rPr lang="en-GB" b="1" baseline="-25000">
                <a:solidFill>
                  <a:schemeClr val="bg1"/>
                </a:solidFill>
              </a:rPr>
              <a:t>2</a:t>
            </a:r>
            <a:r>
              <a:rPr lang="en-GB" b="1">
                <a:solidFill>
                  <a:schemeClr val="bg1"/>
                </a:solidFill>
              </a:rPr>
              <a:t> (EE)</a:t>
            </a:r>
            <a:endParaRPr lang="en-US" b="1">
              <a:solidFill>
                <a:schemeClr val="bg1"/>
              </a:solidFill>
            </a:endParaRP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title" idx="4294967295"/>
          </p:nvPr>
        </p:nvSpPr>
        <p:spPr/>
        <p:txBody>
          <a:bodyPr/>
          <a:lstStyle/>
          <a:p>
            <a:r>
              <a:rPr lang="en-GB" b="1">
                <a:solidFill>
                  <a:srgbClr val="FFFF00"/>
                </a:solidFill>
              </a:rPr>
              <a:t>Leptin deficient humans</a:t>
            </a:r>
            <a:endParaRPr lang="en-US" b="1">
              <a:solidFill>
                <a:srgbClr val="FFFF00"/>
              </a:solidFill>
            </a:endParaRPr>
          </a:p>
        </p:txBody>
      </p:sp>
      <p:sp>
        <p:nvSpPr>
          <p:cNvPr id="655363" name="Rectangle 3"/>
          <p:cNvSpPr>
            <a:spLocks noGrp="1" noChangeArrowheads="1"/>
          </p:cNvSpPr>
          <p:nvPr>
            <p:ph type="body" idx="4294967295"/>
          </p:nvPr>
        </p:nvSpPr>
        <p:spPr>
          <a:xfrm>
            <a:off x="457200" y="1752600"/>
            <a:ext cx="3962400" cy="4525963"/>
          </a:xfrm>
        </p:spPr>
        <p:txBody>
          <a:bodyPr/>
          <a:lstStyle/>
          <a:p>
            <a:r>
              <a:rPr lang="en-GB" b="1">
                <a:solidFill>
                  <a:schemeClr val="bg1"/>
                </a:solidFill>
              </a:rPr>
              <a:t>Given leptin treatment</a:t>
            </a:r>
          </a:p>
          <a:p>
            <a:r>
              <a:rPr lang="en-GB" b="1">
                <a:solidFill>
                  <a:schemeClr val="bg1"/>
                </a:solidFill>
              </a:rPr>
              <a:t>Decreased food intake</a:t>
            </a:r>
          </a:p>
          <a:p>
            <a:r>
              <a:rPr lang="en-GB" b="1">
                <a:solidFill>
                  <a:schemeClr val="bg1"/>
                </a:solidFill>
              </a:rPr>
              <a:t>Decreased body weight</a:t>
            </a:r>
          </a:p>
          <a:p>
            <a:r>
              <a:rPr lang="en-GB" b="1">
                <a:solidFill>
                  <a:schemeClr val="bg1"/>
                </a:solidFill>
              </a:rPr>
              <a:t>NO change in BMR (but n = 2)</a:t>
            </a:r>
            <a:endParaRPr lang="en-US" b="1">
              <a:solidFill>
                <a:schemeClr val="bg1"/>
              </a:solidFill>
            </a:endParaRPr>
          </a:p>
        </p:txBody>
      </p:sp>
      <p:pic>
        <p:nvPicPr>
          <p:cNvPr id="655364" name="Picture 4" descr="leptin deficient child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2656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Freeform 2"/>
          <p:cNvSpPr>
            <a:spLocks/>
          </p:cNvSpPr>
          <p:nvPr/>
        </p:nvSpPr>
        <p:spPr bwMode="auto">
          <a:xfrm>
            <a:off x="1676400" y="4865688"/>
            <a:ext cx="5715000" cy="762000"/>
          </a:xfrm>
          <a:custGeom>
            <a:avLst/>
            <a:gdLst>
              <a:gd name="T0" fmla="*/ 0 w 2256"/>
              <a:gd name="T1" fmla="*/ 0 h 432"/>
              <a:gd name="T2" fmla="*/ 2147483647 w 2256"/>
              <a:gd name="T3" fmla="*/ 2147483647 h 432"/>
              <a:gd name="T4" fmla="*/ 2147483647 w 2256"/>
              <a:gd name="T5" fmla="*/ 0 h 432"/>
              <a:gd name="T6" fmla="*/ 0 60000 65536"/>
              <a:gd name="T7" fmla="*/ 0 60000 65536"/>
              <a:gd name="T8" fmla="*/ 0 60000 65536"/>
              <a:gd name="T9" fmla="*/ 0 w 2256"/>
              <a:gd name="T10" fmla="*/ 0 h 432"/>
              <a:gd name="T11" fmla="*/ 2256 w 2256"/>
              <a:gd name="T12" fmla="*/ 432 h 432"/>
            </a:gdLst>
            <a:ahLst/>
            <a:cxnLst>
              <a:cxn ang="T6">
                <a:pos x="T0" y="T1"/>
              </a:cxn>
              <a:cxn ang="T7">
                <a:pos x="T2" y="T3"/>
              </a:cxn>
              <a:cxn ang="T8">
                <a:pos x="T4" y="T5"/>
              </a:cxn>
            </a:cxnLst>
            <a:rect l="T9" t="T10" r="T11" b="T12"/>
            <a:pathLst>
              <a:path w="2256" h="432">
                <a:moveTo>
                  <a:pt x="0" y="0"/>
                </a:moveTo>
                <a:cubicBezTo>
                  <a:pt x="388" y="216"/>
                  <a:pt x="776" y="432"/>
                  <a:pt x="1152" y="432"/>
                </a:cubicBezTo>
                <a:cubicBezTo>
                  <a:pt x="1528" y="432"/>
                  <a:pt x="1892" y="216"/>
                  <a:pt x="2256" y="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b="0">
              <a:cs typeface="Arial" charset="0"/>
            </a:endParaRPr>
          </a:p>
        </p:txBody>
      </p:sp>
      <p:sp>
        <p:nvSpPr>
          <p:cNvPr id="670723" name="Freeform 3"/>
          <p:cNvSpPr>
            <a:spLocks/>
          </p:cNvSpPr>
          <p:nvPr/>
        </p:nvSpPr>
        <p:spPr bwMode="auto">
          <a:xfrm flipH="1">
            <a:off x="7391400" y="4865688"/>
            <a:ext cx="977900" cy="533400"/>
          </a:xfrm>
          <a:custGeom>
            <a:avLst/>
            <a:gdLst>
              <a:gd name="T0" fmla="*/ 2147483647 w 1392"/>
              <a:gd name="T1" fmla="*/ 0 h 624"/>
              <a:gd name="T2" fmla="*/ 2147483647 w 1392"/>
              <a:gd name="T3" fmla="*/ 2147483647 h 624"/>
              <a:gd name="T4" fmla="*/ 2147483647 w 1392"/>
              <a:gd name="T5" fmla="*/ 2147483647 h 624"/>
              <a:gd name="T6" fmla="*/ 0 w 1392"/>
              <a:gd name="T7" fmla="*/ 2147483647 h 624"/>
              <a:gd name="T8" fmla="*/ 0 60000 65536"/>
              <a:gd name="T9" fmla="*/ 0 60000 65536"/>
              <a:gd name="T10" fmla="*/ 0 60000 65536"/>
              <a:gd name="T11" fmla="*/ 0 60000 65536"/>
              <a:gd name="T12" fmla="*/ 0 w 1392"/>
              <a:gd name="T13" fmla="*/ 0 h 624"/>
              <a:gd name="T14" fmla="*/ 1392 w 1392"/>
              <a:gd name="T15" fmla="*/ 624 h 624"/>
            </a:gdLst>
            <a:ahLst/>
            <a:cxnLst>
              <a:cxn ang="T8">
                <a:pos x="T0" y="T1"/>
              </a:cxn>
              <a:cxn ang="T9">
                <a:pos x="T2" y="T3"/>
              </a:cxn>
              <a:cxn ang="T10">
                <a:pos x="T4" y="T5"/>
              </a:cxn>
              <a:cxn ang="T11">
                <a:pos x="T6" y="T7"/>
              </a:cxn>
            </a:cxnLst>
            <a:rect l="T12" t="T13" r="T14" b="T15"/>
            <a:pathLst>
              <a:path w="1392" h="624">
                <a:moveTo>
                  <a:pt x="1392" y="0"/>
                </a:moveTo>
                <a:cubicBezTo>
                  <a:pt x="1292" y="120"/>
                  <a:pt x="1192" y="240"/>
                  <a:pt x="1056" y="336"/>
                </a:cubicBezTo>
                <a:cubicBezTo>
                  <a:pt x="920" y="432"/>
                  <a:pt x="752" y="528"/>
                  <a:pt x="576" y="576"/>
                </a:cubicBezTo>
                <a:cubicBezTo>
                  <a:pt x="400" y="624"/>
                  <a:pt x="200" y="624"/>
                  <a:pt x="0" y="624"/>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b="0">
              <a:cs typeface="Arial" charset="0"/>
            </a:endParaRPr>
          </a:p>
        </p:txBody>
      </p:sp>
      <p:sp>
        <p:nvSpPr>
          <p:cNvPr id="670724" name="Oval 4"/>
          <p:cNvSpPr>
            <a:spLocks noChangeArrowheads="1"/>
          </p:cNvSpPr>
          <p:nvPr/>
        </p:nvSpPr>
        <p:spPr bwMode="auto">
          <a:xfrm>
            <a:off x="4497388" y="166688"/>
            <a:ext cx="368300" cy="5075237"/>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400" b="0">
              <a:latin typeface="Times New Roman" pitchFamily="18" charset="0"/>
              <a:cs typeface="Arial" charset="0"/>
            </a:endParaRPr>
          </a:p>
        </p:txBody>
      </p:sp>
      <p:sp>
        <p:nvSpPr>
          <p:cNvPr id="670725" name="Freeform 5"/>
          <p:cNvSpPr>
            <a:spLocks/>
          </p:cNvSpPr>
          <p:nvPr/>
        </p:nvSpPr>
        <p:spPr bwMode="auto">
          <a:xfrm>
            <a:off x="579438" y="4865688"/>
            <a:ext cx="1096962" cy="533400"/>
          </a:xfrm>
          <a:custGeom>
            <a:avLst/>
            <a:gdLst>
              <a:gd name="T0" fmla="*/ 2147483647 w 1392"/>
              <a:gd name="T1" fmla="*/ 0 h 624"/>
              <a:gd name="T2" fmla="*/ 2147483647 w 1392"/>
              <a:gd name="T3" fmla="*/ 2147483647 h 624"/>
              <a:gd name="T4" fmla="*/ 2147483647 w 1392"/>
              <a:gd name="T5" fmla="*/ 2147483647 h 624"/>
              <a:gd name="T6" fmla="*/ 0 w 1392"/>
              <a:gd name="T7" fmla="*/ 2147483647 h 624"/>
              <a:gd name="T8" fmla="*/ 0 60000 65536"/>
              <a:gd name="T9" fmla="*/ 0 60000 65536"/>
              <a:gd name="T10" fmla="*/ 0 60000 65536"/>
              <a:gd name="T11" fmla="*/ 0 60000 65536"/>
              <a:gd name="T12" fmla="*/ 0 w 1392"/>
              <a:gd name="T13" fmla="*/ 0 h 624"/>
              <a:gd name="T14" fmla="*/ 1392 w 1392"/>
              <a:gd name="T15" fmla="*/ 624 h 624"/>
            </a:gdLst>
            <a:ahLst/>
            <a:cxnLst>
              <a:cxn ang="T8">
                <a:pos x="T0" y="T1"/>
              </a:cxn>
              <a:cxn ang="T9">
                <a:pos x="T2" y="T3"/>
              </a:cxn>
              <a:cxn ang="T10">
                <a:pos x="T4" y="T5"/>
              </a:cxn>
              <a:cxn ang="T11">
                <a:pos x="T6" y="T7"/>
              </a:cxn>
            </a:cxnLst>
            <a:rect l="T12" t="T13" r="T14" b="T15"/>
            <a:pathLst>
              <a:path w="1392" h="624">
                <a:moveTo>
                  <a:pt x="1392" y="0"/>
                </a:moveTo>
                <a:cubicBezTo>
                  <a:pt x="1292" y="120"/>
                  <a:pt x="1192" y="240"/>
                  <a:pt x="1056" y="336"/>
                </a:cubicBezTo>
                <a:cubicBezTo>
                  <a:pt x="920" y="432"/>
                  <a:pt x="752" y="528"/>
                  <a:pt x="576" y="576"/>
                </a:cubicBezTo>
                <a:cubicBezTo>
                  <a:pt x="400" y="624"/>
                  <a:pt x="200" y="624"/>
                  <a:pt x="0" y="624"/>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b="0">
              <a:cs typeface="Arial" charset="0"/>
            </a:endParaRPr>
          </a:p>
        </p:txBody>
      </p:sp>
      <p:sp>
        <p:nvSpPr>
          <p:cNvPr id="670726" name="Oval 6"/>
          <p:cNvSpPr>
            <a:spLocks noChangeArrowheads="1"/>
          </p:cNvSpPr>
          <p:nvPr/>
        </p:nvSpPr>
        <p:spPr bwMode="auto">
          <a:xfrm rot="-873884">
            <a:off x="4991100" y="4000500"/>
            <a:ext cx="2033588" cy="119856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b="0">
              <a:cs typeface="Arial" charset="0"/>
            </a:endParaRPr>
          </a:p>
        </p:txBody>
      </p:sp>
      <p:sp>
        <p:nvSpPr>
          <p:cNvPr id="670727" name="Text Box 7"/>
          <p:cNvSpPr txBox="1">
            <a:spLocks noChangeArrowheads="1"/>
          </p:cNvSpPr>
          <p:nvPr/>
        </p:nvSpPr>
        <p:spPr bwMode="auto">
          <a:xfrm>
            <a:off x="5486400" y="4110038"/>
            <a:ext cx="11906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lnSpc>
                <a:spcPct val="120000"/>
              </a:lnSpc>
            </a:pPr>
            <a:r>
              <a:rPr lang="en-GB" sz="2400">
                <a:latin typeface="Times New Roman" pitchFamily="18" charset="0"/>
                <a:cs typeface="Arial" charset="0"/>
              </a:rPr>
              <a:t> </a:t>
            </a:r>
            <a:r>
              <a:rPr lang="en-GB" sz="2400">
                <a:solidFill>
                  <a:srgbClr val="FF00FF"/>
                </a:solidFill>
                <a:latin typeface="Times New Roman" pitchFamily="18" charset="0"/>
                <a:cs typeface="Arial" charset="0"/>
              </a:rPr>
              <a:t>AgRP</a:t>
            </a:r>
          </a:p>
          <a:p>
            <a:pPr eaLnBrk="0" hangingPunct="0">
              <a:lnSpc>
                <a:spcPct val="120000"/>
              </a:lnSpc>
            </a:pPr>
            <a:r>
              <a:rPr lang="en-GB" sz="2400" b="0">
                <a:latin typeface="Times New Roman" pitchFamily="18" charset="0"/>
                <a:cs typeface="Arial" charset="0"/>
              </a:rPr>
              <a:t> </a:t>
            </a:r>
            <a:r>
              <a:rPr lang="en-GB" sz="2400">
                <a:solidFill>
                  <a:srgbClr val="FF6600"/>
                </a:solidFill>
                <a:latin typeface="Times New Roman" pitchFamily="18" charset="0"/>
                <a:cs typeface="Arial" charset="0"/>
              </a:rPr>
              <a:t>POMC</a:t>
            </a:r>
          </a:p>
        </p:txBody>
      </p:sp>
      <p:sp>
        <p:nvSpPr>
          <p:cNvPr id="670728" name="Text Box 8"/>
          <p:cNvSpPr txBox="1">
            <a:spLocks noChangeArrowheads="1"/>
          </p:cNvSpPr>
          <p:nvPr/>
        </p:nvSpPr>
        <p:spPr bwMode="auto">
          <a:xfrm>
            <a:off x="5649913" y="2741613"/>
            <a:ext cx="3119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r>
              <a:rPr lang="en-GB" sz="2400" b="0">
                <a:latin typeface="Times New Roman" pitchFamily="18" charset="0"/>
                <a:cs typeface="Arial" charset="0"/>
              </a:rPr>
              <a:t>   </a:t>
            </a:r>
            <a:r>
              <a:rPr lang="en-GB" sz="2400">
                <a:solidFill>
                  <a:srgbClr val="FFFF00"/>
                </a:solidFill>
                <a:latin typeface="Times New Roman" pitchFamily="18" charset="0"/>
                <a:cs typeface="Arial" charset="0"/>
              </a:rPr>
              <a:t>MC4-R activation</a:t>
            </a:r>
          </a:p>
          <a:p>
            <a:pPr eaLnBrk="0" hangingPunct="0"/>
            <a:endParaRPr lang="en-GB" sz="2400" b="0">
              <a:latin typeface="Times New Roman" pitchFamily="18" charset="0"/>
              <a:cs typeface="Arial" charset="0"/>
              <a:sym typeface="Monotype Sorts" pitchFamily="2" charset="2"/>
            </a:endParaRPr>
          </a:p>
        </p:txBody>
      </p:sp>
      <p:sp>
        <p:nvSpPr>
          <p:cNvPr id="670729" name="Line 9"/>
          <p:cNvSpPr>
            <a:spLocks noChangeShapeType="1"/>
          </p:cNvSpPr>
          <p:nvPr/>
        </p:nvSpPr>
        <p:spPr bwMode="auto">
          <a:xfrm>
            <a:off x="5518150" y="4705350"/>
            <a:ext cx="0" cy="269875"/>
          </a:xfrm>
          <a:prstGeom prst="line">
            <a:avLst/>
          </a:prstGeom>
          <a:noFill/>
          <a:ln w="38100">
            <a:solidFill>
              <a:srgbClr val="FF66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GB"/>
          </a:p>
        </p:txBody>
      </p:sp>
      <p:sp>
        <p:nvSpPr>
          <p:cNvPr id="670730" name="Line 10"/>
          <p:cNvSpPr>
            <a:spLocks noChangeShapeType="1"/>
          </p:cNvSpPr>
          <p:nvPr/>
        </p:nvSpPr>
        <p:spPr bwMode="auto">
          <a:xfrm flipV="1">
            <a:off x="5511800" y="4232275"/>
            <a:ext cx="0" cy="269875"/>
          </a:xfrm>
          <a:prstGeom prst="line">
            <a:avLst/>
          </a:prstGeom>
          <a:noFill/>
          <a:ln w="38100">
            <a:solidFill>
              <a:srgbClr val="FF00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GB"/>
          </a:p>
        </p:txBody>
      </p:sp>
      <p:sp>
        <p:nvSpPr>
          <p:cNvPr id="670731" name="Text Box 11"/>
          <p:cNvSpPr txBox="1">
            <a:spLocks noChangeArrowheads="1"/>
          </p:cNvSpPr>
          <p:nvPr/>
        </p:nvSpPr>
        <p:spPr bwMode="auto">
          <a:xfrm>
            <a:off x="7159625" y="3930650"/>
            <a:ext cx="1377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r>
              <a:rPr lang="en-GB" sz="3600" b="0">
                <a:solidFill>
                  <a:srgbClr val="00FFFF"/>
                </a:solidFill>
                <a:latin typeface="Times New Roman" pitchFamily="18" charset="0"/>
                <a:cs typeface="Arial" charset="0"/>
              </a:rPr>
              <a:t>Fasted</a:t>
            </a:r>
            <a:endParaRPr lang="en-GB" sz="2400" b="0">
              <a:solidFill>
                <a:srgbClr val="00FFFF"/>
              </a:solidFill>
              <a:latin typeface="Times New Roman" pitchFamily="18" charset="0"/>
              <a:cs typeface="Arial" charset="0"/>
            </a:endParaRPr>
          </a:p>
        </p:txBody>
      </p:sp>
      <p:sp>
        <p:nvSpPr>
          <p:cNvPr id="670732" name="Text Box 12"/>
          <p:cNvSpPr txBox="1">
            <a:spLocks noChangeArrowheads="1"/>
          </p:cNvSpPr>
          <p:nvPr/>
        </p:nvSpPr>
        <p:spPr bwMode="auto">
          <a:xfrm>
            <a:off x="7048500" y="5872163"/>
            <a:ext cx="1406525" cy="8509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sz="2400">
                <a:solidFill>
                  <a:schemeClr val="bg1"/>
                </a:solidFill>
                <a:latin typeface="Times New Roman" pitchFamily="18" charset="0"/>
                <a:cs typeface="Arial" charset="0"/>
              </a:rPr>
              <a:t> plasma </a:t>
            </a:r>
          </a:p>
          <a:p>
            <a:pPr algn="ctr" eaLnBrk="0" hangingPunct="0"/>
            <a:r>
              <a:rPr lang="en-GB" sz="2400">
                <a:solidFill>
                  <a:schemeClr val="bg1"/>
                </a:solidFill>
                <a:latin typeface="Times New Roman" pitchFamily="18" charset="0"/>
                <a:cs typeface="Arial" charset="0"/>
              </a:rPr>
              <a:t>leptin</a:t>
            </a:r>
          </a:p>
        </p:txBody>
      </p:sp>
      <p:cxnSp>
        <p:nvCxnSpPr>
          <p:cNvPr id="670733" name="AutoShape 13"/>
          <p:cNvCxnSpPr>
            <a:cxnSpLocks noChangeShapeType="1"/>
            <a:stCxn id="670732" idx="1"/>
            <a:endCxn id="670726" idx="4"/>
          </p:cNvCxnSpPr>
          <p:nvPr/>
        </p:nvCxnSpPr>
        <p:spPr bwMode="auto">
          <a:xfrm rot="10800000">
            <a:off x="6161088" y="5194300"/>
            <a:ext cx="873125" cy="1103313"/>
          </a:xfrm>
          <a:prstGeom prst="curvedConnector2">
            <a:avLst/>
          </a:prstGeom>
          <a:noFill/>
          <a:ln w="31750">
            <a:solidFill>
              <a:schemeClr val="bg1"/>
            </a:solidFill>
            <a:round/>
            <a:headEnd/>
            <a:tailEnd type="stealth" w="lg" len="lg"/>
          </a:ln>
          <a:extLst>
            <a:ext uri="{909E8E84-426E-40DD-AFC4-6F175D3DCCD1}">
              <a14:hiddenFill xmlns:a14="http://schemas.microsoft.com/office/drawing/2010/main">
                <a:noFill/>
              </a14:hiddenFill>
            </a:ext>
          </a:extLst>
        </p:spPr>
      </p:cxnSp>
      <p:sp>
        <p:nvSpPr>
          <p:cNvPr id="670734" name="Oval 14"/>
          <p:cNvSpPr>
            <a:spLocks noChangeArrowheads="1"/>
          </p:cNvSpPr>
          <p:nvPr/>
        </p:nvSpPr>
        <p:spPr bwMode="auto">
          <a:xfrm rot="873884" flipH="1">
            <a:off x="2246313" y="4011613"/>
            <a:ext cx="2033587" cy="1198562"/>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b="0">
              <a:cs typeface="Arial" charset="0"/>
            </a:endParaRPr>
          </a:p>
        </p:txBody>
      </p:sp>
      <p:sp>
        <p:nvSpPr>
          <p:cNvPr id="670735" name="Text Box 15"/>
          <p:cNvSpPr txBox="1">
            <a:spLocks noChangeArrowheads="1"/>
          </p:cNvSpPr>
          <p:nvPr/>
        </p:nvSpPr>
        <p:spPr bwMode="auto">
          <a:xfrm>
            <a:off x="4057650" y="2887663"/>
            <a:ext cx="1262063" cy="850900"/>
          </a:xfrm>
          <a:prstGeom prst="rect">
            <a:avLst/>
          </a:prstGeom>
          <a:solidFill>
            <a:schemeClr val="tx2"/>
          </a:solidFill>
          <a:ln w="28575">
            <a:solidFill>
              <a:schemeClr val="bg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r>
              <a:rPr lang="en-GB" sz="2400">
                <a:solidFill>
                  <a:srgbClr val="FFFF00"/>
                </a:solidFill>
                <a:latin typeface="Times New Roman" pitchFamily="18" charset="0"/>
                <a:cs typeface="Arial" charset="0"/>
              </a:rPr>
              <a:t>Arcuate</a:t>
            </a:r>
          </a:p>
          <a:p>
            <a:pPr eaLnBrk="0" hangingPunct="0"/>
            <a:r>
              <a:rPr lang="en-GB" sz="2400">
                <a:solidFill>
                  <a:srgbClr val="FFFF00"/>
                </a:solidFill>
                <a:latin typeface="Times New Roman" pitchFamily="18" charset="0"/>
                <a:cs typeface="Arial" charset="0"/>
              </a:rPr>
              <a:t>nucleus</a:t>
            </a:r>
          </a:p>
        </p:txBody>
      </p:sp>
      <p:sp>
        <p:nvSpPr>
          <p:cNvPr id="670736" name="Text Box 16"/>
          <p:cNvSpPr txBox="1">
            <a:spLocks noChangeArrowheads="1"/>
          </p:cNvSpPr>
          <p:nvPr/>
        </p:nvSpPr>
        <p:spPr bwMode="auto">
          <a:xfrm>
            <a:off x="855663" y="2770188"/>
            <a:ext cx="2955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r>
              <a:rPr lang="en-GB" sz="2400">
                <a:solidFill>
                  <a:srgbClr val="FFFF00"/>
                </a:solidFill>
                <a:latin typeface="Times New Roman" pitchFamily="18" charset="0"/>
                <a:cs typeface="Arial" charset="0"/>
              </a:rPr>
              <a:t>   MC4-R activation</a:t>
            </a:r>
          </a:p>
          <a:p>
            <a:pPr eaLnBrk="0" hangingPunct="0"/>
            <a:r>
              <a:rPr lang="en-GB" sz="2400" b="0">
                <a:latin typeface="Times New Roman" pitchFamily="18" charset="0"/>
                <a:cs typeface="Times New Roman" pitchFamily="18" charset="0"/>
                <a:sym typeface="Monotype Sorts" pitchFamily="2" charset="2"/>
              </a:rPr>
              <a:t>   </a:t>
            </a:r>
            <a:endParaRPr lang="en-GB" sz="2400" b="0">
              <a:latin typeface="Times New Roman" pitchFamily="18" charset="0"/>
              <a:cs typeface="Arial" charset="0"/>
              <a:sym typeface="Monotype Sorts" pitchFamily="2" charset="2"/>
            </a:endParaRPr>
          </a:p>
        </p:txBody>
      </p:sp>
      <p:sp>
        <p:nvSpPr>
          <p:cNvPr id="670737" name="Text Box 17"/>
          <p:cNvSpPr txBox="1">
            <a:spLocks noChangeArrowheads="1"/>
          </p:cNvSpPr>
          <p:nvPr/>
        </p:nvSpPr>
        <p:spPr bwMode="auto">
          <a:xfrm>
            <a:off x="2682875" y="4129088"/>
            <a:ext cx="11906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lnSpc>
                <a:spcPct val="120000"/>
              </a:lnSpc>
            </a:pPr>
            <a:r>
              <a:rPr lang="en-GB" sz="2400">
                <a:latin typeface="Times New Roman" pitchFamily="18" charset="0"/>
                <a:cs typeface="Arial" charset="0"/>
              </a:rPr>
              <a:t> </a:t>
            </a:r>
            <a:r>
              <a:rPr lang="en-GB" sz="2400">
                <a:solidFill>
                  <a:srgbClr val="FF00FF"/>
                </a:solidFill>
                <a:latin typeface="Times New Roman" pitchFamily="18" charset="0"/>
                <a:cs typeface="Arial" charset="0"/>
              </a:rPr>
              <a:t>AgRP</a:t>
            </a:r>
          </a:p>
          <a:p>
            <a:pPr eaLnBrk="0" hangingPunct="0">
              <a:lnSpc>
                <a:spcPct val="120000"/>
              </a:lnSpc>
            </a:pPr>
            <a:r>
              <a:rPr lang="en-GB" sz="2400" b="0">
                <a:solidFill>
                  <a:srgbClr val="FF6600"/>
                </a:solidFill>
                <a:latin typeface="Times New Roman" pitchFamily="18" charset="0"/>
                <a:cs typeface="Arial" charset="0"/>
              </a:rPr>
              <a:t> </a:t>
            </a:r>
            <a:r>
              <a:rPr lang="en-GB" sz="2400">
                <a:solidFill>
                  <a:srgbClr val="FF6600"/>
                </a:solidFill>
                <a:latin typeface="Times New Roman" pitchFamily="18" charset="0"/>
                <a:cs typeface="Arial" charset="0"/>
              </a:rPr>
              <a:t>POMC</a:t>
            </a:r>
          </a:p>
        </p:txBody>
      </p:sp>
      <p:sp>
        <p:nvSpPr>
          <p:cNvPr id="670738" name="Line 18"/>
          <p:cNvSpPr>
            <a:spLocks noChangeShapeType="1"/>
          </p:cNvSpPr>
          <p:nvPr/>
        </p:nvSpPr>
        <p:spPr bwMode="auto">
          <a:xfrm flipV="1">
            <a:off x="2732088" y="4691063"/>
            <a:ext cx="0" cy="269875"/>
          </a:xfrm>
          <a:prstGeom prst="line">
            <a:avLst/>
          </a:prstGeom>
          <a:noFill/>
          <a:ln w="38100">
            <a:solidFill>
              <a:srgbClr val="FF66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GB"/>
          </a:p>
        </p:txBody>
      </p:sp>
      <p:sp>
        <p:nvSpPr>
          <p:cNvPr id="670739" name="Line 19"/>
          <p:cNvSpPr>
            <a:spLocks noChangeShapeType="1"/>
          </p:cNvSpPr>
          <p:nvPr/>
        </p:nvSpPr>
        <p:spPr bwMode="auto">
          <a:xfrm>
            <a:off x="2741613" y="4287838"/>
            <a:ext cx="0" cy="269875"/>
          </a:xfrm>
          <a:prstGeom prst="line">
            <a:avLst/>
          </a:prstGeom>
          <a:noFill/>
          <a:ln w="38100">
            <a:solidFill>
              <a:srgbClr val="FF00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GB"/>
          </a:p>
        </p:txBody>
      </p:sp>
      <p:sp>
        <p:nvSpPr>
          <p:cNvPr id="670740" name="Text Box 20"/>
          <p:cNvSpPr txBox="1">
            <a:spLocks noChangeArrowheads="1"/>
          </p:cNvSpPr>
          <p:nvPr/>
        </p:nvSpPr>
        <p:spPr bwMode="auto">
          <a:xfrm>
            <a:off x="641350" y="5846763"/>
            <a:ext cx="1460500" cy="8509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sz="2400">
                <a:solidFill>
                  <a:schemeClr val="bg1"/>
                </a:solidFill>
                <a:latin typeface="Times New Roman" pitchFamily="18" charset="0"/>
                <a:cs typeface="Arial" charset="0"/>
              </a:rPr>
              <a:t> plasma </a:t>
            </a:r>
          </a:p>
          <a:p>
            <a:pPr algn="ctr" eaLnBrk="0" hangingPunct="0"/>
            <a:r>
              <a:rPr lang="en-GB" sz="2400">
                <a:solidFill>
                  <a:schemeClr val="bg1"/>
                </a:solidFill>
                <a:latin typeface="Times New Roman" pitchFamily="18" charset="0"/>
                <a:cs typeface="Arial" charset="0"/>
              </a:rPr>
              <a:t>leptin</a:t>
            </a:r>
          </a:p>
        </p:txBody>
      </p:sp>
      <p:cxnSp>
        <p:nvCxnSpPr>
          <p:cNvPr id="670741" name="AutoShape 21"/>
          <p:cNvCxnSpPr>
            <a:cxnSpLocks noChangeShapeType="1"/>
            <a:stCxn id="670740" idx="3"/>
            <a:endCxn id="670734" idx="4"/>
          </p:cNvCxnSpPr>
          <p:nvPr/>
        </p:nvCxnSpPr>
        <p:spPr bwMode="auto">
          <a:xfrm flipV="1">
            <a:off x="2116138" y="5205413"/>
            <a:ext cx="993775" cy="1066800"/>
          </a:xfrm>
          <a:prstGeom prst="curvedConnector2">
            <a:avLst/>
          </a:prstGeom>
          <a:noFill/>
          <a:ln w="31750">
            <a:solidFill>
              <a:schemeClr val="bg1"/>
            </a:solidFill>
            <a:round/>
            <a:headEnd/>
            <a:tailEnd type="stealth" w="lg" len="lg"/>
          </a:ln>
          <a:extLst>
            <a:ext uri="{909E8E84-426E-40DD-AFC4-6F175D3DCCD1}">
              <a14:hiddenFill xmlns:a14="http://schemas.microsoft.com/office/drawing/2010/main">
                <a:noFill/>
              </a14:hiddenFill>
            </a:ext>
          </a:extLst>
        </p:spPr>
      </p:cxnSp>
      <p:sp>
        <p:nvSpPr>
          <p:cNvPr id="670742" name="Text Box 22"/>
          <p:cNvSpPr txBox="1">
            <a:spLocks noChangeArrowheads="1"/>
          </p:cNvSpPr>
          <p:nvPr/>
        </p:nvSpPr>
        <p:spPr bwMode="auto">
          <a:xfrm>
            <a:off x="573088" y="3976688"/>
            <a:ext cx="86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r>
              <a:rPr lang="en-GB" sz="3600" b="0">
                <a:solidFill>
                  <a:srgbClr val="00FFFF"/>
                </a:solidFill>
                <a:latin typeface="Times New Roman" pitchFamily="18" charset="0"/>
                <a:cs typeface="Arial" charset="0"/>
              </a:rPr>
              <a:t>Fed</a:t>
            </a:r>
            <a:endParaRPr lang="en-GB" sz="2400" b="0">
              <a:solidFill>
                <a:srgbClr val="00FFFF"/>
              </a:solidFill>
              <a:latin typeface="Times New Roman" pitchFamily="18" charset="0"/>
              <a:cs typeface="Arial" charset="0"/>
            </a:endParaRPr>
          </a:p>
        </p:txBody>
      </p:sp>
      <p:sp>
        <p:nvSpPr>
          <p:cNvPr id="670743" name="Line 23"/>
          <p:cNvSpPr>
            <a:spLocks noChangeShapeType="1"/>
          </p:cNvSpPr>
          <p:nvPr/>
        </p:nvSpPr>
        <p:spPr bwMode="auto">
          <a:xfrm>
            <a:off x="5245100" y="3740150"/>
            <a:ext cx="280988" cy="280988"/>
          </a:xfrm>
          <a:prstGeom prst="line">
            <a:avLst/>
          </a:prstGeom>
          <a:noFill/>
          <a:ln w="31750">
            <a:solidFill>
              <a:schemeClr val="bg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GB"/>
          </a:p>
        </p:txBody>
      </p:sp>
      <p:sp>
        <p:nvSpPr>
          <p:cNvPr id="670744" name="Line 24"/>
          <p:cNvSpPr>
            <a:spLocks noChangeShapeType="1"/>
          </p:cNvSpPr>
          <p:nvPr/>
        </p:nvSpPr>
        <p:spPr bwMode="auto">
          <a:xfrm flipH="1">
            <a:off x="3757613" y="3751263"/>
            <a:ext cx="269875" cy="268287"/>
          </a:xfrm>
          <a:prstGeom prst="line">
            <a:avLst/>
          </a:prstGeom>
          <a:noFill/>
          <a:ln w="31750">
            <a:solidFill>
              <a:schemeClr val="bg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GB"/>
          </a:p>
        </p:txBody>
      </p:sp>
      <p:sp>
        <p:nvSpPr>
          <p:cNvPr id="670745" name="Text Box 25"/>
          <p:cNvSpPr txBox="1">
            <a:spLocks noChangeArrowheads="1"/>
          </p:cNvSpPr>
          <p:nvPr/>
        </p:nvSpPr>
        <p:spPr bwMode="auto">
          <a:xfrm>
            <a:off x="4456113" y="2022475"/>
            <a:ext cx="7286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r>
              <a:rPr lang="en-GB" sz="1800">
                <a:solidFill>
                  <a:schemeClr val="bg1"/>
                </a:solidFill>
                <a:latin typeface="Times New Roman" pitchFamily="18" charset="0"/>
                <a:cs typeface="Arial" charset="0"/>
              </a:rPr>
              <a:t>3V</a:t>
            </a:r>
          </a:p>
        </p:txBody>
      </p:sp>
      <p:sp>
        <p:nvSpPr>
          <p:cNvPr id="670746" name="Text Box 26"/>
          <p:cNvSpPr txBox="1">
            <a:spLocks noChangeArrowheads="1"/>
          </p:cNvSpPr>
          <p:nvPr/>
        </p:nvSpPr>
        <p:spPr bwMode="auto">
          <a:xfrm>
            <a:off x="698500" y="852488"/>
            <a:ext cx="338455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lnSpc>
                <a:spcPct val="95000"/>
              </a:lnSpc>
            </a:pPr>
            <a:r>
              <a:rPr lang="en-GB" sz="2000" b="0">
                <a:latin typeface="Times New Roman" pitchFamily="18" charset="0"/>
                <a:cs typeface="Arial" charset="0"/>
              </a:rPr>
              <a:t>    </a:t>
            </a:r>
            <a:r>
              <a:rPr lang="en-GB" sz="2000">
                <a:solidFill>
                  <a:srgbClr val="00FF00"/>
                </a:solidFill>
                <a:latin typeface="Times New Roman" pitchFamily="18" charset="0"/>
                <a:cs typeface="Arial" charset="0"/>
              </a:rPr>
              <a:t>food intake</a:t>
            </a:r>
          </a:p>
          <a:p>
            <a:pPr eaLnBrk="0" hangingPunct="0">
              <a:lnSpc>
                <a:spcPct val="95000"/>
              </a:lnSpc>
            </a:pPr>
            <a:r>
              <a:rPr lang="en-GB" sz="2000">
                <a:solidFill>
                  <a:srgbClr val="00FF00"/>
                </a:solidFill>
                <a:latin typeface="Times New Roman" pitchFamily="18" charset="0"/>
                <a:cs typeface="Arial" charset="0"/>
              </a:rPr>
              <a:t>UP-regulated HPT axis </a:t>
            </a:r>
          </a:p>
          <a:p>
            <a:pPr eaLnBrk="0" hangingPunct="0">
              <a:lnSpc>
                <a:spcPct val="95000"/>
              </a:lnSpc>
            </a:pPr>
            <a:r>
              <a:rPr lang="en-GB" sz="2000">
                <a:solidFill>
                  <a:srgbClr val="00FF00"/>
                </a:solidFill>
                <a:latin typeface="Times New Roman" pitchFamily="18" charset="0"/>
                <a:cs typeface="Arial" charset="0"/>
                <a:sym typeface="Symbol" pitchFamily="18" charset="2"/>
              </a:rPr>
              <a:t> </a:t>
            </a:r>
            <a:r>
              <a:rPr lang="en-GB" sz="2000">
                <a:solidFill>
                  <a:srgbClr val="00FF00"/>
                </a:solidFill>
                <a:latin typeface="Times New Roman" pitchFamily="18" charset="0"/>
                <a:cs typeface="Arial" charset="0"/>
              </a:rPr>
              <a:t>? </a:t>
            </a:r>
            <a:r>
              <a:rPr lang="en-GB" sz="2000">
                <a:solidFill>
                  <a:srgbClr val="00FF00"/>
                </a:solidFill>
                <a:latin typeface="Times New Roman" pitchFamily="18" charset="0"/>
                <a:cs typeface="Arial" charset="0"/>
                <a:sym typeface="Symbol" pitchFamily="18" charset="2"/>
              </a:rPr>
              <a:t> </a:t>
            </a:r>
            <a:r>
              <a:rPr lang="en-GB" sz="2000">
                <a:solidFill>
                  <a:srgbClr val="00FF00"/>
                </a:solidFill>
                <a:latin typeface="Times New Roman" pitchFamily="18" charset="0"/>
                <a:cs typeface="Arial" charset="0"/>
              </a:rPr>
              <a:t>EE</a:t>
            </a:r>
            <a:r>
              <a:rPr lang="en-GB" sz="2400" b="0">
                <a:latin typeface="Times New Roman" pitchFamily="18" charset="0"/>
                <a:cs typeface="Arial" charset="0"/>
              </a:rPr>
              <a:t> </a:t>
            </a:r>
          </a:p>
          <a:p>
            <a:pPr eaLnBrk="0" hangingPunct="0"/>
            <a:r>
              <a:rPr lang="en-GB" sz="2400" b="0">
                <a:latin typeface="Times New Roman" pitchFamily="18" charset="0"/>
                <a:cs typeface="Arial" charset="0"/>
              </a:rPr>
              <a:t>   </a:t>
            </a:r>
            <a:endParaRPr lang="en-US" sz="2400" b="0">
              <a:latin typeface="Times New Roman" pitchFamily="18" charset="0"/>
              <a:cs typeface="Arial" charset="0"/>
            </a:endParaRPr>
          </a:p>
        </p:txBody>
      </p:sp>
      <p:sp>
        <p:nvSpPr>
          <p:cNvPr id="670747" name="Rectangle 27"/>
          <p:cNvSpPr>
            <a:spLocks noChangeArrowheads="1"/>
          </p:cNvSpPr>
          <p:nvPr/>
        </p:nvSpPr>
        <p:spPr bwMode="auto">
          <a:xfrm>
            <a:off x="723900" y="792163"/>
            <a:ext cx="3155950" cy="1147762"/>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b="0">
              <a:cs typeface="Arial" charset="0"/>
            </a:endParaRPr>
          </a:p>
        </p:txBody>
      </p:sp>
      <p:sp>
        <p:nvSpPr>
          <p:cNvPr id="670748" name="Rectangle 28"/>
          <p:cNvSpPr>
            <a:spLocks noChangeArrowheads="1"/>
          </p:cNvSpPr>
          <p:nvPr/>
        </p:nvSpPr>
        <p:spPr bwMode="auto">
          <a:xfrm>
            <a:off x="4495800" y="811213"/>
            <a:ext cx="50292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95000"/>
              </a:lnSpc>
            </a:pPr>
            <a:r>
              <a:rPr lang="en-GB" sz="2400" b="0">
                <a:latin typeface="Times New Roman" pitchFamily="18" charset="0"/>
                <a:cs typeface="Arial" charset="0"/>
              </a:rPr>
              <a:t>    </a:t>
            </a:r>
            <a:r>
              <a:rPr lang="en-GB" sz="2000">
                <a:solidFill>
                  <a:srgbClr val="00FF00"/>
                </a:solidFill>
                <a:latin typeface="Times New Roman" pitchFamily="18" charset="0"/>
                <a:cs typeface="Arial" charset="0"/>
              </a:rPr>
              <a:t>food intake </a:t>
            </a:r>
          </a:p>
          <a:p>
            <a:pPr algn="ctr" eaLnBrk="0" hangingPunct="0">
              <a:lnSpc>
                <a:spcPct val="95000"/>
              </a:lnSpc>
            </a:pPr>
            <a:r>
              <a:rPr lang="en-GB" sz="2000">
                <a:solidFill>
                  <a:srgbClr val="00FF00"/>
                </a:solidFill>
                <a:latin typeface="Times New Roman" pitchFamily="18" charset="0"/>
                <a:cs typeface="Arial" charset="0"/>
              </a:rPr>
              <a:t>DOWN-regulated </a:t>
            </a:r>
          </a:p>
          <a:p>
            <a:pPr algn="ctr" eaLnBrk="0" hangingPunct="0">
              <a:lnSpc>
                <a:spcPct val="95000"/>
              </a:lnSpc>
            </a:pPr>
            <a:r>
              <a:rPr lang="en-GB" sz="2000">
                <a:solidFill>
                  <a:srgbClr val="00FF00"/>
                </a:solidFill>
                <a:latin typeface="Times New Roman" pitchFamily="18" charset="0"/>
                <a:cs typeface="Arial" charset="0"/>
              </a:rPr>
              <a:t>HPT axis </a:t>
            </a:r>
            <a:r>
              <a:rPr lang="en-GB" sz="2000">
                <a:solidFill>
                  <a:srgbClr val="00FF00"/>
                </a:solidFill>
                <a:latin typeface="Times New Roman" pitchFamily="18" charset="0"/>
                <a:cs typeface="Arial" charset="0"/>
                <a:sym typeface="Symbol" pitchFamily="18" charset="2"/>
              </a:rPr>
              <a:t></a:t>
            </a:r>
            <a:r>
              <a:rPr lang="en-GB" sz="2000" b="0">
                <a:latin typeface="Times New Roman" pitchFamily="18" charset="0"/>
                <a:cs typeface="Arial" charset="0"/>
              </a:rPr>
              <a:t> </a:t>
            </a:r>
            <a:r>
              <a:rPr lang="en-GB" sz="2000">
                <a:solidFill>
                  <a:srgbClr val="00FF00"/>
                </a:solidFill>
                <a:latin typeface="Times New Roman" pitchFamily="18" charset="0"/>
                <a:cs typeface="Arial" charset="0"/>
              </a:rPr>
              <a:t>? </a:t>
            </a:r>
            <a:r>
              <a:rPr lang="en-GB" sz="2000">
                <a:solidFill>
                  <a:srgbClr val="00FF00"/>
                </a:solidFill>
                <a:latin typeface="Times New Roman" pitchFamily="18" charset="0"/>
                <a:cs typeface="Arial" charset="0"/>
                <a:sym typeface="Symbol" pitchFamily="18" charset="2"/>
              </a:rPr>
              <a:t> </a:t>
            </a:r>
            <a:r>
              <a:rPr lang="en-GB" sz="2000">
                <a:solidFill>
                  <a:srgbClr val="00FF00"/>
                </a:solidFill>
                <a:latin typeface="Times New Roman" pitchFamily="18" charset="0"/>
                <a:cs typeface="Arial" charset="0"/>
              </a:rPr>
              <a:t>EE</a:t>
            </a:r>
          </a:p>
          <a:p>
            <a:pPr eaLnBrk="0" hangingPunct="0"/>
            <a:endParaRPr lang="en-US" sz="2000" b="0">
              <a:latin typeface="Times New Roman" pitchFamily="18" charset="0"/>
              <a:cs typeface="Arial" charset="0"/>
            </a:endParaRPr>
          </a:p>
        </p:txBody>
      </p:sp>
      <p:sp>
        <p:nvSpPr>
          <p:cNvPr id="670749" name="Rectangle 29"/>
          <p:cNvSpPr>
            <a:spLocks noChangeArrowheads="1"/>
          </p:cNvSpPr>
          <p:nvPr/>
        </p:nvSpPr>
        <p:spPr bwMode="auto">
          <a:xfrm>
            <a:off x="5105400" y="762000"/>
            <a:ext cx="3810000" cy="114776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b="0">
              <a:cs typeface="Arial" charset="0"/>
            </a:endParaRPr>
          </a:p>
        </p:txBody>
      </p:sp>
      <p:sp>
        <p:nvSpPr>
          <p:cNvPr id="670750" name="Line 30"/>
          <p:cNvSpPr>
            <a:spLocks noChangeShapeType="1"/>
          </p:cNvSpPr>
          <p:nvPr/>
        </p:nvSpPr>
        <p:spPr bwMode="auto">
          <a:xfrm>
            <a:off x="914400" y="914400"/>
            <a:ext cx="0" cy="269875"/>
          </a:xfrm>
          <a:prstGeom prst="line">
            <a:avLst/>
          </a:prstGeom>
          <a:noFill/>
          <a:ln w="38100">
            <a:solidFill>
              <a:srgbClr val="00FF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GB"/>
          </a:p>
        </p:txBody>
      </p:sp>
      <p:sp>
        <p:nvSpPr>
          <p:cNvPr id="670751" name="Line 31"/>
          <p:cNvSpPr>
            <a:spLocks noChangeShapeType="1"/>
          </p:cNvSpPr>
          <p:nvPr/>
        </p:nvSpPr>
        <p:spPr bwMode="auto">
          <a:xfrm>
            <a:off x="5815013" y="2857500"/>
            <a:ext cx="0" cy="269875"/>
          </a:xfrm>
          <a:prstGeom prst="line">
            <a:avLst/>
          </a:prstGeom>
          <a:noFill/>
          <a:ln w="38100">
            <a:solidFill>
              <a:srgbClr val="FFFF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GB"/>
          </a:p>
        </p:txBody>
      </p:sp>
      <p:sp>
        <p:nvSpPr>
          <p:cNvPr id="670752" name="Line 32"/>
          <p:cNvSpPr>
            <a:spLocks noChangeShapeType="1"/>
          </p:cNvSpPr>
          <p:nvPr/>
        </p:nvSpPr>
        <p:spPr bwMode="auto">
          <a:xfrm flipV="1">
            <a:off x="1017588" y="2843213"/>
            <a:ext cx="0" cy="269875"/>
          </a:xfrm>
          <a:prstGeom prst="line">
            <a:avLst/>
          </a:prstGeom>
          <a:noFill/>
          <a:ln w="38100">
            <a:solidFill>
              <a:srgbClr val="FFFF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GB"/>
          </a:p>
        </p:txBody>
      </p:sp>
      <p:sp>
        <p:nvSpPr>
          <p:cNvPr id="670753" name="Line 33"/>
          <p:cNvSpPr>
            <a:spLocks noChangeShapeType="1"/>
          </p:cNvSpPr>
          <p:nvPr/>
        </p:nvSpPr>
        <p:spPr bwMode="auto">
          <a:xfrm flipV="1">
            <a:off x="814388" y="5969000"/>
            <a:ext cx="0" cy="269875"/>
          </a:xfrm>
          <a:prstGeom prst="line">
            <a:avLst/>
          </a:prstGeom>
          <a:noFill/>
          <a:ln w="38100">
            <a:solidFill>
              <a:schemeClr val="bg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GB"/>
          </a:p>
        </p:txBody>
      </p:sp>
      <p:sp>
        <p:nvSpPr>
          <p:cNvPr id="670754" name="Line 34"/>
          <p:cNvSpPr>
            <a:spLocks noChangeShapeType="1"/>
          </p:cNvSpPr>
          <p:nvPr/>
        </p:nvSpPr>
        <p:spPr bwMode="auto">
          <a:xfrm>
            <a:off x="7161213" y="6011863"/>
            <a:ext cx="0" cy="269875"/>
          </a:xfrm>
          <a:prstGeom prst="line">
            <a:avLst/>
          </a:prstGeom>
          <a:noFill/>
          <a:ln w="38100">
            <a:solidFill>
              <a:schemeClr val="bg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GB"/>
          </a:p>
        </p:txBody>
      </p:sp>
      <p:sp>
        <p:nvSpPr>
          <p:cNvPr id="670755" name="Line 35"/>
          <p:cNvSpPr>
            <a:spLocks noChangeShapeType="1"/>
          </p:cNvSpPr>
          <p:nvPr/>
        </p:nvSpPr>
        <p:spPr bwMode="auto">
          <a:xfrm flipV="1">
            <a:off x="6391275" y="895350"/>
            <a:ext cx="0" cy="269875"/>
          </a:xfrm>
          <a:prstGeom prst="line">
            <a:avLst/>
          </a:prstGeom>
          <a:noFill/>
          <a:ln w="38100">
            <a:solidFill>
              <a:srgbClr val="00FF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GB"/>
          </a:p>
        </p:txBody>
      </p:sp>
      <p:sp>
        <p:nvSpPr>
          <p:cNvPr id="670756" name="Rectangle 36"/>
          <p:cNvSpPr>
            <a:spLocks noChangeArrowheads="1"/>
          </p:cNvSpPr>
          <p:nvPr/>
        </p:nvSpPr>
        <p:spPr bwMode="auto">
          <a:xfrm>
            <a:off x="819150" y="2713038"/>
            <a:ext cx="2728913" cy="5461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b="0">
              <a:cs typeface="Arial" charset="0"/>
            </a:endParaRPr>
          </a:p>
        </p:txBody>
      </p:sp>
      <p:sp>
        <p:nvSpPr>
          <p:cNvPr id="670757" name="Rectangle 37"/>
          <p:cNvSpPr>
            <a:spLocks noChangeArrowheads="1"/>
          </p:cNvSpPr>
          <p:nvPr/>
        </p:nvSpPr>
        <p:spPr bwMode="auto">
          <a:xfrm>
            <a:off x="5503863" y="2701925"/>
            <a:ext cx="3155950" cy="56038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400" b="0">
              <a:latin typeface="Times New Roman" pitchFamily="18" charset="0"/>
              <a:cs typeface="Arial" charset="0"/>
            </a:endParaRPr>
          </a:p>
        </p:txBody>
      </p:sp>
      <p:sp>
        <p:nvSpPr>
          <p:cNvPr id="670758" name="Line 38"/>
          <p:cNvSpPr>
            <a:spLocks noChangeShapeType="1"/>
          </p:cNvSpPr>
          <p:nvPr/>
        </p:nvSpPr>
        <p:spPr bwMode="auto">
          <a:xfrm flipH="1" flipV="1">
            <a:off x="1958975" y="3465513"/>
            <a:ext cx="487363" cy="501650"/>
          </a:xfrm>
          <a:prstGeom prst="line">
            <a:avLst/>
          </a:prstGeom>
          <a:noFill/>
          <a:ln w="31750">
            <a:solidFill>
              <a:schemeClr val="bg1"/>
            </a:solidFill>
            <a:round/>
            <a:headEnd/>
            <a:tailEnd type="stealth" w="lg" len="med"/>
          </a:ln>
          <a:extLst>
            <a:ext uri="{909E8E84-426E-40DD-AFC4-6F175D3DCCD1}">
              <a14:hiddenFill xmlns:a14="http://schemas.microsoft.com/office/drawing/2010/main">
                <a:noFill/>
              </a14:hiddenFill>
            </a:ext>
          </a:extLst>
        </p:spPr>
        <p:txBody>
          <a:bodyPr/>
          <a:lstStyle/>
          <a:p>
            <a:endParaRPr lang="en-GB"/>
          </a:p>
        </p:txBody>
      </p:sp>
      <p:sp>
        <p:nvSpPr>
          <p:cNvPr id="670759" name="Line 39"/>
          <p:cNvSpPr>
            <a:spLocks noChangeShapeType="1"/>
          </p:cNvSpPr>
          <p:nvPr/>
        </p:nvSpPr>
        <p:spPr bwMode="auto">
          <a:xfrm flipV="1">
            <a:off x="6638925" y="3406775"/>
            <a:ext cx="604838" cy="487363"/>
          </a:xfrm>
          <a:prstGeom prst="line">
            <a:avLst/>
          </a:prstGeom>
          <a:noFill/>
          <a:ln w="31750">
            <a:solidFill>
              <a:schemeClr val="bg1"/>
            </a:solidFill>
            <a:round/>
            <a:headEnd/>
            <a:tailEnd type="stealth" w="lg" len="med"/>
          </a:ln>
          <a:extLst>
            <a:ext uri="{909E8E84-426E-40DD-AFC4-6F175D3DCCD1}">
              <a14:hiddenFill xmlns:a14="http://schemas.microsoft.com/office/drawing/2010/main">
                <a:noFill/>
              </a14:hiddenFill>
            </a:ext>
          </a:extLst>
        </p:spPr>
        <p:txBody>
          <a:bodyPr/>
          <a:lstStyle/>
          <a:p>
            <a:endParaRPr lang="en-GB"/>
          </a:p>
        </p:txBody>
      </p:sp>
      <p:sp>
        <p:nvSpPr>
          <p:cNvPr id="670760" name="Line 40"/>
          <p:cNvSpPr>
            <a:spLocks noChangeShapeType="1"/>
          </p:cNvSpPr>
          <p:nvPr/>
        </p:nvSpPr>
        <p:spPr bwMode="auto">
          <a:xfrm flipV="1">
            <a:off x="1924050" y="2138363"/>
            <a:ext cx="0" cy="412750"/>
          </a:xfrm>
          <a:prstGeom prst="line">
            <a:avLst/>
          </a:prstGeom>
          <a:noFill/>
          <a:ln w="25400">
            <a:solidFill>
              <a:schemeClr val="bg1"/>
            </a:solidFill>
            <a:round/>
            <a:headEnd/>
            <a:tailEnd type="stealth" w="lg" len="med"/>
          </a:ln>
          <a:extLst>
            <a:ext uri="{909E8E84-426E-40DD-AFC4-6F175D3DCCD1}">
              <a14:hiddenFill xmlns:a14="http://schemas.microsoft.com/office/drawing/2010/main">
                <a:noFill/>
              </a14:hiddenFill>
            </a:ext>
          </a:extLst>
        </p:spPr>
        <p:txBody>
          <a:bodyPr/>
          <a:lstStyle/>
          <a:p>
            <a:endParaRPr lang="en-GB"/>
          </a:p>
        </p:txBody>
      </p:sp>
      <p:sp>
        <p:nvSpPr>
          <p:cNvPr id="670761" name="Line 41"/>
          <p:cNvSpPr>
            <a:spLocks noChangeShapeType="1"/>
          </p:cNvSpPr>
          <p:nvPr/>
        </p:nvSpPr>
        <p:spPr bwMode="auto">
          <a:xfrm flipV="1">
            <a:off x="7135813" y="2078038"/>
            <a:ext cx="0" cy="427037"/>
          </a:xfrm>
          <a:prstGeom prst="line">
            <a:avLst/>
          </a:prstGeom>
          <a:noFill/>
          <a:ln w="25400">
            <a:solidFill>
              <a:schemeClr val="bg1"/>
            </a:solidFill>
            <a:round/>
            <a:headEnd/>
            <a:tailEnd type="stealth" w="lg" len="med"/>
          </a:ln>
          <a:extLst>
            <a:ext uri="{909E8E84-426E-40DD-AFC4-6F175D3DCCD1}">
              <a14:hiddenFill xmlns:a14="http://schemas.microsoft.com/office/drawing/2010/main">
                <a:noFill/>
              </a14:hiddenFill>
            </a:ext>
          </a:extLst>
        </p:spPr>
        <p:txBody>
          <a:bodyPr/>
          <a:lstStyle/>
          <a:p>
            <a:endParaRPr lang="en-GB"/>
          </a:p>
        </p:txBody>
      </p:sp>
      <p:sp>
        <p:nvSpPr>
          <p:cNvPr id="670762" name="Freeform 42"/>
          <p:cNvSpPr>
            <a:spLocks/>
          </p:cNvSpPr>
          <p:nvPr/>
        </p:nvSpPr>
        <p:spPr bwMode="auto">
          <a:xfrm>
            <a:off x="112713" y="2054225"/>
            <a:ext cx="619125" cy="4200525"/>
          </a:xfrm>
          <a:custGeom>
            <a:avLst/>
            <a:gdLst>
              <a:gd name="T0" fmla="*/ 2147483647 w 390"/>
              <a:gd name="T1" fmla="*/ 2147483647 h 2646"/>
              <a:gd name="T2" fmla="*/ 2147483647 w 390"/>
              <a:gd name="T3" fmla="*/ 2147483647 h 2646"/>
              <a:gd name="T4" fmla="*/ 2147483647 w 390"/>
              <a:gd name="T5" fmla="*/ 0 h 2646"/>
              <a:gd name="T6" fmla="*/ 0 60000 65536"/>
              <a:gd name="T7" fmla="*/ 0 60000 65536"/>
              <a:gd name="T8" fmla="*/ 0 60000 65536"/>
              <a:gd name="T9" fmla="*/ 0 w 390"/>
              <a:gd name="T10" fmla="*/ 0 h 2646"/>
              <a:gd name="T11" fmla="*/ 390 w 390"/>
              <a:gd name="T12" fmla="*/ 2646 h 2646"/>
            </a:gdLst>
            <a:ahLst/>
            <a:cxnLst>
              <a:cxn ang="T6">
                <a:pos x="T0" y="T1"/>
              </a:cxn>
              <a:cxn ang="T7">
                <a:pos x="T2" y="T3"/>
              </a:cxn>
              <a:cxn ang="T8">
                <a:pos x="T4" y="T5"/>
              </a:cxn>
            </a:cxnLst>
            <a:rect l="T9" t="T10" r="T11" b="T12"/>
            <a:pathLst>
              <a:path w="390" h="2646">
                <a:moveTo>
                  <a:pt x="298" y="2646"/>
                </a:moveTo>
                <a:cubicBezTo>
                  <a:pt x="149" y="2086"/>
                  <a:pt x="0" y="1526"/>
                  <a:pt x="15" y="1085"/>
                </a:cubicBezTo>
                <a:cubicBezTo>
                  <a:pt x="30" y="644"/>
                  <a:pt x="327" y="182"/>
                  <a:pt x="390" y="0"/>
                </a:cubicBezTo>
              </a:path>
            </a:pathLst>
          </a:custGeom>
          <a:noFill/>
          <a:ln w="25400">
            <a:solidFill>
              <a:srgbClr val="FFFF00"/>
            </a:solidFill>
            <a:prstDash val="dash"/>
            <a:round/>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US" sz="1800" b="0">
              <a:cs typeface="Arial" charset="0"/>
            </a:endParaRPr>
          </a:p>
        </p:txBody>
      </p:sp>
      <p:sp>
        <p:nvSpPr>
          <p:cNvPr id="670763" name="Freeform 43"/>
          <p:cNvSpPr>
            <a:spLocks/>
          </p:cNvSpPr>
          <p:nvPr/>
        </p:nvSpPr>
        <p:spPr bwMode="auto">
          <a:xfrm>
            <a:off x="8256588" y="2066925"/>
            <a:ext cx="744537" cy="4160838"/>
          </a:xfrm>
          <a:custGeom>
            <a:avLst/>
            <a:gdLst>
              <a:gd name="T0" fmla="*/ 2147483647 w 469"/>
              <a:gd name="T1" fmla="*/ 2147483647 h 2621"/>
              <a:gd name="T2" fmla="*/ 2147483647 w 469"/>
              <a:gd name="T3" fmla="*/ 2147483647 h 2621"/>
              <a:gd name="T4" fmla="*/ 0 w 469"/>
              <a:gd name="T5" fmla="*/ 0 h 2621"/>
              <a:gd name="T6" fmla="*/ 0 60000 65536"/>
              <a:gd name="T7" fmla="*/ 0 60000 65536"/>
              <a:gd name="T8" fmla="*/ 0 60000 65536"/>
              <a:gd name="T9" fmla="*/ 0 w 469"/>
              <a:gd name="T10" fmla="*/ 0 h 2621"/>
              <a:gd name="T11" fmla="*/ 469 w 469"/>
              <a:gd name="T12" fmla="*/ 2621 h 2621"/>
            </a:gdLst>
            <a:ahLst/>
            <a:cxnLst>
              <a:cxn ang="T6">
                <a:pos x="T0" y="T1"/>
              </a:cxn>
              <a:cxn ang="T7">
                <a:pos x="T2" y="T3"/>
              </a:cxn>
              <a:cxn ang="T8">
                <a:pos x="T4" y="T5"/>
              </a:cxn>
            </a:cxnLst>
            <a:rect l="T9" t="T10" r="T11" b="T12"/>
            <a:pathLst>
              <a:path w="469" h="2621">
                <a:moveTo>
                  <a:pt x="208" y="2621"/>
                </a:moveTo>
                <a:cubicBezTo>
                  <a:pt x="338" y="2009"/>
                  <a:pt x="469" y="1397"/>
                  <a:pt x="434" y="960"/>
                </a:cubicBezTo>
                <a:cubicBezTo>
                  <a:pt x="399" y="523"/>
                  <a:pt x="72" y="160"/>
                  <a:pt x="0" y="0"/>
                </a:cubicBezTo>
              </a:path>
            </a:pathLst>
          </a:custGeom>
          <a:noFill/>
          <a:ln w="25400">
            <a:solidFill>
              <a:srgbClr val="FFFF00"/>
            </a:solidFill>
            <a:prstDash val="dash"/>
            <a:round/>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US" sz="1800" b="0">
              <a:cs typeface="Arial" charset="0"/>
            </a:endParaRP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idx="4294967295"/>
          </p:nvPr>
        </p:nvSpPr>
        <p:spPr>
          <a:xfrm>
            <a:off x="468313" y="260350"/>
            <a:ext cx="8229600" cy="1143000"/>
          </a:xfrm>
        </p:spPr>
        <p:txBody>
          <a:bodyPr/>
          <a:lstStyle/>
          <a:p>
            <a:r>
              <a:rPr lang="en-GB" b="1">
                <a:solidFill>
                  <a:srgbClr val="FFFF00"/>
                </a:solidFill>
              </a:rPr>
              <a:t>SUMMARY</a:t>
            </a:r>
            <a:endParaRPr lang="en-US" b="1">
              <a:solidFill>
                <a:srgbClr val="FFFF00"/>
              </a:solidFill>
            </a:endParaRPr>
          </a:p>
        </p:txBody>
      </p:sp>
      <p:sp>
        <p:nvSpPr>
          <p:cNvPr id="673795" name="Rectangle 3"/>
          <p:cNvSpPr>
            <a:spLocks noGrp="1" noChangeArrowheads="1"/>
          </p:cNvSpPr>
          <p:nvPr>
            <p:ph type="body" idx="4294967295"/>
          </p:nvPr>
        </p:nvSpPr>
        <p:spPr/>
        <p:txBody>
          <a:bodyPr/>
          <a:lstStyle/>
          <a:p>
            <a:r>
              <a:rPr lang="en-GB" sz="2800" b="1">
                <a:solidFill>
                  <a:schemeClr val="bg1"/>
                </a:solidFill>
              </a:rPr>
              <a:t>Energy homeostasis – a balance between energy intake and energy output (EE)</a:t>
            </a:r>
          </a:p>
          <a:p>
            <a:r>
              <a:rPr lang="en-GB" sz="2800" b="1">
                <a:solidFill>
                  <a:schemeClr val="bg1"/>
                </a:solidFill>
              </a:rPr>
              <a:t>Thermogenesis: adaptive = heat production in response to increased caloric intake – a mechanism to regulate body weight </a:t>
            </a:r>
          </a:p>
          <a:p>
            <a:r>
              <a:rPr lang="en-GB" sz="2800" b="1">
                <a:solidFill>
                  <a:schemeClr val="bg1"/>
                </a:solidFill>
              </a:rPr>
              <a:t>Many regulators of food intake eg leptin, MC system, NPY– also influence EE, and this is, at least in part, via effects on the HPT axis</a:t>
            </a:r>
          </a:p>
          <a:p>
            <a:endParaRPr lang="en-GB" sz="2800" b="1">
              <a:solidFill>
                <a:schemeClr val="bg1"/>
              </a:solidFill>
            </a:endParaRPr>
          </a:p>
          <a:p>
            <a:endParaRPr lang="en-GB" sz="2800"/>
          </a:p>
          <a:p>
            <a:endParaRPr lang="en-GB" sz="2800"/>
          </a:p>
          <a:p>
            <a:endParaRPr lang="en-GB" sz="2800"/>
          </a:p>
          <a:p>
            <a:endParaRPr lang="en-GB" sz="2800"/>
          </a:p>
          <a:p>
            <a:endParaRPr lang="en-GB" sz="2800"/>
          </a:p>
          <a:p>
            <a:endParaRPr lang="en-GB" sz="2800"/>
          </a:p>
          <a:p>
            <a:endParaRPr lang="en-US" sz="280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idx="4294967295"/>
          </p:nvPr>
        </p:nvSpPr>
        <p:spPr>
          <a:xfrm>
            <a:off x="468313" y="260350"/>
            <a:ext cx="8229600" cy="1143000"/>
          </a:xfrm>
        </p:spPr>
        <p:txBody>
          <a:bodyPr/>
          <a:lstStyle/>
          <a:p>
            <a:r>
              <a:rPr lang="en-GB" b="1">
                <a:solidFill>
                  <a:srgbClr val="FFFF00"/>
                </a:solidFill>
              </a:rPr>
              <a:t>Learning Objectives</a:t>
            </a:r>
            <a:endParaRPr lang="en-US" b="1">
              <a:solidFill>
                <a:srgbClr val="FFFF00"/>
              </a:solidFill>
            </a:endParaRPr>
          </a:p>
        </p:txBody>
      </p:sp>
      <p:sp>
        <p:nvSpPr>
          <p:cNvPr id="625667" name="Rectangle 3"/>
          <p:cNvSpPr>
            <a:spLocks noGrp="1" noChangeArrowheads="1"/>
          </p:cNvSpPr>
          <p:nvPr>
            <p:ph type="body" idx="4294967295"/>
          </p:nvPr>
        </p:nvSpPr>
        <p:spPr>
          <a:xfrm>
            <a:off x="468313" y="1592263"/>
            <a:ext cx="8229600" cy="4525962"/>
          </a:xfrm>
        </p:spPr>
        <p:txBody>
          <a:bodyPr/>
          <a:lstStyle/>
          <a:p>
            <a:r>
              <a:rPr lang="en-GB" sz="2800" b="1">
                <a:solidFill>
                  <a:schemeClr val="bg1"/>
                </a:solidFill>
              </a:rPr>
              <a:t>By the end of this lecture, you should be able to:</a:t>
            </a:r>
          </a:p>
          <a:p>
            <a:pPr lvl="1"/>
            <a:r>
              <a:rPr lang="en-GB" sz="2400" b="1">
                <a:solidFill>
                  <a:srgbClr val="FFFF00"/>
                </a:solidFill>
              </a:rPr>
              <a:t>Define the different types of EE</a:t>
            </a:r>
          </a:p>
          <a:p>
            <a:pPr lvl="1"/>
            <a:r>
              <a:rPr lang="en-GB" sz="2400" b="1">
                <a:solidFill>
                  <a:srgbClr val="FFFF00"/>
                </a:solidFill>
              </a:rPr>
              <a:t>Define obligatory &amp; adaptive (facultative) thermogenesis</a:t>
            </a:r>
          </a:p>
          <a:p>
            <a:pPr lvl="1"/>
            <a:r>
              <a:rPr lang="en-GB" sz="2400" b="1">
                <a:solidFill>
                  <a:srgbClr val="FFFF00"/>
                </a:solidFill>
              </a:rPr>
              <a:t>Describe the mechanism for heat production in adaptive thermogenesis</a:t>
            </a:r>
          </a:p>
          <a:p>
            <a:pPr lvl="1"/>
            <a:r>
              <a:rPr lang="en-GB" sz="2400" b="1">
                <a:solidFill>
                  <a:srgbClr val="FFFF00"/>
                </a:solidFill>
              </a:rPr>
              <a:t>Describe how the HPT axis influences EE</a:t>
            </a:r>
          </a:p>
          <a:p>
            <a:pPr lvl="1"/>
            <a:r>
              <a:rPr lang="en-GB" sz="2400" b="1">
                <a:solidFill>
                  <a:srgbClr val="FFFF00"/>
                </a:solidFill>
              </a:rPr>
              <a:t>Describe how regulators of feeding: leptin, MC system &amp; NPY can also alter EE</a:t>
            </a:r>
            <a:r>
              <a:rPr lang="en-GB" sz="2400">
                <a:solidFill>
                  <a:srgbClr val="FFFF00"/>
                </a:solidFill>
              </a:rPr>
              <a:t> </a:t>
            </a:r>
          </a:p>
          <a:p>
            <a:pPr lvl="1"/>
            <a:r>
              <a:rPr lang="en-GB" sz="2400" b="1">
                <a:solidFill>
                  <a:srgbClr val="FFFF00"/>
                </a:solidFill>
              </a:rPr>
              <a:t>Explain how Oxyntomodulin controls Energy expenditure</a:t>
            </a:r>
          </a:p>
          <a:p>
            <a:pPr lvl="1"/>
            <a:endParaRPr lang="en-GB" sz="2400" b="1">
              <a:solidFill>
                <a:srgbClr val="FFFF00"/>
              </a:solidFill>
            </a:endParaRPr>
          </a:p>
          <a:p>
            <a:pPr lvl="1"/>
            <a:endParaRPr lang="en-US" sz="2400">
              <a:solidFill>
                <a:srgbClr val="FFFF00"/>
              </a:solidFill>
            </a:endParaRP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a:xfrm>
            <a:off x="685800" y="188913"/>
            <a:ext cx="7772400" cy="1143000"/>
          </a:xfrm>
        </p:spPr>
        <p:txBody>
          <a:bodyPr/>
          <a:lstStyle/>
          <a:p>
            <a:r>
              <a:rPr lang="en-GB" b="1">
                <a:solidFill>
                  <a:srgbClr val="FFFF00"/>
                </a:solidFill>
              </a:rPr>
              <a:t>SUMMARY</a:t>
            </a:r>
          </a:p>
        </p:txBody>
      </p:sp>
      <p:sp>
        <p:nvSpPr>
          <p:cNvPr id="513027" name="Rectangle 3"/>
          <p:cNvSpPr>
            <a:spLocks noGrp="1" noChangeArrowheads="1"/>
          </p:cNvSpPr>
          <p:nvPr>
            <p:ph type="body" idx="1"/>
          </p:nvPr>
        </p:nvSpPr>
        <p:spPr>
          <a:xfrm>
            <a:off x="685800" y="1258888"/>
            <a:ext cx="7772400" cy="4114800"/>
          </a:xfrm>
        </p:spPr>
        <p:txBody>
          <a:bodyPr/>
          <a:lstStyle/>
          <a:p>
            <a:pPr>
              <a:spcAft>
                <a:spcPct val="30000"/>
              </a:spcAft>
              <a:buClr>
                <a:srgbClr val="FF0000"/>
              </a:buClr>
            </a:pPr>
            <a:r>
              <a:rPr lang="en-GB">
                <a:solidFill>
                  <a:schemeClr val="bg1"/>
                </a:solidFill>
              </a:rPr>
              <a:t>Thyroid hormones can increase energy output by stimulating DIT in rodents</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xfrm>
            <a:off x="685800" y="188913"/>
            <a:ext cx="7772400" cy="1143000"/>
          </a:xfrm>
        </p:spPr>
        <p:txBody>
          <a:bodyPr/>
          <a:lstStyle/>
          <a:p>
            <a:r>
              <a:rPr lang="en-GB" b="1">
                <a:solidFill>
                  <a:srgbClr val="FFFF00"/>
                </a:solidFill>
              </a:rPr>
              <a:t>SUMMARY</a:t>
            </a:r>
          </a:p>
        </p:txBody>
      </p:sp>
      <p:sp>
        <p:nvSpPr>
          <p:cNvPr id="515075" name="Rectangle 3"/>
          <p:cNvSpPr>
            <a:spLocks noGrp="1" noChangeArrowheads="1"/>
          </p:cNvSpPr>
          <p:nvPr>
            <p:ph type="body" idx="1"/>
          </p:nvPr>
        </p:nvSpPr>
        <p:spPr>
          <a:xfrm>
            <a:off x="685800" y="1258888"/>
            <a:ext cx="7772400" cy="4114800"/>
          </a:xfrm>
        </p:spPr>
        <p:txBody>
          <a:bodyPr/>
          <a:lstStyle/>
          <a:p>
            <a:pPr>
              <a:spcAft>
                <a:spcPct val="30000"/>
              </a:spcAft>
              <a:buClr>
                <a:srgbClr val="FF0000"/>
              </a:buClr>
            </a:pPr>
            <a:r>
              <a:rPr lang="en-GB">
                <a:solidFill>
                  <a:schemeClr val="bg1"/>
                </a:solidFill>
              </a:rPr>
              <a:t>Thyroid hormones can increase energy output by stimulating DIT in rodents</a:t>
            </a:r>
          </a:p>
          <a:p>
            <a:pPr>
              <a:spcAft>
                <a:spcPct val="30000"/>
              </a:spcAft>
              <a:buClr>
                <a:srgbClr val="FF0000"/>
              </a:buClr>
            </a:pPr>
            <a:r>
              <a:rPr lang="en-GB">
                <a:solidFill>
                  <a:schemeClr val="bg1"/>
                </a:solidFill>
              </a:rPr>
              <a:t>In rodents, thermogenesis occurs in BAT &amp; needs UCP, sympathetic input &amp; conversion of T4 to T3 by D2 </a:t>
            </a:r>
            <a:r>
              <a:rPr lang="en-GB" i="1">
                <a:solidFill>
                  <a:schemeClr val="bg1"/>
                </a:solidFill>
              </a:rPr>
              <a:t>within</a:t>
            </a:r>
            <a:r>
              <a:rPr lang="en-GB">
                <a:solidFill>
                  <a:schemeClr val="bg1"/>
                </a:solidFill>
              </a:rPr>
              <a:t> BAT</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685800" y="188913"/>
            <a:ext cx="7772400" cy="1143000"/>
          </a:xfrm>
        </p:spPr>
        <p:txBody>
          <a:bodyPr/>
          <a:lstStyle/>
          <a:p>
            <a:r>
              <a:rPr lang="en-GB" b="1">
                <a:solidFill>
                  <a:srgbClr val="FFFF00"/>
                </a:solidFill>
              </a:rPr>
              <a:t>SUMMARY</a:t>
            </a:r>
          </a:p>
        </p:txBody>
      </p:sp>
      <p:sp>
        <p:nvSpPr>
          <p:cNvPr id="517123" name="Rectangle 3"/>
          <p:cNvSpPr>
            <a:spLocks noGrp="1" noChangeArrowheads="1"/>
          </p:cNvSpPr>
          <p:nvPr>
            <p:ph type="body" idx="1"/>
          </p:nvPr>
        </p:nvSpPr>
        <p:spPr>
          <a:xfrm>
            <a:off x="215900" y="1412875"/>
            <a:ext cx="8458200" cy="4114800"/>
          </a:xfrm>
        </p:spPr>
        <p:txBody>
          <a:bodyPr/>
          <a:lstStyle/>
          <a:p>
            <a:pPr>
              <a:spcAft>
                <a:spcPct val="30000"/>
              </a:spcAft>
              <a:buClr>
                <a:srgbClr val="FF0000"/>
              </a:buClr>
            </a:pPr>
            <a:r>
              <a:rPr lang="en-GB">
                <a:solidFill>
                  <a:schemeClr val="bg1"/>
                </a:solidFill>
              </a:rPr>
              <a:t>Thyroid hormones can increase energy output by stimulating DIT in rodents</a:t>
            </a:r>
          </a:p>
          <a:p>
            <a:pPr>
              <a:spcAft>
                <a:spcPct val="30000"/>
              </a:spcAft>
              <a:buClr>
                <a:srgbClr val="FF0000"/>
              </a:buClr>
            </a:pPr>
            <a:r>
              <a:rPr lang="en-GB">
                <a:solidFill>
                  <a:schemeClr val="bg1"/>
                </a:solidFill>
              </a:rPr>
              <a:t>In rodents, thermogenesis occurs in BAT &amp; needs UCP, sympathetic input &amp; conversion of T4 to T3 by D2 </a:t>
            </a:r>
            <a:r>
              <a:rPr lang="en-GB" i="1">
                <a:solidFill>
                  <a:schemeClr val="bg1"/>
                </a:solidFill>
              </a:rPr>
              <a:t>within</a:t>
            </a:r>
            <a:r>
              <a:rPr lang="en-GB">
                <a:solidFill>
                  <a:schemeClr val="bg1"/>
                </a:solidFill>
              </a:rPr>
              <a:t> BAT</a:t>
            </a:r>
          </a:p>
          <a:p>
            <a:pPr>
              <a:spcAft>
                <a:spcPct val="30000"/>
              </a:spcAft>
              <a:buClr>
                <a:srgbClr val="FF0000"/>
              </a:buClr>
            </a:pPr>
            <a:r>
              <a:rPr lang="el-GR">
                <a:solidFill>
                  <a:schemeClr val="bg1"/>
                </a:solidFill>
                <a:cs typeface="Times New Roman" pitchFamily="18" charset="0"/>
              </a:rPr>
              <a:t>α</a:t>
            </a:r>
            <a:r>
              <a:rPr lang="en-GB">
                <a:solidFill>
                  <a:schemeClr val="bg1"/>
                </a:solidFill>
                <a:cs typeface="Times New Roman" pitchFamily="18" charset="0"/>
              </a:rPr>
              <a:t>-MSH &amp; </a:t>
            </a:r>
            <a:r>
              <a:rPr lang="en-GB">
                <a:solidFill>
                  <a:schemeClr val="bg1"/>
                </a:solidFill>
              </a:rPr>
              <a:t>AgRP can influence body weight not only via food intake but also via effects on energy expenditure &amp; the HPT axis</a:t>
            </a: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Arc 2"/>
          <p:cNvSpPr>
            <a:spLocks/>
          </p:cNvSpPr>
          <p:nvPr/>
        </p:nvSpPr>
        <p:spPr bwMode="auto">
          <a:xfrm rot="16200000">
            <a:off x="3391694" y="2094706"/>
            <a:ext cx="1371600" cy="1754188"/>
          </a:xfrm>
          <a:custGeom>
            <a:avLst/>
            <a:gdLst>
              <a:gd name="G0" fmla="+- 0 0 0"/>
              <a:gd name="G1" fmla="+- 20723 0 0"/>
              <a:gd name="G2" fmla="+- 21600 0 0"/>
              <a:gd name="T0" fmla="*/ 6093 w 21600"/>
              <a:gd name="T1" fmla="*/ 0 h 20723"/>
              <a:gd name="T2" fmla="*/ 21600 w 21600"/>
              <a:gd name="T3" fmla="*/ 20682 h 20723"/>
              <a:gd name="T4" fmla="*/ 0 w 21600"/>
              <a:gd name="T5" fmla="*/ 20723 h 20723"/>
            </a:gdLst>
            <a:ahLst/>
            <a:cxnLst>
              <a:cxn ang="0">
                <a:pos x="T0" y="T1"/>
              </a:cxn>
              <a:cxn ang="0">
                <a:pos x="T2" y="T3"/>
              </a:cxn>
              <a:cxn ang="0">
                <a:pos x="T4" y="T5"/>
              </a:cxn>
            </a:cxnLst>
            <a:rect l="0" t="0" r="r" b="b"/>
            <a:pathLst>
              <a:path w="21600" h="20723" fill="none" extrusionOk="0">
                <a:moveTo>
                  <a:pt x="6092" y="0"/>
                </a:moveTo>
                <a:cubicBezTo>
                  <a:pt x="15271" y="2698"/>
                  <a:pt x="21581" y="11114"/>
                  <a:pt x="21599" y="20682"/>
                </a:cubicBezTo>
              </a:path>
              <a:path w="21600" h="20723" stroke="0" extrusionOk="0">
                <a:moveTo>
                  <a:pt x="6092" y="0"/>
                </a:moveTo>
                <a:cubicBezTo>
                  <a:pt x="15271" y="2698"/>
                  <a:pt x="21581" y="11114"/>
                  <a:pt x="21599" y="20682"/>
                </a:cubicBezTo>
                <a:lnTo>
                  <a:pt x="0" y="20723"/>
                </a:lnTo>
                <a:close/>
              </a:path>
            </a:pathLst>
          </a:custGeom>
          <a:noFill/>
          <a:ln w="38100" cap="rnd">
            <a:solidFill>
              <a:schemeClr val="bg1"/>
            </a:solidFill>
            <a:round/>
            <a:headEn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2179" name="Rectangle 3"/>
          <p:cNvSpPr>
            <a:spLocks noChangeArrowheads="1"/>
          </p:cNvSpPr>
          <p:nvPr/>
        </p:nvSpPr>
        <p:spPr bwMode="auto">
          <a:xfrm>
            <a:off x="2195513" y="3716338"/>
            <a:ext cx="228123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GB" sz="2400">
                <a:solidFill>
                  <a:schemeClr val="bg1"/>
                </a:solidFill>
              </a:rPr>
              <a:t>Hypothalamus</a:t>
            </a:r>
            <a:endParaRPr lang="en-GB" sz="1800" b="0">
              <a:solidFill>
                <a:schemeClr val="bg1"/>
              </a:solidFill>
            </a:endParaRPr>
          </a:p>
        </p:txBody>
      </p:sp>
      <p:sp>
        <p:nvSpPr>
          <p:cNvPr id="562180" name="Oval 4"/>
          <p:cNvSpPr>
            <a:spLocks noChangeArrowheads="1"/>
          </p:cNvSpPr>
          <p:nvPr/>
        </p:nvSpPr>
        <p:spPr bwMode="auto">
          <a:xfrm>
            <a:off x="2057400" y="3352800"/>
            <a:ext cx="2514600" cy="1295400"/>
          </a:xfrm>
          <a:prstGeom prst="ellipse">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2181" name="Rectangle 5"/>
          <p:cNvSpPr>
            <a:spLocks noChangeArrowheads="1"/>
          </p:cNvSpPr>
          <p:nvPr/>
        </p:nvSpPr>
        <p:spPr bwMode="auto">
          <a:xfrm>
            <a:off x="7620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hangingPunct="0"/>
            <a:endParaRPr lang="en-US" sz="2800">
              <a:solidFill>
                <a:schemeClr val="tx2"/>
              </a:solidFill>
            </a:endParaRPr>
          </a:p>
        </p:txBody>
      </p:sp>
      <p:sp>
        <p:nvSpPr>
          <p:cNvPr id="562182" name="Arc 6"/>
          <p:cNvSpPr>
            <a:spLocks/>
          </p:cNvSpPr>
          <p:nvPr/>
        </p:nvSpPr>
        <p:spPr bwMode="auto">
          <a:xfrm>
            <a:off x="6330950" y="2286000"/>
            <a:ext cx="1593850" cy="1398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chemeClr val="bg1"/>
            </a:solidFill>
            <a:round/>
            <a:headEn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2183" name="Arc 7"/>
          <p:cNvSpPr>
            <a:spLocks/>
          </p:cNvSpPr>
          <p:nvPr/>
        </p:nvSpPr>
        <p:spPr bwMode="auto">
          <a:xfrm rot="10800000">
            <a:off x="2819400" y="4572000"/>
            <a:ext cx="1465263" cy="1644650"/>
          </a:xfrm>
          <a:custGeom>
            <a:avLst/>
            <a:gdLst>
              <a:gd name="G0" fmla="+- 0 0 0"/>
              <a:gd name="G1" fmla="+- 21502 0 0"/>
              <a:gd name="G2" fmla="+- 21600 0 0"/>
              <a:gd name="T0" fmla="*/ 2060 w 21426"/>
              <a:gd name="T1" fmla="*/ 0 h 21502"/>
              <a:gd name="T2" fmla="*/ 21426 w 21426"/>
              <a:gd name="T3" fmla="*/ 18763 h 21502"/>
              <a:gd name="T4" fmla="*/ 0 w 21426"/>
              <a:gd name="T5" fmla="*/ 21502 h 21502"/>
            </a:gdLst>
            <a:ahLst/>
            <a:cxnLst>
              <a:cxn ang="0">
                <a:pos x="T0" y="T1"/>
              </a:cxn>
              <a:cxn ang="0">
                <a:pos x="T2" y="T3"/>
              </a:cxn>
              <a:cxn ang="0">
                <a:pos x="T4" y="T5"/>
              </a:cxn>
            </a:cxnLst>
            <a:rect l="0" t="0" r="r" b="b"/>
            <a:pathLst>
              <a:path w="21426" h="21502" fill="none" extrusionOk="0">
                <a:moveTo>
                  <a:pt x="2059" y="0"/>
                </a:moveTo>
                <a:cubicBezTo>
                  <a:pt x="12105" y="962"/>
                  <a:pt x="20145" y="8752"/>
                  <a:pt x="21425" y="18763"/>
                </a:cubicBezTo>
              </a:path>
              <a:path w="21426" h="21502" stroke="0" extrusionOk="0">
                <a:moveTo>
                  <a:pt x="2059" y="0"/>
                </a:moveTo>
                <a:cubicBezTo>
                  <a:pt x="12105" y="962"/>
                  <a:pt x="20145" y="8752"/>
                  <a:pt x="21425" y="18763"/>
                </a:cubicBezTo>
                <a:lnTo>
                  <a:pt x="0" y="21502"/>
                </a:lnTo>
                <a:close/>
              </a:path>
            </a:pathLst>
          </a:custGeom>
          <a:noFill/>
          <a:ln w="38100" cap="rnd">
            <a:solidFill>
              <a:schemeClr val="bg1"/>
            </a:solidFill>
            <a:round/>
            <a:headEnd type="triangle" w="lg"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2184" name="Arc 8"/>
          <p:cNvSpPr>
            <a:spLocks/>
          </p:cNvSpPr>
          <p:nvPr/>
        </p:nvSpPr>
        <p:spPr bwMode="auto">
          <a:xfrm rot="5400000">
            <a:off x="6547644" y="4309269"/>
            <a:ext cx="1427162" cy="1873250"/>
          </a:xfrm>
          <a:custGeom>
            <a:avLst/>
            <a:gdLst>
              <a:gd name="G0" fmla="+- 0 0 0"/>
              <a:gd name="G1" fmla="+- 21600 0 0"/>
              <a:gd name="G2" fmla="+- 21600 0 0"/>
              <a:gd name="T0" fmla="*/ 0 w 20194"/>
              <a:gd name="T1" fmla="*/ 0 h 21600"/>
              <a:gd name="T2" fmla="*/ 20194 w 20194"/>
              <a:gd name="T3" fmla="*/ 13935 h 21600"/>
              <a:gd name="T4" fmla="*/ 0 w 20194"/>
              <a:gd name="T5" fmla="*/ 21600 h 21600"/>
            </a:gdLst>
            <a:ahLst/>
            <a:cxnLst>
              <a:cxn ang="0">
                <a:pos x="T0" y="T1"/>
              </a:cxn>
              <a:cxn ang="0">
                <a:pos x="T2" y="T3"/>
              </a:cxn>
              <a:cxn ang="0">
                <a:pos x="T4" y="T5"/>
              </a:cxn>
            </a:cxnLst>
            <a:rect l="0" t="0" r="r" b="b"/>
            <a:pathLst>
              <a:path w="20194" h="21600" fill="none" extrusionOk="0">
                <a:moveTo>
                  <a:pt x="-1" y="0"/>
                </a:moveTo>
                <a:cubicBezTo>
                  <a:pt x="8972" y="0"/>
                  <a:pt x="17010" y="5546"/>
                  <a:pt x="20194" y="13934"/>
                </a:cubicBezTo>
              </a:path>
              <a:path w="20194" h="21600" stroke="0" extrusionOk="0">
                <a:moveTo>
                  <a:pt x="-1" y="0"/>
                </a:moveTo>
                <a:cubicBezTo>
                  <a:pt x="8972" y="0"/>
                  <a:pt x="17010" y="5546"/>
                  <a:pt x="20194" y="13934"/>
                </a:cubicBezTo>
                <a:lnTo>
                  <a:pt x="0" y="21600"/>
                </a:lnTo>
                <a:close/>
              </a:path>
            </a:pathLst>
          </a:custGeom>
          <a:noFill/>
          <a:ln w="38100" cap="rnd">
            <a:solidFill>
              <a:schemeClr val="bg1"/>
            </a:solidFill>
            <a:round/>
            <a:headEnd type="triangle" w="lg"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2185" name="Rectangle 9"/>
          <p:cNvSpPr>
            <a:spLocks noChangeArrowheads="1"/>
          </p:cNvSpPr>
          <p:nvPr/>
        </p:nvSpPr>
        <p:spPr bwMode="auto">
          <a:xfrm>
            <a:off x="6705600" y="3886200"/>
            <a:ext cx="2386013" cy="492125"/>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rgbClr val="FAFD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GB" sz="2400">
                <a:solidFill>
                  <a:schemeClr val="bg1"/>
                </a:solidFill>
              </a:rPr>
              <a:t>Adipose tissue</a:t>
            </a:r>
            <a:endParaRPr lang="en-GB" sz="1800" b="0">
              <a:solidFill>
                <a:schemeClr val="bg1"/>
              </a:solidFill>
            </a:endParaRPr>
          </a:p>
        </p:txBody>
      </p:sp>
      <p:sp>
        <p:nvSpPr>
          <p:cNvPr id="562186" name="Rectangle 10"/>
          <p:cNvSpPr>
            <a:spLocks noChangeArrowheads="1"/>
          </p:cNvSpPr>
          <p:nvPr/>
        </p:nvSpPr>
        <p:spPr bwMode="auto">
          <a:xfrm>
            <a:off x="4940300" y="1828800"/>
            <a:ext cx="1252538" cy="85725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rgbClr val="A5452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GB" sz="2400">
                <a:solidFill>
                  <a:schemeClr val="bg1"/>
                </a:solidFill>
              </a:rPr>
              <a:t>Energy</a:t>
            </a:r>
          </a:p>
          <a:p>
            <a:pPr algn="ctr" eaLnBrk="0" hangingPunct="0"/>
            <a:r>
              <a:rPr lang="en-GB" sz="2400">
                <a:solidFill>
                  <a:schemeClr val="bg1"/>
                </a:solidFill>
              </a:rPr>
              <a:t>Intake</a:t>
            </a:r>
            <a:endParaRPr lang="en-GB" sz="1800">
              <a:solidFill>
                <a:schemeClr val="bg1"/>
              </a:solidFill>
            </a:endParaRPr>
          </a:p>
        </p:txBody>
      </p:sp>
      <p:sp>
        <p:nvSpPr>
          <p:cNvPr id="562187" name="Line 11"/>
          <p:cNvSpPr>
            <a:spLocks noChangeShapeType="1"/>
          </p:cNvSpPr>
          <p:nvPr/>
        </p:nvSpPr>
        <p:spPr bwMode="auto">
          <a:xfrm flipH="1" flipV="1">
            <a:off x="4648200" y="4038600"/>
            <a:ext cx="2057400" cy="0"/>
          </a:xfrm>
          <a:prstGeom prst="line">
            <a:avLst/>
          </a:prstGeom>
          <a:noFill/>
          <a:ln w="38100">
            <a:solidFill>
              <a:schemeClr val="bg1"/>
            </a:solidFill>
            <a:prstDash val="lg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2188" name="Text Box 12"/>
          <p:cNvSpPr txBox="1">
            <a:spLocks noChangeArrowheads="1"/>
          </p:cNvSpPr>
          <p:nvPr/>
        </p:nvSpPr>
        <p:spPr bwMode="auto">
          <a:xfrm>
            <a:off x="5105400" y="3606800"/>
            <a:ext cx="109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2400">
                <a:solidFill>
                  <a:schemeClr val="bg1"/>
                </a:solidFill>
              </a:rPr>
              <a:t>Leptin</a:t>
            </a:r>
            <a:endParaRPr lang="en-GB" sz="2400" b="0">
              <a:solidFill>
                <a:schemeClr val="bg1"/>
              </a:solidFill>
              <a:latin typeface="Times New Roman" pitchFamily="18" charset="0"/>
            </a:endParaRPr>
          </a:p>
        </p:txBody>
      </p:sp>
      <p:graphicFrame>
        <p:nvGraphicFramePr>
          <p:cNvPr id="562189" name="Rectangle 13"/>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62205" name="Clip" r:id="rId4" imgW="0" imgH="0" progId="MS_ClipArt_Gallery.2">
                  <p:embed/>
                </p:oleObj>
              </mc:Choice>
              <mc:Fallback>
                <p:oleObj name="Clip" r:id="rId4" imgW="0" imgH="0" progId="MS_ClipArt_Gallery.2">
                  <p:embed/>
                  <p:pic>
                    <p:nvPicPr>
                      <p:cNvPr id="0" name="Rectangle 13"/>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2190" name="Text Box 14"/>
          <p:cNvSpPr txBox="1">
            <a:spLocks noChangeArrowheads="1"/>
          </p:cNvSpPr>
          <p:nvPr/>
        </p:nvSpPr>
        <p:spPr bwMode="auto">
          <a:xfrm>
            <a:off x="5105400" y="4011613"/>
            <a:ext cx="1001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a:solidFill>
                  <a:schemeClr val="bg1"/>
                </a:solidFill>
              </a:rPr>
              <a:t>Insulin</a:t>
            </a:r>
            <a:endParaRPr lang="en-US" sz="2400" b="0">
              <a:solidFill>
                <a:schemeClr val="bg1"/>
              </a:solidFill>
              <a:latin typeface="Times New Roman" pitchFamily="18" charset="0"/>
            </a:endParaRPr>
          </a:p>
        </p:txBody>
      </p:sp>
      <p:sp>
        <p:nvSpPr>
          <p:cNvPr id="562191" name="Text Box 15"/>
          <p:cNvSpPr txBox="1">
            <a:spLocks noChangeArrowheads="1"/>
          </p:cNvSpPr>
          <p:nvPr/>
        </p:nvSpPr>
        <p:spPr bwMode="auto">
          <a:xfrm>
            <a:off x="4724400" y="3275013"/>
            <a:ext cx="2128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i="1">
                <a:solidFill>
                  <a:srgbClr val="FF6699"/>
                </a:solidFill>
              </a:rPr>
              <a:t>Tonic signals</a:t>
            </a:r>
            <a:endParaRPr lang="en-US" sz="2400" b="0" i="1">
              <a:latin typeface="Times New Roman" pitchFamily="18" charset="0"/>
            </a:endParaRPr>
          </a:p>
        </p:txBody>
      </p:sp>
      <p:sp>
        <p:nvSpPr>
          <p:cNvPr id="562192" name="Text Box 16"/>
          <p:cNvSpPr txBox="1">
            <a:spLocks noChangeArrowheads="1"/>
          </p:cNvSpPr>
          <p:nvPr/>
        </p:nvSpPr>
        <p:spPr bwMode="auto">
          <a:xfrm>
            <a:off x="250825" y="4005263"/>
            <a:ext cx="1909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i="1">
                <a:solidFill>
                  <a:srgbClr val="FF6699"/>
                </a:solidFill>
              </a:rPr>
              <a:t>Episodic </a:t>
            </a:r>
          </a:p>
          <a:p>
            <a:pPr eaLnBrk="0" hangingPunct="0"/>
            <a:r>
              <a:rPr lang="en-US" sz="2400" i="1">
                <a:solidFill>
                  <a:srgbClr val="FF6699"/>
                </a:solidFill>
              </a:rPr>
              <a:t>signals</a:t>
            </a:r>
            <a:endParaRPr lang="en-US" sz="2400" b="0" i="1">
              <a:latin typeface="Times New Roman" pitchFamily="18" charset="0"/>
            </a:endParaRPr>
          </a:p>
        </p:txBody>
      </p:sp>
      <p:grpSp>
        <p:nvGrpSpPr>
          <p:cNvPr id="562193" name="Group 17"/>
          <p:cNvGrpSpPr>
            <a:grpSpLocks/>
          </p:cNvGrpSpPr>
          <p:nvPr/>
        </p:nvGrpSpPr>
        <p:grpSpPr bwMode="auto">
          <a:xfrm>
            <a:off x="0" y="4573588"/>
            <a:ext cx="2536825" cy="2284412"/>
            <a:chOff x="0" y="2881"/>
            <a:chExt cx="1598" cy="1439"/>
          </a:xfrm>
        </p:grpSpPr>
        <p:sp>
          <p:nvSpPr>
            <p:cNvPr id="562194" name="Line 18"/>
            <p:cNvSpPr>
              <a:spLocks noChangeShapeType="1"/>
            </p:cNvSpPr>
            <p:nvPr/>
          </p:nvSpPr>
          <p:spPr bwMode="auto">
            <a:xfrm flipV="1">
              <a:off x="1392" y="2881"/>
              <a:ext cx="96" cy="1151"/>
            </a:xfrm>
            <a:prstGeom prst="line">
              <a:avLst/>
            </a:prstGeom>
            <a:noFill/>
            <a:ln w="38100">
              <a:solidFill>
                <a:schemeClr val="bg1"/>
              </a:solidFill>
              <a:prstDash val="lg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2195" name="Text Box 19"/>
            <p:cNvSpPr txBox="1">
              <a:spLocks noChangeArrowheads="1"/>
            </p:cNvSpPr>
            <p:nvPr/>
          </p:nvSpPr>
          <p:spPr bwMode="auto">
            <a:xfrm>
              <a:off x="0" y="3024"/>
              <a:ext cx="140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endParaRPr lang="en-US" sz="1800" b="0">
                <a:latin typeface="Times New Roman" pitchFamily="18" charset="0"/>
              </a:endParaRPr>
            </a:p>
          </p:txBody>
        </p:sp>
        <p:sp>
          <p:nvSpPr>
            <p:cNvPr id="562196" name="Text Box 20"/>
            <p:cNvSpPr txBox="1">
              <a:spLocks noChangeArrowheads="1"/>
            </p:cNvSpPr>
            <p:nvPr/>
          </p:nvSpPr>
          <p:spPr bwMode="auto">
            <a:xfrm>
              <a:off x="1152" y="4032"/>
              <a:ext cx="4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a:solidFill>
                    <a:schemeClr val="bg1"/>
                  </a:solidFill>
                </a:rPr>
                <a:t>Gut</a:t>
              </a:r>
              <a:endParaRPr lang="en-US" sz="2400" b="0">
                <a:solidFill>
                  <a:schemeClr val="bg1"/>
                </a:solidFill>
                <a:latin typeface="Times New Roman" pitchFamily="18" charset="0"/>
              </a:endParaRPr>
            </a:p>
          </p:txBody>
        </p:sp>
      </p:grpSp>
      <p:sp>
        <p:nvSpPr>
          <p:cNvPr id="562197" name="Text Box 21"/>
          <p:cNvSpPr txBox="1">
            <a:spLocks noChangeArrowheads="1"/>
          </p:cNvSpPr>
          <p:nvPr/>
        </p:nvSpPr>
        <p:spPr bwMode="auto">
          <a:xfrm>
            <a:off x="152400" y="0"/>
            <a:ext cx="8550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sz="3600">
                <a:solidFill>
                  <a:schemeClr val="bg1"/>
                </a:solidFill>
              </a:rPr>
              <a:t>Hedonic regulation of energy balance</a:t>
            </a:r>
            <a:endParaRPr lang="en-US" sz="3600" b="0">
              <a:solidFill>
                <a:schemeClr val="bg1"/>
              </a:solidFill>
              <a:latin typeface="Times New Roman" pitchFamily="18" charset="0"/>
            </a:endParaRPr>
          </a:p>
        </p:txBody>
      </p:sp>
      <p:grpSp>
        <p:nvGrpSpPr>
          <p:cNvPr id="562198" name="Group 22"/>
          <p:cNvGrpSpPr>
            <a:grpSpLocks/>
          </p:cNvGrpSpPr>
          <p:nvPr/>
        </p:nvGrpSpPr>
        <p:grpSpPr bwMode="auto">
          <a:xfrm>
            <a:off x="539750" y="1628775"/>
            <a:ext cx="2057400" cy="1676400"/>
            <a:chOff x="336" y="1008"/>
            <a:chExt cx="1296" cy="1056"/>
          </a:xfrm>
        </p:grpSpPr>
        <p:sp>
          <p:nvSpPr>
            <p:cNvPr id="562199" name="Text Box 23"/>
            <p:cNvSpPr txBox="1">
              <a:spLocks noChangeArrowheads="1"/>
            </p:cNvSpPr>
            <p:nvPr/>
          </p:nvSpPr>
          <p:spPr bwMode="auto">
            <a:xfrm>
              <a:off x="336" y="1008"/>
              <a:ext cx="863"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a:solidFill>
                    <a:schemeClr val="bg1"/>
                  </a:solidFill>
                </a:rPr>
                <a:t>Senses</a:t>
              </a:r>
            </a:p>
            <a:p>
              <a:pPr eaLnBrk="0" hangingPunct="0"/>
              <a:r>
                <a:rPr lang="en-US" sz="2000">
                  <a:solidFill>
                    <a:schemeClr val="bg1"/>
                  </a:solidFill>
                </a:rPr>
                <a:t>Cognition</a:t>
              </a:r>
            </a:p>
            <a:p>
              <a:pPr eaLnBrk="0" hangingPunct="0"/>
              <a:r>
                <a:rPr lang="en-US" sz="2000">
                  <a:solidFill>
                    <a:schemeClr val="bg1"/>
                  </a:solidFill>
                </a:rPr>
                <a:t>Learning</a:t>
              </a:r>
              <a:endParaRPr lang="en-US" sz="2400" b="0">
                <a:solidFill>
                  <a:schemeClr val="bg1"/>
                </a:solidFill>
                <a:latin typeface="Times New Roman" pitchFamily="18" charset="0"/>
              </a:endParaRPr>
            </a:p>
          </p:txBody>
        </p:sp>
        <p:sp>
          <p:nvSpPr>
            <p:cNvPr id="562200" name="Line 24"/>
            <p:cNvSpPr>
              <a:spLocks noChangeShapeType="1"/>
            </p:cNvSpPr>
            <p:nvPr/>
          </p:nvSpPr>
          <p:spPr bwMode="auto">
            <a:xfrm>
              <a:off x="1152" y="1488"/>
              <a:ext cx="480" cy="576"/>
            </a:xfrm>
            <a:prstGeom prst="line">
              <a:avLst/>
            </a:prstGeom>
            <a:noFill/>
            <a:ln w="38100">
              <a:solidFill>
                <a:schemeClr val="bg1"/>
              </a:solidFill>
              <a:prstDash val="lg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2201" name="Text Box 25"/>
            <p:cNvSpPr txBox="1">
              <a:spLocks noChangeArrowheads="1"/>
            </p:cNvSpPr>
            <p:nvPr/>
          </p:nvSpPr>
          <p:spPr bwMode="auto">
            <a:xfrm rot="3076259">
              <a:off x="1122" y="1422"/>
              <a:ext cx="6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i="1">
                  <a:solidFill>
                    <a:srgbClr val="FF6699"/>
                  </a:solidFill>
                </a:rPr>
                <a:t>Reward</a:t>
              </a:r>
              <a:endParaRPr lang="en-US" sz="2400" i="1"/>
            </a:p>
          </p:txBody>
        </p:sp>
      </p:grpSp>
      <p:sp>
        <p:nvSpPr>
          <p:cNvPr id="562202" name="Text Box 26"/>
          <p:cNvSpPr txBox="1">
            <a:spLocks noChangeArrowheads="1"/>
          </p:cNvSpPr>
          <p:nvPr/>
        </p:nvSpPr>
        <p:spPr bwMode="auto">
          <a:xfrm>
            <a:off x="2190750" y="990600"/>
            <a:ext cx="16954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a:solidFill>
                  <a:schemeClr val="bg1"/>
                </a:solidFill>
              </a:rPr>
              <a:t>Opioids</a:t>
            </a:r>
          </a:p>
          <a:p>
            <a:pPr eaLnBrk="0" hangingPunct="0"/>
            <a:r>
              <a:rPr lang="en-GB" sz="1800">
                <a:solidFill>
                  <a:schemeClr val="bg1"/>
                </a:solidFill>
              </a:rPr>
              <a:t>GABA</a:t>
            </a:r>
          </a:p>
          <a:p>
            <a:pPr eaLnBrk="0" hangingPunct="0"/>
            <a:r>
              <a:rPr lang="en-GB" sz="1800">
                <a:solidFill>
                  <a:schemeClr val="bg1"/>
                </a:solidFill>
              </a:rPr>
              <a:t>Dopamine</a:t>
            </a:r>
          </a:p>
          <a:p>
            <a:pPr eaLnBrk="0" hangingPunct="0"/>
            <a:r>
              <a:rPr lang="en-GB" sz="1800">
                <a:solidFill>
                  <a:schemeClr val="bg1"/>
                </a:solidFill>
              </a:rPr>
              <a:t>Glutamate</a:t>
            </a:r>
          </a:p>
          <a:p>
            <a:pPr eaLnBrk="0" hangingPunct="0"/>
            <a:r>
              <a:rPr lang="en-GB" sz="1800">
                <a:solidFill>
                  <a:schemeClr val="bg1"/>
                </a:solidFill>
              </a:rPr>
              <a:t>Cannabinoids</a:t>
            </a:r>
          </a:p>
        </p:txBody>
      </p:sp>
      <p:sp>
        <p:nvSpPr>
          <p:cNvPr id="562203" name="Rectangle 27"/>
          <p:cNvSpPr>
            <a:spLocks noChangeArrowheads="1"/>
          </p:cNvSpPr>
          <p:nvPr/>
        </p:nvSpPr>
        <p:spPr bwMode="auto">
          <a:xfrm>
            <a:off x="4191000" y="5816600"/>
            <a:ext cx="2743200" cy="43180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rgbClr val="A5452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GB" sz="2000">
                <a:solidFill>
                  <a:schemeClr val="bg1"/>
                </a:solidFill>
              </a:rPr>
              <a:t>Energy expenditure</a:t>
            </a:r>
          </a:p>
        </p:txBody>
      </p:sp>
      <p:sp>
        <p:nvSpPr>
          <p:cNvPr id="562204" name="Rectangle 28"/>
          <p:cNvSpPr>
            <a:spLocks noChangeArrowheads="1"/>
          </p:cNvSpPr>
          <p:nvPr/>
        </p:nvSpPr>
        <p:spPr bwMode="auto">
          <a:xfrm>
            <a:off x="250825" y="4797425"/>
            <a:ext cx="25209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bg1"/>
                </a:solidFill>
              </a:rPr>
              <a:t>Ghrelin</a:t>
            </a:r>
          </a:p>
          <a:p>
            <a:r>
              <a:rPr lang="en-US" sz="1800">
                <a:solidFill>
                  <a:schemeClr val="bg1"/>
                </a:solidFill>
              </a:rPr>
              <a:t>Enterostatin</a:t>
            </a:r>
          </a:p>
          <a:p>
            <a:r>
              <a:rPr lang="en-US" sz="1800">
                <a:solidFill>
                  <a:schemeClr val="bg1"/>
                </a:solidFill>
              </a:rPr>
              <a:t>Cholecystokinin</a:t>
            </a:r>
          </a:p>
          <a:p>
            <a:r>
              <a:rPr lang="en-US" sz="1800">
                <a:solidFill>
                  <a:schemeClr val="bg1"/>
                </a:solidFill>
              </a:rPr>
              <a:t>PP; PYY 3-36</a:t>
            </a:r>
          </a:p>
          <a:p>
            <a:r>
              <a:rPr lang="en-US" sz="1800">
                <a:solidFill>
                  <a:schemeClr val="bg1"/>
                </a:solidFill>
              </a:rPr>
              <a:t>oxyntomodulin</a:t>
            </a:r>
          </a:p>
          <a:p>
            <a:r>
              <a:rPr lang="en-US" sz="1800">
                <a:solidFill>
                  <a:schemeClr val="bg1"/>
                </a:solidFill>
              </a:rPr>
              <a:t>GLP-1</a:t>
            </a:r>
            <a:endParaRPr lang="en-GB" sz="180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562198"/>
                                        </p:tgtEl>
                                        <p:attrNameLst>
                                          <p:attrName>style.visibility</p:attrName>
                                        </p:attrNameLst>
                                      </p:cBhvr>
                                      <p:to>
                                        <p:strVal val="visible"/>
                                      </p:to>
                                    </p:set>
                                    <p:anim calcmode="lin" valueType="num">
                                      <p:cBhvr additive="base">
                                        <p:cTn id="7" dur="500" fill="hold"/>
                                        <p:tgtEl>
                                          <p:spTgt spid="562198"/>
                                        </p:tgtEl>
                                        <p:attrNameLst>
                                          <p:attrName>ppt_x</p:attrName>
                                        </p:attrNameLst>
                                      </p:cBhvr>
                                      <p:tavLst>
                                        <p:tav tm="0">
                                          <p:val>
                                            <p:strVal val="0-#ppt_w/2"/>
                                          </p:val>
                                        </p:tav>
                                        <p:tav tm="100000">
                                          <p:val>
                                            <p:strVal val="#ppt_x"/>
                                          </p:val>
                                        </p:tav>
                                      </p:tavLst>
                                    </p:anim>
                                    <p:anim calcmode="lin" valueType="num">
                                      <p:cBhvr additive="base">
                                        <p:cTn id="8" dur="500" fill="hold"/>
                                        <p:tgtEl>
                                          <p:spTgt spid="56219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62202"/>
                                        </p:tgtEl>
                                        <p:attrNameLst>
                                          <p:attrName>style.visibility</p:attrName>
                                        </p:attrNameLst>
                                      </p:cBhvr>
                                      <p:to>
                                        <p:strVal val="visible"/>
                                      </p:to>
                                    </p:set>
                                    <p:anim calcmode="lin" valueType="num">
                                      <p:cBhvr additive="base">
                                        <p:cTn id="13" dur="500" fill="hold"/>
                                        <p:tgtEl>
                                          <p:spTgt spid="562202"/>
                                        </p:tgtEl>
                                        <p:attrNameLst>
                                          <p:attrName>ppt_x</p:attrName>
                                        </p:attrNameLst>
                                      </p:cBhvr>
                                      <p:tavLst>
                                        <p:tav tm="0">
                                          <p:val>
                                            <p:strVal val="1+#ppt_w/2"/>
                                          </p:val>
                                        </p:tav>
                                        <p:tav tm="100000">
                                          <p:val>
                                            <p:strVal val="#ppt_x"/>
                                          </p:val>
                                        </p:tav>
                                      </p:tavLst>
                                    </p:anim>
                                    <p:anim calcmode="lin" valueType="num">
                                      <p:cBhvr additive="base">
                                        <p:cTn id="14" dur="500" fill="hold"/>
                                        <p:tgtEl>
                                          <p:spTgt spid="56220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202"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a:xfrm>
            <a:off x="457200" y="274638"/>
            <a:ext cx="8229600" cy="706437"/>
          </a:xfrm>
        </p:spPr>
        <p:txBody>
          <a:bodyPr/>
          <a:lstStyle/>
          <a:p>
            <a:pPr algn="l"/>
            <a:r>
              <a:rPr lang="en-GB" sz="2400" b="1">
                <a:solidFill>
                  <a:schemeClr val="bg1"/>
                </a:solidFill>
                <a:effectLst>
                  <a:outerShdw blurRad="38100" dist="38100" dir="2700000" algn="tl">
                    <a:srgbClr val="000000"/>
                  </a:outerShdw>
                </a:effectLst>
              </a:rPr>
              <a:t>Appetite-regulating signals</a:t>
            </a:r>
          </a:p>
        </p:txBody>
      </p:sp>
      <p:grpSp>
        <p:nvGrpSpPr>
          <p:cNvPr id="564227" name="Group 3"/>
          <p:cNvGrpSpPr>
            <a:grpSpLocks/>
          </p:cNvGrpSpPr>
          <p:nvPr/>
        </p:nvGrpSpPr>
        <p:grpSpPr bwMode="auto">
          <a:xfrm>
            <a:off x="1547813" y="1149350"/>
            <a:ext cx="5976937" cy="5419725"/>
            <a:chOff x="975" y="724"/>
            <a:chExt cx="3765" cy="3414"/>
          </a:xfrm>
        </p:grpSpPr>
        <p:pic>
          <p:nvPicPr>
            <p:cNvPr id="564228" name="Picture 4" descr="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 y="724"/>
              <a:ext cx="3765" cy="3414"/>
            </a:xfrm>
            <a:prstGeom prst="rect">
              <a:avLst/>
            </a:prstGeom>
            <a:noFill/>
            <a:extLst>
              <a:ext uri="{909E8E84-426E-40DD-AFC4-6F175D3DCCD1}">
                <a14:hiddenFill xmlns:a14="http://schemas.microsoft.com/office/drawing/2010/main">
                  <a:solidFill>
                    <a:srgbClr val="FFFFFF"/>
                  </a:solidFill>
                </a14:hiddenFill>
              </a:ext>
            </a:extLst>
          </p:spPr>
        </p:pic>
        <p:sp>
          <p:nvSpPr>
            <p:cNvPr id="564229" name="Oval 5"/>
            <p:cNvSpPr>
              <a:spLocks noChangeArrowheads="1"/>
            </p:cNvSpPr>
            <p:nvPr/>
          </p:nvSpPr>
          <p:spPr bwMode="auto">
            <a:xfrm>
              <a:off x="2880" y="2115"/>
              <a:ext cx="476" cy="227"/>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4230" name="Oval 6"/>
            <p:cNvSpPr>
              <a:spLocks noChangeArrowheads="1"/>
            </p:cNvSpPr>
            <p:nvPr/>
          </p:nvSpPr>
          <p:spPr bwMode="auto">
            <a:xfrm>
              <a:off x="1973" y="3158"/>
              <a:ext cx="499" cy="136"/>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4231" name="Oval 7"/>
            <p:cNvSpPr>
              <a:spLocks noChangeArrowheads="1"/>
            </p:cNvSpPr>
            <p:nvPr/>
          </p:nvSpPr>
          <p:spPr bwMode="auto">
            <a:xfrm>
              <a:off x="2109" y="3770"/>
              <a:ext cx="499" cy="136"/>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179388" y="476250"/>
            <a:ext cx="8877300" cy="1384300"/>
          </a:xfrm>
        </p:spPr>
        <p:txBody>
          <a:bodyPr/>
          <a:lstStyle/>
          <a:p>
            <a:r>
              <a:rPr lang="en-GB" sz="4800" b="1">
                <a:solidFill>
                  <a:srgbClr val="FFFF00"/>
                </a:solidFill>
                <a:latin typeface="Arial Black" pitchFamily="34" charset="0"/>
              </a:rPr>
              <a:t>WHY DO YOU FEEL LESS HUNGRY AFTER A MEAL?</a:t>
            </a:r>
            <a:endParaRPr lang="en-US" sz="4800" b="1">
              <a:solidFill>
                <a:srgbClr val="FFFF00"/>
              </a:solidFill>
              <a:latin typeface="Arial Black" pitchFamily="34" charset="0"/>
            </a:endParaRPr>
          </a:p>
        </p:txBody>
      </p:sp>
      <p:sp>
        <p:nvSpPr>
          <p:cNvPr id="566275" name="Rectangle 3"/>
          <p:cNvSpPr>
            <a:spLocks noGrp="1" noChangeArrowheads="1"/>
          </p:cNvSpPr>
          <p:nvPr>
            <p:ph type="body" idx="1"/>
          </p:nvPr>
        </p:nvSpPr>
        <p:spPr>
          <a:xfrm>
            <a:off x="323850" y="2338388"/>
            <a:ext cx="9021763" cy="4114800"/>
          </a:xfrm>
        </p:spPr>
        <p:txBody>
          <a:bodyPr/>
          <a:lstStyle/>
          <a:p>
            <a:r>
              <a:rPr lang="en-GB" sz="4000" b="1">
                <a:solidFill>
                  <a:schemeClr val="bg1"/>
                </a:solidFill>
              </a:rPr>
              <a:t>Bulk in stomach? …… NO</a:t>
            </a:r>
          </a:p>
          <a:p>
            <a:r>
              <a:rPr lang="en-GB" sz="4000" b="1">
                <a:solidFill>
                  <a:schemeClr val="bg1"/>
                </a:solidFill>
              </a:rPr>
              <a:t>Nutriments in circulation? … NO</a:t>
            </a:r>
          </a:p>
          <a:p>
            <a:r>
              <a:rPr lang="en-GB" sz="4000" b="1">
                <a:solidFill>
                  <a:schemeClr val="bg1"/>
                </a:solidFill>
              </a:rPr>
              <a:t>Signal from the gut?</a:t>
            </a:r>
          </a:p>
          <a:p>
            <a:pPr lvl="1"/>
            <a:r>
              <a:rPr lang="en-GB" sz="4000" b="1">
                <a:solidFill>
                  <a:schemeClr val="bg1"/>
                </a:solidFill>
              </a:rPr>
              <a:t>Neural?</a:t>
            </a:r>
          </a:p>
          <a:p>
            <a:pPr lvl="1"/>
            <a:r>
              <a:rPr lang="en-GB" sz="4000" b="1">
                <a:solidFill>
                  <a:schemeClr val="bg1"/>
                </a:solidFill>
              </a:rPr>
              <a:t>Hormonal?</a:t>
            </a:r>
            <a:endParaRPr lang="en-US" sz="4000" b="1">
              <a:solidFill>
                <a:schemeClr val="bg1"/>
              </a:solidFill>
            </a:endParaRPr>
          </a:p>
          <a:p>
            <a:endParaRPr lang="en-US" sz="4000" b="1">
              <a:solidFill>
                <a:schemeClr val="bg1"/>
              </a:solidFill>
            </a:endParaRP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7298" name="Freeform 2"/>
          <p:cNvSpPr>
            <a:spLocks/>
          </p:cNvSpPr>
          <p:nvPr/>
        </p:nvSpPr>
        <p:spPr bwMode="auto">
          <a:xfrm>
            <a:off x="4249738" y="908050"/>
            <a:ext cx="201612" cy="1017588"/>
          </a:xfrm>
          <a:custGeom>
            <a:avLst/>
            <a:gdLst>
              <a:gd name="T0" fmla="*/ 0 w 85"/>
              <a:gd name="T1" fmla="*/ 0 h 460"/>
              <a:gd name="T2" fmla="*/ 84 w 85"/>
              <a:gd name="T3" fmla="*/ 454 h 460"/>
              <a:gd name="T4" fmla="*/ 85 w 85"/>
              <a:gd name="T5" fmla="*/ 460 h 460"/>
            </a:gdLst>
            <a:ahLst/>
            <a:cxnLst>
              <a:cxn ang="0">
                <a:pos x="T0" y="T1"/>
              </a:cxn>
              <a:cxn ang="0">
                <a:pos x="T2" y="T3"/>
              </a:cxn>
              <a:cxn ang="0">
                <a:pos x="T4" y="T5"/>
              </a:cxn>
            </a:cxnLst>
            <a:rect l="0" t="0" r="r" b="b"/>
            <a:pathLst>
              <a:path w="85" h="460">
                <a:moveTo>
                  <a:pt x="0" y="0"/>
                </a:moveTo>
                <a:lnTo>
                  <a:pt x="84" y="454"/>
                </a:lnTo>
                <a:lnTo>
                  <a:pt x="85" y="460"/>
                </a:lnTo>
              </a:path>
            </a:pathLst>
          </a:custGeom>
          <a:noFill/>
          <a:ln w="2857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7299" name="Freeform 3"/>
          <p:cNvSpPr>
            <a:spLocks/>
          </p:cNvSpPr>
          <p:nvPr/>
        </p:nvSpPr>
        <p:spPr bwMode="auto">
          <a:xfrm>
            <a:off x="4068763" y="946150"/>
            <a:ext cx="180975" cy="957263"/>
          </a:xfrm>
          <a:custGeom>
            <a:avLst/>
            <a:gdLst>
              <a:gd name="T0" fmla="*/ 0 w 77"/>
              <a:gd name="T1" fmla="*/ 0 h 433"/>
              <a:gd name="T2" fmla="*/ 77 w 77"/>
              <a:gd name="T3" fmla="*/ 433 h 433"/>
            </a:gdLst>
            <a:ahLst/>
            <a:cxnLst>
              <a:cxn ang="0">
                <a:pos x="T0" y="T1"/>
              </a:cxn>
              <a:cxn ang="0">
                <a:pos x="T2" y="T3"/>
              </a:cxn>
            </a:cxnLst>
            <a:rect l="0" t="0" r="r" b="b"/>
            <a:pathLst>
              <a:path w="77" h="433">
                <a:moveTo>
                  <a:pt x="0" y="0"/>
                </a:moveTo>
                <a:lnTo>
                  <a:pt x="77" y="433"/>
                </a:lnTo>
              </a:path>
            </a:pathLst>
          </a:custGeom>
          <a:noFill/>
          <a:ln w="2857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7300" name="Freeform 4"/>
          <p:cNvSpPr>
            <a:spLocks/>
          </p:cNvSpPr>
          <p:nvPr/>
        </p:nvSpPr>
        <p:spPr bwMode="auto">
          <a:xfrm>
            <a:off x="3035300" y="1897063"/>
            <a:ext cx="1262063" cy="1017587"/>
          </a:xfrm>
          <a:custGeom>
            <a:avLst/>
            <a:gdLst>
              <a:gd name="T0" fmla="*/ 767 w 795"/>
              <a:gd name="T1" fmla="*/ 0 h 641"/>
              <a:gd name="T2" fmla="*/ 789 w 795"/>
              <a:gd name="T3" fmla="*/ 112 h 641"/>
              <a:gd name="T4" fmla="*/ 782 w 795"/>
              <a:gd name="T5" fmla="*/ 209 h 641"/>
              <a:gd name="T6" fmla="*/ 712 w 795"/>
              <a:gd name="T7" fmla="*/ 325 h 641"/>
              <a:gd name="T8" fmla="*/ 470 w 795"/>
              <a:gd name="T9" fmla="*/ 515 h 641"/>
              <a:gd name="T10" fmla="*/ 93 w 795"/>
              <a:gd name="T11" fmla="*/ 610 h 641"/>
              <a:gd name="T12" fmla="*/ 0 w 795"/>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95" h="641">
                <a:moveTo>
                  <a:pt x="767" y="0"/>
                </a:moveTo>
                <a:cubicBezTo>
                  <a:pt x="770" y="18"/>
                  <a:pt x="786" y="77"/>
                  <a:pt x="789" y="112"/>
                </a:cubicBezTo>
                <a:cubicBezTo>
                  <a:pt x="792" y="146"/>
                  <a:pt x="795" y="174"/>
                  <a:pt x="782" y="209"/>
                </a:cubicBezTo>
                <a:cubicBezTo>
                  <a:pt x="768" y="244"/>
                  <a:pt x="764" y="275"/>
                  <a:pt x="712" y="325"/>
                </a:cubicBezTo>
                <a:cubicBezTo>
                  <a:pt x="659" y="375"/>
                  <a:pt x="573" y="467"/>
                  <a:pt x="470" y="515"/>
                </a:cubicBezTo>
                <a:cubicBezTo>
                  <a:pt x="368" y="562"/>
                  <a:pt x="171" y="589"/>
                  <a:pt x="93" y="610"/>
                </a:cubicBezTo>
                <a:cubicBezTo>
                  <a:pt x="15" y="631"/>
                  <a:pt x="19" y="635"/>
                  <a:pt x="0" y="641"/>
                </a:cubicBezTo>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7301" name="Freeform 5"/>
          <p:cNvSpPr>
            <a:spLocks/>
          </p:cNvSpPr>
          <p:nvPr/>
        </p:nvSpPr>
        <p:spPr bwMode="auto">
          <a:xfrm>
            <a:off x="3260725" y="1924050"/>
            <a:ext cx="1555750" cy="1516063"/>
          </a:xfrm>
          <a:custGeom>
            <a:avLst/>
            <a:gdLst>
              <a:gd name="T0" fmla="*/ 504 w 657"/>
              <a:gd name="T1" fmla="*/ 0 h 685"/>
              <a:gd name="T2" fmla="*/ 519 w 657"/>
              <a:gd name="T3" fmla="*/ 60 h 685"/>
              <a:gd name="T4" fmla="*/ 551 w 657"/>
              <a:gd name="T5" fmla="*/ 150 h 685"/>
              <a:gd name="T6" fmla="*/ 652 w 657"/>
              <a:gd name="T7" fmla="*/ 339 h 685"/>
              <a:gd name="T8" fmla="*/ 584 w 657"/>
              <a:gd name="T9" fmla="*/ 617 h 685"/>
              <a:gd name="T10" fmla="*/ 274 w 657"/>
              <a:gd name="T11" fmla="*/ 679 h 685"/>
              <a:gd name="T12" fmla="*/ 0 w 657"/>
              <a:gd name="T13" fmla="*/ 580 h 685"/>
            </a:gdLst>
            <a:ahLst/>
            <a:cxnLst>
              <a:cxn ang="0">
                <a:pos x="T0" y="T1"/>
              </a:cxn>
              <a:cxn ang="0">
                <a:pos x="T2" y="T3"/>
              </a:cxn>
              <a:cxn ang="0">
                <a:pos x="T4" y="T5"/>
              </a:cxn>
              <a:cxn ang="0">
                <a:pos x="T6" y="T7"/>
              </a:cxn>
              <a:cxn ang="0">
                <a:pos x="T8" y="T9"/>
              </a:cxn>
              <a:cxn ang="0">
                <a:pos x="T10" y="T11"/>
              </a:cxn>
              <a:cxn ang="0">
                <a:pos x="T12" y="T13"/>
              </a:cxn>
            </a:cxnLst>
            <a:rect l="0" t="0" r="r" b="b"/>
            <a:pathLst>
              <a:path w="657" h="685">
                <a:moveTo>
                  <a:pt x="504" y="0"/>
                </a:moveTo>
                <a:cubicBezTo>
                  <a:pt x="506" y="10"/>
                  <a:pt x="511" y="35"/>
                  <a:pt x="519" y="60"/>
                </a:cubicBezTo>
                <a:cubicBezTo>
                  <a:pt x="527" y="85"/>
                  <a:pt x="529" y="104"/>
                  <a:pt x="551" y="150"/>
                </a:cubicBezTo>
                <a:cubicBezTo>
                  <a:pt x="573" y="196"/>
                  <a:pt x="647" y="261"/>
                  <a:pt x="652" y="339"/>
                </a:cubicBezTo>
                <a:cubicBezTo>
                  <a:pt x="657" y="417"/>
                  <a:pt x="647" y="560"/>
                  <a:pt x="584" y="617"/>
                </a:cubicBezTo>
                <a:cubicBezTo>
                  <a:pt x="521" y="674"/>
                  <a:pt x="371" y="685"/>
                  <a:pt x="274" y="679"/>
                </a:cubicBezTo>
                <a:cubicBezTo>
                  <a:pt x="177" y="673"/>
                  <a:pt x="57" y="601"/>
                  <a:pt x="0" y="580"/>
                </a:cubicBezTo>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7302" name="Freeform 6"/>
          <p:cNvSpPr>
            <a:spLocks/>
          </p:cNvSpPr>
          <p:nvPr/>
        </p:nvSpPr>
        <p:spPr bwMode="auto">
          <a:xfrm>
            <a:off x="2828925" y="3138488"/>
            <a:ext cx="2206625" cy="858837"/>
          </a:xfrm>
          <a:custGeom>
            <a:avLst/>
            <a:gdLst>
              <a:gd name="T0" fmla="*/ 188 w 933"/>
              <a:gd name="T1" fmla="*/ 34 h 388"/>
              <a:gd name="T2" fmla="*/ 92 w 933"/>
              <a:gd name="T3" fmla="*/ 13 h 388"/>
              <a:gd name="T4" fmla="*/ 6 w 933"/>
              <a:gd name="T5" fmla="*/ 108 h 388"/>
              <a:gd name="T6" fmla="*/ 57 w 933"/>
              <a:gd name="T7" fmla="*/ 242 h 388"/>
              <a:gd name="T8" fmla="*/ 288 w 933"/>
              <a:gd name="T9" fmla="*/ 322 h 388"/>
              <a:gd name="T10" fmla="*/ 563 w 933"/>
              <a:gd name="T11" fmla="*/ 376 h 388"/>
              <a:gd name="T12" fmla="*/ 933 w 933"/>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933" h="388">
                <a:moveTo>
                  <a:pt x="188" y="34"/>
                </a:moveTo>
                <a:cubicBezTo>
                  <a:pt x="171" y="30"/>
                  <a:pt x="123" y="0"/>
                  <a:pt x="92" y="13"/>
                </a:cubicBezTo>
                <a:cubicBezTo>
                  <a:pt x="62" y="25"/>
                  <a:pt x="12" y="69"/>
                  <a:pt x="6" y="108"/>
                </a:cubicBezTo>
                <a:cubicBezTo>
                  <a:pt x="0" y="146"/>
                  <a:pt x="10" y="206"/>
                  <a:pt x="57" y="242"/>
                </a:cubicBezTo>
                <a:cubicBezTo>
                  <a:pt x="104" y="277"/>
                  <a:pt x="204" y="300"/>
                  <a:pt x="288" y="322"/>
                </a:cubicBezTo>
                <a:cubicBezTo>
                  <a:pt x="372" y="344"/>
                  <a:pt x="456" y="365"/>
                  <a:pt x="563" y="376"/>
                </a:cubicBezTo>
                <a:cubicBezTo>
                  <a:pt x="670" y="387"/>
                  <a:pt x="856" y="386"/>
                  <a:pt x="933" y="388"/>
                </a:cubicBezTo>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7303" name="Freeform 7"/>
          <p:cNvSpPr>
            <a:spLocks/>
          </p:cNvSpPr>
          <p:nvPr/>
        </p:nvSpPr>
        <p:spPr bwMode="auto">
          <a:xfrm>
            <a:off x="2627313" y="2906713"/>
            <a:ext cx="2436812" cy="1276350"/>
          </a:xfrm>
          <a:custGeom>
            <a:avLst/>
            <a:gdLst>
              <a:gd name="T0" fmla="*/ 178 w 1030"/>
              <a:gd name="T1" fmla="*/ 0 h 577"/>
              <a:gd name="T2" fmla="*/ 66 w 1030"/>
              <a:gd name="T3" fmla="*/ 60 h 577"/>
              <a:gd name="T4" fmla="*/ 10 w 1030"/>
              <a:gd name="T5" fmla="*/ 142 h 577"/>
              <a:gd name="T6" fmla="*/ 4 w 1030"/>
              <a:gd name="T7" fmla="*/ 290 h 577"/>
              <a:gd name="T8" fmla="*/ 28 w 1030"/>
              <a:gd name="T9" fmla="*/ 376 h 577"/>
              <a:gd name="T10" fmla="*/ 110 w 1030"/>
              <a:gd name="T11" fmla="*/ 442 h 577"/>
              <a:gd name="T12" fmla="*/ 226 w 1030"/>
              <a:gd name="T13" fmla="*/ 492 h 577"/>
              <a:gd name="T14" fmla="*/ 232 w 1030"/>
              <a:gd name="T15" fmla="*/ 494 h 577"/>
              <a:gd name="T16" fmla="*/ 370 w 1030"/>
              <a:gd name="T17" fmla="*/ 520 h 577"/>
              <a:gd name="T18" fmla="*/ 570 w 1030"/>
              <a:gd name="T19" fmla="*/ 556 h 577"/>
              <a:gd name="T20" fmla="*/ 724 w 1030"/>
              <a:gd name="T21" fmla="*/ 574 h 577"/>
              <a:gd name="T22" fmla="*/ 850 w 1030"/>
              <a:gd name="T23" fmla="*/ 572 h 577"/>
              <a:gd name="T24" fmla="*/ 924 w 1030"/>
              <a:gd name="T25" fmla="*/ 572 h 577"/>
              <a:gd name="T26" fmla="*/ 1030 w 1030"/>
              <a:gd name="T27" fmla="*/ 57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0" h="577">
                <a:moveTo>
                  <a:pt x="178" y="0"/>
                </a:moveTo>
                <a:cubicBezTo>
                  <a:pt x="159" y="10"/>
                  <a:pt x="94" y="36"/>
                  <a:pt x="66" y="60"/>
                </a:cubicBezTo>
                <a:cubicBezTo>
                  <a:pt x="38" y="84"/>
                  <a:pt x="20" y="104"/>
                  <a:pt x="10" y="142"/>
                </a:cubicBezTo>
                <a:cubicBezTo>
                  <a:pt x="0" y="180"/>
                  <a:pt x="1" y="251"/>
                  <a:pt x="4" y="290"/>
                </a:cubicBezTo>
                <a:cubicBezTo>
                  <a:pt x="7" y="329"/>
                  <a:pt x="10" y="351"/>
                  <a:pt x="28" y="376"/>
                </a:cubicBezTo>
                <a:cubicBezTo>
                  <a:pt x="46" y="401"/>
                  <a:pt x="77" y="423"/>
                  <a:pt x="110" y="442"/>
                </a:cubicBezTo>
                <a:cubicBezTo>
                  <a:pt x="143" y="461"/>
                  <a:pt x="206" y="483"/>
                  <a:pt x="226" y="492"/>
                </a:cubicBezTo>
                <a:cubicBezTo>
                  <a:pt x="246" y="501"/>
                  <a:pt x="208" y="489"/>
                  <a:pt x="232" y="494"/>
                </a:cubicBezTo>
                <a:cubicBezTo>
                  <a:pt x="256" y="499"/>
                  <a:pt x="314" y="510"/>
                  <a:pt x="370" y="520"/>
                </a:cubicBezTo>
                <a:cubicBezTo>
                  <a:pt x="426" y="530"/>
                  <a:pt x="511" y="547"/>
                  <a:pt x="570" y="556"/>
                </a:cubicBezTo>
                <a:cubicBezTo>
                  <a:pt x="629" y="565"/>
                  <a:pt x="677" y="571"/>
                  <a:pt x="724" y="574"/>
                </a:cubicBezTo>
                <a:cubicBezTo>
                  <a:pt x="771" y="577"/>
                  <a:pt x="817" y="572"/>
                  <a:pt x="850" y="572"/>
                </a:cubicBezTo>
                <a:cubicBezTo>
                  <a:pt x="883" y="572"/>
                  <a:pt x="894" y="571"/>
                  <a:pt x="924" y="572"/>
                </a:cubicBezTo>
                <a:cubicBezTo>
                  <a:pt x="954" y="573"/>
                  <a:pt x="1008" y="575"/>
                  <a:pt x="1030" y="575"/>
                </a:cubicBezTo>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7304" name="Freeform 8" descr="20%"/>
          <p:cNvSpPr>
            <a:spLocks/>
          </p:cNvSpPr>
          <p:nvPr/>
        </p:nvSpPr>
        <p:spPr bwMode="auto">
          <a:xfrm rot="357158">
            <a:off x="2833688" y="3406775"/>
            <a:ext cx="2306637" cy="422275"/>
          </a:xfrm>
          <a:custGeom>
            <a:avLst/>
            <a:gdLst>
              <a:gd name="T0" fmla="*/ 2 w 975"/>
              <a:gd name="T1" fmla="*/ 46 h 191"/>
              <a:gd name="T2" fmla="*/ 115 w 975"/>
              <a:gd name="T3" fmla="*/ 64 h 191"/>
              <a:gd name="T4" fmla="*/ 145 w 975"/>
              <a:gd name="T5" fmla="*/ 62 h 191"/>
              <a:gd name="T6" fmla="*/ 201 w 975"/>
              <a:gd name="T7" fmla="*/ 59 h 191"/>
              <a:gd name="T8" fmla="*/ 273 w 975"/>
              <a:gd name="T9" fmla="*/ 43 h 191"/>
              <a:gd name="T10" fmla="*/ 289 w 975"/>
              <a:gd name="T11" fmla="*/ 40 h 191"/>
              <a:gd name="T12" fmla="*/ 307 w 975"/>
              <a:gd name="T13" fmla="*/ 41 h 191"/>
              <a:gd name="T14" fmla="*/ 321 w 975"/>
              <a:gd name="T15" fmla="*/ 43 h 191"/>
              <a:gd name="T16" fmla="*/ 411 w 975"/>
              <a:gd name="T17" fmla="*/ 40 h 191"/>
              <a:gd name="T18" fmla="*/ 453 w 975"/>
              <a:gd name="T19" fmla="*/ 43 h 191"/>
              <a:gd name="T20" fmla="*/ 521 w 975"/>
              <a:gd name="T21" fmla="*/ 46 h 191"/>
              <a:gd name="T22" fmla="*/ 576 w 975"/>
              <a:gd name="T23" fmla="*/ 32 h 191"/>
              <a:gd name="T24" fmla="*/ 644 w 975"/>
              <a:gd name="T25" fmla="*/ 31 h 191"/>
              <a:gd name="T26" fmla="*/ 727 w 975"/>
              <a:gd name="T27" fmla="*/ 0 h 191"/>
              <a:gd name="T28" fmla="*/ 803 w 975"/>
              <a:gd name="T29" fmla="*/ 3 h 191"/>
              <a:gd name="T30" fmla="*/ 842 w 975"/>
              <a:gd name="T31" fmla="*/ 10 h 191"/>
              <a:gd name="T32" fmla="*/ 920 w 975"/>
              <a:gd name="T33" fmla="*/ 9 h 191"/>
              <a:gd name="T34" fmla="*/ 939 w 975"/>
              <a:gd name="T35" fmla="*/ 12 h 191"/>
              <a:gd name="T36" fmla="*/ 939 w 975"/>
              <a:gd name="T37" fmla="*/ 35 h 191"/>
              <a:gd name="T38" fmla="*/ 975 w 975"/>
              <a:gd name="T39" fmla="*/ 70 h 191"/>
              <a:gd name="T40" fmla="*/ 899 w 975"/>
              <a:gd name="T41" fmla="*/ 122 h 191"/>
              <a:gd name="T42" fmla="*/ 897 w 975"/>
              <a:gd name="T43" fmla="*/ 125 h 191"/>
              <a:gd name="T44" fmla="*/ 909 w 975"/>
              <a:gd name="T45" fmla="*/ 131 h 191"/>
              <a:gd name="T46" fmla="*/ 881 w 975"/>
              <a:gd name="T47" fmla="*/ 143 h 191"/>
              <a:gd name="T48" fmla="*/ 767 w 975"/>
              <a:gd name="T49" fmla="*/ 165 h 191"/>
              <a:gd name="T50" fmla="*/ 740 w 975"/>
              <a:gd name="T51" fmla="*/ 181 h 191"/>
              <a:gd name="T52" fmla="*/ 688 w 975"/>
              <a:gd name="T53" fmla="*/ 175 h 191"/>
              <a:gd name="T54" fmla="*/ 646 w 975"/>
              <a:gd name="T55" fmla="*/ 182 h 191"/>
              <a:gd name="T56" fmla="*/ 573 w 975"/>
              <a:gd name="T57" fmla="*/ 183 h 191"/>
              <a:gd name="T58" fmla="*/ 534 w 975"/>
              <a:gd name="T59" fmla="*/ 185 h 191"/>
              <a:gd name="T60" fmla="*/ 510 w 975"/>
              <a:gd name="T61" fmla="*/ 181 h 191"/>
              <a:gd name="T62" fmla="*/ 469 w 975"/>
              <a:gd name="T63" fmla="*/ 189 h 191"/>
              <a:gd name="T64" fmla="*/ 424 w 975"/>
              <a:gd name="T65" fmla="*/ 187 h 191"/>
              <a:gd name="T66" fmla="*/ 411 w 975"/>
              <a:gd name="T67" fmla="*/ 189 h 191"/>
              <a:gd name="T68" fmla="*/ 394 w 975"/>
              <a:gd name="T69" fmla="*/ 191 h 191"/>
              <a:gd name="T70" fmla="*/ 242 w 975"/>
              <a:gd name="T71" fmla="*/ 177 h 191"/>
              <a:gd name="T72" fmla="*/ 222 w 975"/>
              <a:gd name="T73" fmla="*/ 165 h 191"/>
              <a:gd name="T74" fmla="*/ 169 w 975"/>
              <a:gd name="T75" fmla="*/ 158 h 191"/>
              <a:gd name="T76" fmla="*/ 137 w 975"/>
              <a:gd name="T77" fmla="*/ 153 h 191"/>
              <a:gd name="T78" fmla="*/ 122 w 975"/>
              <a:gd name="T79" fmla="*/ 150 h 191"/>
              <a:gd name="T80" fmla="*/ 85 w 975"/>
              <a:gd name="T81" fmla="*/ 131 h 191"/>
              <a:gd name="T82" fmla="*/ 67 w 975"/>
              <a:gd name="T83" fmla="*/ 118 h 191"/>
              <a:gd name="T84" fmla="*/ 57 w 975"/>
              <a:gd name="T85" fmla="*/ 115 h 191"/>
              <a:gd name="T86" fmla="*/ 54 w 975"/>
              <a:gd name="T87" fmla="*/ 109 h 191"/>
              <a:gd name="T88" fmla="*/ 49 w 975"/>
              <a:gd name="T89" fmla="*/ 109 h 191"/>
              <a:gd name="T90" fmla="*/ 0 w 975"/>
              <a:gd name="T91" fmla="*/ 6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5" h="191">
                <a:moveTo>
                  <a:pt x="2" y="46"/>
                </a:moveTo>
                <a:cubicBezTo>
                  <a:pt x="18" y="42"/>
                  <a:pt x="97" y="65"/>
                  <a:pt x="115" y="64"/>
                </a:cubicBezTo>
                <a:cubicBezTo>
                  <a:pt x="125" y="63"/>
                  <a:pt x="134" y="62"/>
                  <a:pt x="145" y="62"/>
                </a:cubicBezTo>
                <a:cubicBezTo>
                  <a:pt x="163" y="59"/>
                  <a:pt x="184" y="63"/>
                  <a:pt x="201" y="59"/>
                </a:cubicBezTo>
                <a:cubicBezTo>
                  <a:pt x="226" y="54"/>
                  <a:pt x="248" y="47"/>
                  <a:pt x="273" y="43"/>
                </a:cubicBezTo>
                <a:cubicBezTo>
                  <a:pt x="278" y="42"/>
                  <a:pt x="283" y="41"/>
                  <a:pt x="289" y="40"/>
                </a:cubicBezTo>
                <a:cubicBezTo>
                  <a:pt x="295" y="40"/>
                  <a:pt x="301" y="40"/>
                  <a:pt x="307" y="41"/>
                </a:cubicBezTo>
                <a:cubicBezTo>
                  <a:pt x="312" y="41"/>
                  <a:pt x="321" y="43"/>
                  <a:pt x="321" y="43"/>
                </a:cubicBezTo>
                <a:cubicBezTo>
                  <a:pt x="351" y="38"/>
                  <a:pt x="381" y="47"/>
                  <a:pt x="411" y="40"/>
                </a:cubicBezTo>
                <a:cubicBezTo>
                  <a:pt x="427" y="41"/>
                  <a:pt x="439" y="42"/>
                  <a:pt x="453" y="43"/>
                </a:cubicBezTo>
                <a:cubicBezTo>
                  <a:pt x="469" y="49"/>
                  <a:pt x="498" y="47"/>
                  <a:pt x="521" y="46"/>
                </a:cubicBezTo>
                <a:cubicBezTo>
                  <a:pt x="536" y="45"/>
                  <a:pt x="560" y="32"/>
                  <a:pt x="576" y="32"/>
                </a:cubicBezTo>
                <a:cubicBezTo>
                  <a:pt x="594" y="32"/>
                  <a:pt x="625" y="32"/>
                  <a:pt x="644" y="31"/>
                </a:cubicBezTo>
                <a:cubicBezTo>
                  <a:pt x="675" y="23"/>
                  <a:pt x="692" y="2"/>
                  <a:pt x="727" y="0"/>
                </a:cubicBezTo>
                <a:cubicBezTo>
                  <a:pt x="753" y="0"/>
                  <a:pt x="778" y="1"/>
                  <a:pt x="803" y="3"/>
                </a:cubicBezTo>
                <a:cubicBezTo>
                  <a:pt x="816" y="6"/>
                  <a:pt x="828" y="8"/>
                  <a:pt x="842" y="10"/>
                </a:cubicBezTo>
                <a:cubicBezTo>
                  <a:pt x="875" y="7"/>
                  <a:pt x="861" y="8"/>
                  <a:pt x="920" y="9"/>
                </a:cubicBezTo>
                <a:cubicBezTo>
                  <a:pt x="927" y="10"/>
                  <a:pt x="933" y="11"/>
                  <a:pt x="939" y="12"/>
                </a:cubicBezTo>
                <a:cubicBezTo>
                  <a:pt x="946" y="17"/>
                  <a:pt x="939" y="32"/>
                  <a:pt x="939" y="35"/>
                </a:cubicBezTo>
                <a:cubicBezTo>
                  <a:pt x="942" y="51"/>
                  <a:pt x="954" y="59"/>
                  <a:pt x="975" y="70"/>
                </a:cubicBezTo>
                <a:cubicBezTo>
                  <a:pt x="970" y="86"/>
                  <a:pt x="917" y="108"/>
                  <a:pt x="899" y="122"/>
                </a:cubicBezTo>
                <a:cubicBezTo>
                  <a:pt x="898" y="123"/>
                  <a:pt x="896" y="124"/>
                  <a:pt x="897" y="125"/>
                </a:cubicBezTo>
                <a:cubicBezTo>
                  <a:pt x="900" y="128"/>
                  <a:pt x="909" y="131"/>
                  <a:pt x="909" y="131"/>
                </a:cubicBezTo>
                <a:cubicBezTo>
                  <a:pt x="905" y="137"/>
                  <a:pt x="891" y="140"/>
                  <a:pt x="881" y="143"/>
                </a:cubicBezTo>
                <a:cubicBezTo>
                  <a:pt x="844" y="155"/>
                  <a:pt x="807" y="159"/>
                  <a:pt x="767" y="165"/>
                </a:cubicBezTo>
                <a:cubicBezTo>
                  <a:pt x="761" y="175"/>
                  <a:pt x="758" y="178"/>
                  <a:pt x="740" y="181"/>
                </a:cubicBezTo>
                <a:cubicBezTo>
                  <a:pt x="720" y="181"/>
                  <a:pt x="707" y="178"/>
                  <a:pt x="688" y="175"/>
                </a:cubicBezTo>
                <a:cubicBezTo>
                  <a:pt x="675" y="179"/>
                  <a:pt x="661" y="181"/>
                  <a:pt x="646" y="182"/>
                </a:cubicBezTo>
                <a:cubicBezTo>
                  <a:pt x="621" y="181"/>
                  <a:pt x="597" y="181"/>
                  <a:pt x="573" y="183"/>
                </a:cubicBezTo>
                <a:cubicBezTo>
                  <a:pt x="558" y="186"/>
                  <a:pt x="550" y="186"/>
                  <a:pt x="534" y="185"/>
                </a:cubicBezTo>
                <a:cubicBezTo>
                  <a:pt x="526" y="184"/>
                  <a:pt x="518" y="183"/>
                  <a:pt x="510" y="181"/>
                </a:cubicBezTo>
                <a:cubicBezTo>
                  <a:pt x="494" y="182"/>
                  <a:pt x="482" y="185"/>
                  <a:pt x="469" y="189"/>
                </a:cubicBezTo>
                <a:cubicBezTo>
                  <a:pt x="449" y="188"/>
                  <a:pt x="443" y="186"/>
                  <a:pt x="424" y="187"/>
                </a:cubicBezTo>
                <a:cubicBezTo>
                  <a:pt x="420" y="188"/>
                  <a:pt x="415" y="188"/>
                  <a:pt x="411" y="189"/>
                </a:cubicBezTo>
                <a:cubicBezTo>
                  <a:pt x="405" y="190"/>
                  <a:pt x="394" y="191"/>
                  <a:pt x="394" y="191"/>
                </a:cubicBezTo>
                <a:cubicBezTo>
                  <a:pt x="321" y="184"/>
                  <a:pt x="323" y="179"/>
                  <a:pt x="242" y="177"/>
                </a:cubicBezTo>
                <a:cubicBezTo>
                  <a:pt x="237" y="175"/>
                  <a:pt x="226" y="166"/>
                  <a:pt x="222" y="165"/>
                </a:cubicBezTo>
                <a:cubicBezTo>
                  <a:pt x="209" y="159"/>
                  <a:pt x="186" y="159"/>
                  <a:pt x="169" y="158"/>
                </a:cubicBezTo>
                <a:cubicBezTo>
                  <a:pt x="133" y="151"/>
                  <a:pt x="178" y="159"/>
                  <a:pt x="137" y="153"/>
                </a:cubicBezTo>
                <a:cubicBezTo>
                  <a:pt x="132" y="152"/>
                  <a:pt x="122" y="150"/>
                  <a:pt x="122" y="150"/>
                </a:cubicBezTo>
                <a:cubicBezTo>
                  <a:pt x="110" y="144"/>
                  <a:pt x="97" y="138"/>
                  <a:pt x="85" y="131"/>
                </a:cubicBezTo>
                <a:cubicBezTo>
                  <a:pt x="82" y="125"/>
                  <a:pt x="78" y="121"/>
                  <a:pt x="67" y="118"/>
                </a:cubicBezTo>
                <a:cubicBezTo>
                  <a:pt x="62" y="110"/>
                  <a:pt x="71" y="122"/>
                  <a:pt x="57" y="115"/>
                </a:cubicBezTo>
                <a:cubicBezTo>
                  <a:pt x="55" y="113"/>
                  <a:pt x="57" y="110"/>
                  <a:pt x="54" y="109"/>
                </a:cubicBezTo>
                <a:cubicBezTo>
                  <a:pt x="52" y="109"/>
                  <a:pt x="49" y="109"/>
                  <a:pt x="49" y="109"/>
                </a:cubicBezTo>
                <a:lnTo>
                  <a:pt x="0" y="67"/>
                </a:lnTo>
              </a:path>
            </a:pathLst>
          </a:custGeom>
          <a:pattFill prst="pct20">
            <a:fgClr>
              <a:schemeClr val="accent1"/>
            </a:fgClr>
            <a:bgClr>
              <a:schemeClr val="bg1"/>
            </a:bgClr>
          </a:patt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7305" name="Freeform 9"/>
          <p:cNvSpPr>
            <a:spLocks/>
          </p:cNvSpPr>
          <p:nvPr/>
        </p:nvSpPr>
        <p:spPr bwMode="auto">
          <a:xfrm>
            <a:off x="3095625" y="3989388"/>
            <a:ext cx="2292350" cy="374650"/>
          </a:xfrm>
          <a:custGeom>
            <a:avLst/>
            <a:gdLst>
              <a:gd name="T0" fmla="*/ 822 w 969"/>
              <a:gd name="T1" fmla="*/ 4 h 170"/>
              <a:gd name="T2" fmla="*/ 942 w 969"/>
              <a:gd name="T3" fmla="*/ 12 h 170"/>
              <a:gd name="T4" fmla="*/ 966 w 969"/>
              <a:gd name="T5" fmla="*/ 78 h 170"/>
              <a:gd name="T6" fmla="*/ 958 w 969"/>
              <a:gd name="T7" fmla="*/ 132 h 170"/>
              <a:gd name="T8" fmla="*/ 916 w 969"/>
              <a:gd name="T9" fmla="*/ 164 h 170"/>
              <a:gd name="T10" fmla="*/ 886 w 969"/>
              <a:gd name="T11" fmla="*/ 168 h 170"/>
              <a:gd name="T12" fmla="*/ 858 w 969"/>
              <a:gd name="T13" fmla="*/ 170 h 170"/>
              <a:gd name="T14" fmla="*/ 812 w 969"/>
              <a:gd name="T15" fmla="*/ 170 h 170"/>
              <a:gd name="T16" fmla="*/ 0 w 969"/>
              <a:gd name="T17" fmla="*/ 16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9" h="170">
                <a:moveTo>
                  <a:pt x="822" y="4"/>
                </a:moveTo>
                <a:cubicBezTo>
                  <a:pt x="842" y="5"/>
                  <a:pt x="918" y="0"/>
                  <a:pt x="942" y="12"/>
                </a:cubicBezTo>
                <a:cubicBezTo>
                  <a:pt x="966" y="24"/>
                  <a:pt x="963" y="58"/>
                  <a:pt x="966" y="78"/>
                </a:cubicBezTo>
                <a:cubicBezTo>
                  <a:pt x="969" y="98"/>
                  <a:pt x="966" y="118"/>
                  <a:pt x="958" y="132"/>
                </a:cubicBezTo>
                <a:cubicBezTo>
                  <a:pt x="950" y="146"/>
                  <a:pt x="928" y="158"/>
                  <a:pt x="916" y="164"/>
                </a:cubicBezTo>
                <a:cubicBezTo>
                  <a:pt x="904" y="170"/>
                  <a:pt x="896" y="167"/>
                  <a:pt x="886" y="168"/>
                </a:cubicBezTo>
                <a:cubicBezTo>
                  <a:pt x="876" y="169"/>
                  <a:pt x="870" y="170"/>
                  <a:pt x="858" y="170"/>
                </a:cubicBezTo>
                <a:cubicBezTo>
                  <a:pt x="846" y="170"/>
                  <a:pt x="955" y="170"/>
                  <a:pt x="812" y="170"/>
                </a:cubicBezTo>
                <a:cubicBezTo>
                  <a:pt x="669" y="170"/>
                  <a:pt x="169" y="168"/>
                  <a:pt x="0" y="168"/>
                </a:cubicBezTo>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7306" name="Freeform 10"/>
          <p:cNvSpPr>
            <a:spLocks/>
          </p:cNvSpPr>
          <p:nvPr/>
        </p:nvSpPr>
        <p:spPr bwMode="auto">
          <a:xfrm>
            <a:off x="2863850" y="4178300"/>
            <a:ext cx="1528763" cy="376238"/>
          </a:xfrm>
          <a:custGeom>
            <a:avLst/>
            <a:gdLst>
              <a:gd name="T0" fmla="*/ 147 w 646"/>
              <a:gd name="T1" fmla="*/ 166 h 170"/>
              <a:gd name="T2" fmla="*/ 27 w 646"/>
              <a:gd name="T3" fmla="*/ 158 h 170"/>
              <a:gd name="T4" fmla="*/ 3 w 646"/>
              <a:gd name="T5" fmla="*/ 92 h 170"/>
              <a:gd name="T6" fmla="*/ 11 w 646"/>
              <a:gd name="T7" fmla="*/ 38 h 170"/>
              <a:gd name="T8" fmla="*/ 53 w 646"/>
              <a:gd name="T9" fmla="*/ 6 h 170"/>
              <a:gd name="T10" fmla="*/ 83 w 646"/>
              <a:gd name="T11" fmla="*/ 2 h 170"/>
              <a:gd name="T12" fmla="*/ 111 w 646"/>
              <a:gd name="T13" fmla="*/ 0 h 170"/>
              <a:gd name="T14" fmla="*/ 157 w 646"/>
              <a:gd name="T15" fmla="*/ 0 h 170"/>
              <a:gd name="T16" fmla="*/ 646 w 646"/>
              <a:gd name="T1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170">
                <a:moveTo>
                  <a:pt x="147" y="166"/>
                </a:moveTo>
                <a:cubicBezTo>
                  <a:pt x="127" y="165"/>
                  <a:pt x="51" y="170"/>
                  <a:pt x="27" y="158"/>
                </a:cubicBezTo>
                <a:cubicBezTo>
                  <a:pt x="3" y="146"/>
                  <a:pt x="6" y="112"/>
                  <a:pt x="3" y="92"/>
                </a:cubicBezTo>
                <a:cubicBezTo>
                  <a:pt x="0" y="72"/>
                  <a:pt x="3" y="52"/>
                  <a:pt x="11" y="38"/>
                </a:cubicBezTo>
                <a:cubicBezTo>
                  <a:pt x="19" y="24"/>
                  <a:pt x="41" y="12"/>
                  <a:pt x="53" y="6"/>
                </a:cubicBezTo>
                <a:cubicBezTo>
                  <a:pt x="65" y="0"/>
                  <a:pt x="73" y="3"/>
                  <a:pt x="83" y="2"/>
                </a:cubicBezTo>
                <a:cubicBezTo>
                  <a:pt x="93" y="1"/>
                  <a:pt x="99" y="0"/>
                  <a:pt x="111" y="0"/>
                </a:cubicBezTo>
                <a:cubicBezTo>
                  <a:pt x="123" y="0"/>
                  <a:pt x="68" y="0"/>
                  <a:pt x="157" y="0"/>
                </a:cubicBezTo>
                <a:cubicBezTo>
                  <a:pt x="246" y="0"/>
                  <a:pt x="544" y="0"/>
                  <a:pt x="646" y="0"/>
                </a:cubicBezTo>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7307" name="Freeform 11"/>
          <p:cNvSpPr>
            <a:spLocks/>
          </p:cNvSpPr>
          <p:nvPr/>
        </p:nvSpPr>
        <p:spPr bwMode="auto">
          <a:xfrm>
            <a:off x="3128963" y="4351338"/>
            <a:ext cx="2209800" cy="376237"/>
          </a:xfrm>
          <a:custGeom>
            <a:avLst/>
            <a:gdLst>
              <a:gd name="T0" fmla="*/ 787 w 934"/>
              <a:gd name="T1" fmla="*/ 4 h 170"/>
              <a:gd name="T2" fmla="*/ 907 w 934"/>
              <a:gd name="T3" fmla="*/ 12 h 170"/>
              <a:gd name="T4" fmla="*/ 931 w 934"/>
              <a:gd name="T5" fmla="*/ 78 h 170"/>
              <a:gd name="T6" fmla="*/ 923 w 934"/>
              <a:gd name="T7" fmla="*/ 132 h 170"/>
              <a:gd name="T8" fmla="*/ 881 w 934"/>
              <a:gd name="T9" fmla="*/ 164 h 170"/>
              <a:gd name="T10" fmla="*/ 851 w 934"/>
              <a:gd name="T11" fmla="*/ 168 h 170"/>
              <a:gd name="T12" fmla="*/ 823 w 934"/>
              <a:gd name="T13" fmla="*/ 170 h 170"/>
              <a:gd name="T14" fmla="*/ 777 w 934"/>
              <a:gd name="T15" fmla="*/ 170 h 170"/>
              <a:gd name="T16" fmla="*/ 0 w 934"/>
              <a:gd name="T1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170">
                <a:moveTo>
                  <a:pt x="787" y="4"/>
                </a:moveTo>
                <a:cubicBezTo>
                  <a:pt x="807" y="5"/>
                  <a:pt x="883" y="0"/>
                  <a:pt x="907" y="12"/>
                </a:cubicBezTo>
                <a:cubicBezTo>
                  <a:pt x="931" y="24"/>
                  <a:pt x="928" y="58"/>
                  <a:pt x="931" y="78"/>
                </a:cubicBezTo>
                <a:cubicBezTo>
                  <a:pt x="934" y="98"/>
                  <a:pt x="931" y="118"/>
                  <a:pt x="923" y="132"/>
                </a:cubicBezTo>
                <a:cubicBezTo>
                  <a:pt x="915" y="146"/>
                  <a:pt x="893" y="158"/>
                  <a:pt x="881" y="164"/>
                </a:cubicBezTo>
                <a:cubicBezTo>
                  <a:pt x="869" y="170"/>
                  <a:pt x="861" y="167"/>
                  <a:pt x="851" y="168"/>
                </a:cubicBezTo>
                <a:cubicBezTo>
                  <a:pt x="841" y="169"/>
                  <a:pt x="835" y="170"/>
                  <a:pt x="823" y="170"/>
                </a:cubicBezTo>
                <a:cubicBezTo>
                  <a:pt x="811" y="170"/>
                  <a:pt x="914" y="170"/>
                  <a:pt x="777" y="170"/>
                </a:cubicBezTo>
                <a:cubicBezTo>
                  <a:pt x="640" y="170"/>
                  <a:pt x="162" y="170"/>
                  <a:pt x="0" y="170"/>
                </a:cubicBezTo>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7308" name="Freeform 12"/>
          <p:cNvSpPr>
            <a:spLocks/>
          </p:cNvSpPr>
          <p:nvPr/>
        </p:nvSpPr>
        <p:spPr bwMode="auto">
          <a:xfrm>
            <a:off x="2868613" y="4537075"/>
            <a:ext cx="2233612" cy="382588"/>
          </a:xfrm>
          <a:custGeom>
            <a:avLst/>
            <a:gdLst>
              <a:gd name="T0" fmla="*/ 147 w 944"/>
              <a:gd name="T1" fmla="*/ 169 h 173"/>
              <a:gd name="T2" fmla="*/ 27 w 944"/>
              <a:gd name="T3" fmla="*/ 161 h 173"/>
              <a:gd name="T4" fmla="*/ 3 w 944"/>
              <a:gd name="T5" fmla="*/ 95 h 173"/>
              <a:gd name="T6" fmla="*/ 11 w 944"/>
              <a:gd name="T7" fmla="*/ 41 h 173"/>
              <a:gd name="T8" fmla="*/ 53 w 944"/>
              <a:gd name="T9" fmla="*/ 9 h 173"/>
              <a:gd name="T10" fmla="*/ 83 w 944"/>
              <a:gd name="T11" fmla="*/ 5 h 173"/>
              <a:gd name="T12" fmla="*/ 111 w 944"/>
              <a:gd name="T13" fmla="*/ 3 h 173"/>
              <a:gd name="T14" fmla="*/ 157 w 944"/>
              <a:gd name="T15" fmla="*/ 3 h 173"/>
              <a:gd name="T16" fmla="*/ 944 w 944"/>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4" h="173">
                <a:moveTo>
                  <a:pt x="147" y="169"/>
                </a:moveTo>
                <a:cubicBezTo>
                  <a:pt x="127" y="168"/>
                  <a:pt x="51" y="173"/>
                  <a:pt x="27" y="161"/>
                </a:cubicBezTo>
                <a:cubicBezTo>
                  <a:pt x="3" y="149"/>
                  <a:pt x="6" y="115"/>
                  <a:pt x="3" y="95"/>
                </a:cubicBezTo>
                <a:cubicBezTo>
                  <a:pt x="0" y="75"/>
                  <a:pt x="3" y="55"/>
                  <a:pt x="11" y="41"/>
                </a:cubicBezTo>
                <a:cubicBezTo>
                  <a:pt x="19" y="27"/>
                  <a:pt x="41" y="15"/>
                  <a:pt x="53" y="9"/>
                </a:cubicBezTo>
                <a:cubicBezTo>
                  <a:pt x="65" y="3"/>
                  <a:pt x="73" y="6"/>
                  <a:pt x="83" y="5"/>
                </a:cubicBezTo>
                <a:cubicBezTo>
                  <a:pt x="93" y="4"/>
                  <a:pt x="99" y="3"/>
                  <a:pt x="111" y="3"/>
                </a:cubicBezTo>
                <a:cubicBezTo>
                  <a:pt x="123" y="3"/>
                  <a:pt x="18" y="3"/>
                  <a:pt x="157" y="3"/>
                </a:cubicBezTo>
                <a:cubicBezTo>
                  <a:pt x="296" y="3"/>
                  <a:pt x="780" y="1"/>
                  <a:pt x="944" y="0"/>
                </a:cubicBezTo>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7309" name="Freeform 13"/>
          <p:cNvSpPr>
            <a:spLocks/>
          </p:cNvSpPr>
          <p:nvPr/>
        </p:nvSpPr>
        <p:spPr bwMode="auto">
          <a:xfrm>
            <a:off x="3167063" y="4719638"/>
            <a:ext cx="2209800" cy="376237"/>
          </a:xfrm>
          <a:custGeom>
            <a:avLst/>
            <a:gdLst>
              <a:gd name="T0" fmla="*/ 787 w 934"/>
              <a:gd name="T1" fmla="*/ 4 h 170"/>
              <a:gd name="T2" fmla="*/ 907 w 934"/>
              <a:gd name="T3" fmla="*/ 12 h 170"/>
              <a:gd name="T4" fmla="*/ 931 w 934"/>
              <a:gd name="T5" fmla="*/ 78 h 170"/>
              <a:gd name="T6" fmla="*/ 923 w 934"/>
              <a:gd name="T7" fmla="*/ 132 h 170"/>
              <a:gd name="T8" fmla="*/ 881 w 934"/>
              <a:gd name="T9" fmla="*/ 164 h 170"/>
              <a:gd name="T10" fmla="*/ 851 w 934"/>
              <a:gd name="T11" fmla="*/ 168 h 170"/>
              <a:gd name="T12" fmla="*/ 823 w 934"/>
              <a:gd name="T13" fmla="*/ 170 h 170"/>
              <a:gd name="T14" fmla="*/ 777 w 934"/>
              <a:gd name="T15" fmla="*/ 170 h 170"/>
              <a:gd name="T16" fmla="*/ 0 w 934"/>
              <a:gd name="T1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170">
                <a:moveTo>
                  <a:pt x="787" y="4"/>
                </a:moveTo>
                <a:cubicBezTo>
                  <a:pt x="807" y="5"/>
                  <a:pt x="883" y="0"/>
                  <a:pt x="907" y="12"/>
                </a:cubicBezTo>
                <a:cubicBezTo>
                  <a:pt x="931" y="24"/>
                  <a:pt x="928" y="58"/>
                  <a:pt x="931" y="78"/>
                </a:cubicBezTo>
                <a:cubicBezTo>
                  <a:pt x="934" y="98"/>
                  <a:pt x="931" y="118"/>
                  <a:pt x="923" y="132"/>
                </a:cubicBezTo>
                <a:cubicBezTo>
                  <a:pt x="915" y="146"/>
                  <a:pt x="893" y="158"/>
                  <a:pt x="881" y="164"/>
                </a:cubicBezTo>
                <a:cubicBezTo>
                  <a:pt x="869" y="170"/>
                  <a:pt x="861" y="167"/>
                  <a:pt x="851" y="168"/>
                </a:cubicBezTo>
                <a:cubicBezTo>
                  <a:pt x="841" y="169"/>
                  <a:pt x="835" y="170"/>
                  <a:pt x="823" y="170"/>
                </a:cubicBezTo>
                <a:cubicBezTo>
                  <a:pt x="811" y="170"/>
                  <a:pt x="914" y="170"/>
                  <a:pt x="777" y="170"/>
                </a:cubicBezTo>
                <a:cubicBezTo>
                  <a:pt x="640" y="170"/>
                  <a:pt x="162" y="170"/>
                  <a:pt x="0" y="170"/>
                </a:cubicBezTo>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7310" name="Freeform 14"/>
          <p:cNvSpPr>
            <a:spLocks/>
          </p:cNvSpPr>
          <p:nvPr/>
        </p:nvSpPr>
        <p:spPr bwMode="auto">
          <a:xfrm>
            <a:off x="2878138" y="4905375"/>
            <a:ext cx="2233612" cy="382588"/>
          </a:xfrm>
          <a:custGeom>
            <a:avLst/>
            <a:gdLst>
              <a:gd name="T0" fmla="*/ 147 w 944"/>
              <a:gd name="T1" fmla="*/ 169 h 173"/>
              <a:gd name="T2" fmla="*/ 27 w 944"/>
              <a:gd name="T3" fmla="*/ 161 h 173"/>
              <a:gd name="T4" fmla="*/ 3 w 944"/>
              <a:gd name="T5" fmla="*/ 95 h 173"/>
              <a:gd name="T6" fmla="*/ 11 w 944"/>
              <a:gd name="T7" fmla="*/ 41 h 173"/>
              <a:gd name="T8" fmla="*/ 53 w 944"/>
              <a:gd name="T9" fmla="*/ 9 h 173"/>
              <a:gd name="T10" fmla="*/ 83 w 944"/>
              <a:gd name="T11" fmla="*/ 5 h 173"/>
              <a:gd name="T12" fmla="*/ 111 w 944"/>
              <a:gd name="T13" fmla="*/ 3 h 173"/>
              <a:gd name="T14" fmla="*/ 157 w 944"/>
              <a:gd name="T15" fmla="*/ 3 h 173"/>
              <a:gd name="T16" fmla="*/ 944 w 944"/>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4" h="173">
                <a:moveTo>
                  <a:pt x="147" y="169"/>
                </a:moveTo>
                <a:cubicBezTo>
                  <a:pt x="127" y="168"/>
                  <a:pt x="51" y="173"/>
                  <a:pt x="27" y="161"/>
                </a:cubicBezTo>
                <a:cubicBezTo>
                  <a:pt x="3" y="149"/>
                  <a:pt x="6" y="115"/>
                  <a:pt x="3" y="95"/>
                </a:cubicBezTo>
                <a:cubicBezTo>
                  <a:pt x="0" y="75"/>
                  <a:pt x="3" y="55"/>
                  <a:pt x="11" y="41"/>
                </a:cubicBezTo>
                <a:cubicBezTo>
                  <a:pt x="19" y="27"/>
                  <a:pt x="41" y="15"/>
                  <a:pt x="53" y="9"/>
                </a:cubicBezTo>
                <a:cubicBezTo>
                  <a:pt x="65" y="3"/>
                  <a:pt x="73" y="6"/>
                  <a:pt x="83" y="5"/>
                </a:cubicBezTo>
                <a:cubicBezTo>
                  <a:pt x="93" y="4"/>
                  <a:pt x="99" y="3"/>
                  <a:pt x="111" y="3"/>
                </a:cubicBezTo>
                <a:cubicBezTo>
                  <a:pt x="123" y="3"/>
                  <a:pt x="18" y="3"/>
                  <a:pt x="157" y="3"/>
                </a:cubicBezTo>
                <a:cubicBezTo>
                  <a:pt x="296" y="3"/>
                  <a:pt x="780" y="1"/>
                  <a:pt x="944" y="0"/>
                </a:cubicBezTo>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7311" name="Freeform 15"/>
          <p:cNvSpPr>
            <a:spLocks/>
          </p:cNvSpPr>
          <p:nvPr/>
        </p:nvSpPr>
        <p:spPr bwMode="auto">
          <a:xfrm>
            <a:off x="3171825" y="5081588"/>
            <a:ext cx="2209800" cy="376237"/>
          </a:xfrm>
          <a:custGeom>
            <a:avLst/>
            <a:gdLst>
              <a:gd name="T0" fmla="*/ 787 w 934"/>
              <a:gd name="T1" fmla="*/ 4 h 170"/>
              <a:gd name="T2" fmla="*/ 907 w 934"/>
              <a:gd name="T3" fmla="*/ 12 h 170"/>
              <a:gd name="T4" fmla="*/ 931 w 934"/>
              <a:gd name="T5" fmla="*/ 78 h 170"/>
              <a:gd name="T6" fmla="*/ 923 w 934"/>
              <a:gd name="T7" fmla="*/ 132 h 170"/>
              <a:gd name="T8" fmla="*/ 881 w 934"/>
              <a:gd name="T9" fmla="*/ 164 h 170"/>
              <a:gd name="T10" fmla="*/ 851 w 934"/>
              <a:gd name="T11" fmla="*/ 168 h 170"/>
              <a:gd name="T12" fmla="*/ 823 w 934"/>
              <a:gd name="T13" fmla="*/ 170 h 170"/>
              <a:gd name="T14" fmla="*/ 777 w 934"/>
              <a:gd name="T15" fmla="*/ 170 h 170"/>
              <a:gd name="T16" fmla="*/ 0 w 934"/>
              <a:gd name="T1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170">
                <a:moveTo>
                  <a:pt x="787" y="4"/>
                </a:moveTo>
                <a:cubicBezTo>
                  <a:pt x="807" y="5"/>
                  <a:pt x="883" y="0"/>
                  <a:pt x="907" y="12"/>
                </a:cubicBezTo>
                <a:cubicBezTo>
                  <a:pt x="931" y="24"/>
                  <a:pt x="928" y="58"/>
                  <a:pt x="931" y="78"/>
                </a:cubicBezTo>
                <a:cubicBezTo>
                  <a:pt x="934" y="98"/>
                  <a:pt x="931" y="118"/>
                  <a:pt x="923" y="132"/>
                </a:cubicBezTo>
                <a:cubicBezTo>
                  <a:pt x="915" y="146"/>
                  <a:pt x="893" y="158"/>
                  <a:pt x="881" y="164"/>
                </a:cubicBezTo>
                <a:cubicBezTo>
                  <a:pt x="869" y="170"/>
                  <a:pt x="861" y="167"/>
                  <a:pt x="851" y="168"/>
                </a:cubicBezTo>
                <a:cubicBezTo>
                  <a:pt x="841" y="169"/>
                  <a:pt x="835" y="170"/>
                  <a:pt x="823" y="170"/>
                </a:cubicBezTo>
                <a:cubicBezTo>
                  <a:pt x="811" y="170"/>
                  <a:pt x="914" y="170"/>
                  <a:pt x="777" y="170"/>
                </a:cubicBezTo>
                <a:cubicBezTo>
                  <a:pt x="640" y="170"/>
                  <a:pt x="162" y="170"/>
                  <a:pt x="0" y="170"/>
                </a:cubicBezTo>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7312" name="Freeform 16"/>
          <p:cNvSpPr>
            <a:spLocks/>
          </p:cNvSpPr>
          <p:nvPr/>
        </p:nvSpPr>
        <p:spPr bwMode="auto">
          <a:xfrm>
            <a:off x="2878138" y="5276850"/>
            <a:ext cx="2233612" cy="382588"/>
          </a:xfrm>
          <a:custGeom>
            <a:avLst/>
            <a:gdLst>
              <a:gd name="T0" fmla="*/ 147 w 944"/>
              <a:gd name="T1" fmla="*/ 169 h 173"/>
              <a:gd name="T2" fmla="*/ 27 w 944"/>
              <a:gd name="T3" fmla="*/ 161 h 173"/>
              <a:gd name="T4" fmla="*/ 3 w 944"/>
              <a:gd name="T5" fmla="*/ 95 h 173"/>
              <a:gd name="T6" fmla="*/ 11 w 944"/>
              <a:gd name="T7" fmla="*/ 41 h 173"/>
              <a:gd name="T8" fmla="*/ 53 w 944"/>
              <a:gd name="T9" fmla="*/ 9 h 173"/>
              <a:gd name="T10" fmla="*/ 83 w 944"/>
              <a:gd name="T11" fmla="*/ 5 h 173"/>
              <a:gd name="T12" fmla="*/ 111 w 944"/>
              <a:gd name="T13" fmla="*/ 3 h 173"/>
              <a:gd name="T14" fmla="*/ 157 w 944"/>
              <a:gd name="T15" fmla="*/ 3 h 173"/>
              <a:gd name="T16" fmla="*/ 944 w 944"/>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4" h="173">
                <a:moveTo>
                  <a:pt x="147" y="169"/>
                </a:moveTo>
                <a:cubicBezTo>
                  <a:pt x="127" y="168"/>
                  <a:pt x="51" y="173"/>
                  <a:pt x="27" y="161"/>
                </a:cubicBezTo>
                <a:cubicBezTo>
                  <a:pt x="3" y="149"/>
                  <a:pt x="6" y="115"/>
                  <a:pt x="3" y="95"/>
                </a:cubicBezTo>
                <a:cubicBezTo>
                  <a:pt x="0" y="75"/>
                  <a:pt x="3" y="55"/>
                  <a:pt x="11" y="41"/>
                </a:cubicBezTo>
                <a:cubicBezTo>
                  <a:pt x="19" y="27"/>
                  <a:pt x="41" y="15"/>
                  <a:pt x="53" y="9"/>
                </a:cubicBezTo>
                <a:cubicBezTo>
                  <a:pt x="65" y="3"/>
                  <a:pt x="73" y="6"/>
                  <a:pt x="83" y="5"/>
                </a:cubicBezTo>
                <a:cubicBezTo>
                  <a:pt x="93" y="4"/>
                  <a:pt x="99" y="3"/>
                  <a:pt x="111" y="3"/>
                </a:cubicBezTo>
                <a:cubicBezTo>
                  <a:pt x="123" y="3"/>
                  <a:pt x="18" y="3"/>
                  <a:pt x="157" y="3"/>
                </a:cubicBezTo>
                <a:cubicBezTo>
                  <a:pt x="296" y="3"/>
                  <a:pt x="780" y="1"/>
                  <a:pt x="944" y="0"/>
                </a:cubicBezTo>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7313" name="Freeform 17"/>
          <p:cNvSpPr>
            <a:spLocks/>
          </p:cNvSpPr>
          <p:nvPr/>
        </p:nvSpPr>
        <p:spPr bwMode="auto">
          <a:xfrm>
            <a:off x="3216275" y="5157788"/>
            <a:ext cx="2668588" cy="496887"/>
          </a:xfrm>
          <a:custGeom>
            <a:avLst/>
            <a:gdLst>
              <a:gd name="T0" fmla="*/ 1681 w 1681"/>
              <a:gd name="T1" fmla="*/ 0 h 313"/>
              <a:gd name="T2" fmla="*/ 1678 w 1681"/>
              <a:gd name="T3" fmla="*/ 83 h 313"/>
              <a:gd name="T4" fmla="*/ 1663 w 1681"/>
              <a:gd name="T5" fmla="*/ 195 h 313"/>
              <a:gd name="T6" fmla="*/ 1636 w 1681"/>
              <a:gd name="T7" fmla="*/ 255 h 313"/>
              <a:gd name="T8" fmla="*/ 1615 w 1681"/>
              <a:gd name="T9" fmla="*/ 266 h 313"/>
              <a:gd name="T10" fmla="*/ 1557 w 1681"/>
              <a:gd name="T11" fmla="*/ 302 h 313"/>
              <a:gd name="T12" fmla="*/ 1513 w 1681"/>
              <a:gd name="T13" fmla="*/ 307 h 313"/>
              <a:gd name="T14" fmla="*/ 1471 w 1681"/>
              <a:gd name="T15" fmla="*/ 310 h 313"/>
              <a:gd name="T16" fmla="*/ 1402 w 1681"/>
              <a:gd name="T17" fmla="*/ 310 h 313"/>
              <a:gd name="T18" fmla="*/ 817 w 1681"/>
              <a:gd name="T19" fmla="*/ 313 h 313"/>
              <a:gd name="T20" fmla="*/ 0 w 1681"/>
              <a:gd name="T21" fmla="*/ 31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1" h="313">
                <a:moveTo>
                  <a:pt x="1681" y="0"/>
                </a:moveTo>
                <a:cubicBezTo>
                  <a:pt x="1681" y="14"/>
                  <a:pt x="1681" y="51"/>
                  <a:pt x="1678" y="83"/>
                </a:cubicBezTo>
                <a:cubicBezTo>
                  <a:pt x="1675" y="115"/>
                  <a:pt x="1671" y="167"/>
                  <a:pt x="1663" y="195"/>
                </a:cubicBezTo>
                <a:cubicBezTo>
                  <a:pt x="1656" y="223"/>
                  <a:pt x="1644" y="243"/>
                  <a:pt x="1636" y="255"/>
                </a:cubicBezTo>
                <a:cubicBezTo>
                  <a:pt x="1629" y="266"/>
                  <a:pt x="1629" y="257"/>
                  <a:pt x="1615" y="266"/>
                </a:cubicBezTo>
                <a:cubicBezTo>
                  <a:pt x="1602" y="274"/>
                  <a:pt x="1574" y="295"/>
                  <a:pt x="1557" y="302"/>
                </a:cubicBezTo>
                <a:cubicBezTo>
                  <a:pt x="1541" y="309"/>
                  <a:pt x="1528" y="306"/>
                  <a:pt x="1513" y="307"/>
                </a:cubicBezTo>
                <a:cubicBezTo>
                  <a:pt x="1498" y="309"/>
                  <a:pt x="1489" y="310"/>
                  <a:pt x="1471" y="310"/>
                </a:cubicBezTo>
                <a:cubicBezTo>
                  <a:pt x="1453" y="310"/>
                  <a:pt x="1511" y="310"/>
                  <a:pt x="1402" y="310"/>
                </a:cubicBezTo>
                <a:cubicBezTo>
                  <a:pt x="1294" y="310"/>
                  <a:pt x="1051" y="313"/>
                  <a:pt x="817" y="313"/>
                </a:cubicBezTo>
                <a:cubicBezTo>
                  <a:pt x="583" y="313"/>
                  <a:pt x="170" y="311"/>
                  <a:pt x="0" y="311"/>
                </a:cubicBezTo>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7314" name="Freeform 18"/>
          <p:cNvSpPr>
            <a:spLocks/>
          </p:cNvSpPr>
          <p:nvPr/>
        </p:nvSpPr>
        <p:spPr bwMode="auto">
          <a:xfrm>
            <a:off x="5168900" y="3206750"/>
            <a:ext cx="1993900" cy="2435225"/>
          </a:xfrm>
          <a:custGeom>
            <a:avLst/>
            <a:gdLst>
              <a:gd name="T0" fmla="*/ 0 w 843"/>
              <a:gd name="T1" fmla="*/ 1018 h 1100"/>
              <a:gd name="T2" fmla="*/ 45 w 843"/>
              <a:gd name="T3" fmla="*/ 1018 h 1100"/>
              <a:gd name="T4" fmla="*/ 69 w 843"/>
              <a:gd name="T5" fmla="*/ 1019 h 1100"/>
              <a:gd name="T6" fmla="*/ 102 w 843"/>
              <a:gd name="T7" fmla="*/ 1018 h 1100"/>
              <a:gd name="T8" fmla="*/ 136 w 843"/>
              <a:gd name="T9" fmla="*/ 1010 h 1100"/>
              <a:gd name="T10" fmla="*/ 147 w 843"/>
              <a:gd name="T11" fmla="*/ 1003 h 1100"/>
              <a:gd name="T12" fmla="*/ 156 w 843"/>
              <a:gd name="T13" fmla="*/ 968 h 1100"/>
              <a:gd name="T14" fmla="*/ 163 w 843"/>
              <a:gd name="T15" fmla="*/ 921 h 1100"/>
              <a:gd name="T16" fmla="*/ 156 w 843"/>
              <a:gd name="T17" fmla="*/ 878 h 1100"/>
              <a:gd name="T18" fmla="*/ 148 w 843"/>
              <a:gd name="T19" fmla="*/ 834 h 1100"/>
              <a:gd name="T20" fmla="*/ 174 w 843"/>
              <a:gd name="T21" fmla="*/ 759 h 1100"/>
              <a:gd name="T22" fmla="*/ 168 w 843"/>
              <a:gd name="T23" fmla="*/ 735 h 1100"/>
              <a:gd name="T24" fmla="*/ 156 w 843"/>
              <a:gd name="T25" fmla="*/ 696 h 1100"/>
              <a:gd name="T26" fmla="*/ 162 w 843"/>
              <a:gd name="T27" fmla="*/ 650 h 1100"/>
              <a:gd name="T28" fmla="*/ 189 w 843"/>
              <a:gd name="T29" fmla="*/ 602 h 1100"/>
              <a:gd name="T30" fmla="*/ 201 w 843"/>
              <a:gd name="T31" fmla="*/ 560 h 1100"/>
              <a:gd name="T32" fmla="*/ 201 w 843"/>
              <a:gd name="T33" fmla="*/ 515 h 1100"/>
              <a:gd name="T34" fmla="*/ 201 w 843"/>
              <a:gd name="T35" fmla="*/ 469 h 1100"/>
              <a:gd name="T36" fmla="*/ 201 w 843"/>
              <a:gd name="T37" fmla="*/ 424 h 1100"/>
              <a:gd name="T38" fmla="*/ 201 w 843"/>
              <a:gd name="T39" fmla="*/ 379 h 1100"/>
              <a:gd name="T40" fmla="*/ 201 w 843"/>
              <a:gd name="T41" fmla="*/ 333 h 1100"/>
              <a:gd name="T42" fmla="*/ 156 w 843"/>
              <a:gd name="T43" fmla="*/ 288 h 1100"/>
              <a:gd name="T44" fmla="*/ 156 w 843"/>
              <a:gd name="T45" fmla="*/ 243 h 1100"/>
              <a:gd name="T46" fmla="*/ 156 w 843"/>
              <a:gd name="T47" fmla="*/ 197 h 1100"/>
              <a:gd name="T48" fmla="*/ 156 w 843"/>
              <a:gd name="T49" fmla="*/ 152 h 1100"/>
              <a:gd name="T50" fmla="*/ 190 w 843"/>
              <a:gd name="T51" fmla="*/ 100 h 1100"/>
              <a:gd name="T52" fmla="*/ 201 w 843"/>
              <a:gd name="T53" fmla="*/ 61 h 1100"/>
              <a:gd name="T54" fmla="*/ 213 w 843"/>
              <a:gd name="T55" fmla="*/ 28 h 1100"/>
              <a:gd name="T56" fmla="*/ 247 w 843"/>
              <a:gd name="T57" fmla="*/ 16 h 1100"/>
              <a:gd name="T58" fmla="*/ 262 w 843"/>
              <a:gd name="T59" fmla="*/ 13 h 1100"/>
              <a:gd name="T60" fmla="*/ 291 w 843"/>
              <a:gd name="T61" fmla="*/ 5 h 1100"/>
              <a:gd name="T62" fmla="*/ 324 w 843"/>
              <a:gd name="T63" fmla="*/ 1 h 1100"/>
              <a:gd name="T64" fmla="*/ 333 w 843"/>
              <a:gd name="T65" fmla="*/ 1 h 1100"/>
              <a:gd name="T66" fmla="*/ 345 w 843"/>
              <a:gd name="T67" fmla="*/ 1 h 1100"/>
              <a:gd name="T68" fmla="*/ 387 w 843"/>
              <a:gd name="T69" fmla="*/ 5 h 1100"/>
              <a:gd name="T70" fmla="*/ 519 w 843"/>
              <a:gd name="T71" fmla="*/ 16 h 1100"/>
              <a:gd name="T72" fmla="*/ 655 w 843"/>
              <a:gd name="T73" fmla="*/ 16 h 1100"/>
              <a:gd name="T74" fmla="*/ 750 w 843"/>
              <a:gd name="T75" fmla="*/ 47 h 1100"/>
              <a:gd name="T76" fmla="*/ 791 w 843"/>
              <a:gd name="T77" fmla="*/ 61 h 1100"/>
              <a:gd name="T78" fmla="*/ 826 w 843"/>
              <a:gd name="T79" fmla="*/ 88 h 1100"/>
              <a:gd name="T80" fmla="*/ 836 w 843"/>
              <a:gd name="T81" fmla="*/ 243 h 1100"/>
              <a:gd name="T82" fmla="*/ 836 w 843"/>
              <a:gd name="T83" fmla="*/ 288 h 1100"/>
              <a:gd name="T84" fmla="*/ 836 w 843"/>
              <a:gd name="T85" fmla="*/ 424 h 1100"/>
              <a:gd name="T86" fmla="*/ 836 w 843"/>
              <a:gd name="T87" fmla="*/ 515 h 1100"/>
              <a:gd name="T88" fmla="*/ 791 w 843"/>
              <a:gd name="T89" fmla="*/ 651 h 1100"/>
              <a:gd name="T90" fmla="*/ 791 w 843"/>
              <a:gd name="T91" fmla="*/ 696 h 1100"/>
              <a:gd name="T92" fmla="*/ 790 w 843"/>
              <a:gd name="T93" fmla="*/ 767 h 1100"/>
              <a:gd name="T94" fmla="*/ 790 w 843"/>
              <a:gd name="T95" fmla="*/ 853 h 1100"/>
              <a:gd name="T96" fmla="*/ 783 w 843"/>
              <a:gd name="T97" fmla="*/ 923 h 1100"/>
              <a:gd name="T98" fmla="*/ 777 w 843"/>
              <a:gd name="T99" fmla="*/ 980 h 1100"/>
              <a:gd name="T100" fmla="*/ 784 w 843"/>
              <a:gd name="T101" fmla="*/ 1024 h 1100"/>
              <a:gd name="T102" fmla="*/ 790 w 843"/>
              <a:gd name="T103" fmla="*/ 1070 h 1100"/>
              <a:gd name="T104" fmla="*/ 777 w 843"/>
              <a:gd name="T105" fmla="*/ 11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3" h="1100">
                <a:moveTo>
                  <a:pt x="0" y="1018"/>
                </a:moveTo>
                <a:cubicBezTo>
                  <a:pt x="7" y="1018"/>
                  <a:pt x="34" y="1018"/>
                  <a:pt x="45" y="1018"/>
                </a:cubicBezTo>
                <a:cubicBezTo>
                  <a:pt x="56" y="1018"/>
                  <a:pt x="60" y="1019"/>
                  <a:pt x="69" y="1019"/>
                </a:cubicBezTo>
                <a:cubicBezTo>
                  <a:pt x="78" y="1019"/>
                  <a:pt x="91" y="1019"/>
                  <a:pt x="102" y="1018"/>
                </a:cubicBezTo>
                <a:cubicBezTo>
                  <a:pt x="113" y="1017"/>
                  <a:pt x="129" y="1012"/>
                  <a:pt x="136" y="1010"/>
                </a:cubicBezTo>
                <a:cubicBezTo>
                  <a:pt x="143" y="1008"/>
                  <a:pt x="144" y="1010"/>
                  <a:pt x="147" y="1003"/>
                </a:cubicBezTo>
                <a:cubicBezTo>
                  <a:pt x="150" y="996"/>
                  <a:pt x="153" y="982"/>
                  <a:pt x="156" y="968"/>
                </a:cubicBezTo>
                <a:cubicBezTo>
                  <a:pt x="159" y="954"/>
                  <a:pt x="163" y="936"/>
                  <a:pt x="163" y="921"/>
                </a:cubicBezTo>
                <a:cubicBezTo>
                  <a:pt x="163" y="906"/>
                  <a:pt x="158" y="892"/>
                  <a:pt x="156" y="878"/>
                </a:cubicBezTo>
                <a:cubicBezTo>
                  <a:pt x="154" y="864"/>
                  <a:pt x="145" y="854"/>
                  <a:pt x="148" y="834"/>
                </a:cubicBezTo>
                <a:cubicBezTo>
                  <a:pt x="151" y="814"/>
                  <a:pt x="171" y="775"/>
                  <a:pt x="174" y="759"/>
                </a:cubicBezTo>
                <a:cubicBezTo>
                  <a:pt x="177" y="743"/>
                  <a:pt x="171" y="745"/>
                  <a:pt x="168" y="735"/>
                </a:cubicBezTo>
                <a:cubicBezTo>
                  <a:pt x="165" y="725"/>
                  <a:pt x="157" y="710"/>
                  <a:pt x="156" y="696"/>
                </a:cubicBezTo>
                <a:cubicBezTo>
                  <a:pt x="155" y="682"/>
                  <a:pt x="157" y="666"/>
                  <a:pt x="162" y="650"/>
                </a:cubicBezTo>
                <a:cubicBezTo>
                  <a:pt x="167" y="634"/>
                  <a:pt x="182" y="617"/>
                  <a:pt x="189" y="602"/>
                </a:cubicBezTo>
                <a:cubicBezTo>
                  <a:pt x="196" y="587"/>
                  <a:pt x="199" y="575"/>
                  <a:pt x="201" y="560"/>
                </a:cubicBezTo>
                <a:cubicBezTo>
                  <a:pt x="203" y="545"/>
                  <a:pt x="201" y="530"/>
                  <a:pt x="201" y="515"/>
                </a:cubicBezTo>
                <a:cubicBezTo>
                  <a:pt x="201" y="500"/>
                  <a:pt x="201" y="484"/>
                  <a:pt x="201" y="469"/>
                </a:cubicBezTo>
                <a:cubicBezTo>
                  <a:pt x="201" y="454"/>
                  <a:pt x="201" y="439"/>
                  <a:pt x="201" y="424"/>
                </a:cubicBezTo>
                <a:cubicBezTo>
                  <a:pt x="201" y="409"/>
                  <a:pt x="201" y="394"/>
                  <a:pt x="201" y="379"/>
                </a:cubicBezTo>
                <a:cubicBezTo>
                  <a:pt x="201" y="364"/>
                  <a:pt x="208" y="348"/>
                  <a:pt x="201" y="333"/>
                </a:cubicBezTo>
                <a:cubicBezTo>
                  <a:pt x="194" y="318"/>
                  <a:pt x="163" y="303"/>
                  <a:pt x="156" y="288"/>
                </a:cubicBezTo>
                <a:cubicBezTo>
                  <a:pt x="149" y="273"/>
                  <a:pt x="156" y="258"/>
                  <a:pt x="156" y="243"/>
                </a:cubicBezTo>
                <a:cubicBezTo>
                  <a:pt x="156" y="228"/>
                  <a:pt x="156" y="212"/>
                  <a:pt x="156" y="197"/>
                </a:cubicBezTo>
                <a:cubicBezTo>
                  <a:pt x="156" y="182"/>
                  <a:pt x="150" y="168"/>
                  <a:pt x="156" y="152"/>
                </a:cubicBezTo>
                <a:cubicBezTo>
                  <a:pt x="162" y="136"/>
                  <a:pt x="183" y="115"/>
                  <a:pt x="190" y="100"/>
                </a:cubicBezTo>
                <a:cubicBezTo>
                  <a:pt x="197" y="85"/>
                  <a:pt x="197" y="73"/>
                  <a:pt x="201" y="61"/>
                </a:cubicBezTo>
                <a:cubicBezTo>
                  <a:pt x="205" y="49"/>
                  <a:pt x="205" y="35"/>
                  <a:pt x="213" y="28"/>
                </a:cubicBezTo>
                <a:cubicBezTo>
                  <a:pt x="221" y="21"/>
                  <a:pt x="239" y="18"/>
                  <a:pt x="247" y="16"/>
                </a:cubicBezTo>
                <a:cubicBezTo>
                  <a:pt x="255" y="14"/>
                  <a:pt x="255" y="15"/>
                  <a:pt x="262" y="13"/>
                </a:cubicBezTo>
                <a:cubicBezTo>
                  <a:pt x="269" y="11"/>
                  <a:pt x="281" y="7"/>
                  <a:pt x="291" y="5"/>
                </a:cubicBezTo>
                <a:cubicBezTo>
                  <a:pt x="301" y="3"/>
                  <a:pt x="317" y="2"/>
                  <a:pt x="324" y="1"/>
                </a:cubicBezTo>
                <a:cubicBezTo>
                  <a:pt x="331" y="0"/>
                  <a:pt x="330" y="1"/>
                  <a:pt x="333" y="1"/>
                </a:cubicBezTo>
                <a:cubicBezTo>
                  <a:pt x="336" y="1"/>
                  <a:pt x="336" y="0"/>
                  <a:pt x="345" y="1"/>
                </a:cubicBezTo>
                <a:cubicBezTo>
                  <a:pt x="354" y="2"/>
                  <a:pt x="358" y="2"/>
                  <a:pt x="387" y="5"/>
                </a:cubicBezTo>
                <a:cubicBezTo>
                  <a:pt x="416" y="8"/>
                  <a:pt x="474" y="14"/>
                  <a:pt x="519" y="16"/>
                </a:cubicBezTo>
                <a:cubicBezTo>
                  <a:pt x="564" y="18"/>
                  <a:pt x="617" y="11"/>
                  <a:pt x="655" y="16"/>
                </a:cubicBezTo>
                <a:cubicBezTo>
                  <a:pt x="693" y="21"/>
                  <a:pt x="727" y="40"/>
                  <a:pt x="750" y="47"/>
                </a:cubicBezTo>
                <a:cubicBezTo>
                  <a:pt x="773" y="54"/>
                  <a:pt x="778" y="54"/>
                  <a:pt x="791" y="61"/>
                </a:cubicBezTo>
                <a:cubicBezTo>
                  <a:pt x="804" y="68"/>
                  <a:pt x="819" y="58"/>
                  <a:pt x="826" y="88"/>
                </a:cubicBezTo>
                <a:cubicBezTo>
                  <a:pt x="833" y="118"/>
                  <a:pt x="834" y="210"/>
                  <a:pt x="836" y="243"/>
                </a:cubicBezTo>
                <a:cubicBezTo>
                  <a:pt x="838" y="276"/>
                  <a:pt x="836" y="258"/>
                  <a:pt x="836" y="288"/>
                </a:cubicBezTo>
                <a:cubicBezTo>
                  <a:pt x="836" y="318"/>
                  <a:pt x="836" y="386"/>
                  <a:pt x="836" y="424"/>
                </a:cubicBezTo>
                <a:cubicBezTo>
                  <a:pt x="836" y="462"/>
                  <a:pt x="843" y="477"/>
                  <a:pt x="836" y="515"/>
                </a:cubicBezTo>
                <a:cubicBezTo>
                  <a:pt x="829" y="553"/>
                  <a:pt x="798" y="621"/>
                  <a:pt x="791" y="651"/>
                </a:cubicBezTo>
                <a:cubicBezTo>
                  <a:pt x="784" y="681"/>
                  <a:pt x="791" y="677"/>
                  <a:pt x="791" y="696"/>
                </a:cubicBezTo>
                <a:cubicBezTo>
                  <a:pt x="791" y="715"/>
                  <a:pt x="790" y="741"/>
                  <a:pt x="790" y="767"/>
                </a:cubicBezTo>
                <a:cubicBezTo>
                  <a:pt x="790" y="793"/>
                  <a:pt x="791" y="827"/>
                  <a:pt x="790" y="853"/>
                </a:cubicBezTo>
                <a:cubicBezTo>
                  <a:pt x="789" y="879"/>
                  <a:pt x="785" y="902"/>
                  <a:pt x="783" y="923"/>
                </a:cubicBezTo>
                <a:cubicBezTo>
                  <a:pt x="781" y="944"/>
                  <a:pt x="777" y="963"/>
                  <a:pt x="777" y="980"/>
                </a:cubicBezTo>
                <a:cubicBezTo>
                  <a:pt x="777" y="997"/>
                  <a:pt x="782" y="1009"/>
                  <a:pt x="784" y="1024"/>
                </a:cubicBezTo>
                <a:cubicBezTo>
                  <a:pt x="786" y="1039"/>
                  <a:pt x="791" y="1057"/>
                  <a:pt x="790" y="1070"/>
                </a:cubicBezTo>
                <a:cubicBezTo>
                  <a:pt x="789" y="1083"/>
                  <a:pt x="780" y="1094"/>
                  <a:pt x="777" y="1100"/>
                </a:cubicBezTo>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7315" name="Freeform 19"/>
          <p:cNvSpPr>
            <a:spLocks/>
          </p:cNvSpPr>
          <p:nvPr/>
        </p:nvSpPr>
        <p:spPr bwMode="auto">
          <a:xfrm>
            <a:off x="5837238" y="3406775"/>
            <a:ext cx="1049337" cy="2239963"/>
          </a:xfrm>
          <a:custGeom>
            <a:avLst/>
            <a:gdLst>
              <a:gd name="T0" fmla="*/ 21 w 443"/>
              <a:gd name="T1" fmla="*/ 803 h 1012"/>
              <a:gd name="T2" fmla="*/ 21 w 443"/>
              <a:gd name="T3" fmla="*/ 782 h 1012"/>
              <a:gd name="T4" fmla="*/ 4 w 443"/>
              <a:gd name="T5" fmla="*/ 726 h 1012"/>
              <a:gd name="T6" fmla="*/ 12 w 443"/>
              <a:gd name="T7" fmla="*/ 696 h 1012"/>
              <a:gd name="T8" fmla="*/ 27 w 443"/>
              <a:gd name="T9" fmla="*/ 657 h 1012"/>
              <a:gd name="T10" fmla="*/ 19 w 443"/>
              <a:gd name="T11" fmla="*/ 600 h 1012"/>
              <a:gd name="T12" fmla="*/ 40 w 443"/>
              <a:gd name="T13" fmla="*/ 541 h 1012"/>
              <a:gd name="T14" fmla="*/ 48 w 443"/>
              <a:gd name="T15" fmla="*/ 451 h 1012"/>
              <a:gd name="T16" fmla="*/ 49 w 443"/>
              <a:gd name="T17" fmla="*/ 406 h 1012"/>
              <a:gd name="T18" fmla="*/ 48 w 443"/>
              <a:gd name="T19" fmla="*/ 261 h 1012"/>
              <a:gd name="T20" fmla="*/ 18 w 443"/>
              <a:gd name="T21" fmla="*/ 166 h 1012"/>
              <a:gd name="T22" fmla="*/ 1 w 443"/>
              <a:gd name="T23" fmla="*/ 109 h 1012"/>
              <a:gd name="T24" fmla="*/ 21 w 443"/>
              <a:gd name="T25" fmla="*/ 42 h 1012"/>
              <a:gd name="T26" fmla="*/ 45 w 443"/>
              <a:gd name="T27" fmla="*/ 6 h 1012"/>
              <a:gd name="T28" fmla="*/ 133 w 443"/>
              <a:gd name="T29" fmla="*/ 4 h 1012"/>
              <a:gd name="T30" fmla="*/ 312 w 443"/>
              <a:gd name="T31" fmla="*/ 17 h 1012"/>
              <a:gd name="T32" fmla="*/ 371 w 443"/>
              <a:gd name="T33" fmla="*/ 27 h 1012"/>
              <a:gd name="T34" fmla="*/ 403 w 443"/>
              <a:gd name="T35" fmla="*/ 42 h 1012"/>
              <a:gd name="T36" fmla="*/ 403 w 443"/>
              <a:gd name="T37" fmla="*/ 133 h 1012"/>
              <a:gd name="T38" fmla="*/ 392 w 443"/>
              <a:gd name="T39" fmla="*/ 292 h 1012"/>
              <a:gd name="T40" fmla="*/ 403 w 443"/>
              <a:gd name="T41" fmla="*/ 359 h 1012"/>
              <a:gd name="T42" fmla="*/ 403 w 443"/>
              <a:gd name="T43" fmla="*/ 405 h 1012"/>
              <a:gd name="T44" fmla="*/ 392 w 443"/>
              <a:gd name="T45" fmla="*/ 451 h 1012"/>
              <a:gd name="T46" fmla="*/ 358 w 443"/>
              <a:gd name="T47" fmla="*/ 541 h 1012"/>
              <a:gd name="T48" fmla="*/ 358 w 443"/>
              <a:gd name="T49" fmla="*/ 586 h 1012"/>
              <a:gd name="T50" fmla="*/ 386 w 443"/>
              <a:gd name="T51" fmla="*/ 647 h 1012"/>
              <a:gd name="T52" fmla="*/ 399 w 443"/>
              <a:gd name="T53" fmla="*/ 769 h 1012"/>
              <a:gd name="T54" fmla="*/ 395 w 443"/>
              <a:gd name="T55" fmla="*/ 862 h 1012"/>
              <a:gd name="T56" fmla="*/ 408 w 443"/>
              <a:gd name="T57" fmla="*/ 919 h 1012"/>
              <a:gd name="T58" fmla="*/ 423 w 443"/>
              <a:gd name="T59" fmla="*/ 988 h 1012"/>
              <a:gd name="T60" fmla="*/ 443 w 443"/>
              <a:gd name="T61" fmla="*/ 1012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 h="1012">
                <a:moveTo>
                  <a:pt x="21" y="803"/>
                </a:moveTo>
                <a:cubicBezTo>
                  <a:pt x="21" y="800"/>
                  <a:pt x="24" y="795"/>
                  <a:pt x="21" y="782"/>
                </a:cubicBezTo>
                <a:cubicBezTo>
                  <a:pt x="18" y="769"/>
                  <a:pt x="5" y="740"/>
                  <a:pt x="4" y="726"/>
                </a:cubicBezTo>
                <a:cubicBezTo>
                  <a:pt x="3" y="712"/>
                  <a:pt x="8" y="707"/>
                  <a:pt x="12" y="696"/>
                </a:cubicBezTo>
                <a:cubicBezTo>
                  <a:pt x="16" y="685"/>
                  <a:pt x="26" y="673"/>
                  <a:pt x="27" y="657"/>
                </a:cubicBezTo>
                <a:cubicBezTo>
                  <a:pt x="28" y="641"/>
                  <a:pt x="17" y="619"/>
                  <a:pt x="19" y="600"/>
                </a:cubicBezTo>
                <a:cubicBezTo>
                  <a:pt x="21" y="581"/>
                  <a:pt x="35" y="566"/>
                  <a:pt x="40" y="541"/>
                </a:cubicBezTo>
                <a:cubicBezTo>
                  <a:pt x="45" y="516"/>
                  <a:pt x="47" y="473"/>
                  <a:pt x="48" y="451"/>
                </a:cubicBezTo>
                <a:cubicBezTo>
                  <a:pt x="49" y="429"/>
                  <a:pt x="49" y="438"/>
                  <a:pt x="49" y="406"/>
                </a:cubicBezTo>
                <a:cubicBezTo>
                  <a:pt x="49" y="374"/>
                  <a:pt x="53" y="301"/>
                  <a:pt x="48" y="261"/>
                </a:cubicBezTo>
                <a:cubicBezTo>
                  <a:pt x="43" y="221"/>
                  <a:pt x="26" y="191"/>
                  <a:pt x="18" y="166"/>
                </a:cubicBezTo>
                <a:cubicBezTo>
                  <a:pt x="10" y="141"/>
                  <a:pt x="0" y="130"/>
                  <a:pt x="1" y="109"/>
                </a:cubicBezTo>
                <a:cubicBezTo>
                  <a:pt x="2" y="88"/>
                  <a:pt x="14" y="59"/>
                  <a:pt x="21" y="42"/>
                </a:cubicBezTo>
                <a:cubicBezTo>
                  <a:pt x="28" y="25"/>
                  <a:pt x="26" y="12"/>
                  <a:pt x="45" y="6"/>
                </a:cubicBezTo>
                <a:cubicBezTo>
                  <a:pt x="64" y="0"/>
                  <a:pt x="89" y="2"/>
                  <a:pt x="133" y="4"/>
                </a:cubicBezTo>
                <a:cubicBezTo>
                  <a:pt x="177" y="6"/>
                  <a:pt x="272" y="13"/>
                  <a:pt x="312" y="17"/>
                </a:cubicBezTo>
                <a:cubicBezTo>
                  <a:pt x="352" y="21"/>
                  <a:pt x="356" y="23"/>
                  <a:pt x="371" y="27"/>
                </a:cubicBezTo>
                <a:cubicBezTo>
                  <a:pt x="386" y="31"/>
                  <a:pt x="398" y="24"/>
                  <a:pt x="403" y="42"/>
                </a:cubicBezTo>
                <a:cubicBezTo>
                  <a:pt x="408" y="60"/>
                  <a:pt x="405" y="91"/>
                  <a:pt x="403" y="133"/>
                </a:cubicBezTo>
                <a:cubicBezTo>
                  <a:pt x="401" y="175"/>
                  <a:pt x="392" y="254"/>
                  <a:pt x="392" y="292"/>
                </a:cubicBezTo>
                <a:cubicBezTo>
                  <a:pt x="392" y="330"/>
                  <a:pt x="401" y="340"/>
                  <a:pt x="403" y="359"/>
                </a:cubicBezTo>
                <a:cubicBezTo>
                  <a:pt x="405" y="378"/>
                  <a:pt x="405" y="390"/>
                  <a:pt x="403" y="405"/>
                </a:cubicBezTo>
                <a:cubicBezTo>
                  <a:pt x="401" y="420"/>
                  <a:pt x="399" y="428"/>
                  <a:pt x="392" y="451"/>
                </a:cubicBezTo>
                <a:cubicBezTo>
                  <a:pt x="385" y="474"/>
                  <a:pt x="364" y="519"/>
                  <a:pt x="358" y="541"/>
                </a:cubicBezTo>
                <a:cubicBezTo>
                  <a:pt x="352" y="563"/>
                  <a:pt x="353" y="568"/>
                  <a:pt x="358" y="586"/>
                </a:cubicBezTo>
                <a:cubicBezTo>
                  <a:pt x="363" y="604"/>
                  <a:pt x="379" y="617"/>
                  <a:pt x="386" y="647"/>
                </a:cubicBezTo>
                <a:cubicBezTo>
                  <a:pt x="393" y="677"/>
                  <a:pt x="398" y="733"/>
                  <a:pt x="399" y="769"/>
                </a:cubicBezTo>
                <a:cubicBezTo>
                  <a:pt x="400" y="805"/>
                  <a:pt x="393" y="837"/>
                  <a:pt x="395" y="862"/>
                </a:cubicBezTo>
                <a:cubicBezTo>
                  <a:pt x="397" y="887"/>
                  <a:pt x="403" y="898"/>
                  <a:pt x="408" y="919"/>
                </a:cubicBezTo>
                <a:cubicBezTo>
                  <a:pt x="413" y="940"/>
                  <a:pt x="417" y="973"/>
                  <a:pt x="423" y="988"/>
                </a:cubicBezTo>
                <a:cubicBezTo>
                  <a:pt x="429" y="1003"/>
                  <a:pt x="439" y="1007"/>
                  <a:pt x="443" y="1012"/>
                </a:cubicBezTo>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7316" name="AutoShape 20"/>
          <p:cNvSpPr>
            <a:spLocks noChangeArrowheads="1"/>
          </p:cNvSpPr>
          <p:nvPr/>
        </p:nvSpPr>
        <p:spPr bwMode="auto">
          <a:xfrm>
            <a:off x="4787900" y="1628775"/>
            <a:ext cx="1223963" cy="609600"/>
          </a:xfrm>
          <a:prstGeom prst="wedgeRectCallout">
            <a:avLst>
              <a:gd name="adj1" fmla="val -87222"/>
              <a:gd name="adj2" fmla="val 173176"/>
            </a:avLst>
          </a:prstGeom>
          <a:solidFill>
            <a:srgbClr val="FFB44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1800" b="0">
              <a:cs typeface="Arial" charset="0"/>
            </a:endParaRPr>
          </a:p>
          <a:p>
            <a:pPr algn="ctr"/>
            <a:r>
              <a:rPr lang="en-GB" sz="1800">
                <a:latin typeface="Arial Black" pitchFamily="34" charset="0"/>
                <a:cs typeface="Arial" charset="0"/>
              </a:rPr>
              <a:t>Ghrelin</a:t>
            </a:r>
            <a:endParaRPr lang="en-US" sz="1800">
              <a:latin typeface="Arial Black" pitchFamily="34" charset="0"/>
              <a:cs typeface="Arial" charset="0"/>
            </a:endParaRPr>
          </a:p>
        </p:txBody>
      </p:sp>
      <p:sp>
        <p:nvSpPr>
          <p:cNvPr id="567317" name="AutoShape 21"/>
          <p:cNvSpPr>
            <a:spLocks noChangeArrowheads="1"/>
          </p:cNvSpPr>
          <p:nvPr/>
        </p:nvSpPr>
        <p:spPr bwMode="auto">
          <a:xfrm>
            <a:off x="5149850" y="2532063"/>
            <a:ext cx="1727200" cy="609600"/>
          </a:xfrm>
          <a:prstGeom prst="wedgeRectCallout">
            <a:avLst>
              <a:gd name="adj1" fmla="val -96782"/>
              <a:gd name="adj2" fmla="val 159634"/>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1800">
                <a:latin typeface="Arial Black" pitchFamily="34" charset="0"/>
                <a:cs typeface="Arial" charset="0"/>
              </a:rPr>
              <a:t>Pancreatic</a:t>
            </a:r>
          </a:p>
          <a:p>
            <a:pPr algn="ctr"/>
            <a:r>
              <a:rPr lang="en-GB" sz="1800">
                <a:latin typeface="Arial Black" pitchFamily="34" charset="0"/>
                <a:cs typeface="Arial" charset="0"/>
              </a:rPr>
              <a:t>Polypeptide</a:t>
            </a:r>
            <a:endParaRPr lang="en-US" sz="1800">
              <a:latin typeface="Arial Black" pitchFamily="34" charset="0"/>
              <a:cs typeface="Arial" charset="0"/>
            </a:endParaRPr>
          </a:p>
        </p:txBody>
      </p:sp>
      <p:sp>
        <p:nvSpPr>
          <p:cNvPr id="567318" name="AutoShape 22"/>
          <p:cNvSpPr>
            <a:spLocks noChangeArrowheads="1"/>
          </p:cNvSpPr>
          <p:nvPr/>
        </p:nvSpPr>
        <p:spPr bwMode="auto">
          <a:xfrm>
            <a:off x="1258888" y="2924175"/>
            <a:ext cx="1079500" cy="609600"/>
          </a:xfrm>
          <a:prstGeom prst="wedgeRectCallout">
            <a:avLst>
              <a:gd name="adj1" fmla="val 144412"/>
              <a:gd name="adj2" fmla="val 118231"/>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1800" b="0">
              <a:cs typeface="Arial" charset="0"/>
            </a:endParaRPr>
          </a:p>
          <a:p>
            <a:pPr algn="ctr"/>
            <a:r>
              <a:rPr lang="en-GB" sz="1800">
                <a:latin typeface="Arial Black" pitchFamily="34" charset="0"/>
                <a:cs typeface="Arial" charset="0"/>
              </a:rPr>
              <a:t>CCK</a:t>
            </a:r>
            <a:endParaRPr lang="en-US" sz="1800">
              <a:latin typeface="Arial Black" pitchFamily="34" charset="0"/>
              <a:cs typeface="Arial" charset="0"/>
            </a:endParaRPr>
          </a:p>
        </p:txBody>
      </p:sp>
      <p:sp>
        <p:nvSpPr>
          <p:cNvPr id="567319" name="AutoShape 23"/>
          <p:cNvSpPr>
            <a:spLocks noChangeArrowheads="1"/>
          </p:cNvSpPr>
          <p:nvPr/>
        </p:nvSpPr>
        <p:spPr bwMode="auto">
          <a:xfrm>
            <a:off x="395288" y="3933825"/>
            <a:ext cx="2160587" cy="2087563"/>
          </a:xfrm>
          <a:prstGeom prst="wedgeRectCallout">
            <a:avLst>
              <a:gd name="adj1" fmla="val 110690"/>
              <a:gd name="adj2" fmla="val -7185"/>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1800" b="0">
              <a:cs typeface="Arial" charset="0"/>
            </a:endParaRPr>
          </a:p>
          <a:p>
            <a:pPr algn="ctr"/>
            <a:r>
              <a:rPr lang="en-GB" sz="1800">
                <a:latin typeface="Arial Black" pitchFamily="34" charset="0"/>
                <a:cs typeface="Arial" charset="0"/>
              </a:rPr>
              <a:t>GLP1</a:t>
            </a:r>
          </a:p>
          <a:p>
            <a:pPr algn="ctr"/>
            <a:r>
              <a:rPr lang="en-GB" sz="1800">
                <a:latin typeface="Arial Black" pitchFamily="34" charset="0"/>
                <a:cs typeface="Arial" charset="0"/>
              </a:rPr>
              <a:t>Oxyntomodulin</a:t>
            </a:r>
          </a:p>
          <a:p>
            <a:pPr algn="ctr"/>
            <a:endParaRPr lang="en-GB" sz="1800" b="0">
              <a:cs typeface="Arial" charset="0"/>
            </a:endParaRPr>
          </a:p>
          <a:p>
            <a:pPr algn="ctr"/>
            <a:r>
              <a:rPr lang="en-GB" sz="1800">
                <a:latin typeface="Arial Black" pitchFamily="34" charset="0"/>
                <a:cs typeface="Arial" charset="0"/>
              </a:rPr>
              <a:t>PYY</a:t>
            </a:r>
            <a:endParaRPr lang="en-US" sz="1800">
              <a:latin typeface="Arial Black" pitchFamily="34" charset="0"/>
              <a:cs typeface="Arial" charset="0"/>
            </a:endParaRPr>
          </a:p>
        </p:txBody>
      </p:sp>
      <p:sp>
        <p:nvSpPr>
          <p:cNvPr id="567320" name="AutoShape 24"/>
          <p:cNvSpPr>
            <a:spLocks noChangeArrowheads="1"/>
          </p:cNvSpPr>
          <p:nvPr/>
        </p:nvSpPr>
        <p:spPr bwMode="auto">
          <a:xfrm>
            <a:off x="5724525" y="5734050"/>
            <a:ext cx="2303463" cy="908050"/>
          </a:xfrm>
          <a:prstGeom prst="wedgeRectCallout">
            <a:avLst>
              <a:gd name="adj1" fmla="val -45657"/>
              <a:gd name="adj2" fmla="val -23619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1800">
                <a:latin typeface="Arial Black" pitchFamily="34" charset="0"/>
                <a:cs typeface="Arial" charset="0"/>
              </a:rPr>
              <a:t>GLP1</a:t>
            </a:r>
          </a:p>
          <a:p>
            <a:pPr algn="ctr"/>
            <a:r>
              <a:rPr lang="en-GB" sz="1800">
                <a:latin typeface="Arial Black" pitchFamily="34" charset="0"/>
                <a:cs typeface="Arial" charset="0"/>
              </a:rPr>
              <a:t>Oxyntomodulin</a:t>
            </a:r>
          </a:p>
          <a:p>
            <a:pPr algn="ctr"/>
            <a:r>
              <a:rPr lang="en-GB" sz="1800">
                <a:latin typeface="Arial Black" pitchFamily="34" charset="0"/>
                <a:cs typeface="Arial" charset="0"/>
              </a:rPr>
              <a:t>PYY</a:t>
            </a:r>
            <a:endParaRPr lang="en-US" sz="1800">
              <a:latin typeface="Arial Black" pitchFamily="34" charset="0"/>
              <a:cs typeface="Arial" charset="0"/>
            </a:endParaRPr>
          </a:p>
        </p:txBody>
      </p:sp>
      <p:sp>
        <p:nvSpPr>
          <p:cNvPr id="567321" name="Text Box 25"/>
          <p:cNvSpPr txBox="1">
            <a:spLocks noChangeArrowheads="1"/>
          </p:cNvSpPr>
          <p:nvPr/>
        </p:nvSpPr>
        <p:spPr bwMode="auto">
          <a:xfrm>
            <a:off x="712788" y="20638"/>
            <a:ext cx="74898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6000">
                <a:solidFill>
                  <a:srgbClr val="FF0000"/>
                </a:solidFill>
                <a:effectLst>
                  <a:outerShdw blurRad="38100" dist="38100" dir="2700000" algn="tl">
                    <a:srgbClr val="C0C0C0"/>
                  </a:outerShdw>
                </a:effectLst>
                <a:cs typeface="Arial" charset="0"/>
              </a:rPr>
              <a:t>The Gut Hormones</a:t>
            </a:r>
            <a:endParaRPr lang="en-US" sz="6000">
              <a:solidFill>
                <a:srgbClr val="FF0000"/>
              </a:solidFill>
              <a:effectLst>
                <a:outerShdw blurRad="38100" dist="38100" dir="2700000" algn="tl">
                  <a:srgbClr val="C0C0C0"/>
                </a:outerShdw>
              </a:effectLst>
              <a:cs typeface="Arial" charset="0"/>
            </a:endParaRP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9170" name="Rectangle 2"/>
          <p:cNvSpPr>
            <a:spLocks noGrp="1" noChangeArrowheads="1"/>
          </p:cNvSpPr>
          <p:nvPr>
            <p:ph type="ctrTitle"/>
          </p:nvPr>
        </p:nvSpPr>
        <p:spPr>
          <a:xfrm>
            <a:off x="431800" y="2484438"/>
            <a:ext cx="8245475" cy="2368550"/>
          </a:xfrm>
        </p:spPr>
        <p:txBody>
          <a:bodyPr/>
          <a:lstStyle/>
          <a:p>
            <a:r>
              <a:rPr lang="en-GB" sz="4000" b="1">
                <a:solidFill>
                  <a:schemeClr val="bg1"/>
                </a:solidFill>
                <a:effectLst>
                  <a:outerShdw blurRad="38100" dist="38100" dir="2700000" algn="tl">
                    <a:srgbClr val="000000"/>
                  </a:outerShdw>
                </a:effectLst>
              </a:rPr>
              <a:t>Analysis of food intake and energy expenditure following Oxyntomodulin </a:t>
            </a:r>
            <a:br>
              <a:rPr lang="en-GB" sz="4000" b="1">
                <a:solidFill>
                  <a:schemeClr val="bg1"/>
                </a:solidFill>
                <a:effectLst>
                  <a:outerShdw blurRad="38100" dist="38100" dir="2700000" algn="tl">
                    <a:srgbClr val="000000"/>
                  </a:outerShdw>
                </a:effectLst>
              </a:rPr>
            </a:br>
            <a:r>
              <a:rPr lang="en-GB" sz="4000" b="1">
                <a:solidFill>
                  <a:schemeClr val="bg1"/>
                </a:solidFill>
                <a:effectLst>
                  <a:outerShdw blurRad="38100" dist="38100" dir="2700000" algn="tl">
                    <a:srgbClr val="000000"/>
                  </a:outerShdw>
                </a:effectLst>
              </a:rPr>
              <a:t/>
            </a:r>
            <a:br>
              <a:rPr lang="en-GB" sz="4000" b="1">
                <a:solidFill>
                  <a:schemeClr val="bg1"/>
                </a:solidFill>
                <a:effectLst>
                  <a:outerShdw blurRad="38100" dist="38100" dir="2700000" algn="tl">
                    <a:srgbClr val="000000"/>
                  </a:outerShdw>
                </a:effectLst>
              </a:rPr>
            </a:br>
            <a:r>
              <a:rPr lang="en-GB" sz="4000" b="1">
                <a:solidFill>
                  <a:schemeClr val="bg1"/>
                </a:solidFill>
                <a:effectLst>
                  <a:outerShdw blurRad="38100" dist="38100" dir="2700000" algn="tl">
                    <a:srgbClr val="000000"/>
                  </a:outerShdw>
                </a:effectLst>
              </a:rPr>
              <a:t/>
            </a:r>
            <a:br>
              <a:rPr lang="en-GB" sz="4000" b="1">
                <a:solidFill>
                  <a:schemeClr val="bg1"/>
                </a:solidFill>
                <a:effectLst>
                  <a:outerShdw blurRad="38100" dist="38100" dir="2700000" algn="tl">
                    <a:srgbClr val="000000"/>
                  </a:outerShdw>
                </a:effectLst>
              </a:rPr>
            </a:br>
            <a:endParaRPr lang="en-GB" sz="4000" b="1">
              <a:solidFill>
                <a:schemeClr val="bg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1218" name="Group 2"/>
          <p:cNvGrpSpPr>
            <a:grpSpLocks/>
          </p:cNvGrpSpPr>
          <p:nvPr/>
        </p:nvGrpSpPr>
        <p:grpSpPr bwMode="auto">
          <a:xfrm>
            <a:off x="684213" y="1376363"/>
            <a:ext cx="8027987" cy="4873625"/>
            <a:chOff x="45" y="961"/>
            <a:chExt cx="5057" cy="3070"/>
          </a:xfrm>
        </p:grpSpPr>
        <p:pic>
          <p:nvPicPr>
            <p:cNvPr id="521219" name="Picture 3"/>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2381" y="961"/>
              <a:ext cx="1330" cy="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220" name="Text Box 4"/>
            <p:cNvSpPr txBox="1">
              <a:spLocks noChangeArrowheads="1"/>
            </p:cNvSpPr>
            <p:nvPr/>
          </p:nvSpPr>
          <p:spPr bwMode="auto">
            <a:xfrm>
              <a:off x="683" y="3098"/>
              <a:ext cx="595" cy="224"/>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BBE0E3"/>
                  </a:solidFill>
                </a14:hiddenFill>
              </a:ext>
            </a:extLst>
          </p:spPr>
          <p:txBody>
            <a:bodyPr lIns="61795" tIns="30897" rIns="61795" bIns="30897"/>
            <a:lstStyle/>
            <a:p>
              <a:pPr algn="ctr"/>
              <a:r>
                <a:rPr lang="en-GB" sz="1600">
                  <a:solidFill>
                    <a:schemeClr val="bg1"/>
                  </a:solidFill>
                </a:rPr>
                <a:t>Insulin</a:t>
              </a:r>
            </a:p>
          </p:txBody>
        </p:sp>
        <p:sp>
          <p:nvSpPr>
            <p:cNvPr id="521221" name="Text Box 5"/>
            <p:cNvSpPr txBox="1">
              <a:spLocks noChangeArrowheads="1"/>
            </p:cNvSpPr>
            <p:nvPr/>
          </p:nvSpPr>
          <p:spPr bwMode="auto">
            <a:xfrm>
              <a:off x="1575" y="1536"/>
              <a:ext cx="1091" cy="21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25400">
                  <a:solidFill>
                    <a:srgbClr val="000000"/>
                  </a:solidFill>
                  <a:miter lim="800000"/>
                  <a:headEnd/>
                  <a:tailEnd/>
                </a14:hiddenLine>
              </a:ext>
            </a:extLst>
          </p:spPr>
          <p:txBody>
            <a:bodyPr lIns="61795" tIns="30897" rIns="61795" bIns="30897"/>
            <a:lstStyle/>
            <a:p>
              <a:pPr algn="ctr"/>
              <a:r>
                <a:rPr lang="en-GB" sz="1600">
                  <a:solidFill>
                    <a:schemeClr val="bg1"/>
                  </a:solidFill>
                </a:rPr>
                <a:t>Hypothalamus</a:t>
              </a:r>
            </a:p>
          </p:txBody>
        </p:sp>
        <p:sp>
          <p:nvSpPr>
            <p:cNvPr id="521222" name="Text Box 6"/>
            <p:cNvSpPr txBox="1">
              <a:spLocks noChangeArrowheads="1"/>
            </p:cNvSpPr>
            <p:nvPr/>
          </p:nvSpPr>
          <p:spPr bwMode="auto">
            <a:xfrm>
              <a:off x="3573" y="1782"/>
              <a:ext cx="806" cy="20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25400">
                  <a:solidFill>
                    <a:srgbClr val="000000"/>
                  </a:solidFill>
                  <a:miter lim="800000"/>
                  <a:headEnd/>
                  <a:tailEnd/>
                </a14:hiddenLine>
              </a:ext>
            </a:extLst>
          </p:spPr>
          <p:txBody>
            <a:bodyPr lIns="61795" tIns="30897" rIns="61795" bIns="30897"/>
            <a:lstStyle/>
            <a:p>
              <a:pPr algn="ctr"/>
              <a:r>
                <a:rPr lang="en-GB" sz="1600">
                  <a:solidFill>
                    <a:schemeClr val="bg1"/>
                  </a:solidFill>
                </a:rPr>
                <a:t>Brainstem</a:t>
              </a:r>
              <a:endParaRPr lang="en-GB" sz="1600" b="0">
                <a:solidFill>
                  <a:schemeClr val="bg1"/>
                </a:solidFill>
              </a:endParaRPr>
            </a:p>
          </p:txBody>
        </p:sp>
        <p:sp>
          <p:nvSpPr>
            <p:cNvPr id="521223" name="Line 7"/>
            <p:cNvSpPr>
              <a:spLocks noChangeShapeType="1"/>
            </p:cNvSpPr>
            <p:nvPr/>
          </p:nvSpPr>
          <p:spPr bwMode="auto">
            <a:xfrm>
              <a:off x="3274" y="2193"/>
              <a:ext cx="0" cy="659"/>
            </a:xfrm>
            <a:prstGeom prst="line">
              <a:avLst/>
            </a:prstGeom>
            <a:noFill/>
            <a:ln w="63500">
              <a:solidFill>
                <a:srgbClr val="969696"/>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GB"/>
            </a:p>
          </p:txBody>
        </p:sp>
        <p:sp>
          <p:nvSpPr>
            <p:cNvPr id="521224" name="Text Box 8"/>
            <p:cNvSpPr txBox="1">
              <a:spLocks noChangeArrowheads="1"/>
            </p:cNvSpPr>
            <p:nvPr/>
          </p:nvSpPr>
          <p:spPr bwMode="auto">
            <a:xfrm>
              <a:off x="1108" y="3427"/>
              <a:ext cx="595" cy="22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BBE0E3"/>
                  </a:solidFill>
                </a14:hiddenFill>
              </a:ext>
            </a:extLst>
          </p:spPr>
          <p:txBody>
            <a:bodyPr lIns="61795" tIns="30897" rIns="61795" bIns="30897"/>
            <a:lstStyle/>
            <a:p>
              <a:pPr algn="ctr"/>
              <a:r>
                <a:rPr lang="en-GB" sz="1600">
                  <a:solidFill>
                    <a:schemeClr val="bg1"/>
                  </a:solidFill>
                </a:rPr>
                <a:t>Leptin</a:t>
              </a:r>
              <a:endParaRPr lang="en-GB" sz="1600" b="0">
                <a:solidFill>
                  <a:schemeClr val="bg1"/>
                </a:solidFill>
              </a:endParaRPr>
            </a:p>
          </p:txBody>
        </p:sp>
        <p:sp>
          <p:nvSpPr>
            <p:cNvPr id="521225" name="Text Box 9"/>
            <p:cNvSpPr txBox="1">
              <a:spLocks noChangeArrowheads="1"/>
            </p:cNvSpPr>
            <p:nvPr/>
          </p:nvSpPr>
          <p:spPr bwMode="auto">
            <a:xfrm>
              <a:off x="4082" y="3098"/>
              <a:ext cx="595" cy="224"/>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BBE0E3"/>
                  </a:solidFill>
                </a14:hiddenFill>
              </a:ext>
            </a:extLst>
          </p:spPr>
          <p:txBody>
            <a:bodyPr lIns="61795" tIns="30897" rIns="61795" bIns="30897"/>
            <a:lstStyle/>
            <a:p>
              <a:pPr algn="ctr"/>
              <a:r>
                <a:rPr lang="en-GB" sz="1600">
                  <a:solidFill>
                    <a:schemeClr val="bg1"/>
                  </a:solidFill>
                </a:rPr>
                <a:t>GLP-1</a:t>
              </a:r>
              <a:endParaRPr lang="en-GB" sz="1600" b="0">
                <a:solidFill>
                  <a:schemeClr val="bg1"/>
                </a:solidFill>
              </a:endParaRPr>
            </a:p>
          </p:txBody>
        </p:sp>
        <p:sp>
          <p:nvSpPr>
            <p:cNvPr id="521226" name="Text Box 10"/>
            <p:cNvSpPr txBox="1">
              <a:spLocks noChangeArrowheads="1"/>
            </p:cNvSpPr>
            <p:nvPr/>
          </p:nvSpPr>
          <p:spPr bwMode="auto">
            <a:xfrm>
              <a:off x="4508" y="2769"/>
              <a:ext cx="594" cy="224"/>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BBE0E3"/>
                  </a:solidFill>
                </a14:hiddenFill>
              </a:ext>
            </a:extLst>
          </p:spPr>
          <p:txBody>
            <a:bodyPr lIns="61795" tIns="30897" rIns="61795" bIns="30897"/>
            <a:lstStyle/>
            <a:p>
              <a:pPr algn="ctr"/>
              <a:r>
                <a:rPr lang="en-GB" sz="1600">
                  <a:solidFill>
                    <a:schemeClr val="bg1"/>
                  </a:solidFill>
                </a:rPr>
                <a:t>CCK</a:t>
              </a:r>
              <a:endParaRPr lang="en-GB" sz="1600" b="0">
                <a:solidFill>
                  <a:schemeClr val="bg1"/>
                </a:solidFill>
              </a:endParaRPr>
            </a:p>
          </p:txBody>
        </p:sp>
        <p:sp>
          <p:nvSpPr>
            <p:cNvPr id="521227" name="Text Box 11"/>
            <p:cNvSpPr txBox="1">
              <a:spLocks noChangeArrowheads="1"/>
            </p:cNvSpPr>
            <p:nvPr/>
          </p:nvSpPr>
          <p:spPr bwMode="auto">
            <a:xfrm>
              <a:off x="3657" y="3427"/>
              <a:ext cx="594" cy="22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BBE0E3"/>
                  </a:solidFill>
                </a14:hiddenFill>
              </a:ext>
            </a:extLst>
          </p:spPr>
          <p:txBody>
            <a:bodyPr lIns="61795" tIns="30897" rIns="61795" bIns="30897"/>
            <a:lstStyle/>
            <a:p>
              <a:pPr algn="ctr"/>
              <a:r>
                <a:rPr lang="en-GB" sz="1600">
                  <a:solidFill>
                    <a:schemeClr val="bg1"/>
                  </a:solidFill>
                </a:rPr>
                <a:t>PP</a:t>
              </a:r>
              <a:endParaRPr lang="en-GB" sz="1600" b="0">
                <a:solidFill>
                  <a:schemeClr val="bg1"/>
                </a:solidFill>
              </a:endParaRPr>
            </a:p>
          </p:txBody>
        </p:sp>
        <p:sp>
          <p:nvSpPr>
            <p:cNvPr id="521228" name="Text Box 12"/>
            <p:cNvSpPr txBox="1">
              <a:spLocks noChangeArrowheads="1"/>
            </p:cNvSpPr>
            <p:nvPr/>
          </p:nvSpPr>
          <p:spPr bwMode="auto">
            <a:xfrm>
              <a:off x="1830" y="3427"/>
              <a:ext cx="595" cy="22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BBE0E3"/>
                  </a:solidFill>
                </a14:hiddenFill>
              </a:ext>
            </a:extLst>
          </p:spPr>
          <p:txBody>
            <a:bodyPr lIns="61795" tIns="30897" rIns="61795" bIns="30897"/>
            <a:lstStyle/>
            <a:p>
              <a:pPr algn="ctr"/>
              <a:r>
                <a:rPr lang="en-GB" sz="1600">
                  <a:solidFill>
                    <a:schemeClr val="bg1"/>
                  </a:solidFill>
                </a:rPr>
                <a:t>PYY</a:t>
              </a:r>
              <a:endParaRPr lang="en-GB" sz="1600" b="0">
                <a:solidFill>
                  <a:schemeClr val="bg1"/>
                </a:solidFill>
              </a:endParaRPr>
            </a:p>
          </p:txBody>
        </p:sp>
        <p:sp>
          <p:nvSpPr>
            <p:cNvPr id="521229" name="Text Box 13"/>
            <p:cNvSpPr txBox="1">
              <a:spLocks noChangeArrowheads="1"/>
            </p:cNvSpPr>
            <p:nvPr/>
          </p:nvSpPr>
          <p:spPr bwMode="auto">
            <a:xfrm>
              <a:off x="2212" y="3098"/>
              <a:ext cx="595" cy="224"/>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BBE0E3"/>
                  </a:solidFill>
                </a14:hiddenFill>
              </a:ext>
            </a:extLst>
          </p:spPr>
          <p:txBody>
            <a:bodyPr lIns="61795" tIns="30897" rIns="61795" bIns="30897"/>
            <a:lstStyle/>
            <a:p>
              <a:pPr algn="ctr"/>
              <a:r>
                <a:rPr lang="en-GB" sz="1600">
                  <a:solidFill>
                    <a:srgbClr val="FF0000"/>
                  </a:solidFill>
                </a:rPr>
                <a:t>OXM</a:t>
              </a:r>
              <a:endParaRPr lang="en-GB" sz="1600" b="0">
                <a:solidFill>
                  <a:srgbClr val="FF0000"/>
                </a:solidFill>
              </a:endParaRPr>
            </a:p>
          </p:txBody>
        </p:sp>
        <p:sp>
          <p:nvSpPr>
            <p:cNvPr id="521230" name="Oval 14"/>
            <p:cNvSpPr>
              <a:spLocks noChangeArrowheads="1"/>
            </p:cNvSpPr>
            <p:nvPr/>
          </p:nvSpPr>
          <p:spPr bwMode="auto">
            <a:xfrm>
              <a:off x="3189" y="1907"/>
              <a:ext cx="128" cy="122"/>
            </a:xfrm>
            <a:prstGeom prst="ellipse">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GB"/>
            </a:p>
          </p:txBody>
        </p:sp>
        <p:sp>
          <p:nvSpPr>
            <p:cNvPr id="521231" name="Oval 15"/>
            <p:cNvSpPr>
              <a:spLocks noChangeArrowheads="1"/>
            </p:cNvSpPr>
            <p:nvPr/>
          </p:nvSpPr>
          <p:spPr bwMode="auto">
            <a:xfrm>
              <a:off x="3360" y="2893"/>
              <a:ext cx="127" cy="122"/>
            </a:xfrm>
            <a:prstGeom prst="ellipse">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GB"/>
            </a:p>
          </p:txBody>
        </p:sp>
        <p:sp>
          <p:nvSpPr>
            <p:cNvPr id="521232" name="Oval 16"/>
            <p:cNvSpPr>
              <a:spLocks noChangeArrowheads="1"/>
            </p:cNvSpPr>
            <p:nvPr/>
          </p:nvSpPr>
          <p:spPr bwMode="auto">
            <a:xfrm>
              <a:off x="2978" y="2893"/>
              <a:ext cx="127" cy="122"/>
            </a:xfrm>
            <a:prstGeom prst="ellipse">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GB"/>
            </a:p>
          </p:txBody>
        </p:sp>
        <p:sp>
          <p:nvSpPr>
            <p:cNvPr id="521233" name="Oval 17"/>
            <p:cNvSpPr>
              <a:spLocks noChangeArrowheads="1"/>
            </p:cNvSpPr>
            <p:nvPr/>
          </p:nvSpPr>
          <p:spPr bwMode="auto">
            <a:xfrm>
              <a:off x="2851" y="1659"/>
              <a:ext cx="127" cy="124"/>
            </a:xfrm>
            <a:prstGeom prst="ellipse">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GB"/>
            </a:p>
          </p:txBody>
        </p:sp>
        <p:cxnSp>
          <p:nvCxnSpPr>
            <p:cNvPr id="521234" name="AutoShape 18"/>
            <p:cNvCxnSpPr>
              <a:cxnSpLocks noChangeShapeType="1"/>
              <a:stCxn id="521227" idx="0"/>
              <a:endCxn id="521231" idx="4"/>
            </p:cNvCxnSpPr>
            <p:nvPr/>
          </p:nvCxnSpPr>
          <p:spPr bwMode="auto">
            <a:xfrm rot="5400000" flipH="1">
              <a:off x="3489" y="2951"/>
              <a:ext cx="400" cy="530"/>
            </a:xfrm>
            <a:prstGeom prst="curvedConnector3">
              <a:avLst>
                <a:gd name="adj1" fmla="val 48653"/>
              </a:avLst>
            </a:prstGeom>
            <a:noFill/>
            <a:ln w="25400">
              <a:solidFill>
                <a:schemeClr val="bg1"/>
              </a:solidFill>
              <a:round/>
              <a:headEnd/>
              <a:tailEnd type="triangle" w="lg" len="med"/>
            </a:ln>
            <a:extLst>
              <a:ext uri="{909E8E84-426E-40DD-AFC4-6F175D3DCCD1}">
                <a14:hiddenFill xmlns:a14="http://schemas.microsoft.com/office/drawing/2010/main">
                  <a:noFill/>
                </a14:hiddenFill>
              </a:ext>
            </a:extLst>
          </p:spPr>
        </p:cxnSp>
        <p:cxnSp>
          <p:nvCxnSpPr>
            <p:cNvPr id="521235" name="AutoShape 19"/>
            <p:cNvCxnSpPr>
              <a:cxnSpLocks noChangeShapeType="1"/>
              <a:stCxn id="521225" idx="0"/>
              <a:endCxn id="521231" idx="5"/>
            </p:cNvCxnSpPr>
            <p:nvPr/>
          </p:nvCxnSpPr>
          <p:spPr bwMode="auto">
            <a:xfrm rot="5400000" flipH="1">
              <a:off x="3879" y="2588"/>
              <a:ext cx="89" cy="910"/>
            </a:xfrm>
            <a:prstGeom prst="curvedConnector3">
              <a:avLst>
                <a:gd name="adj1" fmla="val 33736"/>
              </a:avLst>
            </a:prstGeom>
            <a:noFill/>
            <a:ln w="25400">
              <a:solidFill>
                <a:schemeClr val="bg1"/>
              </a:solidFill>
              <a:round/>
              <a:headEnd/>
              <a:tailEnd type="triangle" w="lg" len="med"/>
            </a:ln>
            <a:extLst>
              <a:ext uri="{909E8E84-426E-40DD-AFC4-6F175D3DCCD1}">
                <a14:hiddenFill xmlns:a14="http://schemas.microsoft.com/office/drawing/2010/main">
                  <a:noFill/>
                </a14:hiddenFill>
              </a:ext>
            </a:extLst>
          </p:spPr>
        </p:cxnSp>
        <p:cxnSp>
          <p:nvCxnSpPr>
            <p:cNvPr id="521236" name="AutoShape 20"/>
            <p:cNvCxnSpPr>
              <a:cxnSpLocks noChangeShapeType="1"/>
              <a:stCxn id="521226" idx="0"/>
              <a:endCxn id="521231" idx="6"/>
            </p:cNvCxnSpPr>
            <p:nvPr/>
          </p:nvCxnSpPr>
          <p:spPr bwMode="auto">
            <a:xfrm rot="16200000" flipH="1" flipV="1">
              <a:off x="4048" y="2198"/>
              <a:ext cx="195" cy="1318"/>
            </a:xfrm>
            <a:prstGeom prst="curvedConnector4">
              <a:avLst>
                <a:gd name="adj1" fmla="val -93662"/>
                <a:gd name="adj2" fmla="val 61319"/>
              </a:avLst>
            </a:prstGeom>
            <a:noFill/>
            <a:ln w="25400">
              <a:solidFill>
                <a:schemeClr val="bg1"/>
              </a:solidFill>
              <a:round/>
              <a:headEnd/>
              <a:tailEnd type="triangle" w="lg" len="med"/>
            </a:ln>
            <a:extLst>
              <a:ext uri="{909E8E84-426E-40DD-AFC4-6F175D3DCCD1}">
                <a14:hiddenFill xmlns:a14="http://schemas.microsoft.com/office/drawing/2010/main">
                  <a:noFill/>
                </a14:hiddenFill>
              </a:ext>
            </a:extLst>
          </p:spPr>
        </p:cxnSp>
        <p:cxnSp>
          <p:nvCxnSpPr>
            <p:cNvPr id="521237" name="AutoShape 21"/>
            <p:cNvCxnSpPr>
              <a:cxnSpLocks noChangeShapeType="1"/>
              <a:stCxn id="521224" idx="0"/>
              <a:endCxn id="521232" idx="2"/>
            </p:cNvCxnSpPr>
            <p:nvPr/>
          </p:nvCxnSpPr>
          <p:spPr bwMode="auto">
            <a:xfrm rot="16200000">
              <a:off x="1961" y="2399"/>
              <a:ext cx="462" cy="1572"/>
            </a:xfrm>
            <a:prstGeom prst="curvedConnector2">
              <a:avLst/>
            </a:prstGeom>
            <a:noFill/>
            <a:ln w="25400">
              <a:solidFill>
                <a:schemeClr val="bg1"/>
              </a:solidFill>
              <a:round/>
              <a:headEnd/>
              <a:tailEnd type="triangle" w="lg" len="med"/>
            </a:ln>
            <a:extLst>
              <a:ext uri="{909E8E84-426E-40DD-AFC4-6F175D3DCCD1}">
                <a14:hiddenFill xmlns:a14="http://schemas.microsoft.com/office/drawing/2010/main">
                  <a:noFill/>
                </a14:hiddenFill>
              </a:ext>
            </a:extLst>
          </p:spPr>
        </p:cxnSp>
        <p:cxnSp>
          <p:nvCxnSpPr>
            <p:cNvPr id="521238" name="AutoShape 22"/>
            <p:cNvCxnSpPr>
              <a:cxnSpLocks noChangeShapeType="1"/>
              <a:stCxn id="521224" idx="0"/>
              <a:endCxn id="521230" idx="2"/>
            </p:cNvCxnSpPr>
            <p:nvPr/>
          </p:nvCxnSpPr>
          <p:spPr bwMode="auto">
            <a:xfrm rot="16200000">
              <a:off x="1574" y="1800"/>
              <a:ext cx="1448" cy="1783"/>
            </a:xfrm>
            <a:prstGeom prst="curvedConnector2">
              <a:avLst/>
            </a:prstGeom>
            <a:noFill/>
            <a:ln w="25400">
              <a:solidFill>
                <a:schemeClr val="bg1"/>
              </a:solidFill>
              <a:round/>
              <a:headEnd/>
              <a:tailEnd type="triangle" w="lg" len="med"/>
            </a:ln>
            <a:extLst>
              <a:ext uri="{909E8E84-426E-40DD-AFC4-6F175D3DCCD1}">
                <a14:hiddenFill xmlns:a14="http://schemas.microsoft.com/office/drawing/2010/main">
                  <a:noFill/>
                </a14:hiddenFill>
              </a:ext>
            </a:extLst>
          </p:spPr>
        </p:cxnSp>
        <p:cxnSp>
          <p:nvCxnSpPr>
            <p:cNvPr id="521239" name="AutoShape 23"/>
            <p:cNvCxnSpPr>
              <a:cxnSpLocks noChangeShapeType="1"/>
              <a:stCxn id="521229" idx="0"/>
              <a:endCxn id="521233" idx="2"/>
            </p:cNvCxnSpPr>
            <p:nvPr/>
          </p:nvCxnSpPr>
          <p:spPr bwMode="auto">
            <a:xfrm rot="16200000">
              <a:off x="1997" y="2233"/>
              <a:ext cx="1367" cy="341"/>
            </a:xfrm>
            <a:prstGeom prst="curvedConnector2">
              <a:avLst/>
            </a:prstGeom>
            <a:noFill/>
            <a:ln w="25400">
              <a:solidFill>
                <a:schemeClr val="bg1"/>
              </a:solidFill>
              <a:round/>
              <a:headEnd/>
              <a:tailEnd/>
            </a:ln>
            <a:extLst>
              <a:ext uri="{909E8E84-426E-40DD-AFC4-6F175D3DCCD1}">
                <a14:hiddenFill xmlns:a14="http://schemas.microsoft.com/office/drawing/2010/main">
                  <a:noFill/>
                </a14:hiddenFill>
              </a:ext>
            </a:extLst>
          </p:spPr>
        </p:cxnSp>
        <p:cxnSp>
          <p:nvCxnSpPr>
            <p:cNvPr id="521240" name="AutoShape 24"/>
            <p:cNvCxnSpPr>
              <a:cxnSpLocks noChangeShapeType="1"/>
              <a:stCxn id="521228" idx="0"/>
              <a:endCxn id="521233" idx="2"/>
            </p:cNvCxnSpPr>
            <p:nvPr/>
          </p:nvCxnSpPr>
          <p:spPr bwMode="auto">
            <a:xfrm rot="16200000">
              <a:off x="1642" y="2206"/>
              <a:ext cx="1696" cy="723"/>
            </a:xfrm>
            <a:prstGeom prst="curvedConnector2">
              <a:avLst/>
            </a:prstGeom>
            <a:noFill/>
            <a:ln w="25400">
              <a:solidFill>
                <a:schemeClr val="bg1"/>
              </a:solidFill>
              <a:round/>
              <a:headEnd/>
              <a:tailEnd/>
            </a:ln>
            <a:extLst>
              <a:ext uri="{909E8E84-426E-40DD-AFC4-6F175D3DCCD1}">
                <a14:hiddenFill xmlns:a14="http://schemas.microsoft.com/office/drawing/2010/main">
                  <a:noFill/>
                </a14:hiddenFill>
              </a:ext>
            </a:extLst>
          </p:spPr>
        </p:cxnSp>
        <p:sp>
          <p:nvSpPr>
            <p:cNvPr id="521241" name="Text Box 25"/>
            <p:cNvSpPr txBox="1">
              <a:spLocks noChangeArrowheads="1"/>
            </p:cNvSpPr>
            <p:nvPr/>
          </p:nvSpPr>
          <p:spPr bwMode="auto">
            <a:xfrm>
              <a:off x="45" y="3427"/>
              <a:ext cx="978" cy="22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BBE0E3"/>
                  </a:solidFill>
                </a14:hiddenFill>
              </a:ext>
            </a:extLst>
          </p:spPr>
          <p:txBody>
            <a:bodyPr lIns="61795" tIns="30897" rIns="61795" bIns="30897"/>
            <a:lstStyle/>
            <a:p>
              <a:pPr algn="ctr"/>
              <a:r>
                <a:rPr lang="en-GB" sz="1600">
                  <a:solidFill>
                    <a:schemeClr val="bg1"/>
                  </a:solidFill>
                </a:rPr>
                <a:t>Adiponectin</a:t>
              </a:r>
              <a:endParaRPr lang="en-GB" sz="1600" b="0">
                <a:solidFill>
                  <a:schemeClr val="bg1"/>
                </a:solidFill>
              </a:endParaRPr>
            </a:p>
          </p:txBody>
        </p:sp>
        <p:sp>
          <p:nvSpPr>
            <p:cNvPr id="521242" name="Rectangle 26"/>
            <p:cNvSpPr>
              <a:spLocks noChangeArrowheads="1"/>
            </p:cNvSpPr>
            <p:nvPr/>
          </p:nvSpPr>
          <p:spPr bwMode="auto">
            <a:xfrm>
              <a:off x="216" y="3468"/>
              <a:ext cx="85" cy="4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GB"/>
            </a:p>
          </p:txBody>
        </p:sp>
        <p:cxnSp>
          <p:nvCxnSpPr>
            <p:cNvPr id="521243" name="AutoShape 27"/>
            <p:cNvCxnSpPr>
              <a:cxnSpLocks noChangeShapeType="1"/>
            </p:cNvCxnSpPr>
            <p:nvPr/>
          </p:nvCxnSpPr>
          <p:spPr bwMode="auto">
            <a:xfrm rot="16200000">
              <a:off x="701" y="1278"/>
              <a:ext cx="1707" cy="2592"/>
            </a:xfrm>
            <a:prstGeom prst="curvedConnector2">
              <a:avLst/>
            </a:prstGeom>
            <a:noFill/>
            <a:ln w="25400">
              <a:solidFill>
                <a:schemeClr val="bg1"/>
              </a:solidFill>
              <a:round/>
              <a:headEnd/>
              <a:tailEnd/>
            </a:ln>
            <a:extLst>
              <a:ext uri="{909E8E84-426E-40DD-AFC4-6F175D3DCCD1}">
                <a14:hiddenFill xmlns:a14="http://schemas.microsoft.com/office/drawing/2010/main">
                  <a:noFill/>
                </a14:hiddenFill>
              </a:ext>
            </a:extLst>
          </p:spPr>
        </p:cxnSp>
        <p:sp>
          <p:nvSpPr>
            <p:cNvPr id="521244" name="Text Box 28"/>
            <p:cNvSpPr txBox="1">
              <a:spLocks noChangeArrowheads="1"/>
            </p:cNvSpPr>
            <p:nvPr/>
          </p:nvSpPr>
          <p:spPr bwMode="auto">
            <a:xfrm>
              <a:off x="2552" y="3427"/>
              <a:ext cx="637" cy="22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BBE0E3"/>
                  </a:solidFill>
                </a14:hiddenFill>
              </a:ext>
            </a:extLst>
          </p:spPr>
          <p:txBody>
            <a:bodyPr lIns="61795" tIns="30897" rIns="61795" bIns="30897"/>
            <a:lstStyle/>
            <a:p>
              <a:pPr algn="ctr"/>
              <a:r>
                <a:rPr lang="en-GB" sz="1600">
                  <a:solidFill>
                    <a:schemeClr val="bg1"/>
                  </a:solidFill>
                </a:rPr>
                <a:t>Ghrelin</a:t>
              </a:r>
              <a:endParaRPr lang="en-GB" sz="1600" b="0">
                <a:solidFill>
                  <a:schemeClr val="bg1"/>
                </a:solidFill>
              </a:endParaRPr>
            </a:p>
          </p:txBody>
        </p:sp>
        <p:sp>
          <p:nvSpPr>
            <p:cNvPr id="521245" name="Oval 29"/>
            <p:cNvSpPr>
              <a:spLocks noChangeArrowheads="1"/>
            </p:cNvSpPr>
            <p:nvPr/>
          </p:nvSpPr>
          <p:spPr bwMode="auto">
            <a:xfrm>
              <a:off x="2978" y="2974"/>
              <a:ext cx="127" cy="124"/>
            </a:xfrm>
            <a:prstGeom prst="ellipse">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GB"/>
            </a:p>
          </p:txBody>
        </p:sp>
        <p:cxnSp>
          <p:nvCxnSpPr>
            <p:cNvPr id="521246" name="AutoShape 30"/>
            <p:cNvCxnSpPr>
              <a:cxnSpLocks noChangeShapeType="1"/>
              <a:stCxn id="521244" idx="0"/>
              <a:endCxn id="521245" idx="2"/>
            </p:cNvCxnSpPr>
            <p:nvPr/>
          </p:nvCxnSpPr>
          <p:spPr bwMode="auto">
            <a:xfrm rot="16200000">
              <a:off x="2735" y="3173"/>
              <a:ext cx="380" cy="106"/>
            </a:xfrm>
            <a:prstGeom prst="curvedConnector2">
              <a:avLst/>
            </a:prstGeom>
            <a:noFill/>
            <a:ln w="25400">
              <a:solidFill>
                <a:schemeClr val="bg1"/>
              </a:solidFill>
              <a:round/>
              <a:headEnd/>
              <a:tailEnd type="triangle" w="lg" len="med"/>
            </a:ln>
            <a:extLst>
              <a:ext uri="{909E8E84-426E-40DD-AFC4-6F175D3DCCD1}">
                <a14:hiddenFill xmlns:a14="http://schemas.microsoft.com/office/drawing/2010/main">
                  <a:noFill/>
                </a14:hiddenFill>
              </a:ext>
            </a:extLst>
          </p:spPr>
        </p:cxnSp>
        <p:cxnSp>
          <p:nvCxnSpPr>
            <p:cNvPr id="521247" name="AutoShape 31"/>
            <p:cNvCxnSpPr>
              <a:cxnSpLocks noChangeShapeType="1"/>
            </p:cNvCxnSpPr>
            <p:nvPr/>
          </p:nvCxnSpPr>
          <p:spPr bwMode="auto">
            <a:xfrm rot="5400000" flipH="1">
              <a:off x="2019" y="2548"/>
              <a:ext cx="1696" cy="20"/>
            </a:xfrm>
            <a:prstGeom prst="curvedConnector4">
              <a:avLst>
                <a:gd name="adj1" fmla="val 47870"/>
                <a:gd name="adj2" fmla="val 1047370"/>
              </a:avLst>
            </a:prstGeom>
            <a:noFill/>
            <a:ln w="25400">
              <a:solidFill>
                <a:schemeClr val="bg1"/>
              </a:solidFill>
              <a:round/>
              <a:headEnd/>
              <a:tailEnd type="triangle" w="lg" len="med"/>
            </a:ln>
            <a:extLst>
              <a:ext uri="{909E8E84-426E-40DD-AFC4-6F175D3DCCD1}">
                <a14:hiddenFill xmlns:a14="http://schemas.microsoft.com/office/drawing/2010/main">
                  <a:noFill/>
                </a14:hiddenFill>
              </a:ext>
            </a:extLst>
          </p:spPr>
        </p:cxnSp>
        <p:cxnSp>
          <p:nvCxnSpPr>
            <p:cNvPr id="521248" name="AutoShape 32"/>
            <p:cNvCxnSpPr>
              <a:cxnSpLocks noChangeShapeType="1"/>
              <a:stCxn id="521224" idx="0"/>
              <a:endCxn id="521233" idx="2"/>
            </p:cNvCxnSpPr>
            <p:nvPr/>
          </p:nvCxnSpPr>
          <p:spPr bwMode="auto">
            <a:xfrm rot="16200000">
              <a:off x="1281" y="1845"/>
              <a:ext cx="1696" cy="1445"/>
            </a:xfrm>
            <a:prstGeom prst="curvedConnector2">
              <a:avLst/>
            </a:prstGeom>
            <a:noFill/>
            <a:ln w="25400">
              <a:solidFill>
                <a:schemeClr val="bg1"/>
              </a:solidFill>
              <a:round/>
              <a:headEnd/>
              <a:tailEnd type="triangle" w="lg" len="med"/>
            </a:ln>
            <a:extLst>
              <a:ext uri="{909E8E84-426E-40DD-AFC4-6F175D3DCCD1}">
                <a14:hiddenFill xmlns:a14="http://schemas.microsoft.com/office/drawing/2010/main">
                  <a:noFill/>
                </a14:hiddenFill>
              </a:ext>
            </a:extLst>
          </p:spPr>
        </p:cxnSp>
        <p:cxnSp>
          <p:nvCxnSpPr>
            <p:cNvPr id="521249" name="AutoShape 33"/>
            <p:cNvCxnSpPr>
              <a:cxnSpLocks noChangeShapeType="1"/>
              <a:stCxn id="521226" idx="0"/>
              <a:endCxn id="521230" idx="6"/>
            </p:cNvCxnSpPr>
            <p:nvPr/>
          </p:nvCxnSpPr>
          <p:spPr bwMode="auto">
            <a:xfrm rot="5400000" flipH="1">
              <a:off x="3665" y="1620"/>
              <a:ext cx="791" cy="1488"/>
            </a:xfrm>
            <a:prstGeom prst="curvedConnector2">
              <a:avLst/>
            </a:prstGeom>
            <a:noFill/>
            <a:ln w="25400">
              <a:solidFill>
                <a:schemeClr val="bg1"/>
              </a:solidFill>
              <a:round/>
              <a:headEnd/>
              <a:tailEnd/>
            </a:ln>
            <a:extLst>
              <a:ext uri="{909E8E84-426E-40DD-AFC4-6F175D3DCCD1}">
                <a14:hiddenFill xmlns:a14="http://schemas.microsoft.com/office/drawing/2010/main">
                  <a:noFill/>
                </a14:hiddenFill>
              </a:ext>
            </a:extLst>
          </p:spPr>
        </p:cxnSp>
        <p:cxnSp>
          <p:nvCxnSpPr>
            <p:cNvPr id="521250" name="AutoShape 34"/>
            <p:cNvCxnSpPr>
              <a:cxnSpLocks noChangeShapeType="1"/>
              <a:stCxn id="521225" idx="0"/>
              <a:endCxn id="521230" idx="6"/>
            </p:cNvCxnSpPr>
            <p:nvPr/>
          </p:nvCxnSpPr>
          <p:spPr bwMode="auto">
            <a:xfrm rot="5400000" flipH="1">
              <a:off x="3289" y="1997"/>
              <a:ext cx="1119" cy="1061"/>
            </a:xfrm>
            <a:prstGeom prst="curvedConnector2">
              <a:avLst/>
            </a:prstGeom>
            <a:noFill/>
            <a:ln w="25400">
              <a:solidFill>
                <a:schemeClr val="bg1"/>
              </a:solidFill>
              <a:round/>
              <a:headEnd/>
              <a:tailEnd type="none" w="lg" len="med"/>
            </a:ln>
            <a:extLst>
              <a:ext uri="{909E8E84-426E-40DD-AFC4-6F175D3DCCD1}">
                <a14:hiddenFill xmlns:a14="http://schemas.microsoft.com/office/drawing/2010/main">
                  <a:noFill/>
                </a14:hiddenFill>
              </a:ext>
            </a:extLst>
          </p:spPr>
        </p:cxnSp>
        <p:cxnSp>
          <p:nvCxnSpPr>
            <p:cNvPr id="521251" name="AutoShape 35"/>
            <p:cNvCxnSpPr>
              <a:cxnSpLocks noChangeShapeType="1"/>
              <a:stCxn id="521227" idx="0"/>
              <a:endCxn id="521230" idx="6"/>
            </p:cNvCxnSpPr>
            <p:nvPr/>
          </p:nvCxnSpPr>
          <p:spPr bwMode="auto">
            <a:xfrm rot="5400000" flipH="1">
              <a:off x="2912" y="2373"/>
              <a:ext cx="1448" cy="637"/>
            </a:xfrm>
            <a:prstGeom prst="curvedConnector2">
              <a:avLst/>
            </a:prstGeom>
            <a:noFill/>
            <a:ln w="25400">
              <a:solidFill>
                <a:schemeClr val="bg1"/>
              </a:solidFill>
              <a:round/>
              <a:headEnd/>
              <a:tailEnd type="triangle" w="lg" len="med"/>
            </a:ln>
            <a:extLst>
              <a:ext uri="{909E8E84-426E-40DD-AFC4-6F175D3DCCD1}">
                <a14:hiddenFill xmlns:a14="http://schemas.microsoft.com/office/drawing/2010/main">
                  <a:noFill/>
                </a14:hiddenFill>
              </a:ext>
            </a:extLst>
          </p:spPr>
        </p:cxnSp>
        <p:cxnSp>
          <p:nvCxnSpPr>
            <p:cNvPr id="521252" name="AutoShape 36"/>
            <p:cNvCxnSpPr>
              <a:cxnSpLocks noChangeShapeType="1"/>
              <a:stCxn id="521220" idx="0"/>
              <a:endCxn id="521233" idx="2"/>
            </p:cNvCxnSpPr>
            <p:nvPr/>
          </p:nvCxnSpPr>
          <p:spPr bwMode="auto">
            <a:xfrm rot="16200000">
              <a:off x="1232" y="1469"/>
              <a:ext cx="1367" cy="1870"/>
            </a:xfrm>
            <a:prstGeom prst="curvedConnector2">
              <a:avLst/>
            </a:prstGeom>
            <a:noFill/>
            <a:ln w="25400">
              <a:solidFill>
                <a:schemeClr val="bg1"/>
              </a:solidFill>
              <a:round/>
              <a:headEnd/>
              <a:tailEnd/>
            </a:ln>
            <a:extLst>
              <a:ext uri="{909E8E84-426E-40DD-AFC4-6F175D3DCCD1}">
                <a14:hiddenFill xmlns:a14="http://schemas.microsoft.com/office/drawing/2010/main">
                  <a:noFill/>
                </a14:hiddenFill>
              </a:ext>
            </a:extLst>
          </p:spPr>
        </p:cxnSp>
        <p:sp>
          <p:nvSpPr>
            <p:cNvPr id="521253" name="Text Box 37"/>
            <p:cNvSpPr txBox="1">
              <a:spLocks noChangeArrowheads="1"/>
            </p:cNvSpPr>
            <p:nvPr/>
          </p:nvSpPr>
          <p:spPr bwMode="auto">
            <a:xfrm>
              <a:off x="46" y="3755"/>
              <a:ext cx="1657" cy="276"/>
            </a:xfrm>
            <a:prstGeom prst="rect">
              <a:avLst/>
            </a:prstGeom>
            <a:solidFill>
              <a:schemeClr val="accent1"/>
            </a:solidFill>
            <a:ln w="25400">
              <a:solidFill>
                <a:srgbClr val="000000"/>
              </a:solidFill>
              <a:miter lim="800000"/>
              <a:headEnd/>
              <a:tailEnd/>
            </a:ln>
          </p:spPr>
          <p:txBody>
            <a:bodyPr lIns="61795" tIns="30897" rIns="61795" bIns="30897"/>
            <a:lstStyle/>
            <a:p>
              <a:pPr algn="ctr"/>
              <a:r>
                <a:rPr lang="en-GB" sz="2000"/>
                <a:t>Adiposity signals</a:t>
              </a:r>
              <a:endParaRPr lang="en-GB" sz="2000" b="0"/>
            </a:p>
          </p:txBody>
        </p:sp>
        <p:sp>
          <p:nvSpPr>
            <p:cNvPr id="521254" name="Text Box 38"/>
            <p:cNvSpPr txBox="1">
              <a:spLocks noChangeArrowheads="1"/>
            </p:cNvSpPr>
            <p:nvPr/>
          </p:nvSpPr>
          <p:spPr bwMode="auto">
            <a:xfrm>
              <a:off x="1830" y="3755"/>
              <a:ext cx="3272" cy="276"/>
            </a:xfrm>
            <a:prstGeom prst="rect">
              <a:avLst/>
            </a:prstGeom>
            <a:solidFill>
              <a:schemeClr val="accent1"/>
            </a:solidFill>
            <a:ln w="25400">
              <a:solidFill>
                <a:srgbClr val="000000"/>
              </a:solidFill>
              <a:miter lim="800000"/>
              <a:headEnd/>
              <a:tailEnd/>
            </a:ln>
          </p:spPr>
          <p:txBody>
            <a:bodyPr lIns="61795" tIns="30897" rIns="61795" bIns="30897"/>
            <a:lstStyle/>
            <a:p>
              <a:pPr algn="ctr"/>
              <a:r>
                <a:rPr lang="en-GB" sz="2000"/>
                <a:t>Gut Hormones</a:t>
              </a:r>
              <a:endParaRPr lang="en-GB" sz="2000" b="0"/>
            </a:p>
          </p:txBody>
        </p:sp>
        <p:sp>
          <p:nvSpPr>
            <p:cNvPr id="521255" name="Text Box 39"/>
            <p:cNvSpPr txBox="1">
              <a:spLocks noChangeArrowheads="1"/>
            </p:cNvSpPr>
            <p:nvPr/>
          </p:nvSpPr>
          <p:spPr bwMode="auto">
            <a:xfrm>
              <a:off x="2892" y="3166"/>
              <a:ext cx="213" cy="26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1795" tIns="30897" rIns="61795" bIns="30897"/>
            <a:lstStyle/>
            <a:p>
              <a:r>
                <a:rPr lang="en-GB" sz="2400">
                  <a:solidFill>
                    <a:schemeClr val="bg1"/>
                  </a:solidFill>
                </a:rPr>
                <a:t>+</a:t>
              </a:r>
              <a:endParaRPr lang="en-GB" sz="2400" b="0">
                <a:solidFill>
                  <a:schemeClr val="bg1"/>
                </a:solidFill>
              </a:endParaRPr>
            </a:p>
          </p:txBody>
        </p:sp>
        <p:sp>
          <p:nvSpPr>
            <p:cNvPr id="521256" name="Text Box 40"/>
            <p:cNvSpPr txBox="1">
              <a:spLocks noChangeArrowheads="1"/>
            </p:cNvSpPr>
            <p:nvPr/>
          </p:nvSpPr>
          <p:spPr bwMode="auto">
            <a:xfrm>
              <a:off x="513" y="2728"/>
              <a:ext cx="213" cy="26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1795" tIns="30897" rIns="61795" bIns="30897"/>
            <a:lstStyle/>
            <a:p>
              <a:r>
                <a:rPr lang="en-GB" sz="2400">
                  <a:solidFill>
                    <a:schemeClr val="bg1"/>
                  </a:solidFill>
                </a:rPr>
                <a:t>-</a:t>
              </a:r>
              <a:endParaRPr lang="en-GB" sz="2400" b="0">
                <a:solidFill>
                  <a:schemeClr val="bg1"/>
                </a:solidFill>
              </a:endParaRPr>
            </a:p>
          </p:txBody>
        </p:sp>
        <p:sp>
          <p:nvSpPr>
            <p:cNvPr id="521257" name="Text Box 41"/>
            <p:cNvSpPr txBox="1">
              <a:spLocks noChangeArrowheads="1"/>
            </p:cNvSpPr>
            <p:nvPr/>
          </p:nvSpPr>
          <p:spPr bwMode="auto">
            <a:xfrm>
              <a:off x="1023" y="2728"/>
              <a:ext cx="213" cy="26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1795" tIns="30897" rIns="61795" bIns="30897"/>
            <a:lstStyle/>
            <a:p>
              <a:r>
                <a:rPr lang="en-GB" sz="2400">
                  <a:solidFill>
                    <a:schemeClr val="bg1"/>
                  </a:solidFill>
                </a:rPr>
                <a:t>-</a:t>
              </a:r>
              <a:endParaRPr lang="en-GB" sz="2400" b="0">
                <a:solidFill>
                  <a:schemeClr val="bg1"/>
                </a:solidFill>
              </a:endParaRPr>
            </a:p>
          </p:txBody>
        </p:sp>
        <p:sp>
          <p:nvSpPr>
            <p:cNvPr id="521258" name="Text Box 42"/>
            <p:cNvSpPr txBox="1">
              <a:spLocks noChangeArrowheads="1"/>
            </p:cNvSpPr>
            <p:nvPr/>
          </p:nvSpPr>
          <p:spPr bwMode="auto">
            <a:xfrm>
              <a:off x="1618" y="2728"/>
              <a:ext cx="212" cy="26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1795" tIns="30897" rIns="61795" bIns="30897"/>
            <a:lstStyle/>
            <a:p>
              <a:r>
                <a:rPr lang="en-GB" sz="2400">
                  <a:solidFill>
                    <a:schemeClr val="bg1"/>
                  </a:solidFill>
                </a:rPr>
                <a:t>-</a:t>
              </a:r>
              <a:endParaRPr lang="en-GB" sz="2400" b="0">
                <a:solidFill>
                  <a:schemeClr val="bg1"/>
                </a:solidFill>
              </a:endParaRPr>
            </a:p>
          </p:txBody>
        </p:sp>
        <p:sp>
          <p:nvSpPr>
            <p:cNvPr id="521259" name="Text Box 43"/>
            <p:cNvSpPr txBox="1">
              <a:spLocks noChangeArrowheads="1"/>
            </p:cNvSpPr>
            <p:nvPr/>
          </p:nvSpPr>
          <p:spPr bwMode="auto">
            <a:xfrm>
              <a:off x="2212" y="2728"/>
              <a:ext cx="213" cy="26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1795" tIns="30897" rIns="61795" bIns="30897"/>
            <a:lstStyle/>
            <a:p>
              <a:r>
                <a:rPr lang="en-GB" sz="2400">
                  <a:solidFill>
                    <a:schemeClr val="bg1"/>
                  </a:solidFill>
                </a:rPr>
                <a:t>-</a:t>
              </a:r>
              <a:endParaRPr lang="en-GB" sz="2400" b="0">
                <a:solidFill>
                  <a:schemeClr val="bg1"/>
                </a:solidFill>
              </a:endParaRPr>
            </a:p>
          </p:txBody>
        </p:sp>
        <p:sp>
          <p:nvSpPr>
            <p:cNvPr id="521260" name="Text Box 44"/>
            <p:cNvSpPr txBox="1">
              <a:spLocks noChangeArrowheads="1"/>
            </p:cNvSpPr>
            <p:nvPr/>
          </p:nvSpPr>
          <p:spPr bwMode="auto">
            <a:xfrm>
              <a:off x="2552" y="2728"/>
              <a:ext cx="213" cy="26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1795" tIns="30897" rIns="61795" bIns="30897"/>
            <a:lstStyle/>
            <a:p>
              <a:r>
                <a:rPr lang="en-GB" sz="2400">
                  <a:solidFill>
                    <a:schemeClr val="bg1"/>
                  </a:solidFill>
                </a:rPr>
                <a:t>-</a:t>
              </a:r>
              <a:endParaRPr lang="en-GB" sz="2400" b="0">
                <a:solidFill>
                  <a:schemeClr val="bg1"/>
                </a:solidFill>
              </a:endParaRPr>
            </a:p>
          </p:txBody>
        </p:sp>
        <p:sp>
          <p:nvSpPr>
            <p:cNvPr id="521261" name="Text Box 45"/>
            <p:cNvSpPr txBox="1">
              <a:spLocks noChangeArrowheads="1"/>
            </p:cNvSpPr>
            <p:nvPr/>
          </p:nvSpPr>
          <p:spPr bwMode="auto">
            <a:xfrm>
              <a:off x="3615" y="3138"/>
              <a:ext cx="212" cy="26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1795" tIns="30897" rIns="61795" bIns="30897"/>
            <a:lstStyle/>
            <a:p>
              <a:r>
                <a:rPr lang="en-GB" sz="2400">
                  <a:solidFill>
                    <a:schemeClr val="bg1"/>
                  </a:solidFill>
                </a:rPr>
                <a:t>-</a:t>
              </a:r>
              <a:endParaRPr lang="en-GB" sz="2400" b="0">
                <a:solidFill>
                  <a:schemeClr val="bg1"/>
                </a:solidFill>
              </a:endParaRPr>
            </a:p>
          </p:txBody>
        </p:sp>
        <p:sp>
          <p:nvSpPr>
            <p:cNvPr id="521262" name="Text Box 46"/>
            <p:cNvSpPr txBox="1">
              <a:spLocks noChangeArrowheads="1"/>
            </p:cNvSpPr>
            <p:nvPr/>
          </p:nvSpPr>
          <p:spPr bwMode="auto">
            <a:xfrm>
              <a:off x="4082" y="2728"/>
              <a:ext cx="213" cy="26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1795" tIns="30897" rIns="61795" bIns="30897"/>
            <a:lstStyle/>
            <a:p>
              <a:r>
                <a:rPr lang="en-GB" sz="2400">
                  <a:solidFill>
                    <a:schemeClr val="bg1"/>
                  </a:solidFill>
                </a:rPr>
                <a:t>-</a:t>
              </a:r>
              <a:endParaRPr lang="en-GB" sz="2400" b="0">
                <a:solidFill>
                  <a:schemeClr val="bg1"/>
                </a:solidFill>
              </a:endParaRPr>
            </a:p>
          </p:txBody>
        </p:sp>
        <p:sp>
          <p:nvSpPr>
            <p:cNvPr id="521263" name="Text Box 47"/>
            <p:cNvSpPr txBox="1">
              <a:spLocks noChangeArrowheads="1"/>
            </p:cNvSpPr>
            <p:nvPr/>
          </p:nvSpPr>
          <p:spPr bwMode="auto">
            <a:xfrm>
              <a:off x="4508" y="2399"/>
              <a:ext cx="211" cy="26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1795" tIns="30897" rIns="61795" bIns="30897"/>
            <a:lstStyle/>
            <a:p>
              <a:r>
                <a:rPr lang="en-GB" sz="2400">
                  <a:solidFill>
                    <a:schemeClr val="bg1"/>
                  </a:solidFill>
                </a:rPr>
                <a:t>-</a:t>
              </a:r>
              <a:endParaRPr lang="en-GB" sz="2400" b="0">
                <a:solidFill>
                  <a:schemeClr val="bg1"/>
                </a:solidFill>
              </a:endParaRPr>
            </a:p>
          </p:txBody>
        </p:sp>
        <p:sp>
          <p:nvSpPr>
            <p:cNvPr id="521264" name="Text Box 48"/>
            <p:cNvSpPr txBox="1">
              <a:spLocks noChangeArrowheads="1"/>
            </p:cNvSpPr>
            <p:nvPr/>
          </p:nvSpPr>
          <p:spPr bwMode="auto">
            <a:xfrm>
              <a:off x="2892" y="2852"/>
              <a:ext cx="681" cy="36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1795" tIns="30897" rIns="61795" bIns="30897"/>
            <a:lstStyle/>
            <a:p>
              <a:pPr algn="ctr"/>
              <a:r>
                <a:rPr lang="en-GB" sz="1600">
                  <a:solidFill>
                    <a:schemeClr val="bg1"/>
                  </a:solidFill>
                </a:rPr>
                <a:t>Vagus Nerve</a:t>
              </a:r>
              <a:endParaRPr lang="en-GB" sz="1600" b="0">
                <a:solidFill>
                  <a:schemeClr val="bg1"/>
                </a:solidFill>
              </a:endParaRPr>
            </a:p>
          </p:txBody>
        </p:sp>
      </p:grpSp>
      <p:sp>
        <p:nvSpPr>
          <p:cNvPr id="521265" name="Text Box 49"/>
          <p:cNvSpPr txBox="1">
            <a:spLocks noChangeArrowheads="1"/>
          </p:cNvSpPr>
          <p:nvPr/>
        </p:nvSpPr>
        <p:spPr bwMode="auto">
          <a:xfrm>
            <a:off x="2771775" y="414338"/>
            <a:ext cx="6372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chemeClr val="bg1"/>
                </a:solidFill>
                <a:effectLst>
                  <a:outerShdw blurRad="38100" dist="38100" dir="2700000" algn="tl">
                    <a:srgbClr val="000000"/>
                  </a:outerShdw>
                </a:effectLst>
              </a:rPr>
              <a:t>Peripheral signals of energy homeostasis</a:t>
            </a:r>
          </a:p>
        </p:txBody>
      </p:sp>
      <p:pic>
        <p:nvPicPr>
          <p:cNvPr id="521266" name="Picture 50" descr="NP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24063" cy="2484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1267" name="AutoShape 51"/>
          <p:cNvSpPr>
            <a:spLocks noChangeArrowheads="1"/>
          </p:cNvSpPr>
          <p:nvPr/>
        </p:nvSpPr>
        <p:spPr bwMode="auto">
          <a:xfrm flipH="1">
            <a:off x="2501900" y="1493838"/>
            <a:ext cx="1395413" cy="674687"/>
          </a:xfrm>
          <a:prstGeom prst="rightArrow">
            <a:avLst>
              <a:gd name="adj1" fmla="val 50000"/>
              <a:gd name="adj2" fmla="val 51706"/>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3266" name="Group 2"/>
          <p:cNvGrpSpPr>
            <a:grpSpLocks/>
          </p:cNvGrpSpPr>
          <p:nvPr/>
        </p:nvGrpSpPr>
        <p:grpSpPr bwMode="auto">
          <a:xfrm>
            <a:off x="1954213" y="1177925"/>
            <a:ext cx="5354637" cy="1009650"/>
            <a:chOff x="1231" y="742"/>
            <a:chExt cx="3373" cy="636"/>
          </a:xfrm>
        </p:grpSpPr>
        <p:sp>
          <p:nvSpPr>
            <p:cNvPr id="523267" name="Text Box 3"/>
            <p:cNvSpPr txBox="1">
              <a:spLocks noChangeArrowheads="1"/>
            </p:cNvSpPr>
            <p:nvPr/>
          </p:nvSpPr>
          <p:spPr bwMode="auto">
            <a:xfrm>
              <a:off x="1303" y="742"/>
              <a:ext cx="3029" cy="239"/>
            </a:xfrm>
            <a:prstGeom prst="rect">
              <a:avLst/>
            </a:prstGeom>
            <a:solidFill>
              <a:srgbClr val="808080"/>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p>
              <a:r>
                <a:rPr lang="en-GB" sz="2000">
                  <a:solidFill>
                    <a:schemeClr val="bg1"/>
                  </a:solidFill>
                </a:rPr>
                <a:t>Proglucagon</a:t>
              </a:r>
              <a:endParaRPr lang="en-GB" sz="2000" b="0">
                <a:solidFill>
                  <a:schemeClr val="bg1"/>
                </a:solidFill>
              </a:endParaRPr>
            </a:p>
          </p:txBody>
        </p:sp>
        <p:grpSp>
          <p:nvGrpSpPr>
            <p:cNvPr id="523268" name="Group 4"/>
            <p:cNvGrpSpPr>
              <a:grpSpLocks/>
            </p:cNvGrpSpPr>
            <p:nvPr/>
          </p:nvGrpSpPr>
          <p:grpSpPr bwMode="auto">
            <a:xfrm>
              <a:off x="1303" y="1162"/>
              <a:ext cx="3023" cy="216"/>
              <a:chOff x="1303" y="1102"/>
              <a:chExt cx="3023" cy="216"/>
            </a:xfrm>
          </p:grpSpPr>
          <p:sp>
            <p:nvSpPr>
              <p:cNvPr id="523269" name="Text Box 5"/>
              <p:cNvSpPr txBox="1">
                <a:spLocks noChangeArrowheads="1"/>
              </p:cNvSpPr>
              <p:nvPr/>
            </p:nvSpPr>
            <p:spPr bwMode="auto">
              <a:xfrm>
                <a:off x="1303" y="1102"/>
                <a:ext cx="432" cy="216"/>
              </a:xfrm>
              <a:prstGeom prst="rect">
                <a:avLst/>
              </a:prstGeom>
              <a:solidFill>
                <a:srgbClr val="FFFFFF"/>
              </a:solidFill>
              <a:ln w="12700">
                <a:solidFill>
                  <a:srgbClr val="000000"/>
                </a:solidFill>
                <a:miter lim="800000"/>
                <a:headEnd/>
                <a:tailEnd/>
              </a:ln>
            </p:spPr>
            <p:txBody>
              <a:bodyPr/>
              <a:lstStyle/>
              <a:p>
                <a:pPr algn="ctr"/>
                <a:r>
                  <a:rPr lang="en-GB" b="0"/>
                  <a:t>GRPP</a:t>
                </a:r>
              </a:p>
            </p:txBody>
          </p:sp>
          <p:sp>
            <p:nvSpPr>
              <p:cNvPr id="523270" name="Text Box 6"/>
              <p:cNvSpPr txBox="1">
                <a:spLocks noChangeArrowheads="1"/>
              </p:cNvSpPr>
              <p:nvPr/>
            </p:nvSpPr>
            <p:spPr bwMode="auto">
              <a:xfrm>
                <a:off x="1735" y="1102"/>
                <a:ext cx="648" cy="216"/>
              </a:xfrm>
              <a:prstGeom prst="rect">
                <a:avLst/>
              </a:prstGeom>
              <a:solidFill>
                <a:srgbClr val="FFFFFF"/>
              </a:solidFill>
              <a:ln w="12700">
                <a:solidFill>
                  <a:srgbClr val="000000"/>
                </a:solidFill>
                <a:miter lim="800000"/>
                <a:headEnd/>
                <a:tailEnd/>
              </a:ln>
            </p:spPr>
            <p:txBody>
              <a:bodyPr/>
              <a:lstStyle/>
              <a:p>
                <a:pPr algn="ctr"/>
                <a:r>
                  <a:rPr lang="en-GB"/>
                  <a:t>Glucagon</a:t>
                </a:r>
                <a:endParaRPr lang="en-GB" sz="1800" b="0"/>
              </a:p>
            </p:txBody>
          </p:sp>
          <p:sp>
            <p:nvSpPr>
              <p:cNvPr id="523271" name="Text Box 7"/>
              <p:cNvSpPr txBox="1">
                <a:spLocks noChangeArrowheads="1"/>
              </p:cNvSpPr>
              <p:nvPr/>
            </p:nvSpPr>
            <p:spPr bwMode="auto">
              <a:xfrm>
                <a:off x="2383" y="1102"/>
                <a:ext cx="144" cy="216"/>
              </a:xfrm>
              <a:prstGeom prst="rect">
                <a:avLst/>
              </a:prstGeom>
              <a:solidFill>
                <a:srgbClr val="FFFFFF"/>
              </a:solidFill>
              <a:ln w="12700">
                <a:solidFill>
                  <a:srgbClr val="000000"/>
                </a:solidFill>
                <a:miter lim="800000"/>
                <a:headEnd/>
                <a:tailEnd/>
              </a:ln>
            </p:spPr>
            <p:txBody>
              <a:bodyPr/>
              <a:lstStyle/>
              <a:p>
                <a:endParaRPr lang="en-US" sz="1800" b="0"/>
              </a:p>
            </p:txBody>
          </p:sp>
          <p:sp>
            <p:nvSpPr>
              <p:cNvPr id="523272" name="Text Box 8"/>
              <p:cNvSpPr txBox="1">
                <a:spLocks noChangeArrowheads="1"/>
              </p:cNvSpPr>
              <p:nvPr/>
            </p:nvSpPr>
            <p:spPr bwMode="auto">
              <a:xfrm>
                <a:off x="2527" y="1102"/>
                <a:ext cx="792" cy="216"/>
              </a:xfrm>
              <a:prstGeom prst="rect">
                <a:avLst/>
              </a:prstGeom>
              <a:solidFill>
                <a:srgbClr val="FFFFFF"/>
              </a:solidFill>
              <a:ln w="12700">
                <a:solidFill>
                  <a:srgbClr val="000000"/>
                </a:solidFill>
                <a:miter lim="800000"/>
                <a:headEnd/>
                <a:tailEnd/>
              </a:ln>
            </p:spPr>
            <p:txBody>
              <a:bodyPr/>
              <a:lstStyle/>
              <a:p>
                <a:pPr algn="ctr"/>
                <a:r>
                  <a:rPr lang="en-GB"/>
                  <a:t>GLP-1</a:t>
                </a:r>
                <a:endParaRPr lang="en-GB" sz="1800" b="0"/>
              </a:p>
            </p:txBody>
          </p:sp>
          <p:sp>
            <p:nvSpPr>
              <p:cNvPr id="523273" name="Text Box 9"/>
              <p:cNvSpPr txBox="1">
                <a:spLocks noChangeArrowheads="1"/>
              </p:cNvSpPr>
              <p:nvPr/>
            </p:nvSpPr>
            <p:spPr bwMode="auto">
              <a:xfrm>
                <a:off x="3463" y="1102"/>
                <a:ext cx="863" cy="216"/>
              </a:xfrm>
              <a:prstGeom prst="rect">
                <a:avLst/>
              </a:prstGeom>
              <a:solidFill>
                <a:srgbClr val="FFFFFF"/>
              </a:solidFill>
              <a:ln w="12700">
                <a:solidFill>
                  <a:srgbClr val="000000"/>
                </a:solidFill>
                <a:miter lim="800000"/>
                <a:headEnd/>
                <a:tailEnd/>
              </a:ln>
            </p:spPr>
            <p:txBody>
              <a:bodyPr/>
              <a:lstStyle/>
              <a:p>
                <a:pPr algn="ctr"/>
                <a:r>
                  <a:rPr lang="en-GB"/>
                  <a:t>GLP-2</a:t>
                </a:r>
                <a:endParaRPr lang="en-GB" sz="1800" b="0"/>
              </a:p>
            </p:txBody>
          </p:sp>
          <p:sp>
            <p:nvSpPr>
              <p:cNvPr id="523274" name="Text Box 10"/>
              <p:cNvSpPr txBox="1">
                <a:spLocks noChangeArrowheads="1"/>
              </p:cNvSpPr>
              <p:nvPr/>
            </p:nvSpPr>
            <p:spPr bwMode="auto">
              <a:xfrm>
                <a:off x="3319" y="1102"/>
                <a:ext cx="143" cy="216"/>
              </a:xfrm>
              <a:prstGeom prst="rect">
                <a:avLst/>
              </a:prstGeom>
              <a:solidFill>
                <a:srgbClr val="FFFFFF"/>
              </a:solidFill>
              <a:ln w="12700">
                <a:solidFill>
                  <a:srgbClr val="000000"/>
                </a:solidFill>
                <a:miter lim="800000"/>
                <a:headEnd/>
                <a:tailEnd/>
              </a:ln>
            </p:spPr>
            <p:txBody>
              <a:bodyPr/>
              <a:lstStyle/>
              <a:p>
                <a:endParaRPr lang="en-US" sz="1800" b="0"/>
              </a:p>
            </p:txBody>
          </p:sp>
        </p:grpSp>
        <p:sp>
          <p:nvSpPr>
            <p:cNvPr id="523275" name="Text Box 11"/>
            <p:cNvSpPr txBox="1">
              <a:spLocks noChangeArrowheads="1"/>
            </p:cNvSpPr>
            <p:nvPr/>
          </p:nvSpPr>
          <p:spPr bwMode="auto">
            <a:xfrm>
              <a:off x="1231" y="958"/>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1</a:t>
              </a:r>
            </a:p>
          </p:txBody>
        </p:sp>
        <p:sp>
          <p:nvSpPr>
            <p:cNvPr id="523276" name="Text Box 12"/>
            <p:cNvSpPr txBox="1">
              <a:spLocks noChangeArrowheads="1"/>
            </p:cNvSpPr>
            <p:nvPr/>
          </p:nvSpPr>
          <p:spPr bwMode="auto">
            <a:xfrm>
              <a:off x="4182" y="958"/>
              <a:ext cx="422"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158</a:t>
              </a:r>
            </a:p>
          </p:txBody>
        </p:sp>
      </p:grpSp>
      <p:grpSp>
        <p:nvGrpSpPr>
          <p:cNvPr id="523277" name="Group 13"/>
          <p:cNvGrpSpPr>
            <a:grpSpLocks/>
          </p:cNvGrpSpPr>
          <p:nvPr/>
        </p:nvGrpSpPr>
        <p:grpSpPr bwMode="auto">
          <a:xfrm>
            <a:off x="1954213" y="2549525"/>
            <a:ext cx="5354637" cy="1816100"/>
            <a:chOff x="1231" y="1606"/>
            <a:chExt cx="3373" cy="1144"/>
          </a:xfrm>
        </p:grpSpPr>
        <p:sp>
          <p:nvSpPr>
            <p:cNvPr id="523278" name="Text Box 14"/>
            <p:cNvSpPr txBox="1">
              <a:spLocks noChangeArrowheads="1"/>
            </p:cNvSpPr>
            <p:nvPr/>
          </p:nvSpPr>
          <p:spPr bwMode="auto">
            <a:xfrm>
              <a:off x="2517" y="1842"/>
              <a:ext cx="351"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78</a:t>
              </a:r>
            </a:p>
          </p:txBody>
        </p:sp>
        <p:sp>
          <p:nvSpPr>
            <p:cNvPr id="523279" name="Text Box 15"/>
            <p:cNvSpPr txBox="1">
              <a:spLocks noChangeArrowheads="1"/>
            </p:cNvSpPr>
            <p:nvPr/>
          </p:nvSpPr>
          <p:spPr bwMode="auto">
            <a:xfrm>
              <a:off x="3023" y="1842"/>
              <a:ext cx="53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107/8</a:t>
              </a:r>
            </a:p>
          </p:txBody>
        </p:sp>
        <p:sp>
          <p:nvSpPr>
            <p:cNvPr id="523280" name="Text Box 16"/>
            <p:cNvSpPr txBox="1">
              <a:spLocks noChangeArrowheads="1"/>
            </p:cNvSpPr>
            <p:nvPr/>
          </p:nvSpPr>
          <p:spPr bwMode="auto">
            <a:xfrm>
              <a:off x="3379" y="1842"/>
              <a:ext cx="35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126</a:t>
              </a:r>
            </a:p>
          </p:txBody>
        </p:sp>
        <p:sp>
          <p:nvSpPr>
            <p:cNvPr id="523281" name="Text Box 17"/>
            <p:cNvSpPr txBox="1">
              <a:spLocks noChangeArrowheads="1"/>
            </p:cNvSpPr>
            <p:nvPr/>
          </p:nvSpPr>
          <p:spPr bwMode="auto">
            <a:xfrm>
              <a:off x="4182" y="1842"/>
              <a:ext cx="422"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158</a:t>
              </a:r>
            </a:p>
          </p:txBody>
        </p:sp>
        <p:sp>
          <p:nvSpPr>
            <p:cNvPr id="523282" name="Text Box 18"/>
            <p:cNvSpPr txBox="1">
              <a:spLocks noChangeArrowheads="1"/>
            </p:cNvSpPr>
            <p:nvPr/>
          </p:nvSpPr>
          <p:spPr bwMode="auto">
            <a:xfrm>
              <a:off x="1231" y="1842"/>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1</a:t>
              </a:r>
            </a:p>
          </p:txBody>
        </p:sp>
        <p:sp>
          <p:nvSpPr>
            <p:cNvPr id="523283" name="Text Box 19"/>
            <p:cNvSpPr txBox="1">
              <a:spLocks noChangeArrowheads="1"/>
            </p:cNvSpPr>
            <p:nvPr/>
          </p:nvSpPr>
          <p:spPr bwMode="auto">
            <a:xfrm>
              <a:off x="2290" y="1842"/>
              <a:ext cx="27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69</a:t>
              </a:r>
            </a:p>
          </p:txBody>
        </p:sp>
        <p:grpSp>
          <p:nvGrpSpPr>
            <p:cNvPr id="523284" name="Group 20"/>
            <p:cNvGrpSpPr>
              <a:grpSpLocks/>
            </p:cNvGrpSpPr>
            <p:nvPr/>
          </p:nvGrpSpPr>
          <p:grpSpPr bwMode="auto">
            <a:xfrm>
              <a:off x="1231" y="2390"/>
              <a:ext cx="1468" cy="360"/>
              <a:chOff x="1231" y="2254"/>
              <a:chExt cx="1468" cy="360"/>
            </a:xfrm>
          </p:grpSpPr>
          <p:sp>
            <p:nvSpPr>
              <p:cNvPr id="523285" name="Text Box 21"/>
              <p:cNvSpPr txBox="1">
                <a:spLocks noChangeArrowheads="1"/>
              </p:cNvSpPr>
              <p:nvPr/>
            </p:nvSpPr>
            <p:spPr bwMode="auto">
              <a:xfrm>
                <a:off x="1429" y="2470"/>
                <a:ext cx="35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30</a:t>
                </a:r>
              </a:p>
            </p:txBody>
          </p:sp>
          <p:sp>
            <p:nvSpPr>
              <p:cNvPr id="523286" name="Text Box 22"/>
              <p:cNvSpPr txBox="1">
                <a:spLocks noChangeArrowheads="1"/>
              </p:cNvSpPr>
              <p:nvPr/>
            </p:nvSpPr>
            <p:spPr bwMode="auto">
              <a:xfrm>
                <a:off x="1735" y="2470"/>
                <a:ext cx="32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33</a:t>
                </a:r>
              </a:p>
            </p:txBody>
          </p:sp>
          <p:sp>
            <p:nvSpPr>
              <p:cNvPr id="523287" name="Text Box 23"/>
              <p:cNvSpPr txBox="1">
                <a:spLocks noChangeArrowheads="1"/>
              </p:cNvSpPr>
              <p:nvPr/>
            </p:nvSpPr>
            <p:spPr bwMode="auto">
              <a:xfrm>
                <a:off x="1303" y="2254"/>
                <a:ext cx="432" cy="216"/>
              </a:xfrm>
              <a:prstGeom prst="rect">
                <a:avLst/>
              </a:prstGeom>
              <a:solidFill>
                <a:srgbClr val="FFFFFF"/>
              </a:solidFill>
              <a:ln w="12700">
                <a:solidFill>
                  <a:srgbClr val="000000"/>
                </a:solidFill>
                <a:miter lim="800000"/>
                <a:headEnd/>
                <a:tailEnd/>
              </a:ln>
            </p:spPr>
            <p:txBody>
              <a:bodyPr/>
              <a:lstStyle/>
              <a:p>
                <a:pPr algn="ctr"/>
                <a:r>
                  <a:rPr lang="en-GB"/>
                  <a:t>GRPP</a:t>
                </a:r>
                <a:endParaRPr lang="en-GB" sz="1800" b="0"/>
              </a:p>
            </p:txBody>
          </p:sp>
          <p:sp>
            <p:nvSpPr>
              <p:cNvPr id="523288" name="Text Box 24"/>
              <p:cNvSpPr txBox="1">
                <a:spLocks noChangeArrowheads="1"/>
              </p:cNvSpPr>
              <p:nvPr/>
            </p:nvSpPr>
            <p:spPr bwMode="auto">
              <a:xfrm>
                <a:off x="1735" y="2254"/>
                <a:ext cx="792" cy="216"/>
              </a:xfrm>
              <a:prstGeom prst="rect">
                <a:avLst/>
              </a:prstGeom>
              <a:solidFill>
                <a:srgbClr val="FFFFFF"/>
              </a:solidFill>
              <a:ln w="12700">
                <a:solidFill>
                  <a:srgbClr val="000000"/>
                </a:solidFill>
                <a:miter lim="800000"/>
                <a:headEnd/>
                <a:tailEnd/>
              </a:ln>
            </p:spPr>
            <p:txBody>
              <a:bodyPr/>
              <a:lstStyle/>
              <a:p>
                <a:pPr algn="ctr"/>
                <a:r>
                  <a:rPr lang="en-GB" sz="1600">
                    <a:solidFill>
                      <a:srgbClr val="FF0000"/>
                    </a:solidFill>
                  </a:rPr>
                  <a:t>OXM</a:t>
                </a:r>
                <a:endParaRPr lang="en-GB" sz="1600" b="0">
                  <a:solidFill>
                    <a:srgbClr val="FF0000"/>
                  </a:solidFill>
                </a:endParaRPr>
              </a:p>
            </p:txBody>
          </p:sp>
          <p:sp>
            <p:nvSpPr>
              <p:cNvPr id="523289" name="Text Box 25"/>
              <p:cNvSpPr txBox="1">
                <a:spLocks noChangeArrowheads="1"/>
              </p:cNvSpPr>
              <p:nvPr/>
            </p:nvSpPr>
            <p:spPr bwMode="auto">
              <a:xfrm>
                <a:off x="1231" y="2470"/>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1</a:t>
                </a:r>
              </a:p>
            </p:txBody>
          </p:sp>
          <p:sp>
            <p:nvSpPr>
              <p:cNvPr id="523290" name="Text Box 26"/>
              <p:cNvSpPr txBox="1">
                <a:spLocks noChangeArrowheads="1"/>
              </p:cNvSpPr>
              <p:nvPr/>
            </p:nvSpPr>
            <p:spPr bwMode="auto">
              <a:xfrm>
                <a:off x="2383" y="2470"/>
                <a:ext cx="3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69</a:t>
                </a:r>
              </a:p>
            </p:txBody>
          </p:sp>
        </p:grpSp>
        <p:grpSp>
          <p:nvGrpSpPr>
            <p:cNvPr id="523291" name="Group 27"/>
            <p:cNvGrpSpPr>
              <a:grpSpLocks/>
            </p:cNvGrpSpPr>
            <p:nvPr/>
          </p:nvGrpSpPr>
          <p:grpSpPr bwMode="auto">
            <a:xfrm>
              <a:off x="1303" y="2080"/>
              <a:ext cx="3023" cy="216"/>
              <a:chOff x="1303" y="1966"/>
              <a:chExt cx="3023" cy="216"/>
            </a:xfrm>
          </p:grpSpPr>
          <p:sp>
            <p:nvSpPr>
              <p:cNvPr id="523292" name="Text Box 28"/>
              <p:cNvSpPr txBox="1">
                <a:spLocks noChangeArrowheads="1"/>
              </p:cNvSpPr>
              <p:nvPr/>
            </p:nvSpPr>
            <p:spPr bwMode="auto">
              <a:xfrm>
                <a:off x="1303" y="1966"/>
                <a:ext cx="1224" cy="216"/>
              </a:xfrm>
              <a:prstGeom prst="rect">
                <a:avLst/>
              </a:prstGeom>
              <a:solidFill>
                <a:srgbClr val="FFFFFF"/>
              </a:solidFill>
              <a:ln w="12700">
                <a:solidFill>
                  <a:srgbClr val="000000"/>
                </a:solidFill>
                <a:miter lim="800000"/>
                <a:headEnd/>
                <a:tailEnd/>
              </a:ln>
            </p:spPr>
            <p:txBody>
              <a:bodyPr/>
              <a:lstStyle/>
              <a:p>
                <a:pPr algn="ctr"/>
                <a:r>
                  <a:rPr lang="en-GB"/>
                  <a:t>Glicentin</a:t>
                </a:r>
                <a:endParaRPr lang="en-GB" sz="1800" b="0"/>
              </a:p>
            </p:txBody>
          </p:sp>
          <p:sp>
            <p:nvSpPr>
              <p:cNvPr id="523293" name="Text Box 29"/>
              <p:cNvSpPr txBox="1">
                <a:spLocks noChangeArrowheads="1"/>
              </p:cNvSpPr>
              <p:nvPr/>
            </p:nvSpPr>
            <p:spPr bwMode="auto">
              <a:xfrm>
                <a:off x="2598" y="1966"/>
                <a:ext cx="792" cy="216"/>
              </a:xfrm>
              <a:prstGeom prst="rect">
                <a:avLst/>
              </a:prstGeom>
              <a:solidFill>
                <a:srgbClr val="FFFFFF"/>
              </a:solidFill>
              <a:ln w="12700">
                <a:solidFill>
                  <a:srgbClr val="000000"/>
                </a:solidFill>
                <a:miter lim="800000"/>
                <a:headEnd/>
                <a:tailEnd/>
              </a:ln>
            </p:spPr>
            <p:txBody>
              <a:bodyPr/>
              <a:lstStyle/>
              <a:p>
                <a:pPr algn="ctr"/>
                <a:r>
                  <a:rPr lang="en-GB"/>
                  <a:t>GLP-1</a:t>
                </a:r>
                <a:endParaRPr lang="en-GB" sz="1800" b="0"/>
              </a:p>
            </p:txBody>
          </p:sp>
          <p:sp>
            <p:nvSpPr>
              <p:cNvPr id="523294" name="Text Box 30"/>
              <p:cNvSpPr txBox="1">
                <a:spLocks noChangeArrowheads="1"/>
              </p:cNvSpPr>
              <p:nvPr/>
            </p:nvSpPr>
            <p:spPr bwMode="auto">
              <a:xfrm>
                <a:off x="3463" y="1966"/>
                <a:ext cx="863" cy="216"/>
              </a:xfrm>
              <a:prstGeom prst="rect">
                <a:avLst/>
              </a:prstGeom>
              <a:solidFill>
                <a:srgbClr val="FFFFFF"/>
              </a:solidFill>
              <a:ln w="12700">
                <a:solidFill>
                  <a:srgbClr val="000000"/>
                </a:solidFill>
                <a:miter lim="800000"/>
                <a:headEnd/>
                <a:tailEnd/>
              </a:ln>
            </p:spPr>
            <p:txBody>
              <a:bodyPr/>
              <a:lstStyle/>
              <a:p>
                <a:pPr algn="ctr"/>
                <a:r>
                  <a:rPr lang="en-GB"/>
                  <a:t>GLP-2</a:t>
                </a:r>
                <a:endParaRPr lang="en-GB" sz="1800" b="0"/>
              </a:p>
            </p:txBody>
          </p:sp>
        </p:grpSp>
        <p:sp>
          <p:nvSpPr>
            <p:cNvPr id="523295" name="Text Box 31"/>
            <p:cNvSpPr txBox="1">
              <a:spLocks noChangeArrowheads="1"/>
            </p:cNvSpPr>
            <p:nvPr/>
          </p:nvSpPr>
          <p:spPr bwMode="auto">
            <a:xfrm>
              <a:off x="1303" y="1606"/>
              <a:ext cx="3029" cy="236"/>
            </a:xfrm>
            <a:prstGeom prst="rect">
              <a:avLst/>
            </a:prstGeom>
            <a:solidFill>
              <a:srgbClr val="808080"/>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p>
              <a:r>
                <a:rPr lang="en-GB" sz="2000">
                  <a:solidFill>
                    <a:schemeClr val="bg1"/>
                  </a:solidFill>
                </a:rPr>
                <a:t>Gut / brain</a:t>
              </a:r>
              <a:endParaRPr lang="en-GB" sz="2000" b="0">
                <a:solidFill>
                  <a:schemeClr val="bg1"/>
                </a:solidFill>
              </a:endParaRPr>
            </a:p>
          </p:txBody>
        </p:sp>
      </p:grpSp>
      <p:grpSp>
        <p:nvGrpSpPr>
          <p:cNvPr id="523296" name="Group 32"/>
          <p:cNvGrpSpPr>
            <a:grpSpLocks/>
          </p:cNvGrpSpPr>
          <p:nvPr/>
        </p:nvGrpSpPr>
        <p:grpSpPr bwMode="auto">
          <a:xfrm>
            <a:off x="1954213" y="4492625"/>
            <a:ext cx="5426075" cy="1816100"/>
            <a:chOff x="1231" y="2830"/>
            <a:chExt cx="3418" cy="1144"/>
          </a:xfrm>
        </p:grpSpPr>
        <p:sp>
          <p:nvSpPr>
            <p:cNvPr id="523297" name="Text Box 33"/>
            <p:cNvSpPr txBox="1">
              <a:spLocks noChangeArrowheads="1"/>
            </p:cNvSpPr>
            <p:nvPr/>
          </p:nvSpPr>
          <p:spPr bwMode="auto">
            <a:xfrm>
              <a:off x="1231" y="3067"/>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1</a:t>
              </a:r>
            </a:p>
          </p:txBody>
        </p:sp>
        <p:sp>
          <p:nvSpPr>
            <p:cNvPr id="523298" name="Text Box 34"/>
            <p:cNvSpPr txBox="1">
              <a:spLocks noChangeArrowheads="1"/>
            </p:cNvSpPr>
            <p:nvPr/>
          </p:nvSpPr>
          <p:spPr bwMode="auto">
            <a:xfrm>
              <a:off x="2527" y="3067"/>
              <a:ext cx="308"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72</a:t>
              </a:r>
            </a:p>
          </p:txBody>
        </p:sp>
        <p:sp>
          <p:nvSpPr>
            <p:cNvPr id="523299" name="Text Box 35"/>
            <p:cNvSpPr txBox="1">
              <a:spLocks noChangeArrowheads="1"/>
            </p:cNvSpPr>
            <p:nvPr/>
          </p:nvSpPr>
          <p:spPr bwMode="auto">
            <a:xfrm>
              <a:off x="2239" y="3830"/>
              <a:ext cx="32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61</a:t>
              </a:r>
            </a:p>
          </p:txBody>
        </p:sp>
        <p:sp>
          <p:nvSpPr>
            <p:cNvPr id="523300" name="Text Box 36"/>
            <p:cNvSpPr txBox="1">
              <a:spLocks noChangeArrowheads="1"/>
            </p:cNvSpPr>
            <p:nvPr/>
          </p:nvSpPr>
          <p:spPr bwMode="auto">
            <a:xfrm>
              <a:off x="1520" y="3830"/>
              <a:ext cx="31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30</a:t>
              </a:r>
            </a:p>
          </p:txBody>
        </p:sp>
        <p:sp>
          <p:nvSpPr>
            <p:cNvPr id="523301" name="Text Box 37"/>
            <p:cNvSpPr txBox="1">
              <a:spLocks noChangeArrowheads="1"/>
            </p:cNvSpPr>
            <p:nvPr/>
          </p:nvSpPr>
          <p:spPr bwMode="auto">
            <a:xfrm>
              <a:off x="1735" y="3830"/>
              <a:ext cx="32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33</a:t>
              </a:r>
            </a:p>
          </p:txBody>
        </p:sp>
        <p:sp>
          <p:nvSpPr>
            <p:cNvPr id="523302" name="Text Box 38"/>
            <p:cNvSpPr txBox="1">
              <a:spLocks noChangeArrowheads="1"/>
            </p:cNvSpPr>
            <p:nvPr/>
          </p:nvSpPr>
          <p:spPr bwMode="auto">
            <a:xfrm>
              <a:off x="2527" y="3830"/>
              <a:ext cx="3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78</a:t>
              </a:r>
            </a:p>
          </p:txBody>
        </p:sp>
        <p:sp>
          <p:nvSpPr>
            <p:cNvPr id="523303" name="Text Box 39"/>
            <p:cNvSpPr txBox="1">
              <a:spLocks noChangeArrowheads="1"/>
            </p:cNvSpPr>
            <p:nvPr/>
          </p:nvSpPr>
          <p:spPr bwMode="auto">
            <a:xfrm>
              <a:off x="3016" y="3830"/>
              <a:ext cx="44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107/8</a:t>
              </a:r>
            </a:p>
          </p:txBody>
        </p:sp>
        <p:sp>
          <p:nvSpPr>
            <p:cNvPr id="523304" name="Text Box 40"/>
            <p:cNvSpPr txBox="1">
              <a:spLocks noChangeArrowheads="1"/>
            </p:cNvSpPr>
            <p:nvPr/>
          </p:nvSpPr>
          <p:spPr bwMode="auto">
            <a:xfrm>
              <a:off x="3390" y="3830"/>
              <a:ext cx="39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126</a:t>
              </a:r>
            </a:p>
          </p:txBody>
        </p:sp>
        <p:sp>
          <p:nvSpPr>
            <p:cNvPr id="523305" name="Text Box 41"/>
            <p:cNvSpPr txBox="1">
              <a:spLocks noChangeArrowheads="1"/>
            </p:cNvSpPr>
            <p:nvPr/>
          </p:nvSpPr>
          <p:spPr bwMode="auto">
            <a:xfrm>
              <a:off x="4195" y="3830"/>
              <a:ext cx="36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158</a:t>
              </a:r>
            </a:p>
          </p:txBody>
        </p:sp>
        <p:sp>
          <p:nvSpPr>
            <p:cNvPr id="523306" name="Text Box 42"/>
            <p:cNvSpPr txBox="1">
              <a:spLocks noChangeArrowheads="1"/>
            </p:cNvSpPr>
            <p:nvPr/>
          </p:nvSpPr>
          <p:spPr bwMode="auto">
            <a:xfrm>
              <a:off x="1303" y="3614"/>
              <a:ext cx="432" cy="216"/>
            </a:xfrm>
            <a:prstGeom prst="rect">
              <a:avLst/>
            </a:prstGeom>
            <a:solidFill>
              <a:srgbClr val="FFFFFF"/>
            </a:solidFill>
            <a:ln w="12700">
              <a:solidFill>
                <a:srgbClr val="000000"/>
              </a:solidFill>
              <a:miter lim="800000"/>
              <a:headEnd/>
              <a:tailEnd/>
            </a:ln>
          </p:spPr>
          <p:txBody>
            <a:bodyPr/>
            <a:lstStyle/>
            <a:p>
              <a:pPr algn="ctr"/>
              <a:r>
                <a:rPr lang="en-GB"/>
                <a:t>GRPP</a:t>
              </a:r>
              <a:endParaRPr lang="en-GB" sz="1800" b="0"/>
            </a:p>
          </p:txBody>
        </p:sp>
        <p:sp>
          <p:nvSpPr>
            <p:cNvPr id="523307" name="Text Box 43"/>
            <p:cNvSpPr txBox="1">
              <a:spLocks noChangeArrowheads="1"/>
            </p:cNvSpPr>
            <p:nvPr/>
          </p:nvSpPr>
          <p:spPr bwMode="auto">
            <a:xfrm>
              <a:off x="1735" y="3614"/>
              <a:ext cx="648" cy="216"/>
            </a:xfrm>
            <a:prstGeom prst="rect">
              <a:avLst/>
            </a:prstGeom>
            <a:solidFill>
              <a:srgbClr val="FFFFFF"/>
            </a:solidFill>
            <a:ln w="12700">
              <a:solidFill>
                <a:srgbClr val="000000"/>
              </a:solidFill>
              <a:miter lim="800000"/>
              <a:headEnd/>
              <a:tailEnd/>
            </a:ln>
          </p:spPr>
          <p:txBody>
            <a:bodyPr/>
            <a:lstStyle/>
            <a:p>
              <a:pPr algn="ctr"/>
              <a:r>
                <a:rPr lang="en-GB"/>
                <a:t>Glucagon</a:t>
              </a:r>
              <a:endParaRPr lang="en-GB" sz="1800" b="0"/>
            </a:p>
          </p:txBody>
        </p:sp>
        <p:sp>
          <p:nvSpPr>
            <p:cNvPr id="523308" name="Text Box 44"/>
            <p:cNvSpPr txBox="1">
              <a:spLocks noChangeArrowheads="1"/>
            </p:cNvSpPr>
            <p:nvPr/>
          </p:nvSpPr>
          <p:spPr bwMode="auto">
            <a:xfrm>
              <a:off x="1231" y="3830"/>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1</a:t>
              </a:r>
            </a:p>
          </p:txBody>
        </p:sp>
        <p:sp>
          <p:nvSpPr>
            <p:cNvPr id="523309" name="Text Box 45"/>
            <p:cNvSpPr txBox="1">
              <a:spLocks noChangeArrowheads="1"/>
            </p:cNvSpPr>
            <p:nvPr/>
          </p:nvSpPr>
          <p:spPr bwMode="auto">
            <a:xfrm>
              <a:off x="2598" y="3614"/>
              <a:ext cx="792" cy="216"/>
            </a:xfrm>
            <a:prstGeom prst="rect">
              <a:avLst/>
            </a:prstGeom>
            <a:solidFill>
              <a:srgbClr val="FFFFFF"/>
            </a:solidFill>
            <a:ln w="12700">
              <a:solidFill>
                <a:srgbClr val="000000"/>
              </a:solidFill>
              <a:miter lim="800000"/>
              <a:headEnd/>
              <a:tailEnd/>
            </a:ln>
          </p:spPr>
          <p:txBody>
            <a:bodyPr/>
            <a:lstStyle/>
            <a:p>
              <a:pPr algn="ctr"/>
              <a:r>
                <a:rPr lang="en-GB"/>
                <a:t>GLP-1</a:t>
              </a:r>
              <a:endParaRPr lang="en-GB" sz="1800" b="0"/>
            </a:p>
          </p:txBody>
        </p:sp>
        <p:sp>
          <p:nvSpPr>
            <p:cNvPr id="523310" name="Text Box 46"/>
            <p:cNvSpPr txBox="1">
              <a:spLocks noChangeArrowheads="1"/>
            </p:cNvSpPr>
            <p:nvPr/>
          </p:nvSpPr>
          <p:spPr bwMode="auto">
            <a:xfrm>
              <a:off x="3463" y="3614"/>
              <a:ext cx="863" cy="216"/>
            </a:xfrm>
            <a:prstGeom prst="rect">
              <a:avLst/>
            </a:prstGeom>
            <a:solidFill>
              <a:srgbClr val="FFFFFF"/>
            </a:solidFill>
            <a:ln w="12700">
              <a:solidFill>
                <a:srgbClr val="000000"/>
              </a:solidFill>
              <a:miter lim="800000"/>
              <a:headEnd/>
              <a:tailEnd/>
            </a:ln>
          </p:spPr>
          <p:txBody>
            <a:bodyPr/>
            <a:lstStyle/>
            <a:p>
              <a:pPr algn="ctr"/>
              <a:r>
                <a:rPr lang="en-GB"/>
                <a:t>GLP-2</a:t>
              </a:r>
              <a:endParaRPr lang="en-GB" sz="1800" b="0"/>
            </a:p>
          </p:txBody>
        </p:sp>
        <p:sp>
          <p:nvSpPr>
            <p:cNvPr id="523311" name="Text Box 47"/>
            <p:cNvSpPr txBox="1">
              <a:spLocks noChangeArrowheads="1"/>
            </p:cNvSpPr>
            <p:nvPr/>
          </p:nvSpPr>
          <p:spPr bwMode="auto">
            <a:xfrm>
              <a:off x="1303" y="2830"/>
              <a:ext cx="3029" cy="237"/>
            </a:xfrm>
            <a:prstGeom prst="rect">
              <a:avLst/>
            </a:prstGeom>
            <a:solidFill>
              <a:srgbClr val="808080"/>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p>
              <a:r>
                <a:rPr lang="en-GB" sz="2000">
                  <a:solidFill>
                    <a:schemeClr val="bg1"/>
                  </a:solidFill>
                </a:rPr>
                <a:t>Pancreas</a:t>
              </a:r>
              <a:endParaRPr lang="en-GB" sz="2000" b="0">
                <a:solidFill>
                  <a:schemeClr val="bg1"/>
                </a:solidFill>
              </a:endParaRPr>
            </a:p>
          </p:txBody>
        </p:sp>
        <p:sp>
          <p:nvSpPr>
            <p:cNvPr id="523312" name="Text Box 48"/>
            <p:cNvSpPr txBox="1">
              <a:spLocks noChangeArrowheads="1"/>
            </p:cNvSpPr>
            <p:nvPr/>
          </p:nvSpPr>
          <p:spPr bwMode="auto">
            <a:xfrm>
              <a:off x="2239" y="3067"/>
              <a:ext cx="27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61</a:t>
              </a:r>
            </a:p>
          </p:txBody>
        </p:sp>
        <p:sp>
          <p:nvSpPr>
            <p:cNvPr id="523313" name="Text Box 49"/>
            <p:cNvSpPr txBox="1">
              <a:spLocks noChangeArrowheads="1"/>
            </p:cNvSpPr>
            <p:nvPr/>
          </p:nvSpPr>
          <p:spPr bwMode="auto">
            <a:xfrm>
              <a:off x="1746" y="3067"/>
              <a:ext cx="31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33</a:t>
              </a:r>
            </a:p>
          </p:txBody>
        </p:sp>
        <p:sp>
          <p:nvSpPr>
            <p:cNvPr id="523314" name="Text Box 50"/>
            <p:cNvSpPr txBox="1">
              <a:spLocks noChangeArrowheads="1"/>
            </p:cNvSpPr>
            <p:nvPr/>
          </p:nvSpPr>
          <p:spPr bwMode="auto">
            <a:xfrm>
              <a:off x="1429" y="3067"/>
              <a:ext cx="29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30</a:t>
              </a:r>
            </a:p>
          </p:txBody>
        </p:sp>
        <p:grpSp>
          <p:nvGrpSpPr>
            <p:cNvPr id="523315" name="Group 51"/>
            <p:cNvGrpSpPr>
              <a:grpSpLocks/>
            </p:cNvGrpSpPr>
            <p:nvPr/>
          </p:nvGrpSpPr>
          <p:grpSpPr bwMode="auto">
            <a:xfrm>
              <a:off x="1303" y="3305"/>
              <a:ext cx="3023" cy="216"/>
              <a:chOff x="1303" y="3190"/>
              <a:chExt cx="3023" cy="216"/>
            </a:xfrm>
          </p:grpSpPr>
          <p:sp>
            <p:nvSpPr>
              <p:cNvPr id="523316" name="Text Box 52"/>
              <p:cNvSpPr txBox="1">
                <a:spLocks noChangeArrowheads="1"/>
              </p:cNvSpPr>
              <p:nvPr/>
            </p:nvSpPr>
            <p:spPr bwMode="auto">
              <a:xfrm>
                <a:off x="1735" y="3190"/>
                <a:ext cx="648" cy="216"/>
              </a:xfrm>
              <a:prstGeom prst="rect">
                <a:avLst/>
              </a:prstGeom>
              <a:solidFill>
                <a:srgbClr val="FFFFFF"/>
              </a:solidFill>
              <a:ln w="12700">
                <a:solidFill>
                  <a:srgbClr val="000000"/>
                </a:solidFill>
                <a:miter lim="800000"/>
                <a:headEnd/>
                <a:tailEnd/>
              </a:ln>
            </p:spPr>
            <p:txBody>
              <a:bodyPr/>
              <a:lstStyle/>
              <a:p>
                <a:pPr algn="ctr"/>
                <a:r>
                  <a:rPr lang="en-GB"/>
                  <a:t>Glucagon</a:t>
                </a:r>
                <a:endParaRPr lang="en-GB" sz="1800" b="0"/>
              </a:p>
            </p:txBody>
          </p:sp>
          <p:sp>
            <p:nvSpPr>
              <p:cNvPr id="523317" name="Text Box 53"/>
              <p:cNvSpPr txBox="1">
                <a:spLocks noChangeArrowheads="1"/>
              </p:cNvSpPr>
              <p:nvPr/>
            </p:nvSpPr>
            <p:spPr bwMode="auto">
              <a:xfrm>
                <a:off x="1303" y="3190"/>
                <a:ext cx="432" cy="216"/>
              </a:xfrm>
              <a:prstGeom prst="rect">
                <a:avLst/>
              </a:prstGeom>
              <a:solidFill>
                <a:srgbClr val="FFFFFF"/>
              </a:solidFill>
              <a:ln w="12700">
                <a:solidFill>
                  <a:srgbClr val="000000"/>
                </a:solidFill>
                <a:miter lim="800000"/>
                <a:headEnd/>
                <a:tailEnd/>
              </a:ln>
            </p:spPr>
            <p:txBody>
              <a:bodyPr/>
              <a:lstStyle/>
              <a:p>
                <a:pPr algn="ctr"/>
                <a:r>
                  <a:rPr lang="en-GB"/>
                  <a:t>GRPP</a:t>
                </a:r>
                <a:endParaRPr lang="en-GB" sz="1800" b="0"/>
              </a:p>
            </p:txBody>
          </p:sp>
          <p:sp>
            <p:nvSpPr>
              <p:cNvPr id="523318" name="Text Box 54"/>
              <p:cNvSpPr txBox="1">
                <a:spLocks noChangeArrowheads="1"/>
              </p:cNvSpPr>
              <p:nvPr/>
            </p:nvSpPr>
            <p:spPr bwMode="auto">
              <a:xfrm>
                <a:off x="2598" y="3190"/>
                <a:ext cx="1728" cy="216"/>
              </a:xfrm>
              <a:prstGeom prst="rect">
                <a:avLst/>
              </a:prstGeom>
              <a:solidFill>
                <a:srgbClr val="FFFFFF"/>
              </a:solidFill>
              <a:ln w="12700">
                <a:solidFill>
                  <a:srgbClr val="000000"/>
                </a:solidFill>
                <a:miter lim="800000"/>
                <a:headEnd/>
                <a:tailEnd/>
              </a:ln>
            </p:spPr>
            <p:txBody>
              <a:bodyPr/>
              <a:lstStyle/>
              <a:p>
                <a:pPr algn="ctr"/>
                <a:r>
                  <a:rPr lang="en-GB"/>
                  <a:t>MPGF</a:t>
                </a:r>
                <a:endParaRPr lang="en-GB" sz="1800" b="0"/>
              </a:p>
            </p:txBody>
          </p:sp>
        </p:grpSp>
        <p:sp>
          <p:nvSpPr>
            <p:cNvPr id="523319" name="Text Box 55"/>
            <p:cNvSpPr txBox="1">
              <a:spLocks noChangeArrowheads="1"/>
            </p:cNvSpPr>
            <p:nvPr/>
          </p:nvSpPr>
          <p:spPr bwMode="auto">
            <a:xfrm>
              <a:off x="4182" y="3067"/>
              <a:ext cx="46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a:solidFill>
                    <a:schemeClr val="bg1"/>
                  </a:solidFill>
                </a:rPr>
                <a:t>158</a:t>
              </a:r>
            </a:p>
          </p:txBody>
        </p:sp>
      </p:grpSp>
      <p:sp>
        <p:nvSpPr>
          <p:cNvPr id="523320" name="Text Box 56"/>
          <p:cNvSpPr txBox="1">
            <a:spLocks noChangeArrowheads="1"/>
          </p:cNvSpPr>
          <p:nvPr/>
        </p:nvSpPr>
        <p:spPr bwMode="auto">
          <a:xfrm>
            <a:off x="250825" y="260350"/>
            <a:ext cx="8642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chemeClr val="bg1"/>
                </a:solidFill>
                <a:effectLst>
                  <a:outerShdw blurRad="38100" dist="38100" dir="2700000" algn="tl">
                    <a:srgbClr val="000000"/>
                  </a:outerShdw>
                </a:effectLst>
              </a:rPr>
              <a:t>The major cleavage products of pre-proglucagon</a:t>
            </a:r>
            <a:endParaRPr lang="en-GB" sz="2400">
              <a:effectLst>
                <a:outerShdw blurRad="38100" dist="38100" dir="2700000" algn="tl">
                  <a:srgbClr val="FFFFFF"/>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23277"/>
                                        </p:tgtEl>
                                        <p:attrNameLst>
                                          <p:attrName>style.visibility</p:attrName>
                                        </p:attrNameLst>
                                      </p:cBhvr>
                                      <p:to>
                                        <p:strVal val="visible"/>
                                      </p:to>
                                    </p:set>
                                    <p:anim calcmode="lin" valueType="num">
                                      <p:cBhvr additive="base">
                                        <p:cTn id="7" dur="500" fill="hold"/>
                                        <p:tgtEl>
                                          <p:spTgt spid="523277"/>
                                        </p:tgtEl>
                                        <p:attrNameLst>
                                          <p:attrName>ppt_x</p:attrName>
                                        </p:attrNameLst>
                                      </p:cBhvr>
                                      <p:tavLst>
                                        <p:tav tm="0">
                                          <p:val>
                                            <p:strVal val="0-#ppt_w/2"/>
                                          </p:val>
                                        </p:tav>
                                        <p:tav tm="100000">
                                          <p:val>
                                            <p:strVal val="#ppt_x"/>
                                          </p:val>
                                        </p:tav>
                                      </p:tavLst>
                                    </p:anim>
                                    <p:anim calcmode="lin" valueType="num">
                                      <p:cBhvr additive="base">
                                        <p:cTn id="8" dur="500" fill="hold"/>
                                        <p:tgtEl>
                                          <p:spTgt spid="52327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23296"/>
                                        </p:tgtEl>
                                        <p:attrNameLst>
                                          <p:attrName>style.visibility</p:attrName>
                                        </p:attrNameLst>
                                      </p:cBhvr>
                                      <p:to>
                                        <p:strVal val="visible"/>
                                      </p:to>
                                    </p:set>
                                    <p:anim calcmode="lin" valueType="num">
                                      <p:cBhvr additive="base">
                                        <p:cTn id="13" dur="500" fill="hold"/>
                                        <p:tgtEl>
                                          <p:spTgt spid="523296"/>
                                        </p:tgtEl>
                                        <p:attrNameLst>
                                          <p:attrName>ppt_x</p:attrName>
                                        </p:attrNameLst>
                                      </p:cBhvr>
                                      <p:tavLst>
                                        <p:tav tm="0">
                                          <p:val>
                                            <p:strVal val="0-#ppt_w/2"/>
                                          </p:val>
                                        </p:tav>
                                        <p:tav tm="100000">
                                          <p:val>
                                            <p:strVal val="#ppt_x"/>
                                          </p:val>
                                        </p:tav>
                                      </p:tavLst>
                                    </p:anim>
                                    <p:anim calcmode="lin" valueType="num">
                                      <p:cBhvr additive="base">
                                        <p:cTn id="14" dur="500" fill="hold"/>
                                        <p:tgtEl>
                                          <p:spTgt spid="5232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idx="4294967295"/>
          </p:nvPr>
        </p:nvSpPr>
        <p:spPr/>
        <p:txBody>
          <a:bodyPr/>
          <a:lstStyle/>
          <a:p>
            <a:r>
              <a:rPr lang="en-GB" b="1">
                <a:solidFill>
                  <a:srgbClr val="FFFF99"/>
                </a:solidFill>
              </a:rPr>
              <a:t>What is energy expenditure?</a:t>
            </a:r>
            <a:endParaRPr lang="en-US" b="1">
              <a:solidFill>
                <a:srgbClr val="FFFF99"/>
              </a:solidFill>
            </a:endParaRPr>
          </a:p>
        </p:txBody>
      </p:sp>
      <p:sp>
        <p:nvSpPr>
          <p:cNvPr id="628739" name="Rectangle 3"/>
          <p:cNvSpPr>
            <a:spLocks noGrp="1" noChangeArrowheads="1"/>
          </p:cNvSpPr>
          <p:nvPr>
            <p:ph type="body" idx="4294967295"/>
          </p:nvPr>
        </p:nvSpPr>
        <p:spPr>
          <a:xfrm>
            <a:off x="457200" y="1600200"/>
            <a:ext cx="8458200" cy="4525963"/>
          </a:xfrm>
        </p:spPr>
        <p:txBody>
          <a:bodyPr/>
          <a:lstStyle/>
          <a:p>
            <a:r>
              <a:rPr lang="en-GB" sz="4400" b="1">
                <a:solidFill>
                  <a:schemeClr val="bg1"/>
                </a:solidFill>
              </a:rPr>
              <a:t>Basal (resting) metabolic rate</a:t>
            </a:r>
          </a:p>
          <a:p>
            <a:r>
              <a:rPr lang="en-GB" sz="4400" b="1">
                <a:solidFill>
                  <a:schemeClr val="bg1"/>
                </a:solidFill>
              </a:rPr>
              <a:t>The thermic effects of food intake</a:t>
            </a:r>
          </a:p>
          <a:p>
            <a:r>
              <a:rPr lang="en-GB" sz="4400" b="1">
                <a:solidFill>
                  <a:schemeClr val="bg1"/>
                </a:solidFill>
              </a:rPr>
              <a:t>The thermic cost of exercise</a:t>
            </a:r>
            <a:endParaRPr lang="en-US" sz="4400" b="1">
              <a:solidFill>
                <a:schemeClr val="bg1"/>
              </a:solidFill>
            </a:endParaRP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5314" name="Oval 2"/>
          <p:cNvSpPr>
            <a:spLocks noChangeArrowheads="1"/>
          </p:cNvSpPr>
          <p:nvPr/>
        </p:nvSpPr>
        <p:spPr bwMode="auto">
          <a:xfrm>
            <a:off x="2627313" y="6021388"/>
            <a:ext cx="649287" cy="649287"/>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15" name="Text Box 3"/>
          <p:cNvSpPr txBox="1">
            <a:spLocks noChangeArrowheads="1"/>
          </p:cNvSpPr>
          <p:nvPr/>
        </p:nvSpPr>
        <p:spPr bwMode="auto">
          <a:xfrm>
            <a:off x="250825" y="1773238"/>
            <a:ext cx="1873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solidFill>
                  <a:schemeClr val="bg1"/>
                </a:solidFill>
              </a:rPr>
              <a:t>N-Terminal</a:t>
            </a:r>
          </a:p>
        </p:txBody>
      </p:sp>
      <p:sp>
        <p:nvSpPr>
          <p:cNvPr id="525316" name="Text Box 4"/>
          <p:cNvSpPr txBox="1">
            <a:spLocks noChangeArrowheads="1"/>
          </p:cNvSpPr>
          <p:nvPr/>
        </p:nvSpPr>
        <p:spPr bwMode="auto">
          <a:xfrm>
            <a:off x="250825" y="3357563"/>
            <a:ext cx="15128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solidFill>
                  <a:schemeClr val="bg1"/>
                </a:solidFill>
              </a:rPr>
              <a:t>C-Terminal Octapeptide</a:t>
            </a:r>
          </a:p>
        </p:txBody>
      </p:sp>
      <p:grpSp>
        <p:nvGrpSpPr>
          <p:cNvPr id="525317" name="Group 5"/>
          <p:cNvGrpSpPr>
            <a:grpSpLocks/>
          </p:cNvGrpSpPr>
          <p:nvPr/>
        </p:nvGrpSpPr>
        <p:grpSpPr bwMode="auto">
          <a:xfrm>
            <a:off x="395288" y="333375"/>
            <a:ext cx="8210550" cy="6192838"/>
            <a:chOff x="249" y="210"/>
            <a:chExt cx="5172" cy="3901"/>
          </a:xfrm>
        </p:grpSpPr>
        <p:sp>
          <p:nvSpPr>
            <p:cNvPr id="525318" name="Text Box 6"/>
            <p:cNvSpPr txBox="1">
              <a:spLocks noChangeArrowheads="1"/>
            </p:cNvSpPr>
            <p:nvPr/>
          </p:nvSpPr>
          <p:spPr bwMode="auto">
            <a:xfrm>
              <a:off x="1383" y="210"/>
              <a:ext cx="39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2400">
                  <a:solidFill>
                    <a:schemeClr val="bg1"/>
                  </a:solidFill>
                  <a:effectLst>
                    <a:outerShdw blurRad="38100" dist="38100" dir="2700000" algn="tl">
                      <a:srgbClr val="000000"/>
                    </a:outerShdw>
                  </a:effectLst>
                </a:rPr>
                <a:t>The sequence of oxyntomodulin</a:t>
              </a:r>
            </a:p>
          </p:txBody>
        </p:sp>
        <p:sp>
          <p:nvSpPr>
            <p:cNvPr id="525319" name="Oval 7"/>
            <p:cNvSpPr>
              <a:spLocks noChangeArrowheads="1"/>
            </p:cNvSpPr>
            <p:nvPr/>
          </p:nvSpPr>
          <p:spPr bwMode="auto">
            <a:xfrm>
              <a:off x="521" y="572"/>
              <a:ext cx="409" cy="409"/>
            </a:xfrm>
            <a:prstGeom prst="ellipse">
              <a:avLst/>
            </a:prstGeom>
            <a:solidFill>
              <a:schemeClr val="accent1"/>
            </a:solidFill>
            <a:ln w="25400">
              <a:solidFill>
                <a:schemeClr val="tx1"/>
              </a:solidFill>
              <a:round/>
              <a:headEnd/>
              <a:tailEnd/>
            </a:ln>
            <a:effectLst>
              <a:outerShdw dist="35921" dir="2700000" algn="ctr" rotWithShape="0">
                <a:schemeClr val="tx2">
                  <a:alpha val="50000"/>
                </a:schemeClr>
              </a:outerShdw>
            </a:effectLst>
          </p:spPr>
          <p:txBody>
            <a:bodyPr wrap="none" anchor="ctr"/>
            <a:lstStyle/>
            <a:p>
              <a:endParaRPr lang="en-GB"/>
            </a:p>
          </p:txBody>
        </p:sp>
        <p:sp>
          <p:nvSpPr>
            <p:cNvPr id="525320" name="Text Box 8"/>
            <p:cNvSpPr txBox="1">
              <a:spLocks noChangeArrowheads="1"/>
            </p:cNvSpPr>
            <p:nvPr/>
          </p:nvSpPr>
          <p:spPr bwMode="auto">
            <a:xfrm>
              <a:off x="521" y="663"/>
              <a:ext cx="4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HIS</a:t>
              </a:r>
            </a:p>
          </p:txBody>
        </p:sp>
        <p:sp>
          <p:nvSpPr>
            <p:cNvPr id="525321" name="Oval 9"/>
            <p:cNvSpPr>
              <a:spLocks noChangeArrowheads="1"/>
            </p:cNvSpPr>
            <p:nvPr/>
          </p:nvSpPr>
          <p:spPr bwMode="auto">
            <a:xfrm>
              <a:off x="930" y="799"/>
              <a:ext cx="409" cy="412"/>
            </a:xfrm>
            <a:prstGeom prst="ellipse">
              <a:avLst/>
            </a:prstGeom>
            <a:solidFill>
              <a:schemeClr val="accent1"/>
            </a:solidFill>
            <a:ln w="25400">
              <a:solidFill>
                <a:schemeClr val="tx1"/>
              </a:solidFill>
              <a:round/>
              <a:headEnd/>
              <a:tailEnd/>
            </a:ln>
            <a:effectLst>
              <a:outerShdw dist="35921" dir="2700000" algn="ctr" rotWithShape="0">
                <a:schemeClr val="tx2">
                  <a:alpha val="50000"/>
                </a:schemeClr>
              </a:outerShdw>
            </a:effectLst>
          </p:spPr>
          <p:txBody>
            <a:bodyPr wrap="none" anchor="ctr"/>
            <a:lstStyle/>
            <a:p>
              <a:endParaRPr lang="en-GB"/>
            </a:p>
          </p:txBody>
        </p:sp>
        <p:sp>
          <p:nvSpPr>
            <p:cNvPr id="525322" name="Text Box 10"/>
            <p:cNvSpPr txBox="1">
              <a:spLocks noChangeArrowheads="1"/>
            </p:cNvSpPr>
            <p:nvPr/>
          </p:nvSpPr>
          <p:spPr bwMode="auto">
            <a:xfrm>
              <a:off x="884" y="891"/>
              <a:ext cx="4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SER</a:t>
              </a:r>
            </a:p>
          </p:txBody>
        </p:sp>
        <p:sp>
          <p:nvSpPr>
            <p:cNvPr id="525323" name="Oval 11"/>
            <p:cNvSpPr>
              <a:spLocks noChangeArrowheads="1"/>
            </p:cNvSpPr>
            <p:nvPr/>
          </p:nvSpPr>
          <p:spPr bwMode="auto">
            <a:xfrm>
              <a:off x="1338" y="1026"/>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24" name="Text Box 12"/>
            <p:cNvSpPr txBox="1">
              <a:spLocks noChangeArrowheads="1"/>
            </p:cNvSpPr>
            <p:nvPr/>
          </p:nvSpPr>
          <p:spPr bwMode="auto">
            <a:xfrm>
              <a:off x="1291" y="1117"/>
              <a:ext cx="5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GLN</a:t>
              </a:r>
            </a:p>
          </p:txBody>
        </p:sp>
        <p:sp>
          <p:nvSpPr>
            <p:cNvPr id="525325" name="Oval 13"/>
            <p:cNvSpPr>
              <a:spLocks noChangeArrowheads="1"/>
            </p:cNvSpPr>
            <p:nvPr/>
          </p:nvSpPr>
          <p:spPr bwMode="auto">
            <a:xfrm>
              <a:off x="1791" y="1117"/>
              <a:ext cx="409" cy="409"/>
            </a:xfrm>
            <a:prstGeom prst="ellipse">
              <a:avLst/>
            </a:prstGeom>
            <a:solidFill>
              <a:schemeClr val="accent1"/>
            </a:solidFill>
            <a:ln w="25400">
              <a:solidFill>
                <a:schemeClr val="tx1"/>
              </a:solidFill>
              <a:round/>
              <a:headEnd/>
              <a:tailEnd/>
            </a:ln>
            <a:effectLst>
              <a:outerShdw dist="35921" dir="2700000" algn="ctr" rotWithShape="0">
                <a:schemeClr val="tx2">
                  <a:alpha val="50000"/>
                </a:schemeClr>
              </a:outerShdw>
            </a:effectLst>
          </p:spPr>
          <p:txBody>
            <a:bodyPr wrap="none" anchor="ctr"/>
            <a:lstStyle/>
            <a:p>
              <a:endParaRPr lang="en-GB"/>
            </a:p>
          </p:txBody>
        </p:sp>
        <p:sp>
          <p:nvSpPr>
            <p:cNvPr id="525326" name="Text Box 14"/>
            <p:cNvSpPr txBox="1">
              <a:spLocks noChangeArrowheads="1"/>
            </p:cNvSpPr>
            <p:nvPr/>
          </p:nvSpPr>
          <p:spPr bwMode="auto">
            <a:xfrm>
              <a:off x="1746" y="1207"/>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GLY</a:t>
              </a:r>
            </a:p>
          </p:txBody>
        </p:sp>
        <p:sp>
          <p:nvSpPr>
            <p:cNvPr id="525327" name="Oval 15"/>
            <p:cNvSpPr>
              <a:spLocks noChangeArrowheads="1"/>
            </p:cNvSpPr>
            <p:nvPr/>
          </p:nvSpPr>
          <p:spPr bwMode="auto">
            <a:xfrm>
              <a:off x="2245" y="1071"/>
              <a:ext cx="409" cy="409"/>
            </a:xfrm>
            <a:prstGeom prst="ellipse">
              <a:avLst/>
            </a:prstGeom>
            <a:solidFill>
              <a:schemeClr val="accent1"/>
            </a:solidFill>
            <a:ln w="25400">
              <a:solidFill>
                <a:schemeClr val="tx1"/>
              </a:solidFill>
              <a:round/>
              <a:headEnd/>
              <a:tailEnd/>
            </a:ln>
            <a:effectLst>
              <a:outerShdw dist="35921" dir="2700000" algn="ctr" rotWithShape="0">
                <a:schemeClr val="tx1">
                  <a:alpha val="50000"/>
                </a:schemeClr>
              </a:outerShdw>
            </a:effectLst>
          </p:spPr>
          <p:txBody>
            <a:bodyPr wrap="none" anchor="ctr"/>
            <a:lstStyle/>
            <a:p>
              <a:endParaRPr lang="en-GB"/>
            </a:p>
          </p:txBody>
        </p:sp>
        <p:sp>
          <p:nvSpPr>
            <p:cNvPr id="525328" name="Text Box 16"/>
            <p:cNvSpPr txBox="1">
              <a:spLocks noChangeArrowheads="1"/>
            </p:cNvSpPr>
            <p:nvPr/>
          </p:nvSpPr>
          <p:spPr bwMode="auto">
            <a:xfrm>
              <a:off x="2245" y="1162"/>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THR</a:t>
              </a:r>
            </a:p>
          </p:txBody>
        </p:sp>
        <p:sp>
          <p:nvSpPr>
            <p:cNvPr id="525329" name="Oval 17"/>
            <p:cNvSpPr>
              <a:spLocks noChangeArrowheads="1"/>
            </p:cNvSpPr>
            <p:nvPr/>
          </p:nvSpPr>
          <p:spPr bwMode="auto">
            <a:xfrm>
              <a:off x="2699" y="981"/>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30" name="Text Box 18"/>
            <p:cNvSpPr txBox="1">
              <a:spLocks noChangeArrowheads="1"/>
            </p:cNvSpPr>
            <p:nvPr/>
          </p:nvSpPr>
          <p:spPr bwMode="auto">
            <a:xfrm>
              <a:off x="2699" y="1072"/>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PHE</a:t>
              </a:r>
            </a:p>
          </p:txBody>
        </p:sp>
        <p:sp>
          <p:nvSpPr>
            <p:cNvPr id="525331" name="Oval 19"/>
            <p:cNvSpPr>
              <a:spLocks noChangeArrowheads="1"/>
            </p:cNvSpPr>
            <p:nvPr/>
          </p:nvSpPr>
          <p:spPr bwMode="auto">
            <a:xfrm>
              <a:off x="3152" y="890"/>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32" name="Text Box 20"/>
            <p:cNvSpPr txBox="1">
              <a:spLocks noChangeArrowheads="1"/>
            </p:cNvSpPr>
            <p:nvPr/>
          </p:nvSpPr>
          <p:spPr bwMode="auto">
            <a:xfrm>
              <a:off x="3152" y="981"/>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THR</a:t>
              </a:r>
            </a:p>
          </p:txBody>
        </p:sp>
        <p:sp>
          <p:nvSpPr>
            <p:cNvPr id="525333" name="Oval 21"/>
            <p:cNvSpPr>
              <a:spLocks noChangeArrowheads="1"/>
            </p:cNvSpPr>
            <p:nvPr/>
          </p:nvSpPr>
          <p:spPr bwMode="auto">
            <a:xfrm>
              <a:off x="3606" y="709"/>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34" name="Text Box 22"/>
            <p:cNvSpPr txBox="1">
              <a:spLocks noChangeArrowheads="1"/>
            </p:cNvSpPr>
            <p:nvPr/>
          </p:nvSpPr>
          <p:spPr bwMode="auto">
            <a:xfrm>
              <a:off x="3560" y="800"/>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SER</a:t>
              </a:r>
            </a:p>
          </p:txBody>
        </p:sp>
        <p:sp>
          <p:nvSpPr>
            <p:cNvPr id="525335" name="Oval 23"/>
            <p:cNvSpPr>
              <a:spLocks noChangeArrowheads="1"/>
            </p:cNvSpPr>
            <p:nvPr/>
          </p:nvSpPr>
          <p:spPr bwMode="auto">
            <a:xfrm>
              <a:off x="4059" y="663"/>
              <a:ext cx="409" cy="409"/>
            </a:xfrm>
            <a:prstGeom prst="ellipse">
              <a:avLst/>
            </a:prstGeom>
            <a:solidFill>
              <a:schemeClr val="accent1"/>
            </a:solidFill>
            <a:ln w="25400">
              <a:solidFill>
                <a:schemeClr val="tx1"/>
              </a:solidFill>
              <a:round/>
              <a:headEnd/>
              <a:tailEnd/>
            </a:ln>
            <a:effectLst>
              <a:outerShdw dist="35921" dir="2700000" algn="ctr" rotWithShape="0">
                <a:schemeClr val="tx1">
                  <a:alpha val="50000"/>
                </a:schemeClr>
              </a:outerShdw>
            </a:effectLst>
          </p:spPr>
          <p:txBody>
            <a:bodyPr wrap="none" anchor="ctr"/>
            <a:lstStyle/>
            <a:p>
              <a:endParaRPr lang="en-GB"/>
            </a:p>
          </p:txBody>
        </p:sp>
        <p:sp>
          <p:nvSpPr>
            <p:cNvPr id="525336" name="Text Box 24"/>
            <p:cNvSpPr txBox="1">
              <a:spLocks noChangeArrowheads="1"/>
            </p:cNvSpPr>
            <p:nvPr/>
          </p:nvSpPr>
          <p:spPr bwMode="auto">
            <a:xfrm>
              <a:off x="4059" y="754"/>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ASP</a:t>
              </a:r>
            </a:p>
          </p:txBody>
        </p:sp>
        <p:sp>
          <p:nvSpPr>
            <p:cNvPr id="525337" name="Oval 25"/>
            <p:cNvSpPr>
              <a:spLocks noChangeArrowheads="1"/>
            </p:cNvSpPr>
            <p:nvPr/>
          </p:nvSpPr>
          <p:spPr bwMode="auto">
            <a:xfrm>
              <a:off x="4513" y="754"/>
              <a:ext cx="409" cy="409"/>
            </a:xfrm>
            <a:prstGeom prst="ellipse">
              <a:avLst/>
            </a:prstGeom>
            <a:solidFill>
              <a:schemeClr val="accent1"/>
            </a:solidFill>
            <a:ln w="25400">
              <a:solidFill>
                <a:schemeClr val="tx1"/>
              </a:solidFill>
              <a:round/>
              <a:headEnd/>
              <a:tailEnd/>
            </a:ln>
            <a:effectLst>
              <a:outerShdw dist="35921" dir="2700000" algn="ctr" rotWithShape="0">
                <a:schemeClr val="tx1">
                  <a:alpha val="50000"/>
                </a:schemeClr>
              </a:outerShdw>
            </a:effectLst>
          </p:spPr>
          <p:txBody>
            <a:bodyPr wrap="none" anchor="ctr"/>
            <a:lstStyle/>
            <a:p>
              <a:endParaRPr lang="en-GB"/>
            </a:p>
          </p:txBody>
        </p:sp>
        <p:sp>
          <p:nvSpPr>
            <p:cNvPr id="525338" name="Text Box 26"/>
            <p:cNvSpPr txBox="1">
              <a:spLocks noChangeArrowheads="1"/>
            </p:cNvSpPr>
            <p:nvPr/>
          </p:nvSpPr>
          <p:spPr bwMode="auto">
            <a:xfrm>
              <a:off x="4513" y="845"/>
              <a:ext cx="4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TYR</a:t>
              </a:r>
            </a:p>
          </p:txBody>
        </p:sp>
        <p:sp>
          <p:nvSpPr>
            <p:cNvPr id="525339" name="Oval 27"/>
            <p:cNvSpPr>
              <a:spLocks noChangeArrowheads="1"/>
            </p:cNvSpPr>
            <p:nvPr/>
          </p:nvSpPr>
          <p:spPr bwMode="auto">
            <a:xfrm>
              <a:off x="4830" y="1071"/>
              <a:ext cx="409" cy="409"/>
            </a:xfrm>
            <a:prstGeom prst="ellipse">
              <a:avLst/>
            </a:prstGeom>
            <a:solidFill>
              <a:schemeClr val="accent1"/>
            </a:solidFill>
            <a:ln w="25400">
              <a:solidFill>
                <a:schemeClr val="tx1"/>
              </a:solidFill>
              <a:round/>
              <a:headEnd/>
              <a:tailEnd/>
            </a:ln>
            <a:effectLst>
              <a:outerShdw dist="35921" dir="2700000" algn="ctr" rotWithShape="0">
                <a:schemeClr val="tx1">
                  <a:alpha val="50000"/>
                </a:schemeClr>
              </a:outerShdw>
            </a:effectLst>
          </p:spPr>
          <p:txBody>
            <a:bodyPr wrap="none" anchor="ctr"/>
            <a:lstStyle/>
            <a:p>
              <a:endParaRPr lang="en-GB"/>
            </a:p>
          </p:txBody>
        </p:sp>
        <p:sp>
          <p:nvSpPr>
            <p:cNvPr id="525340" name="Text Box 28"/>
            <p:cNvSpPr txBox="1">
              <a:spLocks noChangeArrowheads="1"/>
            </p:cNvSpPr>
            <p:nvPr/>
          </p:nvSpPr>
          <p:spPr bwMode="auto">
            <a:xfrm>
              <a:off x="4830" y="1162"/>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SER</a:t>
              </a:r>
            </a:p>
          </p:txBody>
        </p:sp>
        <p:sp>
          <p:nvSpPr>
            <p:cNvPr id="525341" name="Oval 29"/>
            <p:cNvSpPr>
              <a:spLocks noChangeArrowheads="1"/>
            </p:cNvSpPr>
            <p:nvPr/>
          </p:nvSpPr>
          <p:spPr bwMode="auto">
            <a:xfrm>
              <a:off x="5012" y="1480"/>
              <a:ext cx="409" cy="409"/>
            </a:xfrm>
            <a:prstGeom prst="ellipse">
              <a:avLst/>
            </a:prstGeom>
            <a:solidFill>
              <a:schemeClr val="accent1"/>
            </a:solidFill>
            <a:ln w="25400">
              <a:solidFill>
                <a:schemeClr val="tx1"/>
              </a:solidFill>
              <a:round/>
              <a:headEnd/>
              <a:tailEnd/>
            </a:ln>
            <a:effectLst>
              <a:outerShdw dist="35921" dir="2700000" algn="ctr" rotWithShape="0">
                <a:schemeClr val="tx2">
                  <a:alpha val="50000"/>
                </a:schemeClr>
              </a:outerShdw>
            </a:effectLst>
          </p:spPr>
          <p:txBody>
            <a:bodyPr wrap="none" anchor="ctr"/>
            <a:lstStyle/>
            <a:p>
              <a:endParaRPr lang="en-GB"/>
            </a:p>
          </p:txBody>
        </p:sp>
        <p:sp>
          <p:nvSpPr>
            <p:cNvPr id="525342" name="Text Box 30"/>
            <p:cNvSpPr txBox="1">
              <a:spLocks noChangeArrowheads="1"/>
            </p:cNvSpPr>
            <p:nvPr/>
          </p:nvSpPr>
          <p:spPr bwMode="auto">
            <a:xfrm>
              <a:off x="5012" y="1571"/>
              <a:ext cx="4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LYS</a:t>
              </a:r>
            </a:p>
          </p:txBody>
        </p:sp>
        <p:sp>
          <p:nvSpPr>
            <p:cNvPr id="525343" name="Oval 31"/>
            <p:cNvSpPr>
              <a:spLocks noChangeArrowheads="1"/>
            </p:cNvSpPr>
            <p:nvPr/>
          </p:nvSpPr>
          <p:spPr bwMode="auto">
            <a:xfrm>
              <a:off x="4967" y="1933"/>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44" name="Text Box 32"/>
            <p:cNvSpPr txBox="1">
              <a:spLocks noChangeArrowheads="1"/>
            </p:cNvSpPr>
            <p:nvPr/>
          </p:nvSpPr>
          <p:spPr bwMode="auto">
            <a:xfrm>
              <a:off x="4967" y="2024"/>
              <a:ext cx="4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TYR</a:t>
              </a:r>
            </a:p>
          </p:txBody>
        </p:sp>
        <p:sp>
          <p:nvSpPr>
            <p:cNvPr id="525345" name="Oval 33"/>
            <p:cNvSpPr>
              <a:spLocks noChangeArrowheads="1"/>
            </p:cNvSpPr>
            <p:nvPr/>
          </p:nvSpPr>
          <p:spPr bwMode="auto">
            <a:xfrm>
              <a:off x="4558" y="2115"/>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46" name="Text Box 34"/>
            <p:cNvSpPr txBox="1">
              <a:spLocks noChangeArrowheads="1"/>
            </p:cNvSpPr>
            <p:nvPr/>
          </p:nvSpPr>
          <p:spPr bwMode="auto">
            <a:xfrm>
              <a:off x="4558" y="2206"/>
              <a:ext cx="4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LEU</a:t>
              </a:r>
            </a:p>
          </p:txBody>
        </p:sp>
        <p:sp>
          <p:nvSpPr>
            <p:cNvPr id="525347" name="Oval 35"/>
            <p:cNvSpPr>
              <a:spLocks noChangeArrowheads="1"/>
            </p:cNvSpPr>
            <p:nvPr/>
          </p:nvSpPr>
          <p:spPr bwMode="auto">
            <a:xfrm>
              <a:off x="4105" y="2069"/>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48" name="Text Box 36"/>
            <p:cNvSpPr txBox="1">
              <a:spLocks noChangeArrowheads="1"/>
            </p:cNvSpPr>
            <p:nvPr/>
          </p:nvSpPr>
          <p:spPr bwMode="auto">
            <a:xfrm>
              <a:off x="4105" y="2160"/>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ASP</a:t>
              </a:r>
            </a:p>
          </p:txBody>
        </p:sp>
        <p:sp>
          <p:nvSpPr>
            <p:cNvPr id="525349" name="Oval 37"/>
            <p:cNvSpPr>
              <a:spLocks noChangeArrowheads="1"/>
            </p:cNvSpPr>
            <p:nvPr/>
          </p:nvSpPr>
          <p:spPr bwMode="auto">
            <a:xfrm>
              <a:off x="3742" y="1797"/>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50" name="Oval 38"/>
            <p:cNvSpPr>
              <a:spLocks noChangeArrowheads="1"/>
            </p:cNvSpPr>
            <p:nvPr/>
          </p:nvSpPr>
          <p:spPr bwMode="auto">
            <a:xfrm>
              <a:off x="3288" y="1842"/>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51" name="Text Box 39"/>
            <p:cNvSpPr txBox="1">
              <a:spLocks noChangeArrowheads="1"/>
            </p:cNvSpPr>
            <p:nvPr/>
          </p:nvSpPr>
          <p:spPr bwMode="auto">
            <a:xfrm>
              <a:off x="3696" y="1888"/>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SER</a:t>
              </a:r>
            </a:p>
          </p:txBody>
        </p:sp>
        <p:sp>
          <p:nvSpPr>
            <p:cNvPr id="525352" name="Oval 40"/>
            <p:cNvSpPr>
              <a:spLocks noChangeArrowheads="1"/>
            </p:cNvSpPr>
            <p:nvPr/>
          </p:nvSpPr>
          <p:spPr bwMode="auto">
            <a:xfrm>
              <a:off x="2880" y="2069"/>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53" name="Text Box 41"/>
            <p:cNvSpPr txBox="1">
              <a:spLocks noChangeArrowheads="1"/>
            </p:cNvSpPr>
            <p:nvPr/>
          </p:nvSpPr>
          <p:spPr bwMode="auto">
            <a:xfrm>
              <a:off x="3243" y="1933"/>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ARG</a:t>
              </a:r>
            </a:p>
          </p:txBody>
        </p:sp>
        <p:sp>
          <p:nvSpPr>
            <p:cNvPr id="525354" name="Oval 42"/>
            <p:cNvSpPr>
              <a:spLocks noChangeArrowheads="1"/>
            </p:cNvSpPr>
            <p:nvPr/>
          </p:nvSpPr>
          <p:spPr bwMode="auto">
            <a:xfrm>
              <a:off x="2472" y="2251"/>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55" name="Text Box 43"/>
            <p:cNvSpPr txBox="1">
              <a:spLocks noChangeArrowheads="1"/>
            </p:cNvSpPr>
            <p:nvPr/>
          </p:nvSpPr>
          <p:spPr bwMode="auto">
            <a:xfrm>
              <a:off x="2881" y="2160"/>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ARG</a:t>
              </a:r>
            </a:p>
          </p:txBody>
        </p:sp>
        <p:sp>
          <p:nvSpPr>
            <p:cNvPr id="525356" name="Oval 44"/>
            <p:cNvSpPr>
              <a:spLocks noChangeArrowheads="1"/>
            </p:cNvSpPr>
            <p:nvPr/>
          </p:nvSpPr>
          <p:spPr bwMode="auto">
            <a:xfrm>
              <a:off x="2426" y="2704"/>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57" name="Text Box 45"/>
            <p:cNvSpPr txBox="1">
              <a:spLocks noChangeArrowheads="1"/>
            </p:cNvSpPr>
            <p:nvPr/>
          </p:nvSpPr>
          <p:spPr bwMode="auto">
            <a:xfrm>
              <a:off x="2471" y="2337"/>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ALA</a:t>
              </a:r>
            </a:p>
          </p:txBody>
        </p:sp>
        <p:sp>
          <p:nvSpPr>
            <p:cNvPr id="525358" name="Text Box 46"/>
            <p:cNvSpPr txBox="1">
              <a:spLocks noChangeArrowheads="1"/>
            </p:cNvSpPr>
            <p:nvPr/>
          </p:nvSpPr>
          <p:spPr bwMode="auto">
            <a:xfrm>
              <a:off x="2425" y="2791"/>
              <a:ext cx="4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GLN</a:t>
              </a:r>
            </a:p>
          </p:txBody>
        </p:sp>
        <p:sp>
          <p:nvSpPr>
            <p:cNvPr id="525359" name="Oval 47"/>
            <p:cNvSpPr>
              <a:spLocks noChangeArrowheads="1"/>
            </p:cNvSpPr>
            <p:nvPr/>
          </p:nvSpPr>
          <p:spPr bwMode="auto">
            <a:xfrm>
              <a:off x="3287" y="2795"/>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60" name="Oval 48"/>
            <p:cNvSpPr>
              <a:spLocks noChangeArrowheads="1"/>
            </p:cNvSpPr>
            <p:nvPr/>
          </p:nvSpPr>
          <p:spPr bwMode="auto">
            <a:xfrm>
              <a:off x="2835" y="2886"/>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61" name="Text Box 49"/>
            <p:cNvSpPr txBox="1">
              <a:spLocks noChangeArrowheads="1"/>
            </p:cNvSpPr>
            <p:nvPr/>
          </p:nvSpPr>
          <p:spPr bwMode="auto">
            <a:xfrm>
              <a:off x="2789" y="2973"/>
              <a:ext cx="4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a:spAutoFit/>
            </a:bodyPr>
            <a:lstStyle/>
            <a:p>
              <a:pPr algn="ctr">
                <a:spcBef>
                  <a:spcPct val="50000"/>
                </a:spcBef>
              </a:pPr>
              <a:r>
                <a:rPr lang="en-GB" sz="1800"/>
                <a:t>ASP</a:t>
              </a:r>
            </a:p>
          </p:txBody>
        </p:sp>
        <p:sp>
          <p:nvSpPr>
            <p:cNvPr id="525362" name="Oval 50"/>
            <p:cNvSpPr>
              <a:spLocks noChangeArrowheads="1"/>
            </p:cNvSpPr>
            <p:nvPr/>
          </p:nvSpPr>
          <p:spPr bwMode="auto">
            <a:xfrm>
              <a:off x="3696" y="2614"/>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63" name="Text Box 51"/>
            <p:cNvSpPr txBox="1">
              <a:spLocks noChangeArrowheads="1"/>
            </p:cNvSpPr>
            <p:nvPr/>
          </p:nvSpPr>
          <p:spPr bwMode="auto">
            <a:xfrm>
              <a:off x="3243" y="2882"/>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PHE</a:t>
              </a:r>
            </a:p>
          </p:txBody>
        </p:sp>
        <p:sp>
          <p:nvSpPr>
            <p:cNvPr id="525364" name="Oval 52"/>
            <p:cNvSpPr>
              <a:spLocks noChangeArrowheads="1"/>
            </p:cNvSpPr>
            <p:nvPr/>
          </p:nvSpPr>
          <p:spPr bwMode="auto">
            <a:xfrm>
              <a:off x="4149" y="2749"/>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65" name="Text Box 53"/>
            <p:cNvSpPr txBox="1">
              <a:spLocks noChangeArrowheads="1"/>
            </p:cNvSpPr>
            <p:nvPr/>
          </p:nvSpPr>
          <p:spPr bwMode="auto">
            <a:xfrm>
              <a:off x="3696" y="2704"/>
              <a:ext cx="4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VAL</a:t>
              </a:r>
            </a:p>
          </p:txBody>
        </p:sp>
        <p:sp>
          <p:nvSpPr>
            <p:cNvPr id="525366" name="Oval 54"/>
            <p:cNvSpPr>
              <a:spLocks noChangeArrowheads="1"/>
            </p:cNvSpPr>
            <p:nvPr/>
          </p:nvSpPr>
          <p:spPr bwMode="auto">
            <a:xfrm>
              <a:off x="4422" y="3112"/>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67" name="Text Box 55"/>
            <p:cNvSpPr txBox="1">
              <a:spLocks noChangeArrowheads="1"/>
            </p:cNvSpPr>
            <p:nvPr/>
          </p:nvSpPr>
          <p:spPr bwMode="auto">
            <a:xfrm>
              <a:off x="4105" y="2840"/>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GLN</a:t>
              </a:r>
            </a:p>
          </p:txBody>
        </p:sp>
        <p:sp>
          <p:nvSpPr>
            <p:cNvPr id="525368" name="Oval 56"/>
            <p:cNvSpPr>
              <a:spLocks noChangeArrowheads="1"/>
            </p:cNvSpPr>
            <p:nvPr/>
          </p:nvSpPr>
          <p:spPr bwMode="auto">
            <a:xfrm>
              <a:off x="4332" y="3566"/>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69" name="Text Box 57"/>
            <p:cNvSpPr txBox="1">
              <a:spLocks noChangeArrowheads="1"/>
            </p:cNvSpPr>
            <p:nvPr/>
          </p:nvSpPr>
          <p:spPr bwMode="auto">
            <a:xfrm>
              <a:off x="4421" y="3203"/>
              <a:ext cx="4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TRP</a:t>
              </a:r>
            </a:p>
          </p:txBody>
        </p:sp>
        <p:sp>
          <p:nvSpPr>
            <p:cNvPr id="525370" name="Oval 58"/>
            <p:cNvSpPr>
              <a:spLocks noChangeArrowheads="1"/>
            </p:cNvSpPr>
            <p:nvPr/>
          </p:nvSpPr>
          <p:spPr bwMode="auto">
            <a:xfrm>
              <a:off x="3878" y="3702"/>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71" name="Text Box 59"/>
            <p:cNvSpPr txBox="1">
              <a:spLocks noChangeArrowheads="1"/>
            </p:cNvSpPr>
            <p:nvPr/>
          </p:nvSpPr>
          <p:spPr bwMode="auto">
            <a:xfrm>
              <a:off x="4331" y="3657"/>
              <a:ext cx="4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LEU</a:t>
              </a:r>
            </a:p>
          </p:txBody>
        </p:sp>
        <p:sp>
          <p:nvSpPr>
            <p:cNvPr id="525372" name="Oval 60"/>
            <p:cNvSpPr>
              <a:spLocks noChangeArrowheads="1"/>
            </p:cNvSpPr>
            <p:nvPr/>
          </p:nvSpPr>
          <p:spPr bwMode="auto">
            <a:xfrm>
              <a:off x="3424" y="3657"/>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73" name="Text Box 61"/>
            <p:cNvSpPr txBox="1">
              <a:spLocks noChangeArrowheads="1"/>
            </p:cNvSpPr>
            <p:nvPr/>
          </p:nvSpPr>
          <p:spPr bwMode="auto">
            <a:xfrm>
              <a:off x="3878" y="3789"/>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MET</a:t>
              </a:r>
            </a:p>
          </p:txBody>
        </p:sp>
        <p:sp>
          <p:nvSpPr>
            <p:cNvPr id="525374" name="Oval 62"/>
            <p:cNvSpPr>
              <a:spLocks noChangeArrowheads="1"/>
            </p:cNvSpPr>
            <p:nvPr/>
          </p:nvSpPr>
          <p:spPr bwMode="auto">
            <a:xfrm>
              <a:off x="2971" y="3566"/>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75" name="Text Box 63"/>
            <p:cNvSpPr txBox="1">
              <a:spLocks noChangeArrowheads="1"/>
            </p:cNvSpPr>
            <p:nvPr/>
          </p:nvSpPr>
          <p:spPr bwMode="auto">
            <a:xfrm>
              <a:off x="3425" y="3743"/>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ASN</a:t>
              </a:r>
            </a:p>
          </p:txBody>
        </p:sp>
        <p:sp>
          <p:nvSpPr>
            <p:cNvPr id="525376" name="Oval 64"/>
            <p:cNvSpPr>
              <a:spLocks noChangeArrowheads="1"/>
            </p:cNvSpPr>
            <p:nvPr/>
          </p:nvSpPr>
          <p:spPr bwMode="auto">
            <a:xfrm>
              <a:off x="2517" y="3566"/>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77" name="Text Box 65"/>
            <p:cNvSpPr txBox="1">
              <a:spLocks noChangeArrowheads="1"/>
            </p:cNvSpPr>
            <p:nvPr/>
          </p:nvSpPr>
          <p:spPr bwMode="auto">
            <a:xfrm>
              <a:off x="2925" y="3657"/>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THR</a:t>
              </a:r>
            </a:p>
          </p:txBody>
        </p:sp>
        <p:sp>
          <p:nvSpPr>
            <p:cNvPr id="525378" name="Oval 66"/>
            <p:cNvSpPr>
              <a:spLocks noChangeArrowheads="1"/>
            </p:cNvSpPr>
            <p:nvPr/>
          </p:nvSpPr>
          <p:spPr bwMode="auto">
            <a:xfrm>
              <a:off x="2064" y="3612"/>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79" name="Text Box 67"/>
            <p:cNvSpPr txBox="1">
              <a:spLocks noChangeArrowheads="1"/>
            </p:cNvSpPr>
            <p:nvPr/>
          </p:nvSpPr>
          <p:spPr bwMode="auto">
            <a:xfrm>
              <a:off x="2516" y="3657"/>
              <a:ext cx="4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solidFill>
                    <a:srgbClr val="FF0000"/>
                  </a:solidFill>
                </a:rPr>
                <a:t>LYS</a:t>
              </a:r>
            </a:p>
          </p:txBody>
        </p:sp>
        <p:sp>
          <p:nvSpPr>
            <p:cNvPr id="525380" name="Text Box 68"/>
            <p:cNvSpPr txBox="1">
              <a:spLocks noChangeArrowheads="1"/>
            </p:cNvSpPr>
            <p:nvPr/>
          </p:nvSpPr>
          <p:spPr bwMode="auto">
            <a:xfrm>
              <a:off x="2063" y="3702"/>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solidFill>
                    <a:srgbClr val="FF0000"/>
                  </a:solidFill>
                </a:rPr>
                <a:t>ARG</a:t>
              </a:r>
            </a:p>
          </p:txBody>
        </p:sp>
        <p:sp>
          <p:nvSpPr>
            <p:cNvPr id="525381" name="Oval 69"/>
            <p:cNvSpPr>
              <a:spLocks noChangeArrowheads="1"/>
            </p:cNvSpPr>
            <p:nvPr/>
          </p:nvSpPr>
          <p:spPr bwMode="auto">
            <a:xfrm>
              <a:off x="1246" y="3612"/>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82" name="Text Box 70"/>
            <p:cNvSpPr txBox="1">
              <a:spLocks noChangeArrowheads="1"/>
            </p:cNvSpPr>
            <p:nvPr/>
          </p:nvSpPr>
          <p:spPr bwMode="auto">
            <a:xfrm>
              <a:off x="1654" y="3879"/>
              <a:ext cx="4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solidFill>
                    <a:srgbClr val="FF0000"/>
                  </a:solidFill>
                </a:rPr>
                <a:t>ASN</a:t>
              </a:r>
            </a:p>
          </p:txBody>
        </p:sp>
        <p:sp>
          <p:nvSpPr>
            <p:cNvPr id="525383" name="Oval 71"/>
            <p:cNvSpPr>
              <a:spLocks noChangeArrowheads="1"/>
            </p:cNvSpPr>
            <p:nvPr/>
          </p:nvSpPr>
          <p:spPr bwMode="auto">
            <a:xfrm>
              <a:off x="883" y="3339"/>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84" name="Text Box 72"/>
            <p:cNvSpPr txBox="1">
              <a:spLocks noChangeArrowheads="1"/>
            </p:cNvSpPr>
            <p:nvPr/>
          </p:nvSpPr>
          <p:spPr bwMode="auto">
            <a:xfrm>
              <a:off x="1201" y="3698"/>
              <a:ext cx="5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solidFill>
                    <a:srgbClr val="FF0000"/>
                  </a:solidFill>
                </a:rPr>
                <a:t>ARG</a:t>
              </a:r>
            </a:p>
          </p:txBody>
        </p:sp>
        <p:sp>
          <p:nvSpPr>
            <p:cNvPr id="525385" name="Oval 73"/>
            <p:cNvSpPr>
              <a:spLocks noChangeArrowheads="1"/>
            </p:cNvSpPr>
            <p:nvPr/>
          </p:nvSpPr>
          <p:spPr bwMode="auto">
            <a:xfrm>
              <a:off x="793" y="2886"/>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86" name="Text Box 74"/>
            <p:cNvSpPr txBox="1">
              <a:spLocks noChangeArrowheads="1"/>
            </p:cNvSpPr>
            <p:nvPr/>
          </p:nvSpPr>
          <p:spPr bwMode="auto">
            <a:xfrm>
              <a:off x="838" y="3430"/>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solidFill>
                    <a:srgbClr val="FF0000"/>
                  </a:solidFill>
                </a:rPr>
                <a:t>ASN</a:t>
              </a:r>
            </a:p>
          </p:txBody>
        </p:sp>
        <p:sp>
          <p:nvSpPr>
            <p:cNvPr id="525387" name="Oval 75"/>
            <p:cNvSpPr>
              <a:spLocks noChangeArrowheads="1"/>
            </p:cNvSpPr>
            <p:nvPr/>
          </p:nvSpPr>
          <p:spPr bwMode="auto">
            <a:xfrm>
              <a:off x="975" y="2478"/>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88" name="Text Box 76"/>
            <p:cNvSpPr txBox="1">
              <a:spLocks noChangeArrowheads="1"/>
            </p:cNvSpPr>
            <p:nvPr/>
          </p:nvSpPr>
          <p:spPr bwMode="auto">
            <a:xfrm>
              <a:off x="793" y="2972"/>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solidFill>
                    <a:srgbClr val="FF0000"/>
                  </a:solidFill>
                </a:rPr>
                <a:t>ASN</a:t>
              </a:r>
            </a:p>
          </p:txBody>
        </p:sp>
        <p:sp>
          <p:nvSpPr>
            <p:cNvPr id="525389" name="Oval 77"/>
            <p:cNvSpPr>
              <a:spLocks noChangeArrowheads="1"/>
            </p:cNvSpPr>
            <p:nvPr/>
          </p:nvSpPr>
          <p:spPr bwMode="auto">
            <a:xfrm>
              <a:off x="1292" y="2160"/>
              <a:ext cx="409" cy="409"/>
            </a:xfrm>
            <a:prstGeom prst="ellipse">
              <a:avLst/>
            </a:prstGeom>
            <a:solidFill>
              <a:schemeClr val="accent1"/>
            </a:solidFill>
            <a:ln w="25400">
              <a:solidFill>
                <a:schemeClr val="tx1"/>
              </a:solidFill>
              <a:round/>
              <a:headEnd/>
              <a:tailEnd/>
            </a:ln>
            <a:effectLst>
              <a:outerShdw dist="35921" dir="2700000" algn="ctr" rotWithShape="0">
                <a:schemeClr val="tx2"/>
              </a:outerShdw>
            </a:effectLst>
          </p:spPr>
          <p:txBody>
            <a:bodyPr wrap="none" anchor="ctr"/>
            <a:lstStyle/>
            <a:p>
              <a:endParaRPr lang="en-GB"/>
            </a:p>
          </p:txBody>
        </p:sp>
        <p:sp>
          <p:nvSpPr>
            <p:cNvPr id="525390" name="Text Box 78"/>
            <p:cNvSpPr txBox="1">
              <a:spLocks noChangeArrowheads="1"/>
            </p:cNvSpPr>
            <p:nvPr/>
          </p:nvSpPr>
          <p:spPr bwMode="auto">
            <a:xfrm>
              <a:off x="975" y="2568"/>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solidFill>
                    <a:srgbClr val="FF0000"/>
                  </a:solidFill>
                </a:rPr>
                <a:t>ILE</a:t>
              </a:r>
            </a:p>
          </p:txBody>
        </p:sp>
        <p:sp>
          <p:nvSpPr>
            <p:cNvPr id="525391" name="Text Box 79"/>
            <p:cNvSpPr txBox="1">
              <a:spLocks noChangeArrowheads="1"/>
            </p:cNvSpPr>
            <p:nvPr/>
          </p:nvSpPr>
          <p:spPr bwMode="auto">
            <a:xfrm>
              <a:off x="1292" y="2247"/>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solidFill>
                    <a:srgbClr val="FF0000"/>
                  </a:solidFill>
                </a:rPr>
                <a:t>ALA</a:t>
              </a:r>
            </a:p>
          </p:txBody>
        </p:sp>
        <p:sp>
          <p:nvSpPr>
            <p:cNvPr id="525392" name="Text Box 80"/>
            <p:cNvSpPr txBox="1">
              <a:spLocks noChangeArrowheads="1"/>
            </p:cNvSpPr>
            <p:nvPr/>
          </p:nvSpPr>
          <p:spPr bwMode="auto">
            <a:xfrm>
              <a:off x="249" y="678"/>
              <a:ext cx="31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solidFill>
                    <a:schemeClr val="bg1"/>
                  </a:solidFill>
                </a:rPr>
                <a:t>33</a:t>
              </a:r>
            </a:p>
          </p:txBody>
        </p:sp>
        <p:sp>
          <p:nvSpPr>
            <p:cNvPr id="525393" name="Text Box 81"/>
            <p:cNvSpPr txBox="1">
              <a:spLocks noChangeArrowheads="1"/>
            </p:cNvSpPr>
            <p:nvPr/>
          </p:nvSpPr>
          <p:spPr bwMode="auto">
            <a:xfrm>
              <a:off x="1747" y="2251"/>
              <a:ext cx="31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solidFill>
                    <a:schemeClr val="bg1"/>
                  </a:solidFill>
                </a:rPr>
                <a:t>69</a:t>
              </a:r>
            </a:p>
          </p:txBody>
        </p:sp>
      </p:grpSp>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296863" y="458788"/>
            <a:ext cx="8229600" cy="1143000"/>
          </a:xfrm>
        </p:spPr>
        <p:txBody>
          <a:bodyPr/>
          <a:lstStyle/>
          <a:p>
            <a:r>
              <a:rPr lang="en-US" sz="4800" b="1">
                <a:solidFill>
                  <a:schemeClr val="bg1"/>
                </a:solidFill>
                <a:effectLst>
                  <a:outerShdw blurRad="38100" dist="38100" dir="2700000" algn="tl">
                    <a:srgbClr val="000000"/>
                  </a:outerShdw>
                </a:effectLst>
                <a:latin typeface="Times New Roman" pitchFamily="18" charset="0"/>
              </a:rPr>
              <a:t>Oxyntomodulin</a:t>
            </a:r>
            <a:endParaRPr lang="en-GB" sz="4800" b="1">
              <a:solidFill>
                <a:schemeClr val="bg1"/>
              </a:solidFill>
              <a:effectLst>
                <a:outerShdw blurRad="38100" dist="38100" dir="2700000" algn="tl">
                  <a:srgbClr val="000000"/>
                </a:outerShdw>
              </a:effectLst>
              <a:latin typeface="Times New Roman" pitchFamily="18" charset="0"/>
            </a:endParaRPr>
          </a:p>
        </p:txBody>
      </p:sp>
      <p:sp>
        <p:nvSpPr>
          <p:cNvPr id="527363" name="Rectangle 3"/>
          <p:cNvSpPr>
            <a:spLocks noGrp="1" noChangeArrowheads="1"/>
          </p:cNvSpPr>
          <p:nvPr>
            <p:ph type="body" idx="1"/>
          </p:nvPr>
        </p:nvSpPr>
        <p:spPr>
          <a:xfrm>
            <a:off x="476250" y="1403350"/>
            <a:ext cx="8229600" cy="4525963"/>
          </a:xfrm>
        </p:spPr>
        <p:txBody>
          <a:bodyPr/>
          <a:lstStyle/>
          <a:p>
            <a:pPr>
              <a:buFontTx/>
              <a:buNone/>
            </a:pPr>
            <a:endParaRPr lang="en-US" sz="2800"/>
          </a:p>
          <a:p>
            <a:pPr>
              <a:buClr>
                <a:srgbClr val="FF0000"/>
              </a:buClr>
            </a:pPr>
            <a:r>
              <a:rPr lang="en-US">
                <a:solidFill>
                  <a:schemeClr val="bg1"/>
                </a:solidFill>
              </a:rPr>
              <a:t>Released into plasma following meal ingestion in proportion to meal size</a:t>
            </a:r>
          </a:p>
          <a:p>
            <a:pPr>
              <a:buClr>
                <a:srgbClr val="FF0000"/>
              </a:buClr>
            </a:pPr>
            <a:endParaRPr lang="en-US">
              <a:solidFill>
                <a:schemeClr val="bg1"/>
              </a:solidFill>
            </a:endParaRPr>
          </a:p>
          <a:p>
            <a:pPr>
              <a:buClr>
                <a:srgbClr val="FF0000"/>
              </a:buClr>
            </a:pPr>
            <a:r>
              <a:rPr lang="en-US">
                <a:solidFill>
                  <a:schemeClr val="bg1"/>
                </a:solidFill>
              </a:rPr>
              <a:t>Levels peak at 2 hr post-meal</a:t>
            </a:r>
          </a:p>
          <a:p>
            <a:pPr>
              <a:buClr>
                <a:srgbClr val="FF0000"/>
              </a:buClr>
            </a:pPr>
            <a:endParaRPr lang="en-US">
              <a:solidFill>
                <a:schemeClr val="bg1"/>
              </a:solidFill>
            </a:endParaRPr>
          </a:p>
          <a:p>
            <a:pPr>
              <a:buClr>
                <a:srgbClr val="FF0000"/>
              </a:buClr>
            </a:pPr>
            <a:r>
              <a:rPr lang="en-GB">
                <a:solidFill>
                  <a:schemeClr val="bg1"/>
                </a:solidFill>
              </a:rPr>
              <a:t>Hence may signal onset and amount of food ingestion to the brain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7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736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7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657225" y="188913"/>
            <a:ext cx="8229600" cy="1143000"/>
          </a:xfrm>
        </p:spPr>
        <p:txBody>
          <a:bodyPr/>
          <a:lstStyle/>
          <a:p>
            <a:r>
              <a:rPr lang="en-GB" sz="4000"/>
              <a:t>Peripheral OXM dose-response </a:t>
            </a:r>
          </a:p>
        </p:txBody>
      </p:sp>
      <p:pic>
        <p:nvPicPr>
          <p:cNvPr id="529411" name="Picture 3"/>
          <p:cNvPicPr>
            <a:picLocks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39750" y="925513"/>
            <a:ext cx="7705725" cy="5932487"/>
          </a:xfrm>
          <a:noFill/>
          <a:ln/>
        </p:spPr>
      </p:pic>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701675" y="233363"/>
            <a:ext cx="8229600" cy="1143000"/>
          </a:xfrm>
        </p:spPr>
        <p:txBody>
          <a:bodyPr/>
          <a:lstStyle/>
          <a:p>
            <a:r>
              <a:rPr lang="en-GB" sz="4000"/>
              <a:t>Chronic peripheral administration</a:t>
            </a:r>
          </a:p>
        </p:txBody>
      </p:sp>
      <p:pic>
        <p:nvPicPr>
          <p:cNvPr id="531459" name="Picture 3"/>
          <p:cNvPicPr>
            <a:picLocks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63713" y="1268413"/>
            <a:ext cx="6840537" cy="5265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1460" name="Text Box 4"/>
          <p:cNvSpPr txBox="1">
            <a:spLocks noChangeArrowheads="1"/>
          </p:cNvSpPr>
          <p:nvPr/>
        </p:nvSpPr>
        <p:spPr bwMode="auto">
          <a:xfrm>
            <a:off x="250825" y="6092825"/>
            <a:ext cx="2233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a:cs typeface="Arial" charset="0"/>
              </a:rPr>
              <a:t>Body weight</a:t>
            </a:r>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a:xfrm>
            <a:off x="457200" y="274638"/>
            <a:ext cx="8480425" cy="1143000"/>
          </a:xfrm>
        </p:spPr>
        <p:txBody>
          <a:bodyPr/>
          <a:lstStyle/>
          <a:p>
            <a:r>
              <a:rPr lang="en-GB" sz="4000" b="1"/>
              <a:t>Chronic peripheral administration</a:t>
            </a:r>
          </a:p>
        </p:txBody>
      </p:sp>
      <p:pic>
        <p:nvPicPr>
          <p:cNvPr id="533507" name="Picture 3"/>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0" y="1584325"/>
            <a:ext cx="4608513" cy="3887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3508" name="Picture 4"/>
          <p:cNvPicPr>
            <a:picLocks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4572000" y="1673225"/>
            <a:ext cx="4572000" cy="3887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3509" name="Text Box 5"/>
          <p:cNvSpPr txBox="1">
            <a:spLocks noChangeArrowheads="1"/>
          </p:cNvSpPr>
          <p:nvPr/>
        </p:nvSpPr>
        <p:spPr bwMode="auto">
          <a:xfrm>
            <a:off x="385763" y="5273675"/>
            <a:ext cx="5175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b="0">
                <a:cs typeface="Arial" charset="0"/>
              </a:rPr>
              <a:t>White adipose tissue</a:t>
            </a:r>
          </a:p>
        </p:txBody>
      </p:sp>
      <p:sp>
        <p:nvSpPr>
          <p:cNvPr id="533510" name="Rectangle 6"/>
          <p:cNvSpPr>
            <a:spLocks noChangeArrowheads="1"/>
          </p:cNvSpPr>
          <p:nvPr/>
        </p:nvSpPr>
        <p:spPr bwMode="auto">
          <a:xfrm>
            <a:off x="5102225" y="5273675"/>
            <a:ext cx="4041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b="0">
                <a:cs typeface="Arial" charset="0"/>
              </a:rPr>
              <a:t>Brown adipose tissue</a:t>
            </a:r>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504825" y="261938"/>
            <a:ext cx="8459788" cy="863600"/>
          </a:xfrm>
        </p:spPr>
        <p:txBody>
          <a:bodyPr/>
          <a:lstStyle/>
          <a:p>
            <a:r>
              <a:rPr lang="en-GB" b="1">
                <a:solidFill>
                  <a:schemeClr val="tx1"/>
                </a:solidFill>
                <a:latin typeface="Times New Roman" pitchFamily="18" charset="0"/>
              </a:rPr>
              <a:t>Oxyntomodulin Infusion: Protocol</a:t>
            </a:r>
            <a:r>
              <a:rPr lang="en-GB"/>
              <a:t> </a:t>
            </a:r>
          </a:p>
        </p:txBody>
      </p:sp>
      <p:sp>
        <p:nvSpPr>
          <p:cNvPr id="535555" name="Text Box 3"/>
          <p:cNvSpPr txBox="1">
            <a:spLocks noChangeArrowheads="1"/>
          </p:cNvSpPr>
          <p:nvPr/>
        </p:nvSpPr>
        <p:spPr bwMode="auto">
          <a:xfrm>
            <a:off x="-900113" y="3933825"/>
            <a:ext cx="8388351"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a:cs typeface="Arial" charset="0"/>
              </a:rPr>
              <a:t>                                         -20      0       30       60      90     120    150    180     210      </a:t>
            </a:r>
            <a:endParaRPr lang="en-GB" sz="1800" b="0">
              <a:cs typeface="Arial" charset="0"/>
            </a:endParaRPr>
          </a:p>
        </p:txBody>
      </p:sp>
      <p:sp>
        <p:nvSpPr>
          <p:cNvPr id="535556" name="Text Box 4"/>
          <p:cNvSpPr txBox="1">
            <a:spLocks noChangeArrowheads="1"/>
          </p:cNvSpPr>
          <p:nvPr/>
        </p:nvSpPr>
        <p:spPr bwMode="auto">
          <a:xfrm>
            <a:off x="539750" y="4508500"/>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a:cs typeface="Arial" charset="0"/>
              </a:rPr>
              <a:t>SALINE  or</a:t>
            </a:r>
            <a:endParaRPr lang="en-GB" sz="1800" b="0">
              <a:cs typeface="Arial" charset="0"/>
            </a:endParaRPr>
          </a:p>
        </p:txBody>
      </p:sp>
      <p:sp>
        <p:nvSpPr>
          <p:cNvPr id="535557" name="Text Box 5"/>
          <p:cNvSpPr txBox="1">
            <a:spLocks noChangeArrowheads="1"/>
          </p:cNvSpPr>
          <p:nvPr/>
        </p:nvSpPr>
        <p:spPr bwMode="auto">
          <a:xfrm>
            <a:off x="3924300" y="1419225"/>
            <a:ext cx="1009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cs typeface="Arial" charset="0"/>
              </a:rPr>
              <a:t>Buffet Meal</a:t>
            </a:r>
            <a:endParaRPr lang="en-GB" sz="1800">
              <a:cs typeface="Arial" charset="0"/>
            </a:endParaRPr>
          </a:p>
        </p:txBody>
      </p:sp>
      <p:grpSp>
        <p:nvGrpSpPr>
          <p:cNvPr id="535558" name="Group 6"/>
          <p:cNvGrpSpPr>
            <a:grpSpLocks/>
          </p:cNvGrpSpPr>
          <p:nvPr/>
        </p:nvGrpSpPr>
        <p:grpSpPr bwMode="auto">
          <a:xfrm>
            <a:off x="-828675" y="2068513"/>
            <a:ext cx="8388350" cy="4384675"/>
            <a:chOff x="-522" y="1113"/>
            <a:chExt cx="5284" cy="2766"/>
          </a:xfrm>
        </p:grpSpPr>
        <p:sp>
          <p:nvSpPr>
            <p:cNvPr id="535559" name="Line 7"/>
            <p:cNvSpPr>
              <a:spLocks noChangeShapeType="1"/>
            </p:cNvSpPr>
            <p:nvPr/>
          </p:nvSpPr>
          <p:spPr bwMode="auto">
            <a:xfrm flipV="1">
              <a:off x="1247" y="2246"/>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60" name="Line 8"/>
            <p:cNvSpPr>
              <a:spLocks noChangeShapeType="1"/>
            </p:cNvSpPr>
            <p:nvPr/>
          </p:nvSpPr>
          <p:spPr bwMode="auto">
            <a:xfrm>
              <a:off x="1247" y="2246"/>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61" name="Line 9"/>
            <p:cNvSpPr>
              <a:spLocks noChangeShapeType="1"/>
            </p:cNvSpPr>
            <p:nvPr/>
          </p:nvSpPr>
          <p:spPr bwMode="auto">
            <a:xfrm>
              <a:off x="1247" y="233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62" name="Line 10"/>
            <p:cNvSpPr>
              <a:spLocks noChangeShapeType="1"/>
            </p:cNvSpPr>
            <p:nvPr/>
          </p:nvSpPr>
          <p:spPr bwMode="auto">
            <a:xfrm flipV="1">
              <a:off x="1655" y="2246"/>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63" name="Line 11"/>
            <p:cNvSpPr>
              <a:spLocks noChangeShapeType="1"/>
            </p:cNvSpPr>
            <p:nvPr/>
          </p:nvSpPr>
          <p:spPr bwMode="auto">
            <a:xfrm>
              <a:off x="1655" y="2246"/>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64" name="Line 12"/>
            <p:cNvSpPr>
              <a:spLocks noChangeShapeType="1"/>
            </p:cNvSpPr>
            <p:nvPr/>
          </p:nvSpPr>
          <p:spPr bwMode="auto">
            <a:xfrm>
              <a:off x="1655" y="233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65" name="Line 13"/>
            <p:cNvSpPr>
              <a:spLocks noChangeShapeType="1"/>
            </p:cNvSpPr>
            <p:nvPr/>
          </p:nvSpPr>
          <p:spPr bwMode="auto">
            <a:xfrm flipV="1">
              <a:off x="2063" y="2246"/>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66" name="Line 14"/>
            <p:cNvSpPr>
              <a:spLocks noChangeShapeType="1"/>
            </p:cNvSpPr>
            <p:nvPr/>
          </p:nvSpPr>
          <p:spPr bwMode="auto">
            <a:xfrm>
              <a:off x="2472" y="2246"/>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67" name="Line 15"/>
            <p:cNvSpPr>
              <a:spLocks noChangeShapeType="1"/>
            </p:cNvSpPr>
            <p:nvPr/>
          </p:nvSpPr>
          <p:spPr bwMode="auto">
            <a:xfrm>
              <a:off x="2472" y="233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68" name="Line 16"/>
            <p:cNvSpPr>
              <a:spLocks noChangeShapeType="1"/>
            </p:cNvSpPr>
            <p:nvPr/>
          </p:nvSpPr>
          <p:spPr bwMode="auto">
            <a:xfrm flipV="1">
              <a:off x="2880" y="2246"/>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69" name="Line 17"/>
            <p:cNvSpPr>
              <a:spLocks noChangeShapeType="1"/>
            </p:cNvSpPr>
            <p:nvPr/>
          </p:nvSpPr>
          <p:spPr bwMode="auto">
            <a:xfrm>
              <a:off x="2063" y="2246"/>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70" name="Line 18"/>
            <p:cNvSpPr>
              <a:spLocks noChangeShapeType="1"/>
            </p:cNvSpPr>
            <p:nvPr/>
          </p:nvSpPr>
          <p:spPr bwMode="auto">
            <a:xfrm>
              <a:off x="2063" y="233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71" name="Line 19"/>
            <p:cNvSpPr>
              <a:spLocks noChangeShapeType="1"/>
            </p:cNvSpPr>
            <p:nvPr/>
          </p:nvSpPr>
          <p:spPr bwMode="auto">
            <a:xfrm flipV="1">
              <a:off x="2471" y="2246"/>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72" name="Line 20"/>
            <p:cNvSpPr>
              <a:spLocks noChangeShapeType="1"/>
            </p:cNvSpPr>
            <p:nvPr/>
          </p:nvSpPr>
          <p:spPr bwMode="auto">
            <a:xfrm>
              <a:off x="2880" y="2246"/>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73" name="Line 21"/>
            <p:cNvSpPr>
              <a:spLocks noChangeShapeType="1"/>
            </p:cNvSpPr>
            <p:nvPr/>
          </p:nvSpPr>
          <p:spPr bwMode="auto">
            <a:xfrm>
              <a:off x="2880" y="233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74" name="Line 22"/>
            <p:cNvSpPr>
              <a:spLocks noChangeShapeType="1"/>
            </p:cNvSpPr>
            <p:nvPr/>
          </p:nvSpPr>
          <p:spPr bwMode="auto">
            <a:xfrm flipV="1">
              <a:off x="3288" y="2246"/>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75" name="Line 23"/>
            <p:cNvSpPr>
              <a:spLocks noChangeShapeType="1"/>
            </p:cNvSpPr>
            <p:nvPr/>
          </p:nvSpPr>
          <p:spPr bwMode="auto">
            <a:xfrm>
              <a:off x="3288" y="2246"/>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76" name="Line 24"/>
            <p:cNvSpPr>
              <a:spLocks noChangeShapeType="1"/>
            </p:cNvSpPr>
            <p:nvPr/>
          </p:nvSpPr>
          <p:spPr bwMode="auto">
            <a:xfrm>
              <a:off x="3288" y="233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77" name="Line 25"/>
            <p:cNvSpPr>
              <a:spLocks noChangeShapeType="1"/>
            </p:cNvSpPr>
            <p:nvPr/>
          </p:nvSpPr>
          <p:spPr bwMode="auto">
            <a:xfrm flipV="1">
              <a:off x="3696" y="2246"/>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78" name="Line 26"/>
            <p:cNvSpPr>
              <a:spLocks noChangeShapeType="1"/>
            </p:cNvSpPr>
            <p:nvPr/>
          </p:nvSpPr>
          <p:spPr bwMode="auto">
            <a:xfrm flipV="1">
              <a:off x="3696" y="2246"/>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79" name="Line 27"/>
            <p:cNvSpPr>
              <a:spLocks noChangeShapeType="1"/>
            </p:cNvSpPr>
            <p:nvPr/>
          </p:nvSpPr>
          <p:spPr bwMode="auto">
            <a:xfrm>
              <a:off x="3696" y="2246"/>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80" name="Line 28"/>
            <p:cNvSpPr>
              <a:spLocks noChangeShapeType="1"/>
            </p:cNvSpPr>
            <p:nvPr/>
          </p:nvSpPr>
          <p:spPr bwMode="auto">
            <a:xfrm>
              <a:off x="3696" y="233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81" name="Line 29"/>
            <p:cNvSpPr>
              <a:spLocks noChangeShapeType="1"/>
            </p:cNvSpPr>
            <p:nvPr/>
          </p:nvSpPr>
          <p:spPr bwMode="auto">
            <a:xfrm flipV="1">
              <a:off x="4104" y="2246"/>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82" name="Line 30"/>
            <p:cNvSpPr>
              <a:spLocks noChangeShapeType="1"/>
            </p:cNvSpPr>
            <p:nvPr/>
          </p:nvSpPr>
          <p:spPr bwMode="auto">
            <a:xfrm flipV="1">
              <a:off x="4105" y="2246"/>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83" name="Line 31"/>
            <p:cNvSpPr>
              <a:spLocks noChangeShapeType="1"/>
            </p:cNvSpPr>
            <p:nvPr/>
          </p:nvSpPr>
          <p:spPr bwMode="auto">
            <a:xfrm flipV="1">
              <a:off x="4105" y="2246"/>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84" name="Line 32"/>
            <p:cNvSpPr>
              <a:spLocks noChangeShapeType="1"/>
            </p:cNvSpPr>
            <p:nvPr/>
          </p:nvSpPr>
          <p:spPr bwMode="auto">
            <a:xfrm>
              <a:off x="4105" y="2246"/>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85" name="Line 33"/>
            <p:cNvSpPr>
              <a:spLocks noChangeShapeType="1"/>
            </p:cNvSpPr>
            <p:nvPr/>
          </p:nvSpPr>
          <p:spPr bwMode="auto">
            <a:xfrm>
              <a:off x="4105" y="233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86" name="Line 34"/>
            <p:cNvSpPr>
              <a:spLocks noChangeShapeType="1"/>
            </p:cNvSpPr>
            <p:nvPr/>
          </p:nvSpPr>
          <p:spPr bwMode="auto">
            <a:xfrm flipV="1">
              <a:off x="4513" y="2246"/>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87" name="AutoShape 35"/>
            <p:cNvSpPr>
              <a:spLocks noChangeArrowheads="1"/>
            </p:cNvSpPr>
            <p:nvPr/>
          </p:nvSpPr>
          <p:spPr bwMode="auto">
            <a:xfrm>
              <a:off x="1655" y="1793"/>
              <a:ext cx="1225" cy="453"/>
            </a:xfrm>
            <a:prstGeom prst="rightArrow">
              <a:avLst>
                <a:gd name="adj1" fmla="val 50000"/>
                <a:gd name="adj2" fmla="val 67605"/>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5588" name="Text Box 36"/>
            <p:cNvSpPr txBox="1">
              <a:spLocks noChangeArrowheads="1"/>
            </p:cNvSpPr>
            <p:nvPr/>
          </p:nvSpPr>
          <p:spPr bwMode="auto">
            <a:xfrm>
              <a:off x="1791" y="1884"/>
              <a:ext cx="6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a:solidFill>
                    <a:schemeClr val="folHlink"/>
                  </a:solidFill>
                  <a:cs typeface="Arial" charset="0"/>
                </a:rPr>
                <a:t>OXM</a:t>
              </a:r>
              <a:endParaRPr lang="en-GB" sz="1800" b="0">
                <a:solidFill>
                  <a:schemeClr val="folHlink"/>
                </a:solidFill>
                <a:cs typeface="Arial" charset="0"/>
              </a:endParaRPr>
            </a:p>
          </p:txBody>
        </p:sp>
        <p:sp>
          <p:nvSpPr>
            <p:cNvPr id="535589" name="AutoShape 37"/>
            <p:cNvSpPr>
              <a:spLocks noChangeArrowheads="1"/>
            </p:cNvSpPr>
            <p:nvPr/>
          </p:nvSpPr>
          <p:spPr bwMode="auto">
            <a:xfrm>
              <a:off x="2744" y="1113"/>
              <a:ext cx="91" cy="680"/>
            </a:xfrm>
            <a:prstGeom prst="downArrow">
              <a:avLst>
                <a:gd name="adj1" fmla="val 50000"/>
                <a:gd name="adj2" fmla="val 186813"/>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grpSp>
          <p:nvGrpSpPr>
            <p:cNvPr id="535590" name="Group 38"/>
            <p:cNvGrpSpPr>
              <a:grpSpLocks/>
            </p:cNvGrpSpPr>
            <p:nvPr/>
          </p:nvGrpSpPr>
          <p:grpSpPr bwMode="auto">
            <a:xfrm>
              <a:off x="-522" y="2967"/>
              <a:ext cx="5284" cy="912"/>
              <a:chOff x="-341" y="2967"/>
              <a:chExt cx="5284" cy="912"/>
            </a:xfrm>
          </p:grpSpPr>
          <p:sp>
            <p:nvSpPr>
              <p:cNvPr id="535591" name="Line 39"/>
              <p:cNvSpPr>
                <a:spLocks noChangeShapeType="1"/>
              </p:cNvSpPr>
              <p:nvPr/>
            </p:nvSpPr>
            <p:spPr bwMode="auto">
              <a:xfrm flipV="1">
                <a:off x="1428" y="346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92" name="Line 40"/>
              <p:cNvSpPr>
                <a:spLocks noChangeShapeType="1"/>
              </p:cNvSpPr>
              <p:nvPr/>
            </p:nvSpPr>
            <p:spPr bwMode="auto">
              <a:xfrm>
                <a:off x="1428" y="346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93" name="Line 41"/>
              <p:cNvSpPr>
                <a:spLocks noChangeShapeType="1"/>
              </p:cNvSpPr>
              <p:nvPr/>
            </p:nvSpPr>
            <p:spPr bwMode="auto">
              <a:xfrm>
                <a:off x="1428" y="3555"/>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94" name="Line 42"/>
              <p:cNvSpPr>
                <a:spLocks noChangeShapeType="1"/>
              </p:cNvSpPr>
              <p:nvPr/>
            </p:nvSpPr>
            <p:spPr bwMode="auto">
              <a:xfrm flipV="1">
                <a:off x="1836" y="346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95" name="Line 43"/>
              <p:cNvSpPr>
                <a:spLocks noChangeShapeType="1"/>
              </p:cNvSpPr>
              <p:nvPr/>
            </p:nvSpPr>
            <p:spPr bwMode="auto">
              <a:xfrm>
                <a:off x="1836" y="346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96" name="Line 44"/>
              <p:cNvSpPr>
                <a:spLocks noChangeShapeType="1"/>
              </p:cNvSpPr>
              <p:nvPr/>
            </p:nvSpPr>
            <p:spPr bwMode="auto">
              <a:xfrm>
                <a:off x="1836" y="3555"/>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97" name="Line 45"/>
              <p:cNvSpPr>
                <a:spLocks noChangeShapeType="1"/>
              </p:cNvSpPr>
              <p:nvPr/>
            </p:nvSpPr>
            <p:spPr bwMode="auto">
              <a:xfrm flipV="1">
                <a:off x="2244" y="346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98" name="Line 46"/>
              <p:cNvSpPr>
                <a:spLocks noChangeShapeType="1"/>
              </p:cNvSpPr>
              <p:nvPr/>
            </p:nvSpPr>
            <p:spPr bwMode="auto">
              <a:xfrm>
                <a:off x="2653" y="346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599" name="Line 47"/>
              <p:cNvSpPr>
                <a:spLocks noChangeShapeType="1"/>
              </p:cNvSpPr>
              <p:nvPr/>
            </p:nvSpPr>
            <p:spPr bwMode="auto">
              <a:xfrm>
                <a:off x="2653" y="3555"/>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600" name="Line 48"/>
              <p:cNvSpPr>
                <a:spLocks noChangeShapeType="1"/>
              </p:cNvSpPr>
              <p:nvPr/>
            </p:nvSpPr>
            <p:spPr bwMode="auto">
              <a:xfrm flipV="1">
                <a:off x="3061" y="346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601" name="Line 49"/>
              <p:cNvSpPr>
                <a:spLocks noChangeShapeType="1"/>
              </p:cNvSpPr>
              <p:nvPr/>
            </p:nvSpPr>
            <p:spPr bwMode="auto">
              <a:xfrm>
                <a:off x="2244" y="346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602" name="Line 50"/>
              <p:cNvSpPr>
                <a:spLocks noChangeShapeType="1"/>
              </p:cNvSpPr>
              <p:nvPr/>
            </p:nvSpPr>
            <p:spPr bwMode="auto">
              <a:xfrm>
                <a:off x="2244" y="3555"/>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603" name="Line 51"/>
              <p:cNvSpPr>
                <a:spLocks noChangeShapeType="1"/>
              </p:cNvSpPr>
              <p:nvPr/>
            </p:nvSpPr>
            <p:spPr bwMode="auto">
              <a:xfrm flipV="1">
                <a:off x="2652" y="346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604" name="Line 52"/>
              <p:cNvSpPr>
                <a:spLocks noChangeShapeType="1"/>
              </p:cNvSpPr>
              <p:nvPr/>
            </p:nvSpPr>
            <p:spPr bwMode="auto">
              <a:xfrm>
                <a:off x="3061" y="346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605" name="Line 53"/>
              <p:cNvSpPr>
                <a:spLocks noChangeShapeType="1"/>
              </p:cNvSpPr>
              <p:nvPr/>
            </p:nvSpPr>
            <p:spPr bwMode="auto">
              <a:xfrm>
                <a:off x="3061" y="3555"/>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606" name="Line 54"/>
              <p:cNvSpPr>
                <a:spLocks noChangeShapeType="1"/>
              </p:cNvSpPr>
              <p:nvPr/>
            </p:nvSpPr>
            <p:spPr bwMode="auto">
              <a:xfrm flipV="1">
                <a:off x="3469" y="346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607" name="Line 55"/>
              <p:cNvSpPr>
                <a:spLocks noChangeShapeType="1"/>
              </p:cNvSpPr>
              <p:nvPr/>
            </p:nvSpPr>
            <p:spPr bwMode="auto">
              <a:xfrm>
                <a:off x="3469" y="346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608" name="Line 56"/>
              <p:cNvSpPr>
                <a:spLocks noChangeShapeType="1"/>
              </p:cNvSpPr>
              <p:nvPr/>
            </p:nvSpPr>
            <p:spPr bwMode="auto">
              <a:xfrm>
                <a:off x="3469" y="3555"/>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609" name="Line 57"/>
              <p:cNvSpPr>
                <a:spLocks noChangeShapeType="1"/>
              </p:cNvSpPr>
              <p:nvPr/>
            </p:nvSpPr>
            <p:spPr bwMode="auto">
              <a:xfrm flipV="1">
                <a:off x="3877" y="346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610" name="Line 58"/>
              <p:cNvSpPr>
                <a:spLocks noChangeShapeType="1"/>
              </p:cNvSpPr>
              <p:nvPr/>
            </p:nvSpPr>
            <p:spPr bwMode="auto">
              <a:xfrm flipV="1">
                <a:off x="3877" y="346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611" name="Line 59"/>
              <p:cNvSpPr>
                <a:spLocks noChangeShapeType="1"/>
              </p:cNvSpPr>
              <p:nvPr/>
            </p:nvSpPr>
            <p:spPr bwMode="auto">
              <a:xfrm>
                <a:off x="3877" y="346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612" name="Line 60"/>
              <p:cNvSpPr>
                <a:spLocks noChangeShapeType="1"/>
              </p:cNvSpPr>
              <p:nvPr/>
            </p:nvSpPr>
            <p:spPr bwMode="auto">
              <a:xfrm>
                <a:off x="3877" y="3555"/>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613" name="Line 61"/>
              <p:cNvSpPr>
                <a:spLocks noChangeShapeType="1"/>
              </p:cNvSpPr>
              <p:nvPr/>
            </p:nvSpPr>
            <p:spPr bwMode="auto">
              <a:xfrm flipV="1">
                <a:off x="4285" y="346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614" name="Line 62"/>
              <p:cNvSpPr>
                <a:spLocks noChangeShapeType="1"/>
              </p:cNvSpPr>
              <p:nvPr/>
            </p:nvSpPr>
            <p:spPr bwMode="auto">
              <a:xfrm flipV="1">
                <a:off x="4286" y="346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615" name="Line 63"/>
              <p:cNvSpPr>
                <a:spLocks noChangeShapeType="1"/>
              </p:cNvSpPr>
              <p:nvPr/>
            </p:nvSpPr>
            <p:spPr bwMode="auto">
              <a:xfrm flipV="1">
                <a:off x="4286" y="346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616" name="Line 64"/>
              <p:cNvSpPr>
                <a:spLocks noChangeShapeType="1"/>
              </p:cNvSpPr>
              <p:nvPr/>
            </p:nvSpPr>
            <p:spPr bwMode="auto">
              <a:xfrm>
                <a:off x="4286" y="346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617" name="Line 65"/>
              <p:cNvSpPr>
                <a:spLocks noChangeShapeType="1"/>
              </p:cNvSpPr>
              <p:nvPr/>
            </p:nvSpPr>
            <p:spPr bwMode="auto">
              <a:xfrm>
                <a:off x="4286" y="3555"/>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618" name="Line 66"/>
              <p:cNvSpPr>
                <a:spLocks noChangeShapeType="1"/>
              </p:cNvSpPr>
              <p:nvPr/>
            </p:nvSpPr>
            <p:spPr bwMode="auto">
              <a:xfrm flipV="1">
                <a:off x="4694" y="346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5619" name="AutoShape 67"/>
              <p:cNvSpPr>
                <a:spLocks noChangeArrowheads="1"/>
              </p:cNvSpPr>
              <p:nvPr/>
            </p:nvSpPr>
            <p:spPr bwMode="auto">
              <a:xfrm>
                <a:off x="1836" y="2967"/>
                <a:ext cx="1225" cy="453"/>
              </a:xfrm>
              <a:prstGeom prst="rightArrow">
                <a:avLst>
                  <a:gd name="adj1" fmla="val 50000"/>
                  <a:gd name="adj2" fmla="val 67605"/>
                </a:avLst>
              </a:prstGeom>
              <a:solidFill>
                <a:srgbClr val="66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800" b="0">
                  <a:cs typeface="Arial" charset="0"/>
                </a:endParaRPr>
              </a:p>
            </p:txBody>
          </p:sp>
          <p:sp>
            <p:nvSpPr>
              <p:cNvPr id="535620" name="Text Box 68"/>
              <p:cNvSpPr txBox="1">
                <a:spLocks noChangeArrowheads="1"/>
              </p:cNvSpPr>
              <p:nvPr/>
            </p:nvSpPr>
            <p:spPr bwMode="auto">
              <a:xfrm>
                <a:off x="2018" y="3058"/>
                <a:ext cx="6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a:solidFill>
                      <a:schemeClr val="folHlink"/>
                    </a:solidFill>
                    <a:cs typeface="Arial" charset="0"/>
                  </a:rPr>
                  <a:t>SALINE</a:t>
                </a:r>
                <a:endParaRPr lang="en-GB" sz="1800" b="0">
                  <a:solidFill>
                    <a:schemeClr val="folHlink"/>
                  </a:solidFill>
                  <a:cs typeface="Arial" charset="0"/>
                </a:endParaRPr>
              </a:p>
            </p:txBody>
          </p:sp>
          <p:sp>
            <p:nvSpPr>
              <p:cNvPr id="535621" name="Text Box 69"/>
              <p:cNvSpPr txBox="1">
                <a:spLocks noChangeArrowheads="1"/>
              </p:cNvSpPr>
              <p:nvPr/>
            </p:nvSpPr>
            <p:spPr bwMode="auto">
              <a:xfrm>
                <a:off x="-341" y="3648"/>
                <a:ext cx="52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a:cs typeface="Arial" charset="0"/>
                  </a:rPr>
                  <a:t>                                         -20      0       30       60      90     120    150    180     210      </a:t>
                </a:r>
                <a:endParaRPr lang="en-GB" sz="1800" b="0">
                  <a:cs typeface="Arial" charset="0"/>
                </a:endParaRPr>
              </a:p>
            </p:txBody>
          </p:sp>
        </p:grpSp>
      </p:grpSp>
      <p:sp>
        <p:nvSpPr>
          <p:cNvPr id="535622" name="Text Box 70"/>
          <p:cNvSpPr txBox="1">
            <a:spLocks noChangeArrowheads="1"/>
          </p:cNvSpPr>
          <p:nvPr/>
        </p:nvSpPr>
        <p:spPr bwMode="auto">
          <a:xfrm>
            <a:off x="179388" y="4797425"/>
            <a:ext cx="1944687"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0">
                <a:cs typeface="Arial" charset="0"/>
              </a:rPr>
              <a:t>OXM 3.0 pmol/kg/min</a:t>
            </a:r>
            <a:endParaRPr lang="en-GB" sz="2000" b="0">
              <a:cs typeface="Arial" charset="0"/>
            </a:endParaRPr>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Text Box 2"/>
          <p:cNvSpPr txBox="1">
            <a:spLocks noChangeArrowheads="1"/>
          </p:cNvSpPr>
          <p:nvPr/>
        </p:nvSpPr>
        <p:spPr bwMode="auto">
          <a:xfrm>
            <a:off x="134938" y="595313"/>
            <a:ext cx="5067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chemeClr val="bg1"/>
                </a:solidFill>
                <a:effectLst>
                  <a:outerShdw blurRad="38100" dist="38100" dir="2700000" algn="tl">
                    <a:srgbClr val="000000"/>
                  </a:outerShdw>
                </a:effectLst>
              </a:rPr>
              <a:t>Human data: normal body-weight</a:t>
            </a:r>
          </a:p>
        </p:txBody>
      </p:sp>
      <p:sp>
        <p:nvSpPr>
          <p:cNvPr id="537603" name="Text Box 3"/>
          <p:cNvSpPr txBox="1">
            <a:spLocks noChangeArrowheads="1"/>
          </p:cNvSpPr>
          <p:nvPr/>
        </p:nvSpPr>
        <p:spPr bwMode="auto">
          <a:xfrm>
            <a:off x="144463" y="1233488"/>
            <a:ext cx="395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solidFill>
                  <a:schemeClr val="bg1"/>
                </a:solidFill>
              </a:rPr>
              <a:t>A</a:t>
            </a:r>
          </a:p>
        </p:txBody>
      </p:sp>
      <p:sp>
        <p:nvSpPr>
          <p:cNvPr id="537604" name="Text Box 4"/>
          <p:cNvSpPr txBox="1">
            <a:spLocks noChangeArrowheads="1"/>
          </p:cNvSpPr>
          <p:nvPr/>
        </p:nvSpPr>
        <p:spPr bwMode="auto">
          <a:xfrm>
            <a:off x="142875" y="4040188"/>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solidFill>
                  <a:schemeClr val="bg1"/>
                </a:solidFill>
              </a:rPr>
              <a:t>B</a:t>
            </a:r>
          </a:p>
        </p:txBody>
      </p:sp>
      <p:grpSp>
        <p:nvGrpSpPr>
          <p:cNvPr id="537605" name="Group 5"/>
          <p:cNvGrpSpPr>
            <a:grpSpLocks/>
          </p:cNvGrpSpPr>
          <p:nvPr/>
        </p:nvGrpSpPr>
        <p:grpSpPr bwMode="auto">
          <a:xfrm>
            <a:off x="5237163" y="368300"/>
            <a:ext cx="3744912" cy="5724525"/>
            <a:chOff x="612" y="210"/>
            <a:chExt cx="2640" cy="3983"/>
          </a:xfrm>
        </p:grpSpPr>
        <p:pic>
          <p:nvPicPr>
            <p:cNvPr id="537606" name="Picture 6" descr="OXM food intake (Co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2591"/>
              <a:ext cx="2640" cy="1602"/>
            </a:xfrm>
            <a:prstGeom prst="rect">
              <a:avLst/>
            </a:prstGeom>
            <a:noFill/>
            <a:extLst>
              <a:ext uri="{909E8E84-426E-40DD-AFC4-6F175D3DCCD1}">
                <a14:hiddenFill xmlns:a14="http://schemas.microsoft.com/office/drawing/2010/main">
                  <a:solidFill>
                    <a:srgbClr val="FFFFFF"/>
                  </a:solidFill>
                </a14:hiddenFill>
              </a:ext>
            </a:extLst>
          </p:spPr>
        </p:pic>
        <p:pic>
          <p:nvPicPr>
            <p:cNvPr id="537607" name="Picture 7" descr="OXM food intake (Cohe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 y="210"/>
              <a:ext cx="1984" cy="2273"/>
            </a:xfrm>
            <a:prstGeom prst="rect">
              <a:avLst/>
            </a:prstGeom>
            <a:noFill/>
            <a:extLst>
              <a:ext uri="{909E8E84-426E-40DD-AFC4-6F175D3DCCD1}">
                <a14:hiddenFill xmlns:a14="http://schemas.microsoft.com/office/drawing/2010/main">
                  <a:solidFill>
                    <a:srgbClr val="FFFFFF"/>
                  </a:solidFill>
                </a14:hiddenFill>
              </a:ext>
            </a:extLst>
          </p:spPr>
        </p:pic>
      </p:grpSp>
      <p:sp>
        <p:nvSpPr>
          <p:cNvPr id="537608" name="Text Box 8"/>
          <p:cNvSpPr txBox="1">
            <a:spLocks noChangeArrowheads="1"/>
          </p:cNvSpPr>
          <p:nvPr/>
        </p:nvSpPr>
        <p:spPr bwMode="auto">
          <a:xfrm>
            <a:off x="5148263" y="6200775"/>
            <a:ext cx="3635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a:solidFill>
                  <a:schemeClr val="bg1"/>
                </a:solidFill>
              </a:rPr>
              <a:t>Cohen et al. </a:t>
            </a:r>
            <a:r>
              <a:rPr lang="en-GB" sz="1800" i="1">
                <a:solidFill>
                  <a:schemeClr val="bg1"/>
                </a:solidFill>
              </a:rPr>
              <a:t>JCEM </a:t>
            </a:r>
            <a:r>
              <a:rPr lang="en-GB" sz="1800">
                <a:solidFill>
                  <a:schemeClr val="bg1"/>
                </a:solidFill>
              </a:rPr>
              <a:t>2003</a:t>
            </a:r>
          </a:p>
        </p:txBody>
      </p:sp>
      <p:pic>
        <p:nvPicPr>
          <p:cNvPr id="537609" name="Picture 9" descr=" ">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 y="1520825"/>
            <a:ext cx="360045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537610" name="Picture 10" descr=" ">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 y="3036888"/>
            <a:ext cx="3600450" cy="3092450"/>
          </a:xfrm>
          <a:prstGeom prst="rect">
            <a:avLst/>
          </a:prstGeom>
          <a:noFill/>
          <a:extLst>
            <a:ext uri="{909E8E84-426E-40DD-AFC4-6F175D3DCCD1}">
              <a14:hiddenFill xmlns:a14="http://schemas.microsoft.com/office/drawing/2010/main">
                <a:solidFill>
                  <a:srgbClr val="FFFFFF"/>
                </a:solidFill>
              </a14:hiddenFill>
            </a:ext>
          </a:extLst>
        </p:spPr>
      </p:pic>
      <p:sp>
        <p:nvSpPr>
          <p:cNvPr id="537611" name="Text Box 11"/>
          <p:cNvSpPr txBox="1">
            <a:spLocks noChangeArrowheads="1"/>
          </p:cNvSpPr>
          <p:nvPr/>
        </p:nvSpPr>
        <p:spPr bwMode="auto">
          <a:xfrm>
            <a:off x="4841875" y="1233488"/>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solidFill>
                  <a:schemeClr val="bg1"/>
                </a:solidFill>
              </a:rPr>
              <a:t>C</a:t>
            </a:r>
          </a:p>
        </p:txBody>
      </p:sp>
      <p:sp>
        <p:nvSpPr>
          <p:cNvPr id="537612" name="Text Box 12"/>
          <p:cNvSpPr txBox="1">
            <a:spLocks noChangeArrowheads="1"/>
          </p:cNvSpPr>
          <p:nvPr/>
        </p:nvSpPr>
        <p:spPr bwMode="auto">
          <a:xfrm>
            <a:off x="4841875" y="4041775"/>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solidFill>
                  <a:schemeClr val="bg1"/>
                </a:solidFill>
              </a:rPr>
              <a:t>D</a:t>
            </a:r>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a:xfrm>
            <a:off x="457200" y="274638"/>
            <a:ext cx="8218488" cy="993775"/>
          </a:xfrm>
        </p:spPr>
        <p:txBody>
          <a:bodyPr/>
          <a:lstStyle/>
          <a:p>
            <a:pPr algn="l"/>
            <a:r>
              <a:rPr lang="en-GB" sz="2400" b="1">
                <a:solidFill>
                  <a:schemeClr val="bg1"/>
                </a:solidFill>
                <a:effectLst>
                  <a:outerShdw blurRad="38100" dist="38100" dir="2700000" algn="tl">
                    <a:srgbClr val="000000"/>
                  </a:outerShdw>
                </a:effectLst>
              </a:rPr>
              <a:t>Subcutaneous Oxyntomodulin Reduces Body-Weight In Overweight Subjects: A Randomised Controlled Trial</a:t>
            </a:r>
          </a:p>
        </p:txBody>
      </p:sp>
      <p:grpSp>
        <p:nvGrpSpPr>
          <p:cNvPr id="539651" name="Group 3"/>
          <p:cNvGrpSpPr>
            <a:grpSpLocks/>
          </p:cNvGrpSpPr>
          <p:nvPr/>
        </p:nvGrpSpPr>
        <p:grpSpPr bwMode="auto">
          <a:xfrm>
            <a:off x="3203575" y="1520825"/>
            <a:ext cx="4967288" cy="1187450"/>
            <a:chOff x="2018" y="958"/>
            <a:chExt cx="3129" cy="748"/>
          </a:xfrm>
        </p:grpSpPr>
        <p:sp>
          <p:nvSpPr>
            <p:cNvPr id="539652" name="Line 4"/>
            <p:cNvSpPr>
              <a:spLocks noChangeShapeType="1"/>
            </p:cNvSpPr>
            <p:nvPr/>
          </p:nvSpPr>
          <p:spPr bwMode="auto">
            <a:xfrm>
              <a:off x="2337" y="1370"/>
              <a:ext cx="0" cy="336"/>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9653" name="Text Box 5"/>
            <p:cNvSpPr txBox="1">
              <a:spLocks noChangeArrowheads="1"/>
            </p:cNvSpPr>
            <p:nvPr/>
          </p:nvSpPr>
          <p:spPr bwMode="auto">
            <a:xfrm>
              <a:off x="2018" y="964"/>
              <a:ext cx="63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800">
                  <a:solidFill>
                    <a:schemeClr val="bg1"/>
                  </a:solidFill>
                </a:rPr>
                <a:t>Study Meal</a:t>
              </a:r>
              <a:endParaRPr lang="en-GB" sz="2400">
                <a:solidFill>
                  <a:schemeClr val="bg1"/>
                </a:solidFill>
                <a:latin typeface="Times New Roman" pitchFamily="18" charset="0"/>
              </a:endParaRPr>
            </a:p>
          </p:txBody>
        </p:sp>
        <p:sp>
          <p:nvSpPr>
            <p:cNvPr id="539654" name="Line 6"/>
            <p:cNvSpPr>
              <a:spLocks noChangeShapeType="1"/>
            </p:cNvSpPr>
            <p:nvPr/>
          </p:nvSpPr>
          <p:spPr bwMode="auto">
            <a:xfrm>
              <a:off x="2792" y="1370"/>
              <a:ext cx="0" cy="336"/>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9655" name="Text Box 7"/>
            <p:cNvSpPr txBox="1">
              <a:spLocks noChangeArrowheads="1"/>
            </p:cNvSpPr>
            <p:nvPr/>
          </p:nvSpPr>
          <p:spPr bwMode="auto">
            <a:xfrm>
              <a:off x="2473" y="964"/>
              <a:ext cx="63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800">
                  <a:solidFill>
                    <a:schemeClr val="bg1"/>
                  </a:solidFill>
                </a:rPr>
                <a:t>Study Meal</a:t>
              </a:r>
              <a:endParaRPr lang="en-GB" sz="2400">
                <a:solidFill>
                  <a:schemeClr val="bg1"/>
                </a:solidFill>
                <a:latin typeface="Times New Roman" pitchFamily="18" charset="0"/>
              </a:endParaRPr>
            </a:p>
          </p:txBody>
        </p:sp>
        <p:sp>
          <p:nvSpPr>
            <p:cNvPr id="539656" name="Line 8"/>
            <p:cNvSpPr>
              <a:spLocks noChangeShapeType="1"/>
            </p:cNvSpPr>
            <p:nvPr/>
          </p:nvSpPr>
          <p:spPr bwMode="auto">
            <a:xfrm>
              <a:off x="4832" y="1364"/>
              <a:ext cx="0" cy="336"/>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9657" name="Text Box 9"/>
            <p:cNvSpPr txBox="1">
              <a:spLocks noChangeArrowheads="1"/>
            </p:cNvSpPr>
            <p:nvPr/>
          </p:nvSpPr>
          <p:spPr bwMode="auto">
            <a:xfrm>
              <a:off x="4513" y="958"/>
              <a:ext cx="63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800">
                  <a:solidFill>
                    <a:schemeClr val="bg1"/>
                  </a:solidFill>
                </a:rPr>
                <a:t>Study Meal</a:t>
              </a:r>
              <a:endParaRPr lang="en-GB" sz="2400">
                <a:solidFill>
                  <a:schemeClr val="bg1"/>
                </a:solidFill>
                <a:latin typeface="Times New Roman" pitchFamily="18" charset="0"/>
              </a:endParaRPr>
            </a:p>
          </p:txBody>
        </p:sp>
      </p:grpSp>
      <p:grpSp>
        <p:nvGrpSpPr>
          <p:cNvPr id="539658" name="Group 10"/>
          <p:cNvGrpSpPr>
            <a:grpSpLocks/>
          </p:cNvGrpSpPr>
          <p:nvPr/>
        </p:nvGrpSpPr>
        <p:grpSpPr bwMode="auto">
          <a:xfrm>
            <a:off x="468313" y="1530350"/>
            <a:ext cx="8351837" cy="4922838"/>
            <a:chOff x="295" y="964"/>
            <a:chExt cx="5261" cy="3101"/>
          </a:xfrm>
        </p:grpSpPr>
        <p:sp>
          <p:nvSpPr>
            <p:cNvPr id="539659" name="AutoShape 11"/>
            <p:cNvSpPr>
              <a:spLocks noChangeArrowheads="1"/>
            </p:cNvSpPr>
            <p:nvPr/>
          </p:nvSpPr>
          <p:spPr bwMode="auto">
            <a:xfrm>
              <a:off x="2339" y="1452"/>
              <a:ext cx="2496" cy="1248"/>
            </a:xfrm>
            <a:prstGeom prst="rightArrow">
              <a:avLst>
                <a:gd name="adj1" fmla="val 50000"/>
                <a:gd name="adj2" fmla="val 50000"/>
              </a:avLst>
            </a:prstGeom>
            <a:solidFill>
              <a:schemeClr val="accent1"/>
            </a:solidFill>
            <a:ln w="254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9660" name="Text Box 12"/>
            <p:cNvSpPr txBox="1">
              <a:spLocks noChangeArrowheads="1"/>
            </p:cNvSpPr>
            <p:nvPr/>
          </p:nvSpPr>
          <p:spPr bwMode="auto">
            <a:xfrm>
              <a:off x="2387" y="1892"/>
              <a:ext cx="225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sz="1600"/>
                <a:t>Randomised to pre-prandial saline or 400 nmol OXM injections</a:t>
              </a:r>
              <a:endParaRPr lang="en-GB" sz="1600" b="0">
                <a:latin typeface="Times New Roman" pitchFamily="18" charset="0"/>
              </a:endParaRPr>
            </a:p>
          </p:txBody>
        </p:sp>
        <p:sp>
          <p:nvSpPr>
            <p:cNvPr id="539661" name="Line 13"/>
            <p:cNvSpPr>
              <a:spLocks noChangeShapeType="1"/>
            </p:cNvSpPr>
            <p:nvPr/>
          </p:nvSpPr>
          <p:spPr bwMode="auto">
            <a:xfrm>
              <a:off x="995" y="2940"/>
              <a:ext cx="1248" cy="0"/>
            </a:xfrm>
            <a:prstGeom prst="line">
              <a:avLst/>
            </a:prstGeom>
            <a:noFill/>
            <a:ln w="25400">
              <a:solidFill>
                <a:schemeClr val="bg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9662" name="Line 14"/>
            <p:cNvSpPr>
              <a:spLocks noChangeShapeType="1"/>
            </p:cNvSpPr>
            <p:nvPr/>
          </p:nvSpPr>
          <p:spPr bwMode="auto">
            <a:xfrm>
              <a:off x="2387" y="2940"/>
              <a:ext cx="2496" cy="0"/>
            </a:xfrm>
            <a:prstGeom prst="line">
              <a:avLst/>
            </a:prstGeom>
            <a:noFill/>
            <a:ln w="25400">
              <a:solidFill>
                <a:schemeClr val="bg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9663" name="Text Box 15"/>
            <p:cNvSpPr txBox="1">
              <a:spLocks noChangeArrowheads="1"/>
            </p:cNvSpPr>
            <p:nvPr/>
          </p:nvSpPr>
          <p:spPr bwMode="auto">
            <a:xfrm>
              <a:off x="947" y="3084"/>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800">
                  <a:solidFill>
                    <a:schemeClr val="bg1"/>
                  </a:solidFill>
                  <a:latin typeface="Arial Black" pitchFamily="34" charset="0"/>
                </a:rPr>
                <a:t>1 week</a:t>
              </a:r>
              <a:endParaRPr lang="en-GB" sz="2400" b="0">
                <a:solidFill>
                  <a:schemeClr val="bg1"/>
                </a:solidFill>
                <a:latin typeface="Arial Black" pitchFamily="34" charset="0"/>
              </a:endParaRPr>
            </a:p>
          </p:txBody>
        </p:sp>
        <p:sp>
          <p:nvSpPr>
            <p:cNvPr id="539664" name="Text Box 16"/>
            <p:cNvSpPr txBox="1">
              <a:spLocks noChangeArrowheads="1"/>
            </p:cNvSpPr>
            <p:nvPr/>
          </p:nvSpPr>
          <p:spPr bwMode="auto">
            <a:xfrm>
              <a:off x="2387" y="3036"/>
              <a:ext cx="24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800">
                  <a:solidFill>
                    <a:schemeClr val="bg1"/>
                  </a:solidFill>
                  <a:latin typeface="Arial Black" pitchFamily="34" charset="0"/>
                </a:rPr>
                <a:t>4 weeks</a:t>
              </a:r>
              <a:endParaRPr lang="en-GB" sz="2400" b="0">
                <a:solidFill>
                  <a:schemeClr val="bg1"/>
                </a:solidFill>
                <a:latin typeface="Arial Black" pitchFamily="34" charset="0"/>
              </a:endParaRPr>
            </a:p>
          </p:txBody>
        </p:sp>
        <p:sp>
          <p:nvSpPr>
            <p:cNvPr id="539665" name="Text Box 17"/>
            <p:cNvSpPr txBox="1">
              <a:spLocks noChangeArrowheads="1"/>
            </p:cNvSpPr>
            <p:nvPr/>
          </p:nvSpPr>
          <p:spPr bwMode="auto">
            <a:xfrm>
              <a:off x="567" y="3468"/>
              <a:ext cx="4989" cy="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sz="1600" b="0">
                  <a:solidFill>
                    <a:schemeClr val="bg1"/>
                  </a:solidFill>
                  <a:latin typeface="Arial Black" pitchFamily="34" charset="0"/>
                </a:rPr>
                <a:t>Subcutaneous injections 3 times a day, half an hour prior to meals. </a:t>
              </a:r>
            </a:p>
            <a:p>
              <a:pPr eaLnBrk="0" hangingPunct="0">
                <a:spcBef>
                  <a:spcPct val="50000"/>
                </a:spcBef>
              </a:pPr>
              <a:r>
                <a:rPr lang="en-GB" sz="1600" b="0">
                  <a:solidFill>
                    <a:schemeClr val="bg1"/>
                  </a:solidFill>
                  <a:latin typeface="Arial Black" pitchFamily="34" charset="0"/>
                </a:rPr>
                <a:t>Body weight, leptin and adiponectin compared before and after the 4 week study.</a:t>
              </a:r>
            </a:p>
          </p:txBody>
        </p:sp>
        <p:sp>
          <p:nvSpPr>
            <p:cNvPr id="539666" name="Line 18"/>
            <p:cNvSpPr>
              <a:spLocks noChangeShapeType="1"/>
            </p:cNvSpPr>
            <p:nvPr/>
          </p:nvSpPr>
          <p:spPr bwMode="auto">
            <a:xfrm>
              <a:off x="995" y="3372"/>
              <a:ext cx="3888" cy="0"/>
            </a:xfrm>
            <a:prstGeom prst="line">
              <a:avLst/>
            </a:prstGeom>
            <a:noFill/>
            <a:ln w="25400">
              <a:solidFill>
                <a:schemeClr val="bg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9667" name="Rectangle 19"/>
            <p:cNvSpPr>
              <a:spLocks noChangeArrowheads="1"/>
            </p:cNvSpPr>
            <p:nvPr/>
          </p:nvSpPr>
          <p:spPr bwMode="auto">
            <a:xfrm>
              <a:off x="975" y="1756"/>
              <a:ext cx="1316" cy="635"/>
            </a:xfrm>
            <a:prstGeom prst="rect">
              <a:avLst/>
            </a:prstGeom>
            <a:solidFill>
              <a:schemeClr val="accent1"/>
            </a:solidFill>
            <a:ln w="254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9668" name="Text Box 20"/>
            <p:cNvSpPr txBox="1">
              <a:spLocks noChangeArrowheads="1"/>
            </p:cNvSpPr>
            <p:nvPr/>
          </p:nvSpPr>
          <p:spPr bwMode="auto">
            <a:xfrm>
              <a:off x="1066" y="1892"/>
              <a:ext cx="1179"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t>Pre-prandial saline injections</a:t>
              </a:r>
            </a:p>
          </p:txBody>
        </p:sp>
        <p:sp>
          <p:nvSpPr>
            <p:cNvPr id="539669" name="Line 21"/>
            <p:cNvSpPr>
              <a:spLocks noChangeShapeType="1"/>
            </p:cNvSpPr>
            <p:nvPr/>
          </p:nvSpPr>
          <p:spPr bwMode="auto">
            <a:xfrm>
              <a:off x="975" y="1370"/>
              <a:ext cx="0" cy="336"/>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9670" name="Text Box 22"/>
            <p:cNvSpPr txBox="1">
              <a:spLocks noChangeArrowheads="1"/>
            </p:cNvSpPr>
            <p:nvPr/>
          </p:nvSpPr>
          <p:spPr bwMode="auto">
            <a:xfrm>
              <a:off x="295" y="964"/>
              <a:ext cx="145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800">
                  <a:solidFill>
                    <a:schemeClr val="bg1"/>
                  </a:solidFill>
                </a:rPr>
                <a:t>Dietary and Exercise Advice</a:t>
              </a:r>
              <a:endParaRPr lang="en-GB" sz="2400">
                <a:solidFill>
                  <a:schemeClr val="bg1"/>
                </a:solidFill>
                <a:latin typeface="Times New Roman" pitchFamily="18" charset="0"/>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9650"/>
                                        </p:tgtEl>
                                        <p:attrNameLst>
                                          <p:attrName>style.visibility</p:attrName>
                                        </p:attrNameLst>
                                      </p:cBhvr>
                                      <p:to>
                                        <p:strVal val="visible"/>
                                      </p:to>
                                    </p:set>
                                    <p:animEffect transition="in" filter="fade">
                                      <p:cBhvr>
                                        <p:cTn id="7" dur="500"/>
                                        <p:tgtEl>
                                          <p:spTgt spid="539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9658"/>
                                        </p:tgtEl>
                                        <p:attrNameLst>
                                          <p:attrName>style.visibility</p:attrName>
                                        </p:attrNameLst>
                                      </p:cBhvr>
                                      <p:to>
                                        <p:strVal val="visible"/>
                                      </p:to>
                                    </p:set>
                                    <p:animEffect transition="in" filter="fade">
                                      <p:cBhvr>
                                        <p:cTn id="12" dur="500"/>
                                        <p:tgtEl>
                                          <p:spTgt spid="5396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39651"/>
                                        </p:tgtEl>
                                        <p:attrNameLst>
                                          <p:attrName>style.visibility</p:attrName>
                                        </p:attrNameLst>
                                      </p:cBhvr>
                                      <p:to>
                                        <p:strVal val="visible"/>
                                      </p:to>
                                    </p:set>
                                    <p:animEffect transition="in" filter="fade">
                                      <p:cBhvr>
                                        <p:cTn id="17" dur="500"/>
                                        <p:tgtEl>
                                          <p:spTgt spid="539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698" name="Picture 2" descr="PICT01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457200" y="490538"/>
            <a:ext cx="8229600" cy="561975"/>
          </a:xfrm>
        </p:spPr>
        <p:txBody>
          <a:bodyPr/>
          <a:lstStyle/>
          <a:p>
            <a:pPr algn="l"/>
            <a:r>
              <a:rPr lang="en-GB" sz="2400" b="1">
                <a:solidFill>
                  <a:schemeClr val="bg1"/>
                </a:solidFill>
                <a:effectLst>
                  <a:outerShdw blurRad="38100" dist="38100" dir="2700000" algn="tl">
                    <a:srgbClr val="000000"/>
                  </a:outerShdw>
                </a:effectLst>
              </a:rPr>
              <a:t>The effect of oxyntomodulin on body-weight</a:t>
            </a:r>
          </a:p>
        </p:txBody>
      </p:sp>
      <p:grpSp>
        <p:nvGrpSpPr>
          <p:cNvPr id="543747" name="Group 3"/>
          <p:cNvGrpSpPr>
            <a:grpSpLocks/>
          </p:cNvGrpSpPr>
          <p:nvPr/>
        </p:nvGrpSpPr>
        <p:grpSpPr bwMode="auto">
          <a:xfrm>
            <a:off x="6480175" y="4113213"/>
            <a:ext cx="1095375" cy="603250"/>
            <a:chOff x="4105" y="2596"/>
            <a:chExt cx="690" cy="380"/>
          </a:xfrm>
        </p:grpSpPr>
        <p:sp>
          <p:nvSpPr>
            <p:cNvPr id="543748" name="Text Box 4"/>
            <p:cNvSpPr txBox="1">
              <a:spLocks noChangeArrowheads="1"/>
            </p:cNvSpPr>
            <p:nvPr/>
          </p:nvSpPr>
          <p:spPr bwMode="auto">
            <a:xfrm>
              <a:off x="4137" y="2596"/>
              <a:ext cx="6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solidFill>
                    <a:schemeClr val="bg1"/>
                  </a:solidFill>
                </a:rPr>
                <a:t>* p=0.03</a:t>
              </a:r>
              <a:r>
                <a:rPr lang="en-GB" sz="1600"/>
                <a:t> </a:t>
              </a:r>
            </a:p>
          </p:txBody>
        </p:sp>
        <p:sp>
          <p:nvSpPr>
            <p:cNvPr id="543749" name="Text Box 5"/>
            <p:cNvSpPr txBox="1">
              <a:spLocks noChangeArrowheads="1"/>
            </p:cNvSpPr>
            <p:nvPr/>
          </p:nvSpPr>
          <p:spPr bwMode="auto">
            <a:xfrm>
              <a:off x="4105" y="2764"/>
              <a:ext cx="6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a:solidFill>
                    <a:schemeClr val="bg1"/>
                  </a:solidFill>
                </a:rPr>
                <a:t>** p=0.01</a:t>
              </a:r>
              <a:r>
                <a:rPr lang="en-GB" sz="1600"/>
                <a:t> </a:t>
              </a:r>
            </a:p>
          </p:txBody>
        </p:sp>
      </p:grpSp>
      <p:graphicFrame>
        <p:nvGraphicFramePr>
          <p:cNvPr id="543750" name="Object 6"/>
          <p:cNvGraphicFramePr>
            <a:graphicFrameLocks noChangeAspect="1"/>
          </p:cNvGraphicFramePr>
          <p:nvPr>
            <p:ph idx="1"/>
          </p:nvPr>
        </p:nvGraphicFramePr>
        <p:xfrm>
          <a:off x="1584325" y="944563"/>
          <a:ext cx="6084888" cy="5535612"/>
        </p:xfrm>
        <a:graphic>
          <a:graphicData uri="http://schemas.openxmlformats.org/presentationml/2006/ole">
            <mc:AlternateContent xmlns:mc="http://schemas.openxmlformats.org/markup-compatibility/2006">
              <mc:Choice xmlns:v="urn:schemas-microsoft-com:vml" Requires="v">
                <p:oleObj spid="_x0000_s543751" name="Prism Project" r:id="rId4" imgW="5166360" imgH="4696920" progId="Prism.Document">
                  <p:embed/>
                </p:oleObj>
              </mc:Choice>
              <mc:Fallback>
                <p:oleObj name="Prism Project" r:id="rId4" imgW="5166360" imgH="4696920" progId="Prism.Document">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325" y="944563"/>
                        <a:ext cx="6084888" cy="553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idx="4294967295"/>
          </p:nvPr>
        </p:nvSpPr>
        <p:spPr/>
        <p:txBody>
          <a:bodyPr/>
          <a:lstStyle/>
          <a:p>
            <a:r>
              <a:rPr lang="en-GB" sz="4000" b="1">
                <a:solidFill>
                  <a:srgbClr val="FFFF00"/>
                </a:solidFill>
              </a:rPr>
              <a:t>What is energy expenditure (EE)?</a:t>
            </a:r>
            <a:endParaRPr lang="en-US" sz="4000" b="1">
              <a:solidFill>
                <a:srgbClr val="FFFF00"/>
              </a:solidFill>
            </a:endParaRPr>
          </a:p>
        </p:txBody>
      </p:sp>
      <p:sp>
        <p:nvSpPr>
          <p:cNvPr id="629763" name="Rectangle 3"/>
          <p:cNvSpPr>
            <a:spLocks noGrp="1" noChangeArrowheads="1"/>
          </p:cNvSpPr>
          <p:nvPr>
            <p:ph type="body" idx="4294967295"/>
          </p:nvPr>
        </p:nvSpPr>
        <p:spPr>
          <a:xfrm>
            <a:off x="468313" y="1592263"/>
            <a:ext cx="8382000" cy="4525962"/>
          </a:xfrm>
        </p:spPr>
        <p:txBody>
          <a:bodyPr/>
          <a:lstStyle/>
          <a:p>
            <a:pPr>
              <a:lnSpc>
                <a:spcPct val="90000"/>
              </a:lnSpc>
            </a:pPr>
            <a:r>
              <a:rPr lang="en-GB" b="1">
                <a:solidFill>
                  <a:srgbClr val="FFFF00"/>
                </a:solidFill>
              </a:rPr>
              <a:t>Basal metabolic rate  = ~60-70% of daily EE</a:t>
            </a:r>
          </a:p>
          <a:p>
            <a:pPr lvl="1">
              <a:lnSpc>
                <a:spcPct val="90000"/>
              </a:lnSpc>
            </a:pPr>
            <a:r>
              <a:rPr lang="en-GB" b="1">
                <a:solidFill>
                  <a:schemeClr val="bg1"/>
                </a:solidFill>
              </a:rPr>
              <a:t>Minimum energy requirement to maintain body’s functions</a:t>
            </a:r>
          </a:p>
          <a:p>
            <a:pPr>
              <a:lnSpc>
                <a:spcPct val="90000"/>
              </a:lnSpc>
            </a:pPr>
            <a:r>
              <a:rPr lang="en-GB" b="1">
                <a:solidFill>
                  <a:srgbClr val="FFFF00"/>
                </a:solidFill>
              </a:rPr>
              <a:t>Thermic effects of food intake (10%)</a:t>
            </a:r>
          </a:p>
          <a:p>
            <a:pPr lvl="1">
              <a:lnSpc>
                <a:spcPct val="90000"/>
              </a:lnSpc>
            </a:pPr>
            <a:r>
              <a:rPr lang="en-GB" b="1">
                <a:solidFill>
                  <a:schemeClr val="bg1"/>
                </a:solidFill>
              </a:rPr>
              <a:t>Energy used on digestion, absorption &amp; storage of food</a:t>
            </a:r>
          </a:p>
          <a:p>
            <a:pPr>
              <a:lnSpc>
                <a:spcPct val="90000"/>
              </a:lnSpc>
            </a:pPr>
            <a:r>
              <a:rPr lang="en-GB" b="1">
                <a:solidFill>
                  <a:srgbClr val="FFFF00"/>
                </a:solidFill>
              </a:rPr>
              <a:t>Thermic cost of activity</a:t>
            </a:r>
          </a:p>
          <a:p>
            <a:pPr lvl="1">
              <a:lnSpc>
                <a:spcPct val="90000"/>
              </a:lnSpc>
            </a:pPr>
            <a:r>
              <a:rPr lang="en-GB" b="1">
                <a:solidFill>
                  <a:schemeClr val="bg1"/>
                </a:solidFill>
              </a:rPr>
              <a:t>Non-exercise &amp; exercise</a:t>
            </a:r>
          </a:p>
          <a:p>
            <a:pPr>
              <a:lnSpc>
                <a:spcPct val="90000"/>
              </a:lnSpc>
            </a:pPr>
            <a:endParaRPr lang="en-GB" b="1">
              <a:solidFill>
                <a:schemeClr val="bg1"/>
              </a:solidFill>
            </a:endParaRPr>
          </a:p>
          <a:p>
            <a:pPr lvl="1">
              <a:lnSpc>
                <a:spcPct val="90000"/>
              </a:lnSpc>
              <a:buFontTx/>
              <a:buNone/>
            </a:pPr>
            <a:endParaRPr lang="en-US" b="1">
              <a:solidFill>
                <a:schemeClr val="bg1"/>
              </a:solidFill>
            </a:endParaRPr>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457200" y="274638"/>
            <a:ext cx="8218488" cy="993775"/>
          </a:xfrm>
        </p:spPr>
        <p:txBody>
          <a:bodyPr/>
          <a:lstStyle/>
          <a:p>
            <a:pPr algn="l"/>
            <a:r>
              <a:rPr lang="en-GB" sz="2400" b="1">
                <a:solidFill>
                  <a:schemeClr val="bg1"/>
                </a:solidFill>
                <a:effectLst>
                  <a:outerShdw blurRad="38100" dist="38100" dir="2700000" algn="tl">
                    <a:srgbClr val="000000"/>
                  </a:outerShdw>
                </a:effectLst>
              </a:rPr>
              <a:t>Subcutaneous administration to 15 obese volunteers:</a:t>
            </a:r>
          </a:p>
        </p:txBody>
      </p:sp>
      <p:pic>
        <p:nvPicPr>
          <p:cNvPr id="545795" name="Picture 3" descr="Energy bal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0" y="1473200"/>
            <a:ext cx="4645025" cy="2311400"/>
          </a:xfrm>
          <a:prstGeom prst="rect">
            <a:avLst/>
          </a:prstGeom>
          <a:noFill/>
          <a:extLst>
            <a:ext uri="{909E8E84-426E-40DD-AFC4-6F175D3DCCD1}">
              <a14:hiddenFill xmlns:a14="http://schemas.microsoft.com/office/drawing/2010/main">
                <a:solidFill>
                  <a:srgbClr val="FFFFFF"/>
                </a:solidFill>
              </a14:hiddenFill>
            </a:ext>
          </a:extLst>
        </p:spPr>
      </p:pic>
      <p:grpSp>
        <p:nvGrpSpPr>
          <p:cNvPr id="545796" name="Group 4"/>
          <p:cNvGrpSpPr>
            <a:grpSpLocks/>
          </p:cNvGrpSpPr>
          <p:nvPr/>
        </p:nvGrpSpPr>
        <p:grpSpPr bwMode="auto">
          <a:xfrm>
            <a:off x="395288" y="2995613"/>
            <a:ext cx="6877050" cy="3436937"/>
            <a:chOff x="249" y="1887"/>
            <a:chExt cx="4332" cy="2165"/>
          </a:xfrm>
        </p:grpSpPr>
        <p:pic>
          <p:nvPicPr>
            <p:cNvPr id="545797" name="Picture 5" descr="Indirect calorime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 y="2591"/>
              <a:ext cx="2117" cy="1461"/>
            </a:xfrm>
            <a:prstGeom prst="rect">
              <a:avLst/>
            </a:prstGeom>
            <a:noFill/>
            <a:extLst>
              <a:ext uri="{909E8E84-426E-40DD-AFC4-6F175D3DCCD1}">
                <a14:hiddenFill xmlns:a14="http://schemas.microsoft.com/office/drawing/2010/main">
                  <a:solidFill>
                    <a:srgbClr val="FFFFFF"/>
                  </a:solidFill>
                </a14:hiddenFill>
              </a:ext>
            </a:extLst>
          </p:spPr>
        </p:pic>
        <p:sp>
          <p:nvSpPr>
            <p:cNvPr id="545798" name="Text Box 6"/>
            <p:cNvSpPr txBox="1">
              <a:spLocks noChangeArrowheads="1"/>
            </p:cNvSpPr>
            <p:nvPr/>
          </p:nvSpPr>
          <p:spPr bwMode="auto">
            <a:xfrm>
              <a:off x="2517" y="3113"/>
              <a:ext cx="2064"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a:solidFill>
                    <a:schemeClr val="bg1"/>
                  </a:solidFill>
                  <a:cs typeface="Arial" charset="0"/>
                </a:rPr>
                <a:t>Resting energy expenditure measured by Indirect Calorimetry</a:t>
              </a:r>
            </a:p>
          </p:txBody>
        </p:sp>
        <p:sp>
          <p:nvSpPr>
            <p:cNvPr id="545799" name="Freeform 7"/>
            <p:cNvSpPr>
              <a:spLocks/>
            </p:cNvSpPr>
            <p:nvPr/>
          </p:nvSpPr>
          <p:spPr bwMode="auto">
            <a:xfrm rot="7267560">
              <a:off x="2289" y="2160"/>
              <a:ext cx="1089" cy="544"/>
            </a:xfrm>
            <a:custGeom>
              <a:avLst/>
              <a:gdLst>
                <a:gd name="T0" fmla="*/ 0 w 1089"/>
                <a:gd name="T1" fmla="*/ 537 h 537"/>
                <a:gd name="T2" fmla="*/ 386 w 1089"/>
                <a:gd name="T3" fmla="*/ 106 h 537"/>
                <a:gd name="T4" fmla="*/ 817 w 1089"/>
                <a:gd name="T5" fmla="*/ 38 h 537"/>
                <a:gd name="T6" fmla="*/ 1089 w 1089"/>
                <a:gd name="T7" fmla="*/ 333 h 537"/>
              </a:gdLst>
              <a:ahLst/>
              <a:cxnLst>
                <a:cxn ang="0">
                  <a:pos x="T0" y="T1"/>
                </a:cxn>
                <a:cxn ang="0">
                  <a:pos x="T2" y="T3"/>
                </a:cxn>
                <a:cxn ang="0">
                  <a:pos x="T4" y="T5"/>
                </a:cxn>
                <a:cxn ang="0">
                  <a:pos x="T6" y="T7"/>
                </a:cxn>
              </a:cxnLst>
              <a:rect l="0" t="0" r="r" b="b"/>
              <a:pathLst>
                <a:path w="1089" h="537">
                  <a:moveTo>
                    <a:pt x="0" y="537"/>
                  </a:moveTo>
                  <a:cubicBezTo>
                    <a:pt x="125" y="363"/>
                    <a:pt x="250" y="189"/>
                    <a:pt x="386" y="106"/>
                  </a:cubicBezTo>
                  <a:cubicBezTo>
                    <a:pt x="522" y="23"/>
                    <a:pt x="700" y="0"/>
                    <a:pt x="817" y="38"/>
                  </a:cubicBezTo>
                  <a:cubicBezTo>
                    <a:pt x="934" y="76"/>
                    <a:pt x="1011" y="204"/>
                    <a:pt x="1089" y="333"/>
                  </a:cubicBezTo>
                </a:path>
              </a:pathLst>
            </a:custGeom>
            <a:noFill/>
            <a:ln w="50800">
              <a:solidFill>
                <a:srgbClr val="FF0000"/>
              </a:solidFill>
              <a:round/>
              <a:headEn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45800" name="Group 8"/>
          <p:cNvGrpSpPr>
            <a:grpSpLocks/>
          </p:cNvGrpSpPr>
          <p:nvPr/>
        </p:nvGrpSpPr>
        <p:grpSpPr bwMode="auto">
          <a:xfrm>
            <a:off x="3887788" y="1462088"/>
            <a:ext cx="5221287" cy="3011487"/>
            <a:chOff x="2449" y="875"/>
            <a:chExt cx="3289" cy="1897"/>
          </a:xfrm>
        </p:grpSpPr>
        <p:sp>
          <p:nvSpPr>
            <p:cNvPr id="545801" name="Freeform 9"/>
            <p:cNvSpPr>
              <a:spLocks/>
            </p:cNvSpPr>
            <p:nvPr/>
          </p:nvSpPr>
          <p:spPr bwMode="auto">
            <a:xfrm>
              <a:off x="2449" y="875"/>
              <a:ext cx="1089" cy="537"/>
            </a:xfrm>
            <a:custGeom>
              <a:avLst/>
              <a:gdLst>
                <a:gd name="T0" fmla="*/ 0 w 1089"/>
                <a:gd name="T1" fmla="*/ 537 h 537"/>
                <a:gd name="T2" fmla="*/ 386 w 1089"/>
                <a:gd name="T3" fmla="*/ 106 h 537"/>
                <a:gd name="T4" fmla="*/ 817 w 1089"/>
                <a:gd name="T5" fmla="*/ 38 h 537"/>
                <a:gd name="T6" fmla="*/ 1089 w 1089"/>
                <a:gd name="T7" fmla="*/ 333 h 537"/>
              </a:gdLst>
              <a:ahLst/>
              <a:cxnLst>
                <a:cxn ang="0">
                  <a:pos x="T0" y="T1"/>
                </a:cxn>
                <a:cxn ang="0">
                  <a:pos x="T2" y="T3"/>
                </a:cxn>
                <a:cxn ang="0">
                  <a:pos x="T4" y="T5"/>
                </a:cxn>
                <a:cxn ang="0">
                  <a:pos x="T6" y="T7"/>
                </a:cxn>
              </a:cxnLst>
              <a:rect l="0" t="0" r="r" b="b"/>
              <a:pathLst>
                <a:path w="1089" h="537">
                  <a:moveTo>
                    <a:pt x="0" y="537"/>
                  </a:moveTo>
                  <a:cubicBezTo>
                    <a:pt x="125" y="363"/>
                    <a:pt x="250" y="189"/>
                    <a:pt x="386" y="106"/>
                  </a:cubicBezTo>
                  <a:cubicBezTo>
                    <a:pt x="522" y="23"/>
                    <a:pt x="700" y="0"/>
                    <a:pt x="817" y="38"/>
                  </a:cubicBezTo>
                  <a:cubicBezTo>
                    <a:pt x="934" y="76"/>
                    <a:pt x="1011" y="204"/>
                    <a:pt x="1089" y="333"/>
                  </a:cubicBezTo>
                </a:path>
              </a:pathLst>
            </a:custGeom>
            <a:noFill/>
            <a:ln w="50800">
              <a:solidFill>
                <a:srgbClr val="FF0000"/>
              </a:solidFill>
              <a:round/>
              <a:headEn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545802" name="Picture 10" descr="actiheart_rev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8" y="1830"/>
              <a:ext cx="1938" cy="942"/>
            </a:xfrm>
            <a:prstGeom prst="rect">
              <a:avLst/>
            </a:prstGeom>
            <a:noFill/>
            <a:extLst>
              <a:ext uri="{909E8E84-426E-40DD-AFC4-6F175D3DCCD1}">
                <a14:hiddenFill xmlns:a14="http://schemas.microsoft.com/office/drawing/2010/main">
                  <a:solidFill>
                    <a:srgbClr val="FFFFFF"/>
                  </a:solidFill>
                </a14:hiddenFill>
              </a:ext>
            </a:extLst>
          </p:spPr>
        </p:pic>
        <p:sp>
          <p:nvSpPr>
            <p:cNvPr id="545803" name="Text Box 11"/>
            <p:cNvSpPr txBox="1">
              <a:spLocks noChangeArrowheads="1"/>
            </p:cNvSpPr>
            <p:nvPr/>
          </p:nvSpPr>
          <p:spPr bwMode="auto">
            <a:xfrm>
              <a:off x="3674" y="958"/>
              <a:ext cx="2064"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a:solidFill>
                    <a:schemeClr val="bg1"/>
                  </a:solidFill>
                  <a:cs typeface="Arial" charset="0"/>
                </a:rPr>
                <a:t>Activity-related energy expenditure measured by Combined heart-rate and movement monitor</a:t>
              </a:r>
            </a:p>
          </p:txBody>
        </p:sp>
      </p:grpSp>
      <p:sp>
        <p:nvSpPr>
          <p:cNvPr id="545804" name="Line 12"/>
          <p:cNvSpPr>
            <a:spLocks noChangeShapeType="1"/>
          </p:cNvSpPr>
          <p:nvPr/>
        </p:nvSpPr>
        <p:spPr bwMode="auto">
          <a:xfrm flipV="1">
            <a:off x="468313" y="1089025"/>
            <a:ext cx="0" cy="865188"/>
          </a:xfrm>
          <a:prstGeom prst="line">
            <a:avLst/>
          </a:prstGeom>
          <a:noFill/>
          <a:ln w="50800">
            <a:solidFill>
              <a:srgbClr val="FF0000"/>
            </a:solidFill>
            <a:round/>
            <a:headEnd type="triangle" w="lg"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45805" name="Line 13"/>
          <p:cNvSpPr>
            <a:spLocks noChangeShapeType="1"/>
          </p:cNvSpPr>
          <p:nvPr/>
        </p:nvSpPr>
        <p:spPr bwMode="auto">
          <a:xfrm flipV="1">
            <a:off x="3816350" y="1089025"/>
            <a:ext cx="0" cy="865188"/>
          </a:xfrm>
          <a:prstGeom prst="line">
            <a:avLst/>
          </a:prstGeom>
          <a:noFill/>
          <a:ln w="50800">
            <a:solidFill>
              <a:srgbClr val="FF0000"/>
            </a:solidFill>
            <a:round/>
            <a:headEnd type="non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45806" name="Text Box 14"/>
          <p:cNvSpPr txBox="1">
            <a:spLocks noChangeArrowheads="1"/>
          </p:cNvSpPr>
          <p:nvPr/>
        </p:nvSpPr>
        <p:spPr bwMode="auto">
          <a:xfrm>
            <a:off x="827088" y="1262063"/>
            <a:ext cx="295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solidFill>
                  <a:schemeClr val="accent1"/>
                </a:solidFill>
                <a:cs typeface="Arial" charset="0"/>
              </a:rPr>
              <a:t>Energy balance</a:t>
            </a:r>
          </a:p>
        </p:txBody>
      </p:sp>
      <p:sp>
        <p:nvSpPr>
          <p:cNvPr id="545807" name="Text Box 15"/>
          <p:cNvSpPr txBox="1">
            <a:spLocks noChangeArrowheads="1"/>
          </p:cNvSpPr>
          <p:nvPr/>
        </p:nvSpPr>
        <p:spPr bwMode="auto">
          <a:xfrm>
            <a:off x="323850" y="3357563"/>
            <a:ext cx="1331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solidFill>
                  <a:schemeClr val="accent1"/>
                </a:solidFill>
                <a:cs typeface="Arial" charset="0"/>
              </a:rPr>
              <a:t>Intake</a:t>
            </a:r>
          </a:p>
        </p:txBody>
      </p:sp>
      <p:sp>
        <p:nvSpPr>
          <p:cNvPr id="545808" name="Text Box 16"/>
          <p:cNvSpPr txBox="1">
            <a:spLocks noChangeArrowheads="1"/>
          </p:cNvSpPr>
          <p:nvPr/>
        </p:nvSpPr>
        <p:spPr bwMode="auto">
          <a:xfrm>
            <a:off x="2663825" y="3357563"/>
            <a:ext cx="1620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solidFill>
                  <a:schemeClr val="accent1"/>
                </a:solidFill>
                <a:cs typeface="Arial" charset="0"/>
              </a:rPr>
              <a:t>Expenditure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57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5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7842" name="AutoShape 2"/>
          <p:cNvSpPr>
            <a:spLocks noChangeAspect="1" noChangeArrowheads="1" noTextEdit="1"/>
          </p:cNvSpPr>
          <p:nvPr/>
        </p:nvSpPr>
        <p:spPr bwMode="auto">
          <a:xfrm>
            <a:off x="0" y="549275"/>
            <a:ext cx="8969375"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547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8459788"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7844" name="Rectangle 4"/>
          <p:cNvSpPr>
            <a:spLocks noChangeArrowheads="1"/>
          </p:cNvSpPr>
          <p:nvPr/>
        </p:nvSpPr>
        <p:spPr bwMode="auto">
          <a:xfrm>
            <a:off x="6300788" y="5876925"/>
            <a:ext cx="3024187"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47845" name="Rectangle 5"/>
          <p:cNvSpPr>
            <a:spLocks noChangeArrowheads="1"/>
          </p:cNvSpPr>
          <p:nvPr/>
        </p:nvSpPr>
        <p:spPr bwMode="auto">
          <a:xfrm>
            <a:off x="6588125" y="2205038"/>
            <a:ext cx="2447925" cy="64928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grpSp>
        <p:nvGrpSpPr>
          <p:cNvPr id="547846" name="Group 6"/>
          <p:cNvGrpSpPr>
            <a:grpSpLocks/>
          </p:cNvGrpSpPr>
          <p:nvPr/>
        </p:nvGrpSpPr>
        <p:grpSpPr bwMode="auto">
          <a:xfrm>
            <a:off x="6148388" y="2708275"/>
            <a:ext cx="3024187" cy="5113338"/>
            <a:chOff x="340" y="595"/>
            <a:chExt cx="1911" cy="3566"/>
          </a:xfrm>
        </p:grpSpPr>
        <p:pic>
          <p:nvPicPr>
            <p:cNvPr id="547847" name="Picture 7" descr="Figure_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 y="640"/>
              <a:ext cx="1911" cy="3521"/>
            </a:xfrm>
            <a:prstGeom prst="rect">
              <a:avLst/>
            </a:prstGeom>
            <a:solidFill>
              <a:schemeClr val="bg1"/>
            </a:solidFill>
            <a:ln w="9525">
              <a:solidFill>
                <a:schemeClr val="bg1"/>
              </a:solidFill>
              <a:miter lim="800000"/>
              <a:headEnd/>
              <a:tailEnd/>
            </a:ln>
          </p:spPr>
        </p:pic>
        <p:grpSp>
          <p:nvGrpSpPr>
            <p:cNvPr id="547848" name="Group 8"/>
            <p:cNvGrpSpPr>
              <a:grpSpLocks/>
            </p:cNvGrpSpPr>
            <p:nvPr/>
          </p:nvGrpSpPr>
          <p:grpSpPr bwMode="auto">
            <a:xfrm>
              <a:off x="1565" y="595"/>
              <a:ext cx="635" cy="545"/>
              <a:chOff x="1565" y="595"/>
              <a:chExt cx="635" cy="545"/>
            </a:xfrm>
          </p:grpSpPr>
          <p:sp>
            <p:nvSpPr>
              <p:cNvPr id="547849" name="AutoShape 9"/>
              <p:cNvSpPr>
                <a:spLocks noChangeArrowheads="1"/>
              </p:cNvSpPr>
              <p:nvPr/>
            </p:nvSpPr>
            <p:spPr bwMode="auto">
              <a:xfrm rot="1637131">
                <a:off x="1565" y="595"/>
                <a:ext cx="635" cy="545"/>
              </a:xfrm>
              <a:prstGeom prst="irregularSeal2">
                <a:avLst/>
              </a:prstGeom>
              <a:solidFill>
                <a:schemeClr val="bg1"/>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7850" name="Text Box 10"/>
              <p:cNvSpPr txBox="1">
                <a:spLocks noChangeArrowheads="1"/>
              </p:cNvSpPr>
              <p:nvPr/>
            </p:nvSpPr>
            <p:spPr bwMode="auto">
              <a:xfrm>
                <a:off x="1667" y="750"/>
                <a:ext cx="412" cy="2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a:cs typeface="Arial" charset="0"/>
                  </a:rPr>
                  <a:t>26%</a:t>
                </a:r>
              </a:p>
            </p:txBody>
          </p:sp>
        </p:grpSp>
        <p:sp>
          <p:nvSpPr>
            <p:cNvPr id="547851" name="AutoShape 11"/>
            <p:cNvSpPr>
              <a:spLocks noChangeArrowheads="1"/>
            </p:cNvSpPr>
            <p:nvPr/>
          </p:nvSpPr>
          <p:spPr bwMode="auto">
            <a:xfrm rot="1533873">
              <a:off x="1542" y="1752"/>
              <a:ext cx="635" cy="545"/>
            </a:xfrm>
            <a:prstGeom prst="irregularSeal2">
              <a:avLst/>
            </a:prstGeom>
            <a:solidFill>
              <a:schemeClr val="bg1"/>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7852" name="Text Box 12"/>
            <p:cNvSpPr txBox="1">
              <a:spLocks noChangeArrowheads="1"/>
            </p:cNvSpPr>
            <p:nvPr/>
          </p:nvSpPr>
          <p:spPr bwMode="auto">
            <a:xfrm>
              <a:off x="1651" y="1883"/>
              <a:ext cx="331" cy="26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a:cs typeface="Arial" charset="0"/>
                </a:rPr>
                <a:t>9%</a:t>
              </a:r>
            </a:p>
          </p:txBody>
        </p:sp>
        <p:sp>
          <p:nvSpPr>
            <p:cNvPr id="547853" name="AutoShape 13"/>
            <p:cNvSpPr>
              <a:spLocks noChangeArrowheads="1"/>
            </p:cNvSpPr>
            <p:nvPr/>
          </p:nvSpPr>
          <p:spPr bwMode="auto">
            <a:xfrm rot="10800000">
              <a:off x="1474" y="2931"/>
              <a:ext cx="635" cy="545"/>
            </a:xfrm>
            <a:prstGeom prst="irregularSeal2">
              <a:avLst/>
            </a:prstGeom>
            <a:solidFill>
              <a:schemeClr val="bg1"/>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7854" name="Text Box 14"/>
            <p:cNvSpPr txBox="1">
              <a:spLocks noChangeArrowheads="1"/>
            </p:cNvSpPr>
            <p:nvPr/>
          </p:nvSpPr>
          <p:spPr bwMode="auto">
            <a:xfrm>
              <a:off x="1610" y="3086"/>
              <a:ext cx="411" cy="26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a:cs typeface="Arial" charset="0"/>
                </a:rPr>
                <a:t>10%</a:t>
              </a:r>
            </a:p>
          </p:txBody>
        </p:sp>
      </p:grpSp>
      <p:sp>
        <p:nvSpPr>
          <p:cNvPr id="547855" name="Rectangle 15"/>
          <p:cNvSpPr>
            <a:spLocks noChangeArrowheads="1"/>
          </p:cNvSpPr>
          <p:nvPr/>
        </p:nvSpPr>
        <p:spPr bwMode="auto">
          <a:xfrm>
            <a:off x="6227763" y="6237288"/>
            <a:ext cx="2952750" cy="172878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47856" name="Text Box 16"/>
          <p:cNvSpPr txBox="1">
            <a:spLocks noChangeArrowheads="1"/>
          </p:cNvSpPr>
          <p:nvPr/>
        </p:nvSpPr>
        <p:spPr bwMode="auto">
          <a:xfrm>
            <a:off x="8101013" y="5084763"/>
            <a:ext cx="8636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a:effectLst>
                  <a:outerShdw blurRad="38100" dist="38100" dir="2700000" algn="tl">
                    <a:srgbClr val="C0C0C0"/>
                  </a:outerShdw>
                </a:effectLst>
                <a:latin typeface="Arial Black" pitchFamily="34" charset="0"/>
                <a:cs typeface="Arial" charset="0"/>
              </a:rPr>
              <a:t>P&lt;0.05</a:t>
            </a:r>
            <a:endParaRPr lang="en-US" sz="1400">
              <a:effectLst>
                <a:outerShdw blurRad="38100" dist="38100" dir="2700000" algn="tl">
                  <a:srgbClr val="C0C0C0"/>
                </a:outerShdw>
              </a:effectLst>
              <a:latin typeface="Arial Black" pitchFamily="34" charset="0"/>
              <a:cs typeface="Arial" charset="0"/>
            </a:endParaRPr>
          </a:p>
        </p:txBody>
      </p:sp>
      <p:sp>
        <p:nvSpPr>
          <p:cNvPr id="547857" name="Text Box 17"/>
          <p:cNvSpPr txBox="1">
            <a:spLocks noChangeArrowheads="1"/>
          </p:cNvSpPr>
          <p:nvPr/>
        </p:nvSpPr>
        <p:spPr bwMode="auto">
          <a:xfrm>
            <a:off x="8294688" y="3429000"/>
            <a:ext cx="8636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a:effectLst>
                  <a:outerShdw blurRad="38100" dist="38100" dir="2700000" algn="tl">
                    <a:srgbClr val="C0C0C0"/>
                  </a:outerShdw>
                </a:effectLst>
                <a:latin typeface="Arial Black" pitchFamily="34" charset="0"/>
                <a:cs typeface="Arial" charset="0"/>
              </a:rPr>
              <a:t>P&lt;0.02</a:t>
            </a:r>
            <a:endParaRPr lang="en-US" sz="1400">
              <a:effectLst>
                <a:outerShdw blurRad="38100" dist="38100" dir="2700000" algn="tl">
                  <a:srgbClr val="C0C0C0"/>
                </a:outerShdw>
              </a:effectLst>
              <a:latin typeface="Arial Black" pitchFamily="34" charset="0"/>
              <a:cs typeface="Arial" charset="0"/>
            </a:endParaRPr>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250825" y="458788"/>
            <a:ext cx="8229600" cy="706437"/>
          </a:xfrm>
        </p:spPr>
        <p:txBody>
          <a:bodyPr/>
          <a:lstStyle/>
          <a:p>
            <a:r>
              <a:rPr lang="en-GB" sz="3600" b="1">
                <a:solidFill>
                  <a:schemeClr val="bg1"/>
                </a:solidFill>
                <a:effectLst>
                  <a:outerShdw blurRad="38100" dist="38100" dir="2700000" algn="tl">
                    <a:srgbClr val="000000"/>
                  </a:outerShdw>
                </a:effectLst>
              </a:rPr>
              <a:t>Summary</a:t>
            </a:r>
          </a:p>
        </p:txBody>
      </p:sp>
      <p:sp>
        <p:nvSpPr>
          <p:cNvPr id="571395" name="Rectangle 3"/>
          <p:cNvSpPr>
            <a:spLocks noGrp="1" noChangeArrowheads="1"/>
          </p:cNvSpPr>
          <p:nvPr>
            <p:ph type="body" idx="1"/>
          </p:nvPr>
        </p:nvSpPr>
        <p:spPr>
          <a:xfrm>
            <a:off x="457200" y="1341438"/>
            <a:ext cx="8147050" cy="5183187"/>
          </a:xfrm>
        </p:spPr>
        <p:txBody>
          <a:bodyPr/>
          <a:lstStyle/>
          <a:p>
            <a:pPr>
              <a:lnSpc>
                <a:spcPct val="90000"/>
              </a:lnSpc>
              <a:buClr>
                <a:srgbClr val="FF0000"/>
              </a:buClr>
            </a:pPr>
            <a:r>
              <a:rPr lang="en-GB">
                <a:solidFill>
                  <a:schemeClr val="bg1"/>
                </a:solidFill>
              </a:rPr>
              <a:t>Rodent studies suggest dual action on food intake and energy expenditure </a:t>
            </a:r>
          </a:p>
          <a:p>
            <a:pPr>
              <a:lnSpc>
                <a:spcPct val="90000"/>
              </a:lnSpc>
              <a:buClr>
                <a:srgbClr val="FF0000"/>
              </a:buClr>
            </a:pPr>
            <a:r>
              <a:rPr lang="en-GB">
                <a:solidFill>
                  <a:schemeClr val="bg1"/>
                </a:solidFill>
              </a:rPr>
              <a:t>Subcutaneous oxyntomodulin self-administered pre-prandially for 4 weeks reduced weight by 2.3 kg (2.4%)</a:t>
            </a:r>
          </a:p>
          <a:p>
            <a:pPr>
              <a:lnSpc>
                <a:spcPct val="90000"/>
              </a:lnSpc>
              <a:buClr>
                <a:srgbClr val="FF0000"/>
              </a:buClr>
            </a:pPr>
            <a:r>
              <a:rPr lang="en-GB">
                <a:solidFill>
                  <a:schemeClr val="bg1"/>
                </a:solidFill>
              </a:rPr>
              <a:t>26% increase in activity related energy expenditure</a:t>
            </a:r>
          </a:p>
          <a:p>
            <a:pPr>
              <a:lnSpc>
                <a:spcPct val="90000"/>
              </a:lnSpc>
              <a:buClr>
                <a:srgbClr val="FF0000"/>
              </a:buClr>
            </a:pPr>
            <a:r>
              <a:rPr lang="en-GB">
                <a:solidFill>
                  <a:schemeClr val="bg1"/>
                </a:solidFill>
              </a:rPr>
              <a:t>9% increase in total energy expenditure</a:t>
            </a:r>
          </a:p>
          <a:p>
            <a:pPr>
              <a:lnSpc>
                <a:spcPct val="90000"/>
              </a:lnSpc>
              <a:buClr>
                <a:srgbClr val="FF0000"/>
              </a:buClr>
            </a:pPr>
            <a:r>
              <a:rPr lang="en-GB">
                <a:solidFill>
                  <a:schemeClr val="bg1"/>
                </a:solidFill>
              </a:rPr>
              <a:t>Oxyntomodulin has a dual role resulting in weight loss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animEffect transition="in" filter="fade">
                                      <p:cBhvr>
                                        <p:cTn id="7" dur="500"/>
                                        <p:tgtEl>
                                          <p:spTgt spid="571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71395">
                                            <p:txEl>
                                              <p:pRg st="1" end="1"/>
                                            </p:txEl>
                                          </p:spTgt>
                                        </p:tgtEl>
                                        <p:attrNameLst>
                                          <p:attrName>style.visibility</p:attrName>
                                        </p:attrNameLst>
                                      </p:cBhvr>
                                      <p:to>
                                        <p:strVal val="visible"/>
                                      </p:to>
                                    </p:set>
                                    <p:animEffect transition="in" filter="fade">
                                      <p:cBhvr>
                                        <p:cTn id="12" dur="500"/>
                                        <p:tgtEl>
                                          <p:spTgt spid="571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71395">
                                            <p:txEl>
                                              <p:pRg st="2" end="2"/>
                                            </p:txEl>
                                          </p:spTgt>
                                        </p:tgtEl>
                                        <p:attrNameLst>
                                          <p:attrName>style.visibility</p:attrName>
                                        </p:attrNameLst>
                                      </p:cBhvr>
                                      <p:to>
                                        <p:strVal val="visible"/>
                                      </p:to>
                                    </p:set>
                                    <p:animEffect transition="in" filter="fade">
                                      <p:cBhvr>
                                        <p:cTn id="17" dur="500"/>
                                        <p:tgtEl>
                                          <p:spTgt spid="571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71395">
                                            <p:txEl>
                                              <p:pRg st="3" end="3"/>
                                            </p:txEl>
                                          </p:spTgt>
                                        </p:tgtEl>
                                        <p:attrNameLst>
                                          <p:attrName>style.visibility</p:attrName>
                                        </p:attrNameLst>
                                      </p:cBhvr>
                                      <p:to>
                                        <p:strVal val="visible"/>
                                      </p:to>
                                    </p:set>
                                    <p:animEffect transition="in" filter="fade">
                                      <p:cBhvr>
                                        <p:cTn id="22" dur="500"/>
                                        <p:tgtEl>
                                          <p:spTgt spid="5713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71395">
                                            <p:txEl>
                                              <p:pRg st="4" end="4"/>
                                            </p:txEl>
                                          </p:spTgt>
                                        </p:tgtEl>
                                        <p:attrNameLst>
                                          <p:attrName>style.visibility</p:attrName>
                                        </p:attrNameLst>
                                      </p:cBhvr>
                                      <p:to>
                                        <p:strVal val="visible"/>
                                      </p:to>
                                    </p:set>
                                    <p:animEffect transition="in" filter="fade">
                                      <p:cBhvr>
                                        <p:cTn id="27" dur="500"/>
                                        <p:tgtEl>
                                          <p:spTgt spid="571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3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76250"/>
            <a:ext cx="9142412"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4429125" y="5000625"/>
            <a:ext cx="3714750" cy="1214438"/>
          </a:xfrm>
          <a:prstGeom prst="rect">
            <a:avLst/>
          </a:prstGeom>
          <a:noFill/>
          <a:ln w="50800" cap="flat" cmpd="sng" algn="ctr">
            <a:solidFill>
              <a:srgbClr val="FF0000"/>
            </a:solidFill>
            <a:prstDash val="solid"/>
            <a:round/>
            <a:headEnd type="none" w="med" len="med"/>
            <a:tailEnd type="none" w="med" len="med"/>
          </a:ln>
          <a:effectLst/>
        </p:spPr>
        <p:txBody>
          <a:bodyPr/>
          <a:lstStyle/>
          <a:p>
            <a:pPr algn="ctr">
              <a:spcBef>
                <a:spcPct val="50000"/>
              </a:spcBef>
              <a:defRPr/>
            </a:pPr>
            <a:endParaRPr lang="en-GB" sz="2400">
              <a:solidFill>
                <a:srgbClr val="FF0000"/>
              </a:solidFill>
              <a:effectLst>
                <a:outerShdw blurRad="38100" dist="38100" dir="2700000" algn="tl">
                  <a:srgbClr val="000000">
                    <a:alpha val="43137"/>
                  </a:srgbClr>
                </a:outerShdw>
              </a:effectLst>
              <a:latin typeface="Arial Black" pitchFamily="34" charset="0"/>
              <a:cs typeface="Arial" charset="0"/>
            </a:endParaRPr>
          </a:p>
        </p:txBody>
      </p:sp>
      <p:cxnSp>
        <p:nvCxnSpPr>
          <p:cNvPr id="553988" name="Straight Connector 4"/>
          <p:cNvCxnSpPr>
            <a:cxnSpLocks noChangeShapeType="1"/>
          </p:cNvCxnSpPr>
          <p:nvPr/>
        </p:nvCxnSpPr>
        <p:spPr bwMode="auto">
          <a:xfrm>
            <a:off x="928688" y="1143000"/>
            <a:ext cx="7286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553989" name="Straight Connector 6"/>
          <p:cNvCxnSpPr>
            <a:cxnSpLocks noChangeShapeType="1"/>
          </p:cNvCxnSpPr>
          <p:nvPr/>
        </p:nvCxnSpPr>
        <p:spPr bwMode="auto">
          <a:xfrm>
            <a:off x="785813" y="1143000"/>
            <a:ext cx="75009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556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13" y="-39688"/>
            <a:ext cx="9217026" cy="706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7619" name="Rectangle 3"/>
          <p:cNvSpPr>
            <a:spLocks noChangeArrowheads="1"/>
          </p:cNvSpPr>
          <p:nvPr/>
        </p:nvSpPr>
        <p:spPr bwMode="auto">
          <a:xfrm>
            <a:off x="1187450" y="1468438"/>
            <a:ext cx="5822950" cy="503237"/>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defRPr/>
            </a:pPr>
            <a:endParaRPr lang="en-GB" sz="2400">
              <a:solidFill>
                <a:srgbClr val="FF0000"/>
              </a:solidFill>
              <a:effectLst>
                <a:outerShdw blurRad="38100" dist="38100" dir="2700000" algn="tl">
                  <a:srgbClr val="000000">
                    <a:alpha val="43137"/>
                  </a:srgbClr>
                </a:outerShdw>
              </a:effectLst>
              <a:latin typeface="Arial Black" pitchFamily="34" charset="0"/>
              <a:cs typeface="Arial" charset="0"/>
            </a:endParaRPr>
          </a:p>
        </p:txBody>
      </p:sp>
      <p:sp>
        <p:nvSpPr>
          <p:cNvPr id="556036" name="Text Box 4"/>
          <p:cNvSpPr txBox="1">
            <a:spLocks noChangeArrowheads="1"/>
          </p:cNvSpPr>
          <p:nvPr/>
        </p:nvSpPr>
        <p:spPr bwMode="auto">
          <a:xfrm>
            <a:off x="3419475" y="6416675"/>
            <a:ext cx="1800225" cy="3968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GB" sz="2000">
                <a:solidFill>
                  <a:srgbClr val="000000"/>
                </a:solidFill>
                <a:cs typeface="Arial" charset="0"/>
              </a:rPr>
              <a:t>HOURS</a:t>
            </a:r>
          </a:p>
        </p:txBody>
      </p:sp>
      <p:sp>
        <p:nvSpPr>
          <p:cNvPr id="556037" name="Text Box 5"/>
          <p:cNvSpPr txBox="1">
            <a:spLocks noChangeArrowheads="1"/>
          </p:cNvSpPr>
          <p:nvPr/>
        </p:nvSpPr>
        <p:spPr bwMode="auto">
          <a:xfrm>
            <a:off x="6084888" y="5013325"/>
            <a:ext cx="9350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GB" sz="1800">
                <a:solidFill>
                  <a:srgbClr val="000000"/>
                </a:solidFill>
                <a:cs typeface="Arial" charset="0"/>
              </a:rPr>
              <a:t>3 Days</a:t>
            </a:r>
          </a:p>
        </p:txBody>
      </p:sp>
      <p:sp>
        <p:nvSpPr>
          <p:cNvPr id="1647622" name="Line 6"/>
          <p:cNvSpPr>
            <a:spLocks noChangeShapeType="1"/>
          </p:cNvSpPr>
          <p:nvPr/>
        </p:nvSpPr>
        <p:spPr bwMode="auto">
          <a:xfrm>
            <a:off x="1187450" y="3355975"/>
            <a:ext cx="0" cy="1368425"/>
          </a:xfrm>
          <a:prstGeom prst="line">
            <a:avLst/>
          </a:prstGeom>
          <a:noFill/>
          <a:ln w="1270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defRPr/>
            </a:pPr>
            <a:endParaRPr lang="en-GB" sz="2400">
              <a:solidFill>
                <a:srgbClr val="FF0000"/>
              </a:solidFill>
              <a:effectLst>
                <a:outerShdw blurRad="38100" dist="38100" dir="2700000" algn="tl">
                  <a:srgbClr val="000000">
                    <a:alpha val="43137"/>
                  </a:srgbClr>
                </a:outerShdw>
              </a:effectLst>
              <a:latin typeface="Arial Black" pitchFamily="34" charset="0"/>
              <a:cs typeface="Arial" charset="0"/>
            </a:endParaRPr>
          </a:p>
        </p:txBody>
      </p:sp>
      <p:sp>
        <p:nvSpPr>
          <p:cNvPr id="556039" name="Text Box 7"/>
          <p:cNvSpPr txBox="1">
            <a:spLocks noChangeArrowheads="1"/>
          </p:cNvSpPr>
          <p:nvPr/>
        </p:nvSpPr>
        <p:spPr bwMode="auto">
          <a:xfrm>
            <a:off x="971550" y="2971800"/>
            <a:ext cx="360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GB" sz="2400">
                <a:solidFill>
                  <a:srgbClr val="009900"/>
                </a:solidFill>
                <a:latin typeface="Arial Black" pitchFamily="34" charset="0"/>
                <a:cs typeface="Arial" charset="0"/>
              </a:rPr>
              <a:t>Single SC Injection</a:t>
            </a:r>
          </a:p>
        </p:txBody>
      </p:sp>
      <p:sp>
        <p:nvSpPr>
          <p:cNvPr id="556040" name="Text Box 8"/>
          <p:cNvSpPr txBox="1">
            <a:spLocks noChangeArrowheads="1"/>
          </p:cNvSpPr>
          <p:nvPr/>
        </p:nvSpPr>
        <p:spPr bwMode="auto">
          <a:xfrm>
            <a:off x="7200900" y="4416425"/>
            <a:ext cx="1908175"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80000"/>
              </a:lnSpc>
              <a:spcBef>
                <a:spcPct val="50000"/>
              </a:spcBef>
            </a:pPr>
            <a:r>
              <a:rPr lang="en-GB" sz="1800">
                <a:solidFill>
                  <a:srgbClr val="000000"/>
                </a:solidFill>
                <a:cs typeface="Arial" charset="0"/>
              </a:rPr>
              <a:t>Oxyntomodulin</a:t>
            </a:r>
          </a:p>
          <a:p>
            <a:pPr>
              <a:lnSpc>
                <a:spcPct val="80000"/>
              </a:lnSpc>
              <a:spcBef>
                <a:spcPct val="50000"/>
              </a:spcBef>
            </a:pPr>
            <a:r>
              <a:rPr lang="en-GB" sz="1800">
                <a:solidFill>
                  <a:srgbClr val="000000"/>
                </a:solidFill>
                <a:cs typeface="Arial" charset="0"/>
              </a:rPr>
              <a:t>Analogue Dose</a:t>
            </a:r>
          </a:p>
        </p:txBody>
      </p:sp>
      <p:sp>
        <p:nvSpPr>
          <p:cNvPr id="556041" name="Text Box 9"/>
          <p:cNvSpPr txBox="1">
            <a:spLocks noChangeArrowheads="1"/>
          </p:cNvSpPr>
          <p:nvPr/>
        </p:nvSpPr>
        <p:spPr bwMode="auto">
          <a:xfrm>
            <a:off x="395288" y="130175"/>
            <a:ext cx="8424862" cy="12827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GB" sz="3600" u="sng">
                <a:solidFill>
                  <a:srgbClr val="000000"/>
                </a:solidFill>
                <a:cs typeface="Arial" charset="0"/>
              </a:rPr>
              <a:t>Oxyntomodulin Analogue 23/36 </a:t>
            </a:r>
          </a:p>
          <a:p>
            <a:pPr algn="ctr">
              <a:spcBef>
                <a:spcPct val="50000"/>
              </a:spcBef>
            </a:pPr>
            <a:r>
              <a:rPr lang="en-GB" sz="2800">
                <a:solidFill>
                  <a:srgbClr val="000000"/>
                </a:solidFill>
                <a:cs typeface="Arial" charset="0"/>
              </a:rPr>
              <a:t>Three Day Study SC in Rats, n = 8 per Group</a:t>
            </a:r>
          </a:p>
        </p:txBody>
      </p:sp>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pSp>
        <p:nvGrpSpPr>
          <p:cNvPr id="558082" name="Group 632"/>
          <p:cNvGrpSpPr>
            <a:grpSpLocks/>
          </p:cNvGrpSpPr>
          <p:nvPr/>
        </p:nvGrpSpPr>
        <p:grpSpPr bwMode="auto">
          <a:xfrm>
            <a:off x="-71438" y="1428750"/>
            <a:ext cx="8643938" cy="5286375"/>
            <a:chOff x="-475685" y="1517847"/>
            <a:chExt cx="8938270" cy="4938410"/>
          </a:xfrm>
        </p:grpSpPr>
        <p:grpSp>
          <p:nvGrpSpPr>
            <p:cNvPr id="558083" name="Group 205"/>
            <p:cNvGrpSpPr>
              <a:grpSpLocks/>
            </p:cNvGrpSpPr>
            <p:nvPr/>
          </p:nvGrpSpPr>
          <p:grpSpPr bwMode="auto">
            <a:xfrm>
              <a:off x="1463676" y="1909008"/>
              <a:ext cx="5478463" cy="2055226"/>
              <a:chOff x="922" y="1280"/>
              <a:chExt cx="3451" cy="1261"/>
            </a:xfrm>
          </p:grpSpPr>
          <p:sp>
            <p:nvSpPr>
              <p:cNvPr id="558084" name="Line 6"/>
              <p:cNvSpPr>
                <a:spLocks noChangeShapeType="1"/>
              </p:cNvSpPr>
              <p:nvPr/>
            </p:nvSpPr>
            <p:spPr bwMode="auto">
              <a:xfrm>
                <a:off x="940" y="2213"/>
                <a:ext cx="1" cy="1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085" name="Line 7"/>
              <p:cNvSpPr>
                <a:spLocks noChangeShapeType="1"/>
              </p:cNvSpPr>
              <p:nvPr/>
            </p:nvSpPr>
            <p:spPr bwMode="auto">
              <a:xfrm flipV="1">
                <a:off x="940" y="2324"/>
                <a:ext cx="57"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086" name="Line 8"/>
              <p:cNvSpPr>
                <a:spLocks noChangeShapeType="1"/>
              </p:cNvSpPr>
              <p:nvPr/>
            </p:nvSpPr>
            <p:spPr bwMode="auto">
              <a:xfrm>
                <a:off x="997" y="2209"/>
                <a:ext cx="1" cy="9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087" name="Line 9"/>
              <p:cNvSpPr>
                <a:spLocks noChangeShapeType="1"/>
              </p:cNvSpPr>
              <p:nvPr/>
            </p:nvSpPr>
            <p:spPr bwMode="auto">
              <a:xfrm flipV="1">
                <a:off x="997" y="2270"/>
                <a:ext cx="57" cy="5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088" name="Line 10"/>
              <p:cNvSpPr>
                <a:spLocks noChangeShapeType="1"/>
              </p:cNvSpPr>
              <p:nvPr/>
            </p:nvSpPr>
            <p:spPr bwMode="auto">
              <a:xfrm>
                <a:off x="1054" y="2156"/>
                <a:ext cx="1" cy="9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089" name="Line 11"/>
              <p:cNvSpPr>
                <a:spLocks noChangeShapeType="1"/>
              </p:cNvSpPr>
              <p:nvPr/>
            </p:nvSpPr>
            <p:spPr bwMode="auto">
              <a:xfrm flipV="1">
                <a:off x="1054" y="2241"/>
                <a:ext cx="57"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090" name="Line 12"/>
              <p:cNvSpPr>
                <a:spLocks noChangeShapeType="1"/>
              </p:cNvSpPr>
              <p:nvPr/>
            </p:nvSpPr>
            <p:spPr bwMode="auto">
              <a:xfrm>
                <a:off x="1111" y="2129"/>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091" name="Line 13"/>
              <p:cNvSpPr>
                <a:spLocks noChangeShapeType="1"/>
              </p:cNvSpPr>
              <p:nvPr/>
            </p:nvSpPr>
            <p:spPr bwMode="auto">
              <a:xfrm flipV="1">
                <a:off x="1111" y="2233"/>
                <a:ext cx="57"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092" name="Line 14"/>
              <p:cNvSpPr>
                <a:spLocks noChangeShapeType="1"/>
              </p:cNvSpPr>
              <p:nvPr/>
            </p:nvSpPr>
            <p:spPr bwMode="auto">
              <a:xfrm>
                <a:off x="1168" y="2099"/>
                <a:ext cx="1" cy="1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093" name="Line 15"/>
              <p:cNvSpPr>
                <a:spLocks noChangeShapeType="1"/>
              </p:cNvSpPr>
              <p:nvPr/>
            </p:nvSpPr>
            <p:spPr bwMode="auto">
              <a:xfrm flipV="1">
                <a:off x="1168" y="2193"/>
                <a:ext cx="57" cy="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094" name="Line 16"/>
              <p:cNvSpPr>
                <a:spLocks noChangeShapeType="1"/>
              </p:cNvSpPr>
              <p:nvPr/>
            </p:nvSpPr>
            <p:spPr bwMode="auto">
              <a:xfrm>
                <a:off x="1225" y="2084"/>
                <a:ext cx="1" cy="9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095" name="Line 17"/>
              <p:cNvSpPr>
                <a:spLocks noChangeShapeType="1"/>
              </p:cNvSpPr>
              <p:nvPr/>
            </p:nvSpPr>
            <p:spPr bwMode="auto">
              <a:xfrm flipV="1">
                <a:off x="1225" y="2156"/>
                <a:ext cx="57"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096" name="Line 18"/>
              <p:cNvSpPr>
                <a:spLocks noChangeShapeType="1"/>
              </p:cNvSpPr>
              <p:nvPr/>
            </p:nvSpPr>
            <p:spPr bwMode="auto">
              <a:xfrm>
                <a:off x="1282" y="2045"/>
                <a:ext cx="1" cy="9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097" name="Line 19"/>
              <p:cNvSpPr>
                <a:spLocks noChangeShapeType="1"/>
              </p:cNvSpPr>
              <p:nvPr/>
            </p:nvSpPr>
            <p:spPr bwMode="auto">
              <a:xfrm flipV="1">
                <a:off x="1282" y="2133"/>
                <a:ext cx="57"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098" name="Line 20"/>
              <p:cNvSpPr>
                <a:spLocks noChangeShapeType="1"/>
              </p:cNvSpPr>
              <p:nvPr/>
            </p:nvSpPr>
            <p:spPr bwMode="auto">
              <a:xfrm>
                <a:off x="1339" y="2024"/>
                <a:ext cx="1" cy="9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099" name="Line 21"/>
              <p:cNvSpPr>
                <a:spLocks noChangeShapeType="1"/>
              </p:cNvSpPr>
              <p:nvPr/>
            </p:nvSpPr>
            <p:spPr bwMode="auto">
              <a:xfrm flipV="1">
                <a:off x="1339" y="2110"/>
                <a:ext cx="57"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00" name="Line 22"/>
              <p:cNvSpPr>
                <a:spLocks noChangeShapeType="1"/>
              </p:cNvSpPr>
              <p:nvPr/>
            </p:nvSpPr>
            <p:spPr bwMode="auto">
              <a:xfrm>
                <a:off x="1396" y="2001"/>
                <a:ext cx="1" cy="9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01" name="Line 23"/>
              <p:cNvSpPr>
                <a:spLocks noChangeShapeType="1"/>
              </p:cNvSpPr>
              <p:nvPr/>
            </p:nvSpPr>
            <p:spPr bwMode="auto">
              <a:xfrm flipV="1">
                <a:off x="1396" y="2078"/>
                <a:ext cx="57"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02" name="Line 24"/>
              <p:cNvSpPr>
                <a:spLocks noChangeShapeType="1"/>
              </p:cNvSpPr>
              <p:nvPr/>
            </p:nvSpPr>
            <p:spPr bwMode="auto">
              <a:xfrm>
                <a:off x="1453" y="1968"/>
                <a:ext cx="1" cy="9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03" name="Line 25"/>
              <p:cNvSpPr>
                <a:spLocks noChangeShapeType="1"/>
              </p:cNvSpPr>
              <p:nvPr/>
            </p:nvSpPr>
            <p:spPr bwMode="auto">
              <a:xfrm flipV="1">
                <a:off x="1453" y="2069"/>
                <a:ext cx="56" cy="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04" name="Line 26"/>
              <p:cNvSpPr>
                <a:spLocks noChangeShapeType="1"/>
              </p:cNvSpPr>
              <p:nvPr/>
            </p:nvSpPr>
            <p:spPr bwMode="auto">
              <a:xfrm>
                <a:off x="1509" y="1959"/>
                <a:ext cx="1" cy="9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05" name="Line 27"/>
              <p:cNvSpPr>
                <a:spLocks noChangeShapeType="1"/>
              </p:cNvSpPr>
              <p:nvPr/>
            </p:nvSpPr>
            <p:spPr bwMode="auto">
              <a:xfrm flipV="1">
                <a:off x="1509" y="2045"/>
                <a:ext cx="57"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06" name="Line 28"/>
              <p:cNvSpPr>
                <a:spLocks noChangeShapeType="1"/>
              </p:cNvSpPr>
              <p:nvPr/>
            </p:nvSpPr>
            <p:spPr bwMode="auto">
              <a:xfrm>
                <a:off x="1566" y="1936"/>
                <a:ext cx="1" cy="9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07" name="Line 29"/>
              <p:cNvSpPr>
                <a:spLocks noChangeShapeType="1"/>
              </p:cNvSpPr>
              <p:nvPr/>
            </p:nvSpPr>
            <p:spPr bwMode="auto">
              <a:xfrm flipV="1">
                <a:off x="1566" y="2035"/>
                <a:ext cx="57" cy="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08" name="Line 30"/>
              <p:cNvSpPr>
                <a:spLocks noChangeShapeType="1"/>
              </p:cNvSpPr>
              <p:nvPr/>
            </p:nvSpPr>
            <p:spPr bwMode="auto">
              <a:xfrm>
                <a:off x="1623" y="1925"/>
                <a:ext cx="1" cy="9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09" name="Line 31"/>
              <p:cNvSpPr>
                <a:spLocks noChangeShapeType="1"/>
              </p:cNvSpPr>
              <p:nvPr/>
            </p:nvSpPr>
            <p:spPr bwMode="auto">
              <a:xfrm flipV="1">
                <a:off x="1623" y="2010"/>
                <a:ext cx="57" cy="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10" name="Line 32"/>
              <p:cNvSpPr>
                <a:spLocks noChangeShapeType="1"/>
              </p:cNvSpPr>
              <p:nvPr/>
            </p:nvSpPr>
            <p:spPr bwMode="auto">
              <a:xfrm>
                <a:off x="1680" y="1891"/>
                <a:ext cx="1" cy="1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11" name="Line 33"/>
              <p:cNvSpPr>
                <a:spLocks noChangeShapeType="1"/>
              </p:cNvSpPr>
              <p:nvPr/>
            </p:nvSpPr>
            <p:spPr bwMode="auto">
              <a:xfrm flipV="1">
                <a:off x="1680" y="1999"/>
                <a:ext cx="57" cy="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12" name="Line 34"/>
              <p:cNvSpPr>
                <a:spLocks noChangeShapeType="1"/>
              </p:cNvSpPr>
              <p:nvPr/>
            </p:nvSpPr>
            <p:spPr bwMode="auto">
              <a:xfrm>
                <a:off x="1737" y="1891"/>
                <a:ext cx="1" cy="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13" name="Line 35"/>
              <p:cNvSpPr>
                <a:spLocks noChangeShapeType="1"/>
              </p:cNvSpPr>
              <p:nvPr/>
            </p:nvSpPr>
            <p:spPr bwMode="auto">
              <a:xfrm flipV="1">
                <a:off x="1737" y="1990"/>
                <a:ext cx="57" cy="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14" name="Line 36"/>
              <p:cNvSpPr>
                <a:spLocks noChangeShapeType="1"/>
              </p:cNvSpPr>
              <p:nvPr/>
            </p:nvSpPr>
            <p:spPr bwMode="auto">
              <a:xfrm>
                <a:off x="1794" y="1877"/>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15" name="Line 37"/>
              <p:cNvSpPr>
                <a:spLocks noChangeShapeType="1"/>
              </p:cNvSpPr>
              <p:nvPr/>
            </p:nvSpPr>
            <p:spPr bwMode="auto">
              <a:xfrm flipV="1">
                <a:off x="1794" y="1976"/>
                <a:ext cx="57" cy="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16" name="Line 38"/>
              <p:cNvSpPr>
                <a:spLocks noChangeShapeType="1"/>
              </p:cNvSpPr>
              <p:nvPr/>
            </p:nvSpPr>
            <p:spPr bwMode="auto">
              <a:xfrm>
                <a:off x="1851" y="1867"/>
                <a:ext cx="1" cy="9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17" name="Line 39"/>
              <p:cNvSpPr>
                <a:spLocks noChangeShapeType="1"/>
              </p:cNvSpPr>
              <p:nvPr/>
            </p:nvSpPr>
            <p:spPr bwMode="auto">
              <a:xfrm flipV="1">
                <a:off x="1851" y="1948"/>
                <a:ext cx="57"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18" name="Line 40"/>
              <p:cNvSpPr>
                <a:spLocks noChangeShapeType="1"/>
              </p:cNvSpPr>
              <p:nvPr/>
            </p:nvSpPr>
            <p:spPr bwMode="auto">
              <a:xfrm>
                <a:off x="1908" y="1836"/>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19" name="Line 41"/>
              <p:cNvSpPr>
                <a:spLocks noChangeShapeType="1"/>
              </p:cNvSpPr>
              <p:nvPr/>
            </p:nvSpPr>
            <p:spPr bwMode="auto">
              <a:xfrm flipV="1">
                <a:off x="1908" y="1933"/>
                <a:ext cx="57" cy="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20" name="Line 42"/>
              <p:cNvSpPr>
                <a:spLocks noChangeShapeType="1"/>
              </p:cNvSpPr>
              <p:nvPr/>
            </p:nvSpPr>
            <p:spPr bwMode="auto">
              <a:xfrm>
                <a:off x="1965" y="1820"/>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21" name="Line 43"/>
              <p:cNvSpPr>
                <a:spLocks noChangeShapeType="1"/>
              </p:cNvSpPr>
              <p:nvPr/>
            </p:nvSpPr>
            <p:spPr bwMode="auto">
              <a:xfrm>
                <a:off x="1965" y="1933"/>
                <a:ext cx="57" cy="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22" name="Line 44"/>
              <p:cNvSpPr>
                <a:spLocks noChangeShapeType="1"/>
              </p:cNvSpPr>
              <p:nvPr/>
            </p:nvSpPr>
            <p:spPr bwMode="auto">
              <a:xfrm>
                <a:off x="2022" y="1827"/>
                <a:ext cx="1" cy="1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23" name="Line 45"/>
              <p:cNvSpPr>
                <a:spLocks noChangeShapeType="1"/>
              </p:cNvSpPr>
              <p:nvPr/>
            </p:nvSpPr>
            <p:spPr bwMode="auto">
              <a:xfrm flipV="1">
                <a:off x="2022" y="1908"/>
                <a:ext cx="57" cy="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24" name="Line 46"/>
              <p:cNvSpPr>
                <a:spLocks noChangeShapeType="1"/>
              </p:cNvSpPr>
              <p:nvPr/>
            </p:nvSpPr>
            <p:spPr bwMode="auto">
              <a:xfrm>
                <a:off x="2079" y="1794"/>
                <a:ext cx="1" cy="9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25" name="Line 47"/>
              <p:cNvSpPr>
                <a:spLocks noChangeShapeType="1"/>
              </p:cNvSpPr>
              <p:nvPr/>
            </p:nvSpPr>
            <p:spPr bwMode="auto">
              <a:xfrm flipV="1">
                <a:off x="2079" y="1879"/>
                <a:ext cx="55"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26" name="Line 48"/>
              <p:cNvSpPr>
                <a:spLocks noChangeShapeType="1"/>
              </p:cNvSpPr>
              <p:nvPr/>
            </p:nvSpPr>
            <p:spPr bwMode="auto">
              <a:xfrm>
                <a:off x="2134" y="1767"/>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27" name="Line 49"/>
              <p:cNvSpPr>
                <a:spLocks noChangeShapeType="1"/>
              </p:cNvSpPr>
              <p:nvPr/>
            </p:nvSpPr>
            <p:spPr bwMode="auto">
              <a:xfrm flipV="1">
                <a:off x="2134" y="1876"/>
                <a:ext cx="57" cy="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28" name="Line 50"/>
              <p:cNvSpPr>
                <a:spLocks noChangeShapeType="1"/>
              </p:cNvSpPr>
              <p:nvPr/>
            </p:nvSpPr>
            <p:spPr bwMode="auto">
              <a:xfrm>
                <a:off x="2191" y="1762"/>
                <a:ext cx="1" cy="9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29" name="Line 51"/>
              <p:cNvSpPr>
                <a:spLocks noChangeShapeType="1"/>
              </p:cNvSpPr>
              <p:nvPr/>
            </p:nvSpPr>
            <p:spPr bwMode="auto">
              <a:xfrm flipV="1">
                <a:off x="2191" y="1857"/>
                <a:ext cx="57" cy="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30" name="Line 52"/>
              <p:cNvSpPr>
                <a:spLocks noChangeShapeType="1"/>
              </p:cNvSpPr>
              <p:nvPr/>
            </p:nvSpPr>
            <p:spPr bwMode="auto">
              <a:xfrm>
                <a:off x="2248" y="1743"/>
                <a:ext cx="1" cy="9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31" name="Line 53"/>
              <p:cNvSpPr>
                <a:spLocks noChangeShapeType="1"/>
              </p:cNvSpPr>
              <p:nvPr/>
            </p:nvSpPr>
            <p:spPr bwMode="auto">
              <a:xfrm flipV="1">
                <a:off x="2248" y="1848"/>
                <a:ext cx="57" cy="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32" name="Line 54"/>
              <p:cNvSpPr>
                <a:spLocks noChangeShapeType="1"/>
              </p:cNvSpPr>
              <p:nvPr/>
            </p:nvSpPr>
            <p:spPr bwMode="auto">
              <a:xfrm>
                <a:off x="2305" y="1730"/>
                <a:ext cx="1" cy="1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33" name="Line 55"/>
              <p:cNvSpPr>
                <a:spLocks noChangeShapeType="1"/>
              </p:cNvSpPr>
              <p:nvPr/>
            </p:nvSpPr>
            <p:spPr bwMode="auto">
              <a:xfrm flipV="1">
                <a:off x="2305" y="1810"/>
                <a:ext cx="57" cy="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34" name="Line 56"/>
              <p:cNvSpPr>
                <a:spLocks noChangeShapeType="1"/>
              </p:cNvSpPr>
              <p:nvPr/>
            </p:nvSpPr>
            <p:spPr bwMode="auto">
              <a:xfrm>
                <a:off x="2362" y="1694"/>
                <a:ext cx="1" cy="9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35" name="Line 57"/>
              <p:cNvSpPr>
                <a:spLocks noChangeShapeType="1"/>
              </p:cNvSpPr>
              <p:nvPr/>
            </p:nvSpPr>
            <p:spPr bwMode="auto">
              <a:xfrm flipV="1">
                <a:off x="2362" y="1793"/>
                <a:ext cx="57" cy="1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36" name="Line 58"/>
              <p:cNvSpPr>
                <a:spLocks noChangeShapeType="1"/>
              </p:cNvSpPr>
              <p:nvPr/>
            </p:nvSpPr>
            <p:spPr bwMode="auto">
              <a:xfrm>
                <a:off x="2419" y="1677"/>
                <a:ext cx="1" cy="9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37" name="Line 59"/>
              <p:cNvSpPr>
                <a:spLocks noChangeShapeType="1"/>
              </p:cNvSpPr>
              <p:nvPr/>
            </p:nvSpPr>
            <p:spPr bwMode="auto">
              <a:xfrm flipV="1">
                <a:off x="2419" y="1787"/>
                <a:ext cx="57"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38" name="Line 60"/>
              <p:cNvSpPr>
                <a:spLocks noChangeShapeType="1"/>
              </p:cNvSpPr>
              <p:nvPr/>
            </p:nvSpPr>
            <p:spPr bwMode="auto">
              <a:xfrm>
                <a:off x="2476" y="1670"/>
                <a:ext cx="1" cy="9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39" name="Line 61"/>
              <p:cNvSpPr>
                <a:spLocks noChangeShapeType="1"/>
              </p:cNvSpPr>
              <p:nvPr/>
            </p:nvSpPr>
            <p:spPr bwMode="auto">
              <a:xfrm flipV="1">
                <a:off x="2476" y="1753"/>
                <a:ext cx="57" cy="3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40" name="Line 62"/>
              <p:cNvSpPr>
                <a:spLocks noChangeShapeType="1"/>
              </p:cNvSpPr>
              <p:nvPr/>
            </p:nvSpPr>
            <p:spPr bwMode="auto">
              <a:xfrm>
                <a:off x="2533" y="1637"/>
                <a:ext cx="1" cy="9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41" name="Line 63"/>
              <p:cNvSpPr>
                <a:spLocks noChangeShapeType="1"/>
              </p:cNvSpPr>
              <p:nvPr/>
            </p:nvSpPr>
            <p:spPr bwMode="auto">
              <a:xfrm>
                <a:off x="2533" y="1753"/>
                <a:ext cx="57" cy="1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42" name="Line 64"/>
              <p:cNvSpPr>
                <a:spLocks noChangeShapeType="1"/>
              </p:cNvSpPr>
              <p:nvPr/>
            </p:nvSpPr>
            <p:spPr bwMode="auto">
              <a:xfrm>
                <a:off x="2590" y="1633"/>
                <a:ext cx="1" cy="1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43" name="Line 65"/>
              <p:cNvSpPr>
                <a:spLocks noChangeShapeType="1"/>
              </p:cNvSpPr>
              <p:nvPr/>
            </p:nvSpPr>
            <p:spPr bwMode="auto">
              <a:xfrm flipV="1">
                <a:off x="2590" y="1696"/>
                <a:ext cx="227" cy="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44" name="Line 66"/>
              <p:cNvSpPr>
                <a:spLocks noChangeShapeType="1"/>
              </p:cNvSpPr>
              <p:nvPr/>
            </p:nvSpPr>
            <p:spPr bwMode="auto">
              <a:xfrm>
                <a:off x="2817" y="1577"/>
                <a:ext cx="1" cy="1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45" name="Line 67"/>
              <p:cNvSpPr>
                <a:spLocks noChangeShapeType="1"/>
              </p:cNvSpPr>
              <p:nvPr/>
            </p:nvSpPr>
            <p:spPr bwMode="auto">
              <a:xfrm flipV="1">
                <a:off x="2817" y="1659"/>
                <a:ext cx="17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46" name="Line 68"/>
              <p:cNvSpPr>
                <a:spLocks noChangeShapeType="1"/>
              </p:cNvSpPr>
              <p:nvPr/>
            </p:nvSpPr>
            <p:spPr bwMode="auto">
              <a:xfrm>
                <a:off x="2988" y="1537"/>
                <a:ext cx="1" cy="10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47" name="Line 69"/>
              <p:cNvSpPr>
                <a:spLocks noChangeShapeType="1"/>
              </p:cNvSpPr>
              <p:nvPr/>
            </p:nvSpPr>
            <p:spPr bwMode="auto">
              <a:xfrm flipV="1">
                <a:off x="2988" y="1588"/>
                <a:ext cx="228" cy="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48" name="Line 70"/>
              <p:cNvSpPr>
                <a:spLocks noChangeShapeType="1"/>
              </p:cNvSpPr>
              <p:nvPr/>
            </p:nvSpPr>
            <p:spPr bwMode="auto">
              <a:xfrm>
                <a:off x="3216" y="1465"/>
                <a:ext cx="1" cy="1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49" name="Line 71"/>
              <p:cNvSpPr>
                <a:spLocks noChangeShapeType="1"/>
              </p:cNvSpPr>
              <p:nvPr/>
            </p:nvSpPr>
            <p:spPr bwMode="auto">
              <a:xfrm flipV="1">
                <a:off x="3216" y="1523"/>
                <a:ext cx="169" cy="6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50" name="Line 72"/>
              <p:cNvSpPr>
                <a:spLocks noChangeShapeType="1"/>
              </p:cNvSpPr>
              <p:nvPr/>
            </p:nvSpPr>
            <p:spPr bwMode="auto">
              <a:xfrm>
                <a:off x="3385" y="1398"/>
                <a:ext cx="1"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51" name="Line 73"/>
              <p:cNvSpPr>
                <a:spLocks noChangeShapeType="1"/>
              </p:cNvSpPr>
              <p:nvPr/>
            </p:nvSpPr>
            <p:spPr bwMode="auto">
              <a:xfrm flipV="1">
                <a:off x="3385" y="1482"/>
                <a:ext cx="228"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52" name="Line 74"/>
              <p:cNvSpPr>
                <a:spLocks noChangeShapeType="1"/>
              </p:cNvSpPr>
              <p:nvPr/>
            </p:nvSpPr>
            <p:spPr bwMode="auto">
              <a:xfrm>
                <a:off x="3613" y="1355"/>
                <a:ext cx="1" cy="1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53" name="Line 75"/>
              <p:cNvSpPr>
                <a:spLocks noChangeShapeType="1"/>
              </p:cNvSpPr>
              <p:nvPr/>
            </p:nvSpPr>
            <p:spPr bwMode="auto">
              <a:xfrm flipV="1">
                <a:off x="3613" y="1468"/>
                <a:ext cx="57" cy="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54" name="Line 76"/>
              <p:cNvSpPr>
                <a:spLocks noChangeShapeType="1"/>
              </p:cNvSpPr>
              <p:nvPr/>
            </p:nvSpPr>
            <p:spPr bwMode="auto">
              <a:xfrm>
                <a:off x="3670" y="1343"/>
                <a:ext cx="1"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55" name="Line 77"/>
              <p:cNvSpPr>
                <a:spLocks noChangeShapeType="1"/>
              </p:cNvSpPr>
              <p:nvPr/>
            </p:nvSpPr>
            <p:spPr bwMode="auto">
              <a:xfrm flipV="1">
                <a:off x="3670" y="1459"/>
                <a:ext cx="57" cy="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56" name="Line 78"/>
              <p:cNvSpPr>
                <a:spLocks noChangeShapeType="1"/>
              </p:cNvSpPr>
              <p:nvPr/>
            </p:nvSpPr>
            <p:spPr bwMode="auto">
              <a:xfrm>
                <a:off x="3727" y="1329"/>
                <a:ext cx="1" cy="1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57" name="Line 79"/>
              <p:cNvSpPr>
                <a:spLocks noChangeShapeType="1"/>
              </p:cNvSpPr>
              <p:nvPr/>
            </p:nvSpPr>
            <p:spPr bwMode="auto">
              <a:xfrm flipV="1">
                <a:off x="3727" y="1442"/>
                <a:ext cx="57" cy="1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58" name="Line 80"/>
              <p:cNvSpPr>
                <a:spLocks noChangeShapeType="1"/>
              </p:cNvSpPr>
              <p:nvPr/>
            </p:nvSpPr>
            <p:spPr bwMode="auto">
              <a:xfrm>
                <a:off x="3784" y="1311"/>
                <a:ext cx="1" cy="1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59" name="Line 81"/>
              <p:cNvSpPr>
                <a:spLocks noChangeShapeType="1"/>
              </p:cNvSpPr>
              <p:nvPr/>
            </p:nvSpPr>
            <p:spPr bwMode="auto">
              <a:xfrm>
                <a:off x="3784" y="1442"/>
                <a:ext cx="57"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60" name="Line 82"/>
              <p:cNvSpPr>
                <a:spLocks noChangeShapeType="1"/>
              </p:cNvSpPr>
              <p:nvPr/>
            </p:nvSpPr>
            <p:spPr bwMode="auto">
              <a:xfrm>
                <a:off x="3841" y="1318"/>
                <a:ext cx="1"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61" name="Line 83"/>
              <p:cNvSpPr>
                <a:spLocks noChangeShapeType="1"/>
              </p:cNvSpPr>
              <p:nvPr/>
            </p:nvSpPr>
            <p:spPr bwMode="auto">
              <a:xfrm flipV="1">
                <a:off x="3841" y="1438"/>
                <a:ext cx="57" cy="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62" name="Line 84"/>
              <p:cNvSpPr>
                <a:spLocks noChangeShapeType="1"/>
              </p:cNvSpPr>
              <p:nvPr/>
            </p:nvSpPr>
            <p:spPr bwMode="auto">
              <a:xfrm>
                <a:off x="3898" y="1306"/>
                <a:ext cx="1" cy="1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63" name="Line 85"/>
              <p:cNvSpPr>
                <a:spLocks noChangeShapeType="1"/>
              </p:cNvSpPr>
              <p:nvPr/>
            </p:nvSpPr>
            <p:spPr bwMode="auto">
              <a:xfrm flipV="1">
                <a:off x="3898" y="1422"/>
                <a:ext cx="56"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64" name="Line 86"/>
              <p:cNvSpPr>
                <a:spLocks noChangeShapeType="1"/>
              </p:cNvSpPr>
              <p:nvPr/>
            </p:nvSpPr>
            <p:spPr bwMode="auto">
              <a:xfrm>
                <a:off x="3954" y="1289"/>
                <a:ext cx="1" cy="1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65" name="Line 87"/>
              <p:cNvSpPr>
                <a:spLocks noChangeShapeType="1"/>
              </p:cNvSpPr>
              <p:nvPr/>
            </p:nvSpPr>
            <p:spPr bwMode="auto">
              <a:xfrm flipV="1">
                <a:off x="3954" y="1409"/>
                <a:ext cx="57" cy="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66" name="Line 88"/>
              <p:cNvSpPr>
                <a:spLocks noChangeShapeType="1"/>
              </p:cNvSpPr>
              <p:nvPr/>
            </p:nvSpPr>
            <p:spPr bwMode="auto">
              <a:xfrm>
                <a:off x="4011" y="1280"/>
                <a:ext cx="1" cy="1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67" name="Line 89"/>
              <p:cNvSpPr>
                <a:spLocks noChangeShapeType="1"/>
              </p:cNvSpPr>
              <p:nvPr/>
            </p:nvSpPr>
            <p:spPr bwMode="auto">
              <a:xfrm>
                <a:off x="4011" y="1409"/>
                <a:ext cx="57" cy="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68" name="Line 90"/>
              <p:cNvSpPr>
                <a:spLocks noChangeShapeType="1"/>
              </p:cNvSpPr>
              <p:nvPr/>
            </p:nvSpPr>
            <p:spPr bwMode="auto">
              <a:xfrm>
                <a:off x="4068" y="1309"/>
                <a:ext cx="1" cy="1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69" name="Line 91"/>
              <p:cNvSpPr>
                <a:spLocks noChangeShapeType="1"/>
              </p:cNvSpPr>
              <p:nvPr/>
            </p:nvSpPr>
            <p:spPr bwMode="auto">
              <a:xfrm>
                <a:off x="4068" y="1451"/>
                <a:ext cx="57"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70" name="Line 92"/>
              <p:cNvSpPr>
                <a:spLocks noChangeShapeType="1"/>
              </p:cNvSpPr>
              <p:nvPr/>
            </p:nvSpPr>
            <p:spPr bwMode="auto">
              <a:xfrm>
                <a:off x="4125" y="1348"/>
                <a:ext cx="1" cy="1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71" name="Line 93"/>
              <p:cNvSpPr>
                <a:spLocks noChangeShapeType="1"/>
              </p:cNvSpPr>
              <p:nvPr/>
            </p:nvSpPr>
            <p:spPr bwMode="auto">
              <a:xfrm flipV="1">
                <a:off x="4125" y="1457"/>
                <a:ext cx="57"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72" name="Line 94"/>
              <p:cNvSpPr>
                <a:spLocks noChangeShapeType="1"/>
              </p:cNvSpPr>
              <p:nvPr/>
            </p:nvSpPr>
            <p:spPr bwMode="auto">
              <a:xfrm>
                <a:off x="4182" y="1324"/>
                <a:ext cx="1" cy="1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73" name="Line 95"/>
              <p:cNvSpPr>
                <a:spLocks noChangeShapeType="1"/>
              </p:cNvSpPr>
              <p:nvPr/>
            </p:nvSpPr>
            <p:spPr bwMode="auto">
              <a:xfrm flipV="1">
                <a:off x="4182" y="1443"/>
                <a:ext cx="57" cy="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74" name="Line 96"/>
              <p:cNvSpPr>
                <a:spLocks noChangeShapeType="1"/>
              </p:cNvSpPr>
              <p:nvPr/>
            </p:nvSpPr>
            <p:spPr bwMode="auto">
              <a:xfrm>
                <a:off x="4239" y="1309"/>
                <a:ext cx="1" cy="1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75" name="Line 97"/>
              <p:cNvSpPr>
                <a:spLocks noChangeShapeType="1"/>
              </p:cNvSpPr>
              <p:nvPr/>
            </p:nvSpPr>
            <p:spPr bwMode="auto">
              <a:xfrm>
                <a:off x="4239" y="1443"/>
                <a:ext cx="5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76" name="Line 98"/>
              <p:cNvSpPr>
                <a:spLocks noChangeShapeType="1"/>
              </p:cNvSpPr>
              <p:nvPr/>
            </p:nvSpPr>
            <p:spPr bwMode="auto">
              <a:xfrm>
                <a:off x="4296" y="1312"/>
                <a:ext cx="1"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77" name="Line 99"/>
              <p:cNvSpPr>
                <a:spLocks noChangeShapeType="1"/>
              </p:cNvSpPr>
              <p:nvPr/>
            </p:nvSpPr>
            <p:spPr bwMode="auto">
              <a:xfrm flipV="1">
                <a:off x="4296" y="1423"/>
                <a:ext cx="57" cy="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78" name="Line 100"/>
              <p:cNvSpPr>
                <a:spLocks noChangeShapeType="1"/>
              </p:cNvSpPr>
              <p:nvPr/>
            </p:nvSpPr>
            <p:spPr bwMode="auto">
              <a:xfrm>
                <a:off x="4353" y="1297"/>
                <a:ext cx="1" cy="1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179" name="Freeform 101"/>
              <p:cNvSpPr>
                <a:spLocks/>
              </p:cNvSpPr>
              <p:nvPr/>
            </p:nvSpPr>
            <p:spPr bwMode="auto">
              <a:xfrm>
                <a:off x="922" y="2213"/>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180" name="Freeform 102"/>
              <p:cNvSpPr>
                <a:spLocks/>
              </p:cNvSpPr>
              <p:nvPr/>
            </p:nvSpPr>
            <p:spPr bwMode="auto">
              <a:xfrm>
                <a:off x="979" y="2209"/>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181" name="Freeform 103"/>
              <p:cNvSpPr>
                <a:spLocks/>
              </p:cNvSpPr>
              <p:nvPr/>
            </p:nvSpPr>
            <p:spPr bwMode="auto">
              <a:xfrm>
                <a:off x="1036" y="2156"/>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182" name="Freeform 104"/>
              <p:cNvSpPr>
                <a:spLocks/>
              </p:cNvSpPr>
              <p:nvPr/>
            </p:nvSpPr>
            <p:spPr bwMode="auto">
              <a:xfrm>
                <a:off x="1093" y="2129"/>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183" name="Freeform 105"/>
              <p:cNvSpPr>
                <a:spLocks/>
              </p:cNvSpPr>
              <p:nvPr/>
            </p:nvSpPr>
            <p:spPr bwMode="auto">
              <a:xfrm>
                <a:off x="1150" y="2099"/>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184" name="Freeform 106"/>
              <p:cNvSpPr>
                <a:spLocks/>
              </p:cNvSpPr>
              <p:nvPr/>
            </p:nvSpPr>
            <p:spPr bwMode="auto">
              <a:xfrm>
                <a:off x="1207" y="2084"/>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185" name="Freeform 107"/>
              <p:cNvSpPr>
                <a:spLocks/>
              </p:cNvSpPr>
              <p:nvPr/>
            </p:nvSpPr>
            <p:spPr bwMode="auto">
              <a:xfrm>
                <a:off x="1264" y="2045"/>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186" name="Freeform 108"/>
              <p:cNvSpPr>
                <a:spLocks/>
              </p:cNvSpPr>
              <p:nvPr/>
            </p:nvSpPr>
            <p:spPr bwMode="auto">
              <a:xfrm>
                <a:off x="1321" y="2024"/>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187" name="Freeform 109"/>
              <p:cNvSpPr>
                <a:spLocks/>
              </p:cNvSpPr>
              <p:nvPr/>
            </p:nvSpPr>
            <p:spPr bwMode="auto">
              <a:xfrm>
                <a:off x="1378" y="2001"/>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188" name="Freeform 110"/>
              <p:cNvSpPr>
                <a:spLocks/>
              </p:cNvSpPr>
              <p:nvPr/>
            </p:nvSpPr>
            <p:spPr bwMode="auto">
              <a:xfrm>
                <a:off x="1435" y="1968"/>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189" name="Freeform 111"/>
              <p:cNvSpPr>
                <a:spLocks/>
              </p:cNvSpPr>
              <p:nvPr/>
            </p:nvSpPr>
            <p:spPr bwMode="auto">
              <a:xfrm>
                <a:off x="1490" y="1959"/>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190" name="Freeform 112"/>
              <p:cNvSpPr>
                <a:spLocks/>
              </p:cNvSpPr>
              <p:nvPr/>
            </p:nvSpPr>
            <p:spPr bwMode="auto">
              <a:xfrm>
                <a:off x="1547" y="1936"/>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191" name="Freeform 113"/>
              <p:cNvSpPr>
                <a:spLocks/>
              </p:cNvSpPr>
              <p:nvPr/>
            </p:nvSpPr>
            <p:spPr bwMode="auto">
              <a:xfrm>
                <a:off x="1604" y="1925"/>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192" name="Freeform 114"/>
              <p:cNvSpPr>
                <a:spLocks/>
              </p:cNvSpPr>
              <p:nvPr/>
            </p:nvSpPr>
            <p:spPr bwMode="auto">
              <a:xfrm>
                <a:off x="1661" y="1891"/>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193" name="Freeform 115"/>
              <p:cNvSpPr>
                <a:spLocks/>
              </p:cNvSpPr>
              <p:nvPr/>
            </p:nvSpPr>
            <p:spPr bwMode="auto">
              <a:xfrm>
                <a:off x="1718" y="1891"/>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194" name="Freeform 116"/>
              <p:cNvSpPr>
                <a:spLocks/>
              </p:cNvSpPr>
              <p:nvPr/>
            </p:nvSpPr>
            <p:spPr bwMode="auto">
              <a:xfrm>
                <a:off x="1775" y="1877"/>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195" name="Freeform 117"/>
              <p:cNvSpPr>
                <a:spLocks/>
              </p:cNvSpPr>
              <p:nvPr/>
            </p:nvSpPr>
            <p:spPr bwMode="auto">
              <a:xfrm>
                <a:off x="1832" y="1867"/>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196" name="Freeform 118"/>
              <p:cNvSpPr>
                <a:spLocks/>
              </p:cNvSpPr>
              <p:nvPr/>
            </p:nvSpPr>
            <p:spPr bwMode="auto">
              <a:xfrm>
                <a:off x="1889" y="1836"/>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197" name="Freeform 119"/>
              <p:cNvSpPr>
                <a:spLocks/>
              </p:cNvSpPr>
              <p:nvPr/>
            </p:nvSpPr>
            <p:spPr bwMode="auto">
              <a:xfrm>
                <a:off x="1946" y="1820"/>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198" name="Freeform 120"/>
              <p:cNvSpPr>
                <a:spLocks/>
              </p:cNvSpPr>
              <p:nvPr/>
            </p:nvSpPr>
            <p:spPr bwMode="auto">
              <a:xfrm>
                <a:off x="2003" y="1827"/>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199" name="Freeform 121"/>
              <p:cNvSpPr>
                <a:spLocks/>
              </p:cNvSpPr>
              <p:nvPr/>
            </p:nvSpPr>
            <p:spPr bwMode="auto">
              <a:xfrm>
                <a:off x="2060" y="1794"/>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00" name="Freeform 122"/>
              <p:cNvSpPr>
                <a:spLocks/>
              </p:cNvSpPr>
              <p:nvPr/>
            </p:nvSpPr>
            <p:spPr bwMode="auto">
              <a:xfrm>
                <a:off x="2116" y="1767"/>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01" name="Freeform 123"/>
              <p:cNvSpPr>
                <a:spLocks/>
              </p:cNvSpPr>
              <p:nvPr/>
            </p:nvSpPr>
            <p:spPr bwMode="auto">
              <a:xfrm>
                <a:off x="2173" y="1762"/>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02" name="Freeform 124"/>
              <p:cNvSpPr>
                <a:spLocks/>
              </p:cNvSpPr>
              <p:nvPr/>
            </p:nvSpPr>
            <p:spPr bwMode="auto">
              <a:xfrm>
                <a:off x="2230" y="1743"/>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03" name="Freeform 125"/>
              <p:cNvSpPr>
                <a:spLocks/>
              </p:cNvSpPr>
              <p:nvPr/>
            </p:nvSpPr>
            <p:spPr bwMode="auto">
              <a:xfrm>
                <a:off x="2287" y="1730"/>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04" name="Freeform 126"/>
              <p:cNvSpPr>
                <a:spLocks/>
              </p:cNvSpPr>
              <p:nvPr/>
            </p:nvSpPr>
            <p:spPr bwMode="auto">
              <a:xfrm>
                <a:off x="2344" y="1694"/>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05" name="Freeform 127"/>
              <p:cNvSpPr>
                <a:spLocks/>
              </p:cNvSpPr>
              <p:nvPr/>
            </p:nvSpPr>
            <p:spPr bwMode="auto">
              <a:xfrm>
                <a:off x="2401" y="1677"/>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06" name="Freeform 128"/>
              <p:cNvSpPr>
                <a:spLocks/>
              </p:cNvSpPr>
              <p:nvPr/>
            </p:nvSpPr>
            <p:spPr bwMode="auto">
              <a:xfrm>
                <a:off x="2458" y="1670"/>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07" name="Freeform 129"/>
              <p:cNvSpPr>
                <a:spLocks/>
              </p:cNvSpPr>
              <p:nvPr/>
            </p:nvSpPr>
            <p:spPr bwMode="auto">
              <a:xfrm>
                <a:off x="2515" y="1637"/>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08" name="Freeform 130"/>
              <p:cNvSpPr>
                <a:spLocks/>
              </p:cNvSpPr>
              <p:nvPr/>
            </p:nvSpPr>
            <p:spPr bwMode="auto">
              <a:xfrm>
                <a:off x="2572" y="1633"/>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09" name="Freeform 131"/>
              <p:cNvSpPr>
                <a:spLocks/>
              </p:cNvSpPr>
              <p:nvPr/>
            </p:nvSpPr>
            <p:spPr bwMode="auto">
              <a:xfrm>
                <a:off x="2798" y="1577"/>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10" name="Freeform 132"/>
              <p:cNvSpPr>
                <a:spLocks/>
              </p:cNvSpPr>
              <p:nvPr/>
            </p:nvSpPr>
            <p:spPr bwMode="auto">
              <a:xfrm>
                <a:off x="2969" y="1537"/>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11" name="Freeform 133"/>
              <p:cNvSpPr>
                <a:spLocks/>
              </p:cNvSpPr>
              <p:nvPr/>
            </p:nvSpPr>
            <p:spPr bwMode="auto">
              <a:xfrm>
                <a:off x="3197" y="1465"/>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12" name="Freeform 134"/>
              <p:cNvSpPr>
                <a:spLocks/>
              </p:cNvSpPr>
              <p:nvPr/>
            </p:nvSpPr>
            <p:spPr bwMode="auto">
              <a:xfrm>
                <a:off x="3367" y="1398"/>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13" name="Freeform 135"/>
              <p:cNvSpPr>
                <a:spLocks/>
              </p:cNvSpPr>
              <p:nvPr/>
            </p:nvSpPr>
            <p:spPr bwMode="auto">
              <a:xfrm>
                <a:off x="3595" y="1355"/>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14" name="Freeform 136"/>
              <p:cNvSpPr>
                <a:spLocks/>
              </p:cNvSpPr>
              <p:nvPr/>
            </p:nvSpPr>
            <p:spPr bwMode="auto">
              <a:xfrm>
                <a:off x="3652" y="1343"/>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15" name="Freeform 137"/>
              <p:cNvSpPr>
                <a:spLocks/>
              </p:cNvSpPr>
              <p:nvPr/>
            </p:nvSpPr>
            <p:spPr bwMode="auto">
              <a:xfrm>
                <a:off x="3709" y="1329"/>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16" name="Freeform 138"/>
              <p:cNvSpPr>
                <a:spLocks/>
              </p:cNvSpPr>
              <p:nvPr/>
            </p:nvSpPr>
            <p:spPr bwMode="auto">
              <a:xfrm>
                <a:off x="3766" y="1311"/>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17" name="Freeform 139"/>
              <p:cNvSpPr>
                <a:spLocks/>
              </p:cNvSpPr>
              <p:nvPr/>
            </p:nvSpPr>
            <p:spPr bwMode="auto">
              <a:xfrm>
                <a:off x="3823" y="1318"/>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18" name="Freeform 140"/>
              <p:cNvSpPr>
                <a:spLocks/>
              </p:cNvSpPr>
              <p:nvPr/>
            </p:nvSpPr>
            <p:spPr bwMode="auto">
              <a:xfrm>
                <a:off x="3880" y="1306"/>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19" name="Freeform 141"/>
              <p:cNvSpPr>
                <a:spLocks/>
              </p:cNvSpPr>
              <p:nvPr/>
            </p:nvSpPr>
            <p:spPr bwMode="auto">
              <a:xfrm>
                <a:off x="3935" y="1289"/>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20" name="Freeform 142"/>
              <p:cNvSpPr>
                <a:spLocks/>
              </p:cNvSpPr>
              <p:nvPr/>
            </p:nvSpPr>
            <p:spPr bwMode="auto">
              <a:xfrm>
                <a:off x="3992" y="1280"/>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21" name="Freeform 143"/>
              <p:cNvSpPr>
                <a:spLocks/>
              </p:cNvSpPr>
              <p:nvPr/>
            </p:nvSpPr>
            <p:spPr bwMode="auto">
              <a:xfrm>
                <a:off x="4049" y="1309"/>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22" name="Freeform 144"/>
              <p:cNvSpPr>
                <a:spLocks/>
              </p:cNvSpPr>
              <p:nvPr/>
            </p:nvSpPr>
            <p:spPr bwMode="auto">
              <a:xfrm>
                <a:off x="4106" y="1348"/>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23" name="Freeform 145"/>
              <p:cNvSpPr>
                <a:spLocks/>
              </p:cNvSpPr>
              <p:nvPr/>
            </p:nvSpPr>
            <p:spPr bwMode="auto">
              <a:xfrm>
                <a:off x="4163" y="1324"/>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24" name="Freeform 146"/>
              <p:cNvSpPr>
                <a:spLocks/>
              </p:cNvSpPr>
              <p:nvPr/>
            </p:nvSpPr>
            <p:spPr bwMode="auto">
              <a:xfrm>
                <a:off x="4220" y="1309"/>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25" name="Freeform 147"/>
              <p:cNvSpPr>
                <a:spLocks/>
              </p:cNvSpPr>
              <p:nvPr/>
            </p:nvSpPr>
            <p:spPr bwMode="auto">
              <a:xfrm>
                <a:off x="4277" y="1312"/>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26" name="Freeform 148"/>
              <p:cNvSpPr>
                <a:spLocks/>
              </p:cNvSpPr>
              <p:nvPr/>
            </p:nvSpPr>
            <p:spPr bwMode="auto">
              <a:xfrm>
                <a:off x="4334" y="1297"/>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227" name="Rectangle 149"/>
              <p:cNvSpPr>
                <a:spLocks noChangeArrowheads="1"/>
              </p:cNvSpPr>
              <p:nvPr/>
            </p:nvSpPr>
            <p:spPr bwMode="auto">
              <a:xfrm>
                <a:off x="922" y="2313"/>
                <a:ext cx="38"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28" name="Rectangle 150"/>
              <p:cNvSpPr>
                <a:spLocks noChangeArrowheads="1"/>
              </p:cNvSpPr>
              <p:nvPr/>
            </p:nvSpPr>
            <p:spPr bwMode="auto">
              <a:xfrm>
                <a:off x="979" y="2306"/>
                <a:ext cx="38"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29" name="Rectangle 151"/>
              <p:cNvSpPr>
                <a:spLocks noChangeArrowheads="1"/>
              </p:cNvSpPr>
              <p:nvPr/>
            </p:nvSpPr>
            <p:spPr bwMode="auto">
              <a:xfrm>
                <a:off x="1036" y="2252"/>
                <a:ext cx="38"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30" name="Rectangle 152"/>
              <p:cNvSpPr>
                <a:spLocks noChangeArrowheads="1"/>
              </p:cNvSpPr>
              <p:nvPr/>
            </p:nvSpPr>
            <p:spPr bwMode="auto">
              <a:xfrm>
                <a:off x="1093" y="2223"/>
                <a:ext cx="38"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31" name="Rectangle 153"/>
              <p:cNvSpPr>
                <a:spLocks noChangeArrowheads="1"/>
              </p:cNvSpPr>
              <p:nvPr/>
            </p:nvSpPr>
            <p:spPr bwMode="auto">
              <a:xfrm>
                <a:off x="1150" y="2215"/>
                <a:ext cx="38"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32" name="Rectangle 154"/>
              <p:cNvSpPr>
                <a:spLocks noChangeArrowheads="1"/>
              </p:cNvSpPr>
              <p:nvPr/>
            </p:nvSpPr>
            <p:spPr bwMode="auto">
              <a:xfrm>
                <a:off x="1207" y="2175"/>
                <a:ext cx="38"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33" name="Rectangle 155"/>
              <p:cNvSpPr>
                <a:spLocks noChangeArrowheads="1"/>
              </p:cNvSpPr>
              <p:nvPr/>
            </p:nvSpPr>
            <p:spPr bwMode="auto">
              <a:xfrm>
                <a:off x="1264" y="2138"/>
                <a:ext cx="38"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34" name="Rectangle 156"/>
              <p:cNvSpPr>
                <a:spLocks noChangeArrowheads="1"/>
              </p:cNvSpPr>
              <p:nvPr/>
            </p:nvSpPr>
            <p:spPr bwMode="auto">
              <a:xfrm>
                <a:off x="1321" y="2115"/>
                <a:ext cx="38"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35" name="Rectangle 157"/>
              <p:cNvSpPr>
                <a:spLocks noChangeArrowheads="1"/>
              </p:cNvSpPr>
              <p:nvPr/>
            </p:nvSpPr>
            <p:spPr bwMode="auto">
              <a:xfrm>
                <a:off x="1378" y="2092"/>
                <a:ext cx="38"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36" name="Rectangle 158"/>
              <p:cNvSpPr>
                <a:spLocks noChangeArrowheads="1"/>
              </p:cNvSpPr>
              <p:nvPr/>
            </p:nvSpPr>
            <p:spPr bwMode="auto">
              <a:xfrm>
                <a:off x="1435" y="2059"/>
                <a:ext cx="38"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37" name="Rectangle 159"/>
              <p:cNvSpPr>
                <a:spLocks noChangeArrowheads="1"/>
              </p:cNvSpPr>
              <p:nvPr/>
            </p:nvSpPr>
            <p:spPr bwMode="auto">
              <a:xfrm>
                <a:off x="1490" y="2050"/>
                <a:ext cx="39"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38" name="Rectangle 160"/>
              <p:cNvSpPr>
                <a:spLocks noChangeArrowheads="1"/>
              </p:cNvSpPr>
              <p:nvPr/>
            </p:nvSpPr>
            <p:spPr bwMode="auto">
              <a:xfrm>
                <a:off x="1547" y="2027"/>
                <a:ext cx="39"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39" name="Rectangle 161"/>
              <p:cNvSpPr>
                <a:spLocks noChangeArrowheads="1"/>
              </p:cNvSpPr>
              <p:nvPr/>
            </p:nvSpPr>
            <p:spPr bwMode="auto">
              <a:xfrm>
                <a:off x="1604" y="2016"/>
                <a:ext cx="39"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40" name="Rectangle 162"/>
              <p:cNvSpPr>
                <a:spLocks noChangeArrowheads="1"/>
              </p:cNvSpPr>
              <p:nvPr/>
            </p:nvSpPr>
            <p:spPr bwMode="auto">
              <a:xfrm>
                <a:off x="1661" y="1991"/>
                <a:ext cx="39"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41" name="Rectangle 163"/>
              <p:cNvSpPr>
                <a:spLocks noChangeArrowheads="1"/>
              </p:cNvSpPr>
              <p:nvPr/>
            </p:nvSpPr>
            <p:spPr bwMode="auto">
              <a:xfrm>
                <a:off x="1718" y="1981"/>
                <a:ext cx="39"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42" name="Rectangle 164"/>
              <p:cNvSpPr>
                <a:spLocks noChangeArrowheads="1"/>
              </p:cNvSpPr>
              <p:nvPr/>
            </p:nvSpPr>
            <p:spPr bwMode="auto">
              <a:xfrm>
                <a:off x="1775" y="1971"/>
                <a:ext cx="39"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43" name="Rectangle 165"/>
              <p:cNvSpPr>
                <a:spLocks noChangeArrowheads="1"/>
              </p:cNvSpPr>
              <p:nvPr/>
            </p:nvSpPr>
            <p:spPr bwMode="auto">
              <a:xfrm>
                <a:off x="1832" y="1958"/>
                <a:ext cx="39"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44" name="Rectangle 166"/>
              <p:cNvSpPr>
                <a:spLocks noChangeArrowheads="1"/>
              </p:cNvSpPr>
              <p:nvPr/>
            </p:nvSpPr>
            <p:spPr bwMode="auto">
              <a:xfrm>
                <a:off x="1889" y="1930"/>
                <a:ext cx="39"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45" name="Rectangle 167"/>
              <p:cNvSpPr>
                <a:spLocks noChangeArrowheads="1"/>
              </p:cNvSpPr>
              <p:nvPr/>
            </p:nvSpPr>
            <p:spPr bwMode="auto">
              <a:xfrm>
                <a:off x="1946" y="1914"/>
                <a:ext cx="39"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46" name="Rectangle 168"/>
              <p:cNvSpPr>
                <a:spLocks noChangeArrowheads="1"/>
              </p:cNvSpPr>
              <p:nvPr/>
            </p:nvSpPr>
            <p:spPr bwMode="auto">
              <a:xfrm>
                <a:off x="2003" y="1928"/>
                <a:ext cx="39"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47" name="Rectangle 169"/>
              <p:cNvSpPr>
                <a:spLocks noChangeArrowheads="1"/>
              </p:cNvSpPr>
              <p:nvPr/>
            </p:nvSpPr>
            <p:spPr bwMode="auto">
              <a:xfrm>
                <a:off x="2060" y="1890"/>
                <a:ext cx="39"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48" name="Rectangle 170"/>
              <p:cNvSpPr>
                <a:spLocks noChangeArrowheads="1"/>
              </p:cNvSpPr>
              <p:nvPr/>
            </p:nvSpPr>
            <p:spPr bwMode="auto">
              <a:xfrm>
                <a:off x="2116" y="1861"/>
                <a:ext cx="38"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49" name="Rectangle 171"/>
              <p:cNvSpPr>
                <a:spLocks noChangeArrowheads="1"/>
              </p:cNvSpPr>
              <p:nvPr/>
            </p:nvSpPr>
            <p:spPr bwMode="auto">
              <a:xfrm>
                <a:off x="2173" y="1857"/>
                <a:ext cx="38"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50" name="Rectangle 172"/>
              <p:cNvSpPr>
                <a:spLocks noChangeArrowheads="1"/>
              </p:cNvSpPr>
              <p:nvPr/>
            </p:nvSpPr>
            <p:spPr bwMode="auto">
              <a:xfrm>
                <a:off x="2230" y="1839"/>
                <a:ext cx="38"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51" name="Rectangle 173"/>
              <p:cNvSpPr>
                <a:spLocks noChangeArrowheads="1"/>
              </p:cNvSpPr>
              <p:nvPr/>
            </p:nvSpPr>
            <p:spPr bwMode="auto">
              <a:xfrm>
                <a:off x="2287" y="1830"/>
                <a:ext cx="38"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52" name="Rectangle 174"/>
              <p:cNvSpPr>
                <a:spLocks noChangeArrowheads="1"/>
              </p:cNvSpPr>
              <p:nvPr/>
            </p:nvSpPr>
            <p:spPr bwMode="auto">
              <a:xfrm>
                <a:off x="2344" y="1791"/>
                <a:ext cx="38"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53" name="Rectangle 175"/>
              <p:cNvSpPr>
                <a:spLocks noChangeArrowheads="1"/>
              </p:cNvSpPr>
              <p:nvPr/>
            </p:nvSpPr>
            <p:spPr bwMode="auto">
              <a:xfrm>
                <a:off x="2401" y="1774"/>
                <a:ext cx="38"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54" name="Rectangle 176"/>
              <p:cNvSpPr>
                <a:spLocks noChangeArrowheads="1"/>
              </p:cNvSpPr>
              <p:nvPr/>
            </p:nvSpPr>
            <p:spPr bwMode="auto">
              <a:xfrm>
                <a:off x="2458" y="1768"/>
                <a:ext cx="38"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55" name="Rectangle 177"/>
              <p:cNvSpPr>
                <a:spLocks noChangeArrowheads="1"/>
              </p:cNvSpPr>
              <p:nvPr/>
            </p:nvSpPr>
            <p:spPr bwMode="auto">
              <a:xfrm>
                <a:off x="2515" y="1734"/>
                <a:ext cx="38"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56" name="Rectangle 178"/>
              <p:cNvSpPr>
                <a:spLocks noChangeArrowheads="1"/>
              </p:cNvSpPr>
              <p:nvPr/>
            </p:nvSpPr>
            <p:spPr bwMode="auto">
              <a:xfrm>
                <a:off x="2572" y="1753"/>
                <a:ext cx="38"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57" name="Rectangle 179"/>
              <p:cNvSpPr>
                <a:spLocks noChangeArrowheads="1"/>
              </p:cNvSpPr>
              <p:nvPr/>
            </p:nvSpPr>
            <p:spPr bwMode="auto">
              <a:xfrm>
                <a:off x="2798" y="1677"/>
                <a:ext cx="39"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58" name="Rectangle 180"/>
              <p:cNvSpPr>
                <a:spLocks noChangeArrowheads="1"/>
              </p:cNvSpPr>
              <p:nvPr/>
            </p:nvSpPr>
            <p:spPr bwMode="auto">
              <a:xfrm>
                <a:off x="2969" y="1640"/>
                <a:ext cx="39"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59" name="Rectangle 181"/>
              <p:cNvSpPr>
                <a:spLocks noChangeArrowheads="1"/>
              </p:cNvSpPr>
              <p:nvPr/>
            </p:nvSpPr>
            <p:spPr bwMode="auto">
              <a:xfrm>
                <a:off x="3197" y="1569"/>
                <a:ext cx="39"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60" name="Rectangle 182"/>
              <p:cNvSpPr>
                <a:spLocks noChangeArrowheads="1"/>
              </p:cNvSpPr>
              <p:nvPr/>
            </p:nvSpPr>
            <p:spPr bwMode="auto">
              <a:xfrm>
                <a:off x="3367" y="1505"/>
                <a:ext cx="38"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61" name="Rectangle 183"/>
              <p:cNvSpPr>
                <a:spLocks noChangeArrowheads="1"/>
              </p:cNvSpPr>
              <p:nvPr/>
            </p:nvSpPr>
            <p:spPr bwMode="auto">
              <a:xfrm>
                <a:off x="3595" y="1463"/>
                <a:ext cx="38"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62" name="Rectangle 184"/>
              <p:cNvSpPr>
                <a:spLocks noChangeArrowheads="1"/>
              </p:cNvSpPr>
              <p:nvPr/>
            </p:nvSpPr>
            <p:spPr bwMode="auto">
              <a:xfrm>
                <a:off x="3652" y="1449"/>
                <a:ext cx="38"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63" name="Rectangle 185"/>
              <p:cNvSpPr>
                <a:spLocks noChangeArrowheads="1"/>
              </p:cNvSpPr>
              <p:nvPr/>
            </p:nvSpPr>
            <p:spPr bwMode="auto">
              <a:xfrm>
                <a:off x="3709" y="1440"/>
                <a:ext cx="38"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64" name="Rectangle 186"/>
              <p:cNvSpPr>
                <a:spLocks noChangeArrowheads="1"/>
              </p:cNvSpPr>
              <p:nvPr/>
            </p:nvSpPr>
            <p:spPr bwMode="auto">
              <a:xfrm>
                <a:off x="3766" y="1423"/>
                <a:ext cx="38"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65" name="Rectangle 187"/>
              <p:cNvSpPr>
                <a:spLocks noChangeArrowheads="1"/>
              </p:cNvSpPr>
              <p:nvPr/>
            </p:nvSpPr>
            <p:spPr bwMode="auto">
              <a:xfrm>
                <a:off x="3823" y="1431"/>
                <a:ext cx="38"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66" name="Rectangle 188"/>
              <p:cNvSpPr>
                <a:spLocks noChangeArrowheads="1"/>
              </p:cNvSpPr>
              <p:nvPr/>
            </p:nvSpPr>
            <p:spPr bwMode="auto">
              <a:xfrm>
                <a:off x="3880" y="1420"/>
                <a:ext cx="38"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67" name="Rectangle 189"/>
              <p:cNvSpPr>
                <a:spLocks noChangeArrowheads="1"/>
              </p:cNvSpPr>
              <p:nvPr/>
            </p:nvSpPr>
            <p:spPr bwMode="auto">
              <a:xfrm>
                <a:off x="3935" y="1403"/>
                <a:ext cx="39"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68" name="Rectangle 190"/>
              <p:cNvSpPr>
                <a:spLocks noChangeArrowheads="1"/>
              </p:cNvSpPr>
              <p:nvPr/>
            </p:nvSpPr>
            <p:spPr bwMode="auto">
              <a:xfrm>
                <a:off x="3992" y="1391"/>
                <a:ext cx="39"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69" name="Rectangle 191"/>
              <p:cNvSpPr>
                <a:spLocks noChangeArrowheads="1"/>
              </p:cNvSpPr>
              <p:nvPr/>
            </p:nvSpPr>
            <p:spPr bwMode="auto">
              <a:xfrm>
                <a:off x="4049" y="1432"/>
                <a:ext cx="39"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70" name="Rectangle 192"/>
              <p:cNvSpPr>
                <a:spLocks noChangeArrowheads="1"/>
              </p:cNvSpPr>
              <p:nvPr/>
            </p:nvSpPr>
            <p:spPr bwMode="auto">
              <a:xfrm>
                <a:off x="4106" y="1462"/>
                <a:ext cx="39"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71" name="Rectangle 193"/>
              <p:cNvSpPr>
                <a:spLocks noChangeArrowheads="1"/>
              </p:cNvSpPr>
              <p:nvPr/>
            </p:nvSpPr>
            <p:spPr bwMode="auto">
              <a:xfrm>
                <a:off x="4163" y="1438"/>
                <a:ext cx="39" cy="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72" name="Rectangle 194"/>
              <p:cNvSpPr>
                <a:spLocks noChangeArrowheads="1"/>
              </p:cNvSpPr>
              <p:nvPr/>
            </p:nvSpPr>
            <p:spPr bwMode="auto">
              <a:xfrm>
                <a:off x="4220" y="1425"/>
                <a:ext cx="39"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73" name="Rectangle 195"/>
              <p:cNvSpPr>
                <a:spLocks noChangeArrowheads="1"/>
              </p:cNvSpPr>
              <p:nvPr/>
            </p:nvSpPr>
            <p:spPr bwMode="auto">
              <a:xfrm>
                <a:off x="4277" y="1425"/>
                <a:ext cx="39"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74" name="Rectangle 196"/>
              <p:cNvSpPr>
                <a:spLocks noChangeArrowheads="1"/>
              </p:cNvSpPr>
              <p:nvPr/>
            </p:nvSpPr>
            <p:spPr bwMode="auto">
              <a:xfrm>
                <a:off x="4334" y="1405"/>
                <a:ext cx="39" cy="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275" name="Line 197"/>
              <p:cNvSpPr>
                <a:spLocks noChangeShapeType="1"/>
              </p:cNvSpPr>
              <p:nvPr/>
            </p:nvSpPr>
            <p:spPr bwMode="auto">
              <a:xfrm>
                <a:off x="940" y="2104"/>
                <a:ext cx="1" cy="111"/>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76" name="Line 198"/>
              <p:cNvSpPr>
                <a:spLocks noChangeShapeType="1"/>
              </p:cNvSpPr>
              <p:nvPr/>
            </p:nvSpPr>
            <p:spPr bwMode="auto">
              <a:xfrm>
                <a:off x="940" y="2233"/>
                <a:ext cx="57" cy="13"/>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77" name="Line 199"/>
              <p:cNvSpPr>
                <a:spLocks noChangeShapeType="1"/>
              </p:cNvSpPr>
              <p:nvPr/>
            </p:nvSpPr>
            <p:spPr bwMode="auto">
              <a:xfrm>
                <a:off x="997" y="2116"/>
                <a:ext cx="1" cy="111"/>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78" name="Line 200"/>
              <p:cNvSpPr>
                <a:spLocks noChangeShapeType="1"/>
              </p:cNvSpPr>
              <p:nvPr/>
            </p:nvSpPr>
            <p:spPr bwMode="auto">
              <a:xfrm>
                <a:off x="997" y="2246"/>
                <a:ext cx="57" cy="134"/>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79" name="Line 201"/>
              <p:cNvSpPr>
                <a:spLocks noChangeShapeType="1"/>
              </p:cNvSpPr>
              <p:nvPr/>
            </p:nvSpPr>
            <p:spPr bwMode="auto">
              <a:xfrm>
                <a:off x="1054" y="2270"/>
                <a:ext cx="1" cy="91"/>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80" name="Line 202"/>
              <p:cNvSpPr>
                <a:spLocks noChangeShapeType="1"/>
              </p:cNvSpPr>
              <p:nvPr/>
            </p:nvSpPr>
            <p:spPr bwMode="auto">
              <a:xfrm>
                <a:off x="1054" y="2380"/>
                <a:ext cx="57" cy="84"/>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81" name="Line 203"/>
              <p:cNvSpPr>
                <a:spLocks noChangeShapeType="1"/>
              </p:cNvSpPr>
              <p:nvPr/>
            </p:nvSpPr>
            <p:spPr bwMode="auto">
              <a:xfrm>
                <a:off x="1111" y="2349"/>
                <a:ext cx="1" cy="97"/>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82" name="Line 204"/>
              <p:cNvSpPr>
                <a:spLocks noChangeShapeType="1"/>
              </p:cNvSpPr>
              <p:nvPr/>
            </p:nvSpPr>
            <p:spPr bwMode="auto">
              <a:xfrm>
                <a:off x="1111" y="2464"/>
                <a:ext cx="57" cy="77"/>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558283" name="Group 406"/>
            <p:cNvGrpSpPr>
              <a:grpSpLocks/>
            </p:cNvGrpSpPr>
            <p:nvPr/>
          </p:nvGrpSpPr>
          <p:grpSpPr bwMode="auto">
            <a:xfrm>
              <a:off x="1463675" y="3150945"/>
              <a:ext cx="5475288" cy="1888983"/>
              <a:chOff x="922" y="2042"/>
              <a:chExt cx="3449" cy="1159"/>
            </a:xfrm>
          </p:grpSpPr>
          <p:sp>
            <p:nvSpPr>
              <p:cNvPr id="558284" name="Line 206"/>
              <p:cNvSpPr>
                <a:spLocks noChangeShapeType="1"/>
              </p:cNvSpPr>
              <p:nvPr/>
            </p:nvSpPr>
            <p:spPr bwMode="auto">
              <a:xfrm>
                <a:off x="1168" y="2426"/>
                <a:ext cx="1" cy="97"/>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85" name="Line 207"/>
              <p:cNvSpPr>
                <a:spLocks noChangeShapeType="1"/>
              </p:cNvSpPr>
              <p:nvPr/>
            </p:nvSpPr>
            <p:spPr bwMode="auto">
              <a:xfrm>
                <a:off x="1168" y="2541"/>
                <a:ext cx="57" cy="79"/>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86" name="Line 208"/>
              <p:cNvSpPr>
                <a:spLocks noChangeShapeType="1"/>
              </p:cNvSpPr>
              <p:nvPr/>
            </p:nvSpPr>
            <p:spPr bwMode="auto">
              <a:xfrm>
                <a:off x="1225" y="2500"/>
                <a:ext cx="1" cy="101"/>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87" name="Line 209"/>
              <p:cNvSpPr>
                <a:spLocks noChangeShapeType="1"/>
              </p:cNvSpPr>
              <p:nvPr/>
            </p:nvSpPr>
            <p:spPr bwMode="auto">
              <a:xfrm>
                <a:off x="1225" y="2620"/>
                <a:ext cx="57" cy="57"/>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88" name="Line 210"/>
              <p:cNvSpPr>
                <a:spLocks noChangeShapeType="1"/>
              </p:cNvSpPr>
              <p:nvPr/>
            </p:nvSpPr>
            <p:spPr bwMode="auto">
              <a:xfrm>
                <a:off x="1282" y="2561"/>
                <a:ext cx="1" cy="97"/>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89" name="Line 211"/>
              <p:cNvSpPr>
                <a:spLocks noChangeShapeType="1"/>
              </p:cNvSpPr>
              <p:nvPr/>
            </p:nvSpPr>
            <p:spPr bwMode="auto">
              <a:xfrm>
                <a:off x="1282" y="2677"/>
                <a:ext cx="57" cy="63"/>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90" name="Line 212"/>
              <p:cNvSpPr>
                <a:spLocks noChangeShapeType="1"/>
              </p:cNvSpPr>
              <p:nvPr/>
            </p:nvSpPr>
            <p:spPr bwMode="auto">
              <a:xfrm>
                <a:off x="1339" y="2620"/>
                <a:ext cx="1" cy="102"/>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91" name="Line 213"/>
              <p:cNvSpPr>
                <a:spLocks noChangeShapeType="1"/>
              </p:cNvSpPr>
              <p:nvPr/>
            </p:nvSpPr>
            <p:spPr bwMode="auto">
              <a:xfrm>
                <a:off x="1339" y="2740"/>
                <a:ext cx="57" cy="65"/>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92" name="Line 214"/>
              <p:cNvSpPr>
                <a:spLocks noChangeShapeType="1"/>
              </p:cNvSpPr>
              <p:nvPr/>
            </p:nvSpPr>
            <p:spPr bwMode="auto">
              <a:xfrm>
                <a:off x="1396" y="2686"/>
                <a:ext cx="1" cy="100"/>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93" name="Line 215"/>
              <p:cNvSpPr>
                <a:spLocks noChangeShapeType="1"/>
              </p:cNvSpPr>
              <p:nvPr/>
            </p:nvSpPr>
            <p:spPr bwMode="auto">
              <a:xfrm>
                <a:off x="1396" y="2805"/>
                <a:ext cx="57" cy="51"/>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94" name="Line 216"/>
              <p:cNvSpPr>
                <a:spLocks noChangeShapeType="1"/>
              </p:cNvSpPr>
              <p:nvPr/>
            </p:nvSpPr>
            <p:spPr bwMode="auto">
              <a:xfrm>
                <a:off x="1453" y="2732"/>
                <a:ext cx="1" cy="105"/>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95" name="Line 217"/>
              <p:cNvSpPr>
                <a:spLocks noChangeShapeType="1"/>
              </p:cNvSpPr>
              <p:nvPr/>
            </p:nvSpPr>
            <p:spPr bwMode="auto">
              <a:xfrm>
                <a:off x="1453" y="2856"/>
                <a:ext cx="56" cy="55"/>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96" name="Line 218"/>
              <p:cNvSpPr>
                <a:spLocks noChangeShapeType="1"/>
              </p:cNvSpPr>
              <p:nvPr/>
            </p:nvSpPr>
            <p:spPr bwMode="auto">
              <a:xfrm>
                <a:off x="1509" y="2786"/>
                <a:ext cx="1" cy="107"/>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97" name="Line 219"/>
              <p:cNvSpPr>
                <a:spLocks noChangeShapeType="1"/>
              </p:cNvSpPr>
              <p:nvPr/>
            </p:nvSpPr>
            <p:spPr bwMode="auto">
              <a:xfrm>
                <a:off x="1509" y="2911"/>
                <a:ext cx="57" cy="49"/>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98" name="Line 220"/>
              <p:cNvSpPr>
                <a:spLocks noChangeShapeType="1"/>
              </p:cNvSpPr>
              <p:nvPr/>
            </p:nvSpPr>
            <p:spPr bwMode="auto">
              <a:xfrm>
                <a:off x="1566" y="2829"/>
                <a:ext cx="1" cy="113"/>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299" name="Line 221"/>
              <p:cNvSpPr>
                <a:spLocks noChangeShapeType="1"/>
              </p:cNvSpPr>
              <p:nvPr/>
            </p:nvSpPr>
            <p:spPr bwMode="auto">
              <a:xfrm>
                <a:off x="1566" y="2960"/>
                <a:ext cx="57" cy="47"/>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00" name="Line 222"/>
              <p:cNvSpPr>
                <a:spLocks noChangeShapeType="1"/>
              </p:cNvSpPr>
              <p:nvPr/>
            </p:nvSpPr>
            <p:spPr bwMode="auto">
              <a:xfrm>
                <a:off x="1623" y="2879"/>
                <a:ext cx="1" cy="109"/>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01" name="Line 223"/>
              <p:cNvSpPr>
                <a:spLocks noChangeShapeType="1"/>
              </p:cNvSpPr>
              <p:nvPr/>
            </p:nvSpPr>
            <p:spPr bwMode="auto">
              <a:xfrm>
                <a:off x="1623" y="3007"/>
                <a:ext cx="57" cy="52"/>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02" name="Line 224"/>
              <p:cNvSpPr>
                <a:spLocks noChangeShapeType="1"/>
              </p:cNvSpPr>
              <p:nvPr/>
            </p:nvSpPr>
            <p:spPr bwMode="auto">
              <a:xfrm>
                <a:off x="1680" y="2919"/>
                <a:ext cx="1" cy="121"/>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03" name="Line 225"/>
              <p:cNvSpPr>
                <a:spLocks noChangeShapeType="1"/>
              </p:cNvSpPr>
              <p:nvPr/>
            </p:nvSpPr>
            <p:spPr bwMode="auto">
              <a:xfrm flipV="1">
                <a:off x="1680" y="3057"/>
                <a:ext cx="57" cy="2"/>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04" name="Line 226"/>
              <p:cNvSpPr>
                <a:spLocks noChangeShapeType="1"/>
              </p:cNvSpPr>
              <p:nvPr/>
            </p:nvSpPr>
            <p:spPr bwMode="auto">
              <a:xfrm>
                <a:off x="1737" y="2930"/>
                <a:ext cx="1" cy="109"/>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05" name="Line 227"/>
              <p:cNvSpPr>
                <a:spLocks noChangeShapeType="1"/>
              </p:cNvSpPr>
              <p:nvPr/>
            </p:nvSpPr>
            <p:spPr bwMode="auto">
              <a:xfrm flipV="1">
                <a:off x="1737" y="3053"/>
                <a:ext cx="57" cy="4"/>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06" name="Line 228"/>
              <p:cNvSpPr>
                <a:spLocks noChangeShapeType="1"/>
              </p:cNvSpPr>
              <p:nvPr/>
            </p:nvSpPr>
            <p:spPr bwMode="auto">
              <a:xfrm>
                <a:off x="1794" y="2925"/>
                <a:ext cx="1" cy="109"/>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07" name="Line 229"/>
              <p:cNvSpPr>
                <a:spLocks noChangeShapeType="1"/>
              </p:cNvSpPr>
              <p:nvPr/>
            </p:nvSpPr>
            <p:spPr bwMode="auto">
              <a:xfrm>
                <a:off x="1794" y="3053"/>
                <a:ext cx="57" cy="1"/>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08" name="Line 230"/>
              <p:cNvSpPr>
                <a:spLocks noChangeShapeType="1"/>
              </p:cNvSpPr>
              <p:nvPr/>
            </p:nvSpPr>
            <p:spPr bwMode="auto">
              <a:xfrm>
                <a:off x="1851" y="2937"/>
                <a:ext cx="1" cy="97"/>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09" name="Line 231"/>
              <p:cNvSpPr>
                <a:spLocks noChangeShapeType="1"/>
              </p:cNvSpPr>
              <p:nvPr/>
            </p:nvSpPr>
            <p:spPr bwMode="auto">
              <a:xfrm>
                <a:off x="1851" y="3053"/>
                <a:ext cx="57" cy="11"/>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10" name="Line 232"/>
              <p:cNvSpPr>
                <a:spLocks noChangeShapeType="1"/>
              </p:cNvSpPr>
              <p:nvPr/>
            </p:nvSpPr>
            <p:spPr bwMode="auto">
              <a:xfrm>
                <a:off x="1908" y="2942"/>
                <a:ext cx="1" cy="103"/>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11" name="Line 233"/>
              <p:cNvSpPr>
                <a:spLocks noChangeShapeType="1"/>
              </p:cNvSpPr>
              <p:nvPr/>
            </p:nvSpPr>
            <p:spPr bwMode="auto">
              <a:xfrm flipV="1">
                <a:off x="1908" y="3056"/>
                <a:ext cx="57" cy="8"/>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12" name="Line 234"/>
              <p:cNvSpPr>
                <a:spLocks noChangeShapeType="1"/>
              </p:cNvSpPr>
              <p:nvPr/>
            </p:nvSpPr>
            <p:spPr bwMode="auto">
              <a:xfrm>
                <a:off x="1965" y="2953"/>
                <a:ext cx="1" cy="84"/>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13" name="Line 235"/>
              <p:cNvSpPr>
                <a:spLocks noChangeShapeType="1"/>
              </p:cNvSpPr>
              <p:nvPr/>
            </p:nvSpPr>
            <p:spPr bwMode="auto">
              <a:xfrm>
                <a:off x="1965" y="3056"/>
                <a:ext cx="57" cy="8"/>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14" name="Line 236"/>
              <p:cNvSpPr>
                <a:spLocks noChangeShapeType="1"/>
              </p:cNvSpPr>
              <p:nvPr/>
            </p:nvSpPr>
            <p:spPr bwMode="auto">
              <a:xfrm>
                <a:off x="2022" y="2957"/>
                <a:ext cx="1" cy="88"/>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15" name="Line 237"/>
              <p:cNvSpPr>
                <a:spLocks noChangeShapeType="1"/>
              </p:cNvSpPr>
              <p:nvPr/>
            </p:nvSpPr>
            <p:spPr bwMode="auto">
              <a:xfrm>
                <a:off x="2022" y="3064"/>
                <a:ext cx="57" cy="1"/>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16" name="Line 238"/>
              <p:cNvSpPr>
                <a:spLocks noChangeShapeType="1"/>
              </p:cNvSpPr>
              <p:nvPr/>
            </p:nvSpPr>
            <p:spPr bwMode="auto">
              <a:xfrm>
                <a:off x="2079" y="2971"/>
                <a:ext cx="1" cy="74"/>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17" name="Line 239"/>
              <p:cNvSpPr>
                <a:spLocks noChangeShapeType="1"/>
              </p:cNvSpPr>
              <p:nvPr/>
            </p:nvSpPr>
            <p:spPr bwMode="auto">
              <a:xfrm flipV="1">
                <a:off x="2079" y="3016"/>
                <a:ext cx="55" cy="48"/>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18" name="Line 240"/>
              <p:cNvSpPr>
                <a:spLocks noChangeShapeType="1"/>
              </p:cNvSpPr>
              <p:nvPr/>
            </p:nvSpPr>
            <p:spPr bwMode="auto">
              <a:xfrm>
                <a:off x="2134" y="2913"/>
                <a:ext cx="1" cy="84"/>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19" name="Line 241"/>
              <p:cNvSpPr>
                <a:spLocks noChangeShapeType="1"/>
              </p:cNvSpPr>
              <p:nvPr/>
            </p:nvSpPr>
            <p:spPr bwMode="auto">
              <a:xfrm>
                <a:off x="2134" y="3016"/>
                <a:ext cx="57" cy="57"/>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20" name="Line 242"/>
              <p:cNvSpPr>
                <a:spLocks noChangeShapeType="1"/>
              </p:cNvSpPr>
              <p:nvPr/>
            </p:nvSpPr>
            <p:spPr bwMode="auto">
              <a:xfrm>
                <a:off x="2191" y="2965"/>
                <a:ext cx="1" cy="89"/>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21" name="Line 243"/>
              <p:cNvSpPr>
                <a:spLocks noChangeShapeType="1"/>
              </p:cNvSpPr>
              <p:nvPr/>
            </p:nvSpPr>
            <p:spPr bwMode="auto">
              <a:xfrm>
                <a:off x="2191" y="3073"/>
                <a:ext cx="57" cy="11"/>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22" name="Line 244"/>
              <p:cNvSpPr>
                <a:spLocks noChangeShapeType="1"/>
              </p:cNvSpPr>
              <p:nvPr/>
            </p:nvSpPr>
            <p:spPr bwMode="auto">
              <a:xfrm>
                <a:off x="2248" y="2990"/>
                <a:ext cx="1" cy="75"/>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23" name="Line 245"/>
              <p:cNvSpPr>
                <a:spLocks noChangeShapeType="1"/>
              </p:cNvSpPr>
              <p:nvPr/>
            </p:nvSpPr>
            <p:spPr bwMode="auto">
              <a:xfrm flipV="1">
                <a:off x="2248" y="3076"/>
                <a:ext cx="57" cy="8"/>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24" name="Line 246"/>
              <p:cNvSpPr>
                <a:spLocks noChangeShapeType="1"/>
              </p:cNvSpPr>
              <p:nvPr/>
            </p:nvSpPr>
            <p:spPr bwMode="auto">
              <a:xfrm>
                <a:off x="2305" y="2959"/>
                <a:ext cx="1" cy="98"/>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25" name="Line 247"/>
              <p:cNvSpPr>
                <a:spLocks noChangeShapeType="1"/>
              </p:cNvSpPr>
              <p:nvPr/>
            </p:nvSpPr>
            <p:spPr bwMode="auto">
              <a:xfrm flipV="1">
                <a:off x="2305" y="3061"/>
                <a:ext cx="57" cy="15"/>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26" name="Line 248"/>
              <p:cNvSpPr>
                <a:spLocks noChangeShapeType="1"/>
              </p:cNvSpPr>
              <p:nvPr/>
            </p:nvSpPr>
            <p:spPr bwMode="auto">
              <a:xfrm>
                <a:off x="2362" y="2968"/>
                <a:ext cx="1" cy="74"/>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27" name="Line 249"/>
              <p:cNvSpPr>
                <a:spLocks noChangeShapeType="1"/>
              </p:cNvSpPr>
              <p:nvPr/>
            </p:nvSpPr>
            <p:spPr bwMode="auto">
              <a:xfrm>
                <a:off x="2362" y="3061"/>
                <a:ext cx="57" cy="72"/>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28" name="Line 250"/>
              <p:cNvSpPr>
                <a:spLocks noChangeShapeType="1"/>
              </p:cNvSpPr>
              <p:nvPr/>
            </p:nvSpPr>
            <p:spPr bwMode="auto">
              <a:xfrm>
                <a:off x="2419" y="3030"/>
                <a:ext cx="1" cy="84"/>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29" name="Line 251"/>
              <p:cNvSpPr>
                <a:spLocks noChangeShapeType="1"/>
              </p:cNvSpPr>
              <p:nvPr/>
            </p:nvSpPr>
            <p:spPr bwMode="auto">
              <a:xfrm flipV="1">
                <a:off x="2419" y="3084"/>
                <a:ext cx="57" cy="49"/>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30" name="Line 252"/>
              <p:cNvSpPr>
                <a:spLocks noChangeShapeType="1"/>
              </p:cNvSpPr>
              <p:nvPr/>
            </p:nvSpPr>
            <p:spPr bwMode="auto">
              <a:xfrm>
                <a:off x="2476" y="2987"/>
                <a:ext cx="1" cy="78"/>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31" name="Line 253"/>
              <p:cNvSpPr>
                <a:spLocks noChangeShapeType="1"/>
              </p:cNvSpPr>
              <p:nvPr/>
            </p:nvSpPr>
            <p:spPr bwMode="auto">
              <a:xfrm>
                <a:off x="2476" y="3084"/>
                <a:ext cx="57" cy="3"/>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32" name="Line 254"/>
              <p:cNvSpPr>
                <a:spLocks noChangeShapeType="1"/>
              </p:cNvSpPr>
              <p:nvPr/>
            </p:nvSpPr>
            <p:spPr bwMode="auto">
              <a:xfrm>
                <a:off x="2533" y="2973"/>
                <a:ext cx="1" cy="95"/>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33" name="Line 255"/>
              <p:cNvSpPr>
                <a:spLocks noChangeShapeType="1"/>
              </p:cNvSpPr>
              <p:nvPr/>
            </p:nvSpPr>
            <p:spPr bwMode="auto">
              <a:xfrm>
                <a:off x="2533" y="3087"/>
                <a:ext cx="57" cy="1"/>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34" name="Line 256"/>
              <p:cNvSpPr>
                <a:spLocks noChangeShapeType="1"/>
              </p:cNvSpPr>
              <p:nvPr/>
            </p:nvSpPr>
            <p:spPr bwMode="auto">
              <a:xfrm>
                <a:off x="2590" y="2988"/>
                <a:ext cx="1" cy="80"/>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35" name="Line 257"/>
              <p:cNvSpPr>
                <a:spLocks noChangeShapeType="1"/>
              </p:cNvSpPr>
              <p:nvPr/>
            </p:nvSpPr>
            <p:spPr bwMode="auto">
              <a:xfrm flipV="1">
                <a:off x="2590" y="3025"/>
                <a:ext cx="227" cy="62"/>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36" name="Line 258"/>
              <p:cNvSpPr>
                <a:spLocks noChangeShapeType="1"/>
              </p:cNvSpPr>
              <p:nvPr/>
            </p:nvSpPr>
            <p:spPr bwMode="auto">
              <a:xfrm>
                <a:off x="2817" y="2933"/>
                <a:ext cx="1" cy="74"/>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37" name="Line 259"/>
              <p:cNvSpPr>
                <a:spLocks noChangeShapeType="1"/>
              </p:cNvSpPr>
              <p:nvPr/>
            </p:nvSpPr>
            <p:spPr bwMode="auto">
              <a:xfrm>
                <a:off x="2817" y="3025"/>
                <a:ext cx="171" cy="11"/>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38" name="Line 260"/>
              <p:cNvSpPr>
                <a:spLocks noChangeShapeType="1"/>
              </p:cNvSpPr>
              <p:nvPr/>
            </p:nvSpPr>
            <p:spPr bwMode="auto">
              <a:xfrm>
                <a:off x="2988" y="2948"/>
                <a:ext cx="1" cy="69"/>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39" name="Line 261"/>
              <p:cNvSpPr>
                <a:spLocks noChangeShapeType="1"/>
              </p:cNvSpPr>
              <p:nvPr/>
            </p:nvSpPr>
            <p:spPr bwMode="auto">
              <a:xfrm flipV="1">
                <a:off x="2988" y="2999"/>
                <a:ext cx="228" cy="37"/>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40" name="Line 262"/>
              <p:cNvSpPr>
                <a:spLocks noChangeShapeType="1"/>
              </p:cNvSpPr>
              <p:nvPr/>
            </p:nvSpPr>
            <p:spPr bwMode="auto">
              <a:xfrm>
                <a:off x="3216" y="2910"/>
                <a:ext cx="1" cy="70"/>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41" name="Line 263"/>
              <p:cNvSpPr>
                <a:spLocks noChangeShapeType="1"/>
              </p:cNvSpPr>
              <p:nvPr/>
            </p:nvSpPr>
            <p:spPr bwMode="auto">
              <a:xfrm>
                <a:off x="3216" y="2999"/>
                <a:ext cx="169" cy="18"/>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42" name="Line 264"/>
              <p:cNvSpPr>
                <a:spLocks noChangeShapeType="1"/>
              </p:cNvSpPr>
              <p:nvPr/>
            </p:nvSpPr>
            <p:spPr bwMode="auto">
              <a:xfrm>
                <a:off x="3385" y="2930"/>
                <a:ext cx="1" cy="69"/>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43" name="Line 265"/>
              <p:cNvSpPr>
                <a:spLocks noChangeShapeType="1"/>
              </p:cNvSpPr>
              <p:nvPr/>
            </p:nvSpPr>
            <p:spPr bwMode="auto">
              <a:xfrm flipV="1">
                <a:off x="3385" y="2983"/>
                <a:ext cx="228" cy="34"/>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44" name="Line 266"/>
              <p:cNvSpPr>
                <a:spLocks noChangeShapeType="1"/>
              </p:cNvSpPr>
              <p:nvPr/>
            </p:nvSpPr>
            <p:spPr bwMode="auto">
              <a:xfrm>
                <a:off x="3613" y="2903"/>
                <a:ext cx="1" cy="62"/>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45" name="Line 267"/>
              <p:cNvSpPr>
                <a:spLocks noChangeShapeType="1"/>
              </p:cNvSpPr>
              <p:nvPr/>
            </p:nvSpPr>
            <p:spPr bwMode="auto">
              <a:xfrm>
                <a:off x="3613" y="2983"/>
                <a:ext cx="57" cy="41"/>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46" name="Line 268"/>
              <p:cNvSpPr>
                <a:spLocks noChangeShapeType="1"/>
              </p:cNvSpPr>
              <p:nvPr/>
            </p:nvSpPr>
            <p:spPr bwMode="auto">
              <a:xfrm>
                <a:off x="3670" y="2947"/>
                <a:ext cx="1" cy="58"/>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47" name="Line 269"/>
              <p:cNvSpPr>
                <a:spLocks noChangeShapeType="1"/>
              </p:cNvSpPr>
              <p:nvPr/>
            </p:nvSpPr>
            <p:spPr bwMode="auto">
              <a:xfrm flipV="1">
                <a:off x="3670" y="2990"/>
                <a:ext cx="57" cy="34"/>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48" name="Line 270"/>
              <p:cNvSpPr>
                <a:spLocks noChangeShapeType="1"/>
              </p:cNvSpPr>
              <p:nvPr/>
            </p:nvSpPr>
            <p:spPr bwMode="auto">
              <a:xfrm>
                <a:off x="3727" y="2910"/>
                <a:ext cx="1" cy="61"/>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49" name="Line 271"/>
              <p:cNvSpPr>
                <a:spLocks noChangeShapeType="1"/>
              </p:cNvSpPr>
              <p:nvPr/>
            </p:nvSpPr>
            <p:spPr bwMode="auto">
              <a:xfrm>
                <a:off x="3727" y="2990"/>
                <a:ext cx="57" cy="1"/>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50" name="Line 272"/>
              <p:cNvSpPr>
                <a:spLocks noChangeShapeType="1"/>
              </p:cNvSpPr>
              <p:nvPr/>
            </p:nvSpPr>
            <p:spPr bwMode="auto">
              <a:xfrm>
                <a:off x="3784" y="2891"/>
                <a:ext cx="1" cy="82"/>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51" name="Line 273"/>
              <p:cNvSpPr>
                <a:spLocks noChangeShapeType="1"/>
              </p:cNvSpPr>
              <p:nvPr/>
            </p:nvSpPr>
            <p:spPr bwMode="auto">
              <a:xfrm flipV="1">
                <a:off x="3784" y="2988"/>
                <a:ext cx="57" cy="3"/>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52" name="Line 274"/>
              <p:cNvSpPr>
                <a:spLocks noChangeShapeType="1"/>
              </p:cNvSpPr>
              <p:nvPr/>
            </p:nvSpPr>
            <p:spPr bwMode="auto">
              <a:xfrm>
                <a:off x="3841" y="2890"/>
                <a:ext cx="1" cy="80"/>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53" name="Line 275"/>
              <p:cNvSpPr>
                <a:spLocks noChangeShapeType="1"/>
              </p:cNvSpPr>
              <p:nvPr/>
            </p:nvSpPr>
            <p:spPr bwMode="auto">
              <a:xfrm flipV="1">
                <a:off x="3841" y="2985"/>
                <a:ext cx="57" cy="3"/>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54" name="Line 276"/>
              <p:cNvSpPr>
                <a:spLocks noChangeShapeType="1"/>
              </p:cNvSpPr>
              <p:nvPr/>
            </p:nvSpPr>
            <p:spPr bwMode="auto">
              <a:xfrm>
                <a:off x="3898" y="2886"/>
                <a:ext cx="1" cy="81"/>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55" name="Line 277"/>
              <p:cNvSpPr>
                <a:spLocks noChangeShapeType="1"/>
              </p:cNvSpPr>
              <p:nvPr/>
            </p:nvSpPr>
            <p:spPr bwMode="auto">
              <a:xfrm flipV="1">
                <a:off x="3898" y="2960"/>
                <a:ext cx="56" cy="25"/>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56" name="Line 278"/>
              <p:cNvSpPr>
                <a:spLocks noChangeShapeType="1"/>
              </p:cNvSpPr>
              <p:nvPr/>
            </p:nvSpPr>
            <p:spPr bwMode="auto">
              <a:xfrm>
                <a:off x="3954" y="2856"/>
                <a:ext cx="1" cy="86"/>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57" name="Line 279"/>
              <p:cNvSpPr>
                <a:spLocks noChangeShapeType="1"/>
              </p:cNvSpPr>
              <p:nvPr/>
            </p:nvSpPr>
            <p:spPr bwMode="auto">
              <a:xfrm flipV="1">
                <a:off x="3954" y="2911"/>
                <a:ext cx="57" cy="49"/>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58" name="Line 280"/>
              <p:cNvSpPr>
                <a:spLocks noChangeShapeType="1"/>
              </p:cNvSpPr>
              <p:nvPr/>
            </p:nvSpPr>
            <p:spPr bwMode="auto">
              <a:xfrm>
                <a:off x="4011" y="2814"/>
                <a:ext cx="1" cy="79"/>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59" name="Line 281"/>
              <p:cNvSpPr>
                <a:spLocks noChangeShapeType="1"/>
              </p:cNvSpPr>
              <p:nvPr/>
            </p:nvSpPr>
            <p:spPr bwMode="auto">
              <a:xfrm>
                <a:off x="4011" y="2911"/>
                <a:ext cx="57" cy="59"/>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60" name="Line 282"/>
              <p:cNvSpPr>
                <a:spLocks noChangeShapeType="1"/>
              </p:cNvSpPr>
              <p:nvPr/>
            </p:nvSpPr>
            <p:spPr bwMode="auto">
              <a:xfrm>
                <a:off x="4068" y="2865"/>
                <a:ext cx="1" cy="86"/>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61" name="Line 283"/>
              <p:cNvSpPr>
                <a:spLocks noChangeShapeType="1"/>
              </p:cNvSpPr>
              <p:nvPr/>
            </p:nvSpPr>
            <p:spPr bwMode="auto">
              <a:xfrm>
                <a:off x="4068" y="2970"/>
                <a:ext cx="57" cy="157"/>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62" name="Line 284"/>
              <p:cNvSpPr>
                <a:spLocks noChangeShapeType="1"/>
              </p:cNvSpPr>
              <p:nvPr/>
            </p:nvSpPr>
            <p:spPr bwMode="auto">
              <a:xfrm>
                <a:off x="4125" y="3013"/>
                <a:ext cx="1" cy="95"/>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63" name="Line 285"/>
              <p:cNvSpPr>
                <a:spLocks noChangeShapeType="1"/>
              </p:cNvSpPr>
              <p:nvPr/>
            </p:nvSpPr>
            <p:spPr bwMode="auto">
              <a:xfrm>
                <a:off x="4125" y="3127"/>
                <a:ext cx="57" cy="29"/>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64" name="Line 286"/>
              <p:cNvSpPr>
                <a:spLocks noChangeShapeType="1"/>
              </p:cNvSpPr>
              <p:nvPr/>
            </p:nvSpPr>
            <p:spPr bwMode="auto">
              <a:xfrm>
                <a:off x="4182" y="3050"/>
                <a:ext cx="1" cy="88"/>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65" name="Line 287"/>
              <p:cNvSpPr>
                <a:spLocks noChangeShapeType="1"/>
              </p:cNvSpPr>
              <p:nvPr/>
            </p:nvSpPr>
            <p:spPr bwMode="auto">
              <a:xfrm>
                <a:off x="4182" y="3156"/>
                <a:ext cx="57" cy="14"/>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66" name="Line 288"/>
              <p:cNvSpPr>
                <a:spLocks noChangeShapeType="1"/>
              </p:cNvSpPr>
              <p:nvPr/>
            </p:nvSpPr>
            <p:spPr bwMode="auto">
              <a:xfrm>
                <a:off x="4239" y="3053"/>
                <a:ext cx="1" cy="98"/>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67" name="Line 289"/>
              <p:cNvSpPr>
                <a:spLocks noChangeShapeType="1"/>
              </p:cNvSpPr>
              <p:nvPr/>
            </p:nvSpPr>
            <p:spPr bwMode="auto">
              <a:xfrm>
                <a:off x="4239" y="3170"/>
                <a:ext cx="57" cy="12"/>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68" name="Line 290"/>
              <p:cNvSpPr>
                <a:spLocks noChangeShapeType="1"/>
              </p:cNvSpPr>
              <p:nvPr/>
            </p:nvSpPr>
            <p:spPr bwMode="auto">
              <a:xfrm>
                <a:off x="4296" y="3076"/>
                <a:ext cx="1" cy="88"/>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69" name="Line 291"/>
              <p:cNvSpPr>
                <a:spLocks noChangeShapeType="1"/>
              </p:cNvSpPr>
              <p:nvPr/>
            </p:nvSpPr>
            <p:spPr bwMode="auto">
              <a:xfrm flipV="1">
                <a:off x="4296" y="3154"/>
                <a:ext cx="57" cy="28"/>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70" name="Line 292"/>
              <p:cNvSpPr>
                <a:spLocks noChangeShapeType="1"/>
              </p:cNvSpPr>
              <p:nvPr/>
            </p:nvSpPr>
            <p:spPr bwMode="auto">
              <a:xfrm>
                <a:off x="4353" y="3045"/>
                <a:ext cx="1" cy="91"/>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371" name="Freeform 293"/>
              <p:cNvSpPr>
                <a:spLocks/>
              </p:cNvSpPr>
              <p:nvPr/>
            </p:nvSpPr>
            <p:spPr bwMode="auto">
              <a:xfrm>
                <a:off x="922" y="2104"/>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72" name="Freeform 294"/>
              <p:cNvSpPr>
                <a:spLocks/>
              </p:cNvSpPr>
              <p:nvPr/>
            </p:nvSpPr>
            <p:spPr bwMode="auto">
              <a:xfrm>
                <a:off x="979" y="2116"/>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73" name="Freeform 295"/>
              <p:cNvSpPr>
                <a:spLocks/>
              </p:cNvSpPr>
              <p:nvPr/>
            </p:nvSpPr>
            <p:spPr bwMode="auto">
              <a:xfrm>
                <a:off x="1036" y="2270"/>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74" name="Freeform 296"/>
              <p:cNvSpPr>
                <a:spLocks/>
              </p:cNvSpPr>
              <p:nvPr/>
            </p:nvSpPr>
            <p:spPr bwMode="auto">
              <a:xfrm>
                <a:off x="1093" y="2349"/>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75" name="Freeform 297"/>
              <p:cNvSpPr>
                <a:spLocks/>
              </p:cNvSpPr>
              <p:nvPr/>
            </p:nvSpPr>
            <p:spPr bwMode="auto">
              <a:xfrm>
                <a:off x="1150" y="2426"/>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76" name="Freeform 298"/>
              <p:cNvSpPr>
                <a:spLocks/>
              </p:cNvSpPr>
              <p:nvPr/>
            </p:nvSpPr>
            <p:spPr bwMode="auto">
              <a:xfrm>
                <a:off x="1207" y="2500"/>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77" name="Freeform 299"/>
              <p:cNvSpPr>
                <a:spLocks/>
              </p:cNvSpPr>
              <p:nvPr/>
            </p:nvSpPr>
            <p:spPr bwMode="auto">
              <a:xfrm>
                <a:off x="1264" y="2561"/>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78" name="Freeform 300"/>
              <p:cNvSpPr>
                <a:spLocks/>
              </p:cNvSpPr>
              <p:nvPr/>
            </p:nvSpPr>
            <p:spPr bwMode="auto">
              <a:xfrm>
                <a:off x="1321" y="2620"/>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79" name="Freeform 301"/>
              <p:cNvSpPr>
                <a:spLocks/>
              </p:cNvSpPr>
              <p:nvPr/>
            </p:nvSpPr>
            <p:spPr bwMode="auto">
              <a:xfrm>
                <a:off x="1378" y="2686"/>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80" name="Freeform 302"/>
              <p:cNvSpPr>
                <a:spLocks/>
              </p:cNvSpPr>
              <p:nvPr/>
            </p:nvSpPr>
            <p:spPr bwMode="auto">
              <a:xfrm>
                <a:off x="1435" y="2732"/>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81" name="Freeform 303"/>
              <p:cNvSpPr>
                <a:spLocks/>
              </p:cNvSpPr>
              <p:nvPr/>
            </p:nvSpPr>
            <p:spPr bwMode="auto">
              <a:xfrm>
                <a:off x="1490" y="2786"/>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82" name="Freeform 304"/>
              <p:cNvSpPr>
                <a:spLocks/>
              </p:cNvSpPr>
              <p:nvPr/>
            </p:nvSpPr>
            <p:spPr bwMode="auto">
              <a:xfrm>
                <a:off x="1547" y="2829"/>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83" name="Freeform 305"/>
              <p:cNvSpPr>
                <a:spLocks/>
              </p:cNvSpPr>
              <p:nvPr/>
            </p:nvSpPr>
            <p:spPr bwMode="auto">
              <a:xfrm>
                <a:off x="1604" y="2879"/>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84" name="Freeform 306"/>
              <p:cNvSpPr>
                <a:spLocks/>
              </p:cNvSpPr>
              <p:nvPr/>
            </p:nvSpPr>
            <p:spPr bwMode="auto">
              <a:xfrm>
                <a:off x="1661" y="2919"/>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85" name="Freeform 307"/>
              <p:cNvSpPr>
                <a:spLocks/>
              </p:cNvSpPr>
              <p:nvPr/>
            </p:nvSpPr>
            <p:spPr bwMode="auto">
              <a:xfrm>
                <a:off x="1718" y="2930"/>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86" name="Freeform 308"/>
              <p:cNvSpPr>
                <a:spLocks/>
              </p:cNvSpPr>
              <p:nvPr/>
            </p:nvSpPr>
            <p:spPr bwMode="auto">
              <a:xfrm>
                <a:off x="1775" y="2925"/>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87" name="Freeform 309"/>
              <p:cNvSpPr>
                <a:spLocks/>
              </p:cNvSpPr>
              <p:nvPr/>
            </p:nvSpPr>
            <p:spPr bwMode="auto">
              <a:xfrm>
                <a:off x="1832" y="2937"/>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88" name="Freeform 310"/>
              <p:cNvSpPr>
                <a:spLocks/>
              </p:cNvSpPr>
              <p:nvPr/>
            </p:nvSpPr>
            <p:spPr bwMode="auto">
              <a:xfrm>
                <a:off x="1889" y="2942"/>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89" name="Freeform 311"/>
              <p:cNvSpPr>
                <a:spLocks/>
              </p:cNvSpPr>
              <p:nvPr/>
            </p:nvSpPr>
            <p:spPr bwMode="auto">
              <a:xfrm>
                <a:off x="1946" y="2953"/>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90" name="Freeform 312"/>
              <p:cNvSpPr>
                <a:spLocks/>
              </p:cNvSpPr>
              <p:nvPr/>
            </p:nvSpPr>
            <p:spPr bwMode="auto">
              <a:xfrm>
                <a:off x="2003" y="2957"/>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91" name="Freeform 313"/>
              <p:cNvSpPr>
                <a:spLocks/>
              </p:cNvSpPr>
              <p:nvPr/>
            </p:nvSpPr>
            <p:spPr bwMode="auto">
              <a:xfrm>
                <a:off x="2060" y="2971"/>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92" name="Freeform 314"/>
              <p:cNvSpPr>
                <a:spLocks/>
              </p:cNvSpPr>
              <p:nvPr/>
            </p:nvSpPr>
            <p:spPr bwMode="auto">
              <a:xfrm>
                <a:off x="2116" y="2913"/>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93" name="Freeform 315"/>
              <p:cNvSpPr>
                <a:spLocks/>
              </p:cNvSpPr>
              <p:nvPr/>
            </p:nvSpPr>
            <p:spPr bwMode="auto">
              <a:xfrm>
                <a:off x="2173" y="2965"/>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94" name="Freeform 316"/>
              <p:cNvSpPr>
                <a:spLocks/>
              </p:cNvSpPr>
              <p:nvPr/>
            </p:nvSpPr>
            <p:spPr bwMode="auto">
              <a:xfrm>
                <a:off x="2230" y="2990"/>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95" name="Freeform 317"/>
              <p:cNvSpPr>
                <a:spLocks/>
              </p:cNvSpPr>
              <p:nvPr/>
            </p:nvSpPr>
            <p:spPr bwMode="auto">
              <a:xfrm>
                <a:off x="2287" y="2959"/>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96" name="Freeform 318"/>
              <p:cNvSpPr>
                <a:spLocks/>
              </p:cNvSpPr>
              <p:nvPr/>
            </p:nvSpPr>
            <p:spPr bwMode="auto">
              <a:xfrm>
                <a:off x="2344" y="2968"/>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97" name="Freeform 319"/>
              <p:cNvSpPr>
                <a:spLocks/>
              </p:cNvSpPr>
              <p:nvPr/>
            </p:nvSpPr>
            <p:spPr bwMode="auto">
              <a:xfrm>
                <a:off x="2401" y="3030"/>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98" name="Freeform 320"/>
              <p:cNvSpPr>
                <a:spLocks/>
              </p:cNvSpPr>
              <p:nvPr/>
            </p:nvSpPr>
            <p:spPr bwMode="auto">
              <a:xfrm>
                <a:off x="2458" y="2987"/>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399" name="Freeform 321"/>
              <p:cNvSpPr>
                <a:spLocks/>
              </p:cNvSpPr>
              <p:nvPr/>
            </p:nvSpPr>
            <p:spPr bwMode="auto">
              <a:xfrm>
                <a:off x="2515" y="2973"/>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00" name="Freeform 322"/>
              <p:cNvSpPr>
                <a:spLocks/>
              </p:cNvSpPr>
              <p:nvPr/>
            </p:nvSpPr>
            <p:spPr bwMode="auto">
              <a:xfrm>
                <a:off x="2572" y="2988"/>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01" name="Freeform 323"/>
              <p:cNvSpPr>
                <a:spLocks/>
              </p:cNvSpPr>
              <p:nvPr/>
            </p:nvSpPr>
            <p:spPr bwMode="auto">
              <a:xfrm>
                <a:off x="2798" y="2933"/>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02" name="Freeform 324"/>
              <p:cNvSpPr>
                <a:spLocks/>
              </p:cNvSpPr>
              <p:nvPr/>
            </p:nvSpPr>
            <p:spPr bwMode="auto">
              <a:xfrm>
                <a:off x="2969" y="2948"/>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03" name="Freeform 325"/>
              <p:cNvSpPr>
                <a:spLocks/>
              </p:cNvSpPr>
              <p:nvPr/>
            </p:nvSpPr>
            <p:spPr bwMode="auto">
              <a:xfrm>
                <a:off x="3197" y="2910"/>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04" name="Freeform 326"/>
              <p:cNvSpPr>
                <a:spLocks/>
              </p:cNvSpPr>
              <p:nvPr/>
            </p:nvSpPr>
            <p:spPr bwMode="auto">
              <a:xfrm>
                <a:off x="3367" y="2930"/>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05" name="Freeform 327"/>
              <p:cNvSpPr>
                <a:spLocks/>
              </p:cNvSpPr>
              <p:nvPr/>
            </p:nvSpPr>
            <p:spPr bwMode="auto">
              <a:xfrm>
                <a:off x="3595" y="2903"/>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06" name="Freeform 328"/>
              <p:cNvSpPr>
                <a:spLocks/>
              </p:cNvSpPr>
              <p:nvPr/>
            </p:nvSpPr>
            <p:spPr bwMode="auto">
              <a:xfrm>
                <a:off x="3652" y="2947"/>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07" name="Freeform 329"/>
              <p:cNvSpPr>
                <a:spLocks/>
              </p:cNvSpPr>
              <p:nvPr/>
            </p:nvSpPr>
            <p:spPr bwMode="auto">
              <a:xfrm>
                <a:off x="3709" y="2910"/>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08" name="Freeform 330"/>
              <p:cNvSpPr>
                <a:spLocks/>
              </p:cNvSpPr>
              <p:nvPr/>
            </p:nvSpPr>
            <p:spPr bwMode="auto">
              <a:xfrm>
                <a:off x="3766" y="2891"/>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09" name="Freeform 331"/>
              <p:cNvSpPr>
                <a:spLocks/>
              </p:cNvSpPr>
              <p:nvPr/>
            </p:nvSpPr>
            <p:spPr bwMode="auto">
              <a:xfrm>
                <a:off x="3823" y="2890"/>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10" name="Freeform 332"/>
              <p:cNvSpPr>
                <a:spLocks/>
              </p:cNvSpPr>
              <p:nvPr/>
            </p:nvSpPr>
            <p:spPr bwMode="auto">
              <a:xfrm>
                <a:off x="3880" y="2886"/>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11" name="Freeform 333"/>
              <p:cNvSpPr>
                <a:spLocks/>
              </p:cNvSpPr>
              <p:nvPr/>
            </p:nvSpPr>
            <p:spPr bwMode="auto">
              <a:xfrm>
                <a:off x="3935" y="2856"/>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12" name="Freeform 334"/>
              <p:cNvSpPr>
                <a:spLocks/>
              </p:cNvSpPr>
              <p:nvPr/>
            </p:nvSpPr>
            <p:spPr bwMode="auto">
              <a:xfrm>
                <a:off x="3992" y="2814"/>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13" name="Freeform 335"/>
              <p:cNvSpPr>
                <a:spLocks/>
              </p:cNvSpPr>
              <p:nvPr/>
            </p:nvSpPr>
            <p:spPr bwMode="auto">
              <a:xfrm>
                <a:off x="4049" y="2865"/>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14" name="Freeform 336"/>
              <p:cNvSpPr>
                <a:spLocks/>
              </p:cNvSpPr>
              <p:nvPr/>
            </p:nvSpPr>
            <p:spPr bwMode="auto">
              <a:xfrm>
                <a:off x="4106" y="3013"/>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15" name="Freeform 337"/>
              <p:cNvSpPr>
                <a:spLocks/>
              </p:cNvSpPr>
              <p:nvPr/>
            </p:nvSpPr>
            <p:spPr bwMode="auto">
              <a:xfrm>
                <a:off x="4163" y="3050"/>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16" name="Freeform 338"/>
              <p:cNvSpPr>
                <a:spLocks/>
              </p:cNvSpPr>
              <p:nvPr/>
            </p:nvSpPr>
            <p:spPr bwMode="auto">
              <a:xfrm>
                <a:off x="4220" y="3053"/>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17" name="Freeform 339"/>
              <p:cNvSpPr>
                <a:spLocks/>
              </p:cNvSpPr>
              <p:nvPr/>
            </p:nvSpPr>
            <p:spPr bwMode="auto">
              <a:xfrm>
                <a:off x="4277" y="3076"/>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18" name="Freeform 340"/>
              <p:cNvSpPr>
                <a:spLocks/>
              </p:cNvSpPr>
              <p:nvPr/>
            </p:nvSpPr>
            <p:spPr bwMode="auto">
              <a:xfrm>
                <a:off x="4334" y="3045"/>
                <a:ext cx="37" cy="1"/>
              </a:xfrm>
              <a:custGeom>
                <a:avLst/>
                <a:gdLst>
                  <a:gd name="T0" fmla="*/ 0 w 24"/>
                  <a:gd name="T1" fmla="*/ 0 h 1"/>
                  <a:gd name="T2" fmla="*/ 336448223 w 24"/>
                  <a:gd name="T3" fmla="*/ 0 h 1"/>
                  <a:gd name="T4" fmla="*/ 0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24" y="0"/>
                    </a:lnTo>
                    <a:lnTo>
                      <a:pt x="0" y="0"/>
                    </a:lnTo>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19" name="Freeform 341"/>
              <p:cNvSpPr>
                <a:spLocks/>
              </p:cNvSpPr>
              <p:nvPr/>
            </p:nvSpPr>
            <p:spPr bwMode="auto">
              <a:xfrm>
                <a:off x="922" y="2215"/>
                <a:ext cx="37" cy="37"/>
              </a:xfrm>
              <a:custGeom>
                <a:avLst/>
                <a:gdLst>
                  <a:gd name="T0" fmla="*/ 18 w 37"/>
                  <a:gd name="T1" fmla="*/ 0 h 37"/>
                  <a:gd name="T2" fmla="*/ 37 w 37"/>
                  <a:gd name="T3" fmla="*/ 18 h 37"/>
                  <a:gd name="T4" fmla="*/ 18 w 37"/>
                  <a:gd name="T5" fmla="*/ 37 h 37"/>
                  <a:gd name="T6" fmla="*/ 0 w 37"/>
                  <a:gd name="T7" fmla="*/ 18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8"/>
                    </a:lnTo>
                    <a:lnTo>
                      <a:pt x="18" y="37"/>
                    </a:lnTo>
                    <a:lnTo>
                      <a:pt x="0" y="18"/>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20" name="Freeform 342"/>
              <p:cNvSpPr>
                <a:spLocks/>
              </p:cNvSpPr>
              <p:nvPr/>
            </p:nvSpPr>
            <p:spPr bwMode="auto">
              <a:xfrm>
                <a:off x="979" y="2227"/>
                <a:ext cx="37" cy="37"/>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21" name="Freeform 343"/>
              <p:cNvSpPr>
                <a:spLocks/>
              </p:cNvSpPr>
              <p:nvPr/>
            </p:nvSpPr>
            <p:spPr bwMode="auto">
              <a:xfrm>
                <a:off x="1036" y="2361"/>
                <a:ext cx="37" cy="37"/>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22" name="Freeform 344"/>
              <p:cNvSpPr>
                <a:spLocks/>
              </p:cNvSpPr>
              <p:nvPr/>
            </p:nvSpPr>
            <p:spPr bwMode="auto">
              <a:xfrm>
                <a:off x="1093" y="2446"/>
                <a:ext cx="37" cy="37"/>
              </a:xfrm>
              <a:custGeom>
                <a:avLst/>
                <a:gdLst>
                  <a:gd name="T0" fmla="*/ 18 w 37"/>
                  <a:gd name="T1" fmla="*/ 0 h 37"/>
                  <a:gd name="T2" fmla="*/ 37 w 37"/>
                  <a:gd name="T3" fmla="*/ 18 h 37"/>
                  <a:gd name="T4" fmla="*/ 18 w 37"/>
                  <a:gd name="T5" fmla="*/ 37 h 37"/>
                  <a:gd name="T6" fmla="*/ 0 w 37"/>
                  <a:gd name="T7" fmla="*/ 18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8"/>
                    </a:lnTo>
                    <a:lnTo>
                      <a:pt x="18" y="37"/>
                    </a:lnTo>
                    <a:lnTo>
                      <a:pt x="0" y="18"/>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23" name="Freeform 345"/>
              <p:cNvSpPr>
                <a:spLocks/>
              </p:cNvSpPr>
              <p:nvPr/>
            </p:nvSpPr>
            <p:spPr bwMode="auto">
              <a:xfrm>
                <a:off x="1150" y="2523"/>
                <a:ext cx="37" cy="37"/>
              </a:xfrm>
              <a:custGeom>
                <a:avLst/>
                <a:gdLst>
                  <a:gd name="T0" fmla="*/ 18 w 37"/>
                  <a:gd name="T1" fmla="*/ 0 h 37"/>
                  <a:gd name="T2" fmla="*/ 37 w 37"/>
                  <a:gd name="T3" fmla="*/ 18 h 37"/>
                  <a:gd name="T4" fmla="*/ 18 w 37"/>
                  <a:gd name="T5" fmla="*/ 37 h 37"/>
                  <a:gd name="T6" fmla="*/ 0 w 37"/>
                  <a:gd name="T7" fmla="*/ 18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8"/>
                    </a:lnTo>
                    <a:lnTo>
                      <a:pt x="18" y="37"/>
                    </a:lnTo>
                    <a:lnTo>
                      <a:pt x="0" y="18"/>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24" name="Freeform 346"/>
              <p:cNvSpPr>
                <a:spLocks/>
              </p:cNvSpPr>
              <p:nvPr/>
            </p:nvSpPr>
            <p:spPr bwMode="auto">
              <a:xfrm>
                <a:off x="1207" y="2601"/>
                <a:ext cx="37" cy="37"/>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25" name="Freeform 347"/>
              <p:cNvSpPr>
                <a:spLocks/>
              </p:cNvSpPr>
              <p:nvPr/>
            </p:nvSpPr>
            <p:spPr bwMode="auto">
              <a:xfrm>
                <a:off x="1264" y="2658"/>
                <a:ext cx="37" cy="37"/>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26" name="Freeform 348"/>
              <p:cNvSpPr>
                <a:spLocks/>
              </p:cNvSpPr>
              <p:nvPr/>
            </p:nvSpPr>
            <p:spPr bwMode="auto">
              <a:xfrm>
                <a:off x="1321" y="2722"/>
                <a:ext cx="37" cy="37"/>
              </a:xfrm>
              <a:custGeom>
                <a:avLst/>
                <a:gdLst>
                  <a:gd name="T0" fmla="*/ 18 w 37"/>
                  <a:gd name="T1" fmla="*/ 0 h 37"/>
                  <a:gd name="T2" fmla="*/ 37 w 37"/>
                  <a:gd name="T3" fmla="*/ 18 h 37"/>
                  <a:gd name="T4" fmla="*/ 18 w 37"/>
                  <a:gd name="T5" fmla="*/ 37 h 37"/>
                  <a:gd name="T6" fmla="*/ 0 w 37"/>
                  <a:gd name="T7" fmla="*/ 18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8"/>
                    </a:lnTo>
                    <a:lnTo>
                      <a:pt x="18" y="37"/>
                    </a:lnTo>
                    <a:lnTo>
                      <a:pt x="0" y="18"/>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27" name="Freeform 349"/>
              <p:cNvSpPr>
                <a:spLocks/>
              </p:cNvSpPr>
              <p:nvPr/>
            </p:nvSpPr>
            <p:spPr bwMode="auto">
              <a:xfrm>
                <a:off x="1378" y="2786"/>
                <a:ext cx="37" cy="37"/>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28" name="Freeform 350"/>
              <p:cNvSpPr>
                <a:spLocks/>
              </p:cNvSpPr>
              <p:nvPr/>
            </p:nvSpPr>
            <p:spPr bwMode="auto">
              <a:xfrm>
                <a:off x="1435" y="2837"/>
                <a:ext cx="37" cy="37"/>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29" name="Freeform 351"/>
              <p:cNvSpPr>
                <a:spLocks/>
              </p:cNvSpPr>
              <p:nvPr/>
            </p:nvSpPr>
            <p:spPr bwMode="auto">
              <a:xfrm>
                <a:off x="1490" y="2893"/>
                <a:ext cx="37" cy="37"/>
              </a:xfrm>
              <a:custGeom>
                <a:avLst/>
                <a:gdLst>
                  <a:gd name="T0" fmla="*/ 19 w 37"/>
                  <a:gd name="T1" fmla="*/ 0 h 37"/>
                  <a:gd name="T2" fmla="*/ 37 w 37"/>
                  <a:gd name="T3" fmla="*/ 18 h 37"/>
                  <a:gd name="T4" fmla="*/ 19 w 37"/>
                  <a:gd name="T5" fmla="*/ 37 h 37"/>
                  <a:gd name="T6" fmla="*/ 0 w 37"/>
                  <a:gd name="T7" fmla="*/ 18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8"/>
                    </a:lnTo>
                    <a:lnTo>
                      <a:pt x="19" y="37"/>
                    </a:lnTo>
                    <a:lnTo>
                      <a:pt x="0" y="18"/>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30" name="Freeform 352"/>
              <p:cNvSpPr>
                <a:spLocks/>
              </p:cNvSpPr>
              <p:nvPr/>
            </p:nvSpPr>
            <p:spPr bwMode="auto">
              <a:xfrm>
                <a:off x="1547" y="2942"/>
                <a:ext cx="37" cy="37"/>
              </a:xfrm>
              <a:custGeom>
                <a:avLst/>
                <a:gdLst>
                  <a:gd name="T0" fmla="*/ 19 w 37"/>
                  <a:gd name="T1" fmla="*/ 0 h 37"/>
                  <a:gd name="T2" fmla="*/ 37 w 37"/>
                  <a:gd name="T3" fmla="*/ 18 h 37"/>
                  <a:gd name="T4" fmla="*/ 19 w 37"/>
                  <a:gd name="T5" fmla="*/ 37 h 37"/>
                  <a:gd name="T6" fmla="*/ 0 w 37"/>
                  <a:gd name="T7" fmla="*/ 18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8"/>
                    </a:lnTo>
                    <a:lnTo>
                      <a:pt x="19" y="37"/>
                    </a:lnTo>
                    <a:lnTo>
                      <a:pt x="0" y="18"/>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31" name="Freeform 353"/>
              <p:cNvSpPr>
                <a:spLocks/>
              </p:cNvSpPr>
              <p:nvPr/>
            </p:nvSpPr>
            <p:spPr bwMode="auto">
              <a:xfrm>
                <a:off x="1604" y="2988"/>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9"/>
                    </a:lnTo>
                    <a:lnTo>
                      <a:pt x="19" y="37"/>
                    </a:lnTo>
                    <a:lnTo>
                      <a:pt x="0" y="19"/>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32" name="Freeform 354"/>
              <p:cNvSpPr>
                <a:spLocks/>
              </p:cNvSpPr>
              <p:nvPr/>
            </p:nvSpPr>
            <p:spPr bwMode="auto">
              <a:xfrm>
                <a:off x="1661" y="3040"/>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9"/>
                    </a:lnTo>
                    <a:lnTo>
                      <a:pt x="19" y="37"/>
                    </a:lnTo>
                    <a:lnTo>
                      <a:pt x="0" y="19"/>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33" name="Freeform 355"/>
              <p:cNvSpPr>
                <a:spLocks/>
              </p:cNvSpPr>
              <p:nvPr/>
            </p:nvSpPr>
            <p:spPr bwMode="auto">
              <a:xfrm>
                <a:off x="1718" y="3039"/>
                <a:ext cx="37" cy="37"/>
              </a:xfrm>
              <a:custGeom>
                <a:avLst/>
                <a:gdLst>
                  <a:gd name="T0" fmla="*/ 19 w 37"/>
                  <a:gd name="T1" fmla="*/ 0 h 37"/>
                  <a:gd name="T2" fmla="*/ 37 w 37"/>
                  <a:gd name="T3" fmla="*/ 18 h 37"/>
                  <a:gd name="T4" fmla="*/ 19 w 37"/>
                  <a:gd name="T5" fmla="*/ 37 h 37"/>
                  <a:gd name="T6" fmla="*/ 0 w 37"/>
                  <a:gd name="T7" fmla="*/ 18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8"/>
                    </a:lnTo>
                    <a:lnTo>
                      <a:pt x="19" y="37"/>
                    </a:lnTo>
                    <a:lnTo>
                      <a:pt x="0" y="18"/>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34" name="Freeform 356"/>
              <p:cNvSpPr>
                <a:spLocks/>
              </p:cNvSpPr>
              <p:nvPr/>
            </p:nvSpPr>
            <p:spPr bwMode="auto">
              <a:xfrm>
                <a:off x="1775" y="3034"/>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9"/>
                    </a:lnTo>
                    <a:lnTo>
                      <a:pt x="19" y="37"/>
                    </a:lnTo>
                    <a:lnTo>
                      <a:pt x="0" y="19"/>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35" name="Freeform 357"/>
              <p:cNvSpPr>
                <a:spLocks/>
              </p:cNvSpPr>
              <p:nvPr/>
            </p:nvSpPr>
            <p:spPr bwMode="auto">
              <a:xfrm>
                <a:off x="1832" y="3034"/>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9"/>
                    </a:lnTo>
                    <a:lnTo>
                      <a:pt x="19" y="37"/>
                    </a:lnTo>
                    <a:lnTo>
                      <a:pt x="0" y="19"/>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36" name="Freeform 358"/>
              <p:cNvSpPr>
                <a:spLocks/>
              </p:cNvSpPr>
              <p:nvPr/>
            </p:nvSpPr>
            <p:spPr bwMode="auto">
              <a:xfrm>
                <a:off x="1889" y="3045"/>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9"/>
                    </a:lnTo>
                    <a:lnTo>
                      <a:pt x="19" y="37"/>
                    </a:lnTo>
                    <a:lnTo>
                      <a:pt x="0" y="19"/>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37" name="Freeform 359"/>
              <p:cNvSpPr>
                <a:spLocks/>
              </p:cNvSpPr>
              <p:nvPr/>
            </p:nvSpPr>
            <p:spPr bwMode="auto">
              <a:xfrm>
                <a:off x="1946" y="3037"/>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9"/>
                    </a:lnTo>
                    <a:lnTo>
                      <a:pt x="19" y="37"/>
                    </a:lnTo>
                    <a:lnTo>
                      <a:pt x="0" y="19"/>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38" name="Freeform 360"/>
              <p:cNvSpPr>
                <a:spLocks/>
              </p:cNvSpPr>
              <p:nvPr/>
            </p:nvSpPr>
            <p:spPr bwMode="auto">
              <a:xfrm>
                <a:off x="2003" y="3045"/>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9"/>
                    </a:lnTo>
                    <a:lnTo>
                      <a:pt x="19" y="37"/>
                    </a:lnTo>
                    <a:lnTo>
                      <a:pt x="0" y="19"/>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39" name="Freeform 361"/>
              <p:cNvSpPr>
                <a:spLocks/>
              </p:cNvSpPr>
              <p:nvPr/>
            </p:nvSpPr>
            <p:spPr bwMode="auto">
              <a:xfrm>
                <a:off x="2060" y="3045"/>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9"/>
                    </a:lnTo>
                    <a:lnTo>
                      <a:pt x="19" y="37"/>
                    </a:lnTo>
                    <a:lnTo>
                      <a:pt x="0" y="19"/>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40" name="Freeform 362"/>
              <p:cNvSpPr>
                <a:spLocks/>
              </p:cNvSpPr>
              <p:nvPr/>
            </p:nvSpPr>
            <p:spPr bwMode="auto">
              <a:xfrm>
                <a:off x="2116" y="2997"/>
                <a:ext cx="37" cy="37"/>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41" name="Freeform 363"/>
              <p:cNvSpPr>
                <a:spLocks/>
              </p:cNvSpPr>
              <p:nvPr/>
            </p:nvSpPr>
            <p:spPr bwMode="auto">
              <a:xfrm>
                <a:off x="2173" y="3054"/>
                <a:ext cx="37" cy="37"/>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42" name="Freeform 364"/>
              <p:cNvSpPr>
                <a:spLocks/>
              </p:cNvSpPr>
              <p:nvPr/>
            </p:nvSpPr>
            <p:spPr bwMode="auto">
              <a:xfrm>
                <a:off x="2230" y="3065"/>
                <a:ext cx="37" cy="37"/>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43" name="Freeform 365"/>
              <p:cNvSpPr>
                <a:spLocks/>
              </p:cNvSpPr>
              <p:nvPr/>
            </p:nvSpPr>
            <p:spPr bwMode="auto">
              <a:xfrm>
                <a:off x="2287" y="3057"/>
                <a:ext cx="37" cy="37"/>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44" name="Freeform 366"/>
              <p:cNvSpPr>
                <a:spLocks/>
              </p:cNvSpPr>
              <p:nvPr/>
            </p:nvSpPr>
            <p:spPr bwMode="auto">
              <a:xfrm>
                <a:off x="2344" y="3042"/>
                <a:ext cx="37" cy="37"/>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45" name="Freeform 367"/>
              <p:cNvSpPr>
                <a:spLocks/>
              </p:cNvSpPr>
              <p:nvPr/>
            </p:nvSpPr>
            <p:spPr bwMode="auto">
              <a:xfrm>
                <a:off x="2401" y="3114"/>
                <a:ext cx="37" cy="37"/>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46" name="Freeform 368"/>
              <p:cNvSpPr>
                <a:spLocks/>
              </p:cNvSpPr>
              <p:nvPr/>
            </p:nvSpPr>
            <p:spPr bwMode="auto">
              <a:xfrm>
                <a:off x="2458" y="3065"/>
                <a:ext cx="37" cy="37"/>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47" name="Freeform 369"/>
              <p:cNvSpPr>
                <a:spLocks/>
              </p:cNvSpPr>
              <p:nvPr/>
            </p:nvSpPr>
            <p:spPr bwMode="auto">
              <a:xfrm>
                <a:off x="2515" y="3068"/>
                <a:ext cx="37" cy="37"/>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48" name="Freeform 370"/>
              <p:cNvSpPr>
                <a:spLocks/>
              </p:cNvSpPr>
              <p:nvPr/>
            </p:nvSpPr>
            <p:spPr bwMode="auto">
              <a:xfrm>
                <a:off x="2572" y="3068"/>
                <a:ext cx="37" cy="37"/>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49" name="Freeform 371"/>
              <p:cNvSpPr>
                <a:spLocks/>
              </p:cNvSpPr>
              <p:nvPr/>
            </p:nvSpPr>
            <p:spPr bwMode="auto">
              <a:xfrm>
                <a:off x="2798" y="3007"/>
                <a:ext cx="37" cy="37"/>
              </a:xfrm>
              <a:custGeom>
                <a:avLst/>
                <a:gdLst>
                  <a:gd name="T0" fmla="*/ 19 w 37"/>
                  <a:gd name="T1" fmla="*/ 0 h 37"/>
                  <a:gd name="T2" fmla="*/ 37 w 37"/>
                  <a:gd name="T3" fmla="*/ 18 h 37"/>
                  <a:gd name="T4" fmla="*/ 19 w 37"/>
                  <a:gd name="T5" fmla="*/ 37 h 37"/>
                  <a:gd name="T6" fmla="*/ 0 w 37"/>
                  <a:gd name="T7" fmla="*/ 18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8"/>
                    </a:lnTo>
                    <a:lnTo>
                      <a:pt x="19" y="37"/>
                    </a:lnTo>
                    <a:lnTo>
                      <a:pt x="0" y="18"/>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50" name="Freeform 372"/>
              <p:cNvSpPr>
                <a:spLocks/>
              </p:cNvSpPr>
              <p:nvPr/>
            </p:nvSpPr>
            <p:spPr bwMode="auto">
              <a:xfrm>
                <a:off x="2969" y="3017"/>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9"/>
                    </a:lnTo>
                    <a:lnTo>
                      <a:pt x="19" y="37"/>
                    </a:lnTo>
                    <a:lnTo>
                      <a:pt x="0" y="19"/>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51" name="Freeform 373"/>
              <p:cNvSpPr>
                <a:spLocks/>
              </p:cNvSpPr>
              <p:nvPr/>
            </p:nvSpPr>
            <p:spPr bwMode="auto">
              <a:xfrm>
                <a:off x="3197" y="2980"/>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9"/>
                    </a:lnTo>
                    <a:lnTo>
                      <a:pt x="19" y="37"/>
                    </a:lnTo>
                    <a:lnTo>
                      <a:pt x="0" y="19"/>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52" name="Freeform 374"/>
              <p:cNvSpPr>
                <a:spLocks/>
              </p:cNvSpPr>
              <p:nvPr/>
            </p:nvSpPr>
            <p:spPr bwMode="auto">
              <a:xfrm>
                <a:off x="3367" y="2999"/>
                <a:ext cx="37" cy="37"/>
              </a:xfrm>
              <a:custGeom>
                <a:avLst/>
                <a:gdLst>
                  <a:gd name="T0" fmla="*/ 18 w 37"/>
                  <a:gd name="T1" fmla="*/ 0 h 37"/>
                  <a:gd name="T2" fmla="*/ 37 w 37"/>
                  <a:gd name="T3" fmla="*/ 18 h 37"/>
                  <a:gd name="T4" fmla="*/ 18 w 37"/>
                  <a:gd name="T5" fmla="*/ 37 h 37"/>
                  <a:gd name="T6" fmla="*/ 0 w 37"/>
                  <a:gd name="T7" fmla="*/ 18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8"/>
                    </a:lnTo>
                    <a:lnTo>
                      <a:pt x="18" y="37"/>
                    </a:lnTo>
                    <a:lnTo>
                      <a:pt x="0" y="18"/>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53" name="Freeform 375"/>
              <p:cNvSpPr>
                <a:spLocks/>
              </p:cNvSpPr>
              <p:nvPr/>
            </p:nvSpPr>
            <p:spPr bwMode="auto">
              <a:xfrm>
                <a:off x="3595" y="2965"/>
                <a:ext cx="37" cy="37"/>
              </a:xfrm>
              <a:custGeom>
                <a:avLst/>
                <a:gdLst>
                  <a:gd name="T0" fmla="*/ 18 w 37"/>
                  <a:gd name="T1" fmla="*/ 0 h 37"/>
                  <a:gd name="T2" fmla="*/ 37 w 37"/>
                  <a:gd name="T3" fmla="*/ 18 h 37"/>
                  <a:gd name="T4" fmla="*/ 18 w 37"/>
                  <a:gd name="T5" fmla="*/ 37 h 37"/>
                  <a:gd name="T6" fmla="*/ 0 w 37"/>
                  <a:gd name="T7" fmla="*/ 18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8"/>
                    </a:lnTo>
                    <a:lnTo>
                      <a:pt x="18" y="37"/>
                    </a:lnTo>
                    <a:lnTo>
                      <a:pt x="0" y="18"/>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54" name="Freeform 376"/>
              <p:cNvSpPr>
                <a:spLocks/>
              </p:cNvSpPr>
              <p:nvPr/>
            </p:nvSpPr>
            <p:spPr bwMode="auto">
              <a:xfrm>
                <a:off x="3652" y="3005"/>
                <a:ext cx="37" cy="37"/>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55" name="Freeform 377"/>
              <p:cNvSpPr>
                <a:spLocks/>
              </p:cNvSpPr>
              <p:nvPr/>
            </p:nvSpPr>
            <p:spPr bwMode="auto">
              <a:xfrm>
                <a:off x="3709" y="2971"/>
                <a:ext cx="37" cy="37"/>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56" name="Freeform 378"/>
              <p:cNvSpPr>
                <a:spLocks/>
              </p:cNvSpPr>
              <p:nvPr/>
            </p:nvSpPr>
            <p:spPr bwMode="auto">
              <a:xfrm>
                <a:off x="3766" y="2973"/>
                <a:ext cx="37" cy="37"/>
              </a:xfrm>
              <a:custGeom>
                <a:avLst/>
                <a:gdLst>
                  <a:gd name="T0" fmla="*/ 18 w 37"/>
                  <a:gd name="T1" fmla="*/ 0 h 37"/>
                  <a:gd name="T2" fmla="*/ 37 w 37"/>
                  <a:gd name="T3" fmla="*/ 18 h 37"/>
                  <a:gd name="T4" fmla="*/ 18 w 37"/>
                  <a:gd name="T5" fmla="*/ 37 h 37"/>
                  <a:gd name="T6" fmla="*/ 0 w 37"/>
                  <a:gd name="T7" fmla="*/ 18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8"/>
                    </a:lnTo>
                    <a:lnTo>
                      <a:pt x="18" y="37"/>
                    </a:lnTo>
                    <a:lnTo>
                      <a:pt x="0" y="18"/>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57" name="Freeform 379"/>
              <p:cNvSpPr>
                <a:spLocks/>
              </p:cNvSpPr>
              <p:nvPr/>
            </p:nvSpPr>
            <p:spPr bwMode="auto">
              <a:xfrm>
                <a:off x="3823" y="2970"/>
                <a:ext cx="37" cy="37"/>
              </a:xfrm>
              <a:custGeom>
                <a:avLst/>
                <a:gdLst>
                  <a:gd name="T0" fmla="*/ 18 w 37"/>
                  <a:gd name="T1" fmla="*/ 0 h 37"/>
                  <a:gd name="T2" fmla="*/ 37 w 37"/>
                  <a:gd name="T3" fmla="*/ 18 h 37"/>
                  <a:gd name="T4" fmla="*/ 18 w 37"/>
                  <a:gd name="T5" fmla="*/ 37 h 37"/>
                  <a:gd name="T6" fmla="*/ 0 w 37"/>
                  <a:gd name="T7" fmla="*/ 18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8"/>
                    </a:lnTo>
                    <a:lnTo>
                      <a:pt x="18" y="37"/>
                    </a:lnTo>
                    <a:lnTo>
                      <a:pt x="0" y="18"/>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58" name="Freeform 380"/>
              <p:cNvSpPr>
                <a:spLocks/>
              </p:cNvSpPr>
              <p:nvPr/>
            </p:nvSpPr>
            <p:spPr bwMode="auto">
              <a:xfrm>
                <a:off x="3880" y="2967"/>
                <a:ext cx="37" cy="37"/>
              </a:xfrm>
              <a:custGeom>
                <a:avLst/>
                <a:gdLst>
                  <a:gd name="T0" fmla="*/ 18 w 37"/>
                  <a:gd name="T1" fmla="*/ 0 h 37"/>
                  <a:gd name="T2" fmla="*/ 37 w 37"/>
                  <a:gd name="T3" fmla="*/ 18 h 37"/>
                  <a:gd name="T4" fmla="*/ 18 w 37"/>
                  <a:gd name="T5" fmla="*/ 37 h 37"/>
                  <a:gd name="T6" fmla="*/ 0 w 37"/>
                  <a:gd name="T7" fmla="*/ 18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8"/>
                    </a:lnTo>
                    <a:lnTo>
                      <a:pt x="18" y="37"/>
                    </a:lnTo>
                    <a:lnTo>
                      <a:pt x="0" y="18"/>
                    </a:lnTo>
                    <a:lnTo>
                      <a:pt x="18"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59" name="Freeform 381"/>
              <p:cNvSpPr>
                <a:spLocks/>
              </p:cNvSpPr>
              <p:nvPr/>
            </p:nvSpPr>
            <p:spPr bwMode="auto">
              <a:xfrm>
                <a:off x="3935" y="2942"/>
                <a:ext cx="37" cy="37"/>
              </a:xfrm>
              <a:custGeom>
                <a:avLst/>
                <a:gdLst>
                  <a:gd name="T0" fmla="*/ 19 w 37"/>
                  <a:gd name="T1" fmla="*/ 0 h 37"/>
                  <a:gd name="T2" fmla="*/ 37 w 37"/>
                  <a:gd name="T3" fmla="*/ 18 h 37"/>
                  <a:gd name="T4" fmla="*/ 19 w 37"/>
                  <a:gd name="T5" fmla="*/ 37 h 37"/>
                  <a:gd name="T6" fmla="*/ 0 w 37"/>
                  <a:gd name="T7" fmla="*/ 18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8"/>
                    </a:lnTo>
                    <a:lnTo>
                      <a:pt x="19" y="37"/>
                    </a:lnTo>
                    <a:lnTo>
                      <a:pt x="0" y="18"/>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60" name="Freeform 382"/>
              <p:cNvSpPr>
                <a:spLocks/>
              </p:cNvSpPr>
              <p:nvPr/>
            </p:nvSpPr>
            <p:spPr bwMode="auto">
              <a:xfrm>
                <a:off x="3992" y="2893"/>
                <a:ext cx="37" cy="37"/>
              </a:xfrm>
              <a:custGeom>
                <a:avLst/>
                <a:gdLst>
                  <a:gd name="T0" fmla="*/ 19 w 37"/>
                  <a:gd name="T1" fmla="*/ 0 h 37"/>
                  <a:gd name="T2" fmla="*/ 37 w 37"/>
                  <a:gd name="T3" fmla="*/ 18 h 37"/>
                  <a:gd name="T4" fmla="*/ 19 w 37"/>
                  <a:gd name="T5" fmla="*/ 37 h 37"/>
                  <a:gd name="T6" fmla="*/ 0 w 37"/>
                  <a:gd name="T7" fmla="*/ 18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8"/>
                    </a:lnTo>
                    <a:lnTo>
                      <a:pt x="19" y="37"/>
                    </a:lnTo>
                    <a:lnTo>
                      <a:pt x="0" y="18"/>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61" name="Freeform 383"/>
              <p:cNvSpPr>
                <a:spLocks/>
              </p:cNvSpPr>
              <p:nvPr/>
            </p:nvSpPr>
            <p:spPr bwMode="auto">
              <a:xfrm>
                <a:off x="4049" y="2951"/>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9"/>
                    </a:lnTo>
                    <a:lnTo>
                      <a:pt x="19" y="37"/>
                    </a:lnTo>
                    <a:lnTo>
                      <a:pt x="0" y="19"/>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62" name="Freeform 384"/>
              <p:cNvSpPr>
                <a:spLocks/>
              </p:cNvSpPr>
              <p:nvPr/>
            </p:nvSpPr>
            <p:spPr bwMode="auto">
              <a:xfrm>
                <a:off x="4106" y="3108"/>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9"/>
                    </a:lnTo>
                    <a:lnTo>
                      <a:pt x="19" y="37"/>
                    </a:lnTo>
                    <a:lnTo>
                      <a:pt x="0" y="19"/>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63" name="Freeform 385"/>
              <p:cNvSpPr>
                <a:spLocks/>
              </p:cNvSpPr>
              <p:nvPr/>
            </p:nvSpPr>
            <p:spPr bwMode="auto">
              <a:xfrm>
                <a:off x="4163" y="3138"/>
                <a:ext cx="37" cy="37"/>
              </a:xfrm>
              <a:custGeom>
                <a:avLst/>
                <a:gdLst>
                  <a:gd name="T0" fmla="*/ 19 w 37"/>
                  <a:gd name="T1" fmla="*/ 0 h 37"/>
                  <a:gd name="T2" fmla="*/ 37 w 37"/>
                  <a:gd name="T3" fmla="*/ 18 h 37"/>
                  <a:gd name="T4" fmla="*/ 19 w 37"/>
                  <a:gd name="T5" fmla="*/ 37 h 37"/>
                  <a:gd name="T6" fmla="*/ 0 w 37"/>
                  <a:gd name="T7" fmla="*/ 18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8"/>
                    </a:lnTo>
                    <a:lnTo>
                      <a:pt x="19" y="37"/>
                    </a:lnTo>
                    <a:lnTo>
                      <a:pt x="0" y="18"/>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64" name="Freeform 386"/>
              <p:cNvSpPr>
                <a:spLocks/>
              </p:cNvSpPr>
              <p:nvPr/>
            </p:nvSpPr>
            <p:spPr bwMode="auto">
              <a:xfrm>
                <a:off x="4220" y="3151"/>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9"/>
                    </a:lnTo>
                    <a:lnTo>
                      <a:pt x="19" y="37"/>
                    </a:lnTo>
                    <a:lnTo>
                      <a:pt x="0" y="19"/>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65" name="Freeform 387"/>
              <p:cNvSpPr>
                <a:spLocks/>
              </p:cNvSpPr>
              <p:nvPr/>
            </p:nvSpPr>
            <p:spPr bwMode="auto">
              <a:xfrm>
                <a:off x="4277" y="3164"/>
                <a:ext cx="37" cy="37"/>
              </a:xfrm>
              <a:custGeom>
                <a:avLst/>
                <a:gdLst>
                  <a:gd name="T0" fmla="*/ 19 w 37"/>
                  <a:gd name="T1" fmla="*/ 0 h 37"/>
                  <a:gd name="T2" fmla="*/ 37 w 37"/>
                  <a:gd name="T3" fmla="*/ 18 h 37"/>
                  <a:gd name="T4" fmla="*/ 19 w 37"/>
                  <a:gd name="T5" fmla="*/ 37 h 37"/>
                  <a:gd name="T6" fmla="*/ 0 w 37"/>
                  <a:gd name="T7" fmla="*/ 18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8"/>
                    </a:lnTo>
                    <a:lnTo>
                      <a:pt x="19" y="37"/>
                    </a:lnTo>
                    <a:lnTo>
                      <a:pt x="0" y="18"/>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66" name="Freeform 388"/>
              <p:cNvSpPr>
                <a:spLocks/>
              </p:cNvSpPr>
              <p:nvPr/>
            </p:nvSpPr>
            <p:spPr bwMode="auto">
              <a:xfrm>
                <a:off x="4334" y="3136"/>
                <a:ext cx="37" cy="37"/>
              </a:xfrm>
              <a:custGeom>
                <a:avLst/>
                <a:gdLst>
                  <a:gd name="T0" fmla="*/ 19 w 37"/>
                  <a:gd name="T1" fmla="*/ 0 h 37"/>
                  <a:gd name="T2" fmla="*/ 37 w 37"/>
                  <a:gd name="T3" fmla="*/ 18 h 37"/>
                  <a:gd name="T4" fmla="*/ 19 w 37"/>
                  <a:gd name="T5" fmla="*/ 37 h 37"/>
                  <a:gd name="T6" fmla="*/ 0 w 37"/>
                  <a:gd name="T7" fmla="*/ 18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8"/>
                    </a:lnTo>
                    <a:lnTo>
                      <a:pt x="19" y="37"/>
                    </a:lnTo>
                    <a:lnTo>
                      <a:pt x="0" y="18"/>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467" name="Line 389"/>
              <p:cNvSpPr>
                <a:spLocks noChangeShapeType="1"/>
              </p:cNvSpPr>
              <p:nvPr/>
            </p:nvSpPr>
            <p:spPr bwMode="auto">
              <a:xfrm>
                <a:off x="940" y="2122"/>
                <a:ext cx="1" cy="11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68" name="Line 390"/>
              <p:cNvSpPr>
                <a:spLocks noChangeShapeType="1"/>
              </p:cNvSpPr>
              <p:nvPr/>
            </p:nvSpPr>
            <p:spPr bwMode="auto">
              <a:xfrm flipV="1">
                <a:off x="940" y="2181"/>
                <a:ext cx="57" cy="7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69" name="Line 391"/>
              <p:cNvSpPr>
                <a:spLocks noChangeShapeType="1"/>
              </p:cNvSpPr>
              <p:nvPr/>
            </p:nvSpPr>
            <p:spPr bwMode="auto">
              <a:xfrm>
                <a:off x="997" y="2042"/>
                <a:ext cx="1" cy="12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70" name="Line 392"/>
              <p:cNvSpPr>
                <a:spLocks noChangeShapeType="1"/>
              </p:cNvSpPr>
              <p:nvPr/>
            </p:nvSpPr>
            <p:spPr bwMode="auto">
              <a:xfrm>
                <a:off x="997" y="2181"/>
                <a:ext cx="57" cy="11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71" name="Line 393"/>
              <p:cNvSpPr>
                <a:spLocks noChangeShapeType="1"/>
              </p:cNvSpPr>
              <p:nvPr/>
            </p:nvSpPr>
            <p:spPr bwMode="auto">
              <a:xfrm>
                <a:off x="1054" y="2170"/>
                <a:ext cx="1" cy="11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72" name="Line 394"/>
              <p:cNvSpPr>
                <a:spLocks noChangeShapeType="1"/>
              </p:cNvSpPr>
              <p:nvPr/>
            </p:nvSpPr>
            <p:spPr bwMode="auto">
              <a:xfrm>
                <a:off x="1054" y="2298"/>
                <a:ext cx="57" cy="6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73" name="Line 395"/>
              <p:cNvSpPr>
                <a:spLocks noChangeShapeType="1"/>
              </p:cNvSpPr>
              <p:nvPr/>
            </p:nvSpPr>
            <p:spPr bwMode="auto">
              <a:xfrm>
                <a:off x="1111" y="2230"/>
                <a:ext cx="1" cy="11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74" name="Line 396"/>
              <p:cNvSpPr>
                <a:spLocks noChangeShapeType="1"/>
              </p:cNvSpPr>
              <p:nvPr/>
            </p:nvSpPr>
            <p:spPr bwMode="auto">
              <a:xfrm>
                <a:off x="1111" y="2358"/>
                <a:ext cx="57" cy="7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75" name="Line 397"/>
              <p:cNvSpPr>
                <a:spLocks noChangeShapeType="1"/>
              </p:cNvSpPr>
              <p:nvPr/>
            </p:nvSpPr>
            <p:spPr bwMode="auto">
              <a:xfrm>
                <a:off x="1168" y="2306"/>
                <a:ext cx="1" cy="10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76" name="Line 398"/>
              <p:cNvSpPr>
                <a:spLocks noChangeShapeType="1"/>
              </p:cNvSpPr>
              <p:nvPr/>
            </p:nvSpPr>
            <p:spPr bwMode="auto">
              <a:xfrm>
                <a:off x="1168" y="2429"/>
                <a:ext cx="57" cy="7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77" name="Line 399"/>
              <p:cNvSpPr>
                <a:spLocks noChangeShapeType="1"/>
              </p:cNvSpPr>
              <p:nvPr/>
            </p:nvSpPr>
            <p:spPr bwMode="auto">
              <a:xfrm>
                <a:off x="1225" y="2375"/>
                <a:ext cx="1" cy="11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78" name="Line 400"/>
              <p:cNvSpPr>
                <a:spLocks noChangeShapeType="1"/>
              </p:cNvSpPr>
              <p:nvPr/>
            </p:nvSpPr>
            <p:spPr bwMode="auto">
              <a:xfrm>
                <a:off x="1225" y="2506"/>
                <a:ext cx="57" cy="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79" name="Line 401"/>
              <p:cNvSpPr>
                <a:spLocks noChangeShapeType="1"/>
              </p:cNvSpPr>
              <p:nvPr/>
            </p:nvSpPr>
            <p:spPr bwMode="auto">
              <a:xfrm>
                <a:off x="1282" y="2412"/>
                <a:ext cx="1" cy="99"/>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80" name="Line 402"/>
              <p:cNvSpPr>
                <a:spLocks noChangeShapeType="1"/>
              </p:cNvSpPr>
              <p:nvPr/>
            </p:nvSpPr>
            <p:spPr bwMode="auto">
              <a:xfrm>
                <a:off x="1282" y="2529"/>
                <a:ext cx="57" cy="3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81" name="Line 403"/>
              <p:cNvSpPr>
                <a:spLocks noChangeShapeType="1"/>
              </p:cNvSpPr>
              <p:nvPr/>
            </p:nvSpPr>
            <p:spPr bwMode="auto">
              <a:xfrm>
                <a:off x="1339" y="2457"/>
                <a:ext cx="1" cy="9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82" name="Line 404"/>
              <p:cNvSpPr>
                <a:spLocks noChangeShapeType="1"/>
              </p:cNvSpPr>
              <p:nvPr/>
            </p:nvSpPr>
            <p:spPr bwMode="auto">
              <a:xfrm>
                <a:off x="1339" y="2566"/>
                <a:ext cx="57" cy="4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83" name="Line 405"/>
              <p:cNvSpPr>
                <a:spLocks noChangeShapeType="1"/>
              </p:cNvSpPr>
              <p:nvPr/>
            </p:nvSpPr>
            <p:spPr bwMode="auto">
              <a:xfrm>
                <a:off x="1396" y="2497"/>
                <a:ext cx="1" cy="9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58484" name="Line 407"/>
            <p:cNvSpPr>
              <a:spLocks noChangeShapeType="1"/>
            </p:cNvSpPr>
            <p:nvPr/>
          </p:nvSpPr>
          <p:spPr bwMode="auto">
            <a:xfrm>
              <a:off x="2216151" y="4070174"/>
              <a:ext cx="90488" cy="2281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85" name="Line 408"/>
            <p:cNvSpPr>
              <a:spLocks noChangeShapeType="1"/>
            </p:cNvSpPr>
            <p:nvPr/>
          </p:nvSpPr>
          <p:spPr bwMode="auto">
            <a:xfrm>
              <a:off x="2306638" y="3916969"/>
              <a:ext cx="1588" cy="14505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86" name="Line 409"/>
            <p:cNvSpPr>
              <a:spLocks noChangeShapeType="1"/>
            </p:cNvSpPr>
            <p:nvPr/>
          </p:nvSpPr>
          <p:spPr bwMode="auto">
            <a:xfrm>
              <a:off x="2306638" y="4092992"/>
              <a:ext cx="88900" cy="7497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87" name="Line 410"/>
            <p:cNvSpPr>
              <a:spLocks noChangeShapeType="1"/>
            </p:cNvSpPr>
            <p:nvPr/>
          </p:nvSpPr>
          <p:spPr bwMode="auto">
            <a:xfrm>
              <a:off x="2395538" y="4000091"/>
              <a:ext cx="1588" cy="13853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88" name="Line 411"/>
            <p:cNvSpPr>
              <a:spLocks noChangeShapeType="1"/>
            </p:cNvSpPr>
            <p:nvPr/>
          </p:nvSpPr>
          <p:spPr bwMode="auto">
            <a:xfrm>
              <a:off x="2395538" y="4167964"/>
              <a:ext cx="90488" cy="3585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89" name="Line 412"/>
            <p:cNvSpPr>
              <a:spLocks noChangeShapeType="1"/>
            </p:cNvSpPr>
            <p:nvPr/>
          </p:nvSpPr>
          <p:spPr bwMode="auto">
            <a:xfrm>
              <a:off x="2486026" y="4035947"/>
              <a:ext cx="1588" cy="13690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90" name="Line 413"/>
            <p:cNvSpPr>
              <a:spLocks noChangeShapeType="1"/>
            </p:cNvSpPr>
            <p:nvPr/>
          </p:nvSpPr>
          <p:spPr bwMode="auto">
            <a:xfrm>
              <a:off x="2486026" y="4203821"/>
              <a:ext cx="90488" cy="5215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91" name="Line 414"/>
            <p:cNvSpPr>
              <a:spLocks noChangeShapeType="1"/>
            </p:cNvSpPr>
            <p:nvPr/>
          </p:nvSpPr>
          <p:spPr bwMode="auto">
            <a:xfrm>
              <a:off x="2576513" y="4088102"/>
              <a:ext cx="1588" cy="13853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92" name="Line 415"/>
            <p:cNvSpPr>
              <a:spLocks noChangeShapeType="1"/>
            </p:cNvSpPr>
            <p:nvPr/>
          </p:nvSpPr>
          <p:spPr bwMode="auto">
            <a:xfrm>
              <a:off x="2576513" y="4255976"/>
              <a:ext cx="90488" cy="3585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93" name="Line 416"/>
            <p:cNvSpPr>
              <a:spLocks noChangeShapeType="1"/>
            </p:cNvSpPr>
            <p:nvPr/>
          </p:nvSpPr>
          <p:spPr bwMode="auto">
            <a:xfrm>
              <a:off x="2667001" y="4122329"/>
              <a:ext cx="1588" cy="13853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94" name="Line 417"/>
            <p:cNvSpPr>
              <a:spLocks noChangeShapeType="1"/>
            </p:cNvSpPr>
            <p:nvPr/>
          </p:nvSpPr>
          <p:spPr bwMode="auto">
            <a:xfrm>
              <a:off x="2667001" y="4291832"/>
              <a:ext cx="180975" cy="2770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95" name="Line 418"/>
            <p:cNvSpPr>
              <a:spLocks noChangeShapeType="1"/>
            </p:cNvSpPr>
            <p:nvPr/>
          </p:nvSpPr>
          <p:spPr bwMode="auto">
            <a:xfrm>
              <a:off x="2847976" y="4161445"/>
              <a:ext cx="1588" cy="12712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96" name="Line 419"/>
            <p:cNvSpPr>
              <a:spLocks noChangeShapeType="1"/>
            </p:cNvSpPr>
            <p:nvPr/>
          </p:nvSpPr>
          <p:spPr bwMode="auto">
            <a:xfrm>
              <a:off x="2847976" y="4319539"/>
              <a:ext cx="90488" cy="3748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97" name="Line 420"/>
            <p:cNvSpPr>
              <a:spLocks noChangeShapeType="1"/>
            </p:cNvSpPr>
            <p:nvPr/>
          </p:nvSpPr>
          <p:spPr bwMode="auto">
            <a:xfrm>
              <a:off x="2938463" y="4187522"/>
              <a:ext cx="1588" cy="13853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98" name="Line 421"/>
            <p:cNvSpPr>
              <a:spLocks noChangeShapeType="1"/>
            </p:cNvSpPr>
            <p:nvPr/>
          </p:nvSpPr>
          <p:spPr bwMode="auto">
            <a:xfrm flipV="1">
              <a:off x="2938463" y="4347247"/>
              <a:ext cx="90488" cy="9779"/>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499" name="Line 422"/>
            <p:cNvSpPr>
              <a:spLocks noChangeShapeType="1"/>
            </p:cNvSpPr>
            <p:nvPr/>
          </p:nvSpPr>
          <p:spPr bwMode="auto">
            <a:xfrm>
              <a:off x="3028951" y="4172854"/>
              <a:ext cx="1588" cy="1434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00" name="Line 423"/>
            <p:cNvSpPr>
              <a:spLocks noChangeShapeType="1"/>
            </p:cNvSpPr>
            <p:nvPr/>
          </p:nvSpPr>
          <p:spPr bwMode="auto">
            <a:xfrm>
              <a:off x="3028951" y="4347247"/>
              <a:ext cx="90488" cy="20699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01" name="Line 424"/>
            <p:cNvSpPr>
              <a:spLocks noChangeShapeType="1"/>
            </p:cNvSpPr>
            <p:nvPr/>
          </p:nvSpPr>
          <p:spPr bwMode="auto">
            <a:xfrm>
              <a:off x="3119438" y="4391252"/>
              <a:ext cx="1588" cy="13364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02" name="Line 425"/>
            <p:cNvSpPr>
              <a:spLocks noChangeShapeType="1"/>
            </p:cNvSpPr>
            <p:nvPr/>
          </p:nvSpPr>
          <p:spPr bwMode="auto">
            <a:xfrm flipV="1">
              <a:off x="3119438" y="4386363"/>
              <a:ext cx="90488" cy="16787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03" name="Line 426"/>
            <p:cNvSpPr>
              <a:spLocks noChangeShapeType="1"/>
            </p:cNvSpPr>
            <p:nvPr/>
          </p:nvSpPr>
          <p:spPr bwMode="auto">
            <a:xfrm>
              <a:off x="3209926" y="4247826"/>
              <a:ext cx="1588" cy="109199"/>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04" name="Line 427"/>
            <p:cNvSpPr>
              <a:spLocks noChangeShapeType="1"/>
            </p:cNvSpPr>
            <p:nvPr/>
          </p:nvSpPr>
          <p:spPr bwMode="auto">
            <a:xfrm>
              <a:off x="3209926" y="4386363"/>
              <a:ext cx="90488" cy="13039"/>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05" name="Line 428"/>
            <p:cNvSpPr>
              <a:spLocks noChangeShapeType="1"/>
            </p:cNvSpPr>
            <p:nvPr/>
          </p:nvSpPr>
          <p:spPr bwMode="auto">
            <a:xfrm>
              <a:off x="3300413" y="4242937"/>
              <a:ext cx="1588" cy="12549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06" name="Line 429"/>
            <p:cNvSpPr>
              <a:spLocks noChangeShapeType="1"/>
            </p:cNvSpPr>
            <p:nvPr/>
          </p:nvSpPr>
          <p:spPr bwMode="auto">
            <a:xfrm>
              <a:off x="3300413" y="4399401"/>
              <a:ext cx="87313" cy="21839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07" name="Line 430"/>
            <p:cNvSpPr>
              <a:spLocks noChangeShapeType="1"/>
            </p:cNvSpPr>
            <p:nvPr/>
          </p:nvSpPr>
          <p:spPr bwMode="auto">
            <a:xfrm>
              <a:off x="3387726" y="4469484"/>
              <a:ext cx="1588" cy="11734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08" name="Line 431"/>
            <p:cNvSpPr>
              <a:spLocks noChangeShapeType="1"/>
            </p:cNvSpPr>
            <p:nvPr/>
          </p:nvSpPr>
          <p:spPr bwMode="auto">
            <a:xfrm flipV="1">
              <a:off x="3387726" y="4604761"/>
              <a:ext cx="90488" cy="13039"/>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09" name="Line 432"/>
            <p:cNvSpPr>
              <a:spLocks noChangeShapeType="1"/>
            </p:cNvSpPr>
            <p:nvPr/>
          </p:nvSpPr>
          <p:spPr bwMode="auto">
            <a:xfrm>
              <a:off x="3478213" y="4459705"/>
              <a:ext cx="1588" cy="115719"/>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10" name="Line 433"/>
            <p:cNvSpPr>
              <a:spLocks noChangeShapeType="1"/>
            </p:cNvSpPr>
            <p:nvPr/>
          </p:nvSpPr>
          <p:spPr bwMode="auto">
            <a:xfrm>
              <a:off x="3478213" y="4604761"/>
              <a:ext cx="90488" cy="19884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11" name="Line 434"/>
            <p:cNvSpPr>
              <a:spLocks noChangeShapeType="1"/>
            </p:cNvSpPr>
            <p:nvPr/>
          </p:nvSpPr>
          <p:spPr bwMode="auto">
            <a:xfrm>
              <a:off x="3568701" y="4580314"/>
              <a:ext cx="1588" cy="19232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12" name="Line 435"/>
            <p:cNvSpPr>
              <a:spLocks noChangeShapeType="1"/>
            </p:cNvSpPr>
            <p:nvPr/>
          </p:nvSpPr>
          <p:spPr bwMode="auto">
            <a:xfrm flipV="1">
              <a:off x="3568701" y="4735148"/>
              <a:ext cx="90488" cy="6845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13" name="Line 436"/>
            <p:cNvSpPr>
              <a:spLocks noChangeShapeType="1"/>
            </p:cNvSpPr>
            <p:nvPr/>
          </p:nvSpPr>
          <p:spPr bwMode="auto">
            <a:xfrm>
              <a:off x="3659188" y="4492302"/>
              <a:ext cx="1588" cy="213509"/>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14" name="Line 437"/>
            <p:cNvSpPr>
              <a:spLocks noChangeShapeType="1"/>
            </p:cNvSpPr>
            <p:nvPr/>
          </p:nvSpPr>
          <p:spPr bwMode="auto">
            <a:xfrm flipV="1">
              <a:off x="3659188" y="4682993"/>
              <a:ext cx="90488" cy="5215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15" name="Line 438"/>
            <p:cNvSpPr>
              <a:spLocks noChangeShapeType="1"/>
            </p:cNvSpPr>
            <p:nvPr/>
          </p:nvSpPr>
          <p:spPr bwMode="auto">
            <a:xfrm>
              <a:off x="3749676" y="4440147"/>
              <a:ext cx="1588" cy="211879"/>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16" name="Line 439"/>
            <p:cNvSpPr>
              <a:spLocks noChangeShapeType="1"/>
            </p:cNvSpPr>
            <p:nvPr/>
          </p:nvSpPr>
          <p:spPr bwMode="auto">
            <a:xfrm flipV="1">
              <a:off x="3749676" y="4679734"/>
              <a:ext cx="90488" cy="326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17" name="Line 440"/>
            <p:cNvSpPr>
              <a:spLocks noChangeShapeType="1"/>
            </p:cNvSpPr>
            <p:nvPr/>
          </p:nvSpPr>
          <p:spPr bwMode="auto">
            <a:xfrm>
              <a:off x="3840163" y="4446667"/>
              <a:ext cx="1588" cy="20373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18" name="Line 441"/>
            <p:cNvSpPr>
              <a:spLocks noChangeShapeType="1"/>
            </p:cNvSpPr>
            <p:nvPr/>
          </p:nvSpPr>
          <p:spPr bwMode="auto">
            <a:xfrm>
              <a:off x="3840163" y="4679734"/>
              <a:ext cx="90488" cy="5867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19" name="Line 442"/>
            <p:cNvSpPr>
              <a:spLocks noChangeShapeType="1"/>
            </p:cNvSpPr>
            <p:nvPr/>
          </p:nvSpPr>
          <p:spPr bwMode="auto">
            <a:xfrm>
              <a:off x="3930651" y="4510230"/>
              <a:ext cx="1588" cy="19721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20" name="Line 443"/>
            <p:cNvSpPr>
              <a:spLocks noChangeShapeType="1"/>
            </p:cNvSpPr>
            <p:nvPr/>
          </p:nvSpPr>
          <p:spPr bwMode="auto">
            <a:xfrm flipV="1">
              <a:off x="3930651" y="4650397"/>
              <a:ext cx="90488" cy="8801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21" name="Line 444"/>
            <p:cNvSpPr>
              <a:spLocks noChangeShapeType="1"/>
            </p:cNvSpPr>
            <p:nvPr/>
          </p:nvSpPr>
          <p:spPr bwMode="auto">
            <a:xfrm>
              <a:off x="4021138" y="4428739"/>
              <a:ext cx="1588" cy="19069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22" name="Line 445"/>
            <p:cNvSpPr>
              <a:spLocks noChangeShapeType="1"/>
            </p:cNvSpPr>
            <p:nvPr/>
          </p:nvSpPr>
          <p:spPr bwMode="auto">
            <a:xfrm flipV="1">
              <a:off x="4021138" y="4255976"/>
              <a:ext cx="90488" cy="39442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23" name="Line 446"/>
            <p:cNvSpPr>
              <a:spLocks noChangeShapeType="1"/>
            </p:cNvSpPr>
            <p:nvPr/>
          </p:nvSpPr>
          <p:spPr bwMode="auto">
            <a:xfrm>
              <a:off x="4111626" y="4140257"/>
              <a:ext cx="1588" cy="8638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24" name="Line 447"/>
            <p:cNvSpPr>
              <a:spLocks noChangeShapeType="1"/>
            </p:cNvSpPr>
            <p:nvPr/>
          </p:nvSpPr>
          <p:spPr bwMode="auto">
            <a:xfrm>
              <a:off x="4111626" y="4255976"/>
              <a:ext cx="360363" cy="9290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25" name="Line 448"/>
            <p:cNvSpPr>
              <a:spLocks noChangeShapeType="1"/>
            </p:cNvSpPr>
            <p:nvPr/>
          </p:nvSpPr>
          <p:spPr bwMode="auto">
            <a:xfrm>
              <a:off x="4471988" y="4242937"/>
              <a:ext cx="1588" cy="7660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26" name="Line 449"/>
            <p:cNvSpPr>
              <a:spLocks noChangeShapeType="1"/>
            </p:cNvSpPr>
            <p:nvPr/>
          </p:nvSpPr>
          <p:spPr bwMode="auto">
            <a:xfrm flipV="1">
              <a:off x="4471988" y="4070174"/>
              <a:ext cx="271463" cy="27870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27" name="Line 450"/>
            <p:cNvSpPr>
              <a:spLocks noChangeShapeType="1"/>
            </p:cNvSpPr>
            <p:nvPr/>
          </p:nvSpPr>
          <p:spPr bwMode="auto">
            <a:xfrm>
              <a:off x="4743451" y="3954455"/>
              <a:ext cx="1588" cy="8638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28" name="Line 451"/>
            <p:cNvSpPr>
              <a:spLocks noChangeShapeType="1"/>
            </p:cNvSpPr>
            <p:nvPr/>
          </p:nvSpPr>
          <p:spPr bwMode="auto">
            <a:xfrm flipV="1">
              <a:off x="4743451" y="3943047"/>
              <a:ext cx="361950" cy="12712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29" name="Line 452"/>
            <p:cNvSpPr>
              <a:spLocks noChangeShapeType="1"/>
            </p:cNvSpPr>
            <p:nvPr/>
          </p:nvSpPr>
          <p:spPr bwMode="auto">
            <a:xfrm>
              <a:off x="5105401" y="3833847"/>
              <a:ext cx="1588" cy="7823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30" name="Line 453"/>
            <p:cNvSpPr>
              <a:spLocks noChangeShapeType="1"/>
            </p:cNvSpPr>
            <p:nvPr/>
          </p:nvSpPr>
          <p:spPr bwMode="auto">
            <a:xfrm>
              <a:off x="5105401" y="3943047"/>
              <a:ext cx="268288" cy="3911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31" name="Line 454"/>
            <p:cNvSpPr>
              <a:spLocks noChangeShapeType="1"/>
            </p:cNvSpPr>
            <p:nvPr/>
          </p:nvSpPr>
          <p:spPr bwMode="auto">
            <a:xfrm>
              <a:off x="5373688" y="3874593"/>
              <a:ext cx="1588" cy="7823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32" name="Line 455"/>
            <p:cNvSpPr>
              <a:spLocks noChangeShapeType="1"/>
            </p:cNvSpPr>
            <p:nvPr/>
          </p:nvSpPr>
          <p:spPr bwMode="auto">
            <a:xfrm>
              <a:off x="5373688" y="3982163"/>
              <a:ext cx="361950" cy="14669"/>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33" name="Line 456"/>
            <p:cNvSpPr>
              <a:spLocks noChangeShapeType="1"/>
            </p:cNvSpPr>
            <p:nvPr/>
          </p:nvSpPr>
          <p:spPr bwMode="auto">
            <a:xfrm>
              <a:off x="5735638" y="3894151"/>
              <a:ext cx="1588" cy="7334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34" name="Line 457"/>
            <p:cNvSpPr>
              <a:spLocks noChangeShapeType="1"/>
            </p:cNvSpPr>
            <p:nvPr/>
          </p:nvSpPr>
          <p:spPr bwMode="auto">
            <a:xfrm flipV="1">
              <a:off x="5735638" y="3952826"/>
              <a:ext cx="90488" cy="4400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35" name="Line 458"/>
            <p:cNvSpPr>
              <a:spLocks noChangeShapeType="1"/>
            </p:cNvSpPr>
            <p:nvPr/>
          </p:nvSpPr>
          <p:spPr bwMode="auto">
            <a:xfrm>
              <a:off x="5826126" y="3819179"/>
              <a:ext cx="1588" cy="10268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36" name="Line 459"/>
            <p:cNvSpPr>
              <a:spLocks noChangeShapeType="1"/>
            </p:cNvSpPr>
            <p:nvPr/>
          </p:nvSpPr>
          <p:spPr bwMode="auto">
            <a:xfrm flipV="1">
              <a:off x="5826126" y="3926748"/>
              <a:ext cx="90488" cy="2607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37" name="Line 460"/>
            <p:cNvSpPr>
              <a:spLocks noChangeShapeType="1"/>
            </p:cNvSpPr>
            <p:nvPr/>
          </p:nvSpPr>
          <p:spPr bwMode="auto">
            <a:xfrm>
              <a:off x="5916613" y="3819179"/>
              <a:ext cx="1588" cy="7823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38" name="Line 461"/>
            <p:cNvSpPr>
              <a:spLocks noChangeShapeType="1"/>
            </p:cNvSpPr>
            <p:nvPr/>
          </p:nvSpPr>
          <p:spPr bwMode="auto">
            <a:xfrm>
              <a:off x="5916613" y="3926748"/>
              <a:ext cx="90488" cy="5378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39" name="Line 462"/>
            <p:cNvSpPr>
              <a:spLocks noChangeShapeType="1"/>
            </p:cNvSpPr>
            <p:nvPr/>
          </p:nvSpPr>
          <p:spPr bwMode="auto">
            <a:xfrm>
              <a:off x="6007101" y="3866444"/>
              <a:ext cx="1588" cy="8312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40" name="Line 463"/>
            <p:cNvSpPr>
              <a:spLocks noChangeShapeType="1"/>
            </p:cNvSpPr>
            <p:nvPr/>
          </p:nvSpPr>
          <p:spPr bwMode="auto">
            <a:xfrm flipV="1">
              <a:off x="6007101" y="3920229"/>
              <a:ext cx="90488" cy="6030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41" name="Line 464"/>
            <p:cNvSpPr>
              <a:spLocks noChangeShapeType="1"/>
            </p:cNvSpPr>
            <p:nvPr/>
          </p:nvSpPr>
          <p:spPr bwMode="auto">
            <a:xfrm>
              <a:off x="6097588" y="3801251"/>
              <a:ext cx="1588" cy="8801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42" name="Line 465"/>
            <p:cNvSpPr>
              <a:spLocks noChangeShapeType="1"/>
            </p:cNvSpPr>
            <p:nvPr/>
          </p:nvSpPr>
          <p:spPr bwMode="auto">
            <a:xfrm>
              <a:off x="6097588" y="3920229"/>
              <a:ext cx="90488" cy="2444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43" name="Line 466"/>
            <p:cNvSpPr>
              <a:spLocks noChangeShapeType="1"/>
            </p:cNvSpPr>
            <p:nvPr/>
          </p:nvSpPr>
          <p:spPr bwMode="auto">
            <a:xfrm>
              <a:off x="6188076" y="3838737"/>
              <a:ext cx="1588" cy="7660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44" name="Line 467"/>
            <p:cNvSpPr>
              <a:spLocks noChangeShapeType="1"/>
            </p:cNvSpPr>
            <p:nvPr/>
          </p:nvSpPr>
          <p:spPr bwMode="auto">
            <a:xfrm>
              <a:off x="6188076" y="3944676"/>
              <a:ext cx="88900" cy="3259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45" name="Line 468"/>
            <p:cNvSpPr>
              <a:spLocks noChangeShapeType="1"/>
            </p:cNvSpPr>
            <p:nvPr/>
          </p:nvSpPr>
          <p:spPr bwMode="auto">
            <a:xfrm>
              <a:off x="6276976" y="3884372"/>
              <a:ext cx="1588" cy="6356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46" name="Line 469"/>
            <p:cNvSpPr>
              <a:spLocks noChangeShapeType="1"/>
            </p:cNvSpPr>
            <p:nvPr/>
          </p:nvSpPr>
          <p:spPr bwMode="auto">
            <a:xfrm>
              <a:off x="6276976" y="3977273"/>
              <a:ext cx="90488" cy="489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47" name="Line 470"/>
            <p:cNvSpPr>
              <a:spLocks noChangeShapeType="1"/>
            </p:cNvSpPr>
            <p:nvPr/>
          </p:nvSpPr>
          <p:spPr bwMode="auto">
            <a:xfrm>
              <a:off x="6367463" y="3879483"/>
              <a:ext cx="1588" cy="7334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48" name="Line 471"/>
            <p:cNvSpPr>
              <a:spLocks noChangeShapeType="1"/>
            </p:cNvSpPr>
            <p:nvPr/>
          </p:nvSpPr>
          <p:spPr bwMode="auto">
            <a:xfrm>
              <a:off x="6367463" y="3982163"/>
              <a:ext cx="90488" cy="114089"/>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49" name="Line 472"/>
            <p:cNvSpPr>
              <a:spLocks noChangeShapeType="1"/>
            </p:cNvSpPr>
            <p:nvPr/>
          </p:nvSpPr>
          <p:spPr bwMode="auto">
            <a:xfrm>
              <a:off x="6457951" y="4004980"/>
              <a:ext cx="1588" cy="6030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50" name="Line 473"/>
            <p:cNvSpPr>
              <a:spLocks noChangeShapeType="1"/>
            </p:cNvSpPr>
            <p:nvPr/>
          </p:nvSpPr>
          <p:spPr bwMode="auto">
            <a:xfrm>
              <a:off x="6457951" y="4096251"/>
              <a:ext cx="90488" cy="109199"/>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51" name="Line 474"/>
            <p:cNvSpPr>
              <a:spLocks noChangeShapeType="1"/>
            </p:cNvSpPr>
            <p:nvPr/>
          </p:nvSpPr>
          <p:spPr bwMode="auto">
            <a:xfrm>
              <a:off x="6548438" y="4120699"/>
              <a:ext cx="1588" cy="5541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52" name="Line 475"/>
            <p:cNvSpPr>
              <a:spLocks noChangeShapeType="1"/>
            </p:cNvSpPr>
            <p:nvPr/>
          </p:nvSpPr>
          <p:spPr bwMode="auto">
            <a:xfrm>
              <a:off x="6548438" y="4205451"/>
              <a:ext cx="90488" cy="5867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53" name="Line 476"/>
            <p:cNvSpPr>
              <a:spLocks noChangeShapeType="1"/>
            </p:cNvSpPr>
            <p:nvPr/>
          </p:nvSpPr>
          <p:spPr bwMode="auto">
            <a:xfrm>
              <a:off x="6638926" y="4140257"/>
              <a:ext cx="1588" cy="9290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54" name="Line 477"/>
            <p:cNvSpPr>
              <a:spLocks noChangeShapeType="1"/>
            </p:cNvSpPr>
            <p:nvPr/>
          </p:nvSpPr>
          <p:spPr bwMode="auto">
            <a:xfrm>
              <a:off x="6638926" y="4264125"/>
              <a:ext cx="90488" cy="1629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55" name="Line 478"/>
            <p:cNvSpPr>
              <a:spLocks noChangeShapeType="1"/>
            </p:cNvSpPr>
            <p:nvPr/>
          </p:nvSpPr>
          <p:spPr bwMode="auto">
            <a:xfrm>
              <a:off x="6729413" y="4163075"/>
              <a:ext cx="1588" cy="8801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56" name="Line 479"/>
            <p:cNvSpPr>
              <a:spLocks noChangeShapeType="1"/>
            </p:cNvSpPr>
            <p:nvPr/>
          </p:nvSpPr>
          <p:spPr bwMode="auto">
            <a:xfrm flipV="1">
              <a:off x="6729413" y="4278793"/>
              <a:ext cx="90488" cy="163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57" name="Line 480"/>
            <p:cNvSpPr>
              <a:spLocks noChangeShapeType="1"/>
            </p:cNvSpPr>
            <p:nvPr/>
          </p:nvSpPr>
          <p:spPr bwMode="auto">
            <a:xfrm>
              <a:off x="6819901" y="4154926"/>
              <a:ext cx="1588" cy="9290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558" name="Freeform 481"/>
            <p:cNvSpPr>
              <a:spLocks/>
            </p:cNvSpPr>
            <p:nvPr/>
          </p:nvSpPr>
          <p:spPr bwMode="auto">
            <a:xfrm>
              <a:off x="1463676" y="3281332"/>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59" name="Freeform 482"/>
            <p:cNvSpPr>
              <a:spLocks/>
            </p:cNvSpPr>
            <p:nvPr/>
          </p:nvSpPr>
          <p:spPr bwMode="auto">
            <a:xfrm>
              <a:off x="1554163" y="3150945"/>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60" name="Freeform 483"/>
            <p:cNvSpPr>
              <a:spLocks/>
            </p:cNvSpPr>
            <p:nvPr/>
          </p:nvSpPr>
          <p:spPr bwMode="auto">
            <a:xfrm>
              <a:off x="1644651" y="3359564"/>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61" name="Freeform 484"/>
            <p:cNvSpPr>
              <a:spLocks/>
            </p:cNvSpPr>
            <p:nvPr/>
          </p:nvSpPr>
          <p:spPr bwMode="auto">
            <a:xfrm>
              <a:off x="1735138" y="3457355"/>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62" name="Freeform 485"/>
            <p:cNvSpPr>
              <a:spLocks/>
            </p:cNvSpPr>
            <p:nvPr/>
          </p:nvSpPr>
          <p:spPr bwMode="auto">
            <a:xfrm>
              <a:off x="1825626" y="3581222"/>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63" name="Freeform 486"/>
            <p:cNvSpPr>
              <a:spLocks/>
            </p:cNvSpPr>
            <p:nvPr/>
          </p:nvSpPr>
          <p:spPr bwMode="auto">
            <a:xfrm>
              <a:off x="1916113" y="3693681"/>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64" name="Freeform 487"/>
            <p:cNvSpPr>
              <a:spLocks/>
            </p:cNvSpPr>
            <p:nvPr/>
          </p:nvSpPr>
          <p:spPr bwMode="auto">
            <a:xfrm>
              <a:off x="2006601" y="3753985"/>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65" name="Freeform 488"/>
            <p:cNvSpPr>
              <a:spLocks/>
            </p:cNvSpPr>
            <p:nvPr/>
          </p:nvSpPr>
          <p:spPr bwMode="auto">
            <a:xfrm>
              <a:off x="2097088" y="3827328"/>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66" name="Freeform 489"/>
            <p:cNvSpPr>
              <a:spLocks/>
            </p:cNvSpPr>
            <p:nvPr/>
          </p:nvSpPr>
          <p:spPr bwMode="auto">
            <a:xfrm>
              <a:off x="2187576" y="3892522"/>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67" name="Freeform 490"/>
            <p:cNvSpPr>
              <a:spLocks/>
            </p:cNvSpPr>
            <p:nvPr/>
          </p:nvSpPr>
          <p:spPr bwMode="auto">
            <a:xfrm>
              <a:off x="2278063" y="3916969"/>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68" name="Freeform 491"/>
            <p:cNvSpPr>
              <a:spLocks/>
            </p:cNvSpPr>
            <p:nvPr/>
          </p:nvSpPr>
          <p:spPr bwMode="auto">
            <a:xfrm>
              <a:off x="2365376" y="4000091"/>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69" name="Freeform 492"/>
            <p:cNvSpPr>
              <a:spLocks/>
            </p:cNvSpPr>
            <p:nvPr/>
          </p:nvSpPr>
          <p:spPr bwMode="auto">
            <a:xfrm>
              <a:off x="2455863" y="4035947"/>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70" name="Freeform 493"/>
            <p:cNvSpPr>
              <a:spLocks/>
            </p:cNvSpPr>
            <p:nvPr/>
          </p:nvSpPr>
          <p:spPr bwMode="auto">
            <a:xfrm>
              <a:off x="2546351" y="4088102"/>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71" name="Freeform 494"/>
            <p:cNvSpPr>
              <a:spLocks/>
            </p:cNvSpPr>
            <p:nvPr/>
          </p:nvSpPr>
          <p:spPr bwMode="auto">
            <a:xfrm>
              <a:off x="2636838" y="4122329"/>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72" name="Freeform 495"/>
            <p:cNvSpPr>
              <a:spLocks/>
            </p:cNvSpPr>
            <p:nvPr/>
          </p:nvSpPr>
          <p:spPr bwMode="auto">
            <a:xfrm>
              <a:off x="2817813" y="4161445"/>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73" name="Freeform 496"/>
            <p:cNvSpPr>
              <a:spLocks/>
            </p:cNvSpPr>
            <p:nvPr/>
          </p:nvSpPr>
          <p:spPr bwMode="auto">
            <a:xfrm>
              <a:off x="2908301" y="4187522"/>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74" name="Freeform 497"/>
            <p:cNvSpPr>
              <a:spLocks/>
            </p:cNvSpPr>
            <p:nvPr/>
          </p:nvSpPr>
          <p:spPr bwMode="auto">
            <a:xfrm>
              <a:off x="2998788" y="4172854"/>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75" name="Freeform 498"/>
            <p:cNvSpPr>
              <a:spLocks/>
            </p:cNvSpPr>
            <p:nvPr/>
          </p:nvSpPr>
          <p:spPr bwMode="auto">
            <a:xfrm>
              <a:off x="3089276" y="4391252"/>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76" name="Freeform 499"/>
            <p:cNvSpPr>
              <a:spLocks/>
            </p:cNvSpPr>
            <p:nvPr/>
          </p:nvSpPr>
          <p:spPr bwMode="auto">
            <a:xfrm>
              <a:off x="3179763" y="4247826"/>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77" name="Freeform 500"/>
            <p:cNvSpPr>
              <a:spLocks/>
            </p:cNvSpPr>
            <p:nvPr/>
          </p:nvSpPr>
          <p:spPr bwMode="auto">
            <a:xfrm>
              <a:off x="3270251" y="4242937"/>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78" name="Freeform 501"/>
            <p:cNvSpPr>
              <a:spLocks/>
            </p:cNvSpPr>
            <p:nvPr/>
          </p:nvSpPr>
          <p:spPr bwMode="auto">
            <a:xfrm>
              <a:off x="3359151" y="4469484"/>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79" name="Freeform 502"/>
            <p:cNvSpPr>
              <a:spLocks/>
            </p:cNvSpPr>
            <p:nvPr/>
          </p:nvSpPr>
          <p:spPr bwMode="auto">
            <a:xfrm>
              <a:off x="3449638" y="4459705"/>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80" name="Freeform 503"/>
            <p:cNvSpPr>
              <a:spLocks/>
            </p:cNvSpPr>
            <p:nvPr/>
          </p:nvSpPr>
          <p:spPr bwMode="auto">
            <a:xfrm>
              <a:off x="3540126" y="4580314"/>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81" name="Freeform 504"/>
            <p:cNvSpPr>
              <a:spLocks/>
            </p:cNvSpPr>
            <p:nvPr/>
          </p:nvSpPr>
          <p:spPr bwMode="auto">
            <a:xfrm>
              <a:off x="3630613" y="4492302"/>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82" name="Freeform 505"/>
            <p:cNvSpPr>
              <a:spLocks/>
            </p:cNvSpPr>
            <p:nvPr/>
          </p:nvSpPr>
          <p:spPr bwMode="auto">
            <a:xfrm>
              <a:off x="3721101" y="4440147"/>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83" name="Freeform 506"/>
            <p:cNvSpPr>
              <a:spLocks/>
            </p:cNvSpPr>
            <p:nvPr/>
          </p:nvSpPr>
          <p:spPr bwMode="auto">
            <a:xfrm>
              <a:off x="3811588" y="4446667"/>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84" name="Freeform 507"/>
            <p:cNvSpPr>
              <a:spLocks/>
            </p:cNvSpPr>
            <p:nvPr/>
          </p:nvSpPr>
          <p:spPr bwMode="auto">
            <a:xfrm>
              <a:off x="3902076" y="4510230"/>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85" name="Freeform 508"/>
            <p:cNvSpPr>
              <a:spLocks/>
            </p:cNvSpPr>
            <p:nvPr/>
          </p:nvSpPr>
          <p:spPr bwMode="auto">
            <a:xfrm>
              <a:off x="3992563" y="4428739"/>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86" name="Freeform 509"/>
            <p:cNvSpPr>
              <a:spLocks/>
            </p:cNvSpPr>
            <p:nvPr/>
          </p:nvSpPr>
          <p:spPr bwMode="auto">
            <a:xfrm>
              <a:off x="4083051" y="4140257"/>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87" name="Freeform 510"/>
            <p:cNvSpPr>
              <a:spLocks/>
            </p:cNvSpPr>
            <p:nvPr/>
          </p:nvSpPr>
          <p:spPr bwMode="auto">
            <a:xfrm>
              <a:off x="4441826" y="4242937"/>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88" name="Freeform 511"/>
            <p:cNvSpPr>
              <a:spLocks/>
            </p:cNvSpPr>
            <p:nvPr/>
          </p:nvSpPr>
          <p:spPr bwMode="auto">
            <a:xfrm>
              <a:off x="4713288" y="3954455"/>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89" name="Freeform 512"/>
            <p:cNvSpPr>
              <a:spLocks/>
            </p:cNvSpPr>
            <p:nvPr/>
          </p:nvSpPr>
          <p:spPr bwMode="auto">
            <a:xfrm>
              <a:off x="5075238" y="3833847"/>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90" name="Freeform 513"/>
            <p:cNvSpPr>
              <a:spLocks/>
            </p:cNvSpPr>
            <p:nvPr/>
          </p:nvSpPr>
          <p:spPr bwMode="auto">
            <a:xfrm>
              <a:off x="5345113" y="3874593"/>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91" name="Freeform 514"/>
            <p:cNvSpPr>
              <a:spLocks/>
            </p:cNvSpPr>
            <p:nvPr/>
          </p:nvSpPr>
          <p:spPr bwMode="auto">
            <a:xfrm>
              <a:off x="5707063" y="3894151"/>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92" name="Freeform 515"/>
            <p:cNvSpPr>
              <a:spLocks/>
            </p:cNvSpPr>
            <p:nvPr/>
          </p:nvSpPr>
          <p:spPr bwMode="auto">
            <a:xfrm>
              <a:off x="5797551" y="3819179"/>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93" name="Freeform 516"/>
            <p:cNvSpPr>
              <a:spLocks/>
            </p:cNvSpPr>
            <p:nvPr/>
          </p:nvSpPr>
          <p:spPr bwMode="auto">
            <a:xfrm>
              <a:off x="5888038" y="3819179"/>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94" name="Freeform 517"/>
            <p:cNvSpPr>
              <a:spLocks/>
            </p:cNvSpPr>
            <p:nvPr/>
          </p:nvSpPr>
          <p:spPr bwMode="auto">
            <a:xfrm>
              <a:off x="5978526" y="3866444"/>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95" name="Freeform 518"/>
            <p:cNvSpPr>
              <a:spLocks/>
            </p:cNvSpPr>
            <p:nvPr/>
          </p:nvSpPr>
          <p:spPr bwMode="auto">
            <a:xfrm>
              <a:off x="6069013" y="3801251"/>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96" name="Freeform 519"/>
            <p:cNvSpPr>
              <a:spLocks/>
            </p:cNvSpPr>
            <p:nvPr/>
          </p:nvSpPr>
          <p:spPr bwMode="auto">
            <a:xfrm>
              <a:off x="6159501" y="3838737"/>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97" name="Freeform 520"/>
            <p:cNvSpPr>
              <a:spLocks/>
            </p:cNvSpPr>
            <p:nvPr/>
          </p:nvSpPr>
          <p:spPr bwMode="auto">
            <a:xfrm>
              <a:off x="6246813" y="3884372"/>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98" name="Freeform 521"/>
            <p:cNvSpPr>
              <a:spLocks/>
            </p:cNvSpPr>
            <p:nvPr/>
          </p:nvSpPr>
          <p:spPr bwMode="auto">
            <a:xfrm>
              <a:off x="6337301" y="3879483"/>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599" name="Freeform 522"/>
            <p:cNvSpPr>
              <a:spLocks/>
            </p:cNvSpPr>
            <p:nvPr/>
          </p:nvSpPr>
          <p:spPr bwMode="auto">
            <a:xfrm>
              <a:off x="6427788" y="4004980"/>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600" name="Freeform 523"/>
            <p:cNvSpPr>
              <a:spLocks/>
            </p:cNvSpPr>
            <p:nvPr/>
          </p:nvSpPr>
          <p:spPr bwMode="auto">
            <a:xfrm>
              <a:off x="6518276" y="4120699"/>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601" name="Freeform 524"/>
            <p:cNvSpPr>
              <a:spLocks/>
            </p:cNvSpPr>
            <p:nvPr/>
          </p:nvSpPr>
          <p:spPr bwMode="auto">
            <a:xfrm>
              <a:off x="6608763" y="4140257"/>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602" name="Freeform 525"/>
            <p:cNvSpPr>
              <a:spLocks/>
            </p:cNvSpPr>
            <p:nvPr/>
          </p:nvSpPr>
          <p:spPr bwMode="auto">
            <a:xfrm>
              <a:off x="6699251" y="4163075"/>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603" name="Freeform 526"/>
            <p:cNvSpPr>
              <a:spLocks/>
            </p:cNvSpPr>
            <p:nvPr/>
          </p:nvSpPr>
          <p:spPr bwMode="auto">
            <a:xfrm>
              <a:off x="6789738" y="4154926"/>
              <a:ext cx="58738" cy="1630"/>
            </a:xfrm>
            <a:custGeom>
              <a:avLst/>
              <a:gdLst>
                <a:gd name="T0" fmla="*/ 0 w 24"/>
                <a:gd name="T1" fmla="*/ 0 h 1630"/>
                <a:gd name="T2" fmla="*/ 2147483647 w 24"/>
                <a:gd name="T3" fmla="*/ 0 h 1630"/>
                <a:gd name="T4" fmla="*/ 0 w 24"/>
                <a:gd name="T5" fmla="*/ 0 h 1630"/>
                <a:gd name="T6" fmla="*/ 0 60000 65536"/>
                <a:gd name="T7" fmla="*/ 0 60000 65536"/>
                <a:gd name="T8" fmla="*/ 0 60000 65536"/>
                <a:gd name="T9" fmla="*/ 0 w 24"/>
                <a:gd name="T10" fmla="*/ 0 h 1630"/>
                <a:gd name="T11" fmla="*/ 24 w 24"/>
                <a:gd name="T12" fmla="*/ 1630 h 1630"/>
              </a:gdLst>
              <a:ahLst/>
              <a:cxnLst>
                <a:cxn ang="T6">
                  <a:pos x="T0" y="T1"/>
                </a:cxn>
                <a:cxn ang="T7">
                  <a:pos x="T2" y="T3"/>
                </a:cxn>
                <a:cxn ang="T8">
                  <a:pos x="T4" y="T5"/>
                </a:cxn>
              </a:cxnLst>
              <a:rect l="T9" t="T10" r="T11" b="T12"/>
              <a:pathLst>
                <a:path w="24" h="1630">
                  <a:moveTo>
                    <a:pt x="0" y="0"/>
                  </a:moveTo>
                  <a:lnTo>
                    <a:pt x="24" y="0"/>
                  </a:lnTo>
                  <a:lnTo>
                    <a:pt x="0" y="0"/>
                  </a:lnTo>
                </a:path>
              </a:pathLst>
            </a:cu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604" name="Oval 527"/>
            <p:cNvSpPr>
              <a:spLocks noChangeArrowheads="1"/>
            </p:cNvSpPr>
            <p:nvPr/>
          </p:nvSpPr>
          <p:spPr bwMode="auto">
            <a:xfrm>
              <a:off x="1463676" y="3470393"/>
              <a:ext cx="60325"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05" name="Oval 528"/>
            <p:cNvSpPr>
              <a:spLocks noChangeArrowheads="1"/>
            </p:cNvSpPr>
            <p:nvPr/>
          </p:nvSpPr>
          <p:spPr bwMode="auto">
            <a:xfrm>
              <a:off x="1554163" y="3346526"/>
              <a:ext cx="60325"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06" name="Oval 529"/>
            <p:cNvSpPr>
              <a:spLocks noChangeArrowheads="1"/>
            </p:cNvSpPr>
            <p:nvPr/>
          </p:nvSpPr>
          <p:spPr bwMode="auto">
            <a:xfrm>
              <a:off x="1644651" y="3538847"/>
              <a:ext cx="60325"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07" name="Oval 530"/>
            <p:cNvSpPr>
              <a:spLocks noChangeArrowheads="1"/>
            </p:cNvSpPr>
            <p:nvPr/>
          </p:nvSpPr>
          <p:spPr bwMode="auto">
            <a:xfrm>
              <a:off x="1735138" y="3636637"/>
              <a:ext cx="60325"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08" name="Oval 531"/>
            <p:cNvSpPr>
              <a:spLocks noChangeArrowheads="1"/>
            </p:cNvSpPr>
            <p:nvPr/>
          </p:nvSpPr>
          <p:spPr bwMode="auto">
            <a:xfrm>
              <a:off x="1825626" y="3750726"/>
              <a:ext cx="60325"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09" name="Oval 532"/>
            <p:cNvSpPr>
              <a:spLocks noChangeArrowheads="1"/>
            </p:cNvSpPr>
            <p:nvPr/>
          </p:nvSpPr>
          <p:spPr bwMode="auto">
            <a:xfrm>
              <a:off x="1916113" y="3876223"/>
              <a:ext cx="60325"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10" name="Oval 533"/>
            <p:cNvSpPr>
              <a:spLocks noChangeArrowheads="1"/>
            </p:cNvSpPr>
            <p:nvPr/>
          </p:nvSpPr>
          <p:spPr bwMode="auto">
            <a:xfrm>
              <a:off x="2006601" y="3915339"/>
              <a:ext cx="60325"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11" name="Oval 534"/>
            <p:cNvSpPr>
              <a:spLocks noChangeArrowheads="1"/>
            </p:cNvSpPr>
            <p:nvPr/>
          </p:nvSpPr>
          <p:spPr bwMode="auto">
            <a:xfrm>
              <a:off x="2097088" y="3975643"/>
              <a:ext cx="60325"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12" name="Oval 535"/>
            <p:cNvSpPr>
              <a:spLocks noChangeArrowheads="1"/>
            </p:cNvSpPr>
            <p:nvPr/>
          </p:nvSpPr>
          <p:spPr bwMode="auto">
            <a:xfrm>
              <a:off x="2187576" y="4040837"/>
              <a:ext cx="60325"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13" name="Oval 536"/>
            <p:cNvSpPr>
              <a:spLocks noChangeArrowheads="1"/>
            </p:cNvSpPr>
            <p:nvPr/>
          </p:nvSpPr>
          <p:spPr bwMode="auto">
            <a:xfrm>
              <a:off x="2278063" y="4062025"/>
              <a:ext cx="60325"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14" name="Oval 537"/>
            <p:cNvSpPr>
              <a:spLocks noChangeArrowheads="1"/>
            </p:cNvSpPr>
            <p:nvPr/>
          </p:nvSpPr>
          <p:spPr bwMode="auto">
            <a:xfrm>
              <a:off x="2365376" y="4138627"/>
              <a:ext cx="61913"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15" name="Oval 538"/>
            <p:cNvSpPr>
              <a:spLocks noChangeArrowheads="1"/>
            </p:cNvSpPr>
            <p:nvPr/>
          </p:nvSpPr>
          <p:spPr bwMode="auto">
            <a:xfrm>
              <a:off x="2455863" y="4172854"/>
              <a:ext cx="61913"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16" name="Oval 539"/>
            <p:cNvSpPr>
              <a:spLocks noChangeArrowheads="1"/>
            </p:cNvSpPr>
            <p:nvPr/>
          </p:nvSpPr>
          <p:spPr bwMode="auto">
            <a:xfrm>
              <a:off x="2546351" y="4226639"/>
              <a:ext cx="61913"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17" name="Oval 540"/>
            <p:cNvSpPr>
              <a:spLocks noChangeArrowheads="1"/>
            </p:cNvSpPr>
            <p:nvPr/>
          </p:nvSpPr>
          <p:spPr bwMode="auto">
            <a:xfrm>
              <a:off x="2636838" y="4260865"/>
              <a:ext cx="61913"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18" name="Oval 541"/>
            <p:cNvSpPr>
              <a:spLocks noChangeArrowheads="1"/>
            </p:cNvSpPr>
            <p:nvPr/>
          </p:nvSpPr>
          <p:spPr bwMode="auto">
            <a:xfrm>
              <a:off x="2817813" y="4288572"/>
              <a:ext cx="61913"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19" name="Oval 542"/>
            <p:cNvSpPr>
              <a:spLocks noChangeArrowheads="1"/>
            </p:cNvSpPr>
            <p:nvPr/>
          </p:nvSpPr>
          <p:spPr bwMode="auto">
            <a:xfrm>
              <a:off x="2908301" y="4326059"/>
              <a:ext cx="61913"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20" name="Oval 543"/>
            <p:cNvSpPr>
              <a:spLocks noChangeArrowheads="1"/>
            </p:cNvSpPr>
            <p:nvPr/>
          </p:nvSpPr>
          <p:spPr bwMode="auto">
            <a:xfrm>
              <a:off x="2998788" y="4316280"/>
              <a:ext cx="61913"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21" name="Oval 544"/>
            <p:cNvSpPr>
              <a:spLocks noChangeArrowheads="1"/>
            </p:cNvSpPr>
            <p:nvPr/>
          </p:nvSpPr>
          <p:spPr bwMode="auto">
            <a:xfrm>
              <a:off x="3089276" y="4524899"/>
              <a:ext cx="61913"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22" name="Oval 545"/>
            <p:cNvSpPr>
              <a:spLocks noChangeArrowheads="1"/>
            </p:cNvSpPr>
            <p:nvPr/>
          </p:nvSpPr>
          <p:spPr bwMode="auto">
            <a:xfrm>
              <a:off x="3179763" y="4357026"/>
              <a:ext cx="61913"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23" name="Oval 546"/>
            <p:cNvSpPr>
              <a:spLocks noChangeArrowheads="1"/>
            </p:cNvSpPr>
            <p:nvPr/>
          </p:nvSpPr>
          <p:spPr bwMode="auto">
            <a:xfrm>
              <a:off x="3270251" y="4368434"/>
              <a:ext cx="61913"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24" name="Oval 547"/>
            <p:cNvSpPr>
              <a:spLocks noChangeArrowheads="1"/>
            </p:cNvSpPr>
            <p:nvPr/>
          </p:nvSpPr>
          <p:spPr bwMode="auto">
            <a:xfrm>
              <a:off x="3359151" y="4586833"/>
              <a:ext cx="60325"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25" name="Oval 548"/>
            <p:cNvSpPr>
              <a:spLocks noChangeArrowheads="1"/>
            </p:cNvSpPr>
            <p:nvPr/>
          </p:nvSpPr>
          <p:spPr bwMode="auto">
            <a:xfrm>
              <a:off x="3449638" y="4575424"/>
              <a:ext cx="60325"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26" name="Oval 549"/>
            <p:cNvSpPr>
              <a:spLocks noChangeArrowheads="1"/>
            </p:cNvSpPr>
            <p:nvPr/>
          </p:nvSpPr>
          <p:spPr bwMode="auto">
            <a:xfrm>
              <a:off x="3540126" y="4772634"/>
              <a:ext cx="60325"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27" name="Oval 550"/>
            <p:cNvSpPr>
              <a:spLocks noChangeArrowheads="1"/>
            </p:cNvSpPr>
            <p:nvPr/>
          </p:nvSpPr>
          <p:spPr bwMode="auto">
            <a:xfrm>
              <a:off x="3630613" y="4705811"/>
              <a:ext cx="60325"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28" name="Oval 551"/>
            <p:cNvSpPr>
              <a:spLocks noChangeArrowheads="1"/>
            </p:cNvSpPr>
            <p:nvPr/>
          </p:nvSpPr>
          <p:spPr bwMode="auto">
            <a:xfrm>
              <a:off x="3721101" y="4652026"/>
              <a:ext cx="60325"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29" name="Oval 552"/>
            <p:cNvSpPr>
              <a:spLocks noChangeArrowheads="1"/>
            </p:cNvSpPr>
            <p:nvPr/>
          </p:nvSpPr>
          <p:spPr bwMode="auto">
            <a:xfrm>
              <a:off x="3811588" y="4650397"/>
              <a:ext cx="60325"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30" name="Oval 553"/>
            <p:cNvSpPr>
              <a:spLocks noChangeArrowheads="1"/>
            </p:cNvSpPr>
            <p:nvPr/>
          </p:nvSpPr>
          <p:spPr bwMode="auto">
            <a:xfrm>
              <a:off x="3902076" y="4707441"/>
              <a:ext cx="60325"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31" name="Oval 554"/>
            <p:cNvSpPr>
              <a:spLocks noChangeArrowheads="1"/>
            </p:cNvSpPr>
            <p:nvPr/>
          </p:nvSpPr>
          <p:spPr bwMode="auto">
            <a:xfrm>
              <a:off x="3992563" y="4619430"/>
              <a:ext cx="60325"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32" name="Oval 555"/>
            <p:cNvSpPr>
              <a:spLocks noChangeArrowheads="1"/>
            </p:cNvSpPr>
            <p:nvPr/>
          </p:nvSpPr>
          <p:spPr bwMode="auto">
            <a:xfrm>
              <a:off x="4083051" y="4226639"/>
              <a:ext cx="60325"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33" name="Oval 556"/>
            <p:cNvSpPr>
              <a:spLocks noChangeArrowheads="1"/>
            </p:cNvSpPr>
            <p:nvPr/>
          </p:nvSpPr>
          <p:spPr bwMode="auto">
            <a:xfrm>
              <a:off x="4441826" y="4319539"/>
              <a:ext cx="61913"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34" name="Oval 557"/>
            <p:cNvSpPr>
              <a:spLocks noChangeArrowheads="1"/>
            </p:cNvSpPr>
            <p:nvPr/>
          </p:nvSpPr>
          <p:spPr bwMode="auto">
            <a:xfrm>
              <a:off x="4713288" y="4040837"/>
              <a:ext cx="61913"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35" name="Oval 558"/>
            <p:cNvSpPr>
              <a:spLocks noChangeArrowheads="1"/>
            </p:cNvSpPr>
            <p:nvPr/>
          </p:nvSpPr>
          <p:spPr bwMode="auto">
            <a:xfrm>
              <a:off x="5075238" y="3912080"/>
              <a:ext cx="61913"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36" name="Oval 559"/>
            <p:cNvSpPr>
              <a:spLocks noChangeArrowheads="1"/>
            </p:cNvSpPr>
            <p:nvPr/>
          </p:nvSpPr>
          <p:spPr bwMode="auto">
            <a:xfrm>
              <a:off x="5345113" y="3952826"/>
              <a:ext cx="60325"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37" name="Oval 560"/>
            <p:cNvSpPr>
              <a:spLocks noChangeArrowheads="1"/>
            </p:cNvSpPr>
            <p:nvPr/>
          </p:nvSpPr>
          <p:spPr bwMode="auto">
            <a:xfrm>
              <a:off x="5707063" y="3967494"/>
              <a:ext cx="60325"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38" name="Oval 561"/>
            <p:cNvSpPr>
              <a:spLocks noChangeArrowheads="1"/>
            </p:cNvSpPr>
            <p:nvPr/>
          </p:nvSpPr>
          <p:spPr bwMode="auto">
            <a:xfrm>
              <a:off x="5797551" y="3921859"/>
              <a:ext cx="60325"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39" name="Oval 562"/>
            <p:cNvSpPr>
              <a:spLocks noChangeArrowheads="1"/>
            </p:cNvSpPr>
            <p:nvPr/>
          </p:nvSpPr>
          <p:spPr bwMode="auto">
            <a:xfrm>
              <a:off x="5888038" y="3897411"/>
              <a:ext cx="60325"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40" name="Oval 563"/>
            <p:cNvSpPr>
              <a:spLocks noChangeArrowheads="1"/>
            </p:cNvSpPr>
            <p:nvPr/>
          </p:nvSpPr>
          <p:spPr bwMode="auto">
            <a:xfrm>
              <a:off x="5978526" y="3949566"/>
              <a:ext cx="60325"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41" name="Oval 564"/>
            <p:cNvSpPr>
              <a:spLocks noChangeArrowheads="1"/>
            </p:cNvSpPr>
            <p:nvPr/>
          </p:nvSpPr>
          <p:spPr bwMode="auto">
            <a:xfrm>
              <a:off x="6069013" y="3889262"/>
              <a:ext cx="60325"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42" name="Oval 565"/>
            <p:cNvSpPr>
              <a:spLocks noChangeArrowheads="1"/>
            </p:cNvSpPr>
            <p:nvPr/>
          </p:nvSpPr>
          <p:spPr bwMode="auto">
            <a:xfrm>
              <a:off x="6159501" y="3915339"/>
              <a:ext cx="60325"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43" name="Oval 566"/>
            <p:cNvSpPr>
              <a:spLocks noChangeArrowheads="1"/>
            </p:cNvSpPr>
            <p:nvPr/>
          </p:nvSpPr>
          <p:spPr bwMode="auto">
            <a:xfrm>
              <a:off x="6246813" y="3947936"/>
              <a:ext cx="61913"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44" name="Oval 567"/>
            <p:cNvSpPr>
              <a:spLocks noChangeArrowheads="1"/>
            </p:cNvSpPr>
            <p:nvPr/>
          </p:nvSpPr>
          <p:spPr bwMode="auto">
            <a:xfrm>
              <a:off x="6337301" y="3952826"/>
              <a:ext cx="61913"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45" name="Oval 568"/>
            <p:cNvSpPr>
              <a:spLocks noChangeArrowheads="1"/>
            </p:cNvSpPr>
            <p:nvPr/>
          </p:nvSpPr>
          <p:spPr bwMode="auto">
            <a:xfrm>
              <a:off x="6427788" y="4065284"/>
              <a:ext cx="61913"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46" name="Oval 569"/>
            <p:cNvSpPr>
              <a:spLocks noChangeArrowheads="1"/>
            </p:cNvSpPr>
            <p:nvPr/>
          </p:nvSpPr>
          <p:spPr bwMode="auto">
            <a:xfrm>
              <a:off x="6518276" y="4176114"/>
              <a:ext cx="61913" cy="6193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47" name="Oval 570"/>
            <p:cNvSpPr>
              <a:spLocks noChangeArrowheads="1"/>
            </p:cNvSpPr>
            <p:nvPr/>
          </p:nvSpPr>
          <p:spPr bwMode="auto">
            <a:xfrm>
              <a:off x="6608763" y="4233158"/>
              <a:ext cx="61913"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48" name="Oval 571"/>
            <p:cNvSpPr>
              <a:spLocks noChangeArrowheads="1"/>
            </p:cNvSpPr>
            <p:nvPr/>
          </p:nvSpPr>
          <p:spPr bwMode="auto">
            <a:xfrm>
              <a:off x="6699251" y="4251086"/>
              <a:ext cx="61913"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49" name="Oval 572"/>
            <p:cNvSpPr>
              <a:spLocks noChangeArrowheads="1"/>
            </p:cNvSpPr>
            <p:nvPr/>
          </p:nvSpPr>
          <p:spPr bwMode="auto">
            <a:xfrm>
              <a:off x="6789738" y="4247826"/>
              <a:ext cx="61913"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650" name="Line 573"/>
            <p:cNvSpPr>
              <a:spLocks noChangeShapeType="1"/>
            </p:cNvSpPr>
            <p:nvPr/>
          </p:nvSpPr>
          <p:spPr bwMode="auto">
            <a:xfrm>
              <a:off x="1404938" y="5515841"/>
              <a:ext cx="5776913" cy="1630"/>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51" name="Line 574"/>
            <p:cNvSpPr>
              <a:spLocks noChangeShapeType="1"/>
            </p:cNvSpPr>
            <p:nvPr/>
          </p:nvSpPr>
          <p:spPr bwMode="auto">
            <a:xfrm>
              <a:off x="1582738" y="5515841"/>
              <a:ext cx="1588" cy="88011"/>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52" name="Rectangle 575"/>
            <p:cNvSpPr>
              <a:spLocks noChangeArrowheads="1"/>
            </p:cNvSpPr>
            <p:nvPr/>
          </p:nvSpPr>
          <p:spPr bwMode="auto">
            <a:xfrm>
              <a:off x="1465263" y="5634819"/>
              <a:ext cx="234950"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0</a:t>
              </a:r>
              <a:endParaRPr lang="en-US" sz="2400">
                <a:solidFill>
                  <a:srgbClr val="FF0000"/>
                </a:solidFill>
                <a:latin typeface="Arial Black" pitchFamily="34" charset="0"/>
                <a:cs typeface="Arial" charset="0"/>
              </a:endParaRPr>
            </a:p>
          </p:txBody>
        </p:sp>
        <p:sp>
          <p:nvSpPr>
            <p:cNvPr id="558653" name="Line 576"/>
            <p:cNvSpPr>
              <a:spLocks noChangeShapeType="1"/>
            </p:cNvSpPr>
            <p:nvPr/>
          </p:nvSpPr>
          <p:spPr bwMode="auto">
            <a:xfrm>
              <a:off x="2035176" y="5515841"/>
              <a:ext cx="1588" cy="88011"/>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54" name="Rectangle 577"/>
            <p:cNvSpPr>
              <a:spLocks noChangeArrowheads="1"/>
            </p:cNvSpPr>
            <p:nvPr/>
          </p:nvSpPr>
          <p:spPr bwMode="auto">
            <a:xfrm>
              <a:off x="1917701" y="5634819"/>
              <a:ext cx="234950"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5</a:t>
              </a:r>
              <a:endParaRPr lang="en-US" sz="2400">
                <a:solidFill>
                  <a:srgbClr val="FF0000"/>
                </a:solidFill>
                <a:latin typeface="Arial Black" pitchFamily="34" charset="0"/>
                <a:cs typeface="Arial" charset="0"/>
              </a:endParaRPr>
            </a:p>
          </p:txBody>
        </p:sp>
        <p:sp>
          <p:nvSpPr>
            <p:cNvPr id="558655" name="Line 578"/>
            <p:cNvSpPr>
              <a:spLocks noChangeShapeType="1"/>
            </p:cNvSpPr>
            <p:nvPr/>
          </p:nvSpPr>
          <p:spPr bwMode="auto">
            <a:xfrm>
              <a:off x="2486026" y="5515841"/>
              <a:ext cx="1588" cy="88011"/>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56" name="Rectangle 579"/>
            <p:cNvSpPr>
              <a:spLocks noChangeArrowheads="1"/>
            </p:cNvSpPr>
            <p:nvPr/>
          </p:nvSpPr>
          <p:spPr bwMode="auto">
            <a:xfrm>
              <a:off x="2303463" y="5634819"/>
              <a:ext cx="365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10</a:t>
              </a:r>
              <a:endParaRPr lang="en-US" sz="2400">
                <a:solidFill>
                  <a:srgbClr val="FF0000"/>
                </a:solidFill>
                <a:latin typeface="Arial Black" pitchFamily="34" charset="0"/>
                <a:cs typeface="Arial" charset="0"/>
              </a:endParaRPr>
            </a:p>
          </p:txBody>
        </p:sp>
        <p:sp>
          <p:nvSpPr>
            <p:cNvPr id="558657" name="Line 580"/>
            <p:cNvSpPr>
              <a:spLocks noChangeShapeType="1"/>
            </p:cNvSpPr>
            <p:nvPr/>
          </p:nvSpPr>
          <p:spPr bwMode="auto">
            <a:xfrm>
              <a:off x="2938463" y="5515841"/>
              <a:ext cx="1588" cy="88011"/>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58" name="Rectangle 581"/>
            <p:cNvSpPr>
              <a:spLocks noChangeArrowheads="1"/>
            </p:cNvSpPr>
            <p:nvPr/>
          </p:nvSpPr>
          <p:spPr bwMode="auto">
            <a:xfrm>
              <a:off x="2755901" y="5634819"/>
              <a:ext cx="365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15</a:t>
              </a:r>
              <a:endParaRPr lang="en-US" sz="2400">
                <a:solidFill>
                  <a:srgbClr val="FF0000"/>
                </a:solidFill>
                <a:latin typeface="Arial Black" pitchFamily="34" charset="0"/>
                <a:cs typeface="Arial" charset="0"/>
              </a:endParaRPr>
            </a:p>
          </p:txBody>
        </p:sp>
        <p:sp>
          <p:nvSpPr>
            <p:cNvPr id="558659" name="Line 582"/>
            <p:cNvSpPr>
              <a:spLocks noChangeShapeType="1"/>
            </p:cNvSpPr>
            <p:nvPr/>
          </p:nvSpPr>
          <p:spPr bwMode="auto">
            <a:xfrm>
              <a:off x="3387726" y="5515841"/>
              <a:ext cx="1588" cy="88011"/>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60" name="Rectangle 583"/>
            <p:cNvSpPr>
              <a:spLocks noChangeArrowheads="1"/>
            </p:cNvSpPr>
            <p:nvPr/>
          </p:nvSpPr>
          <p:spPr bwMode="auto">
            <a:xfrm>
              <a:off x="3205163" y="5634819"/>
              <a:ext cx="365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20</a:t>
              </a:r>
              <a:endParaRPr lang="en-US" sz="2400">
                <a:solidFill>
                  <a:srgbClr val="FF0000"/>
                </a:solidFill>
                <a:latin typeface="Arial Black" pitchFamily="34" charset="0"/>
                <a:cs typeface="Arial" charset="0"/>
              </a:endParaRPr>
            </a:p>
          </p:txBody>
        </p:sp>
        <p:sp>
          <p:nvSpPr>
            <p:cNvPr id="558661" name="Line 584"/>
            <p:cNvSpPr>
              <a:spLocks noChangeShapeType="1"/>
            </p:cNvSpPr>
            <p:nvPr/>
          </p:nvSpPr>
          <p:spPr bwMode="auto">
            <a:xfrm>
              <a:off x="3840163" y="5515841"/>
              <a:ext cx="1588" cy="88011"/>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62" name="Rectangle 585"/>
            <p:cNvSpPr>
              <a:spLocks noChangeArrowheads="1"/>
            </p:cNvSpPr>
            <p:nvPr/>
          </p:nvSpPr>
          <p:spPr bwMode="auto">
            <a:xfrm>
              <a:off x="3657601" y="5634819"/>
              <a:ext cx="365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25</a:t>
              </a:r>
              <a:endParaRPr lang="en-US" sz="2400">
                <a:solidFill>
                  <a:srgbClr val="FF0000"/>
                </a:solidFill>
                <a:latin typeface="Arial Black" pitchFamily="34" charset="0"/>
                <a:cs typeface="Arial" charset="0"/>
              </a:endParaRPr>
            </a:p>
          </p:txBody>
        </p:sp>
        <p:sp>
          <p:nvSpPr>
            <p:cNvPr id="558663" name="Line 586"/>
            <p:cNvSpPr>
              <a:spLocks noChangeShapeType="1"/>
            </p:cNvSpPr>
            <p:nvPr/>
          </p:nvSpPr>
          <p:spPr bwMode="auto">
            <a:xfrm>
              <a:off x="4292601" y="5515841"/>
              <a:ext cx="1588" cy="88011"/>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64" name="Rectangle 587"/>
            <p:cNvSpPr>
              <a:spLocks noChangeArrowheads="1"/>
            </p:cNvSpPr>
            <p:nvPr/>
          </p:nvSpPr>
          <p:spPr bwMode="auto">
            <a:xfrm>
              <a:off x="4110038" y="5634819"/>
              <a:ext cx="365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30</a:t>
              </a:r>
              <a:endParaRPr lang="en-US" sz="2400">
                <a:solidFill>
                  <a:srgbClr val="FF0000"/>
                </a:solidFill>
                <a:latin typeface="Arial Black" pitchFamily="34" charset="0"/>
                <a:cs typeface="Arial" charset="0"/>
              </a:endParaRPr>
            </a:p>
          </p:txBody>
        </p:sp>
        <p:sp>
          <p:nvSpPr>
            <p:cNvPr id="558665" name="Line 588"/>
            <p:cNvSpPr>
              <a:spLocks noChangeShapeType="1"/>
            </p:cNvSpPr>
            <p:nvPr/>
          </p:nvSpPr>
          <p:spPr bwMode="auto">
            <a:xfrm>
              <a:off x="4743451" y="5515841"/>
              <a:ext cx="1588" cy="88011"/>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66" name="Rectangle 589"/>
            <p:cNvSpPr>
              <a:spLocks noChangeArrowheads="1"/>
            </p:cNvSpPr>
            <p:nvPr/>
          </p:nvSpPr>
          <p:spPr bwMode="auto">
            <a:xfrm>
              <a:off x="4560888" y="5634819"/>
              <a:ext cx="365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35</a:t>
              </a:r>
              <a:endParaRPr lang="en-US" sz="2400">
                <a:solidFill>
                  <a:srgbClr val="FF0000"/>
                </a:solidFill>
                <a:latin typeface="Arial Black" pitchFamily="34" charset="0"/>
                <a:cs typeface="Arial" charset="0"/>
              </a:endParaRPr>
            </a:p>
          </p:txBody>
        </p:sp>
        <p:sp>
          <p:nvSpPr>
            <p:cNvPr id="558667" name="Line 590"/>
            <p:cNvSpPr>
              <a:spLocks noChangeShapeType="1"/>
            </p:cNvSpPr>
            <p:nvPr/>
          </p:nvSpPr>
          <p:spPr bwMode="auto">
            <a:xfrm>
              <a:off x="5195888" y="5515841"/>
              <a:ext cx="1588" cy="88011"/>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68" name="Rectangle 591"/>
            <p:cNvSpPr>
              <a:spLocks noChangeArrowheads="1"/>
            </p:cNvSpPr>
            <p:nvPr/>
          </p:nvSpPr>
          <p:spPr bwMode="auto">
            <a:xfrm>
              <a:off x="5013326" y="5634819"/>
              <a:ext cx="365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40</a:t>
              </a:r>
              <a:endParaRPr lang="en-US" sz="2400">
                <a:solidFill>
                  <a:srgbClr val="FF0000"/>
                </a:solidFill>
                <a:latin typeface="Arial Black" pitchFamily="34" charset="0"/>
                <a:cs typeface="Arial" charset="0"/>
              </a:endParaRPr>
            </a:p>
          </p:txBody>
        </p:sp>
        <p:sp>
          <p:nvSpPr>
            <p:cNvPr id="558669" name="Line 592"/>
            <p:cNvSpPr>
              <a:spLocks noChangeShapeType="1"/>
            </p:cNvSpPr>
            <p:nvPr/>
          </p:nvSpPr>
          <p:spPr bwMode="auto">
            <a:xfrm>
              <a:off x="5645151" y="5515841"/>
              <a:ext cx="1588" cy="88011"/>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70" name="Rectangle 593"/>
            <p:cNvSpPr>
              <a:spLocks noChangeArrowheads="1"/>
            </p:cNvSpPr>
            <p:nvPr/>
          </p:nvSpPr>
          <p:spPr bwMode="auto">
            <a:xfrm>
              <a:off x="5462588" y="5634819"/>
              <a:ext cx="365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45</a:t>
              </a:r>
              <a:endParaRPr lang="en-US" sz="2400">
                <a:solidFill>
                  <a:srgbClr val="FF0000"/>
                </a:solidFill>
                <a:latin typeface="Arial Black" pitchFamily="34" charset="0"/>
                <a:cs typeface="Arial" charset="0"/>
              </a:endParaRPr>
            </a:p>
          </p:txBody>
        </p:sp>
        <p:sp>
          <p:nvSpPr>
            <p:cNvPr id="558671" name="Line 594"/>
            <p:cNvSpPr>
              <a:spLocks noChangeShapeType="1"/>
            </p:cNvSpPr>
            <p:nvPr/>
          </p:nvSpPr>
          <p:spPr bwMode="auto">
            <a:xfrm>
              <a:off x="6097588" y="5515841"/>
              <a:ext cx="1588" cy="88011"/>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72" name="Rectangle 595"/>
            <p:cNvSpPr>
              <a:spLocks noChangeArrowheads="1"/>
            </p:cNvSpPr>
            <p:nvPr/>
          </p:nvSpPr>
          <p:spPr bwMode="auto">
            <a:xfrm>
              <a:off x="5915026" y="5634819"/>
              <a:ext cx="365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50</a:t>
              </a:r>
              <a:endParaRPr lang="en-US" sz="2400">
                <a:solidFill>
                  <a:srgbClr val="FF0000"/>
                </a:solidFill>
                <a:latin typeface="Arial Black" pitchFamily="34" charset="0"/>
                <a:cs typeface="Arial" charset="0"/>
              </a:endParaRPr>
            </a:p>
          </p:txBody>
        </p:sp>
        <p:sp>
          <p:nvSpPr>
            <p:cNvPr id="558673" name="Line 596"/>
            <p:cNvSpPr>
              <a:spLocks noChangeShapeType="1"/>
            </p:cNvSpPr>
            <p:nvPr/>
          </p:nvSpPr>
          <p:spPr bwMode="auto">
            <a:xfrm>
              <a:off x="6548438" y="5515841"/>
              <a:ext cx="1588" cy="88011"/>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74" name="Rectangle 597"/>
            <p:cNvSpPr>
              <a:spLocks noChangeArrowheads="1"/>
            </p:cNvSpPr>
            <p:nvPr/>
          </p:nvSpPr>
          <p:spPr bwMode="auto">
            <a:xfrm>
              <a:off x="6365876" y="5634819"/>
              <a:ext cx="365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55</a:t>
              </a:r>
              <a:endParaRPr lang="en-US" sz="2400">
                <a:solidFill>
                  <a:srgbClr val="FF0000"/>
                </a:solidFill>
                <a:latin typeface="Arial Black" pitchFamily="34" charset="0"/>
                <a:cs typeface="Arial" charset="0"/>
              </a:endParaRPr>
            </a:p>
          </p:txBody>
        </p:sp>
        <p:sp>
          <p:nvSpPr>
            <p:cNvPr id="558675" name="Line 598"/>
            <p:cNvSpPr>
              <a:spLocks noChangeShapeType="1"/>
            </p:cNvSpPr>
            <p:nvPr/>
          </p:nvSpPr>
          <p:spPr bwMode="auto">
            <a:xfrm>
              <a:off x="7000876" y="5515841"/>
              <a:ext cx="1588" cy="88011"/>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76" name="Rectangle 599"/>
            <p:cNvSpPr>
              <a:spLocks noChangeArrowheads="1"/>
            </p:cNvSpPr>
            <p:nvPr/>
          </p:nvSpPr>
          <p:spPr bwMode="auto">
            <a:xfrm>
              <a:off x="6818313" y="5634819"/>
              <a:ext cx="365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60</a:t>
              </a:r>
              <a:endParaRPr lang="en-US" sz="2400">
                <a:solidFill>
                  <a:srgbClr val="FF0000"/>
                </a:solidFill>
                <a:latin typeface="Arial Black" pitchFamily="34" charset="0"/>
                <a:cs typeface="Arial" charset="0"/>
              </a:endParaRPr>
            </a:p>
          </p:txBody>
        </p:sp>
        <p:sp>
          <p:nvSpPr>
            <p:cNvPr id="558677" name="Line 600"/>
            <p:cNvSpPr>
              <a:spLocks noChangeShapeType="1"/>
            </p:cNvSpPr>
            <p:nvPr/>
          </p:nvSpPr>
          <p:spPr bwMode="auto">
            <a:xfrm flipV="1">
              <a:off x="1404938" y="1565112"/>
              <a:ext cx="1588" cy="3950729"/>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78" name="Line 601"/>
            <p:cNvSpPr>
              <a:spLocks noChangeShapeType="1"/>
            </p:cNvSpPr>
            <p:nvPr/>
          </p:nvSpPr>
          <p:spPr bwMode="auto">
            <a:xfrm flipH="1">
              <a:off x="1319213" y="5515841"/>
              <a:ext cx="85725" cy="1630"/>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79" name="Rectangle 602"/>
            <p:cNvSpPr>
              <a:spLocks noChangeArrowheads="1"/>
            </p:cNvSpPr>
            <p:nvPr/>
          </p:nvSpPr>
          <p:spPr bwMode="auto">
            <a:xfrm>
              <a:off x="798513" y="5380564"/>
              <a:ext cx="492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425</a:t>
              </a:r>
              <a:endParaRPr lang="en-US" sz="2400">
                <a:solidFill>
                  <a:srgbClr val="FF0000"/>
                </a:solidFill>
                <a:latin typeface="Arial Black" pitchFamily="34" charset="0"/>
                <a:cs typeface="Arial" charset="0"/>
              </a:endParaRPr>
            </a:p>
          </p:txBody>
        </p:sp>
        <p:sp>
          <p:nvSpPr>
            <p:cNvPr id="558680" name="Line 603"/>
            <p:cNvSpPr>
              <a:spLocks noChangeShapeType="1"/>
            </p:cNvSpPr>
            <p:nvPr/>
          </p:nvSpPr>
          <p:spPr bwMode="auto">
            <a:xfrm flipH="1">
              <a:off x="1319213" y="5087193"/>
              <a:ext cx="85725" cy="1630"/>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81" name="Rectangle 604"/>
            <p:cNvSpPr>
              <a:spLocks noChangeArrowheads="1"/>
            </p:cNvSpPr>
            <p:nvPr/>
          </p:nvSpPr>
          <p:spPr bwMode="auto">
            <a:xfrm>
              <a:off x="798513" y="4951917"/>
              <a:ext cx="492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450</a:t>
              </a:r>
              <a:endParaRPr lang="en-US" sz="2400">
                <a:solidFill>
                  <a:srgbClr val="FF0000"/>
                </a:solidFill>
                <a:latin typeface="Arial Black" pitchFamily="34" charset="0"/>
                <a:cs typeface="Arial" charset="0"/>
              </a:endParaRPr>
            </a:p>
          </p:txBody>
        </p:sp>
        <p:sp>
          <p:nvSpPr>
            <p:cNvPr id="558682" name="Line 605"/>
            <p:cNvSpPr>
              <a:spLocks noChangeShapeType="1"/>
            </p:cNvSpPr>
            <p:nvPr/>
          </p:nvSpPr>
          <p:spPr bwMode="auto">
            <a:xfrm flipH="1">
              <a:off x="1319213" y="4658546"/>
              <a:ext cx="85725" cy="1630"/>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83" name="Rectangle 606"/>
            <p:cNvSpPr>
              <a:spLocks noChangeArrowheads="1"/>
            </p:cNvSpPr>
            <p:nvPr/>
          </p:nvSpPr>
          <p:spPr bwMode="auto">
            <a:xfrm>
              <a:off x="798513" y="4521639"/>
              <a:ext cx="492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475</a:t>
              </a:r>
              <a:endParaRPr lang="en-US" sz="2400">
                <a:solidFill>
                  <a:srgbClr val="FF0000"/>
                </a:solidFill>
                <a:latin typeface="Arial Black" pitchFamily="34" charset="0"/>
                <a:cs typeface="Arial" charset="0"/>
              </a:endParaRPr>
            </a:p>
          </p:txBody>
        </p:sp>
        <p:sp>
          <p:nvSpPr>
            <p:cNvPr id="558684" name="Line 608"/>
            <p:cNvSpPr>
              <a:spLocks noChangeShapeType="1"/>
            </p:cNvSpPr>
            <p:nvPr/>
          </p:nvSpPr>
          <p:spPr bwMode="auto">
            <a:xfrm flipH="1">
              <a:off x="1319213" y="4228268"/>
              <a:ext cx="85725" cy="1630"/>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85" name="Rectangle 609"/>
            <p:cNvSpPr>
              <a:spLocks noChangeArrowheads="1"/>
            </p:cNvSpPr>
            <p:nvPr/>
          </p:nvSpPr>
          <p:spPr bwMode="auto">
            <a:xfrm>
              <a:off x="798513" y="4092992"/>
              <a:ext cx="492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500</a:t>
              </a:r>
              <a:endParaRPr lang="en-US" sz="2400">
                <a:solidFill>
                  <a:srgbClr val="FF0000"/>
                </a:solidFill>
                <a:latin typeface="Arial Black" pitchFamily="34" charset="0"/>
                <a:cs typeface="Arial" charset="0"/>
              </a:endParaRPr>
            </a:p>
          </p:txBody>
        </p:sp>
        <p:sp>
          <p:nvSpPr>
            <p:cNvPr id="558686" name="Line 610"/>
            <p:cNvSpPr>
              <a:spLocks noChangeShapeType="1"/>
            </p:cNvSpPr>
            <p:nvPr/>
          </p:nvSpPr>
          <p:spPr bwMode="auto">
            <a:xfrm flipH="1">
              <a:off x="1319213" y="3799621"/>
              <a:ext cx="85725" cy="1630"/>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87" name="Rectangle 611"/>
            <p:cNvSpPr>
              <a:spLocks noChangeArrowheads="1"/>
            </p:cNvSpPr>
            <p:nvPr/>
          </p:nvSpPr>
          <p:spPr bwMode="auto">
            <a:xfrm>
              <a:off x="798513" y="3664344"/>
              <a:ext cx="492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525</a:t>
              </a:r>
              <a:endParaRPr lang="en-US" sz="2400">
                <a:solidFill>
                  <a:srgbClr val="FF0000"/>
                </a:solidFill>
                <a:latin typeface="Arial Black" pitchFamily="34" charset="0"/>
                <a:cs typeface="Arial" charset="0"/>
              </a:endParaRPr>
            </a:p>
          </p:txBody>
        </p:sp>
        <p:sp>
          <p:nvSpPr>
            <p:cNvPr id="558688" name="Line 612"/>
            <p:cNvSpPr>
              <a:spLocks noChangeShapeType="1"/>
            </p:cNvSpPr>
            <p:nvPr/>
          </p:nvSpPr>
          <p:spPr bwMode="auto">
            <a:xfrm flipH="1">
              <a:off x="1319213" y="3369343"/>
              <a:ext cx="85725" cy="1630"/>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89" name="Rectangle 613"/>
            <p:cNvSpPr>
              <a:spLocks noChangeArrowheads="1"/>
            </p:cNvSpPr>
            <p:nvPr/>
          </p:nvSpPr>
          <p:spPr bwMode="auto">
            <a:xfrm>
              <a:off x="798513" y="3234067"/>
              <a:ext cx="492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550</a:t>
              </a:r>
              <a:endParaRPr lang="en-US" sz="2400">
                <a:solidFill>
                  <a:srgbClr val="FF0000"/>
                </a:solidFill>
                <a:latin typeface="Arial Black" pitchFamily="34" charset="0"/>
                <a:cs typeface="Arial" charset="0"/>
              </a:endParaRPr>
            </a:p>
          </p:txBody>
        </p:sp>
        <p:sp>
          <p:nvSpPr>
            <p:cNvPr id="558690" name="Line 614"/>
            <p:cNvSpPr>
              <a:spLocks noChangeShapeType="1"/>
            </p:cNvSpPr>
            <p:nvPr/>
          </p:nvSpPr>
          <p:spPr bwMode="auto">
            <a:xfrm flipH="1">
              <a:off x="1319213" y="2940696"/>
              <a:ext cx="85725" cy="1630"/>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91" name="Rectangle 615"/>
            <p:cNvSpPr>
              <a:spLocks noChangeArrowheads="1"/>
            </p:cNvSpPr>
            <p:nvPr/>
          </p:nvSpPr>
          <p:spPr bwMode="auto">
            <a:xfrm>
              <a:off x="798513" y="2805419"/>
              <a:ext cx="492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575</a:t>
              </a:r>
              <a:endParaRPr lang="en-US" sz="2400">
                <a:solidFill>
                  <a:srgbClr val="FF0000"/>
                </a:solidFill>
                <a:latin typeface="Arial Black" pitchFamily="34" charset="0"/>
                <a:cs typeface="Arial" charset="0"/>
              </a:endParaRPr>
            </a:p>
          </p:txBody>
        </p:sp>
        <p:sp>
          <p:nvSpPr>
            <p:cNvPr id="558692" name="Line 616"/>
            <p:cNvSpPr>
              <a:spLocks noChangeShapeType="1"/>
            </p:cNvSpPr>
            <p:nvPr/>
          </p:nvSpPr>
          <p:spPr bwMode="auto">
            <a:xfrm flipH="1">
              <a:off x="1319213" y="2512048"/>
              <a:ext cx="85725" cy="1630"/>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93" name="Rectangle 617"/>
            <p:cNvSpPr>
              <a:spLocks noChangeArrowheads="1"/>
            </p:cNvSpPr>
            <p:nvPr/>
          </p:nvSpPr>
          <p:spPr bwMode="auto">
            <a:xfrm>
              <a:off x="798513" y="2375142"/>
              <a:ext cx="492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600</a:t>
              </a:r>
              <a:endParaRPr lang="en-US" sz="2400">
                <a:solidFill>
                  <a:srgbClr val="FF0000"/>
                </a:solidFill>
                <a:latin typeface="Arial Black" pitchFamily="34" charset="0"/>
                <a:cs typeface="Arial" charset="0"/>
              </a:endParaRPr>
            </a:p>
          </p:txBody>
        </p:sp>
        <p:sp>
          <p:nvSpPr>
            <p:cNvPr id="558694" name="Line 618"/>
            <p:cNvSpPr>
              <a:spLocks noChangeShapeType="1"/>
            </p:cNvSpPr>
            <p:nvPr/>
          </p:nvSpPr>
          <p:spPr bwMode="auto">
            <a:xfrm flipH="1">
              <a:off x="1319213" y="2081771"/>
              <a:ext cx="85725" cy="1630"/>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95" name="Rectangle 619"/>
            <p:cNvSpPr>
              <a:spLocks noChangeArrowheads="1"/>
            </p:cNvSpPr>
            <p:nvPr/>
          </p:nvSpPr>
          <p:spPr bwMode="auto">
            <a:xfrm>
              <a:off x="798513" y="1946494"/>
              <a:ext cx="492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625</a:t>
              </a:r>
              <a:endParaRPr lang="en-US" sz="2400">
                <a:solidFill>
                  <a:srgbClr val="FF0000"/>
                </a:solidFill>
                <a:latin typeface="Arial Black" pitchFamily="34" charset="0"/>
                <a:cs typeface="Arial" charset="0"/>
              </a:endParaRPr>
            </a:p>
          </p:txBody>
        </p:sp>
        <p:sp>
          <p:nvSpPr>
            <p:cNvPr id="558696" name="Line 620"/>
            <p:cNvSpPr>
              <a:spLocks noChangeShapeType="1"/>
            </p:cNvSpPr>
            <p:nvPr/>
          </p:nvSpPr>
          <p:spPr bwMode="auto">
            <a:xfrm flipH="1">
              <a:off x="1319213" y="1653123"/>
              <a:ext cx="85725" cy="1630"/>
            </a:xfrm>
            <a:prstGeom prst="line">
              <a:avLst/>
            </a:prstGeom>
            <a:noFill/>
            <a:ln w="2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97" name="Rectangle 621"/>
            <p:cNvSpPr>
              <a:spLocks noChangeArrowheads="1"/>
            </p:cNvSpPr>
            <p:nvPr/>
          </p:nvSpPr>
          <p:spPr bwMode="auto">
            <a:xfrm>
              <a:off x="798513" y="1517847"/>
              <a:ext cx="492125" cy="3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cs typeface="Arial" charset="0"/>
                </a:rPr>
                <a:t>650</a:t>
              </a:r>
              <a:endParaRPr lang="en-US" sz="2400">
                <a:solidFill>
                  <a:srgbClr val="FF0000"/>
                </a:solidFill>
                <a:latin typeface="Arial Black" pitchFamily="34" charset="0"/>
                <a:cs typeface="Arial" charset="0"/>
              </a:endParaRPr>
            </a:p>
          </p:txBody>
        </p:sp>
        <p:sp>
          <p:nvSpPr>
            <p:cNvPr id="558698" name="Line 623"/>
            <p:cNvSpPr>
              <a:spLocks noChangeShapeType="1"/>
            </p:cNvSpPr>
            <p:nvPr/>
          </p:nvSpPr>
          <p:spPr bwMode="auto">
            <a:xfrm>
              <a:off x="7181850" y="2133926"/>
              <a:ext cx="430213" cy="163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699" name="Rectangle 624"/>
            <p:cNvSpPr>
              <a:spLocks noChangeArrowheads="1"/>
            </p:cNvSpPr>
            <p:nvPr/>
          </p:nvSpPr>
          <p:spPr bwMode="auto">
            <a:xfrm>
              <a:off x="7367588" y="2104589"/>
              <a:ext cx="60325" cy="6193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700" name="Line 626"/>
            <p:cNvSpPr>
              <a:spLocks noChangeShapeType="1"/>
            </p:cNvSpPr>
            <p:nvPr/>
          </p:nvSpPr>
          <p:spPr bwMode="auto">
            <a:xfrm>
              <a:off x="7092950" y="4981254"/>
              <a:ext cx="430213" cy="1630"/>
            </a:xfrm>
            <a:prstGeom prst="line">
              <a:avLst/>
            </a:prstGeom>
            <a:noFill/>
            <a:ln w="12700">
              <a:solidFill>
                <a:srgbClr val="A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701" name="Freeform 627"/>
            <p:cNvSpPr>
              <a:spLocks/>
            </p:cNvSpPr>
            <p:nvPr/>
          </p:nvSpPr>
          <p:spPr bwMode="auto">
            <a:xfrm>
              <a:off x="7278688" y="4951917"/>
              <a:ext cx="58738" cy="60304"/>
            </a:xfrm>
            <a:custGeom>
              <a:avLst/>
              <a:gdLst>
                <a:gd name="T0" fmla="*/ 2147483647 w 37"/>
                <a:gd name="T1" fmla="*/ 0 h 37"/>
                <a:gd name="T2" fmla="*/ 2147483647 w 37"/>
                <a:gd name="T3" fmla="*/ 2147483647 h 37"/>
                <a:gd name="T4" fmla="*/ 2147483647 w 37"/>
                <a:gd name="T5" fmla="*/ 2147483647 h 37"/>
                <a:gd name="T6" fmla="*/ 0 w 37"/>
                <a:gd name="T7" fmla="*/ 2147483647 h 37"/>
                <a:gd name="T8" fmla="*/ 2147483647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8"/>
                  </a:lnTo>
                  <a:lnTo>
                    <a:pt x="19" y="37"/>
                  </a:lnTo>
                  <a:lnTo>
                    <a:pt x="0" y="18"/>
                  </a:lnTo>
                  <a:lnTo>
                    <a:pt x="19" y="0"/>
                  </a:lnTo>
                  <a:close/>
                </a:path>
              </a:pathLst>
            </a:custGeom>
            <a:noFill/>
            <a:ln w="12700">
              <a:solidFill>
                <a:srgbClr val="A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8702" name="Rectangle 628"/>
            <p:cNvSpPr>
              <a:spLocks noChangeArrowheads="1"/>
            </p:cNvSpPr>
            <p:nvPr/>
          </p:nvSpPr>
          <p:spPr bwMode="auto">
            <a:xfrm>
              <a:off x="7818802" y="4156120"/>
              <a:ext cx="569913" cy="20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600">
                  <a:solidFill>
                    <a:srgbClr val="000000"/>
                  </a:solidFill>
                  <a:latin typeface="Arial Black" pitchFamily="34" charset="0"/>
                  <a:cs typeface="Arial" charset="0"/>
                </a:rPr>
                <a:t>pair fed</a:t>
              </a:r>
              <a:endParaRPr lang="en-US" sz="3600">
                <a:solidFill>
                  <a:srgbClr val="FF0000"/>
                </a:solidFill>
                <a:latin typeface="Arial Black" pitchFamily="34" charset="0"/>
                <a:cs typeface="Arial" charset="0"/>
              </a:endParaRPr>
            </a:p>
          </p:txBody>
        </p:sp>
        <p:sp>
          <p:nvSpPr>
            <p:cNvPr id="558703" name="Line 629"/>
            <p:cNvSpPr>
              <a:spLocks noChangeShapeType="1"/>
            </p:cNvSpPr>
            <p:nvPr/>
          </p:nvSpPr>
          <p:spPr bwMode="auto">
            <a:xfrm>
              <a:off x="7137400" y="4273904"/>
              <a:ext cx="430213" cy="163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8704" name="Oval 630"/>
            <p:cNvSpPr>
              <a:spLocks noChangeArrowheads="1"/>
            </p:cNvSpPr>
            <p:nvPr/>
          </p:nvSpPr>
          <p:spPr bwMode="auto">
            <a:xfrm>
              <a:off x="7323138" y="4242937"/>
              <a:ext cx="60325" cy="63564"/>
            </a:xfrm>
            <a:prstGeom prst="ellipse">
              <a:avLst/>
            </a:prstGeom>
            <a:noFill/>
            <a:ln w="127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pPr>
              <a:endParaRPr lang="en-US" sz="2400">
                <a:solidFill>
                  <a:srgbClr val="FF0000"/>
                </a:solidFill>
                <a:latin typeface="Arial Black" pitchFamily="34" charset="0"/>
                <a:cs typeface="Arial" charset="0"/>
              </a:endParaRPr>
            </a:p>
          </p:txBody>
        </p:sp>
        <p:sp>
          <p:nvSpPr>
            <p:cNvPr id="558705" name="Rectangle 631"/>
            <p:cNvSpPr>
              <a:spLocks noChangeArrowheads="1"/>
            </p:cNvSpPr>
            <p:nvPr/>
          </p:nvSpPr>
          <p:spPr bwMode="auto">
            <a:xfrm>
              <a:off x="3732213" y="5989110"/>
              <a:ext cx="1168400" cy="46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2000">
                  <a:solidFill>
                    <a:srgbClr val="C00000"/>
                  </a:solidFill>
                  <a:latin typeface="Arial Black" pitchFamily="34" charset="0"/>
                  <a:cs typeface="Arial" charset="0"/>
                </a:rPr>
                <a:t>Days</a:t>
              </a:r>
              <a:endParaRPr lang="en-US" sz="2400">
                <a:solidFill>
                  <a:srgbClr val="C00000"/>
                </a:solidFill>
                <a:latin typeface="Arial Black" pitchFamily="34" charset="0"/>
                <a:cs typeface="Arial" charset="0"/>
              </a:endParaRPr>
            </a:p>
          </p:txBody>
        </p:sp>
        <p:sp>
          <p:nvSpPr>
            <p:cNvPr id="558706" name="Rectangle 632"/>
            <p:cNvSpPr>
              <a:spLocks noChangeArrowheads="1"/>
            </p:cNvSpPr>
            <p:nvPr/>
          </p:nvSpPr>
          <p:spPr bwMode="auto">
            <a:xfrm>
              <a:off x="-475685" y="2890811"/>
              <a:ext cx="1410086" cy="180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2400">
                  <a:solidFill>
                    <a:srgbClr val="C00000"/>
                  </a:solidFill>
                  <a:latin typeface="Arial Black" pitchFamily="34" charset="0"/>
                  <a:cs typeface="Arial" charset="0"/>
                </a:rPr>
                <a:t>Body</a:t>
              </a:r>
            </a:p>
            <a:p>
              <a:pPr algn="ctr">
                <a:spcBef>
                  <a:spcPct val="50000"/>
                </a:spcBef>
              </a:pPr>
              <a:r>
                <a:rPr lang="en-US" sz="2400">
                  <a:solidFill>
                    <a:srgbClr val="C00000"/>
                  </a:solidFill>
                  <a:latin typeface="Arial Black" pitchFamily="34" charset="0"/>
                  <a:cs typeface="Arial" charset="0"/>
                </a:rPr>
                <a:t>Weight</a:t>
              </a:r>
            </a:p>
            <a:p>
              <a:pPr algn="ctr">
                <a:spcBef>
                  <a:spcPct val="50000"/>
                </a:spcBef>
              </a:pPr>
              <a:r>
                <a:rPr lang="en-US" sz="2400">
                  <a:solidFill>
                    <a:srgbClr val="C00000"/>
                  </a:solidFill>
                  <a:latin typeface="Arial Black" pitchFamily="34" charset="0"/>
                  <a:cs typeface="Arial" charset="0"/>
                </a:rPr>
                <a:t>in</a:t>
              </a:r>
            </a:p>
            <a:p>
              <a:pPr algn="ctr">
                <a:spcBef>
                  <a:spcPct val="50000"/>
                </a:spcBef>
              </a:pPr>
              <a:r>
                <a:rPr lang="en-US" sz="2400">
                  <a:solidFill>
                    <a:srgbClr val="C00000"/>
                  </a:solidFill>
                  <a:latin typeface="Arial Black" pitchFamily="34" charset="0"/>
                  <a:cs typeface="Arial" charset="0"/>
                </a:rPr>
                <a:t>grams</a:t>
              </a:r>
              <a:endParaRPr lang="en-US" sz="3200">
                <a:solidFill>
                  <a:srgbClr val="C00000"/>
                </a:solidFill>
                <a:latin typeface="Arial Black" pitchFamily="34" charset="0"/>
                <a:cs typeface="Arial" charset="0"/>
              </a:endParaRPr>
            </a:p>
          </p:txBody>
        </p:sp>
        <p:sp>
          <p:nvSpPr>
            <p:cNvPr id="558707" name="Rectangle 622"/>
            <p:cNvSpPr>
              <a:spLocks noChangeArrowheads="1"/>
            </p:cNvSpPr>
            <p:nvPr/>
          </p:nvSpPr>
          <p:spPr bwMode="auto">
            <a:xfrm>
              <a:off x="7927597" y="1984984"/>
              <a:ext cx="534988" cy="20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50000"/>
                </a:spcBef>
              </a:pPr>
              <a:r>
                <a:rPr lang="en-US" sz="1800">
                  <a:solidFill>
                    <a:srgbClr val="000000"/>
                  </a:solidFill>
                  <a:latin typeface="Arial Black" pitchFamily="34" charset="0"/>
                  <a:cs typeface="Arial" charset="0"/>
                </a:rPr>
                <a:t>vehicle</a:t>
              </a:r>
              <a:endParaRPr lang="en-US" sz="4000">
                <a:solidFill>
                  <a:srgbClr val="FF0000"/>
                </a:solidFill>
                <a:latin typeface="Arial Black" pitchFamily="34" charset="0"/>
                <a:cs typeface="Arial" charset="0"/>
              </a:endParaRPr>
            </a:p>
          </p:txBody>
        </p:sp>
      </p:grpSp>
      <p:sp>
        <p:nvSpPr>
          <p:cNvPr id="634" name="TextBox 2"/>
          <p:cNvSpPr txBox="1">
            <a:spLocks noChangeArrowheads="1"/>
          </p:cNvSpPr>
          <p:nvPr/>
        </p:nvSpPr>
        <p:spPr bwMode="auto">
          <a:xfrm>
            <a:off x="571472" y="71414"/>
            <a:ext cx="8143932" cy="1138773"/>
          </a:xfrm>
          <a:prstGeom prst="rect">
            <a:avLst/>
          </a:prstGeom>
          <a:noFill/>
          <a:ln w="9525">
            <a:noFill/>
            <a:miter lim="800000"/>
            <a:headEnd/>
            <a:tailEnd/>
          </a:ln>
          <a:effectLst>
            <a:innerShdw blurRad="63500" dist="50800" dir="2700000">
              <a:prstClr val="black">
                <a:alpha val="50000"/>
              </a:prstClr>
            </a:innerShdw>
          </a:effectLst>
        </p:spPr>
        <p:txBody>
          <a:bodyPr>
            <a:spAutoFit/>
            <a:scene3d>
              <a:camera prst="orthographicFront"/>
              <a:lightRig rig="morning" dir="t"/>
            </a:scene3d>
            <a:sp3d prstMaterial="softEdge">
              <a:bevelB h="25400" prst="softRound"/>
            </a:sp3d>
          </a:bodyPr>
          <a:lstStyle/>
          <a:p>
            <a:pPr algn="ctr">
              <a:spcBef>
                <a:spcPct val="50000"/>
              </a:spcBef>
              <a:defRPr/>
            </a:pPr>
            <a:r>
              <a:rPr lang="en-GB" sz="3200" dirty="0">
                <a:solidFill>
                  <a:srgbClr val="FF0000"/>
                </a:solidFill>
                <a:effectLst>
                  <a:outerShdw blurRad="50800" dist="50800" dir="5400000" algn="ctr" rotWithShape="0">
                    <a:srgbClr val="C00000"/>
                  </a:outerShdw>
                </a:effectLst>
                <a:latin typeface="Arial Black" pitchFamily="34" charset="0"/>
                <a:cs typeface="Arial" charset="0"/>
              </a:rPr>
              <a:t>60 day study DIO rats</a:t>
            </a:r>
          </a:p>
          <a:p>
            <a:pPr algn="ctr">
              <a:spcBef>
                <a:spcPct val="50000"/>
              </a:spcBef>
              <a:defRPr/>
            </a:pPr>
            <a:r>
              <a:rPr lang="en-GB" sz="2400" dirty="0">
                <a:solidFill>
                  <a:srgbClr val="FF0000"/>
                </a:solidFill>
                <a:effectLst>
                  <a:outerShdw blurRad="50800" dist="50800" dir="5400000" algn="ctr" rotWithShape="0">
                    <a:srgbClr val="C00000"/>
                  </a:outerShdw>
                </a:effectLst>
                <a:latin typeface="Arial Black" pitchFamily="34" charset="0"/>
                <a:cs typeface="Arial" charset="0"/>
              </a:rPr>
              <a:t>with pair feeding group</a:t>
            </a:r>
          </a:p>
        </p:txBody>
      </p:sp>
      <p:sp>
        <p:nvSpPr>
          <p:cNvPr id="558709" name="TextBox 629"/>
          <p:cNvSpPr txBox="1">
            <a:spLocks noChangeArrowheads="1"/>
          </p:cNvSpPr>
          <p:nvPr/>
        </p:nvSpPr>
        <p:spPr bwMode="auto">
          <a:xfrm>
            <a:off x="5037138" y="6215063"/>
            <a:ext cx="38925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GB">
                <a:solidFill>
                  <a:srgbClr val="0000CC"/>
                </a:solidFill>
                <a:latin typeface="Arial Black" pitchFamily="34" charset="0"/>
                <a:cs typeface="Arial" charset="0"/>
              </a:rPr>
              <a:t>Kind Permission Thiakis</a:t>
            </a:r>
          </a:p>
          <a:p>
            <a:pPr algn="ctr">
              <a:spcBef>
                <a:spcPct val="50000"/>
              </a:spcBef>
            </a:pPr>
            <a:r>
              <a:rPr lang="en-GB">
                <a:solidFill>
                  <a:srgbClr val="0000CC"/>
                </a:solidFill>
                <a:latin typeface="Arial Black" pitchFamily="34" charset="0"/>
                <a:cs typeface="Arial" charset="0"/>
              </a:rPr>
              <a:t>Presented European Obesity Congress 2008</a:t>
            </a:r>
          </a:p>
        </p:txBody>
      </p:sp>
      <p:sp>
        <p:nvSpPr>
          <p:cNvPr id="631" name="Rectangle 630"/>
          <p:cNvSpPr/>
          <p:nvPr/>
        </p:nvSpPr>
        <p:spPr>
          <a:xfrm>
            <a:off x="4994275" y="5195888"/>
            <a:ext cx="3067050" cy="400050"/>
          </a:xfrm>
          <a:prstGeom prst="rect">
            <a:avLst/>
          </a:prstGeom>
        </p:spPr>
        <p:txBody>
          <a:bodyPr wrap="none">
            <a:spAutoFit/>
          </a:bodyPr>
          <a:lstStyle/>
          <a:p>
            <a:pPr algn="ctr">
              <a:spcBef>
                <a:spcPct val="50000"/>
              </a:spcBef>
              <a:defRPr/>
            </a:pPr>
            <a:r>
              <a:rPr lang="en-US" sz="2000" u="heavy" dirty="0">
                <a:solidFill>
                  <a:srgbClr val="C00000"/>
                </a:solidFill>
                <a:latin typeface="Arial Black" pitchFamily="34" charset="0"/>
                <a:cs typeface="Arial" charset="0"/>
              </a:rPr>
              <a:t>TKS1225  45nmol/kg</a:t>
            </a:r>
            <a:endParaRPr lang="en-US" sz="4400" u="heavy" dirty="0">
              <a:solidFill>
                <a:srgbClr val="C00000"/>
              </a:solidFill>
              <a:latin typeface="Arial Black" pitchFamily="34" charset="0"/>
              <a:cs typeface="Arial" charset="0"/>
            </a:endParaRPr>
          </a:p>
        </p:txBody>
      </p:sp>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250825" y="458788"/>
            <a:ext cx="8229600" cy="706437"/>
          </a:xfrm>
        </p:spPr>
        <p:txBody>
          <a:bodyPr/>
          <a:lstStyle/>
          <a:p>
            <a:r>
              <a:rPr lang="en-GB" sz="3600" b="1">
                <a:solidFill>
                  <a:schemeClr val="bg1"/>
                </a:solidFill>
                <a:effectLst>
                  <a:outerShdw blurRad="38100" dist="38100" dir="2700000" algn="tl">
                    <a:srgbClr val="000000"/>
                  </a:outerShdw>
                </a:effectLst>
              </a:rPr>
              <a:t>Summary</a:t>
            </a:r>
          </a:p>
        </p:txBody>
      </p:sp>
      <p:sp>
        <p:nvSpPr>
          <p:cNvPr id="573443" name="Rectangle 3"/>
          <p:cNvSpPr>
            <a:spLocks noGrp="1" noChangeArrowheads="1"/>
          </p:cNvSpPr>
          <p:nvPr>
            <p:ph type="body" idx="1"/>
          </p:nvPr>
        </p:nvSpPr>
        <p:spPr>
          <a:xfrm>
            <a:off x="457200" y="1341438"/>
            <a:ext cx="8147050" cy="5183187"/>
          </a:xfrm>
        </p:spPr>
        <p:txBody>
          <a:bodyPr/>
          <a:lstStyle/>
          <a:p>
            <a:pPr>
              <a:buClr>
                <a:srgbClr val="FF0000"/>
              </a:buClr>
            </a:pPr>
            <a:r>
              <a:rPr lang="en-GB">
                <a:solidFill>
                  <a:schemeClr val="bg1"/>
                </a:solidFill>
              </a:rPr>
              <a:t>Importance of energy balance - food intake and energy expenditure </a:t>
            </a:r>
          </a:p>
          <a:p>
            <a:pPr>
              <a:buClr>
                <a:srgbClr val="FF0000"/>
              </a:buClr>
            </a:pPr>
            <a:r>
              <a:rPr lang="en-GB">
                <a:solidFill>
                  <a:schemeClr val="bg1"/>
                </a:solidFill>
              </a:rPr>
              <a:t>Hypothalamic neuropeptide control both intake and expenditure</a:t>
            </a:r>
          </a:p>
          <a:p>
            <a:pPr>
              <a:buClr>
                <a:srgbClr val="FF0000"/>
              </a:buClr>
            </a:pPr>
            <a:r>
              <a:rPr lang="en-GB">
                <a:solidFill>
                  <a:schemeClr val="bg1"/>
                </a:solidFill>
              </a:rPr>
              <a:t>Peripheral hormones alter hypothalamic neuropeptide</a:t>
            </a:r>
          </a:p>
          <a:p>
            <a:pPr>
              <a:buClr>
                <a:srgbClr val="FF0000"/>
              </a:buClr>
            </a:pPr>
            <a:r>
              <a:rPr lang="en-GB">
                <a:solidFill>
                  <a:schemeClr val="bg1"/>
                </a:solidFill>
              </a:rPr>
              <a:t>Oxyntomodulin has a dual role resulting in weight loss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3443">
                                            <p:txEl>
                                              <p:pRg st="0" end="0"/>
                                            </p:txEl>
                                          </p:spTgt>
                                        </p:tgtEl>
                                        <p:attrNameLst>
                                          <p:attrName>style.visibility</p:attrName>
                                        </p:attrNameLst>
                                      </p:cBhvr>
                                      <p:to>
                                        <p:strVal val="visible"/>
                                      </p:to>
                                    </p:set>
                                    <p:animEffect transition="in" filter="fade">
                                      <p:cBhvr>
                                        <p:cTn id="7" dur="500"/>
                                        <p:tgtEl>
                                          <p:spTgt spid="573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73443">
                                            <p:txEl>
                                              <p:pRg st="1" end="1"/>
                                            </p:txEl>
                                          </p:spTgt>
                                        </p:tgtEl>
                                        <p:attrNameLst>
                                          <p:attrName>style.visibility</p:attrName>
                                        </p:attrNameLst>
                                      </p:cBhvr>
                                      <p:to>
                                        <p:strVal val="visible"/>
                                      </p:to>
                                    </p:set>
                                    <p:animEffect transition="in" filter="fade">
                                      <p:cBhvr>
                                        <p:cTn id="12" dur="500"/>
                                        <p:tgtEl>
                                          <p:spTgt spid="573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73443">
                                            <p:txEl>
                                              <p:pRg st="2" end="2"/>
                                            </p:txEl>
                                          </p:spTgt>
                                        </p:tgtEl>
                                        <p:attrNameLst>
                                          <p:attrName>style.visibility</p:attrName>
                                        </p:attrNameLst>
                                      </p:cBhvr>
                                      <p:to>
                                        <p:strVal val="visible"/>
                                      </p:to>
                                    </p:set>
                                    <p:animEffect transition="in" filter="fade">
                                      <p:cBhvr>
                                        <p:cTn id="17" dur="500"/>
                                        <p:tgtEl>
                                          <p:spTgt spid="5734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73443">
                                            <p:txEl>
                                              <p:pRg st="3" end="3"/>
                                            </p:txEl>
                                          </p:spTgt>
                                        </p:tgtEl>
                                        <p:attrNameLst>
                                          <p:attrName>style.visibility</p:attrName>
                                        </p:attrNameLst>
                                      </p:cBhvr>
                                      <p:to>
                                        <p:strVal val="visible"/>
                                      </p:to>
                                    </p:set>
                                    <p:animEffect transition="in" filter="fade">
                                      <p:cBhvr>
                                        <p:cTn id="22" dur="500"/>
                                        <p:tgtEl>
                                          <p:spTgt spid="573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457200" y="274638"/>
            <a:ext cx="8229600" cy="706437"/>
          </a:xfrm>
        </p:spPr>
        <p:txBody>
          <a:bodyPr/>
          <a:lstStyle/>
          <a:p>
            <a:r>
              <a:rPr lang="en-GB" sz="3200" b="1">
                <a:solidFill>
                  <a:schemeClr val="bg1"/>
                </a:solidFill>
                <a:effectLst>
                  <a:outerShdw blurRad="38100" dist="38100" dir="2700000" algn="tl">
                    <a:srgbClr val="000000"/>
                  </a:outerShdw>
                </a:effectLst>
              </a:rPr>
              <a:t>Acknowledgements</a:t>
            </a:r>
          </a:p>
        </p:txBody>
      </p:sp>
      <p:pic>
        <p:nvPicPr>
          <p:cNvPr id="551939" name="Picture 3" descr="diet"/>
          <p:cNvPicPr>
            <a:picLocks noChangeAspect="1" noChangeArrowheads="1"/>
          </p:cNvPicPr>
          <p:nvPr/>
        </p:nvPicPr>
        <p:blipFill>
          <a:blip r:embed="rId3">
            <a:extLst>
              <a:ext uri="{28A0092B-C50C-407E-A947-70E740481C1C}">
                <a14:useLocalDpi xmlns:a14="http://schemas.microsoft.com/office/drawing/2010/main" val="0"/>
              </a:ext>
            </a:extLst>
          </a:blip>
          <a:srcRect l="3012" t="14436" b="2625"/>
          <a:stretch>
            <a:fillRect/>
          </a:stretch>
        </p:blipFill>
        <p:spPr bwMode="auto">
          <a:xfrm>
            <a:off x="4787900" y="1844675"/>
            <a:ext cx="3306763" cy="2967038"/>
          </a:xfrm>
          <a:prstGeom prst="rect">
            <a:avLst/>
          </a:prstGeom>
          <a:noFill/>
          <a:extLst>
            <a:ext uri="{909E8E84-426E-40DD-AFC4-6F175D3DCCD1}">
              <a14:hiddenFill xmlns:a14="http://schemas.microsoft.com/office/drawing/2010/main">
                <a:solidFill>
                  <a:srgbClr val="FFFFFF"/>
                </a:solidFill>
              </a14:hiddenFill>
            </a:ext>
          </a:extLst>
        </p:spPr>
      </p:pic>
      <p:grpSp>
        <p:nvGrpSpPr>
          <p:cNvPr id="551940" name="Group 4"/>
          <p:cNvGrpSpPr>
            <a:grpSpLocks/>
          </p:cNvGrpSpPr>
          <p:nvPr/>
        </p:nvGrpSpPr>
        <p:grpSpPr bwMode="auto">
          <a:xfrm>
            <a:off x="4787900" y="5516563"/>
            <a:ext cx="4175125" cy="1152525"/>
            <a:chOff x="2903" y="3362"/>
            <a:chExt cx="2857" cy="839"/>
          </a:xfrm>
        </p:grpSpPr>
        <p:sp>
          <p:nvSpPr>
            <p:cNvPr id="551941" name="Rectangle 5"/>
            <p:cNvSpPr>
              <a:spLocks noChangeArrowheads="1"/>
            </p:cNvSpPr>
            <p:nvPr/>
          </p:nvSpPr>
          <p:spPr bwMode="auto">
            <a:xfrm>
              <a:off x="2903" y="3362"/>
              <a:ext cx="2857" cy="83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551942" name="Picture 6" descr="ICL logo w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1" y="3453"/>
              <a:ext cx="2516"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1943" name="Rectangle 7"/>
          <p:cNvSpPr>
            <a:spLocks noGrp="1" noChangeArrowheads="1"/>
          </p:cNvSpPr>
          <p:nvPr>
            <p:ph type="body" idx="1"/>
          </p:nvPr>
        </p:nvSpPr>
        <p:spPr>
          <a:xfrm>
            <a:off x="457200" y="1600200"/>
            <a:ext cx="3646488" cy="4097338"/>
          </a:xfrm>
          <a:noFill/>
          <a:ln/>
        </p:spPr>
        <p:txBody>
          <a:bodyPr/>
          <a:lstStyle/>
          <a:p>
            <a:pPr>
              <a:lnSpc>
                <a:spcPct val="80000"/>
              </a:lnSpc>
            </a:pPr>
            <a:r>
              <a:rPr lang="en-GB" sz="2000">
                <a:solidFill>
                  <a:schemeClr val="bg1"/>
                </a:solidFill>
              </a:rPr>
              <a:t>Steve Bloom</a:t>
            </a:r>
          </a:p>
          <a:p>
            <a:pPr>
              <a:lnSpc>
                <a:spcPct val="80000"/>
              </a:lnSpc>
            </a:pPr>
            <a:r>
              <a:rPr lang="en-GB" sz="2000">
                <a:solidFill>
                  <a:schemeClr val="bg1"/>
                </a:solidFill>
              </a:rPr>
              <a:t>Niamh Martin</a:t>
            </a:r>
          </a:p>
          <a:p>
            <a:pPr>
              <a:lnSpc>
                <a:spcPct val="80000"/>
              </a:lnSpc>
            </a:pPr>
            <a:r>
              <a:rPr lang="en-GB" sz="2000">
                <a:solidFill>
                  <a:schemeClr val="bg1"/>
                </a:solidFill>
              </a:rPr>
              <a:t>Carel Le Roux</a:t>
            </a:r>
          </a:p>
          <a:p>
            <a:pPr>
              <a:lnSpc>
                <a:spcPct val="80000"/>
              </a:lnSpc>
            </a:pPr>
            <a:r>
              <a:rPr lang="en-GB" sz="2000">
                <a:solidFill>
                  <a:schemeClr val="bg1"/>
                </a:solidFill>
              </a:rPr>
              <a:t>Katie Wynne</a:t>
            </a:r>
          </a:p>
          <a:p>
            <a:pPr>
              <a:lnSpc>
                <a:spcPct val="80000"/>
              </a:lnSpc>
            </a:pPr>
            <a:r>
              <a:rPr lang="en-GB" sz="2000">
                <a:solidFill>
                  <a:schemeClr val="bg1"/>
                </a:solidFill>
              </a:rPr>
              <a:t>Adrian Park</a:t>
            </a:r>
          </a:p>
          <a:p>
            <a:pPr>
              <a:lnSpc>
                <a:spcPct val="80000"/>
              </a:lnSpc>
            </a:pPr>
            <a:r>
              <a:rPr lang="en-GB" sz="2000">
                <a:solidFill>
                  <a:schemeClr val="bg1"/>
                </a:solidFill>
              </a:rPr>
              <a:t>Mohammad Ghatei</a:t>
            </a:r>
          </a:p>
          <a:p>
            <a:pPr>
              <a:lnSpc>
                <a:spcPct val="80000"/>
              </a:lnSpc>
            </a:pPr>
            <a:r>
              <a:rPr lang="en-GB" sz="2000">
                <a:solidFill>
                  <a:schemeClr val="bg1"/>
                </a:solidFill>
              </a:rPr>
              <a:t>Gary Frost</a:t>
            </a:r>
          </a:p>
          <a:p>
            <a:pPr>
              <a:lnSpc>
                <a:spcPct val="80000"/>
              </a:lnSpc>
            </a:pPr>
            <a:r>
              <a:rPr lang="en-GB" sz="2000">
                <a:solidFill>
                  <a:schemeClr val="bg1"/>
                </a:solidFill>
              </a:rPr>
              <a:t>Karim Meeran</a:t>
            </a:r>
          </a:p>
          <a:p>
            <a:pPr>
              <a:lnSpc>
                <a:spcPct val="80000"/>
              </a:lnSpc>
            </a:pPr>
            <a:r>
              <a:rPr lang="en-GB" sz="2000">
                <a:solidFill>
                  <a:schemeClr val="bg1"/>
                </a:solidFill>
              </a:rPr>
              <a:t>Sandra Ellis</a:t>
            </a:r>
          </a:p>
          <a:p>
            <a:pPr>
              <a:lnSpc>
                <a:spcPct val="80000"/>
              </a:lnSpc>
            </a:pPr>
            <a:r>
              <a:rPr lang="en-GB" sz="2000">
                <a:solidFill>
                  <a:schemeClr val="bg1"/>
                </a:solidFill>
              </a:rPr>
              <a:t>Michael Patterson</a:t>
            </a:r>
          </a:p>
          <a:p>
            <a:pPr>
              <a:lnSpc>
                <a:spcPct val="80000"/>
              </a:lnSpc>
            </a:pPr>
            <a:r>
              <a:rPr lang="en-GB" sz="2000">
                <a:solidFill>
                  <a:schemeClr val="bg1"/>
                </a:solidFill>
              </a:rPr>
              <a:t>Kevin Murphy</a:t>
            </a:r>
          </a:p>
          <a:p>
            <a:pPr>
              <a:lnSpc>
                <a:spcPct val="80000"/>
              </a:lnSpc>
            </a:pPr>
            <a:r>
              <a:rPr lang="en-GB" sz="2000">
                <a:solidFill>
                  <a:schemeClr val="bg1"/>
                </a:solidFill>
              </a:rPr>
              <a:t>Alison Wren</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idx="4294967295"/>
          </p:nvPr>
        </p:nvSpPr>
        <p:spPr/>
        <p:txBody>
          <a:bodyPr/>
          <a:lstStyle/>
          <a:p>
            <a:r>
              <a:rPr lang="en-GB" sz="4000" b="1">
                <a:solidFill>
                  <a:srgbClr val="FFFF00"/>
                </a:solidFill>
              </a:rPr>
              <a:t>What is energy expenditure (EE)?</a:t>
            </a:r>
            <a:endParaRPr lang="en-US" sz="4000" b="1">
              <a:solidFill>
                <a:srgbClr val="FFFF00"/>
              </a:solidFill>
            </a:endParaRPr>
          </a:p>
        </p:txBody>
      </p:sp>
      <p:sp>
        <p:nvSpPr>
          <p:cNvPr id="679939" name="Rectangle 3"/>
          <p:cNvSpPr>
            <a:spLocks noGrp="1" noChangeArrowheads="1"/>
          </p:cNvSpPr>
          <p:nvPr>
            <p:ph type="body" idx="4294967295"/>
          </p:nvPr>
        </p:nvSpPr>
        <p:spPr>
          <a:xfrm>
            <a:off x="468313" y="1592263"/>
            <a:ext cx="8382000" cy="4525962"/>
          </a:xfrm>
        </p:spPr>
        <p:txBody>
          <a:bodyPr/>
          <a:lstStyle/>
          <a:p>
            <a:pPr>
              <a:lnSpc>
                <a:spcPct val="90000"/>
              </a:lnSpc>
            </a:pPr>
            <a:r>
              <a:rPr lang="en-GB" b="1">
                <a:solidFill>
                  <a:srgbClr val="FFFF00"/>
                </a:solidFill>
              </a:rPr>
              <a:t>Basal metabolic rate  = ~60-70% of daily EE</a:t>
            </a:r>
          </a:p>
          <a:p>
            <a:pPr lvl="1">
              <a:lnSpc>
                <a:spcPct val="90000"/>
              </a:lnSpc>
            </a:pPr>
            <a:r>
              <a:rPr lang="en-GB" b="1">
                <a:solidFill>
                  <a:schemeClr val="bg1"/>
                </a:solidFill>
              </a:rPr>
              <a:t>Minimum energy requirement to maintain body’s functions</a:t>
            </a:r>
          </a:p>
          <a:p>
            <a:pPr>
              <a:lnSpc>
                <a:spcPct val="90000"/>
              </a:lnSpc>
            </a:pPr>
            <a:r>
              <a:rPr lang="en-GB" b="1">
                <a:solidFill>
                  <a:srgbClr val="FFFF00"/>
                </a:solidFill>
              </a:rPr>
              <a:t>Thermic effects of food intake (10%)</a:t>
            </a:r>
          </a:p>
          <a:p>
            <a:pPr lvl="1">
              <a:lnSpc>
                <a:spcPct val="90000"/>
              </a:lnSpc>
            </a:pPr>
            <a:r>
              <a:rPr lang="en-GB" b="1">
                <a:solidFill>
                  <a:schemeClr val="bg1"/>
                </a:solidFill>
              </a:rPr>
              <a:t>Energy used on digestion, absorption &amp; storage of food</a:t>
            </a:r>
          </a:p>
          <a:p>
            <a:pPr>
              <a:lnSpc>
                <a:spcPct val="90000"/>
              </a:lnSpc>
            </a:pPr>
            <a:r>
              <a:rPr lang="en-GB" b="1">
                <a:solidFill>
                  <a:srgbClr val="FFFF00"/>
                </a:solidFill>
              </a:rPr>
              <a:t>Thermic cost of activity</a:t>
            </a:r>
          </a:p>
          <a:p>
            <a:pPr lvl="1">
              <a:lnSpc>
                <a:spcPct val="90000"/>
              </a:lnSpc>
            </a:pPr>
            <a:r>
              <a:rPr lang="en-GB" b="1">
                <a:solidFill>
                  <a:schemeClr val="bg1"/>
                </a:solidFill>
              </a:rPr>
              <a:t>Non-exercise &amp; exercise</a:t>
            </a:r>
          </a:p>
          <a:p>
            <a:pPr>
              <a:lnSpc>
                <a:spcPct val="90000"/>
              </a:lnSpc>
            </a:pPr>
            <a:endParaRPr lang="en-GB" b="1">
              <a:solidFill>
                <a:schemeClr val="bg1"/>
              </a:solidFill>
            </a:endParaRPr>
          </a:p>
          <a:p>
            <a:pPr lvl="1">
              <a:lnSpc>
                <a:spcPct val="90000"/>
              </a:lnSpc>
              <a:buFontTx/>
              <a:buNone/>
            </a:pPr>
            <a:endParaRPr lang="en-US" b="1">
              <a:solidFill>
                <a:schemeClr val="bg1"/>
              </a:solidFill>
            </a:endParaRPr>
          </a:p>
        </p:txBody>
      </p:sp>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idx="4294967295"/>
          </p:nvPr>
        </p:nvSpPr>
        <p:spPr/>
        <p:txBody>
          <a:bodyPr/>
          <a:lstStyle/>
          <a:p>
            <a:r>
              <a:rPr lang="en-GB" b="1">
                <a:solidFill>
                  <a:srgbClr val="FFFF00"/>
                </a:solidFill>
              </a:rPr>
              <a:t>Activity Thermogenesis</a:t>
            </a:r>
            <a:endParaRPr lang="en-US" b="1">
              <a:solidFill>
                <a:srgbClr val="FFFF00"/>
              </a:solidFill>
            </a:endParaRPr>
          </a:p>
        </p:txBody>
      </p:sp>
      <p:sp>
        <p:nvSpPr>
          <p:cNvPr id="680963" name="Rectangle 3"/>
          <p:cNvSpPr>
            <a:spLocks noGrp="1" noChangeArrowheads="1"/>
          </p:cNvSpPr>
          <p:nvPr>
            <p:ph type="body" idx="4294967295"/>
          </p:nvPr>
        </p:nvSpPr>
        <p:spPr/>
        <p:txBody>
          <a:bodyPr/>
          <a:lstStyle/>
          <a:p>
            <a:pPr>
              <a:lnSpc>
                <a:spcPct val="90000"/>
              </a:lnSpc>
            </a:pPr>
            <a:r>
              <a:rPr lang="en-GB" b="1">
                <a:solidFill>
                  <a:schemeClr val="bg1"/>
                </a:solidFill>
              </a:rPr>
              <a:t>Exercise &amp; non-exercise activity thermogenesis (NEAT)</a:t>
            </a:r>
          </a:p>
          <a:p>
            <a:pPr>
              <a:lnSpc>
                <a:spcPct val="90000"/>
              </a:lnSpc>
            </a:pPr>
            <a:r>
              <a:rPr lang="en-GB" b="1">
                <a:solidFill>
                  <a:schemeClr val="bg1"/>
                </a:solidFill>
              </a:rPr>
              <a:t>NEAT = EE of all physical activities other than volitional ‘sport-like’ exercise</a:t>
            </a:r>
          </a:p>
          <a:p>
            <a:pPr>
              <a:lnSpc>
                <a:spcPct val="90000"/>
              </a:lnSpc>
            </a:pPr>
            <a:r>
              <a:rPr lang="en-GB" b="1">
                <a:solidFill>
                  <a:schemeClr val="bg1"/>
                </a:solidFill>
              </a:rPr>
              <a:t>Can be associated with occupation &amp; leisure time</a:t>
            </a:r>
          </a:p>
          <a:p>
            <a:pPr>
              <a:lnSpc>
                <a:spcPct val="90000"/>
              </a:lnSpc>
            </a:pPr>
            <a:r>
              <a:rPr lang="en-GB" b="1">
                <a:solidFill>
                  <a:schemeClr val="bg1"/>
                </a:solidFill>
              </a:rPr>
              <a:t>What occupations are associated with more NEAT than others?</a:t>
            </a:r>
            <a:endParaRPr lang="en-US" b="1">
              <a:solidFill>
                <a:schemeClr val="bg1"/>
              </a:solidFill>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r>
              <a:rPr lang="en-GB" sz="4800" b="1">
                <a:solidFill>
                  <a:srgbClr val="FFFF00"/>
                </a:solidFill>
              </a:rPr>
              <a:t>Thermogenesis</a:t>
            </a:r>
          </a:p>
        </p:txBody>
      </p:sp>
      <p:sp>
        <p:nvSpPr>
          <p:cNvPr id="442371" name="Rectangle 3"/>
          <p:cNvSpPr>
            <a:spLocks noGrp="1" noChangeArrowheads="1"/>
          </p:cNvSpPr>
          <p:nvPr>
            <p:ph type="body" idx="1"/>
          </p:nvPr>
        </p:nvSpPr>
        <p:spPr/>
        <p:txBody>
          <a:bodyPr/>
          <a:lstStyle/>
          <a:p>
            <a:pPr>
              <a:lnSpc>
                <a:spcPct val="90000"/>
              </a:lnSpc>
              <a:buClr>
                <a:srgbClr val="FF0000"/>
              </a:buClr>
            </a:pPr>
            <a:r>
              <a:rPr lang="en-GB" sz="2800">
                <a:solidFill>
                  <a:schemeClr val="bg1"/>
                </a:solidFill>
              </a:rPr>
              <a:t>= </a:t>
            </a:r>
            <a:r>
              <a:rPr lang="en-GB">
                <a:solidFill>
                  <a:schemeClr val="bg1"/>
                </a:solidFill>
              </a:rPr>
              <a:t>production of heat to maintain body temperature in environments colder than the  body</a:t>
            </a:r>
          </a:p>
          <a:p>
            <a:pPr>
              <a:lnSpc>
                <a:spcPct val="90000"/>
              </a:lnSpc>
              <a:buClr>
                <a:srgbClr val="FF0000"/>
              </a:buClr>
            </a:pPr>
            <a:r>
              <a:rPr lang="en-GB">
                <a:solidFill>
                  <a:srgbClr val="FFFF00"/>
                </a:solidFill>
              </a:rPr>
              <a:t>OBLIGATORY</a:t>
            </a:r>
            <a:r>
              <a:rPr lang="en-GB">
                <a:solidFill>
                  <a:schemeClr val="bg1"/>
                </a:solidFill>
              </a:rPr>
              <a:t>- accompanies all metabolic processes that maintain life</a:t>
            </a:r>
          </a:p>
          <a:p>
            <a:pPr>
              <a:lnSpc>
                <a:spcPct val="90000"/>
              </a:lnSpc>
              <a:buClr>
                <a:srgbClr val="FF0000"/>
              </a:buClr>
              <a:buFontTx/>
              <a:buNone/>
            </a:pPr>
            <a:r>
              <a:rPr lang="en-GB">
                <a:solidFill>
                  <a:schemeClr val="bg1"/>
                </a:solidFill>
              </a:rPr>
              <a:t>	eg heart rate, breathing</a:t>
            </a:r>
          </a:p>
          <a:p>
            <a:pPr>
              <a:lnSpc>
                <a:spcPct val="90000"/>
              </a:lnSpc>
              <a:buClr>
                <a:srgbClr val="FF0000"/>
              </a:buClr>
            </a:pPr>
            <a:r>
              <a:rPr lang="en-GB">
                <a:solidFill>
                  <a:srgbClr val="FFFF00"/>
                </a:solidFill>
              </a:rPr>
              <a:t>ADAPTIVE </a:t>
            </a:r>
            <a:r>
              <a:rPr lang="en-GB">
                <a:solidFill>
                  <a:schemeClr val="bg1"/>
                </a:solidFill>
              </a:rPr>
              <a:t>- </a:t>
            </a:r>
            <a:r>
              <a:rPr lang="en-GB" i="1">
                <a:solidFill>
                  <a:schemeClr val="bg1"/>
                </a:solidFill>
              </a:rPr>
              <a:t>additional</a:t>
            </a:r>
            <a:r>
              <a:rPr lang="en-GB">
                <a:solidFill>
                  <a:schemeClr val="bg1"/>
                </a:solidFill>
              </a:rPr>
              <a:t> heat production in response to cold or overfeeding</a:t>
            </a:r>
          </a:p>
          <a:p>
            <a:pPr>
              <a:lnSpc>
                <a:spcPct val="90000"/>
              </a:lnSpc>
            </a:pPr>
            <a:endParaRPr lang="en-GB">
              <a:solidFill>
                <a:srgbClr val="FFFF00"/>
              </a:solidFill>
            </a:endParaRPr>
          </a:p>
        </p:txBody>
      </p:sp>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idx="4294967295"/>
          </p:nvPr>
        </p:nvSpPr>
        <p:spPr>
          <a:xfrm>
            <a:off x="395288" y="260350"/>
            <a:ext cx="8229600" cy="1143000"/>
          </a:xfrm>
        </p:spPr>
        <p:txBody>
          <a:bodyPr/>
          <a:lstStyle/>
          <a:p>
            <a:r>
              <a:rPr lang="en-GB" b="1">
                <a:solidFill>
                  <a:srgbClr val="FFFF00"/>
                </a:solidFill>
              </a:rPr>
              <a:t>NEAT &amp; obesity</a:t>
            </a:r>
            <a:endParaRPr lang="en-US" b="1">
              <a:solidFill>
                <a:srgbClr val="FFFF00"/>
              </a:solidFill>
            </a:endParaRPr>
          </a:p>
        </p:txBody>
      </p:sp>
      <p:sp>
        <p:nvSpPr>
          <p:cNvPr id="681987" name="Rectangle 3"/>
          <p:cNvSpPr>
            <a:spLocks noGrp="1" noChangeArrowheads="1"/>
          </p:cNvSpPr>
          <p:nvPr>
            <p:ph type="body" idx="4294967295"/>
          </p:nvPr>
        </p:nvSpPr>
        <p:spPr/>
        <p:txBody>
          <a:bodyPr/>
          <a:lstStyle/>
          <a:p>
            <a:r>
              <a:rPr lang="en-GB" b="1">
                <a:solidFill>
                  <a:schemeClr val="bg1"/>
                </a:solidFill>
              </a:rPr>
              <a:t>Some researchers thinks that NEAT is important in obesity</a:t>
            </a:r>
          </a:p>
          <a:p>
            <a:r>
              <a:rPr lang="en-GB" b="1">
                <a:solidFill>
                  <a:schemeClr val="bg1"/>
                </a:solidFill>
              </a:rPr>
              <a:t>Lean &amp; obese volunteers fitted with microsensors to record postures &amp; movements (matched for occupation)</a:t>
            </a:r>
          </a:p>
          <a:p>
            <a:r>
              <a:rPr lang="en-GB" b="1">
                <a:solidFill>
                  <a:schemeClr val="bg1"/>
                </a:solidFill>
              </a:rPr>
              <a:t>LEAN exploit opportunities to WALK, OBESE find opportunities to SIT</a:t>
            </a:r>
          </a:p>
          <a:p>
            <a:endParaRPr lang="en-US" b="1">
              <a:solidFill>
                <a:schemeClr val="bg1"/>
              </a:solidFill>
            </a:endParaRPr>
          </a:p>
        </p:txBody>
      </p:sp>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8322" name="Title 1"/>
          <p:cNvSpPr>
            <a:spLocks noGrp="1"/>
          </p:cNvSpPr>
          <p:nvPr>
            <p:ph type="title" idx="4294967295"/>
          </p:nvPr>
        </p:nvSpPr>
        <p:spPr/>
        <p:txBody>
          <a:bodyPr lIns="90488" tIns="44450" rIns="90488" bIns="44450" anchor="t"/>
          <a:lstStyle/>
          <a:p>
            <a:r>
              <a:rPr lang="en-GB" b="1"/>
              <a:t>Weight loss     and      food intake</a:t>
            </a:r>
          </a:p>
        </p:txBody>
      </p:sp>
      <p:pic>
        <p:nvPicPr>
          <p:cNvPr id="5683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0" y="1524000"/>
            <a:ext cx="42545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83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1300"/>
            <a:ext cx="4945063"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8325" name="Rectangle 4"/>
          <p:cNvSpPr>
            <a:spLocks noChangeArrowheads="1"/>
          </p:cNvSpPr>
          <p:nvPr/>
        </p:nvSpPr>
        <p:spPr bwMode="auto">
          <a:xfrm>
            <a:off x="4927600" y="5638800"/>
            <a:ext cx="4216400" cy="711200"/>
          </a:xfrm>
          <a:prstGeom prst="rect">
            <a:avLst/>
          </a:prstGeom>
          <a:solidFill>
            <a:srgbClr val="FFFFFF"/>
          </a:solidFill>
          <a:ln w="9525" algn="ctr">
            <a:solidFill>
              <a:schemeClr val="tx1"/>
            </a:solidFill>
            <a:round/>
            <a:headEnd/>
            <a:tailEnd/>
          </a:ln>
        </p:spPr>
        <p:txBody>
          <a:bodyPr/>
          <a:lstStyle/>
          <a:p>
            <a:pPr algn="ctr"/>
            <a:endParaRPr lang="en-US" sz="2000" b="0">
              <a:cs typeface="Arial" charset="0"/>
            </a:endParaRPr>
          </a:p>
        </p:txBody>
      </p:sp>
      <p:sp>
        <p:nvSpPr>
          <p:cNvPr id="568326" name="TextBox 5"/>
          <p:cNvSpPr txBox="1">
            <a:spLocks noChangeArrowheads="1"/>
          </p:cNvSpPr>
          <p:nvPr/>
        </p:nvSpPr>
        <p:spPr bwMode="auto">
          <a:xfrm>
            <a:off x="5461000" y="5549900"/>
            <a:ext cx="347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2000">
                <a:solidFill>
                  <a:schemeClr val="bg1"/>
                </a:solidFill>
                <a:cs typeface="Arial" charset="0"/>
              </a:rPr>
              <a:t>Sham   BW match   Bypass</a:t>
            </a:r>
          </a:p>
        </p:txBody>
      </p:sp>
      <p:sp>
        <p:nvSpPr>
          <p:cNvPr id="7" name="TextBox 6"/>
          <p:cNvSpPr txBox="1"/>
          <p:nvPr/>
        </p:nvSpPr>
        <p:spPr>
          <a:xfrm>
            <a:off x="4254500" y="6388100"/>
            <a:ext cx="4889500" cy="307975"/>
          </a:xfrm>
          <a:prstGeom prst="rect">
            <a:avLst/>
          </a:prstGeom>
          <a:noFill/>
        </p:spPr>
        <p:txBody>
          <a:bodyPr>
            <a:spAutoFit/>
          </a:bodyPr>
          <a:lstStyle/>
          <a:p>
            <a:pPr>
              <a:defRPr/>
            </a:pPr>
            <a:r>
              <a:rPr lang="en-GB" sz="1400" dirty="0">
                <a:latin typeface="+mn-lt"/>
                <a:cs typeface="Arial" pitchFamily="34" charset="0"/>
              </a:rPr>
              <a:t>le Roux, Bueter, Lutz et al Gastroenterology 2009</a:t>
            </a:r>
          </a:p>
        </p:txBody>
      </p:sp>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9346" name="Rectangle 2"/>
          <p:cNvSpPr>
            <a:spLocks noGrp="1" noChangeArrowheads="1"/>
          </p:cNvSpPr>
          <p:nvPr>
            <p:ph type="title" idx="4294967295"/>
          </p:nvPr>
        </p:nvSpPr>
        <p:spPr/>
        <p:txBody>
          <a:bodyPr lIns="90488" tIns="44450" rIns="90488" bIns="44450" anchor="t"/>
          <a:lstStyle/>
          <a:p>
            <a:r>
              <a:rPr lang="en-GB" sz="4800" b="1"/>
              <a:t>Post surgery response</a:t>
            </a:r>
          </a:p>
        </p:txBody>
      </p:sp>
      <p:pic>
        <p:nvPicPr>
          <p:cNvPr id="569347" name="Picture 3" descr="Fig_6_Rat_PYY,_GLP-1_and_GLP-2"/>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1196975"/>
            <a:ext cx="9144000" cy="5661025"/>
          </a:xfrm>
        </p:spPr>
      </p:pic>
      <p:sp>
        <p:nvSpPr>
          <p:cNvPr id="569348" name="Rectangle 4"/>
          <p:cNvSpPr>
            <a:spLocks noChangeArrowheads="1"/>
          </p:cNvSpPr>
          <p:nvPr/>
        </p:nvSpPr>
        <p:spPr bwMode="auto">
          <a:xfrm>
            <a:off x="1835150" y="1773238"/>
            <a:ext cx="865188" cy="431800"/>
          </a:xfrm>
          <a:prstGeom prst="rect">
            <a:avLst/>
          </a:prstGeom>
          <a:solidFill>
            <a:srgbClr val="FFFFFF"/>
          </a:solidFill>
          <a:ln w="12700">
            <a:solidFill>
              <a:srgbClr val="FFFFFF"/>
            </a:solidFill>
            <a:miter lim="800000"/>
            <a:headEnd/>
            <a:tailEnd/>
          </a:ln>
        </p:spPr>
        <p:txBody>
          <a:bodyPr wrap="none" anchor="ctr"/>
          <a:lstStyle/>
          <a:p>
            <a:pPr algn="ctr"/>
            <a:endParaRPr lang="en-US" sz="2000" b="0">
              <a:cs typeface="Arial" charset="0"/>
            </a:endParaRPr>
          </a:p>
        </p:txBody>
      </p:sp>
      <p:sp>
        <p:nvSpPr>
          <p:cNvPr id="26629" name="Text Box 5"/>
          <p:cNvSpPr txBox="1">
            <a:spLocks noChangeArrowheads="1"/>
          </p:cNvSpPr>
          <p:nvPr/>
        </p:nvSpPr>
        <p:spPr bwMode="auto">
          <a:xfrm>
            <a:off x="5651500" y="6381750"/>
            <a:ext cx="3492500" cy="304800"/>
          </a:xfrm>
          <a:prstGeom prst="rect">
            <a:avLst/>
          </a:prstGeom>
          <a:noFill/>
          <a:ln w="12700">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GB" sz="1400">
                <a:latin typeface="Comic Sans MS" pitchFamily="66" charset="0"/>
                <a:cs typeface="Arial" charset="0"/>
              </a:rPr>
              <a:t>le Roux, Aylwin et al Ann Surg 2009</a:t>
            </a:r>
          </a:p>
        </p:txBody>
      </p:sp>
    </p:spTree>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03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231900"/>
            <a:ext cx="66548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228600"/>
            <a:ext cx="9144000" cy="646113"/>
          </a:xfrm>
          <a:prstGeom prst="rect">
            <a:avLst/>
          </a:prstGeom>
          <a:noFill/>
        </p:spPr>
        <p:txBody>
          <a:bodyPr>
            <a:spAutoFit/>
          </a:bodyPr>
          <a:lstStyle/>
          <a:p>
            <a:pPr algn="ctr">
              <a:defRPr/>
            </a:pPr>
            <a:r>
              <a:rPr lang="en-GB" sz="3600" dirty="0">
                <a:solidFill>
                  <a:schemeClr val="tx2"/>
                </a:solidFill>
                <a:latin typeface="+mj-lt"/>
              </a:rPr>
              <a:t>Energy expenditure and gastric bypass</a:t>
            </a:r>
          </a:p>
        </p:txBody>
      </p:sp>
      <p:pic>
        <p:nvPicPr>
          <p:cNvPr id="5703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300" y="1231900"/>
            <a:ext cx="59182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Box 4"/>
          <p:cNvSpPr txBox="1"/>
          <p:nvPr/>
        </p:nvSpPr>
        <p:spPr>
          <a:xfrm>
            <a:off x="4318000" y="6550025"/>
            <a:ext cx="4826000" cy="307975"/>
          </a:xfrm>
          <a:prstGeom prst="rect">
            <a:avLst/>
          </a:prstGeom>
          <a:noFill/>
        </p:spPr>
        <p:txBody>
          <a:bodyPr>
            <a:spAutoFit/>
          </a:bodyPr>
          <a:lstStyle/>
          <a:p>
            <a:pPr>
              <a:defRPr/>
            </a:pPr>
            <a:r>
              <a:rPr lang="en-GB" sz="1400" dirty="0">
                <a:latin typeface="+mn-lt"/>
                <a:cs typeface="Arial" pitchFamily="34" charset="0"/>
              </a:rPr>
              <a:t>le Roux, Bueter, Lutz et al Gastroenterology 2009</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r>
              <a:rPr lang="en-GB" b="1">
                <a:solidFill>
                  <a:srgbClr val="FFFF00"/>
                </a:solidFill>
              </a:rPr>
              <a:t>Adaptive Thermogenesis</a:t>
            </a:r>
          </a:p>
        </p:txBody>
      </p:sp>
      <p:sp>
        <p:nvSpPr>
          <p:cNvPr id="444419" name="Rectangle 3"/>
          <p:cNvSpPr>
            <a:spLocks noGrp="1" noChangeArrowheads="1"/>
          </p:cNvSpPr>
          <p:nvPr>
            <p:ph type="body" idx="1"/>
          </p:nvPr>
        </p:nvSpPr>
        <p:spPr/>
        <p:txBody>
          <a:bodyPr/>
          <a:lstStyle/>
          <a:p>
            <a:pPr>
              <a:buClr>
                <a:srgbClr val="FF0000"/>
              </a:buClr>
            </a:pPr>
            <a:r>
              <a:rPr lang="en-GB" sz="3600">
                <a:solidFill>
                  <a:schemeClr val="bg1"/>
                </a:solidFill>
              </a:rPr>
              <a:t>Can be RAPIDLY UP/DOWN regulated  by the CNS</a:t>
            </a:r>
          </a:p>
          <a:p>
            <a:pPr>
              <a:buClr>
                <a:srgbClr val="FF0000"/>
              </a:buClr>
            </a:pPr>
            <a:r>
              <a:rPr lang="en-GB" sz="3600">
                <a:solidFill>
                  <a:schemeClr val="bg1"/>
                </a:solidFill>
              </a:rPr>
              <a:t>Important in THERMAL balance i.e. maintaining constant body temperature</a:t>
            </a:r>
          </a:p>
          <a:p>
            <a:pPr>
              <a:buClr>
                <a:srgbClr val="FF0000"/>
              </a:buClr>
            </a:pPr>
            <a:r>
              <a:rPr lang="en-GB" sz="3600">
                <a:solidFill>
                  <a:schemeClr val="bg1"/>
                </a:solidFill>
              </a:rPr>
              <a:t>Also important in ENERGY balance</a:t>
            </a:r>
          </a:p>
          <a:p>
            <a:pPr>
              <a:buFontTx/>
              <a:buNone/>
            </a:pPr>
            <a:endParaRPr lang="en-GB" sz="3600" u="sng">
              <a:solidFill>
                <a:srgbClr val="FFFF00"/>
              </a:solidFill>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3940</TotalTime>
  <Words>2422</Words>
  <Application>Microsoft Office PowerPoint</Application>
  <PresentationFormat>On-screen Show (4:3)</PresentationFormat>
  <Paragraphs>685</Paragraphs>
  <Slides>83</Slides>
  <Notes>51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83</vt:i4>
      </vt:variant>
    </vt:vector>
  </HeadingPairs>
  <TitlesOfParts>
    <vt:vector size="93" baseType="lpstr">
      <vt:lpstr>Arial</vt:lpstr>
      <vt:lpstr>Times New Roman</vt:lpstr>
      <vt:lpstr>Symbol</vt:lpstr>
      <vt:lpstr>Arial Black</vt:lpstr>
      <vt:lpstr>Monotype Sorts</vt:lpstr>
      <vt:lpstr>Comic Sans MS</vt:lpstr>
      <vt:lpstr>Default Design</vt:lpstr>
      <vt:lpstr>Microsoft PowerPoint Presentation</vt:lpstr>
      <vt:lpstr>Microsoft Clip Gallery</vt:lpstr>
      <vt:lpstr>GraphPad Prism Project</vt:lpstr>
      <vt:lpstr>Central regulation of energy expenditure (EE)</vt:lpstr>
      <vt:lpstr>Disorders of  Energy Homeostasis</vt:lpstr>
      <vt:lpstr>PowerPoint Presentation</vt:lpstr>
      <vt:lpstr>Energy Expenditure</vt:lpstr>
      <vt:lpstr>Learning Objectives</vt:lpstr>
      <vt:lpstr>What is energy expenditure?</vt:lpstr>
      <vt:lpstr>What is energy expenditure (EE)?</vt:lpstr>
      <vt:lpstr>Thermogenesis</vt:lpstr>
      <vt:lpstr>Adaptive Thermogenesis</vt:lpstr>
      <vt:lpstr>PowerPoint Presentation</vt:lpstr>
      <vt:lpstr>Diet-induced thermogenesis</vt:lpstr>
      <vt:lpstr>Remember: energy balance</vt:lpstr>
      <vt:lpstr>Diet-induced thermogenesis</vt:lpstr>
      <vt:lpstr>PowerPoint Presentation</vt:lpstr>
      <vt:lpstr>BAT (Brown adipose tissue) </vt:lpstr>
      <vt:lpstr>UCP-1 (uncoupling protein)</vt:lpstr>
      <vt:lpstr>Proton transport and ATP synthesis</vt:lpstr>
      <vt:lpstr>Proton transport and ATP synthesis (ii)</vt:lpstr>
      <vt:lpstr>UCP-1 (uncoupling protein)</vt:lpstr>
      <vt:lpstr>How does UCP-1 in BAT generate heat?</vt:lpstr>
      <vt:lpstr>BAT</vt:lpstr>
      <vt:lpstr>BAT: major site of thermogenesis</vt:lpstr>
      <vt:lpstr>PowerPoint Presentation</vt:lpstr>
      <vt:lpstr>The Hypothalamus</vt:lpstr>
      <vt:lpstr>The HPT axis</vt:lpstr>
      <vt:lpstr>HPT axis and EE</vt:lpstr>
      <vt:lpstr>Regulation of BAT</vt:lpstr>
      <vt:lpstr>The Deiodinases</vt:lpstr>
      <vt:lpstr>Thyroid regulation of BAT</vt:lpstr>
      <vt:lpstr>PowerPoint Presentation</vt:lpstr>
      <vt:lpstr>PowerPoint Presentation</vt:lpstr>
      <vt:lpstr>PowerPoint Presentation</vt:lpstr>
      <vt:lpstr>Neuropeptides that influence appetite can also affect the thyroid axis and hence energy balance</vt:lpstr>
      <vt:lpstr>Anatomical relationship between melanocortin system &amp; HPT axis</vt:lpstr>
      <vt:lpstr>PowerPoint Presentation</vt:lpstr>
      <vt:lpstr>The HPT axis &amp; Starvation</vt:lpstr>
      <vt:lpstr>Starvation </vt:lpstr>
      <vt:lpstr>PowerPoint Presentation</vt:lpstr>
      <vt:lpstr>Overfeeding</vt:lpstr>
      <vt:lpstr>PowerPoint Presentation</vt:lpstr>
      <vt:lpstr>Why is it important for leptin &amp; the melanocortin system to affect the HPT axis?</vt:lpstr>
      <vt:lpstr>Benefits of Suppression in the HPT axis</vt:lpstr>
      <vt:lpstr>Leptin</vt:lpstr>
      <vt:lpstr>Leptin</vt:lpstr>
      <vt:lpstr>Ob/Ob mice</vt:lpstr>
      <vt:lpstr>Leptin &amp; EE</vt:lpstr>
      <vt:lpstr>Leptin deficient humans</vt:lpstr>
      <vt:lpstr>PowerPoint Presentation</vt:lpstr>
      <vt:lpstr>SUMMARY</vt:lpstr>
      <vt:lpstr>SUMMARY</vt:lpstr>
      <vt:lpstr>SUMMARY</vt:lpstr>
      <vt:lpstr>SUMMARY</vt:lpstr>
      <vt:lpstr>PowerPoint Presentation</vt:lpstr>
      <vt:lpstr>Appetite-regulating signals</vt:lpstr>
      <vt:lpstr>WHY DO YOU FEEL LESS HUNGRY AFTER A MEAL?</vt:lpstr>
      <vt:lpstr>PowerPoint Presentation</vt:lpstr>
      <vt:lpstr>Analysis of food intake and energy expenditure following Oxyntomodulin    </vt:lpstr>
      <vt:lpstr>PowerPoint Presentation</vt:lpstr>
      <vt:lpstr>PowerPoint Presentation</vt:lpstr>
      <vt:lpstr>PowerPoint Presentation</vt:lpstr>
      <vt:lpstr>Oxyntomodulin</vt:lpstr>
      <vt:lpstr>Peripheral OXM dose-response </vt:lpstr>
      <vt:lpstr>Chronic peripheral administration</vt:lpstr>
      <vt:lpstr>Chronic peripheral administration</vt:lpstr>
      <vt:lpstr>Oxyntomodulin Infusion: Protocol </vt:lpstr>
      <vt:lpstr>PowerPoint Presentation</vt:lpstr>
      <vt:lpstr>Subcutaneous Oxyntomodulin Reduces Body-Weight In Overweight Subjects: A Randomised Controlled Trial</vt:lpstr>
      <vt:lpstr>PowerPoint Presentation</vt:lpstr>
      <vt:lpstr>The effect of oxyntomodulin on body-weight</vt:lpstr>
      <vt:lpstr>Subcutaneous administration to 15 obese volunteers:</vt:lpstr>
      <vt:lpstr>PowerPoint Presentation</vt:lpstr>
      <vt:lpstr>Summary</vt:lpstr>
      <vt:lpstr>PowerPoint Presentation</vt:lpstr>
      <vt:lpstr>PowerPoint Presentation</vt:lpstr>
      <vt:lpstr>PowerPoint Presentation</vt:lpstr>
      <vt:lpstr>Summary</vt:lpstr>
      <vt:lpstr>Acknowledgements</vt:lpstr>
      <vt:lpstr>What is energy expenditure (EE)?</vt:lpstr>
      <vt:lpstr>Activity Thermogenesis</vt:lpstr>
      <vt:lpstr>NEAT &amp; obesity</vt:lpstr>
      <vt:lpstr>Weight loss     and      food intake</vt:lpstr>
      <vt:lpstr>Post surgery response</vt:lpstr>
      <vt:lpstr>PowerPoint Presentation</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kwynne</dc:creator>
  <cp:lastModifiedBy>Shiel, Nuala</cp:lastModifiedBy>
  <cp:revision>297</cp:revision>
  <dcterms:created xsi:type="dcterms:W3CDTF">2005-01-10T09:46:05Z</dcterms:created>
  <dcterms:modified xsi:type="dcterms:W3CDTF">2012-11-23T16:34:55Z</dcterms:modified>
</cp:coreProperties>
</file>