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9"/>
  </p:notesMasterIdLst>
  <p:handoutMasterIdLst>
    <p:handoutMasterId r:id="rId60"/>
  </p:handoutMasterIdLst>
  <p:sldIdLst>
    <p:sldId id="789" r:id="rId2"/>
    <p:sldId id="1152" r:id="rId3"/>
    <p:sldId id="1153" r:id="rId4"/>
    <p:sldId id="1156" r:id="rId5"/>
    <p:sldId id="1157" r:id="rId6"/>
    <p:sldId id="1090" r:id="rId7"/>
    <p:sldId id="1158" r:id="rId8"/>
    <p:sldId id="1200" r:id="rId9"/>
    <p:sldId id="1005" r:id="rId10"/>
    <p:sldId id="1198" r:id="rId11"/>
    <p:sldId id="1160" r:id="rId12"/>
    <p:sldId id="1108" r:id="rId13"/>
    <p:sldId id="1172" r:id="rId14"/>
    <p:sldId id="1173" r:id="rId15"/>
    <p:sldId id="1167" r:id="rId16"/>
    <p:sldId id="1168" r:id="rId17"/>
    <p:sldId id="1169" r:id="rId18"/>
    <p:sldId id="1170" r:id="rId19"/>
    <p:sldId id="1171" r:id="rId20"/>
    <p:sldId id="1037" r:id="rId21"/>
    <p:sldId id="1199" r:id="rId22"/>
    <p:sldId id="988" r:id="rId23"/>
    <p:sldId id="1147" r:id="rId24"/>
    <p:sldId id="1148" r:id="rId25"/>
    <p:sldId id="1074" r:id="rId26"/>
    <p:sldId id="1092" r:id="rId27"/>
    <p:sldId id="1093" r:id="rId28"/>
    <p:sldId id="1094" r:id="rId29"/>
    <p:sldId id="1096" r:id="rId30"/>
    <p:sldId id="1103" r:id="rId31"/>
    <p:sldId id="1104" r:id="rId32"/>
    <p:sldId id="1100" r:id="rId33"/>
    <p:sldId id="1102" r:id="rId34"/>
    <p:sldId id="1194" r:id="rId35"/>
    <p:sldId id="1195" r:id="rId36"/>
    <p:sldId id="1206" r:id="rId37"/>
    <p:sldId id="1175" r:id="rId38"/>
    <p:sldId id="1197" r:id="rId39"/>
    <p:sldId id="1211" r:id="rId40"/>
    <p:sldId id="1205" r:id="rId41"/>
    <p:sldId id="1207" r:id="rId42"/>
    <p:sldId id="1209" r:id="rId43"/>
    <p:sldId id="1208" r:id="rId44"/>
    <p:sldId id="1210" r:id="rId45"/>
    <p:sldId id="1180" r:id="rId46"/>
    <p:sldId id="1181" r:id="rId47"/>
    <p:sldId id="1212" r:id="rId48"/>
    <p:sldId id="1213" r:id="rId49"/>
    <p:sldId id="1217" r:id="rId50"/>
    <p:sldId id="1218" r:id="rId51"/>
    <p:sldId id="1214" r:id="rId52"/>
    <p:sldId id="1216" r:id="rId53"/>
    <p:sldId id="1220" r:id="rId54"/>
    <p:sldId id="1221" r:id="rId55"/>
    <p:sldId id="1222" r:id="rId56"/>
    <p:sldId id="1223" r:id="rId57"/>
    <p:sldId id="1086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77777"/>
    <a:srgbClr val="4AEC2A"/>
    <a:srgbClr val="FF0066"/>
    <a:srgbClr val="003300"/>
    <a:srgbClr val="012469"/>
    <a:srgbClr val="333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89387" autoAdjust="0"/>
  </p:normalViewPr>
  <p:slideViewPr>
    <p:cSldViewPr>
      <p:cViewPr>
        <p:scale>
          <a:sx n="50" d="100"/>
          <a:sy n="50" d="100"/>
        </p:scale>
        <p:origin x="-80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130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unny\Documents\BM%20STIX%20RANGE%20IV%20ACTRAPID%20INFUSIO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BLOOD GLUCOSE (mmols)</c:v>
                </c:pt>
              </c:strCache>
            </c:strRef>
          </c:tx>
          <c:cat>
            <c:numRef>
              <c:f>Sheet1!$A$10:$A$34</c:f>
              <c:numCache>
                <c:formatCode>hh:mm</c:formatCode>
                <c:ptCount val="25"/>
                <c:pt idx="0">
                  <c:v>0.46875</c:v>
                </c:pt>
                <c:pt idx="1">
                  <c:v>0.50694444444444464</c:v>
                </c:pt>
                <c:pt idx="2">
                  <c:v>0.54166666666666652</c:v>
                </c:pt>
                <c:pt idx="3">
                  <c:v>0.5833333333333337</c:v>
                </c:pt>
                <c:pt idx="4">
                  <c:v>0.65277777777778401</c:v>
                </c:pt>
                <c:pt idx="5">
                  <c:v>0.69444444444444964</c:v>
                </c:pt>
                <c:pt idx="6">
                  <c:v>0.76388888888889706</c:v>
                </c:pt>
                <c:pt idx="7">
                  <c:v>0.79166666666666652</c:v>
                </c:pt>
                <c:pt idx="8">
                  <c:v>0.8333333333333337</c:v>
                </c:pt>
                <c:pt idx="9">
                  <c:v>0.89583333333333703</c:v>
                </c:pt>
                <c:pt idx="10">
                  <c:v>0.91666666666666652</c:v>
                </c:pt>
                <c:pt idx="11">
                  <c:v>0.9583333333333337</c:v>
                </c:pt>
                <c:pt idx="12">
                  <c:v>0</c:v>
                </c:pt>
                <c:pt idx="13">
                  <c:v>4.1666666666666692E-2</c:v>
                </c:pt>
                <c:pt idx="14">
                  <c:v>8.3333333333333565E-2</c:v>
                </c:pt>
                <c:pt idx="15">
                  <c:v>0.125</c:v>
                </c:pt>
                <c:pt idx="16">
                  <c:v>0.16666666666666671</c:v>
                </c:pt>
                <c:pt idx="17">
                  <c:v>0.20833333333333501</c:v>
                </c:pt>
                <c:pt idx="18">
                  <c:v>0.22916666666666671</c:v>
                </c:pt>
                <c:pt idx="19">
                  <c:v>0.25</c:v>
                </c:pt>
                <c:pt idx="20">
                  <c:v>0.29166666666667024</c:v>
                </c:pt>
                <c:pt idx="21">
                  <c:v>0.35416666666667024</c:v>
                </c:pt>
                <c:pt idx="22">
                  <c:v>0.39583333333333331</c:v>
                </c:pt>
                <c:pt idx="23">
                  <c:v>0.43750000000000278</c:v>
                </c:pt>
                <c:pt idx="24">
                  <c:v>0.47916666666667024</c:v>
                </c:pt>
              </c:numCache>
            </c:numRef>
          </c:cat>
          <c:val>
            <c:numRef>
              <c:f>Sheet1!$B$10:$B$34</c:f>
              <c:numCache>
                <c:formatCode>General</c:formatCode>
                <c:ptCount val="25"/>
                <c:pt idx="0">
                  <c:v>12.4</c:v>
                </c:pt>
                <c:pt idx="1">
                  <c:v>9.3000000000000007</c:v>
                </c:pt>
                <c:pt idx="2">
                  <c:v>8.6</c:v>
                </c:pt>
                <c:pt idx="3">
                  <c:v>6.7</c:v>
                </c:pt>
                <c:pt idx="4">
                  <c:v>9.4</c:v>
                </c:pt>
                <c:pt idx="5">
                  <c:v>9.6</c:v>
                </c:pt>
                <c:pt idx="6">
                  <c:v>7.8</c:v>
                </c:pt>
                <c:pt idx="7">
                  <c:v>8.1</c:v>
                </c:pt>
                <c:pt idx="8">
                  <c:v>8.1</c:v>
                </c:pt>
                <c:pt idx="9">
                  <c:v>6.3</c:v>
                </c:pt>
                <c:pt idx="10">
                  <c:v>7.6</c:v>
                </c:pt>
                <c:pt idx="11">
                  <c:v>7.1</c:v>
                </c:pt>
                <c:pt idx="12">
                  <c:v>8.9</c:v>
                </c:pt>
                <c:pt idx="13">
                  <c:v>6.9</c:v>
                </c:pt>
                <c:pt idx="14">
                  <c:v>5.9</c:v>
                </c:pt>
                <c:pt idx="15">
                  <c:v>6.1</c:v>
                </c:pt>
                <c:pt idx="16">
                  <c:v>6</c:v>
                </c:pt>
                <c:pt idx="17">
                  <c:v>5.7</c:v>
                </c:pt>
                <c:pt idx="18">
                  <c:v>5.6</c:v>
                </c:pt>
                <c:pt idx="19">
                  <c:v>5.0999999999999996</c:v>
                </c:pt>
                <c:pt idx="20">
                  <c:v>6.2</c:v>
                </c:pt>
                <c:pt idx="21">
                  <c:v>8.1</c:v>
                </c:pt>
                <c:pt idx="22">
                  <c:v>6.6</c:v>
                </c:pt>
                <c:pt idx="23">
                  <c:v>6.1</c:v>
                </c:pt>
                <c:pt idx="24">
                  <c:v>5.2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ACTRAPID DOSE (units/hr)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cat>
            <c:numRef>
              <c:f>Sheet1!$A$10:$A$34</c:f>
              <c:numCache>
                <c:formatCode>hh:mm</c:formatCode>
                <c:ptCount val="25"/>
                <c:pt idx="0">
                  <c:v>0.46875</c:v>
                </c:pt>
                <c:pt idx="1">
                  <c:v>0.50694444444444464</c:v>
                </c:pt>
                <c:pt idx="2">
                  <c:v>0.54166666666666652</c:v>
                </c:pt>
                <c:pt idx="3">
                  <c:v>0.5833333333333337</c:v>
                </c:pt>
                <c:pt idx="4">
                  <c:v>0.65277777777778401</c:v>
                </c:pt>
                <c:pt idx="5">
                  <c:v>0.69444444444444964</c:v>
                </c:pt>
                <c:pt idx="6">
                  <c:v>0.76388888888889706</c:v>
                </c:pt>
                <c:pt idx="7">
                  <c:v>0.79166666666666652</c:v>
                </c:pt>
                <c:pt idx="8">
                  <c:v>0.8333333333333337</c:v>
                </c:pt>
                <c:pt idx="9">
                  <c:v>0.89583333333333703</c:v>
                </c:pt>
                <c:pt idx="10">
                  <c:v>0.91666666666666652</c:v>
                </c:pt>
                <c:pt idx="11">
                  <c:v>0.9583333333333337</c:v>
                </c:pt>
                <c:pt idx="12">
                  <c:v>0</c:v>
                </c:pt>
                <c:pt idx="13">
                  <c:v>4.1666666666666692E-2</c:v>
                </c:pt>
                <c:pt idx="14">
                  <c:v>8.3333333333333565E-2</c:v>
                </c:pt>
                <c:pt idx="15">
                  <c:v>0.125</c:v>
                </c:pt>
                <c:pt idx="16">
                  <c:v>0.16666666666666671</c:v>
                </c:pt>
                <c:pt idx="17">
                  <c:v>0.20833333333333501</c:v>
                </c:pt>
                <c:pt idx="18">
                  <c:v>0.22916666666666671</c:v>
                </c:pt>
                <c:pt idx="19">
                  <c:v>0.25</c:v>
                </c:pt>
                <c:pt idx="20">
                  <c:v>0.29166666666667024</c:v>
                </c:pt>
                <c:pt idx="21">
                  <c:v>0.35416666666667024</c:v>
                </c:pt>
                <c:pt idx="22">
                  <c:v>0.39583333333333331</c:v>
                </c:pt>
                <c:pt idx="23">
                  <c:v>0.43750000000000278</c:v>
                </c:pt>
                <c:pt idx="24">
                  <c:v>0.47916666666667024</c:v>
                </c:pt>
              </c:numCache>
            </c:numRef>
          </c:cat>
          <c:val>
            <c:numRef>
              <c:f>Sheet1!$C$10:$C$34</c:f>
              <c:numCache>
                <c:formatCode>General</c:formatCode>
                <c:ptCount val="25"/>
                <c:pt idx="0">
                  <c:v>13</c:v>
                </c:pt>
                <c:pt idx="1">
                  <c:v>6</c:v>
                </c:pt>
                <c:pt idx="2">
                  <c:v>6</c:v>
                </c:pt>
                <c:pt idx="3">
                  <c:v>3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3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0</c:v>
                </c:pt>
                <c:pt idx="20">
                  <c:v>0</c:v>
                </c:pt>
                <c:pt idx="21">
                  <c:v>6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380928"/>
        <c:axId val="192382464"/>
      </c:lineChart>
      <c:catAx>
        <c:axId val="192380928"/>
        <c:scaling>
          <c:orientation val="minMax"/>
        </c:scaling>
        <c:delete val="0"/>
        <c:axPos val="b"/>
        <c:numFmt formatCode="hh:mm" sourceLinked="1"/>
        <c:majorTickMark val="none"/>
        <c:minorTickMark val="none"/>
        <c:tickLblPos val="nextTo"/>
        <c:crossAx val="192382464"/>
        <c:crosses val="autoZero"/>
        <c:auto val="1"/>
        <c:lblAlgn val="ctr"/>
        <c:lblOffset val="100"/>
        <c:noMultiLvlLbl val="0"/>
      </c:catAx>
      <c:valAx>
        <c:axId val="192382464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1923809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6707111804099002"/>
          <c:y val="0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897344240825823E-2"/>
          <c:y val="9.0318152077999772E-2"/>
          <c:w val="0.86790662216659098"/>
          <c:h val="0.694616585120567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Blood Glucose (mmol)</c:v>
                </c:pt>
              </c:strCache>
            </c:strRef>
          </c:tx>
          <c:cat>
            <c:numRef>
              <c:f>Sheet1!$A$2:$A$15</c:f>
              <c:numCache>
                <c:formatCode>hh:mm</c:formatCode>
                <c:ptCount val="14"/>
                <c:pt idx="0">
                  <c:v>0.2916666666666699</c:v>
                </c:pt>
                <c:pt idx="1">
                  <c:v>0.33333333333333331</c:v>
                </c:pt>
                <c:pt idx="2">
                  <c:v>0.3750000000000025</c:v>
                </c:pt>
                <c:pt idx="3">
                  <c:v>0.4166666666666699</c:v>
                </c:pt>
                <c:pt idx="4">
                  <c:v>0.45833333333333326</c:v>
                </c:pt>
                <c:pt idx="5">
                  <c:v>0.5</c:v>
                </c:pt>
                <c:pt idx="6">
                  <c:v>0.5520833333333337</c:v>
                </c:pt>
                <c:pt idx="7">
                  <c:v>0.63541666666666652</c:v>
                </c:pt>
                <c:pt idx="8">
                  <c:v>0.7395833333333337</c:v>
                </c:pt>
                <c:pt idx="9">
                  <c:v>0.84375000000000511</c:v>
                </c:pt>
                <c:pt idx="10">
                  <c:v>0.90972222222222221</c:v>
                </c:pt>
                <c:pt idx="11">
                  <c:v>0.9583333333333337</c:v>
                </c:pt>
                <c:pt idx="12">
                  <c:v>0</c:v>
                </c:pt>
                <c:pt idx="13">
                  <c:v>0.25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7.3</c:v>
                </c:pt>
                <c:pt idx="1">
                  <c:v>10.4</c:v>
                </c:pt>
                <c:pt idx="2">
                  <c:v>15.6</c:v>
                </c:pt>
                <c:pt idx="3">
                  <c:v>17.399999999999999</c:v>
                </c:pt>
                <c:pt idx="4">
                  <c:v>13.2</c:v>
                </c:pt>
                <c:pt idx="5">
                  <c:v>11.4</c:v>
                </c:pt>
                <c:pt idx="6">
                  <c:v>10.200000000000001</c:v>
                </c:pt>
                <c:pt idx="7">
                  <c:v>9.3000000000000007</c:v>
                </c:pt>
                <c:pt idx="8">
                  <c:v>6.3</c:v>
                </c:pt>
                <c:pt idx="9">
                  <c:v>5.9</c:v>
                </c:pt>
                <c:pt idx="10">
                  <c:v>5.6</c:v>
                </c:pt>
                <c:pt idx="11">
                  <c:v>5.0999999999999996</c:v>
                </c:pt>
                <c:pt idx="12">
                  <c:v>5.6</c:v>
                </c:pt>
                <c:pt idx="13">
                  <c:v>6.4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477440"/>
        <c:axId val="193396736"/>
      </c:lineChart>
      <c:catAx>
        <c:axId val="192477440"/>
        <c:scaling>
          <c:orientation val="minMax"/>
        </c:scaling>
        <c:delete val="0"/>
        <c:axPos val="b"/>
        <c:numFmt formatCode="hh:mm" sourceLinked="1"/>
        <c:majorTickMark val="out"/>
        <c:minorTickMark val="none"/>
        <c:tickLblPos val="nextTo"/>
        <c:crossAx val="193396736"/>
        <c:crosses val="autoZero"/>
        <c:auto val="1"/>
        <c:lblAlgn val="ctr"/>
        <c:lblOffset val="100"/>
        <c:noMultiLvlLbl val="0"/>
      </c:catAx>
      <c:valAx>
        <c:axId val="19339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247744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7028276515287597"/>
          <c:y val="0.88222585991198177"/>
          <c:w val="0.20280684011657371"/>
          <c:h val="5.6174844179827446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0.0531</cdr:x>
      <cdr:y>0.64815</cdr:y>
    </cdr:from>
    <cdr:to>
      <cdr:x>0.07965</cdr:x>
      <cdr:y>0.7037</cdr:y>
    </cdr:to>
    <cdr:sp macro="" textlink="">
      <cdr:nvSpPr>
        <cdr:cNvPr id="2" name="Isosceles Triangle 1"/>
        <cdr:cNvSpPr/>
      </cdr:nvSpPr>
      <cdr:spPr>
        <a:xfrm xmlns:a="http://schemas.openxmlformats.org/drawingml/2006/main">
          <a:off x="428628" y="2500330"/>
          <a:ext cx="214313" cy="214312"/>
        </a:xfrm>
        <a:prstGeom xmlns:a="http://schemas.openxmlformats.org/drawingml/2006/main" prst="triangle">
          <a:avLst/>
        </a:prstGeom>
        <a:solidFill xmlns:a="http://schemas.openxmlformats.org/drawingml/2006/main">
          <a:srgbClr val="92D050"/>
        </a:solidFill>
        <a:ln xmlns:a="http://schemas.openxmlformats.org/drawingml/2006/main" w="25400" cap="flat" cmpd="sng" algn="ctr">
          <a:solidFill>
            <a:srgbClr val="FFFFC3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FFC3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FFC3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FFC3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FFC3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FFC3"/>
              </a:solidFill>
              <a:latin typeface="Arial"/>
            </a:defRPr>
          </a:lvl5pPr>
          <a:lvl6pPr marL="2286000" algn="l" defTabSz="914400" rtl="0" eaLnBrk="1" latinLnBrk="0" hangingPunct="1">
            <a:defRPr sz="2000" kern="1200">
              <a:solidFill>
                <a:srgbClr val="FFFFC3"/>
              </a:solidFill>
              <a:latin typeface="Arial"/>
            </a:defRPr>
          </a:lvl6pPr>
          <a:lvl7pPr marL="2743200" algn="l" defTabSz="914400" rtl="0" eaLnBrk="1" latinLnBrk="0" hangingPunct="1">
            <a:defRPr sz="2000" kern="1200">
              <a:solidFill>
                <a:srgbClr val="FFFFC3"/>
              </a:solidFill>
              <a:latin typeface="Arial"/>
            </a:defRPr>
          </a:lvl7pPr>
          <a:lvl8pPr marL="3200400" algn="l" defTabSz="914400" rtl="0" eaLnBrk="1" latinLnBrk="0" hangingPunct="1">
            <a:defRPr sz="2000" kern="1200">
              <a:solidFill>
                <a:srgbClr val="FFFFC3"/>
              </a:solidFill>
              <a:latin typeface="Arial"/>
            </a:defRPr>
          </a:lvl8pPr>
          <a:lvl9pPr marL="3657600" algn="l" defTabSz="914400" rtl="0" eaLnBrk="1" latinLnBrk="0" hangingPunct="1">
            <a:defRPr sz="2000" kern="1200">
              <a:solidFill>
                <a:srgbClr val="FFFFC3"/>
              </a:solidFill>
              <a:latin typeface="Arial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en-GB"/>
        </a:p>
      </cdr:txBody>
    </cdr:sp>
  </cdr:relSizeAnchor>
  <cdr:relSizeAnchor xmlns:cdr="http://schemas.openxmlformats.org/drawingml/2006/chartDrawing">
    <cdr:from>
      <cdr:x>0.58407</cdr:x>
      <cdr:y>0.64815</cdr:y>
    </cdr:from>
    <cdr:to>
      <cdr:x>0.61062</cdr:x>
      <cdr:y>0.7037</cdr:y>
    </cdr:to>
    <cdr:sp macro="" textlink="">
      <cdr:nvSpPr>
        <cdr:cNvPr id="3" name="Isosceles Triangle 2"/>
        <cdr:cNvSpPr/>
      </cdr:nvSpPr>
      <cdr:spPr>
        <a:xfrm xmlns:a="http://schemas.openxmlformats.org/drawingml/2006/main">
          <a:off x="4714908" y="2500330"/>
          <a:ext cx="214313" cy="214312"/>
        </a:xfrm>
        <a:prstGeom xmlns:a="http://schemas.openxmlformats.org/drawingml/2006/main" prst="triangle">
          <a:avLst/>
        </a:prstGeom>
        <a:solidFill xmlns:a="http://schemas.openxmlformats.org/drawingml/2006/main">
          <a:srgbClr val="92D050"/>
        </a:solidFill>
        <a:ln xmlns:a="http://schemas.openxmlformats.org/drawingml/2006/main" w="25400" cap="flat" cmpd="sng" algn="ctr">
          <a:solidFill>
            <a:srgbClr val="FFFFC3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FFC3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FFC3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FFC3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FFC3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FFC3"/>
              </a:solidFill>
              <a:latin typeface="Arial"/>
            </a:defRPr>
          </a:lvl5pPr>
          <a:lvl6pPr marL="2286000" algn="l" defTabSz="914400" rtl="0" eaLnBrk="1" latinLnBrk="0" hangingPunct="1">
            <a:defRPr sz="2000" kern="1200">
              <a:solidFill>
                <a:srgbClr val="FFFFC3"/>
              </a:solidFill>
              <a:latin typeface="Arial"/>
            </a:defRPr>
          </a:lvl6pPr>
          <a:lvl7pPr marL="2743200" algn="l" defTabSz="914400" rtl="0" eaLnBrk="1" latinLnBrk="0" hangingPunct="1">
            <a:defRPr sz="2000" kern="1200">
              <a:solidFill>
                <a:srgbClr val="FFFFC3"/>
              </a:solidFill>
              <a:latin typeface="Arial"/>
            </a:defRPr>
          </a:lvl7pPr>
          <a:lvl8pPr marL="3200400" algn="l" defTabSz="914400" rtl="0" eaLnBrk="1" latinLnBrk="0" hangingPunct="1">
            <a:defRPr sz="2000" kern="1200">
              <a:solidFill>
                <a:srgbClr val="FFFFC3"/>
              </a:solidFill>
              <a:latin typeface="Arial"/>
            </a:defRPr>
          </a:lvl8pPr>
          <a:lvl9pPr marL="3657600" algn="l" defTabSz="914400" rtl="0" eaLnBrk="1" latinLnBrk="0" hangingPunct="1">
            <a:defRPr sz="2000" kern="1200">
              <a:solidFill>
                <a:srgbClr val="FFFFC3"/>
              </a:solidFill>
              <a:latin typeface="Arial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en-GB"/>
        </a:p>
      </cdr:txBody>
    </cdr:sp>
  </cdr:relSizeAnchor>
  <cdr:relSizeAnchor xmlns:cdr="http://schemas.openxmlformats.org/drawingml/2006/chartDrawing">
    <cdr:from>
      <cdr:x>0.88496</cdr:x>
      <cdr:y>0.64815</cdr:y>
    </cdr:from>
    <cdr:to>
      <cdr:x>0.9115</cdr:x>
      <cdr:y>0.7037</cdr:y>
    </cdr:to>
    <cdr:sp macro="" textlink="">
      <cdr:nvSpPr>
        <cdr:cNvPr id="4" name="Isosceles Triangle 3"/>
        <cdr:cNvSpPr/>
      </cdr:nvSpPr>
      <cdr:spPr>
        <a:xfrm xmlns:a="http://schemas.openxmlformats.org/drawingml/2006/main">
          <a:off x="7143800" y="2500330"/>
          <a:ext cx="214313" cy="214312"/>
        </a:xfrm>
        <a:prstGeom xmlns:a="http://schemas.openxmlformats.org/drawingml/2006/main" prst="triangle">
          <a:avLst/>
        </a:prstGeom>
        <a:solidFill xmlns:a="http://schemas.openxmlformats.org/drawingml/2006/main">
          <a:srgbClr val="92D050"/>
        </a:solidFill>
        <a:ln xmlns:a="http://schemas.openxmlformats.org/drawingml/2006/main" w="25400" cap="flat" cmpd="sng" algn="ctr">
          <a:solidFill>
            <a:srgbClr val="FFFFC3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FFC3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FFC3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FFC3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FFC3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rgbClr val="FFFFC3"/>
              </a:solidFill>
              <a:latin typeface="Arial"/>
            </a:defRPr>
          </a:lvl5pPr>
          <a:lvl6pPr marL="2286000" algn="l" defTabSz="914400" rtl="0" eaLnBrk="1" latinLnBrk="0" hangingPunct="1">
            <a:defRPr sz="2000" kern="1200">
              <a:solidFill>
                <a:srgbClr val="FFFFC3"/>
              </a:solidFill>
              <a:latin typeface="Arial"/>
            </a:defRPr>
          </a:lvl6pPr>
          <a:lvl7pPr marL="2743200" algn="l" defTabSz="914400" rtl="0" eaLnBrk="1" latinLnBrk="0" hangingPunct="1">
            <a:defRPr sz="2000" kern="1200">
              <a:solidFill>
                <a:srgbClr val="FFFFC3"/>
              </a:solidFill>
              <a:latin typeface="Arial"/>
            </a:defRPr>
          </a:lvl7pPr>
          <a:lvl8pPr marL="3200400" algn="l" defTabSz="914400" rtl="0" eaLnBrk="1" latinLnBrk="0" hangingPunct="1">
            <a:defRPr sz="2000" kern="1200">
              <a:solidFill>
                <a:srgbClr val="FFFFC3"/>
              </a:solidFill>
              <a:latin typeface="Arial"/>
            </a:defRPr>
          </a:lvl8pPr>
          <a:lvl9pPr marL="3657600" algn="l" defTabSz="914400" rtl="0" eaLnBrk="1" latinLnBrk="0" hangingPunct="1">
            <a:defRPr sz="2000" kern="1200">
              <a:solidFill>
                <a:srgbClr val="FFFFC3"/>
              </a:solidFill>
              <a:latin typeface="Arial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en-GB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4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4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0EE65A-BE40-47DA-A07B-567F4FC044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338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BDD926B-F09E-4537-BC4C-F7ACD758A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69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AF1D94-B4BD-49E7-B261-A408EA5EEB8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b="1" smtClean="0"/>
              <a:t>Hormones that control eating. Leptin and insulin (lower part of the figure) circulate in the blood at concentrations proportionate to body-fat mass. They decrease appetite by inhibiting neurons (centre) that produce the molecules NPY and AgRP, while stimulating melanocortin-producing</a:t>
            </a:r>
          </a:p>
          <a:p>
            <a:pPr eaLnBrk="1" hangingPunct="1"/>
            <a:r>
              <a:rPr lang="en-GB" b="1" smtClean="0"/>
              <a:t>neurons in the arcuate-nucleus region of the hypothalamus, near the third ventricle of the brain. NPYand AgRP stimulate eating, and melanocortins inhibit eating, via other neurons (top). Activation of NPY/AgRP-expressing neurons inhibits melanocortin-producing neurons. The gastric hormone ghrelin stimulates appetite by activating the NPY/AgRP-expressing neurons. Batterham </a:t>
            </a:r>
            <a:r>
              <a:rPr lang="en-GB" b="1" i="1" smtClean="0"/>
              <a:t>et al.</a:t>
            </a:r>
            <a:r>
              <a:rPr lang="en-GB" b="1" smtClean="0"/>
              <a:t>1 have now shown that PYY3-36, released from the colon, inhibits these neurons and thereby decreases appetite for up to 12 hours. PYY3-36 works in part through the autoinhibitory NPY receptor Y2R.</a:t>
            </a:r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C45D77-66E3-4825-AD5A-60645C633DD3}" type="slidenum">
              <a:rPr lang="en-US" sz="1200">
                <a:latin typeface="Times New Roman" pitchFamily="18" charset="0"/>
              </a:rPr>
              <a:pPr algn="r"/>
              <a:t>47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47360-A0BE-47FA-A1F9-7D062BFF9036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50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GB" smtClean="0">
                <a:latin typeface="Futura" pitchFamily="34" charset="0"/>
              </a:rPr>
              <a:t>Etiology of Obesity: Numerous Complex, Interrelated Factors </a:t>
            </a:r>
            <a:r>
              <a:rPr lang="en-GB" baseline="30000" smtClean="0">
                <a:latin typeface="Futura" pitchFamily="34" charset="0"/>
              </a:rPr>
              <a:t>1,2</a:t>
            </a:r>
          </a:p>
          <a:p>
            <a:pPr eaLnBrk="1" hangingPunct="1"/>
            <a:endParaRPr lang="en-GB" smtClean="0">
              <a:latin typeface="Futura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b="1" smtClean="0">
                <a:latin typeface="Futura" pitchFamily="34" charset="0"/>
              </a:rPr>
              <a:t>Obesity is a complex, multifactorial disease involving many aspects of genetics, neuroscience, physiology, and biochemistry, as well as environmental, cultural, and socio-economic factors.</a:t>
            </a:r>
          </a:p>
          <a:p>
            <a:pPr eaLnBrk="1" hangingPunct="1"/>
            <a:endParaRPr lang="en-US" smtClean="0">
              <a:latin typeface="Futura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b="1" smtClean="0">
                <a:latin typeface="Futura" pitchFamily="34" charset="0"/>
              </a:rPr>
              <a:t>Obesity is a complex disease caused by the interaction of a number of factors. </a:t>
            </a:r>
            <a:endParaRPr lang="en-US" b="1" smtClean="0">
              <a:latin typeface="Futur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9375" eaLnBrk="1" hangingPunct="1"/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Caudate: learning and memory, responses to visual beauty</a:t>
            </a:r>
          </a:p>
          <a:p>
            <a:pPr marL="79375" eaLnBrk="1" hangingPunct="1"/>
            <a:r>
              <a:rPr lang="en-US" sz="11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Amygdala</a:t>
            </a: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: formation and storage of memories associated with emotional events, appetitive conditioning: more emotionally-arousing information increases </a:t>
            </a:r>
            <a:r>
              <a:rPr lang="en-US" sz="11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amygdalar</a:t>
            </a: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activity, and that activity correlates with memory retention</a:t>
            </a:r>
          </a:p>
          <a:p>
            <a:pPr marL="79375" eaLnBrk="1" hangingPunct="1"/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OFC: reward value, the expected reward value, and subjective pleasantness of foods </a:t>
            </a:r>
          </a:p>
          <a:p>
            <a:pPr marL="79375" eaLnBrk="1" hangingPunct="1"/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Anterior </a:t>
            </a:r>
            <a:r>
              <a:rPr lang="en-US" sz="11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cingulate</a:t>
            </a: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: ventral ACC is connected with </a:t>
            </a:r>
            <a:r>
              <a:rPr lang="en-US" sz="11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amygdala</a:t>
            </a: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, nucleus </a:t>
            </a:r>
            <a:r>
              <a:rPr lang="en-US" sz="11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accumbens</a:t>
            </a: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, hypothalamus, and anterior </a:t>
            </a:r>
            <a:r>
              <a:rPr lang="en-US" sz="11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insula</a:t>
            </a: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, and is involved in assessing the salience of emotion and motivational information</a:t>
            </a:r>
          </a:p>
          <a:p>
            <a:pPr marL="79375" eaLnBrk="1" hangingPunct="1"/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Nucleus </a:t>
            </a:r>
            <a:r>
              <a:rPr lang="en-US" sz="11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accumbens</a:t>
            </a: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: inputs from OFC, </a:t>
            </a:r>
            <a:r>
              <a:rPr lang="en-US" sz="11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amygdala</a:t>
            </a: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, and </a:t>
            </a:r>
            <a:r>
              <a:rPr lang="en-US" sz="11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dopaminergic</a:t>
            </a: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in the ventral </a:t>
            </a:r>
            <a:r>
              <a:rPr lang="en-US" sz="11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tegmental</a:t>
            </a:r>
            <a:r>
              <a:rPr lang="en-US" sz="11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 area (VTA).  Associated with addiction, reward motivation, drive, expectancy.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28AF7-666E-4017-A454-8D9103D0963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/>
          <a:lstStyle/>
          <a:p>
            <a:pPr defTabSz="744538"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C3EAAD2-555E-4B63-9D47-64E5FF13D609}" type="slidenum">
              <a:rPr lang="en-US" sz="1200">
                <a:latin typeface="Times New Roman" pitchFamily="18" charset="0"/>
              </a:rPr>
              <a:pPr algn="r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r>
              <a:rPr lang="en-GB" smtClean="0">
                <a:latin typeface="Futura"/>
              </a:rPr>
              <a:t>Mechanism of Action: Orlistat </a:t>
            </a:r>
            <a:r>
              <a:rPr lang="en-GB" baseline="30000" smtClean="0">
                <a:latin typeface="Futura"/>
              </a:rPr>
              <a:t>1,2</a:t>
            </a:r>
            <a:endParaRPr lang="en-GB" smtClean="0">
              <a:latin typeface="Futura"/>
            </a:endParaRPr>
          </a:p>
          <a:p>
            <a:pPr eaLnBrk="1" hangingPunct="1"/>
            <a:endParaRPr lang="en-GB" smtClean="0">
              <a:latin typeface="Futura"/>
            </a:endParaRPr>
          </a:p>
          <a:p>
            <a:pPr eaLnBrk="1" hangingPunct="1">
              <a:buFontTx/>
              <a:buChar char="•"/>
            </a:pPr>
            <a:r>
              <a:rPr lang="en-GB" smtClean="0">
                <a:latin typeface="Futura"/>
              </a:rPr>
              <a:t> </a:t>
            </a:r>
            <a:r>
              <a:rPr lang="en-GB" b="1" smtClean="0">
                <a:latin typeface="Futura"/>
              </a:rPr>
              <a:t>Gastric and pancreatic lipases are key enzymes involved in the hydrolysis of dietary fat (triglycerides) into free fatty acids and monoglycerides, which are then absorbed</a:t>
            </a:r>
            <a:r>
              <a:rPr lang="en-GB" b="1" baseline="30000" smtClean="0">
                <a:latin typeface="Futura"/>
              </a:rPr>
              <a:t>1</a:t>
            </a:r>
            <a:endParaRPr lang="en-GB" b="1" smtClean="0">
              <a:latin typeface="Futura"/>
            </a:endParaRPr>
          </a:p>
          <a:p>
            <a:pPr eaLnBrk="1" hangingPunct="1"/>
            <a:endParaRPr lang="en-GB" b="1" smtClean="0">
              <a:latin typeface="Futura"/>
            </a:endParaRPr>
          </a:p>
          <a:p>
            <a:pPr eaLnBrk="1" hangingPunct="1">
              <a:buFontTx/>
              <a:buChar char="•"/>
            </a:pPr>
            <a:r>
              <a:rPr lang="en-GB" b="1" smtClean="0">
                <a:latin typeface="Futura"/>
              </a:rPr>
              <a:t> Orlistat inhibits these lipases, thereby blocking systemic absorption of dietary fat</a:t>
            </a:r>
            <a:r>
              <a:rPr lang="en-GB" b="1" baseline="30000" smtClean="0">
                <a:latin typeface="Futura"/>
              </a:rPr>
              <a:t>2</a:t>
            </a:r>
            <a:endParaRPr lang="en-GB" b="1" smtClean="0">
              <a:latin typeface="Futura"/>
            </a:endParaRPr>
          </a:p>
          <a:p>
            <a:pPr eaLnBrk="1" hangingPunct="1"/>
            <a:endParaRPr lang="en-GB" b="1" smtClean="0">
              <a:latin typeface="Futura"/>
            </a:endParaRPr>
          </a:p>
          <a:p>
            <a:pPr eaLnBrk="1" hangingPunct="1">
              <a:buFontTx/>
              <a:buChar char="•"/>
            </a:pPr>
            <a:r>
              <a:rPr lang="en-GB" b="1" smtClean="0">
                <a:latin typeface="Futura"/>
              </a:rPr>
              <a:t> Unabsorbed fat is excreted in faeces (up to one-third of ingested fat is eliminated)</a:t>
            </a:r>
            <a:r>
              <a:rPr lang="en-GB" b="1" baseline="30000" smtClean="0">
                <a:latin typeface="Futura"/>
              </a:rPr>
              <a:t>2</a:t>
            </a:r>
          </a:p>
        </p:txBody>
      </p:sp>
      <p:sp>
        <p:nvSpPr>
          <p:cNvPr id="849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9BF47-FBF6-4E50-A09B-237BF5BB532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01675"/>
            <a:ext cx="4554537" cy="34163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54513"/>
            <a:ext cx="5083175" cy="4289425"/>
          </a:xfrm>
          <a:noFill/>
          <a:ln/>
        </p:spPr>
        <p:txBody>
          <a:bodyPr lIns="93541" tIns="46771" rIns="93541" bIns="46771"/>
          <a:lstStyle/>
          <a:p>
            <a:pPr marL="228600" indent="-228600" eaLnBrk="1" hangingPunct="1">
              <a:tabLst>
                <a:tab pos="182563" algn="l"/>
              </a:tabLst>
            </a:pPr>
            <a:r>
              <a:rPr lang="en-GB" altLang="sv-SE" b="1" smtClean="0"/>
              <a:t>Effect of Xenical on bodyweight after 4 years </a:t>
            </a:r>
          </a:p>
          <a:p>
            <a:pPr marL="228600" indent="-228600" eaLnBrk="1" hangingPunct="1">
              <a:buFontTx/>
              <a:buChar char="•"/>
              <a:tabLst>
                <a:tab pos="182563" algn="l"/>
              </a:tabLst>
            </a:pPr>
            <a:endParaRPr lang="sv-SE" altLang="sv-SE" smtClean="0"/>
          </a:p>
          <a:p>
            <a:pPr marL="228600" indent="-228600" eaLnBrk="1" hangingPunct="1">
              <a:buFontTx/>
              <a:buChar char="•"/>
              <a:tabLst>
                <a:tab pos="182563" algn="l"/>
              </a:tabLst>
            </a:pPr>
            <a:r>
              <a:rPr lang="en-GB" altLang="sv-SE" smtClean="0"/>
              <a:t>For those p</a:t>
            </a:r>
            <a:r>
              <a:rPr lang="sv-SE" altLang="sv-SE" smtClean="0"/>
              <a:t>atients who completed 4 years of treatment (52% of the orlistat patients and 34% of placebo patients initially randomised), weight loss was significantly greater with orlistat than placebo at year 1 </a:t>
            </a:r>
            <a:r>
              <a:rPr lang="en-GB" altLang="sv-SE" smtClean="0"/>
              <a:t>(–11.4 kg </a:t>
            </a:r>
            <a:r>
              <a:rPr lang="en-GB" altLang="sv-SE" i="1" smtClean="0"/>
              <a:t>vs</a:t>
            </a:r>
            <a:r>
              <a:rPr lang="en-GB" altLang="sv-SE" smtClean="0"/>
              <a:t> –7.5 kg; p&lt;0.001)</a:t>
            </a:r>
            <a:r>
              <a:rPr lang="sv-SE" altLang="sv-SE" smtClean="0"/>
              <a:t>, and year 4 </a:t>
            </a:r>
            <a:r>
              <a:rPr lang="en-GB" altLang="sv-SE" smtClean="0"/>
              <a:t>(–</a:t>
            </a:r>
            <a:r>
              <a:rPr lang="sv-SE" altLang="sv-SE" smtClean="0"/>
              <a:t>6.9</a:t>
            </a:r>
            <a:r>
              <a:rPr lang="en-GB" altLang="sv-SE" smtClean="0"/>
              <a:t> kg </a:t>
            </a:r>
            <a:r>
              <a:rPr lang="en-GB" altLang="sv-SE" i="1" smtClean="0"/>
              <a:t>vs</a:t>
            </a:r>
            <a:r>
              <a:rPr lang="en-GB" altLang="sv-SE" smtClean="0"/>
              <a:t> –</a:t>
            </a:r>
            <a:r>
              <a:rPr lang="sv-SE" altLang="sv-SE" smtClean="0"/>
              <a:t>4.1</a:t>
            </a:r>
            <a:r>
              <a:rPr lang="en-GB" altLang="sv-SE" smtClean="0"/>
              <a:t> kg; p&lt;0.001)</a:t>
            </a:r>
            <a:r>
              <a:rPr lang="sv-SE" altLang="sv-SE" smtClean="0"/>
              <a:t>.</a:t>
            </a:r>
          </a:p>
          <a:p>
            <a:pPr marL="228600" indent="-228600" eaLnBrk="1" hangingPunct="1">
              <a:tabLst>
                <a:tab pos="182563" algn="l"/>
              </a:tabLst>
            </a:pPr>
            <a:endParaRPr lang="da-DK" altLang="sv-SE" smtClean="0"/>
          </a:p>
          <a:p>
            <a:pPr marL="228600" indent="-228600" eaLnBrk="1" hangingPunct="1">
              <a:tabLst>
                <a:tab pos="182563" algn="l"/>
              </a:tabLst>
            </a:pPr>
            <a:r>
              <a:rPr lang="da-DK" altLang="sv-SE" b="1" smtClean="0"/>
              <a:t>Reference</a:t>
            </a:r>
            <a:endParaRPr lang="en-GB" altLang="sv-SE" b="1" smtClean="0"/>
          </a:p>
          <a:p>
            <a:pPr marL="228600" indent="-228600" eaLnBrk="1" hangingPunct="1">
              <a:tabLst>
                <a:tab pos="182563" algn="l"/>
              </a:tabLst>
            </a:pPr>
            <a:r>
              <a:rPr lang="en-US" smtClean="0"/>
              <a:t>Torgerson JS et al.  Xenical in the prevention of diabetes in obese subjects (XENDOS) study. Diabetes Care. 2004; 27: 155-161.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31AA5F-5CDC-4046-951E-9DF3627FA004}" type="slidenum">
              <a:rPr lang="en-US" sz="1200">
                <a:latin typeface="Times New Roman" pitchFamily="18" charset="0"/>
              </a:rPr>
              <a:pPr algn="r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4988"/>
            <a:ext cx="5489575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DISCUSSION</a:t>
            </a:r>
          </a:p>
          <a:p>
            <a:pPr eaLnBrk="1" hangingPunct="1"/>
            <a:r>
              <a:rPr lang="en-US" smtClean="0"/>
              <a:t>This diagram demonstrates the GLP-1 effects in humans and the role these effects play in normal physiology. </a:t>
            </a:r>
          </a:p>
          <a:p>
            <a:pPr eaLnBrk="1" hangingPunct="1"/>
            <a:r>
              <a:rPr lang="en-US" smtClean="0"/>
              <a:t>Upon the ingestion of food, plasma glucose levels increase postprandially.</a:t>
            </a:r>
          </a:p>
          <a:p>
            <a:pPr eaLnBrk="1" hangingPunct="1"/>
            <a:r>
              <a:rPr lang="en-US" smtClean="0"/>
              <a:t>GLP-1 is secreted from intestinal L cells and provides a stimulus to the </a:t>
            </a:r>
            <a:r>
              <a:rPr lang="el-GR" smtClean="0"/>
              <a:t>β</a:t>
            </a:r>
            <a:r>
              <a:rPr lang="en-GB" smtClean="0"/>
              <a:t>-cells to release insulin in a glucose-dependent manner. When plasma glucose levels return to normal, the action of GLP-1 decreases</a:t>
            </a:r>
            <a:r>
              <a:rPr lang="en-GB" baseline="30000" smtClean="0"/>
              <a:t>1</a:t>
            </a:r>
            <a:r>
              <a:rPr lang="en-GB" smtClean="0"/>
              <a:t>.</a:t>
            </a:r>
          </a:p>
          <a:p>
            <a:pPr eaLnBrk="1" hangingPunct="1"/>
            <a:r>
              <a:rPr lang="en-GB" smtClean="0"/>
              <a:t>GLP-1 also suppresses glucagon levels that are inappropriately elevated in patients with type 2 diabetes</a:t>
            </a:r>
            <a:r>
              <a:rPr lang="en-GB" baseline="30000" smtClean="0"/>
              <a:t>1</a:t>
            </a:r>
            <a:r>
              <a:rPr lang="en-GB" smtClean="0"/>
              <a:t>. Lower glucagon levels leads to decreased hepatic glucose output</a:t>
            </a:r>
            <a:r>
              <a:rPr lang="en-GB" baseline="30000" smtClean="0"/>
              <a:t>2</a:t>
            </a:r>
            <a:r>
              <a:rPr lang="en-GB" smtClean="0"/>
              <a:t>.</a:t>
            </a:r>
          </a:p>
          <a:p>
            <a:pPr eaLnBrk="1" hangingPunct="1"/>
            <a:r>
              <a:rPr lang="en-GB" smtClean="0"/>
              <a:t>In the stomach, GLP-1 slows the rate of gastric emptying, which reduces the rate at which meal-derived glucose appears in the circulation</a:t>
            </a:r>
            <a:r>
              <a:rPr lang="en-GB" baseline="30000" smtClean="0"/>
              <a:t>3</a:t>
            </a:r>
            <a:r>
              <a:rPr lang="en-GB" smtClean="0"/>
              <a:t>.</a:t>
            </a:r>
          </a:p>
          <a:p>
            <a:pPr eaLnBrk="1" hangingPunct="1"/>
            <a:r>
              <a:rPr lang="en-GB" smtClean="0"/>
              <a:t>In the brain, GLP-1 promotes satiety and reduces appetite, which leads to a feeling of fullness and a reduction in food intake</a:t>
            </a:r>
            <a:r>
              <a:rPr lang="en-GB" baseline="30000" smtClean="0"/>
              <a:t>4,5</a:t>
            </a:r>
            <a:r>
              <a:rPr lang="en-GB" smtClean="0"/>
              <a:t>.</a:t>
            </a:r>
          </a:p>
          <a:p>
            <a:pPr eaLnBrk="1" hangingPunct="1"/>
            <a:r>
              <a:rPr lang="en-GB" smtClean="0"/>
              <a:t>All these actions help maintain overall glucose homeostasis.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fr-FR" baseline="30000" smtClean="0"/>
              <a:t>1</a:t>
            </a:r>
            <a:r>
              <a:rPr lang="fr-FR" smtClean="0"/>
              <a:t>Nauck MA, et al. Diabetologia </a:t>
            </a:r>
            <a:r>
              <a:rPr lang="it-IT" smtClean="0"/>
              <a:t>1993;36:741–744</a:t>
            </a:r>
          </a:p>
          <a:p>
            <a:pPr eaLnBrk="1" hangingPunct="1"/>
            <a:r>
              <a:rPr lang="it-IT" baseline="30000" smtClean="0"/>
              <a:t>2</a:t>
            </a:r>
            <a:r>
              <a:rPr lang="fr-FR" smtClean="0"/>
              <a:t>Larsson H, et al. Acta Physiol Scand 1997;160:413–422</a:t>
            </a:r>
          </a:p>
          <a:p>
            <a:pPr eaLnBrk="1" hangingPunct="1"/>
            <a:r>
              <a:rPr lang="fr-FR" baseline="30000" smtClean="0"/>
              <a:t>3</a:t>
            </a:r>
            <a:r>
              <a:rPr lang="it-IT" smtClean="0"/>
              <a:t>Nauck MA, et al. Diabetologia 1996;39:1546–1553</a:t>
            </a:r>
          </a:p>
          <a:p>
            <a:pPr eaLnBrk="1" hangingPunct="1"/>
            <a:r>
              <a:rPr lang="it-IT" baseline="30000" smtClean="0"/>
              <a:t>4</a:t>
            </a:r>
            <a:r>
              <a:rPr lang="fr-FR" smtClean="0"/>
              <a:t>Flint A, et al. J Clin Invest 1998;101:515–520</a:t>
            </a:r>
          </a:p>
          <a:p>
            <a:pPr eaLnBrk="1" hangingPunct="1"/>
            <a:r>
              <a:rPr lang="it-IT" baseline="30000" smtClean="0"/>
              <a:t>5</a:t>
            </a:r>
            <a:r>
              <a:rPr lang="it-IT" smtClean="0"/>
              <a:t>Zander et al. Lancet 2002;359:824–830.</a:t>
            </a: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F16EBC-191F-4817-AC30-A85DC951683D}" type="slidenum">
              <a:rPr lang="en-US" sz="1200">
                <a:latin typeface="Times New Roman" pitchFamily="18" charset="0"/>
              </a:rPr>
              <a:pPr algn="r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4988"/>
            <a:ext cx="5489575" cy="4114800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DISCUSSION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Shown here are data for 393 patients at Week 82, which includes 30 weeks of the placebo-controlled, double-blind studies and 52 weeks of open-label extension (OLE)</a:t>
            </a:r>
            <a:r>
              <a:rPr lang="en-US" baseline="30000" smtClean="0"/>
              <a:t>1</a:t>
            </a:r>
            <a:r>
              <a:rPr lang="en-US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Upon receiving exenatide, patients in the placebo cohort showed a similar decrease in body weight similar to that observed with exenatide treatment in the first 30 weeks.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Mean body weight reductions mediated by exenatide during the first 30 weeks (5 </a:t>
            </a:r>
            <a:r>
              <a:rPr lang="el-GR" smtClean="0"/>
              <a:t>μ</a:t>
            </a:r>
            <a:r>
              <a:rPr lang="en-GB" smtClean="0"/>
              <a:t>g: -1.9 </a:t>
            </a:r>
            <a:r>
              <a:rPr lang="en-US" smtClean="0"/>
              <a:t>± 0.3 kg; 10 </a:t>
            </a:r>
            <a:r>
              <a:rPr lang="el-GR" smtClean="0"/>
              <a:t>μ</a:t>
            </a:r>
            <a:r>
              <a:rPr lang="en-GB" smtClean="0"/>
              <a:t>g: -2.7 </a:t>
            </a:r>
            <a:r>
              <a:rPr lang="en-US" smtClean="0"/>
              <a:t>± 0.4 kg) were sustained and appeared to be progressive through 82 weeks (10 </a:t>
            </a:r>
            <a:r>
              <a:rPr lang="el-GR" smtClean="0"/>
              <a:t>μ</a:t>
            </a:r>
            <a:r>
              <a:rPr lang="en-GB" smtClean="0"/>
              <a:t>g</a:t>
            </a:r>
            <a:r>
              <a:rPr lang="en-US" smtClean="0"/>
              <a:t>: -4.5 ± 0.5 kg)</a:t>
            </a:r>
            <a:r>
              <a:rPr lang="en-US" baseline="30000" smtClean="0"/>
              <a:t>1.</a:t>
            </a:r>
          </a:p>
          <a:p>
            <a:pPr eaLnBrk="1" hangingPunct="1">
              <a:lnSpc>
                <a:spcPct val="90000"/>
              </a:lnSpc>
            </a:pPr>
            <a:endParaRPr lang="en-US" baseline="30000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BACKGROUND (Blonde L, et al. 2006)</a:t>
            </a:r>
            <a:endParaRPr lang="en-GB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Mean weight change when viewed by quartiles ranged from a reduction of 11.9 kg in quartile 1 to a weight gain of 1.7 kg in quartile 4</a:t>
            </a:r>
            <a:r>
              <a:rPr lang="en-US" baseline="30000" smtClean="0"/>
              <a:t>2</a:t>
            </a:r>
          </a:p>
          <a:p>
            <a:pPr eaLnBrk="1" hangingPunct="1">
              <a:lnSpc>
                <a:spcPct val="90000"/>
              </a:lnSpc>
            </a:pPr>
            <a:endParaRPr lang="en-GB" baseline="30000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4.4 kg mean reduction in weight from baseline was observed in patients receiving 10 </a:t>
            </a:r>
            <a:r>
              <a:rPr lang="el-GR" smtClean="0"/>
              <a:t>μ</a:t>
            </a:r>
            <a:r>
              <a:rPr lang="en-GB" smtClean="0"/>
              <a:t>g BD</a:t>
            </a:r>
            <a:r>
              <a:rPr lang="en-GB" baseline="30000" smtClean="0"/>
              <a:t>2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baseline="30000" smtClean="0"/>
              <a:t>1</a:t>
            </a:r>
            <a:r>
              <a:rPr lang="en-US" smtClean="0"/>
              <a:t>Blonde L, et al. Poster presented at the American Diabetes Association Meeting 2005 (Abstract 477P)</a:t>
            </a:r>
          </a:p>
          <a:p>
            <a:pPr eaLnBrk="1" hangingPunct="1">
              <a:lnSpc>
                <a:spcPct val="90000"/>
              </a:lnSpc>
            </a:pPr>
            <a:r>
              <a:rPr lang="en-US" baseline="30000" smtClean="0"/>
              <a:t>2</a:t>
            </a:r>
            <a:r>
              <a:rPr lang="en-US" smtClean="0"/>
              <a:t>Blonde L, et al. Diabetes Obes Metab 2006;8:436–47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50878-23DF-4866-9F14-A32B9997887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336550"/>
            <a:ext cx="203200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336550"/>
            <a:ext cx="594360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36550"/>
            <a:ext cx="7899400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41338" y="1524000"/>
            <a:ext cx="8128000" cy="49530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36550"/>
            <a:ext cx="7899400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1524000"/>
            <a:ext cx="3987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1538" y="1524000"/>
            <a:ext cx="3987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36550"/>
            <a:ext cx="7899400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541338" y="1524000"/>
            <a:ext cx="3987800" cy="4953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1538" y="1524000"/>
            <a:ext cx="3987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36550"/>
            <a:ext cx="7899400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1338" y="1524000"/>
            <a:ext cx="3987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1538" y="1524000"/>
            <a:ext cx="3987800" cy="49530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11200" y="336550"/>
            <a:ext cx="7899400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1338" y="1524000"/>
            <a:ext cx="3987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1538" y="1524000"/>
            <a:ext cx="3987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1338" y="4076700"/>
            <a:ext cx="3987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1538" y="4076700"/>
            <a:ext cx="3987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36550"/>
            <a:ext cx="7899400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1524000"/>
            <a:ext cx="3987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1538" y="1524000"/>
            <a:ext cx="3987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1538" y="4076700"/>
            <a:ext cx="3987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36550"/>
            <a:ext cx="7899400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1338" y="1524000"/>
            <a:ext cx="3987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1538" y="1524000"/>
            <a:ext cx="3987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41338" y="4076700"/>
            <a:ext cx="8128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1524000"/>
            <a:ext cx="3987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538" y="1524000"/>
            <a:ext cx="3987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36550"/>
            <a:ext cx="7899400" cy="65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br>
              <a:rPr lang="en-GB" smtClean="0"/>
            </a:br>
            <a:endParaRPr lang="en-GB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1524000"/>
            <a:ext cx="8128000" cy="495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82276" name="Line 4"/>
          <p:cNvSpPr>
            <a:spLocks noChangeShapeType="1"/>
          </p:cNvSpPr>
          <p:nvPr/>
        </p:nvSpPr>
        <p:spPr bwMode="auto">
          <a:xfrm>
            <a:off x="677863" y="1143000"/>
            <a:ext cx="7443787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Monotype Sorts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272808" cy="654050"/>
          </a:xfrm>
        </p:spPr>
        <p:txBody>
          <a:bodyPr/>
          <a:lstStyle/>
          <a:p>
            <a:pPr algn="ctr"/>
            <a:r>
              <a:rPr lang="en-GB" sz="4400" dirty="0" smtClean="0"/>
              <a:t>Bariatric surgery</a:t>
            </a:r>
            <a:endParaRPr lang="en-GB" sz="4400" b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628800"/>
            <a:ext cx="8064896" cy="3456384"/>
          </a:xfrm>
        </p:spPr>
        <p:txBody>
          <a:bodyPr/>
          <a:lstStyle/>
          <a:p>
            <a:pPr marL="342900" indent="-342900" algn="l"/>
            <a:r>
              <a:rPr lang="en-GB" sz="3200" dirty="0" smtClean="0"/>
              <a:t>Dr </a:t>
            </a:r>
            <a:r>
              <a:rPr lang="en-GB" sz="3200" dirty="0" smtClean="0"/>
              <a:t>Alexander Miras</a:t>
            </a:r>
          </a:p>
          <a:p>
            <a:pPr marL="342900" indent="-342900" algn="l"/>
            <a:endParaRPr lang="en-GB" sz="2000" dirty="0" smtClean="0"/>
          </a:p>
          <a:p>
            <a:pPr marL="342900" indent="-342900" algn="l"/>
            <a:r>
              <a:rPr lang="en-GB" sz="2000" dirty="0" smtClean="0"/>
              <a:t>MRC </a:t>
            </a:r>
            <a:r>
              <a:rPr lang="en-GB" sz="2000" dirty="0" smtClean="0"/>
              <a:t>Clinical Research Fellow</a:t>
            </a:r>
          </a:p>
          <a:p>
            <a:pPr marL="342900" indent="-342900" algn="l"/>
            <a:endParaRPr lang="en-GB" sz="2000" dirty="0" smtClean="0"/>
          </a:p>
          <a:p>
            <a:pPr marL="342900" indent="-342900" algn="l"/>
            <a:r>
              <a:rPr lang="en-GB" sz="2000" dirty="0" smtClean="0"/>
              <a:t>Imperial Weight Centre - Charing Cross Hospital</a:t>
            </a:r>
          </a:p>
          <a:p>
            <a:pPr marL="342900" indent="-342900" algn="l"/>
            <a:r>
              <a:rPr lang="en-GB" sz="2000" dirty="0" smtClean="0"/>
              <a:t>Metabolic Imaging Group - Hammersmith Hospital</a:t>
            </a:r>
          </a:p>
          <a:p>
            <a:pPr marL="342900" indent="-342900" algn="l"/>
            <a:endParaRPr lang="en-GB" sz="2400" dirty="0" smtClean="0"/>
          </a:p>
          <a:p>
            <a:pPr marL="342900" indent="-342900" algn="l"/>
            <a:endParaRPr lang="en-GB" sz="2400" dirty="0" smtClean="0"/>
          </a:p>
        </p:txBody>
      </p:sp>
      <p:pic>
        <p:nvPicPr>
          <p:cNvPr id="11268" name="Picture 94" descr="dark blu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E2080"/>
              </a:clrFrom>
              <a:clrTo>
                <a:srgbClr val="0E2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5373688"/>
            <a:ext cx="268128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5445125"/>
            <a:ext cx="1724025" cy="752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81497"/>
            <a:ext cx="8676456" cy="52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Hormonal changes on dieting </a:t>
            </a:r>
            <a:r>
              <a:rPr lang="en-GB" sz="1600" dirty="0" smtClean="0"/>
              <a:t>(</a:t>
            </a:r>
            <a:r>
              <a:rPr lang="en-GB" sz="1600" dirty="0" err="1" smtClean="0"/>
              <a:t>Sumithran</a:t>
            </a:r>
            <a:r>
              <a:rPr lang="en-GB" sz="1600" dirty="0" smtClean="0"/>
              <a:t> </a:t>
            </a:r>
            <a:r>
              <a:rPr lang="en-GB" sz="1600" dirty="0" err="1" smtClean="0"/>
              <a:t>NEJM</a:t>
            </a:r>
            <a:r>
              <a:rPr lang="en-GB" sz="1600" dirty="0" smtClean="0"/>
              <a:t> 2011)</a:t>
            </a:r>
            <a:endParaRPr lang="en-GB" sz="16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/>
          <p:cNvPicPr>
            <a:picLocks noChangeArrowheads="1"/>
          </p:cNvPicPr>
          <p:nvPr/>
        </p:nvPicPr>
        <p:blipFill>
          <a:blip r:embed="rId3" cstate="print"/>
          <a:srcRect r="644" b="5881"/>
          <a:stretch>
            <a:fillRect/>
          </a:stretch>
        </p:blipFill>
        <p:spPr bwMode="auto">
          <a:xfrm>
            <a:off x="876226" y="1340767"/>
            <a:ext cx="7796733" cy="53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2"/>
          <p:cNvSpPr>
            <a:spLocks/>
          </p:cNvSpPr>
          <p:nvPr/>
        </p:nvSpPr>
        <p:spPr bwMode="auto">
          <a:xfrm>
            <a:off x="392906" y="116086"/>
            <a:ext cx="8518922" cy="10894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4647" tIns="44647" rIns="91416" bIns="44647"/>
          <a:lstStyle/>
          <a:p>
            <a:pPr algn="ctr"/>
            <a:r>
              <a:rPr lang="en-US" sz="3400" dirty="0">
                <a:solidFill>
                  <a:srgbClr val="FFFF00"/>
                </a:solidFill>
                <a:latin typeface="Calibri" pitchFamily="34" charset="0"/>
                <a:ea typeface="Comic Sans MS" pitchFamily="66" charset="0"/>
                <a:cs typeface="Calibri" pitchFamily="34" charset="0"/>
                <a:sym typeface="Comic Sans MS" pitchFamily="66" charset="0"/>
              </a:rPr>
              <a:t>Brain Regions Activated in Response to </a:t>
            </a:r>
            <a:br>
              <a:rPr lang="en-US" sz="3400" dirty="0">
                <a:solidFill>
                  <a:srgbClr val="FFFF00"/>
                </a:solidFill>
                <a:latin typeface="Calibri" pitchFamily="34" charset="0"/>
                <a:ea typeface="Comic Sans MS" pitchFamily="66" charset="0"/>
                <a:cs typeface="Calibri" pitchFamily="34" charset="0"/>
                <a:sym typeface="Comic Sans MS" pitchFamily="66" charset="0"/>
              </a:rPr>
            </a:br>
            <a:r>
              <a:rPr lang="en-US" sz="3400" dirty="0">
                <a:solidFill>
                  <a:srgbClr val="FFFF00"/>
                </a:solidFill>
                <a:latin typeface="Calibri" pitchFamily="34" charset="0"/>
                <a:ea typeface="Comic Sans MS" pitchFamily="66" charset="0"/>
                <a:cs typeface="Calibri" pitchFamily="34" charset="0"/>
                <a:sym typeface="Comic Sans MS" pitchFamily="66" charset="0"/>
              </a:rPr>
              <a:t>Palatable Food or Food-Associated Cues</a:t>
            </a:r>
          </a:p>
        </p:txBody>
      </p:sp>
      <p:sp>
        <p:nvSpPr>
          <p:cNvPr id="96260" name="Rectangle 3"/>
          <p:cNvSpPr>
            <a:spLocks/>
          </p:cNvSpPr>
          <p:nvPr/>
        </p:nvSpPr>
        <p:spPr bwMode="auto">
          <a:xfrm>
            <a:off x="5739557" y="6517556"/>
            <a:ext cx="3474844" cy="351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44647" tIns="44647" rIns="91416" bIns="44647">
            <a:spAutoFit/>
          </a:bodyPr>
          <a:lstStyle/>
          <a:p>
            <a:r>
              <a:rPr lang="en-US" sz="1700" i="1" dirty="0">
                <a:solidFill>
                  <a:srgbClr val="000000"/>
                </a:solidFill>
                <a:latin typeface="Calibri" pitchFamily="34" charset="0"/>
                <a:ea typeface="Comic Sans MS" pitchFamily="66" charset="0"/>
                <a:cs typeface="Calibri" pitchFamily="34" charset="0"/>
                <a:sym typeface="Comic Sans MS" pitchFamily="66" charset="0"/>
              </a:rPr>
              <a:t>Kenny et al. Neuron 69:664-679,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type="chart" sz="half" idx="4294967295"/>
          </p:nvPr>
        </p:nvGraphicFramePr>
        <p:xfrm>
          <a:off x="1547813" y="1155700"/>
          <a:ext cx="7358062" cy="570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art" r:id="rId3" imgW="5591243" imgH="4333965" progId="MSGraph.Chart.8">
                  <p:embed followColorScheme="full"/>
                </p:oleObj>
              </mc:Choice>
              <mc:Fallback>
                <p:oleObj name="Chart" r:id="rId3" imgW="5591243" imgH="433396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155700"/>
                        <a:ext cx="7358062" cy="570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2751138"/>
            <a:ext cx="1774825" cy="946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/>
              <a:t>PYY </a:t>
            </a:r>
          </a:p>
          <a:p>
            <a:r>
              <a:rPr lang="en-GB" sz="2800" b="1"/>
              <a:t>(pmol/L)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6525" y="6153150"/>
            <a:ext cx="2352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Test meal (kcal)</a:t>
            </a:r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 rot="-5400000">
            <a:off x="3489325" y="4076700"/>
            <a:ext cx="400050" cy="1924050"/>
          </a:xfrm>
          <a:prstGeom prst="leftBrace">
            <a:avLst>
              <a:gd name="adj1" fmla="val 4007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 rot="-5400000">
            <a:off x="6151562" y="4157663"/>
            <a:ext cx="428625" cy="1733550"/>
          </a:xfrm>
          <a:prstGeom prst="leftBrace">
            <a:avLst>
              <a:gd name="adj1" fmla="val 3370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GB" sz="140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251200" y="5381625"/>
            <a:ext cx="946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500 mL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042025" y="5372100"/>
            <a:ext cx="946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900 mL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39700" y="336550"/>
            <a:ext cx="8470900" cy="654050"/>
          </a:xfrm>
        </p:spPr>
        <p:txBody>
          <a:bodyPr/>
          <a:lstStyle/>
          <a:p>
            <a:r>
              <a:rPr lang="en-GB" sz="3600" b="1" smtClean="0"/>
              <a:t>Calorie Intake vs PYY dose response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805613" y="1238250"/>
            <a:ext cx="3032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*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595563" y="3448050"/>
            <a:ext cx="3032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*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0" y="1647825"/>
            <a:ext cx="303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*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433763" y="3038475"/>
            <a:ext cx="3032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*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298950" y="2286000"/>
            <a:ext cx="303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*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099050" y="2305050"/>
            <a:ext cx="303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*</a:t>
            </a:r>
          </a:p>
        </p:txBody>
      </p:sp>
      <p:sp>
        <p:nvSpPr>
          <p:cNvPr id="2064" name="Text Box 17"/>
          <p:cNvSpPr txBox="1">
            <a:spLocks noChangeArrowheads="1"/>
          </p:cNvSpPr>
          <p:nvPr/>
        </p:nvSpPr>
        <p:spPr bwMode="auto">
          <a:xfrm>
            <a:off x="7148513" y="6270625"/>
            <a:ext cx="1995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latin typeface="Comic Sans MS" pitchFamily="66" charset="0"/>
              </a:rPr>
              <a:t>le Roux et al Endocrinology 2006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Genetic obesity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MC4 receptor deficiency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FTO gene mutations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Leptin deficiency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black">
          <a:xfrm>
            <a:off x="5233988" y="5440363"/>
            <a:ext cx="2779712" cy="1587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black">
          <a:xfrm>
            <a:off x="5233988" y="5072063"/>
            <a:ext cx="2779712" cy="1587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black">
          <a:xfrm>
            <a:off x="5233988" y="4691063"/>
            <a:ext cx="2779712" cy="1587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black">
          <a:xfrm>
            <a:off x="5233988" y="4310063"/>
            <a:ext cx="2779712" cy="1587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black">
          <a:xfrm>
            <a:off x="5233988" y="3937000"/>
            <a:ext cx="2779712" cy="1588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black">
          <a:xfrm>
            <a:off x="5233988" y="3556000"/>
            <a:ext cx="2779712" cy="1588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black">
          <a:xfrm>
            <a:off x="5233988" y="3179763"/>
            <a:ext cx="2779712" cy="1587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black">
          <a:xfrm>
            <a:off x="5233988" y="2792413"/>
            <a:ext cx="2779712" cy="1587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black">
          <a:xfrm>
            <a:off x="5233988" y="2427288"/>
            <a:ext cx="2779712" cy="1587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5024438" y="5005388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20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5024438" y="462597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20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5024438" y="424497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20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5024438" y="3871913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200">
                <a:solidFill>
                  <a:srgbClr val="FFFFFF"/>
                </a:solidFill>
              </a:rPr>
              <a:t>25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5024438" y="3490913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200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5024438" y="3109913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200">
                <a:solidFill>
                  <a:srgbClr val="FFFFFF"/>
                </a:solidFill>
              </a:rPr>
              <a:t>35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5024438" y="2730500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200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5024438" y="2357438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200">
                <a:solidFill>
                  <a:srgbClr val="FFFFFF"/>
                </a:solidFill>
              </a:rPr>
              <a:t>45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5024438" y="1976438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200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5133975" y="5824538"/>
            <a:ext cx="14288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black">
          <a:xfrm>
            <a:off x="5233988" y="5824538"/>
            <a:ext cx="2779712" cy="1587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V="1">
            <a:off x="5434013" y="4391025"/>
            <a:ext cx="395287" cy="1169988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flipV="1">
            <a:off x="5829300" y="3783013"/>
            <a:ext cx="398463" cy="608012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V="1">
            <a:off x="6227763" y="3022600"/>
            <a:ext cx="396875" cy="760413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V="1">
            <a:off x="6624638" y="2649538"/>
            <a:ext cx="395287" cy="373062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7019925" y="2649538"/>
            <a:ext cx="400050" cy="454025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6610350" y="2986088"/>
            <a:ext cx="26988" cy="65087"/>
          </a:xfrm>
          <a:prstGeom prst="rect">
            <a:avLst/>
          </a:prstGeom>
          <a:solidFill>
            <a:srgbClr val="CCFFCC"/>
          </a:solidFill>
          <a:ln w="4763">
            <a:solidFill>
              <a:srgbClr val="CCFF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7004050" y="2613025"/>
            <a:ext cx="28575" cy="65088"/>
          </a:xfrm>
          <a:prstGeom prst="rect">
            <a:avLst/>
          </a:prstGeom>
          <a:solidFill>
            <a:srgbClr val="CCFFCC"/>
          </a:solidFill>
          <a:ln w="4763">
            <a:solidFill>
              <a:srgbClr val="CCFF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7404100" y="3065463"/>
            <a:ext cx="26988" cy="66675"/>
          </a:xfrm>
          <a:prstGeom prst="rect">
            <a:avLst/>
          </a:prstGeom>
          <a:solidFill>
            <a:srgbClr val="CCFFCC"/>
          </a:solidFill>
          <a:ln w="4763">
            <a:solidFill>
              <a:srgbClr val="CCFF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8197850" y="3829050"/>
            <a:ext cx="25400" cy="66675"/>
          </a:xfrm>
          <a:prstGeom prst="rect">
            <a:avLst/>
          </a:prstGeom>
          <a:solidFill>
            <a:srgbClr val="CCFFCC"/>
          </a:solidFill>
          <a:ln w="4763">
            <a:solidFill>
              <a:srgbClr val="CCFFCC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5095875" y="5759450"/>
            <a:ext cx="82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20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5095875" y="5378450"/>
            <a:ext cx="82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2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5576888" y="584041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2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5975350" y="5840413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2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6372225" y="5840413"/>
            <a:ext cx="82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2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6770688" y="584041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2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7165975" y="5840413"/>
            <a:ext cx="82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2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7561263" y="584041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2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7958138" y="584041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20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7394575" y="3100388"/>
            <a:ext cx="828675" cy="795337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7" name="Line 41"/>
          <p:cNvSpPr>
            <a:spLocks noChangeShapeType="1"/>
          </p:cNvSpPr>
          <p:nvPr/>
        </p:nvSpPr>
        <p:spPr bwMode="auto">
          <a:xfrm>
            <a:off x="7019925" y="2209800"/>
            <a:ext cx="0" cy="293688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7994650" y="4529138"/>
            <a:ext cx="793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1000">
                <a:solidFill>
                  <a:srgbClr val="FFFFFF"/>
                </a:solidFill>
              </a:rPr>
              <a:t>2nd centile</a:t>
            </a:r>
          </a:p>
        </p:txBody>
      </p:sp>
      <p:sp>
        <p:nvSpPr>
          <p:cNvPr id="24619" name="Text Box 43"/>
          <p:cNvSpPr txBox="1">
            <a:spLocks noChangeArrowheads="1"/>
          </p:cNvSpPr>
          <p:nvPr/>
        </p:nvSpPr>
        <p:spPr bwMode="auto">
          <a:xfrm>
            <a:off x="7994650" y="4119563"/>
            <a:ext cx="828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1000">
                <a:solidFill>
                  <a:srgbClr val="FFFFFF"/>
                </a:solidFill>
              </a:rPr>
              <a:t>50th centile</a:t>
            </a: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7994650" y="3560763"/>
            <a:ext cx="828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1000">
                <a:solidFill>
                  <a:srgbClr val="FFFFFF"/>
                </a:solidFill>
              </a:rPr>
              <a:t>98th centile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6234113" y="6005513"/>
            <a:ext cx="1050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altLang="en-GB" sz="1600">
                <a:solidFill>
                  <a:srgbClr val="FFFFFF"/>
                </a:solidFill>
              </a:rPr>
              <a:t>Age (years)</a:t>
            </a:r>
            <a:endParaRPr lang="en-GB" altLang="en-GB" sz="1200">
              <a:solidFill>
                <a:srgbClr val="FFFFFF"/>
              </a:solidFill>
            </a:endParaRP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7778750" y="309245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altLang="en-GB" sz="1600" b="1">
                <a:solidFill>
                  <a:srgbClr val="CCFFCC"/>
                </a:solidFill>
              </a:rPr>
              <a:t>Child B</a:t>
            </a:r>
          </a:p>
        </p:txBody>
      </p:sp>
      <p:sp>
        <p:nvSpPr>
          <p:cNvPr id="24623" name="Rectangle 4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81100"/>
          </a:xfrm>
        </p:spPr>
        <p:txBody>
          <a:bodyPr/>
          <a:lstStyle/>
          <a:p>
            <a:pPr defTabSz="762000"/>
            <a:r>
              <a:rPr lang="en-GB" altLang="en-GB" sz="3400" b="1" smtClean="0"/>
              <a:t>Response to leptin therapy in a child with congenital leptin deficiency</a:t>
            </a:r>
            <a:endParaRPr lang="en-US" sz="3400" b="1" smtClean="0"/>
          </a:p>
        </p:txBody>
      </p:sp>
      <p:sp>
        <p:nvSpPr>
          <p:cNvPr id="24624" name="Rectangle 48"/>
          <p:cNvSpPr>
            <a:spLocks noChangeArrowheads="1"/>
          </p:cNvSpPr>
          <p:nvPr/>
        </p:nvSpPr>
        <p:spPr bwMode="auto">
          <a:xfrm>
            <a:off x="5200650" y="1703388"/>
            <a:ext cx="12239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FFFFFF"/>
                </a:solidFill>
              </a:rPr>
              <a:t>Males</a:t>
            </a:r>
          </a:p>
          <a:p>
            <a:pPr eaLnBrk="0" hangingPunct="0"/>
            <a:r>
              <a:rPr lang="en-GB" altLang="en-GB" sz="1600">
                <a:solidFill>
                  <a:srgbClr val="FFFFFF"/>
                </a:solidFill>
              </a:rPr>
              <a:t>Weight (kg)</a:t>
            </a:r>
          </a:p>
          <a:p>
            <a:pPr eaLnBrk="0" hangingPunct="0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24625" name="Freeform 49"/>
          <p:cNvSpPr>
            <a:spLocks/>
          </p:cNvSpPr>
          <p:nvPr/>
        </p:nvSpPr>
        <p:spPr bwMode="auto">
          <a:xfrm>
            <a:off x="5426075" y="4613275"/>
            <a:ext cx="2392363" cy="1063625"/>
          </a:xfrm>
          <a:custGeom>
            <a:avLst/>
            <a:gdLst>
              <a:gd name="T0" fmla="*/ 0 w 1507"/>
              <a:gd name="T1" fmla="*/ 2147483647 h 670"/>
              <a:gd name="T2" fmla="*/ 2147483647 w 1507"/>
              <a:gd name="T3" fmla="*/ 2147483647 h 670"/>
              <a:gd name="T4" fmla="*/ 2147483647 w 1507"/>
              <a:gd name="T5" fmla="*/ 2147483647 h 670"/>
              <a:gd name="T6" fmla="*/ 2147483647 w 1507"/>
              <a:gd name="T7" fmla="*/ 2147483647 h 670"/>
              <a:gd name="T8" fmla="*/ 2147483647 w 1507"/>
              <a:gd name="T9" fmla="*/ 2147483647 h 670"/>
              <a:gd name="T10" fmla="*/ 2147483647 w 1507"/>
              <a:gd name="T11" fmla="*/ 2147483647 h 670"/>
              <a:gd name="T12" fmla="*/ 2147483647 w 1507"/>
              <a:gd name="T13" fmla="*/ 2147483647 h 670"/>
              <a:gd name="T14" fmla="*/ 2147483647 w 1507"/>
              <a:gd name="T15" fmla="*/ 2147483647 h 670"/>
              <a:gd name="T16" fmla="*/ 2147483647 w 1507"/>
              <a:gd name="T17" fmla="*/ 2147483647 h 670"/>
              <a:gd name="T18" fmla="*/ 2147483647 w 1507"/>
              <a:gd name="T19" fmla="*/ 2147483647 h 670"/>
              <a:gd name="T20" fmla="*/ 2147483647 w 1507"/>
              <a:gd name="T21" fmla="*/ 2147483647 h 670"/>
              <a:gd name="T22" fmla="*/ 2147483647 w 1507"/>
              <a:gd name="T23" fmla="*/ 0 h 67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07"/>
              <a:gd name="T37" fmla="*/ 0 h 670"/>
              <a:gd name="T38" fmla="*/ 1507 w 1507"/>
              <a:gd name="T39" fmla="*/ 670 h 67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07" h="670">
                <a:moveTo>
                  <a:pt x="0" y="670"/>
                </a:moveTo>
                <a:lnTo>
                  <a:pt x="242" y="440"/>
                </a:lnTo>
                <a:lnTo>
                  <a:pt x="501" y="339"/>
                </a:lnTo>
                <a:lnTo>
                  <a:pt x="746" y="245"/>
                </a:lnTo>
                <a:lnTo>
                  <a:pt x="871" y="219"/>
                </a:lnTo>
                <a:lnTo>
                  <a:pt x="1012" y="195"/>
                </a:lnTo>
                <a:lnTo>
                  <a:pt x="1104" y="142"/>
                </a:lnTo>
                <a:lnTo>
                  <a:pt x="1252" y="51"/>
                </a:lnTo>
                <a:lnTo>
                  <a:pt x="1288" y="46"/>
                </a:lnTo>
                <a:lnTo>
                  <a:pt x="1368" y="29"/>
                </a:lnTo>
                <a:lnTo>
                  <a:pt x="1478" y="10"/>
                </a:lnTo>
                <a:lnTo>
                  <a:pt x="1507" y="0"/>
                </a:lnTo>
              </a:path>
            </a:pathLst>
          </a:cu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6" name="Freeform 50"/>
          <p:cNvSpPr>
            <a:spLocks/>
          </p:cNvSpPr>
          <p:nvPr/>
        </p:nvSpPr>
        <p:spPr bwMode="auto">
          <a:xfrm>
            <a:off x="5437188" y="4232275"/>
            <a:ext cx="2395537" cy="1357313"/>
          </a:xfrm>
          <a:custGeom>
            <a:avLst/>
            <a:gdLst>
              <a:gd name="T0" fmla="*/ 0 w 1509"/>
              <a:gd name="T1" fmla="*/ 2147483647 h 855"/>
              <a:gd name="T2" fmla="*/ 2147483647 w 1509"/>
              <a:gd name="T3" fmla="*/ 2147483647 h 855"/>
              <a:gd name="T4" fmla="*/ 2147483647 w 1509"/>
              <a:gd name="T5" fmla="*/ 2147483647 h 855"/>
              <a:gd name="T6" fmla="*/ 2147483647 w 1509"/>
              <a:gd name="T7" fmla="*/ 2147483647 h 855"/>
              <a:gd name="T8" fmla="*/ 2147483647 w 1509"/>
              <a:gd name="T9" fmla="*/ 2147483647 h 855"/>
              <a:gd name="T10" fmla="*/ 2147483647 w 1509"/>
              <a:gd name="T11" fmla="*/ 2147483647 h 855"/>
              <a:gd name="T12" fmla="*/ 2147483647 w 1509"/>
              <a:gd name="T13" fmla="*/ 2147483647 h 855"/>
              <a:gd name="T14" fmla="*/ 2147483647 w 1509"/>
              <a:gd name="T15" fmla="*/ 2147483647 h 855"/>
              <a:gd name="T16" fmla="*/ 2147483647 w 1509"/>
              <a:gd name="T17" fmla="*/ 2147483647 h 855"/>
              <a:gd name="T18" fmla="*/ 2147483647 w 1509"/>
              <a:gd name="T19" fmla="*/ 2147483647 h 855"/>
              <a:gd name="T20" fmla="*/ 2147483647 w 1509"/>
              <a:gd name="T21" fmla="*/ 2147483647 h 855"/>
              <a:gd name="T22" fmla="*/ 2147483647 w 1509"/>
              <a:gd name="T23" fmla="*/ 2147483647 h 855"/>
              <a:gd name="T24" fmla="*/ 2147483647 w 1509"/>
              <a:gd name="T25" fmla="*/ 0 h 8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09"/>
              <a:gd name="T40" fmla="*/ 0 h 855"/>
              <a:gd name="T41" fmla="*/ 1509 w 1509"/>
              <a:gd name="T42" fmla="*/ 855 h 8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09" h="855">
                <a:moveTo>
                  <a:pt x="0" y="855"/>
                </a:moveTo>
                <a:lnTo>
                  <a:pt x="151" y="644"/>
                </a:lnTo>
                <a:lnTo>
                  <a:pt x="249" y="533"/>
                </a:lnTo>
                <a:lnTo>
                  <a:pt x="463" y="447"/>
                </a:lnTo>
                <a:lnTo>
                  <a:pt x="554" y="408"/>
                </a:lnTo>
                <a:lnTo>
                  <a:pt x="679" y="339"/>
                </a:lnTo>
                <a:lnTo>
                  <a:pt x="753" y="303"/>
                </a:lnTo>
                <a:lnTo>
                  <a:pt x="917" y="262"/>
                </a:lnTo>
                <a:lnTo>
                  <a:pt x="1010" y="240"/>
                </a:lnTo>
                <a:lnTo>
                  <a:pt x="1125" y="183"/>
                </a:lnTo>
                <a:lnTo>
                  <a:pt x="1303" y="96"/>
                </a:lnTo>
                <a:lnTo>
                  <a:pt x="1435" y="34"/>
                </a:lnTo>
                <a:lnTo>
                  <a:pt x="1509" y="0"/>
                </a:lnTo>
              </a:path>
            </a:pathLst>
          </a:cu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7" name="Freeform 51"/>
          <p:cNvSpPr>
            <a:spLocks/>
          </p:cNvSpPr>
          <p:nvPr/>
        </p:nvSpPr>
        <p:spPr bwMode="auto">
          <a:xfrm>
            <a:off x="5421313" y="3775075"/>
            <a:ext cx="2411412" cy="1684338"/>
          </a:xfrm>
          <a:custGeom>
            <a:avLst/>
            <a:gdLst>
              <a:gd name="T0" fmla="*/ 0 w 1519"/>
              <a:gd name="T1" fmla="*/ 2147483647 h 1061"/>
              <a:gd name="T2" fmla="*/ 2147483647 w 1519"/>
              <a:gd name="T3" fmla="*/ 2147483647 h 1061"/>
              <a:gd name="T4" fmla="*/ 2147483647 w 1519"/>
              <a:gd name="T5" fmla="*/ 2147483647 h 1061"/>
              <a:gd name="T6" fmla="*/ 2147483647 w 1519"/>
              <a:gd name="T7" fmla="*/ 2147483647 h 1061"/>
              <a:gd name="T8" fmla="*/ 2147483647 w 1519"/>
              <a:gd name="T9" fmla="*/ 2147483647 h 1061"/>
              <a:gd name="T10" fmla="*/ 2147483647 w 1519"/>
              <a:gd name="T11" fmla="*/ 2147483647 h 1061"/>
              <a:gd name="T12" fmla="*/ 2147483647 w 1519"/>
              <a:gd name="T13" fmla="*/ 2147483647 h 1061"/>
              <a:gd name="T14" fmla="*/ 2147483647 w 1519"/>
              <a:gd name="T15" fmla="*/ 2147483647 h 1061"/>
              <a:gd name="T16" fmla="*/ 2147483647 w 1519"/>
              <a:gd name="T17" fmla="*/ 2147483647 h 1061"/>
              <a:gd name="T18" fmla="*/ 2147483647 w 1519"/>
              <a:gd name="T19" fmla="*/ 2147483647 h 1061"/>
              <a:gd name="T20" fmla="*/ 2147483647 w 1519"/>
              <a:gd name="T21" fmla="*/ 2147483647 h 1061"/>
              <a:gd name="T22" fmla="*/ 2147483647 w 1519"/>
              <a:gd name="T23" fmla="*/ 0 h 10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19"/>
              <a:gd name="T37" fmla="*/ 0 h 1061"/>
              <a:gd name="T38" fmla="*/ 1519 w 1519"/>
              <a:gd name="T39" fmla="*/ 1061 h 10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19" h="1061">
                <a:moveTo>
                  <a:pt x="0" y="1061"/>
                </a:moveTo>
                <a:lnTo>
                  <a:pt x="180" y="783"/>
                </a:lnTo>
                <a:lnTo>
                  <a:pt x="269" y="670"/>
                </a:lnTo>
                <a:lnTo>
                  <a:pt x="487" y="588"/>
                </a:lnTo>
                <a:lnTo>
                  <a:pt x="703" y="502"/>
                </a:lnTo>
                <a:lnTo>
                  <a:pt x="879" y="423"/>
                </a:lnTo>
                <a:lnTo>
                  <a:pt x="1008" y="356"/>
                </a:lnTo>
                <a:lnTo>
                  <a:pt x="1073" y="315"/>
                </a:lnTo>
                <a:lnTo>
                  <a:pt x="1162" y="243"/>
                </a:lnTo>
                <a:lnTo>
                  <a:pt x="1296" y="142"/>
                </a:lnTo>
                <a:lnTo>
                  <a:pt x="1440" y="48"/>
                </a:lnTo>
                <a:lnTo>
                  <a:pt x="1519" y="0"/>
                </a:lnTo>
              </a:path>
            </a:pathLst>
          </a:cu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8" name="Line 52"/>
          <p:cNvSpPr>
            <a:spLocks noChangeShapeType="1"/>
          </p:cNvSpPr>
          <p:nvPr/>
        </p:nvSpPr>
        <p:spPr bwMode="black">
          <a:xfrm>
            <a:off x="5233988" y="2046288"/>
            <a:ext cx="2779712" cy="1587"/>
          </a:xfrm>
          <a:prstGeom prst="line">
            <a:avLst/>
          </a:prstGeom>
          <a:noFill/>
          <a:ln w="2857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4629" name="Picture 53" descr="farooq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3" y="2549525"/>
            <a:ext cx="22383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30" name="Picture 54" descr="farooqi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350" y="2062163"/>
            <a:ext cx="1979613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5429250" y="6457950"/>
            <a:ext cx="371475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Courtesy Prof Steve </a:t>
            </a:r>
            <a:r>
              <a:rPr lang="en-GB" dirty="0" err="1">
                <a:solidFill>
                  <a:schemeClr val="tx1"/>
                </a:solidFill>
              </a:rPr>
              <a:t>O’Rahilly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200" y="1252538"/>
          <a:ext cx="5268913" cy="560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Photo Editor Photo" r:id="rId3" imgW="2333333" imgH="3142857" progId="">
                  <p:embed/>
                </p:oleObj>
              </mc:Choice>
              <mc:Fallback>
                <p:oleObj name="Photo Editor Photo" r:id="rId3" imgW="2333333" imgH="31428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52538"/>
                        <a:ext cx="5268913" cy="560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bd0002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335213"/>
            <a:ext cx="2438400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74700" y="203200"/>
            <a:ext cx="741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4000" b="1">
                <a:latin typeface="Comic Sans MS" pitchFamily="66" charset="0"/>
              </a:rPr>
              <a:t>Pharmacotherapy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GB" b="1" smtClean="0">
                <a:solidFill>
                  <a:srgbClr val="FFFFFF"/>
                </a:solidFill>
              </a:rPr>
              <a:t>MECHANISM OF ACTION: ORLISTAT</a:t>
            </a:r>
            <a:endParaRPr lang="en-GB" b="1" baseline="30000" smtClean="0">
              <a:solidFill>
                <a:srgbClr val="FFFFFF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46075" y="6373813"/>
            <a:ext cx="8099425" cy="319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8" rIns="19050" bIns="26988"/>
          <a:lstStyle/>
          <a:p>
            <a:pPr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GB" sz="1400">
                <a:solidFill>
                  <a:srgbClr val="FFFFFF"/>
                </a:solidFill>
              </a:rPr>
              <a:t>1. Zhi et al. </a:t>
            </a:r>
            <a:r>
              <a:rPr lang="en-GB" sz="1400" i="1">
                <a:solidFill>
                  <a:srgbClr val="FFFFFF"/>
                </a:solidFill>
              </a:rPr>
              <a:t>J Clin Pharmacol</a:t>
            </a:r>
            <a:r>
              <a:rPr lang="en-GB" sz="1400">
                <a:solidFill>
                  <a:srgbClr val="FFFFFF"/>
                </a:solidFill>
              </a:rPr>
              <a:t>. 1995;35:1103-1108. 2. Zhi et al. </a:t>
            </a:r>
            <a:r>
              <a:rPr lang="en-GB" sz="1400" i="1">
                <a:solidFill>
                  <a:srgbClr val="FFFFFF"/>
                </a:solidFill>
              </a:rPr>
              <a:t>Clin Pharmacol Ther</a:t>
            </a:r>
            <a:r>
              <a:rPr lang="en-GB" sz="1400">
                <a:solidFill>
                  <a:srgbClr val="FFFFFF"/>
                </a:solidFill>
              </a:rPr>
              <a:t>. 1994;56:82-85.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441950" y="2197100"/>
            <a:ext cx="3549650" cy="2921000"/>
          </a:xfrm>
        </p:spPr>
        <p:txBody>
          <a:bodyPr/>
          <a:lstStyle/>
          <a:p>
            <a:r>
              <a:rPr lang="en-GB" sz="2200" smtClean="0">
                <a:solidFill>
                  <a:srgbClr val="FFFFFF"/>
                </a:solidFill>
              </a:rPr>
              <a:t>Inhibition of lipases by orlistat blocks systemic absorption of dietary fat</a:t>
            </a:r>
            <a:r>
              <a:rPr lang="en-GB" sz="2200" baseline="30000" smtClean="0">
                <a:solidFill>
                  <a:srgbClr val="FFFFFF"/>
                </a:solidFill>
              </a:rPr>
              <a:t>2</a:t>
            </a:r>
            <a:endParaRPr lang="en-GB" sz="2200" smtClean="0">
              <a:solidFill>
                <a:srgbClr val="FFFFFF"/>
              </a:solidFill>
            </a:endParaRPr>
          </a:p>
          <a:p>
            <a:r>
              <a:rPr lang="en-GB" sz="2200" smtClean="0">
                <a:solidFill>
                  <a:srgbClr val="FFFFFF"/>
                </a:solidFill>
              </a:rPr>
              <a:t>Unabsorbed fat is </a:t>
            </a:r>
            <a:br>
              <a:rPr lang="en-GB" sz="2200" smtClean="0">
                <a:solidFill>
                  <a:srgbClr val="FFFFFF"/>
                </a:solidFill>
              </a:rPr>
            </a:br>
            <a:r>
              <a:rPr lang="en-GB" sz="2200" smtClean="0">
                <a:solidFill>
                  <a:srgbClr val="FFFFFF"/>
                </a:solidFill>
              </a:rPr>
              <a:t>excreted into faeces </a:t>
            </a:r>
            <a:br>
              <a:rPr lang="en-GB" sz="2200" smtClean="0">
                <a:solidFill>
                  <a:srgbClr val="FFFFFF"/>
                </a:solidFill>
              </a:rPr>
            </a:br>
            <a:r>
              <a:rPr lang="en-GB" sz="2200" smtClean="0">
                <a:solidFill>
                  <a:srgbClr val="FFFFFF"/>
                </a:solidFill>
              </a:rPr>
              <a:t>(up to one-third of </a:t>
            </a:r>
            <a:br>
              <a:rPr lang="en-GB" sz="2200" smtClean="0">
                <a:solidFill>
                  <a:srgbClr val="FFFFFF"/>
                </a:solidFill>
              </a:rPr>
            </a:br>
            <a:r>
              <a:rPr lang="en-GB" sz="2200" smtClean="0">
                <a:solidFill>
                  <a:srgbClr val="FFFFFF"/>
                </a:solidFill>
              </a:rPr>
              <a:t>ingested fat)</a:t>
            </a:r>
            <a:r>
              <a:rPr lang="en-GB" sz="2200" baseline="30000" smtClean="0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25607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1700213"/>
            <a:ext cx="4068762" cy="421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81000"/>
            <a:ext cx="8893175" cy="914400"/>
          </a:xfrm>
        </p:spPr>
        <p:txBody>
          <a:bodyPr/>
          <a:lstStyle/>
          <a:p>
            <a:pPr defTabSz="762000"/>
            <a:r>
              <a:rPr lang="de-DE" altLang="sv-SE" b="1" smtClean="0"/>
              <a:t>Orlistat</a:t>
            </a:r>
            <a:r>
              <a:rPr lang="sv-SE" altLang="sv-SE" b="1" smtClean="0"/>
              <a:t> over 4 years (completer data)</a:t>
            </a:r>
            <a:endParaRPr lang="de-DE" altLang="sv-SE" b="1" smtClean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 rot="-5400000">
            <a:off x="-735807" y="3929857"/>
            <a:ext cx="3021013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216000" anchor="b">
            <a:spAutoFit/>
          </a:bodyPr>
          <a:lstStyle/>
          <a:p>
            <a:pPr>
              <a:spcBef>
                <a:spcPct val="90000"/>
              </a:spcBef>
              <a:buClr>
                <a:srgbClr val="FFFF00"/>
              </a:buClr>
              <a:buFont typeface="Symbol" pitchFamily="18" charset="2"/>
              <a:buNone/>
            </a:pPr>
            <a:r>
              <a:rPr lang="en-GB" altLang="sv-SE">
                <a:ea typeface="MS PGothic" pitchFamily="34" charset="-128"/>
                <a:cs typeface="Arial" pitchFamily="34" charset="0"/>
              </a:rPr>
              <a:t>Change in bodyweight (kg)</a:t>
            </a:r>
            <a:endParaRPr lang="en-GB" altLang="sv-SE" baseline="30000"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200525" y="1651000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>
                <a:ea typeface="MS PGothic" pitchFamily="34" charset="-128"/>
                <a:cs typeface="Arial" pitchFamily="34" charset="0"/>
              </a:rPr>
              <a:t>Week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951788" y="3268663"/>
            <a:ext cx="831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90000"/>
              </a:spcBef>
              <a:buClr>
                <a:srgbClr val="FFFF00"/>
              </a:buClr>
              <a:buFont typeface="Symbol" pitchFamily="18" charset="2"/>
              <a:buNone/>
            </a:pPr>
            <a:r>
              <a:rPr lang="en-GB" altLang="sv-SE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–4.1 kg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880350" y="4013200"/>
            <a:ext cx="930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90000"/>
              </a:spcBef>
              <a:buClr>
                <a:srgbClr val="FFFF00"/>
              </a:buClr>
              <a:buFont typeface="Symbol" pitchFamily="18" charset="2"/>
              <a:buNone/>
            </a:pPr>
            <a:r>
              <a:rPr lang="en-GB" altLang="sv-SE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–6.9 kg*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019800" y="5013325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90000"/>
              </a:spcBef>
              <a:buClr>
                <a:srgbClr val="FFFF00"/>
              </a:buClr>
              <a:buFont typeface="Symbol" pitchFamily="18" charset="2"/>
              <a:buNone/>
            </a:pPr>
            <a:r>
              <a:rPr lang="en-GB" altLang="sv-SE" sz="1600" b="1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*p&lt;0.001</a:t>
            </a:r>
            <a:r>
              <a:rPr lang="en-GB" altLang="sv-SE" sz="1600" b="1" i="1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 vs </a:t>
            </a:r>
            <a:r>
              <a:rPr lang="en-GB" altLang="sv-SE" sz="1600" b="1">
                <a:solidFill>
                  <a:srgbClr val="FFFFFF"/>
                </a:solidFill>
                <a:ea typeface="MS PGothic" pitchFamily="34" charset="-128"/>
                <a:cs typeface="Arial" pitchFamily="34" charset="0"/>
              </a:rPr>
              <a:t>placebo + lifestyle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698625" y="5781675"/>
            <a:ext cx="3005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774700">
              <a:lnSpc>
                <a:spcPct val="90000"/>
              </a:lnSpc>
            </a:pPr>
            <a:r>
              <a:rPr lang="en-US">
                <a:ea typeface="MS PGothic" pitchFamily="34" charset="-128"/>
                <a:cs typeface="Arial" pitchFamily="34" charset="0"/>
              </a:rPr>
              <a:t>Placebo + lifestyle (n=564)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1187450" y="5903913"/>
            <a:ext cx="36671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5549900" y="5772150"/>
            <a:ext cx="3343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774700">
              <a:lnSpc>
                <a:spcPct val="90000"/>
              </a:lnSpc>
            </a:pPr>
            <a:r>
              <a:rPr lang="en-US">
                <a:ea typeface="MS PGothic" pitchFamily="34" charset="-128"/>
                <a:cs typeface="Arial" pitchFamily="34" charset="0"/>
              </a:rPr>
              <a:t>Xenical + lifestyle (n=850)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5080000" y="5895975"/>
            <a:ext cx="36671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6636" name="Freeform 12"/>
          <p:cNvSpPr>
            <a:spLocks/>
          </p:cNvSpPr>
          <p:nvPr/>
        </p:nvSpPr>
        <p:spPr bwMode="auto">
          <a:xfrm flipV="1">
            <a:off x="1489075" y="2516188"/>
            <a:ext cx="6240463" cy="2990850"/>
          </a:xfrm>
          <a:custGeom>
            <a:avLst/>
            <a:gdLst>
              <a:gd name="T0" fmla="*/ 0 w 3703"/>
              <a:gd name="T1" fmla="*/ 0 h 1550"/>
              <a:gd name="T2" fmla="*/ 0 w 3703"/>
              <a:gd name="T3" fmla="*/ 2147483647 h 1550"/>
              <a:gd name="T4" fmla="*/ 2147483647 w 3703"/>
              <a:gd name="T5" fmla="*/ 2147483647 h 1550"/>
              <a:gd name="T6" fmla="*/ 0 60000 65536"/>
              <a:gd name="T7" fmla="*/ 0 60000 65536"/>
              <a:gd name="T8" fmla="*/ 0 60000 65536"/>
              <a:gd name="T9" fmla="*/ 0 w 3703"/>
              <a:gd name="T10" fmla="*/ 0 h 1550"/>
              <a:gd name="T11" fmla="*/ 3703 w 3703"/>
              <a:gd name="T12" fmla="*/ 1550 h 1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03" h="1550">
                <a:moveTo>
                  <a:pt x="0" y="0"/>
                </a:moveTo>
                <a:lnTo>
                  <a:pt x="0" y="1550"/>
                </a:lnTo>
                <a:lnTo>
                  <a:pt x="3703" y="1550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920750" y="5356225"/>
            <a:ext cx="56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44000" bIns="0" anchor="ctr">
            <a:spAutoFit/>
          </a:bodyPr>
          <a:lstStyle/>
          <a:p>
            <a:pPr algn="r">
              <a:spcBef>
                <a:spcPct val="90000"/>
              </a:spcBef>
              <a:buClr>
                <a:srgbClr val="FFFF00"/>
              </a:buClr>
              <a:buFont typeface="Symbol" pitchFamily="18" charset="2"/>
              <a:buNone/>
            </a:pPr>
            <a:r>
              <a:rPr lang="en-GB">
                <a:solidFill>
                  <a:schemeClr val="bg1"/>
                </a:solidFill>
                <a:ea typeface="MS PGothic" pitchFamily="34" charset="-128"/>
                <a:cs typeface="Arial" pitchFamily="34" charset="0"/>
              </a:rPr>
              <a:t>–12</a:t>
            </a:r>
            <a:endParaRPr lang="en-GB" i="1">
              <a:solidFill>
                <a:schemeClr val="bg1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1203325" y="2363788"/>
            <a:ext cx="285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44000" bIns="0" anchor="ctr">
            <a:spAutoFit/>
          </a:bodyPr>
          <a:lstStyle/>
          <a:p>
            <a:pPr algn="r">
              <a:spcBef>
                <a:spcPct val="90000"/>
              </a:spcBef>
              <a:buClr>
                <a:srgbClr val="FFFF00"/>
              </a:buClr>
              <a:buFont typeface="Symbol" pitchFamily="18" charset="2"/>
              <a:buNone/>
            </a:pPr>
            <a:r>
              <a:rPr lang="en-GB">
                <a:ea typeface="MS PGothic" pitchFamily="34" charset="-128"/>
                <a:cs typeface="Arial" pitchFamily="34" charset="0"/>
              </a:rPr>
              <a:t>0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>
            <a:off x="1376363" y="5499100"/>
            <a:ext cx="1206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922338" y="4856163"/>
            <a:ext cx="566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44000" bIns="0" anchor="ctr">
            <a:spAutoFit/>
          </a:bodyPr>
          <a:lstStyle/>
          <a:p>
            <a:pPr algn="r">
              <a:spcBef>
                <a:spcPct val="90000"/>
              </a:spcBef>
              <a:buClr>
                <a:srgbClr val="FFFF00"/>
              </a:buClr>
              <a:buFont typeface="Symbol" pitchFamily="18" charset="2"/>
              <a:buNone/>
            </a:pPr>
            <a:r>
              <a:rPr lang="en-GB">
                <a:ea typeface="MS PGothic" pitchFamily="34" charset="-128"/>
                <a:cs typeface="Arial" pitchFamily="34" charset="0"/>
              </a:rPr>
              <a:t>–10</a:t>
            </a: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1376363" y="5008563"/>
            <a:ext cx="1206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1063625" y="3859213"/>
            <a:ext cx="425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44000" bIns="0" anchor="ctr">
            <a:spAutoFit/>
          </a:bodyPr>
          <a:lstStyle/>
          <a:p>
            <a:pPr algn="r">
              <a:spcBef>
                <a:spcPct val="90000"/>
              </a:spcBef>
              <a:buClr>
                <a:srgbClr val="FFFF00"/>
              </a:buClr>
              <a:buFont typeface="Symbol" pitchFamily="18" charset="2"/>
              <a:buNone/>
            </a:pPr>
            <a:r>
              <a:rPr lang="en-GB">
                <a:ea typeface="MS PGothic" pitchFamily="34" charset="-128"/>
                <a:cs typeface="Arial" pitchFamily="34" charset="0"/>
              </a:rPr>
              <a:t>–6</a:t>
            </a: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1376363" y="4011613"/>
            <a:ext cx="1206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1063625" y="2862263"/>
            <a:ext cx="425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44000" bIns="0" anchor="ctr">
            <a:spAutoFit/>
          </a:bodyPr>
          <a:lstStyle/>
          <a:p>
            <a:pPr algn="r">
              <a:spcBef>
                <a:spcPct val="90000"/>
              </a:spcBef>
              <a:buClr>
                <a:srgbClr val="FFFF00"/>
              </a:buClr>
              <a:buFont typeface="Symbol" pitchFamily="18" charset="2"/>
              <a:buNone/>
            </a:pPr>
            <a:r>
              <a:rPr lang="en-GB">
                <a:ea typeface="MS PGothic" pitchFamily="34" charset="-128"/>
                <a:cs typeface="Arial" pitchFamily="34" charset="0"/>
              </a:rPr>
              <a:t>–2</a:t>
            </a: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H="1">
            <a:off x="1376363" y="3014663"/>
            <a:ext cx="1206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1063625" y="3360738"/>
            <a:ext cx="425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44000" bIns="0" anchor="ctr">
            <a:spAutoFit/>
          </a:bodyPr>
          <a:lstStyle/>
          <a:p>
            <a:pPr algn="r">
              <a:spcBef>
                <a:spcPct val="90000"/>
              </a:spcBef>
              <a:buClr>
                <a:srgbClr val="FFFF00"/>
              </a:buClr>
              <a:buFont typeface="Symbol" pitchFamily="18" charset="2"/>
              <a:buNone/>
            </a:pPr>
            <a:r>
              <a:rPr lang="en-GB">
                <a:ea typeface="MS PGothic" pitchFamily="34" charset="-128"/>
                <a:cs typeface="Arial" pitchFamily="34" charset="0"/>
              </a:rPr>
              <a:t>–4</a:t>
            </a:r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flipH="1">
            <a:off x="1376363" y="3513138"/>
            <a:ext cx="1206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1063625" y="4357688"/>
            <a:ext cx="425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144000" bIns="0" anchor="ctr">
            <a:spAutoFit/>
          </a:bodyPr>
          <a:lstStyle/>
          <a:p>
            <a:pPr algn="r">
              <a:spcBef>
                <a:spcPct val="90000"/>
              </a:spcBef>
              <a:buClr>
                <a:srgbClr val="FFFF00"/>
              </a:buClr>
              <a:buFont typeface="Symbol" pitchFamily="18" charset="2"/>
              <a:buNone/>
            </a:pPr>
            <a:r>
              <a:rPr lang="en-GB">
                <a:ea typeface="MS PGothic" pitchFamily="34" charset="-128"/>
                <a:cs typeface="Arial" pitchFamily="34" charset="0"/>
              </a:rPr>
              <a:t>–8</a:t>
            </a:r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 flipH="1">
            <a:off x="1376363" y="4510088"/>
            <a:ext cx="1206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 flipV="1">
            <a:off x="4603750" y="2411413"/>
            <a:ext cx="1588" cy="1079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 flipV="1">
            <a:off x="6938963" y="2411413"/>
            <a:ext cx="1587" cy="1079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7716838" y="2411413"/>
            <a:ext cx="1587" cy="1079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 flipV="1">
            <a:off x="3046413" y="2411413"/>
            <a:ext cx="1587" cy="1079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6159500" y="2411413"/>
            <a:ext cx="1588" cy="1079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 flipV="1">
            <a:off x="3824288" y="2411413"/>
            <a:ext cx="1587" cy="1079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 flipV="1">
            <a:off x="2268538" y="2411413"/>
            <a:ext cx="1587" cy="80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 flipV="1">
            <a:off x="5381625" y="2411413"/>
            <a:ext cx="1588" cy="1079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447800" y="1981200"/>
            <a:ext cx="6511925" cy="412750"/>
            <a:chOff x="792" y="3498"/>
            <a:chExt cx="4258" cy="299"/>
          </a:xfrm>
        </p:grpSpPr>
        <p:sp>
          <p:nvSpPr>
            <p:cNvPr id="26663" name="Rectangle 35"/>
            <p:cNvSpPr>
              <a:spLocks noChangeArrowheads="1"/>
            </p:cNvSpPr>
            <p:nvPr/>
          </p:nvSpPr>
          <p:spPr bwMode="auto">
            <a:xfrm>
              <a:off x="1260" y="3498"/>
              <a:ext cx="1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108000" rIns="0" bIns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a typeface="MS PGothic" pitchFamily="34" charset="-128"/>
                  <a:cs typeface="Arial" pitchFamily="34" charset="0"/>
                </a:rPr>
                <a:t>26</a:t>
              </a:r>
            </a:p>
          </p:txBody>
        </p:sp>
        <p:sp>
          <p:nvSpPr>
            <p:cNvPr id="26664" name="Rectangle 36"/>
            <p:cNvSpPr>
              <a:spLocks noChangeArrowheads="1"/>
            </p:cNvSpPr>
            <p:nvPr/>
          </p:nvSpPr>
          <p:spPr bwMode="auto">
            <a:xfrm>
              <a:off x="3750" y="3498"/>
              <a:ext cx="27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108000" rIns="0" bIns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a typeface="MS PGothic" pitchFamily="34" charset="-128"/>
                  <a:cs typeface="Arial" pitchFamily="34" charset="0"/>
                </a:rPr>
                <a:t>156</a:t>
              </a:r>
            </a:p>
          </p:txBody>
        </p:sp>
        <p:sp>
          <p:nvSpPr>
            <p:cNvPr id="26665" name="Rectangle 37"/>
            <p:cNvSpPr>
              <a:spLocks noChangeArrowheads="1"/>
            </p:cNvSpPr>
            <p:nvPr/>
          </p:nvSpPr>
          <p:spPr bwMode="auto">
            <a:xfrm>
              <a:off x="4773" y="3498"/>
              <a:ext cx="27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108000" rIns="0" bIns="0">
              <a:spAutoFit/>
            </a:bodyPr>
            <a:lstStyle/>
            <a:p>
              <a:pPr algn="ctr"/>
              <a:r>
                <a:rPr lang="en-US">
                  <a:ea typeface="MS PGothic" pitchFamily="34" charset="-128"/>
                  <a:cs typeface="Arial" pitchFamily="34" charset="0"/>
                </a:rPr>
                <a:t>208</a:t>
              </a:r>
            </a:p>
          </p:txBody>
        </p:sp>
        <p:sp>
          <p:nvSpPr>
            <p:cNvPr id="26666" name="Rectangle 38"/>
            <p:cNvSpPr>
              <a:spLocks noChangeArrowheads="1"/>
            </p:cNvSpPr>
            <p:nvPr/>
          </p:nvSpPr>
          <p:spPr bwMode="auto">
            <a:xfrm>
              <a:off x="792" y="3498"/>
              <a:ext cx="92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108000" rIns="0" bIns="0">
              <a:spAutoFit/>
            </a:bodyPr>
            <a:lstStyle/>
            <a:p>
              <a:pPr algn="ctr"/>
              <a:r>
                <a:rPr lang="en-US">
                  <a:ea typeface="MS PGothic" pitchFamily="34" charset="-128"/>
                  <a:cs typeface="Arial" pitchFamily="34" charset="0"/>
                </a:rPr>
                <a:t>0</a:t>
              </a:r>
            </a:p>
          </p:txBody>
        </p:sp>
        <p:sp>
          <p:nvSpPr>
            <p:cNvPr id="26667" name="Rectangle 39"/>
            <p:cNvSpPr>
              <a:spLocks noChangeArrowheads="1"/>
            </p:cNvSpPr>
            <p:nvPr/>
          </p:nvSpPr>
          <p:spPr bwMode="auto">
            <a:xfrm>
              <a:off x="1760" y="3498"/>
              <a:ext cx="1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108000" rIns="0" bIns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a typeface="MS PGothic" pitchFamily="34" charset="-128"/>
                  <a:cs typeface="Arial" pitchFamily="34" charset="0"/>
                </a:rPr>
                <a:t>52</a:t>
              </a:r>
            </a:p>
          </p:txBody>
        </p:sp>
        <p:sp>
          <p:nvSpPr>
            <p:cNvPr id="26668" name="Rectangle 40"/>
            <p:cNvSpPr>
              <a:spLocks noChangeArrowheads="1"/>
            </p:cNvSpPr>
            <p:nvPr/>
          </p:nvSpPr>
          <p:spPr bwMode="auto">
            <a:xfrm>
              <a:off x="2269" y="3498"/>
              <a:ext cx="18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108000" rIns="0" bIns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a typeface="MS PGothic" pitchFamily="34" charset="-128"/>
                  <a:cs typeface="Arial" pitchFamily="34" charset="0"/>
                </a:rPr>
                <a:t>78</a:t>
              </a:r>
            </a:p>
          </p:txBody>
        </p:sp>
        <p:sp>
          <p:nvSpPr>
            <p:cNvPr id="26669" name="Rectangle 41"/>
            <p:cNvSpPr>
              <a:spLocks noChangeArrowheads="1"/>
            </p:cNvSpPr>
            <p:nvPr/>
          </p:nvSpPr>
          <p:spPr bwMode="auto">
            <a:xfrm>
              <a:off x="2730" y="3498"/>
              <a:ext cx="27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108000" rIns="0" bIns="0">
              <a:spAutoFit/>
            </a:bodyPr>
            <a:lstStyle/>
            <a:p>
              <a:pPr algn="ctr"/>
              <a:r>
                <a:rPr lang="en-US">
                  <a:ea typeface="MS PGothic" pitchFamily="34" charset="-128"/>
                  <a:cs typeface="Arial" pitchFamily="34" charset="0"/>
                </a:rPr>
                <a:t>104</a:t>
              </a:r>
            </a:p>
          </p:txBody>
        </p:sp>
        <p:sp>
          <p:nvSpPr>
            <p:cNvPr id="26670" name="Rectangle 42"/>
            <p:cNvSpPr>
              <a:spLocks noChangeArrowheads="1"/>
            </p:cNvSpPr>
            <p:nvPr/>
          </p:nvSpPr>
          <p:spPr bwMode="auto">
            <a:xfrm>
              <a:off x="3238" y="3498"/>
              <a:ext cx="27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108000" rIns="0" bIns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a typeface="MS PGothic" pitchFamily="34" charset="-128"/>
                  <a:cs typeface="Arial" pitchFamily="34" charset="0"/>
                </a:rPr>
                <a:t>130</a:t>
              </a:r>
            </a:p>
          </p:txBody>
        </p:sp>
        <p:sp>
          <p:nvSpPr>
            <p:cNvPr id="26671" name="Rectangle 43"/>
            <p:cNvSpPr>
              <a:spLocks noChangeArrowheads="1"/>
            </p:cNvSpPr>
            <p:nvPr/>
          </p:nvSpPr>
          <p:spPr bwMode="auto">
            <a:xfrm>
              <a:off x="4265" y="3498"/>
              <a:ext cx="27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108000" rIns="0" bIns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a typeface="MS PGothic" pitchFamily="34" charset="-128"/>
                  <a:cs typeface="Arial" pitchFamily="34" charset="0"/>
                </a:rPr>
                <a:t>182</a:t>
              </a:r>
            </a:p>
          </p:txBody>
        </p:sp>
      </p:grpSp>
      <p:sp>
        <p:nvSpPr>
          <p:cNvPr id="26659" name="Freeform 44"/>
          <p:cNvSpPr>
            <a:spLocks/>
          </p:cNvSpPr>
          <p:nvPr/>
        </p:nvSpPr>
        <p:spPr bwMode="auto">
          <a:xfrm>
            <a:off x="1487488" y="2506663"/>
            <a:ext cx="6249987" cy="1846262"/>
          </a:xfrm>
          <a:custGeom>
            <a:avLst/>
            <a:gdLst>
              <a:gd name="T0" fmla="*/ 0 w 4086"/>
              <a:gd name="T1" fmla="*/ 0 h 1338"/>
              <a:gd name="T2" fmla="*/ 2147483647 w 4086"/>
              <a:gd name="T3" fmla="*/ 2147483647 h 1338"/>
              <a:gd name="T4" fmla="*/ 2147483647 w 4086"/>
              <a:gd name="T5" fmla="*/ 2147483647 h 1338"/>
              <a:gd name="T6" fmla="*/ 2147483647 w 4086"/>
              <a:gd name="T7" fmla="*/ 2147483647 h 1338"/>
              <a:gd name="T8" fmla="*/ 2147483647 w 4086"/>
              <a:gd name="T9" fmla="*/ 2147483647 h 1338"/>
              <a:gd name="T10" fmla="*/ 2147483647 w 4086"/>
              <a:gd name="T11" fmla="*/ 2147483647 h 1338"/>
              <a:gd name="T12" fmla="*/ 2147483647 w 4086"/>
              <a:gd name="T13" fmla="*/ 2147483647 h 1338"/>
              <a:gd name="T14" fmla="*/ 2147483647 w 4086"/>
              <a:gd name="T15" fmla="*/ 2147483647 h 1338"/>
              <a:gd name="T16" fmla="*/ 2147483647 w 4086"/>
              <a:gd name="T17" fmla="*/ 2147483647 h 1338"/>
              <a:gd name="T18" fmla="*/ 2147483647 w 4086"/>
              <a:gd name="T19" fmla="*/ 2147483647 h 1338"/>
              <a:gd name="T20" fmla="*/ 2147483647 w 4086"/>
              <a:gd name="T21" fmla="*/ 2147483647 h 1338"/>
              <a:gd name="T22" fmla="*/ 2147483647 w 4086"/>
              <a:gd name="T23" fmla="*/ 2147483647 h 1338"/>
              <a:gd name="T24" fmla="*/ 2147483647 w 4086"/>
              <a:gd name="T25" fmla="*/ 2147483647 h 1338"/>
              <a:gd name="T26" fmla="*/ 2147483647 w 4086"/>
              <a:gd name="T27" fmla="*/ 2147483647 h 1338"/>
              <a:gd name="T28" fmla="*/ 2147483647 w 4086"/>
              <a:gd name="T29" fmla="*/ 2147483647 h 1338"/>
              <a:gd name="T30" fmla="*/ 2147483647 w 4086"/>
              <a:gd name="T31" fmla="*/ 2147483647 h 1338"/>
              <a:gd name="T32" fmla="*/ 2147483647 w 4086"/>
              <a:gd name="T33" fmla="*/ 2147483647 h 13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86"/>
              <a:gd name="T52" fmla="*/ 0 h 1338"/>
              <a:gd name="T53" fmla="*/ 4086 w 4086"/>
              <a:gd name="T54" fmla="*/ 1338 h 13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86" h="1338">
                <a:moveTo>
                  <a:pt x="0" y="0"/>
                </a:moveTo>
                <a:lnTo>
                  <a:pt x="226" y="844"/>
                </a:lnTo>
                <a:lnTo>
                  <a:pt x="452" y="1324"/>
                </a:lnTo>
                <a:lnTo>
                  <a:pt x="699" y="1338"/>
                </a:lnTo>
                <a:lnTo>
                  <a:pt x="1028" y="1338"/>
                </a:lnTo>
                <a:lnTo>
                  <a:pt x="1254" y="1187"/>
                </a:lnTo>
                <a:lnTo>
                  <a:pt x="1494" y="1262"/>
                </a:lnTo>
                <a:lnTo>
                  <a:pt x="1728" y="1180"/>
                </a:lnTo>
                <a:lnTo>
                  <a:pt x="2043" y="1146"/>
                </a:lnTo>
                <a:lnTo>
                  <a:pt x="2276" y="1002"/>
                </a:lnTo>
                <a:lnTo>
                  <a:pt x="2509" y="1015"/>
                </a:lnTo>
                <a:lnTo>
                  <a:pt x="2756" y="906"/>
                </a:lnTo>
                <a:lnTo>
                  <a:pt x="3065" y="871"/>
                </a:lnTo>
                <a:lnTo>
                  <a:pt x="3291" y="720"/>
                </a:lnTo>
                <a:lnTo>
                  <a:pt x="3531" y="768"/>
                </a:lnTo>
                <a:lnTo>
                  <a:pt x="3771" y="734"/>
                </a:lnTo>
                <a:lnTo>
                  <a:pt x="4086" y="727"/>
                </a:lnTo>
              </a:path>
            </a:pathLst>
          </a:cu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6660" name="Freeform 45"/>
          <p:cNvSpPr>
            <a:spLocks/>
          </p:cNvSpPr>
          <p:nvPr/>
        </p:nvSpPr>
        <p:spPr bwMode="auto">
          <a:xfrm>
            <a:off x="1487488" y="2506663"/>
            <a:ext cx="6240462" cy="2830512"/>
          </a:xfrm>
          <a:custGeom>
            <a:avLst/>
            <a:gdLst>
              <a:gd name="T0" fmla="*/ 0 w 4080"/>
              <a:gd name="T1" fmla="*/ 0 h 2051"/>
              <a:gd name="T2" fmla="*/ 2147483647 w 4080"/>
              <a:gd name="T3" fmla="*/ 2147483647 h 2051"/>
              <a:gd name="T4" fmla="*/ 2147483647 w 4080"/>
              <a:gd name="T5" fmla="*/ 2147483647 h 2051"/>
              <a:gd name="T6" fmla="*/ 2147483647 w 4080"/>
              <a:gd name="T7" fmla="*/ 2147483647 h 2051"/>
              <a:gd name="T8" fmla="*/ 2147483647 w 4080"/>
              <a:gd name="T9" fmla="*/ 2147483647 h 2051"/>
              <a:gd name="T10" fmla="*/ 2147483647 w 4080"/>
              <a:gd name="T11" fmla="*/ 2147483647 h 2051"/>
              <a:gd name="T12" fmla="*/ 2147483647 w 4080"/>
              <a:gd name="T13" fmla="*/ 2147483647 h 2051"/>
              <a:gd name="T14" fmla="*/ 2147483647 w 4080"/>
              <a:gd name="T15" fmla="*/ 2147483647 h 2051"/>
              <a:gd name="T16" fmla="*/ 2147483647 w 4080"/>
              <a:gd name="T17" fmla="*/ 2147483647 h 2051"/>
              <a:gd name="T18" fmla="*/ 2147483647 w 4080"/>
              <a:gd name="T19" fmla="*/ 2147483647 h 2051"/>
              <a:gd name="T20" fmla="*/ 2147483647 w 4080"/>
              <a:gd name="T21" fmla="*/ 2147483647 h 2051"/>
              <a:gd name="T22" fmla="*/ 2147483647 w 4080"/>
              <a:gd name="T23" fmla="*/ 2147483647 h 2051"/>
              <a:gd name="T24" fmla="*/ 2147483647 w 4080"/>
              <a:gd name="T25" fmla="*/ 2147483647 h 2051"/>
              <a:gd name="T26" fmla="*/ 2147483647 w 4080"/>
              <a:gd name="T27" fmla="*/ 2147483647 h 2051"/>
              <a:gd name="T28" fmla="*/ 2147483647 w 4080"/>
              <a:gd name="T29" fmla="*/ 2147483647 h 2051"/>
              <a:gd name="T30" fmla="*/ 2147483647 w 4080"/>
              <a:gd name="T31" fmla="*/ 2147483647 h 2051"/>
              <a:gd name="T32" fmla="*/ 2147483647 w 4080"/>
              <a:gd name="T33" fmla="*/ 2147483647 h 20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80"/>
              <a:gd name="T52" fmla="*/ 0 h 2051"/>
              <a:gd name="T53" fmla="*/ 4080 w 4080"/>
              <a:gd name="T54" fmla="*/ 2051 h 20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80" h="2051">
                <a:moveTo>
                  <a:pt x="0" y="0"/>
                </a:moveTo>
                <a:lnTo>
                  <a:pt x="240" y="1207"/>
                </a:lnTo>
                <a:lnTo>
                  <a:pt x="473" y="1852"/>
                </a:lnTo>
                <a:lnTo>
                  <a:pt x="699" y="1975"/>
                </a:lnTo>
                <a:lnTo>
                  <a:pt x="1008" y="2051"/>
                </a:lnTo>
                <a:lnTo>
                  <a:pt x="1261" y="1927"/>
                </a:lnTo>
                <a:lnTo>
                  <a:pt x="1488" y="1982"/>
                </a:lnTo>
                <a:lnTo>
                  <a:pt x="1728" y="1900"/>
                </a:lnTo>
                <a:lnTo>
                  <a:pt x="2043" y="1824"/>
                </a:lnTo>
                <a:lnTo>
                  <a:pt x="2269" y="1646"/>
                </a:lnTo>
                <a:lnTo>
                  <a:pt x="2509" y="1687"/>
                </a:lnTo>
                <a:lnTo>
                  <a:pt x="2736" y="1509"/>
                </a:lnTo>
                <a:lnTo>
                  <a:pt x="3051" y="1461"/>
                </a:lnTo>
                <a:lnTo>
                  <a:pt x="3305" y="1331"/>
                </a:lnTo>
                <a:lnTo>
                  <a:pt x="3538" y="1351"/>
                </a:lnTo>
                <a:lnTo>
                  <a:pt x="3778" y="1283"/>
                </a:lnTo>
                <a:lnTo>
                  <a:pt x="4080" y="1242"/>
                </a:ln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6661" name="Text Box 46"/>
          <p:cNvSpPr txBox="1">
            <a:spLocks noChangeArrowheads="1"/>
          </p:cNvSpPr>
          <p:nvPr/>
        </p:nvSpPr>
        <p:spPr bwMode="auto">
          <a:xfrm>
            <a:off x="-757238" y="6415088"/>
            <a:ext cx="5508626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 algn="r" eaLnBrk="0" hangingPunct="0">
              <a:spcBef>
                <a:spcPct val="50000"/>
              </a:spcBef>
              <a:buClr>
                <a:srgbClr val="FFFF00"/>
              </a:buClr>
              <a:buFont typeface="Symbol" pitchFamily="18" charset="2"/>
              <a:buNone/>
            </a:pPr>
            <a:r>
              <a:rPr lang="en-US" sz="1200">
                <a:ea typeface="MS PGothic" pitchFamily="34" charset="-128"/>
                <a:cs typeface="Arial" pitchFamily="34" charset="0"/>
              </a:rPr>
              <a:t>Adapted from Torgerson JS et al.  Diabetes Care 2004; 27: 155–161</a:t>
            </a:r>
          </a:p>
        </p:txBody>
      </p:sp>
      <p:sp>
        <p:nvSpPr>
          <p:cNvPr id="26662" name="Rectangle 47"/>
          <p:cNvSpPr>
            <a:spLocks noChangeArrowheads="1"/>
          </p:cNvSpPr>
          <p:nvPr/>
        </p:nvSpPr>
        <p:spPr bwMode="auto">
          <a:xfrm>
            <a:off x="4711700" y="5537200"/>
            <a:ext cx="3540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</a:t>
            </a: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ody-sm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6725" y="1023938"/>
            <a:ext cx="2925763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6550"/>
            <a:ext cx="9144000" cy="654050"/>
          </a:xfrm>
        </p:spPr>
        <p:txBody>
          <a:bodyPr/>
          <a:lstStyle/>
          <a:p>
            <a:pPr algn="ctr"/>
            <a:r>
              <a:rPr lang="en-US" sz="3600" b="1" smtClean="0"/>
              <a:t>GLP-1 effects in humans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23850" y="6324600"/>
            <a:ext cx="7907338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pPr>
              <a:lnSpc>
                <a:spcPct val="95000"/>
              </a:lnSpc>
            </a:pPr>
            <a:r>
              <a:rPr lang="fr-FR" sz="1000"/>
              <a:t>Adapted from </a:t>
            </a:r>
            <a:r>
              <a:rPr lang="fr-FR" sz="1000" baseline="30000"/>
              <a:t>1</a:t>
            </a:r>
            <a:r>
              <a:rPr lang="fr-FR" sz="1000"/>
              <a:t>Nauck MA, et al. </a:t>
            </a:r>
            <a:r>
              <a:rPr lang="fr-FR" sz="1000" i="1"/>
              <a:t>Diabetologi</a:t>
            </a:r>
            <a:r>
              <a:rPr lang="fr-FR" sz="1000"/>
              <a:t>a </a:t>
            </a:r>
            <a:r>
              <a:rPr lang="it-IT" sz="1000"/>
              <a:t>1993;36:741–744; </a:t>
            </a:r>
            <a:r>
              <a:rPr lang="it-IT" sz="1000" baseline="30000"/>
              <a:t>2</a:t>
            </a:r>
            <a:r>
              <a:rPr lang="fr-FR" sz="1000"/>
              <a:t>Larsson H, et al. </a:t>
            </a:r>
            <a:r>
              <a:rPr lang="fr-FR" sz="1000" i="1"/>
              <a:t>Acta Physiol Scand</a:t>
            </a:r>
            <a:r>
              <a:rPr lang="fr-FR" sz="1000"/>
              <a:t> 1997;160:413–422; </a:t>
            </a:r>
            <a:r>
              <a:rPr lang="fr-FR" sz="1000" baseline="30000"/>
              <a:t>3</a:t>
            </a:r>
            <a:r>
              <a:rPr lang="it-IT" sz="1000"/>
              <a:t>Nauck MA, et al.</a:t>
            </a:r>
            <a:r>
              <a:rPr lang="it-IT" sz="1000" i="1"/>
              <a:t> Diabetologia</a:t>
            </a:r>
            <a:r>
              <a:rPr lang="it-IT" sz="1000"/>
              <a:t> 1996;39:1546–1553; </a:t>
            </a:r>
            <a:r>
              <a:rPr lang="it-IT" sz="1000" baseline="30000"/>
              <a:t>4</a:t>
            </a:r>
            <a:r>
              <a:rPr lang="fr-FR" sz="1000"/>
              <a:t>Flint A, et al. </a:t>
            </a:r>
            <a:r>
              <a:rPr lang="fr-FR" sz="1000" i="1"/>
              <a:t>J Clin Invest</a:t>
            </a:r>
            <a:r>
              <a:rPr lang="fr-FR" sz="1000"/>
              <a:t> 1998;101:515–520; </a:t>
            </a:r>
            <a:r>
              <a:rPr lang="it-IT" sz="1000" baseline="30000"/>
              <a:t>5</a:t>
            </a:r>
            <a:r>
              <a:rPr lang="it-IT" sz="1000"/>
              <a:t>Zander et al. </a:t>
            </a:r>
            <a:r>
              <a:rPr lang="it-IT" sz="1000" i="1"/>
              <a:t>Lancet</a:t>
            </a:r>
            <a:r>
              <a:rPr lang="it-IT" sz="1000"/>
              <a:t> 2002;359:824–830.</a:t>
            </a:r>
            <a:endParaRPr lang="en-US" sz="1000"/>
          </a:p>
        </p:txBody>
      </p:sp>
      <p:sp>
        <p:nvSpPr>
          <p:cNvPr id="873477" name="Text Box 5"/>
          <p:cNvSpPr txBox="1">
            <a:spLocks noChangeArrowheads="1"/>
          </p:cNvSpPr>
          <p:nvPr/>
        </p:nvSpPr>
        <p:spPr bwMode="blackWhite">
          <a:xfrm>
            <a:off x="806450" y="1285875"/>
            <a:ext cx="2535238" cy="63817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 algn="ctr">
              <a:lnSpc>
                <a:spcPct val="110000"/>
              </a:lnSpc>
            </a:pPr>
            <a:r>
              <a:rPr lang="en-US" altLang="en-US" sz="1600" b="1">
                <a:solidFill>
                  <a:schemeClr val="tx2"/>
                </a:solidFill>
              </a:rPr>
              <a:t>GLP-1 secreted upon the ingestion of food</a:t>
            </a:r>
            <a:endParaRPr lang="en-US" altLang="en-US" sz="1600" b="1"/>
          </a:p>
        </p:txBody>
      </p:sp>
      <p:sp>
        <p:nvSpPr>
          <p:cNvPr id="873478" name="Line 6"/>
          <p:cNvSpPr>
            <a:spLocks noChangeShapeType="1"/>
          </p:cNvSpPr>
          <p:nvPr/>
        </p:nvSpPr>
        <p:spPr bwMode="auto">
          <a:xfrm rot="-10824380" flipH="1" flipV="1">
            <a:off x="2216150" y="1917700"/>
            <a:ext cx="2019300" cy="334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873479" name="Text Box 7"/>
          <p:cNvSpPr txBox="1">
            <a:spLocks noChangeArrowheads="1"/>
          </p:cNvSpPr>
          <p:nvPr/>
        </p:nvSpPr>
        <p:spPr bwMode="auto">
          <a:xfrm>
            <a:off x="439738" y="4498975"/>
            <a:ext cx="269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>
                <a:sym typeface="Symbol" pitchFamily="18" charset="2"/>
              </a:rPr>
              <a:t>1.</a:t>
            </a:r>
            <a:r>
              <a:rPr lang="en-US"/>
              <a:t>-cell:</a:t>
            </a:r>
            <a:br>
              <a:rPr lang="en-US"/>
            </a:br>
            <a:r>
              <a:rPr lang="en-US"/>
              <a:t>Enhances glucose-dependent insulin secretion in the pancreas</a:t>
            </a:r>
            <a:r>
              <a:rPr lang="en-US" baseline="30000"/>
              <a:t>1</a:t>
            </a:r>
          </a:p>
        </p:txBody>
      </p:sp>
      <p:sp>
        <p:nvSpPr>
          <p:cNvPr id="873480" name="Line 8"/>
          <p:cNvSpPr>
            <a:spLocks noChangeShapeType="1"/>
          </p:cNvSpPr>
          <p:nvPr/>
        </p:nvSpPr>
        <p:spPr bwMode="auto">
          <a:xfrm rot="10916269" flipH="1">
            <a:off x="2452688" y="4654550"/>
            <a:ext cx="1830387" cy="61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873481" name="Text Box 9"/>
          <p:cNvSpPr txBox="1">
            <a:spLocks noChangeArrowheads="1"/>
          </p:cNvSpPr>
          <p:nvPr/>
        </p:nvSpPr>
        <p:spPr bwMode="auto">
          <a:xfrm>
            <a:off x="4583113" y="4017963"/>
            <a:ext cx="456088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3.Liver:</a:t>
            </a:r>
            <a:br>
              <a:rPr lang="en-US"/>
            </a:br>
            <a:r>
              <a:rPr lang="en-US"/>
              <a:t> reduces hepatic glucose output</a:t>
            </a:r>
            <a:r>
              <a:rPr lang="en-US" baseline="30000"/>
              <a:t>2</a:t>
            </a:r>
          </a:p>
        </p:txBody>
      </p:sp>
      <p:sp>
        <p:nvSpPr>
          <p:cNvPr id="873482" name="Text Box 10"/>
          <p:cNvSpPr txBox="1">
            <a:spLocks noChangeArrowheads="1"/>
          </p:cNvSpPr>
          <p:nvPr/>
        </p:nvSpPr>
        <p:spPr bwMode="auto">
          <a:xfrm>
            <a:off x="5813425" y="2630488"/>
            <a:ext cx="333057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2.</a:t>
            </a:r>
            <a:r>
              <a:rPr lang="el-GR"/>
              <a:t>α</a:t>
            </a:r>
            <a:r>
              <a:rPr lang="en-GB"/>
              <a:t>-</a:t>
            </a:r>
            <a:r>
              <a:rPr lang="en-US"/>
              <a:t>cell:</a:t>
            </a:r>
          </a:p>
          <a:p>
            <a:pPr algn="ctr"/>
            <a:r>
              <a:rPr lang="en-US">
                <a:sym typeface="Symbol" pitchFamily="18" charset="2"/>
              </a:rPr>
              <a:t>Suppresses p</a:t>
            </a:r>
            <a:r>
              <a:rPr lang="en-US"/>
              <a:t>ostprandial</a:t>
            </a:r>
            <a:br>
              <a:rPr lang="en-US"/>
            </a:br>
            <a:r>
              <a:rPr lang="en-US"/>
              <a:t>glucagon secretion</a:t>
            </a:r>
            <a:r>
              <a:rPr lang="en-US" baseline="30000"/>
              <a:t>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395788" y="3179763"/>
            <a:ext cx="1606550" cy="1490662"/>
            <a:chOff x="2769" y="2003"/>
            <a:chExt cx="1012" cy="939"/>
          </a:xfrm>
        </p:grpSpPr>
        <p:sp>
          <p:nvSpPr>
            <p:cNvPr id="873484" name="Line 12"/>
            <p:cNvSpPr>
              <a:spLocks noChangeShapeType="1"/>
            </p:cNvSpPr>
            <p:nvPr/>
          </p:nvSpPr>
          <p:spPr bwMode="auto">
            <a:xfrm rot="5400000" flipV="1">
              <a:off x="2310" y="2474"/>
              <a:ext cx="9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73485" name="Line 13"/>
            <p:cNvSpPr>
              <a:spLocks noChangeShapeType="1"/>
            </p:cNvSpPr>
            <p:nvPr/>
          </p:nvSpPr>
          <p:spPr bwMode="auto">
            <a:xfrm flipH="1">
              <a:off x="2769" y="2003"/>
              <a:ext cx="101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873486" name="Freeform 14"/>
          <p:cNvSpPr>
            <a:spLocks/>
          </p:cNvSpPr>
          <p:nvPr/>
        </p:nvSpPr>
        <p:spPr bwMode="auto">
          <a:xfrm rot="2855784">
            <a:off x="7449345" y="3574256"/>
            <a:ext cx="442912" cy="942975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592" y="189"/>
              </a:cxn>
              <a:cxn ang="0">
                <a:pos x="0" y="469"/>
              </a:cxn>
            </a:cxnLst>
            <a:rect l="0" t="0" r="r" b="b"/>
            <a:pathLst>
              <a:path w="597" h="469">
                <a:moveTo>
                  <a:pt x="33" y="0"/>
                </a:moveTo>
                <a:cubicBezTo>
                  <a:pt x="315" y="55"/>
                  <a:pt x="597" y="111"/>
                  <a:pt x="592" y="189"/>
                </a:cubicBezTo>
                <a:cubicBezTo>
                  <a:pt x="587" y="267"/>
                  <a:pt x="99" y="422"/>
                  <a:pt x="0" y="469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873487" name="Line 15"/>
          <p:cNvSpPr>
            <a:spLocks noChangeShapeType="1"/>
          </p:cNvSpPr>
          <p:nvPr/>
        </p:nvSpPr>
        <p:spPr bwMode="auto">
          <a:xfrm flipH="1">
            <a:off x="4178300" y="4192588"/>
            <a:ext cx="19970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oval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873488" name="Text Box 16"/>
          <p:cNvSpPr txBox="1">
            <a:spLocks noChangeArrowheads="1"/>
          </p:cNvSpPr>
          <p:nvPr/>
        </p:nvSpPr>
        <p:spPr bwMode="auto">
          <a:xfrm>
            <a:off x="6162675" y="5122863"/>
            <a:ext cx="2981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4.Stomach: </a:t>
            </a:r>
            <a:br>
              <a:rPr lang="en-US"/>
            </a:br>
            <a:r>
              <a:rPr lang="en-US"/>
              <a:t> slows the rate of gastric emptying</a:t>
            </a:r>
            <a:r>
              <a:rPr lang="en-US" baseline="30000"/>
              <a:t>3</a:t>
            </a:r>
          </a:p>
        </p:txBody>
      </p:sp>
      <p:sp>
        <p:nvSpPr>
          <p:cNvPr id="873489" name="Line 17"/>
          <p:cNvSpPr>
            <a:spLocks noChangeShapeType="1"/>
          </p:cNvSpPr>
          <p:nvPr/>
        </p:nvSpPr>
        <p:spPr bwMode="auto">
          <a:xfrm rot="-24380" flipH="1" flipV="1">
            <a:off x="4573588" y="4427538"/>
            <a:ext cx="1995487" cy="827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873490" name="Text Box 18"/>
          <p:cNvSpPr txBox="1">
            <a:spLocks noChangeArrowheads="1"/>
          </p:cNvSpPr>
          <p:nvPr/>
        </p:nvSpPr>
        <p:spPr bwMode="auto">
          <a:xfrm>
            <a:off x="4830763" y="1374775"/>
            <a:ext cx="3627437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5.Brain:</a:t>
            </a:r>
          </a:p>
          <a:p>
            <a:pPr algn="ctr"/>
            <a:r>
              <a:rPr lang="en-US"/>
              <a:t>Promotes satiety and </a:t>
            </a:r>
            <a:br>
              <a:rPr lang="en-US"/>
            </a:br>
            <a:r>
              <a:rPr lang="en-US"/>
              <a:t>reduces appetite</a:t>
            </a:r>
            <a:r>
              <a:rPr lang="en-US" baseline="30000"/>
              <a:t>4,5</a:t>
            </a:r>
          </a:p>
        </p:txBody>
      </p:sp>
      <p:sp>
        <p:nvSpPr>
          <p:cNvPr id="873491" name="Line 19"/>
          <p:cNvSpPr>
            <a:spLocks noChangeShapeType="1"/>
          </p:cNvSpPr>
          <p:nvPr/>
        </p:nvSpPr>
        <p:spPr bwMode="auto">
          <a:xfrm flipH="1" flipV="1">
            <a:off x="4719638" y="1916113"/>
            <a:ext cx="466725" cy="209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7" grpId="0" animBg="1"/>
      <p:bldP spid="873479" grpId="0"/>
      <p:bldP spid="873481" grpId="0"/>
      <p:bldP spid="873482" grpId="0"/>
      <p:bldP spid="873488" grpId="0"/>
      <p:bldP spid="8734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3627438" y="3084513"/>
            <a:ext cx="163512" cy="29527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 flipV="1">
            <a:off x="3627438" y="3729038"/>
            <a:ext cx="163512" cy="6985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3627438" y="4281488"/>
            <a:ext cx="163512" cy="2857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6553200" y="5280025"/>
            <a:ext cx="1588" cy="3175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V="1">
            <a:off x="7853363" y="5321300"/>
            <a:ext cx="3175" cy="293688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790950" y="3732213"/>
            <a:ext cx="1588" cy="18573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3790950" y="3729038"/>
            <a:ext cx="161925" cy="1746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3952875" y="3751263"/>
            <a:ext cx="1588" cy="18573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3952875" y="3746500"/>
            <a:ext cx="325438" cy="290513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4278313" y="4041775"/>
            <a:ext cx="1587" cy="195263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4278313" y="4037013"/>
            <a:ext cx="568325" cy="41275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4846638" y="4440238"/>
            <a:ext cx="3175" cy="2159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4846638" y="4449763"/>
            <a:ext cx="569912" cy="27146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5416550" y="4716463"/>
            <a:ext cx="1588" cy="23495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5416550" y="4721225"/>
            <a:ext cx="568325" cy="249238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5984875" y="4964113"/>
            <a:ext cx="3175" cy="24447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5984875" y="4970463"/>
            <a:ext cx="568325" cy="20478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6553200" y="5165725"/>
            <a:ext cx="1588" cy="24765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6553200" y="5175250"/>
            <a:ext cx="650875" cy="4762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7204075" y="5133975"/>
            <a:ext cx="1588" cy="26987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7204075" y="5222875"/>
            <a:ext cx="649288" cy="207963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7853363" y="5334000"/>
            <a:ext cx="3175" cy="284163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3754438" y="3700463"/>
            <a:ext cx="61912" cy="47625"/>
          </a:xfrm>
          <a:prstGeom prst="rect">
            <a:avLst/>
          </a:prstGeom>
          <a:solidFill>
            <a:schemeClr val="folHlink"/>
          </a:solidFill>
          <a:ln w="1588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3916363" y="3719513"/>
            <a:ext cx="61912" cy="47625"/>
          </a:xfrm>
          <a:prstGeom prst="rect">
            <a:avLst/>
          </a:prstGeom>
          <a:solidFill>
            <a:schemeClr val="folHlink"/>
          </a:solidFill>
          <a:ln w="1588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4241800" y="4008438"/>
            <a:ext cx="61913" cy="47625"/>
          </a:xfrm>
          <a:prstGeom prst="rect">
            <a:avLst/>
          </a:prstGeom>
          <a:solidFill>
            <a:schemeClr val="folHlink"/>
          </a:solidFill>
          <a:ln w="1588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4810125" y="4421188"/>
            <a:ext cx="63500" cy="47625"/>
          </a:xfrm>
          <a:prstGeom prst="rect">
            <a:avLst/>
          </a:prstGeom>
          <a:solidFill>
            <a:schemeClr val="folHlink"/>
          </a:solidFill>
          <a:ln w="1588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5380038" y="4694238"/>
            <a:ext cx="61912" cy="47625"/>
          </a:xfrm>
          <a:prstGeom prst="rect">
            <a:avLst/>
          </a:prstGeom>
          <a:solidFill>
            <a:schemeClr val="folHlink"/>
          </a:solidFill>
          <a:ln w="1588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5949950" y="4943475"/>
            <a:ext cx="61913" cy="47625"/>
          </a:xfrm>
          <a:prstGeom prst="rect">
            <a:avLst/>
          </a:prstGeom>
          <a:solidFill>
            <a:schemeClr val="folHlink"/>
          </a:solidFill>
          <a:ln w="1588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6516688" y="5146675"/>
            <a:ext cx="65087" cy="47625"/>
          </a:xfrm>
          <a:prstGeom prst="rect">
            <a:avLst/>
          </a:prstGeom>
          <a:solidFill>
            <a:schemeClr val="folHlink"/>
          </a:solidFill>
          <a:ln w="1588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7167563" y="5194300"/>
            <a:ext cx="63500" cy="47625"/>
          </a:xfrm>
          <a:prstGeom prst="rect">
            <a:avLst/>
          </a:prstGeom>
          <a:solidFill>
            <a:schemeClr val="folHlink"/>
          </a:solidFill>
          <a:ln w="1588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7816850" y="5402263"/>
            <a:ext cx="65088" cy="47625"/>
          </a:xfrm>
          <a:prstGeom prst="rect">
            <a:avLst/>
          </a:prstGeom>
          <a:solidFill>
            <a:schemeClr val="folHlink"/>
          </a:solidFill>
          <a:ln w="1588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 flipV="1">
            <a:off x="3790950" y="4310063"/>
            <a:ext cx="1588" cy="23812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 flipV="1">
            <a:off x="3790950" y="4286250"/>
            <a:ext cx="161925" cy="23813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V="1">
            <a:off x="3952875" y="4286250"/>
            <a:ext cx="1588" cy="233363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>
            <a:off x="3952875" y="4286250"/>
            <a:ext cx="325438" cy="157163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09" name="Line 37"/>
          <p:cNvSpPr>
            <a:spLocks noChangeShapeType="1"/>
          </p:cNvSpPr>
          <p:nvPr/>
        </p:nvSpPr>
        <p:spPr bwMode="auto">
          <a:xfrm flipV="1">
            <a:off x="4278313" y="4443413"/>
            <a:ext cx="1587" cy="2413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10" name="Line 38"/>
          <p:cNvSpPr>
            <a:spLocks noChangeShapeType="1"/>
          </p:cNvSpPr>
          <p:nvPr/>
        </p:nvSpPr>
        <p:spPr bwMode="auto">
          <a:xfrm>
            <a:off x="4278313" y="4443413"/>
            <a:ext cx="568325" cy="30797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11" name="Line 39"/>
          <p:cNvSpPr>
            <a:spLocks noChangeShapeType="1"/>
          </p:cNvSpPr>
          <p:nvPr/>
        </p:nvSpPr>
        <p:spPr bwMode="auto">
          <a:xfrm flipV="1">
            <a:off x="4846638" y="4751388"/>
            <a:ext cx="3175" cy="26987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12" name="Line 40"/>
          <p:cNvSpPr>
            <a:spLocks noChangeShapeType="1"/>
          </p:cNvSpPr>
          <p:nvPr/>
        </p:nvSpPr>
        <p:spPr bwMode="auto">
          <a:xfrm>
            <a:off x="4846638" y="4751388"/>
            <a:ext cx="569912" cy="21907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13" name="Line 41"/>
          <p:cNvSpPr>
            <a:spLocks noChangeShapeType="1"/>
          </p:cNvSpPr>
          <p:nvPr/>
        </p:nvSpPr>
        <p:spPr bwMode="auto">
          <a:xfrm flipV="1">
            <a:off x="5416550" y="4970463"/>
            <a:ext cx="1588" cy="2921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14" name="Line 42"/>
          <p:cNvSpPr>
            <a:spLocks noChangeShapeType="1"/>
          </p:cNvSpPr>
          <p:nvPr/>
        </p:nvSpPr>
        <p:spPr bwMode="auto">
          <a:xfrm>
            <a:off x="5416550" y="4970463"/>
            <a:ext cx="568325" cy="23971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 flipV="1">
            <a:off x="5984875" y="5210175"/>
            <a:ext cx="3175" cy="3048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16" name="Line 44"/>
          <p:cNvSpPr>
            <a:spLocks noChangeShapeType="1"/>
          </p:cNvSpPr>
          <p:nvPr/>
        </p:nvSpPr>
        <p:spPr bwMode="auto">
          <a:xfrm>
            <a:off x="5984875" y="5210175"/>
            <a:ext cx="568325" cy="6985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17" name="Line 45"/>
          <p:cNvSpPr>
            <a:spLocks noChangeShapeType="1"/>
          </p:cNvSpPr>
          <p:nvPr/>
        </p:nvSpPr>
        <p:spPr bwMode="auto">
          <a:xfrm flipV="1">
            <a:off x="6553200" y="5133975"/>
            <a:ext cx="650875" cy="14605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18" name="Line 46"/>
          <p:cNvSpPr>
            <a:spLocks noChangeShapeType="1"/>
          </p:cNvSpPr>
          <p:nvPr/>
        </p:nvSpPr>
        <p:spPr bwMode="auto">
          <a:xfrm flipV="1">
            <a:off x="7204075" y="5133975"/>
            <a:ext cx="1588" cy="35242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19" name="Line 47"/>
          <p:cNvSpPr>
            <a:spLocks noChangeShapeType="1"/>
          </p:cNvSpPr>
          <p:nvPr/>
        </p:nvSpPr>
        <p:spPr bwMode="auto">
          <a:xfrm>
            <a:off x="7204075" y="5133975"/>
            <a:ext cx="649288" cy="18732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20" name="Freeform 48"/>
          <p:cNvSpPr>
            <a:spLocks/>
          </p:cNvSpPr>
          <p:nvPr/>
        </p:nvSpPr>
        <p:spPr bwMode="auto">
          <a:xfrm>
            <a:off x="3754438" y="4283075"/>
            <a:ext cx="71437" cy="55563"/>
          </a:xfrm>
          <a:custGeom>
            <a:avLst/>
            <a:gdLst>
              <a:gd name="T0" fmla="*/ 0 w 36"/>
              <a:gd name="T1" fmla="*/ 2147483647 h 36"/>
              <a:gd name="T2" fmla="*/ 2147483647 w 36"/>
              <a:gd name="T3" fmla="*/ 2147483647 h 36"/>
              <a:gd name="T4" fmla="*/ 2147483647 w 36"/>
              <a:gd name="T5" fmla="*/ 0 h 36"/>
              <a:gd name="T6" fmla="*/ 0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0" y="36"/>
                </a:moveTo>
                <a:lnTo>
                  <a:pt x="36" y="36"/>
                </a:lnTo>
                <a:lnTo>
                  <a:pt x="18" y="0"/>
                </a:lnTo>
                <a:lnTo>
                  <a:pt x="0" y="36"/>
                </a:lnTo>
                <a:close/>
              </a:path>
            </a:pathLst>
          </a:custGeom>
          <a:solidFill>
            <a:schemeClr val="folHlink"/>
          </a:solidFill>
          <a:ln w="15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21" name="Freeform 49"/>
          <p:cNvSpPr>
            <a:spLocks/>
          </p:cNvSpPr>
          <p:nvPr/>
        </p:nvSpPr>
        <p:spPr bwMode="auto">
          <a:xfrm>
            <a:off x="3916363" y="4257675"/>
            <a:ext cx="73025" cy="55563"/>
          </a:xfrm>
          <a:custGeom>
            <a:avLst/>
            <a:gdLst>
              <a:gd name="T0" fmla="*/ 0 w 36"/>
              <a:gd name="T1" fmla="*/ 2147483647 h 36"/>
              <a:gd name="T2" fmla="*/ 2147483647 w 36"/>
              <a:gd name="T3" fmla="*/ 2147483647 h 36"/>
              <a:gd name="T4" fmla="*/ 2147483647 w 36"/>
              <a:gd name="T5" fmla="*/ 0 h 36"/>
              <a:gd name="T6" fmla="*/ 0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0" y="36"/>
                </a:moveTo>
                <a:lnTo>
                  <a:pt x="36" y="36"/>
                </a:lnTo>
                <a:lnTo>
                  <a:pt x="18" y="0"/>
                </a:lnTo>
                <a:lnTo>
                  <a:pt x="0" y="36"/>
                </a:lnTo>
                <a:close/>
              </a:path>
            </a:pathLst>
          </a:custGeom>
          <a:solidFill>
            <a:schemeClr val="folHlink"/>
          </a:solidFill>
          <a:ln w="15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22" name="Freeform 50"/>
          <p:cNvSpPr>
            <a:spLocks/>
          </p:cNvSpPr>
          <p:nvPr/>
        </p:nvSpPr>
        <p:spPr bwMode="auto">
          <a:xfrm>
            <a:off x="4241800" y="4414838"/>
            <a:ext cx="73025" cy="55562"/>
          </a:xfrm>
          <a:custGeom>
            <a:avLst/>
            <a:gdLst>
              <a:gd name="T0" fmla="*/ 0 w 36"/>
              <a:gd name="T1" fmla="*/ 2147483647 h 36"/>
              <a:gd name="T2" fmla="*/ 2147483647 w 36"/>
              <a:gd name="T3" fmla="*/ 2147483647 h 36"/>
              <a:gd name="T4" fmla="*/ 2147483647 w 36"/>
              <a:gd name="T5" fmla="*/ 0 h 36"/>
              <a:gd name="T6" fmla="*/ 0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0" y="36"/>
                </a:moveTo>
                <a:lnTo>
                  <a:pt x="36" y="36"/>
                </a:lnTo>
                <a:lnTo>
                  <a:pt x="18" y="0"/>
                </a:lnTo>
                <a:lnTo>
                  <a:pt x="0" y="36"/>
                </a:lnTo>
                <a:close/>
              </a:path>
            </a:pathLst>
          </a:custGeom>
          <a:solidFill>
            <a:schemeClr val="folHlink"/>
          </a:solidFill>
          <a:ln w="15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23" name="Freeform 51"/>
          <p:cNvSpPr>
            <a:spLocks/>
          </p:cNvSpPr>
          <p:nvPr/>
        </p:nvSpPr>
        <p:spPr bwMode="auto">
          <a:xfrm>
            <a:off x="4810125" y="4722813"/>
            <a:ext cx="74613" cy="55562"/>
          </a:xfrm>
          <a:custGeom>
            <a:avLst/>
            <a:gdLst>
              <a:gd name="T0" fmla="*/ 0 w 36"/>
              <a:gd name="T1" fmla="*/ 2147483647 h 36"/>
              <a:gd name="T2" fmla="*/ 2147483647 w 36"/>
              <a:gd name="T3" fmla="*/ 2147483647 h 36"/>
              <a:gd name="T4" fmla="*/ 2147483647 w 36"/>
              <a:gd name="T5" fmla="*/ 0 h 36"/>
              <a:gd name="T6" fmla="*/ 0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0" y="36"/>
                </a:moveTo>
                <a:lnTo>
                  <a:pt x="36" y="36"/>
                </a:lnTo>
                <a:lnTo>
                  <a:pt x="18" y="0"/>
                </a:lnTo>
                <a:lnTo>
                  <a:pt x="0" y="36"/>
                </a:lnTo>
                <a:close/>
              </a:path>
            </a:pathLst>
          </a:custGeom>
          <a:solidFill>
            <a:schemeClr val="folHlink"/>
          </a:solidFill>
          <a:ln w="15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24" name="Freeform 52"/>
          <p:cNvSpPr>
            <a:spLocks/>
          </p:cNvSpPr>
          <p:nvPr/>
        </p:nvSpPr>
        <p:spPr bwMode="auto">
          <a:xfrm>
            <a:off x="5380038" y="4943475"/>
            <a:ext cx="73025" cy="55563"/>
          </a:xfrm>
          <a:custGeom>
            <a:avLst/>
            <a:gdLst>
              <a:gd name="T0" fmla="*/ 0 w 36"/>
              <a:gd name="T1" fmla="*/ 2147483647 h 36"/>
              <a:gd name="T2" fmla="*/ 2147483647 w 36"/>
              <a:gd name="T3" fmla="*/ 2147483647 h 36"/>
              <a:gd name="T4" fmla="*/ 2147483647 w 36"/>
              <a:gd name="T5" fmla="*/ 0 h 36"/>
              <a:gd name="T6" fmla="*/ 0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0" y="36"/>
                </a:moveTo>
                <a:lnTo>
                  <a:pt x="36" y="36"/>
                </a:lnTo>
                <a:lnTo>
                  <a:pt x="18" y="0"/>
                </a:lnTo>
                <a:lnTo>
                  <a:pt x="0" y="36"/>
                </a:lnTo>
                <a:close/>
              </a:path>
            </a:pathLst>
          </a:custGeom>
          <a:solidFill>
            <a:schemeClr val="folHlink"/>
          </a:solidFill>
          <a:ln w="15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25" name="Freeform 53"/>
          <p:cNvSpPr>
            <a:spLocks/>
          </p:cNvSpPr>
          <p:nvPr/>
        </p:nvSpPr>
        <p:spPr bwMode="auto">
          <a:xfrm>
            <a:off x="5949950" y="5181600"/>
            <a:ext cx="71438" cy="55563"/>
          </a:xfrm>
          <a:custGeom>
            <a:avLst/>
            <a:gdLst>
              <a:gd name="T0" fmla="*/ 0 w 36"/>
              <a:gd name="T1" fmla="*/ 2147483647 h 36"/>
              <a:gd name="T2" fmla="*/ 2147483647 w 36"/>
              <a:gd name="T3" fmla="*/ 2147483647 h 36"/>
              <a:gd name="T4" fmla="*/ 2147483647 w 36"/>
              <a:gd name="T5" fmla="*/ 0 h 36"/>
              <a:gd name="T6" fmla="*/ 0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0" y="36"/>
                </a:moveTo>
                <a:lnTo>
                  <a:pt x="36" y="36"/>
                </a:lnTo>
                <a:lnTo>
                  <a:pt x="18" y="0"/>
                </a:lnTo>
                <a:lnTo>
                  <a:pt x="0" y="36"/>
                </a:lnTo>
                <a:close/>
              </a:path>
            </a:pathLst>
          </a:custGeom>
          <a:solidFill>
            <a:schemeClr val="folHlink"/>
          </a:solidFill>
          <a:ln w="15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26" name="Freeform 54"/>
          <p:cNvSpPr>
            <a:spLocks/>
          </p:cNvSpPr>
          <p:nvPr/>
        </p:nvSpPr>
        <p:spPr bwMode="auto">
          <a:xfrm>
            <a:off x="6516688" y="5251450"/>
            <a:ext cx="73025" cy="55563"/>
          </a:xfrm>
          <a:custGeom>
            <a:avLst/>
            <a:gdLst>
              <a:gd name="T0" fmla="*/ 0 w 36"/>
              <a:gd name="T1" fmla="*/ 2147483647 h 36"/>
              <a:gd name="T2" fmla="*/ 2147483647 w 36"/>
              <a:gd name="T3" fmla="*/ 2147483647 h 36"/>
              <a:gd name="T4" fmla="*/ 2147483647 w 36"/>
              <a:gd name="T5" fmla="*/ 0 h 36"/>
              <a:gd name="T6" fmla="*/ 0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0" y="36"/>
                </a:moveTo>
                <a:lnTo>
                  <a:pt x="36" y="36"/>
                </a:lnTo>
                <a:lnTo>
                  <a:pt x="18" y="0"/>
                </a:lnTo>
                <a:lnTo>
                  <a:pt x="0" y="36"/>
                </a:lnTo>
                <a:close/>
              </a:path>
            </a:pathLst>
          </a:custGeom>
          <a:solidFill>
            <a:schemeClr val="folHlink"/>
          </a:solidFill>
          <a:ln w="15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27" name="Freeform 55"/>
          <p:cNvSpPr>
            <a:spLocks/>
          </p:cNvSpPr>
          <p:nvPr/>
        </p:nvSpPr>
        <p:spPr bwMode="auto">
          <a:xfrm>
            <a:off x="7167563" y="5106988"/>
            <a:ext cx="73025" cy="55562"/>
          </a:xfrm>
          <a:custGeom>
            <a:avLst/>
            <a:gdLst>
              <a:gd name="T0" fmla="*/ 0 w 36"/>
              <a:gd name="T1" fmla="*/ 2147483647 h 36"/>
              <a:gd name="T2" fmla="*/ 2147483647 w 36"/>
              <a:gd name="T3" fmla="*/ 2147483647 h 36"/>
              <a:gd name="T4" fmla="*/ 2147483647 w 36"/>
              <a:gd name="T5" fmla="*/ 0 h 36"/>
              <a:gd name="T6" fmla="*/ 0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0" y="36"/>
                </a:moveTo>
                <a:lnTo>
                  <a:pt x="36" y="36"/>
                </a:lnTo>
                <a:lnTo>
                  <a:pt x="18" y="0"/>
                </a:lnTo>
                <a:lnTo>
                  <a:pt x="0" y="36"/>
                </a:lnTo>
                <a:close/>
              </a:path>
            </a:pathLst>
          </a:custGeom>
          <a:solidFill>
            <a:schemeClr val="folHlink"/>
          </a:solidFill>
          <a:ln w="15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28" name="Freeform 56"/>
          <p:cNvSpPr>
            <a:spLocks/>
          </p:cNvSpPr>
          <p:nvPr/>
        </p:nvSpPr>
        <p:spPr bwMode="auto">
          <a:xfrm>
            <a:off x="7816850" y="5292725"/>
            <a:ext cx="74613" cy="55563"/>
          </a:xfrm>
          <a:custGeom>
            <a:avLst/>
            <a:gdLst>
              <a:gd name="T0" fmla="*/ 0 w 36"/>
              <a:gd name="T1" fmla="*/ 2147483647 h 36"/>
              <a:gd name="T2" fmla="*/ 2147483647 w 36"/>
              <a:gd name="T3" fmla="*/ 2147483647 h 36"/>
              <a:gd name="T4" fmla="*/ 2147483647 w 36"/>
              <a:gd name="T5" fmla="*/ 0 h 36"/>
              <a:gd name="T6" fmla="*/ 0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0" y="36"/>
                </a:moveTo>
                <a:lnTo>
                  <a:pt x="36" y="36"/>
                </a:lnTo>
                <a:lnTo>
                  <a:pt x="18" y="0"/>
                </a:lnTo>
                <a:lnTo>
                  <a:pt x="0" y="36"/>
                </a:lnTo>
                <a:close/>
              </a:path>
            </a:pathLst>
          </a:custGeom>
          <a:solidFill>
            <a:schemeClr val="folHlink"/>
          </a:solidFill>
          <a:ln w="15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29" name="Line 57"/>
          <p:cNvSpPr>
            <a:spLocks noChangeShapeType="1"/>
          </p:cNvSpPr>
          <p:nvPr/>
        </p:nvSpPr>
        <p:spPr bwMode="auto">
          <a:xfrm flipV="1">
            <a:off x="3790950" y="3208338"/>
            <a:ext cx="1588" cy="16510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30" name="Line 58"/>
          <p:cNvSpPr>
            <a:spLocks noChangeShapeType="1"/>
          </p:cNvSpPr>
          <p:nvPr/>
        </p:nvSpPr>
        <p:spPr bwMode="auto">
          <a:xfrm>
            <a:off x="3790950" y="3379788"/>
            <a:ext cx="161925" cy="14128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31" name="Line 59"/>
          <p:cNvSpPr>
            <a:spLocks noChangeShapeType="1"/>
          </p:cNvSpPr>
          <p:nvPr/>
        </p:nvSpPr>
        <p:spPr bwMode="auto">
          <a:xfrm flipV="1">
            <a:off x="3952875" y="3341688"/>
            <a:ext cx="1588" cy="16986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32" name="Line 60"/>
          <p:cNvSpPr>
            <a:spLocks noChangeShapeType="1"/>
          </p:cNvSpPr>
          <p:nvPr/>
        </p:nvSpPr>
        <p:spPr bwMode="auto">
          <a:xfrm>
            <a:off x="3952875" y="3521075"/>
            <a:ext cx="325438" cy="31115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33" name="Line 61"/>
          <p:cNvSpPr>
            <a:spLocks noChangeShapeType="1"/>
          </p:cNvSpPr>
          <p:nvPr/>
        </p:nvSpPr>
        <p:spPr bwMode="auto">
          <a:xfrm flipV="1">
            <a:off x="4278313" y="3646488"/>
            <a:ext cx="1587" cy="17621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34" name="Line 62"/>
          <p:cNvSpPr>
            <a:spLocks noChangeShapeType="1"/>
          </p:cNvSpPr>
          <p:nvPr/>
        </p:nvSpPr>
        <p:spPr bwMode="auto">
          <a:xfrm>
            <a:off x="4278313" y="3832225"/>
            <a:ext cx="568325" cy="442913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35" name="Line 63"/>
          <p:cNvSpPr>
            <a:spLocks noChangeShapeType="1"/>
          </p:cNvSpPr>
          <p:nvPr/>
        </p:nvSpPr>
        <p:spPr bwMode="auto">
          <a:xfrm flipV="1">
            <a:off x="4846638" y="4084638"/>
            <a:ext cx="3175" cy="18573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36" name="Line 64"/>
          <p:cNvSpPr>
            <a:spLocks noChangeShapeType="1"/>
          </p:cNvSpPr>
          <p:nvPr/>
        </p:nvSpPr>
        <p:spPr bwMode="auto">
          <a:xfrm>
            <a:off x="4846638" y="4275138"/>
            <a:ext cx="569912" cy="214312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37" name="Line 65"/>
          <p:cNvSpPr>
            <a:spLocks noChangeShapeType="1"/>
          </p:cNvSpPr>
          <p:nvPr/>
        </p:nvSpPr>
        <p:spPr bwMode="auto">
          <a:xfrm flipV="1">
            <a:off x="5416550" y="4284663"/>
            <a:ext cx="1588" cy="19367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38" name="Line 66"/>
          <p:cNvSpPr>
            <a:spLocks noChangeShapeType="1"/>
          </p:cNvSpPr>
          <p:nvPr/>
        </p:nvSpPr>
        <p:spPr bwMode="auto">
          <a:xfrm>
            <a:off x="5416550" y="4489450"/>
            <a:ext cx="568325" cy="255588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39" name="Line 67"/>
          <p:cNvSpPr>
            <a:spLocks noChangeShapeType="1"/>
          </p:cNvSpPr>
          <p:nvPr/>
        </p:nvSpPr>
        <p:spPr bwMode="auto">
          <a:xfrm flipV="1">
            <a:off x="5984875" y="4546600"/>
            <a:ext cx="3175" cy="195263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40" name="Line 68"/>
          <p:cNvSpPr>
            <a:spLocks noChangeShapeType="1"/>
          </p:cNvSpPr>
          <p:nvPr/>
        </p:nvSpPr>
        <p:spPr bwMode="auto">
          <a:xfrm>
            <a:off x="5984875" y="4745038"/>
            <a:ext cx="568325" cy="19843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41" name="Line 69"/>
          <p:cNvSpPr>
            <a:spLocks noChangeShapeType="1"/>
          </p:cNvSpPr>
          <p:nvPr/>
        </p:nvSpPr>
        <p:spPr bwMode="auto">
          <a:xfrm flipV="1">
            <a:off x="6553200" y="4727575"/>
            <a:ext cx="1588" cy="20637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42" name="Line 70"/>
          <p:cNvSpPr>
            <a:spLocks noChangeShapeType="1"/>
          </p:cNvSpPr>
          <p:nvPr/>
        </p:nvSpPr>
        <p:spPr bwMode="auto">
          <a:xfrm flipV="1">
            <a:off x="6553200" y="4884738"/>
            <a:ext cx="650875" cy="5873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43" name="Line 71"/>
          <p:cNvSpPr>
            <a:spLocks noChangeShapeType="1"/>
          </p:cNvSpPr>
          <p:nvPr/>
        </p:nvSpPr>
        <p:spPr bwMode="auto">
          <a:xfrm flipV="1">
            <a:off x="7204075" y="4656138"/>
            <a:ext cx="1588" cy="21907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44" name="Line 72"/>
          <p:cNvSpPr>
            <a:spLocks noChangeShapeType="1"/>
          </p:cNvSpPr>
          <p:nvPr/>
        </p:nvSpPr>
        <p:spPr bwMode="auto">
          <a:xfrm>
            <a:off x="7204075" y="4884738"/>
            <a:ext cx="649288" cy="10477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45" name="Line 73"/>
          <p:cNvSpPr>
            <a:spLocks noChangeShapeType="1"/>
          </p:cNvSpPr>
          <p:nvPr/>
        </p:nvSpPr>
        <p:spPr bwMode="auto">
          <a:xfrm flipV="1">
            <a:off x="7853363" y="4741863"/>
            <a:ext cx="3175" cy="24765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46" name="Freeform 74"/>
          <p:cNvSpPr>
            <a:spLocks/>
          </p:cNvSpPr>
          <p:nvPr/>
        </p:nvSpPr>
        <p:spPr bwMode="auto">
          <a:xfrm>
            <a:off x="3754438" y="3352800"/>
            <a:ext cx="71437" cy="55563"/>
          </a:xfrm>
          <a:custGeom>
            <a:avLst/>
            <a:gdLst>
              <a:gd name="T0" fmla="*/ 2147483647 w 36"/>
              <a:gd name="T1" fmla="*/ 2147483647 h 36"/>
              <a:gd name="T2" fmla="*/ 2147483647 w 36"/>
              <a:gd name="T3" fmla="*/ 0 h 36"/>
              <a:gd name="T4" fmla="*/ 0 w 36"/>
              <a:gd name="T5" fmla="*/ 0 h 36"/>
              <a:gd name="T6" fmla="*/ 2147483647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36"/>
                </a:moveTo>
                <a:lnTo>
                  <a:pt x="36" y="0"/>
                </a:lnTo>
                <a:lnTo>
                  <a:pt x="0" y="0"/>
                </a:lnTo>
                <a:lnTo>
                  <a:pt x="18" y="36"/>
                </a:lnTo>
                <a:close/>
              </a:path>
            </a:pathLst>
          </a:custGeom>
          <a:solidFill>
            <a:schemeClr val="folHlink"/>
          </a:solidFill>
          <a:ln w="15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47" name="Freeform 75"/>
          <p:cNvSpPr>
            <a:spLocks/>
          </p:cNvSpPr>
          <p:nvPr/>
        </p:nvSpPr>
        <p:spPr bwMode="auto">
          <a:xfrm>
            <a:off x="3916363" y="3492500"/>
            <a:ext cx="73025" cy="55563"/>
          </a:xfrm>
          <a:custGeom>
            <a:avLst/>
            <a:gdLst>
              <a:gd name="T0" fmla="*/ 2147483647 w 36"/>
              <a:gd name="T1" fmla="*/ 2147483647 h 36"/>
              <a:gd name="T2" fmla="*/ 2147483647 w 36"/>
              <a:gd name="T3" fmla="*/ 0 h 36"/>
              <a:gd name="T4" fmla="*/ 0 w 36"/>
              <a:gd name="T5" fmla="*/ 0 h 36"/>
              <a:gd name="T6" fmla="*/ 2147483647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36"/>
                </a:moveTo>
                <a:lnTo>
                  <a:pt x="36" y="0"/>
                </a:lnTo>
                <a:lnTo>
                  <a:pt x="0" y="0"/>
                </a:lnTo>
                <a:lnTo>
                  <a:pt x="18" y="36"/>
                </a:lnTo>
                <a:close/>
              </a:path>
            </a:pathLst>
          </a:custGeom>
          <a:solidFill>
            <a:schemeClr val="folHlink"/>
          </a:solidFill>
          <a:ln w="15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48" name="Freeform 76"/>
          <p:cNvSpPr>
            <a:spLocks/>
          </p:cNvSpPr>
          <p:nvPr/>
        </p:nvSpPr>
        <p:spPr bwMode="auto">
          <a:xfrm>
            <a:off x="4241800" y="3805238"/>
            <a:ext cx="73025" cy="55562"/>
          </a:xfrm>
          <a:custGeom>
            <a:avLst/>
            <a:gdLst>
              <a:gd name="T0" fmla="*/ 2147483647 w 36"/>
              <a:gd name="T1" fmla="*/ 2147483647 h 36"/>
              <a:gd name="T2" fmla="*/ 2147483647 w 36"/>
              <a:gd name="T3" fmla="*/ 0 h 36"/>
              <a:gd name="T4" fmla="*/ 0 w 36"/>
              <a:gd name="T5" fmla="*/ 0 h 36"/>
              <a:gd name="T6" fmla="*/ 2147483647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36"/>
                </a:moveTo>
                <a:lnTo>
                  <a:pt x="36" y="0"/>
                </a:lnTo>
                <a:lnTo>
                  <a:pt x="0" y="0"/>
                </a:lnTo>
                <a:lnTo>
                  <a:pt x="18" y="36"/>
                </a:lnTo>
                <a:close/>
              </a:path>
            </a:pathLst>
          </a:custGeom>
          <a:solidFill>
            <a:schemeClr val="folHlink"/>
          </a:solidFill>
          <a:ln w="15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49" name="Freeform 77"/>
          <p:cNvSpPr>
            <a:spLocks/>
          </p:cNvSpPr>
          <p:nvPr/>
        </p:nvSpPr>
        <p:spPr bwMode="auto">
          <a:xfrm>
            <a:off x="4810125" y="4246563"/>
            <a:ext cx="74613" cy="55562"/>
          </a:xfrm>
          <a:custGeom>
            <a:avLst/>
            <a:gdLst>
              <a:gd name="T0" fmla="*/ 2147483647 w 36"/>
              <a:gd name="T1" fmla="*/ 2147483647 h 36"/>
              <a:gd name="T2" fmla="*/ 2147483647 w 36"/>
              <a:gd name="T3" fmla="*/ 0 h 36"/>
              <a:gd name="T4" fmla="*/ 0 w 36"/>
              <a:gd name="T5" fmla="*/ 0 h 36"/>
              <a:gd name="T6" fmla="*/ 2147483647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36"/>
                </a:moveTo>
                <a:lnTo>
                  <a:pt x="36" y="0"/>
                </a:lnTo>
                <a:lnTo>
                  <a:pt x="0" y="0"/>
                </a:lnTo>
                <a:lnTo>
                  <a:pt x="18" y="36"/>
                </a:lnTo>
                <a:close/>
              </a:path>
            </a:pathLst>
          </a:custGeom>
          <a:solidFill>
            <a:schemeClr val="folHlink"/>
          </a:solidFill>
          <a:ln w="15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50" name="Freeform 78"/>
          <p:cNvSpPr>
            <a:spLocks/>
          </p:cNvSpPr>
          <p:nvPr/>
        </p:nvSpPr>
        <p:spPr bwMode="auto">
          <a:xfrm>
            <a:off x="5380038" y="4460875"/>
            <a:ext cx="73025" cy="55563"/>
          </a:xfrm>
          <a:custGeom>
            <a:avLst/>
            <a:gdLst>
              <a:gd name="T0" fmla="*/ 2147483647 w 36"/>
              <a:gd name="T1" fmla="*/ 2147483647 h 36"/>
              <a:gd name="T2" fmla="*/ 2147483647 w 36"/>
              <a:gd name="T3" fmla="*/ 0 h 36"/>
              <a:gd name="T4" fmla="*/ 0 w 36"/>
              <a:gd name="T5" fmla="*/ 0 h 36"/>
              <a:gd name="T6" fmla="*/ 2147483647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36"/>
                </a:moveTo>
                <a:lnTo>
                  <a:pt x="36" y="0"/>
                </a:lnTo>
                <a:lnTo>
                  <a:pt x="0" y="0"/>
                </a:lnTo>
                <a:lnTo>
                  <a:pt x="18" y="36"/>
                </a:lnTo>
                <a:close/>
              </a:path>
            </a:pathLst>
          </a:custGeom>
          <a:solidFill>
            <a:schemeClr val="folHlink"/>
          </a:solidFill>
          <a:ln w="15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51" name="Freeform 79"/>
          <p:cNvSpPr>
            <a:spLocks/>
          </p:cNvSpPr>
          <p:nvPr/>
        </p:nvSpPr>
        <p:spPr bwMode="auto">
          <a:xfrm>
            <a:off x="5949950" y="4716463"/>
            <a:ext cx="71438" cy="55562"/>
          </a:xfrm>
          <a:custGeom>
            <a:avLst/>
            <a:gdLst>
              <a:gd name="T0" fmla="*/ 2147483647 w 36"/>
              <a:gd name="T1" fmla="*/ 2147483647 h 36"/>
              <a:gd name="T2" fmla="*/ 2147483647 w 36"/>
              <a:gd name="T3" fmla="*/ 0 h 36"/>
              <a:gd name="T4" fmla="*/ 0 w 36"/>
              <a:gd name="T5" fmla="*/ 0 h 36"/>
              <a:gd name="T6" fmla="*/ 2147483647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36"/>
                </a:moveTo>
                <a:lnTo>
                  <a:pt x="36" y="0"/>
                </a:lnTo>
                <a:lnTo>
                  <a:pt x="0" y="0"/>
                </a:lnTo>
                <a:lnTo>
                  <a:pt x="18" y="36"/>
                </a:lnTo>
                <a:close/>
              </a:path>
            </a:pathLst>
          </a:custGeom>
          <a:solidFill>
            <a:schemeClr val="folHlink"/>
          </a:solidFill>
          <a:ln w="15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52" name="Freeform 80"/>
          <p:cNvSpPr>
            <a:spLocks/>
          </p:cNvSpPr>
          <p:nvPr/>
        </p:nvSpPr>
        <p:spPr bwMode="auto">
          <a:xfrm>
            <a:off x="6516688" y="4916488"/>
            <a:ext cx="73025" cy="53975"/>
          </a:xfrm>
          <a:custGeom>
            <a:avLst/>
            <a:gdLst>
              <a:gd name="T0" fmla="*/ 2147483647 w 36"/>
              <a:gd name="T1" fmla="*/ 2147483647 h 36"/>
              <a:gd name="T2" fmla="*/ 2147483647 w 36"/>
              <a:gd name="T3" fmla="*/ 0 h 36"/>
              <a:gd name="T4" fmla="*/ 0 w 36"/>
              <a:gd name="T5" fmla="*/ 0 h 36"/>
              <a:gd name="T6" fmla="*/ 2147483647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36"/>
                </a:moveTo>
                <a:lnTo>
                  <a:pt x="36" y="0"/>
                </a:lnTo>
                <a:lnTo>
                  <a:pt x="0" y="0"/>
                </a:lnTo>
                <a:lnTo>
                  <a:pt x="18" y="36"/>
                </a:lnTo>
                <a:close/>
              </a:path>
            </a:pathLst>
          </a:custGeom>
          <a:solidFill>
            <a:schemeClr val="folHlink"/>
          </a:solidFill>
          <a:ln w="15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53" name="Freeform 81"/>
          <p:cNvSpPr>
            <a:spLocks/>
          </p:cNvSpPr>
          <p:nvPr/>
        </p:nvSpPr>
        <p:spPr bwMode="auto">
          <a:xfrm>
            <a:off x="7167563" y="4857750"/>
            <a:ext cx="73025" cy="55563"/>
          </a:xfrm>
          <a:custGeom>
            <a:avLst/>
            <a:gdLst>
              <a:gd name="T0" fmla="*/ 2147483647 w 36"/>
              <a:gd name="T1" fmla="*/ 2147483647 h 36"/>
              <a:gd name="T2" fmla="*/ 2147483647 w 36"/>
              <a:gd name="T3" fmla="*/ 0 h 36"/>
              <a:gd name="T4" fmla="*/ 0 w 36"/>
              <a:gd name="T5" fmla="*/ 0 h 36"/>
              <a:gd name="T6" fmla="*/ 2147483647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36"/>
                </a:moveTo>
                <a:lnTo>
                  <a:pt x="36" y="0"/>
                </a:lnTo>
                <a:lnTo>
                  <a:pt x="0" y="0"/>
                </a:lnTo>
                <a:lnTo>
                  <a:pt x="18" y="36"/>
                </a:lnTo>
                <a:close/>
              </a:path>
            </a:pathLst>
          </a:custGeom>
          <a:solidFill>
            <a:schemeClr val="folHlink"/>
          </a:solidFill>
          <a:ln w="15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54" name="Freeform 82"/>
          <p:cNvSpPr>
            <a:spLocks/>
          </p:cNvSpPr>
          <p:nvPr/>
        </p:nvSpPr>
        <p:spPr bwMode="auto">
          <a:xfrm>
            <a:off x="7816850" y="4962525"/>
            <a:ext cx="74613" cy="55563"/>
          </a:xfrm>
          <a:custGeom>
            <a:avLst/>
            <a:gdLst>
              <a:gd name="T0" fmla="*/ 2147483647 w 36"/>
              <a:gd name="T1" fmla="*/ 2147483647 h 36"/>
              <a:gd name="T2" fmla="*/ 2147483647 w 36"/>
              <a:gd name="T3" fmla="*/ 0 h 36"/>
              <a:gd name="T4" fmla="*/ 0 w 36"/>
              <a:gd name="T5" fmla="*/ 0 h 36"/>
              <a:gd name="T6" fmla="*/ 2147483647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36"/>
                </a:moveTo>
                <a:lnTo>
                  <a:pt x="36" y="0"/>
                </a:lnTo>
                <a:lnTo>
                  <a:pt x="0" y="0"/>
                </a:lnTo>
                <a:lnTo>
                  <a:pt x="18" y="36"/>
                </a:lnTo>
                <a:close/>
              </a:path>
            </a:pathLst>
          </a:custGeom>
          <a:solidFill>
            <a:schemeClr val="folHlink"/>
          </a:solidFill>
          <a:ln w="1588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55" name="Rectangle 8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194675" cy="839788"/>
          </a:xfrm>
        </p:spPr>
        <p:txBody>
          <a:bodyPr/>
          <a:lstStyle/>
          <a:p>
            <a:r>
              <a:rPr lang="en-US" b="1" smtClean="0"/>
              <a:t>Open-label extension 82-week     Exenatide continued to reduce weight</a:t>
            </a:r>
          </a:p>
        </p:txBody>
      </p:sp>
      <p:sp>
        <p:nvSpPr>
          <p:cNvPr id="28756" name="Text Box 8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3100" y="6324600"/>
            <a:ext cx="7375525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 anchor="b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/>
              <a:t>82-wk completers; Mean (SE); Weight was a secondary endpoint </a:t>
            </a:r>
            <a:br>
              <a:rPr lang="en-US" sz="1000"/>
            </a:br>
            <a:r>
              <a:rPr lang="en-US" sz="1000"/>
              <a:t>Adapted from Blonde L, et al. Poster presented at the American Diabetes Association Meeting 2005 (Abstract 477P)</a:t>
            </a:r>
          </a:p>
        </p:txBody>
      </p:sp>
      <p:sp>
        <p:nvSpPr>
          <p:cNvPr id="28757" name="Rectangle 85"/>
          <p:cNvSpPr>
            <a:spLocks noChangeArrowheads="1"/>
          </p:cNvSpPr>
          <p:nvPr/>
        </p:nvSpPr>
        <p:spPr bwMode="auto">
          <a:xfrm>
            <a:off x="7164388" y="998538"/>
            <a:ext cx="16954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/>
              <a:t>Baseline body weight</a:t>
            </a:r>
          </a:p>
        </p:txBody>
      </p:sp>
      <p:sp>
        <p:nvSpPr>
          <p:cNvPr id="28758" name="Rectangle 86"/>
          <p:cNvSpPr>
            <a:spLocks noChangeArrowheads="1"/>
          </p:cNvSpPr>
          <p:nvPr/>
        </p:nvSpPr>
        <p:spPr bwMode="auto">
          <a:xfrm>
            <a:off x="8423275" y="1225550"/>
            <a:ext cx="4238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/>
              <a:t>98 kg</a:t>
            </a:r>
            <a:endParaRPr lang="en-US" sz="1800" b="1">
              <a:latin typeface="Arial Narrow" pitchFamily="34" charset="0"/>
            </a:endParaRPr>
          </a:p>
        </p:txBody>
      </p:sp>
      <p:sp>
        <p:nvSpPr>
          <p:cNvPr id="28759" name="Rectangle 87"/>
          <p:cNvSpPr>
            <a:spLocks noChangeArrowheads="1"/>
          </p:cNvSpPr>
          <p:nvPr/>
        </p:nvSpPr>
        <p:spPr bwMode="auto">
          <a:xfrm>
            <a:off x="8345488" y="1425575"/>
            <a:ext cx="5159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/>
              <a:t>100 kg</a:t>
            </a:r>
            <a:endParaRPr lang="en-US" sz="1800" b="1">
              <a:latin typeface="Arial Narrow" pitchFamily="34" charset="0"/>
            </a:endParaRPr>
          </a:p>
        </p:txBody>
      </p:sp>
      <p:sp>
        <p:nvSpPr>
          <p:cNvPr id="28760" name="Rectangle 88"/>
          <p:cNvSpPr>
            <a:spLocks noChangeArrowheads="1"/>
          </p:cNvSpPr>
          <p:nvPr/>
        </p:nvSpPr>
        <p:spPr bwMode="auto">
          <a:xfrm>
            <a:off x="8345488" y="1614488"/>
            <a:ext cx="5159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/>
              <a:t>100 kg</a:t>
            </a:r>
            <a:endParaRPr lang="en-US" sz="1800" b="1">
              <a:latin typeface="Arial Narrow" pitchFamily="34" charset="0"/>
            </a:endParaRPr>
          </a:p>
        </p:txBody>
      </p:sp>
      <p:sp>
        <p:nvSpPr>
          <p:cNvPr id="28761" name="Line 89"/>
          <p:cNvSpPr>
            <a:spLocks noChangeShapeType="1"/>
          </p:cNvSpPr>
          <p:nvPr/>
        </p:nvSpPr>
        <p:spPr bwMode="auto">
          <a:xfrm>
            <a:off x="3627438" y="3798888"/>
            <a:ext cx="1587" cy="18573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62" name="Line 90"/>
          <p:cNvSpPr>
            <a:spLocks noChangeShapeType="1"/>
          </p:cNvSpPr>
          <p:nvPr/>
        </p:nvSpPr>
        <p:spPr bwMode="auto">
          <a:xfrm flipV="1">
            <a:off x="3627438" y="4281488"/>
            <a:ext cx="1587" cy="225425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63" name="Line 91"/>
          <p:cNvSpPr>
            <a:spLocks noChangeShapeType="1"/>
          </p:cNvSpPr>
          <p:nvPr/>
        </p:nvSpPr>
        <p:spPr bwMode="auto">
          <a:xfrm flipV="1">
            <a:off x="3627438" y="2924175"/>
            <a:ext cx="1587" cy="16033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64" name="Line 92"/>
          <p:cNvSpPr>
            <a:spLocks noChangeShapeType="1"/>
          </p:cNvSpPr>
          <p:nvPr/>
        </p:nvSpPr>
        <p:spPr bwMode="auto">
          <a:xfrm>
            <a:off x="1192213" y="5627688"/>
            <a:ext cx="7313612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65" name="Rectangle 93"/>
          <p:cNvSpPr>
            <a:spLocks noChangeArrowheads="1"/>
          </p:cNvSpPr>
          <p:nvPr/>
        </p:nvSpPr>
        <p:spPr bwMode="auto">
          <a:xfrm>
            <a:off x="1162050" y="5686425"/>
            <a:ext cx="80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0</a:t>
            </a:r>
          </a:p>
        </p:txBody>
      </p:sp>
      <p:sp>
        <p:nvSpPr>
          <p:cNvPr id="28766" name="Rectangle 94"/>
          <p:cNvSpPr>
            <a:spLocks noChangeArrowheads="1"/>
          </p:cNvSpPr>
          <p:nvPr/>
        </p:nvSpPr>
        <p:spPr bwMode="auto">
          <a:xfrm>
            <a:off x="1919288" y="5686425"/>
            <a:ext cx="1619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10</a:t>
            </a:r>
          </a:p>
        </p:txBody>
      </p:sp>
      <p:sp>
        <p:nvSpPr>
          <p:cNvPr id="28767" name="Rectangle 95"/>
          <p:cNvSpPr>
            <a:spLocks noChangeArrowheads="1"/>
          </p:cNvSpPr>
          <p:nvPr/>
        </p:nvSpPr>
        <p:spPr bwMode="auto">
          <a:xfrm>
            <a:off x="2730500" y="5686425"/>
            <a:ext cx="1619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20</a:t>
            </a:r>
          </a:p>
        </p:txBody>
      </p:sp>
      <p:sp>
        <p:nvSpPr>
          <p:cNvPr id="28768" name="Rectangle 96"/>
          <p:cNvSpPr>
            <a:spLocks noChangeArrowheads="1"/>
          </p:cNvSpPr>
          <p:nvPr/>
        </p:nvSpPr>
        <p:spPr bwMode="auto">
          <a:xfrm>
            <a:off x="3544888" y="5686425"/>
            <a:ext cx="1619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30</a:t>
            </a:r>
          </a:p>
        </p:txBody>
      </p:sp>
      <p:sp>
        <p:nvSpPr>
          <p:cNvPr id="28769" name="Rectangle 97"/>
          <p:cNvSpPr>
            <a:spLocks noChangeArrowheads="1"/>
          </p:cNvSpPr>
          <p:nvPr/>
        </p:nvSpPr>
        <p:spPr bwMode="auto">
          <a:xfrm>
            <a:off x="4359275" y="5686425"/>
            <a:ext cx="1619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40</a:t>
            </a:r>
          </a:p>
        </p:txBody>
      </p:sp>
      <p:sp>
        <p:nvSpPr>
          <p:cNvPr id="28770" name="Rectangle 98"/>
          <p:cNvSpPr>
            <a:spLocks noChangeArrowheads="1"/>
          </p:cNvSpPr>
          <p:nvPr/>
        </p:nvSpPr>
        <p:spPr bwMode="auto">
          <a:xfrm>
            <a:off x="5170488" y="5686425"/>
            <a:ext cx="1619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50</a:t>
            </a:r>
          </a:p>
        </p:txBody>
      </p:sp>
      <p:sp>
        <p:nvSpPr>
          <p:cNvPr id="28771" name="Rectangle 99"/>
          <p:cNvSpPr>
            <a:spLocks noChangeArrowheads="1"/>
          </p:cNvSpPr>
          <p:nvPr/>
        </p:nvSpPr>
        <p:spPr bwMode="auto">
          <a:xfrm>
            <a:off x="5983288" y="5686425"/>
            <a:ext cx="1619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60</a:t>
            </a:r>
          </a:p>
        </p:txBody>
      </p:sp>
      <p:sp>
        <p:nvSpPr>
          <p:cNvPr id="28772" name="Rectangle 100"/>
          <p:cNvSpPr>
            <a:spLocks noChangeArrowheads="1"/>
          </p:cNvSpPr>
          <p:nvPr/>
        </p:nvSpPr>
        <p:spPr bwMode="auto">
          <a:xfrm>
            <a:off x="6796088" y="5686425"/>
            <a:ext cx="1619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70</a:t>
            </a:r>
          </a:p>
        </p:txBody>
      </p:sp>
      <p:sp>
        <p:nvSpPr>
          <p:cNvPr id="28773" name="Rectangle 101"/>
          <p:cNvSpPr>
            <a:spLocks noChangeArrowheads="1"/>
          </p:cNvSpPr>
          <p:nvPr/>
        </p:nvSpPr>
        <p:spPr bwMode="auto">
          <a:xfrm>
            <a:off x="7608888" y="5686425"/>
            <a:ext cx="1619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80</a:t>
            </a:r>
          </a:p>
        </p:txBody>
      </p:sp>
      <p:sp>
        <p:nvSpPr>
          <p:cNvPr id="28774" name="Rectangle 102"/>
          <p:cNvSpPr>
            <a:spLocks noChangeArrowheads="1"/>
          </p:cNvSpPr>
          <p:nvPr/>
        </p:nvSpPr>
        <p:spPr bwMode="auto">
          <a:xfrm>
            <a:off x="8420100" y="5686425"/>
            <a:ext cx="1619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90</a:t>
            </a:r>
          </a:p>
        </p:txBody>
      </p:sp>
      <p:sp>
        <p:nvSpPr>
          <p:cNvPr id="28775" name="Line 103"/>
          <p:cNvSpPr>
            <a:spLocks noChangeShapeType="1"/>
          </p:cNvSpPr>
          <p:nvPr/>
        </p:nvSpPr>
        <p:spPr bwMode="auto">
          <a:xfrm flipV="1">
            <a:off x="1190625" y="2130425"/>
            <a:ext cx="3175" cy="3505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76" name="Rectangle 104"/>
          <p:cNvSpPr>
            <a:spLocks noChangeArrowheads="1"/>
          </p:cNvSpPr>
          <p:nvPr/>
        </p:nvSpPr>
        <p:spPr bwMode="auto">
          <a:xfrm>
            <a:off x="947738" y="5505450"/>
            <a:ext cx="130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-5</a:t>
            </a:r>
          </a:p>
        </p:txBody>
      </p:sp>
      <p:sp>
        <p:nvSpPr>
          <p:cNvPr id="28777" name="Rectangle 105"/>
          <p:cNvSpPr>
            <a:spLocks noChangeArrowheads="1"/>
          </p:cNvSpPr>
          <p:nvPr/>
        </p:nvSpPr>
        <p:spPr bwMode="auto">
          <a:xfrm>
            <a:off x="947738" y="4921250"/>
            <a:ext cx="130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-4</a:t>
            </a:r>
          </a:p>
        </p:txBody>
      </p:sp>
      <p:sp>
        <p:nvSpPr>
          <p:cNvPr id="28778" name="Rectangle 106"/>
          <p:cNvSpPr>
            <a:spLocks noChangeArrowheads="1"/>
          </p:cNvSpPr>
          <p:nvPr/>
        </p:nvSpPr>
        <p:spPr bwMode="auto">
          <a:xfrm>
            <a:off x="947738" y="4337050"/>
            <a:ext cx="130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-3</a:t>
            </a:r>
          </a:p>
        </p:txBody>
      </p:sp>
      <p:sp>
        <p:nvSpPr>
          <p:cNvPr id="28779" name="Rectangle 107"/>
          <p:cNvSpPr>
            <a:spLocks noChangeArrowheads="1"/>
          </p:cNvSpPr>
          <p:nvPr/>
        </p:nvSpPr>
        <p:spPr bwMode="auto">
          <a:xfrm>
            <a:off x="947738" y="3752850"/>
            <a:ext cx="130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-2</a:t>
            </a:r>
          </a:p>
        </p:txBody>
      </p:sp>
      <p:sp>
        <p:nvSpPr>
          <p:cNvPr id="28780" name="Rectangle 108"/>
          <p:cNvSpPr>
            <a:spLocks noChangeArrowheads="1"/>
          </p:cNvSpPr>
          <p:nvPr/>
        </p:nvSpPr>
        <p:spPr bwMode="auto">
          <a:xfrm>
            <a:off x="947738" y="3168650"/>
            <a:ext cx="1301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-1</a:t>
            </a:r>
          </a:p>
        </p:txBody>
      </p:sp>
      <p:sp>
        <p:nvSpPr>
          <p:cNvPr id="28781" name="Rectangle 109"/>
          <p:cNvSpPr>
            <a:spLocks noChangeArrowheads="1"/>
          </p:cNvSpPr>
          <p:nvPr/>
        </p:nvSpPr>
        <p:spPr bwMode="auto">
          <a:xfrm>
            <a:off x="996950" y="2614613"/>
            <a:ext cx="80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0</a:t>
            </a:r>
          </a:p>
        </p:txBody>
      </p:sp>
      <p:sp>
        <p:nvSpPr>
          <p:cNvPr id="28782" name="Rectangle 110"/>
          <p:cNvSpPr>
            <a:spLocks noChangeArrowheads="1"/>
          </p:cNvSpPr>
          <p:nvPr/>
        </p:nvSpPr>
        <p:spPr bwMode="auto">
          <a:xfrm rot="-5400000">
            <a:off x="-1518444" y="3956845"/>
            <a:ext cx="4352925" cy="20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/>
              <a:t>Mean ∆ body weight (kg)</a:t>
            </a:r>
          </a:p>
        </p:txBody>
      </p:sp>
      <p:sp>
        <p:nvSpPr>
          <p:cNvPr id="28783" name="Rectangle 111"/>
          <p:cNvSpPr>
            <a:spLocks noChangeArrowheads="1"/>
          </p:cNvSpPr>
          <p:nvPr/>
        </p:nvSpPr>
        <p:spPr bwMode="auto">
          <a:xfrm>
            <a:off x="5734050" y="1298575"/>
            <a:ext cx="2438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400" b="1"/>
              <a:t>Placebo BD (N = 128)</a:t>
            </a:r>
          </a:p>
          <a:p>
            <a:pPr eaLnBrk="0" hangingPunct="0">
              <a:lnSpc>
                <a:spcPct val="80000"/>
              </a:lnSpc>
            </a:pPr>
            <a:r>
              <a:rPr lang="en-US" sz="1400" b="1"/>
              <a:t>Exenatide 5 µg BD (N = 128)</a:t>
            </a:r>
          </a:p>
          <a:p>
            <a:pPr eaLnBrk="0" hangingPunct="0">
              <a:lnSpc>
                <a:spcPct val="80000"/>
              </a:lnSpc>
            </a:pPr>
            <a:r>
              <a:rPr lang="en-US" sz="1400" b="1"/>
              <a:t>Exenatide 10 µg BD (N = 137</a:t>
            </a:r>
            <a:r>
              <a:rPr lang="en-US" sz="1300" b="1"/>
              <a:t>)</a:t>
            </a:r>
          </a:p>
        </p:txBody>
      </p:sp>
      <p:sp>
        <p:nvSpPr>
          <p:cNvPr id="28784" name="Rectangle 112"/>
          <p:cNvSpPr>
            <a:spLocks noChangeArrowheads="1"/>
          </p:cNvSpPr>
          <p:nvPr/>
        </p:nvSpPr>
        <p:spPr bwMode="auto">
          <a:xfrm>
            <a:off x="3722688" y="1981200"/>
            <a:ext cx="46974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 b="1"/>
              <a:t>Open-label extension (all patients exenatide 10 µg BD)</a:t>
            </a:r>
          </a:p>
          <a:p>
            <a:endParaRPr lang="en-US" sz="1400" b="1"/>
          </a:p>
        </p:txBody>
      </p:sp>
      <p:sp>
        <p:nvSpPr>
          <p:cNvPr id="28785" name="Line 113"/>
          <p:cNvSpPr>
            <a:spLocks noChangeAspect="1" noChangeShapeType="1"/>
          </p:cNvSpPr>
          <p:nvPr/>
        </p:nvSpPr>
        <p:spPr bwMode="auto">
          <a:xfrm>
            <a:off x="3621088" y="2109788"/>
            <a:ext cx="0" cy="353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114"/>
          <p:cNvGrpSpPr>
            <a:grpSpLocks/>
          </p:cNvGrpSpPr>
          <p:nvPr/>
        </p:nvGrpSpPr>
        <p:grpSpPr bwMode="auto">
          <a:xfrm>
            <a:off x="3141663" y="3055938"/>
            <a:ext cx="522287" cy="1463675"/>
            <a:chOff x="1979" y="1335"/>
            <a:chExt cx="329" cy="922"/>
          </a:xfrm>
        </p:grpSpPr>
        <p:sp>
          <p:nvSpPr>
            <p:cNvPr id="28858" name="Rectangle 115"/>
            <p:cNvSpPr>
              <a:spLocks noChangeArrowheads="1"/>
            </p:cNvSpPr>
            <p:nvPr/>
          </p:nvSpPr>
          <p:spPr bwMode="auto">
            <a:xfrm>
              <a:off x="2262" y="1786"/>
              <a:ext cx="39" cy="30"/>
            </a:xfrm>
            <a:prstGeom prst="rect">
              <a:avLst/>
            </a:prstGeom>
            <a:solidFill>
              <a:schemeClr val="accent2"/>
            </a:solidFill>
            <a:ln w="1588">
              <a:solidFill>
                <a:srgbClr val="F8834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28859" name="Line 116"/>
            <p:cNvSpPr>
              <a:spLocks noChangeShapeType="1"/>
            </p:cNvSpPr>
            <p:nvPr/>
          </p:nvSpPr>
          <p:spPr bwMode="auto">
            <a:xfrm flipV="1">
              <a:off x="1979" y="2132"/>
              <a:ext cx="1" cy="125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860" name="Freeform 117"/>
            <p:cNvSpPr>
              <a:spLocks/>
            </p:cNvSpPr>
            <p:nvPr/>
          </p:nvSpPr>
          <p:spPr bwMode="auto">
            <a:xfrm>
              <a:off x="2262" y="2089"/>
              <a:ext cx="46" cy="35"/>
            </a:xfrm>
            <a:custGeom>
              <a:avLst/>
              <a:gdLst>
                <a:gd name="T0" fmla="*/ 0 w 36"/>
                <a:gd name="T1" fmla="*/ 18 h 36"/>
                <a:gd name="T2" fmla="*/ 2976 w 36"/>
                <a:gd name="T3" fmla="*/ 18 h 36"/>
                <a:gd name="T4" fmla="*/ 1457 w 36"/>
                <a:gd name="T5" fmla="*/ 0 h 36"/>
                <a:gd name="T6" fmla="*/ 0 w 36"/>
                <a:gd name="T7" fmla="*/ 18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0" y="36"/>
                  </a:moveTo>
                  <a:lnTo>
                    <a:pt x="36" y="36"/>
                  </a:lnTo>
                  <a:lnTo>
                    <a:pt x="18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861" name="Freeform 118"/>
            <p:cNvSpPr>
              <a:spLocks/>
            </p:cNvSpPr>
            <p:nvPr/>
          </p:nvSpPr>
          <p:spPr bwMode="auto">
            <a:xfrm>
              <a:off x="2262" y="1335"/>
              <a:ext cx="46" cy="35"/>
            </a:xfrm>
            <a:custGeom>
              <a:avLst/>
              <a:gdLst>
                <a:gd name="T0" fmla="*/ 1457 w 36"/>
                <a:gd name="T1" fmla="*/ 18 h 36"/>
                <a:gd name="T2" fmla="*/ 2976 w 36"/>
                <a:gd name="T3" fmla="*/ 0 h 36"/>
                <a:gd name="T4" fmla="*/ 0 w 36"/>
                <a:gd name="T5" fmla="*/ 0 h 36"/>
                <a:gd name="T6" fmla="*/ 1457 w 36"/>
                <a:gd name="T7" fmla="*/ 18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8" y="36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A6DE"/>
            </a:solidFill>
            <a:ln w="1588">
              <a:solidFill>
                <a:srgbClr val="00A6DE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787" name="Line 119"/>
          <p:cNvSpPr>
            <a:spLocks noChangeShapeType="1"/>
          </p:cNvSpPr>
          <p:nvPr/>
        </p:nvSpPr>
        <p:spPr bwMode="auto">
          <a:xfrm>
            <a:off x="1190625" y="2711450"/>
            <a:ext cx="3175" cy="15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88" name="Line 120"/>
          <p:cNvSpPr>
            <a:spLocks noChangeShapeType="1"/>
          </p:cNvSpPr>
          <p:nvPr/>
        </p:nvSpPr>
        <p:spPr bwMode="auto">
          <a:xfrm>
            <a:off x="1190625" y="2711450"/>
            <a:ext cx="161925" cy="3143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89" name="Line 121"/>
          <p:cNvSpPr>
            <a:spLocks noChangeShapeType="1"/>
          </p:cNvSpPr>
          <p:nvPr/>
        </p:nvSpPr>
        <p:spPr bwMode="auto">
          <a:xfrm>
            <a:off x="1352550" y="3027363"/>
            <a:ext cx="1588" cy="65087"/>
          </a:xfrm>
          <a:prstGeom prst="line">
            <a:avLst/>
          </a:prstGeom>
          <a:noFill/>
          <a:ln w="19050">
            <a:solidFill>
              <a:srgbClr val="F8834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90" name="Line 122"/>
          <p:cNvSpPr>
            <a:spLocks noChangeShapeType="1"/>
          </p:cNvSpPr>
          <p:nvPr/>
        </p:nvSpPr>
        <p:spPr bwMode="auto">
          <a:xfrm>
            <a:off x="1352550" y="3025775"/>
            <a:ext cx="161925" cy="18573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91" name="Line 123"/>
          <p:cNvSpPr>
            <a:spLocks noChangeShapeType="1"/>
          </p:cNvSpPr>
          <p:nvPr/>
        </p:nvSpPr>
        <p:spPr bwMode="auto">
          <a:xfrm>
            <a:off x="1512888" y="3213100"/>
            <a:ext cx="1587" cy="85725"/>
          </a:xfrm>
          <a:prstGeom prst="line">
            <a:avLst/>
          </a:prstGeom>
          <a:noFill/>
          <a:ln w="19050">
            <a:solidFill>
              <a:srgbClr val="F88343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92" name="Line 124"/>
          <p:cNvSpPr>
            <a:spLocks noChangeShapeType="1"/>
          </p:cNvSpPr>
          <p:nvPr/>
        </p:nvSpPr>
        <p:spPr bwMode="auto">
          <a:xfrm>
            <a:off x="1514475" y="3211513"/>
            <a:ext cx="161925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93" name="Line 125"/>
          <p:cNvSpPr>
            <a:spLocks noChangeShapeType="1"/>
          </p:cNvSpPr>
          <p:nvPr/>
        </p:nvSpPr>
        <p:spPr bwMode="auto">
          <a:xfrm>
            <a:off x="1676400" y="3213100"/>
            <a:ext cx="3175" cy="889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94" name="Line 126"/>
          <p:cNvSpPr>
            <a:spLocks noChangeShapeType="1"/>
          </p:cNvSpPr>
          <p:nvPr/>
        </p:nvSpPr>
        <p:spPr bwMode="auto">
          <a:xfrm>
            <a:off x="1676400" y="3216275"/>
            <a:ext cx="487363" cy="1936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95" name="Line 127"/>
          <p:cNvSpPr>
            <a:spLocks noChangeShapeType="1"/>
          </p:cNvSpPr>
          <p:nvPr/>
        </p:nvSpPr>
        <p:spPr bwMode="auto">
          <a:xfrm>
            <a:off x="2163763" y="3403600"/>
            <a:ext cx="3175" cy="1143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96" name="Line 128"/>
          <p:cNvSpPr>
            <a:spLocks noChangeShapeType="1"/>
          </p:cNvSpPr>
          <p:nvPr/>
        </p:nvSpPr>
        <p:spPr bwMode="auto">
          <a:xfrm>
            <a:off x="2163763" y="3409950"/>
            <a:ext cx="488950" cy="523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97" name="Line 129"/>
          <p:cNvSpPr>
            <a:spLocks noChangeShapeType="1"/>
          </p:cNvSpPr>
          <p:nvPr/>
        </p:nvSpPr>
        <p:spPr bwMode="auto">
          <a:xfrm>
            <a:off x="2652713" y="3457575"/>
            <a:ext cx="1587" cy="1460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98" name="Line 130"/>
          <p:cNvSpPr>
            <a:spLocks noChangeShapeType="1"/>
          </p:cNvSpPr>
          <p:nvPr/>
        </p:nvSpPr>
        <p:spPr bwMode="auto">
          <a:xfrm>
            <a:off x="2652713" y="3462338"/>
            <a:ext cx="488950" cy="1143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799" name="Line 131"/>
          <p:cNvSpPr>
            <a:spLocks noChangeShapeType="1"/>
          </p:cNvSpPr>
          <p:nvPr/>
        </p:nvSpPr>
        <p:spPr bwMode="auto">
          <a:xfrm>
            <a:off x="3140075" y="3578225"/>
            <a:ext cx="1588" cy="1492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00" name="Line 132"/>
          <p:cNvSpPr>
            <a:spLocks noChangeShapeType="1"/>
          </p:cNvSpPr>
          <p:nvPr/>
        </p:nvSpPr>
        <p:spPr bwMode="auto">
          <a:xfrm>
            <a:off x="3141663" y="3576638"/>
            <a:ext cx="485775" cy="2222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01" name="Rectangle 133"/>
          <p:cNvSpPr>
            <a:spLocks noChangeArrowheads="1"/>
          </p:cNvSpPr>
          <p:nvPr/>
        </p:nvSpPr>
        <p:spPr bwMode="auto">
          <a:xfrm>
            <a:off x="1155700" y="2684463"/>
            <a:ext cx="61913" cy="47625"/>
          </a:xfrm>
          <a:prstGeom prst="rect">
            <a:avLst/>
          </a:prstGeom>
          <a:solidFill>
            <a:srgbClr val="F88343"/>
          </a:solidFill>
          <a:ln w="1588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8802" name="Rectangle 134"/>
          <p:cNvSpPr>
            <a:spLocks noChangeArrowheads="1"/>
          </p:cNvSpPr>
          <p:nvPr/>
        </p:nvSpPr>
        <p:spPr bwMode="auto">
          <a:xfrm>
            <a:off x="1320800" y="2998788"/>
            <a:ext cx="61913" cy="47625"/>
          </a:xfrm>
          <a:prstGeom prst="rect">
            <a:avLst/>
          </a:prstGeom>
          <a:solidFill>
            <a:schemeClr val="accent2"/>
          </a:solidFill>
          <a:ln w="1588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8803" name="Rectangle 135"/>
          <p:cNvSpPr>
            <a:spLocks noChangeArrowheads="1"/>
          </p:cNvSpPr>
          <p:nvPr/>
        </p:nvSpPr>
        <p:spPr bwMode="auto">
          <a:xfrm>
            <a:off x="1481138" y="3184525"/>
            <a:ext cx="65087" cy="47625"/>
          </a:xfrm>
          <a:prstGeom prst="rect">
            <a:avLst/>
          </a:prstGeom>
          <a:solidFill>
            <a:schemeClr val="accent2"/>
          </a:solidFill>
          <a:ln w="1588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8804" name="Rectangle 136"/>
          <p:cNvSpPr>
            <a:spLocks noChangeArrowheads="1"/>
          </p:cNvSpPr>
          <p:nvPr/>
        </p:nvSpPr>
        <p:spPr bwMode="auto">
          <a:xfrm>
            <a:off x="1644650" y="3189288"/>
            <a:ext cx="63500" cy="47625"/>
          </a:xfrm>
          <a:prstGeom prst="rect">
            <a:avLst/>
          </a:prstGeom>
          <a:solidFill>
            <a:schemeClr val="accent2"/>
          </a:solidFill>
          <a:ln w="1588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8805" name="Rectangle 137"/>
          <p:cNvSpPr>
            <a:spLocks noChangeArrowheads="1"/>
          </p:cNvSpPr>
          <p:nvPr/>
        </p:nvSpPr>
        <p:spPr bwMode="auto">
          <a:xfrm>
            <a:off x="2133600" y="3381375"/>
            <a:ext cx="61913" cy="47625"/>
          </a:xfrm>
          <a:prstGeom prst="rect">
            <a:avLst/>
          </a:prstGeom>
          <a:solidFill>
            <a:schemeClr val="accent2"/>
          </a:solidFill>
          <a:ln w="1588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8806" name="Rectangle 138"/>
          <p:cNvSpPr>
            <a:spLocks noChangeArrowheads="1"/>
          </p:cNvSpPr>
          <p:nvPr/>
        </p:nvSpPr>
        <p:spPr bwMode="auto">
          <a:xfrm>
            <a:off x="2620963" y="3433763"/>
            <a:ext cx="61912" cy="47625"/>
          </a:xfrm>
          <a:prstGeom prst="rect">
            <a:avLst/>
          </a:prstGeom>
          <a:solidFill>
            <a:schemeClr val="accent2"/>
          </a:solidFill>
          <a:ln w="1588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8807" name="Rectangle 139"/>
          <p:cNvSpPr>
            <a:spLocks noChangeArrowheads="1"/>
          </p:cNvSpPr>
          <p:nvPr/>
        </p:nvSpPr>
        <p:spPr bwMode="auto">
          <a:xfrm>
            <a:off x="3108325" y="3549650"/>
            <a:ext cx="63500" cy="47625"/>
          </a:xfrm>
          <a:prstGeom prst="rect">
            <a:avLst/>
          </a:prstGeom>
          <a:solidFill>
            <a:schemeClr val="accent2"/>
          </a:solidFill>
          <a:ln w="1588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28808" name="Line 140"/>
          <p:cNvSpPr>
            <a:spLocks noChangeShapeType="1"/>
          </p:cNvSpPr>
          <p:nvPr/>
        </p:nvSpPr>
        <p:spPr bwMode="auto">
          <a:xfrm>
            <a:off x="1190625" y="2711450"/>
            <a:ext cx="3175" cy="15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09" name="Line 141"/>
          <p:cNvSpPr>
            <a:spLocks noChangeShapeType="1"/>
          </p:cNvSpPr>
          <p:nvPr/>
        </p:nvSpPr>
        <p:spPr bwMode="auto">
          <a:xfrm>
            <a:off x="1190625" y="2711450"/>
            <a:ext cx="161925" cy="2032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10" name="Line 142"/>
          <p:cNvSpPr>
            <a:spLocks noChangeShapeType="1"/>
          </p:cNvSpPr>
          <p:nvPr/>
        </p:nvSpPr>
        <p:spPr bwMode="auto">
          <a:xfrm flipV="1">
            <a:off x="1352550" y="2914650"/>
            <a:ext cx="1588" cy="635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11" name="Line 143"/>
          <p:cNvSpPr>
            <a:spLocks noChangeShapeType="1"/>
          </p:cNvSpPr>
          <p:nvPr/>
        </p:nvSpPr>
        <p:spPr bwMode="auto">
          <a:xfrm>
            <a:off x="1352550" y="2914650"/>
            <a:ext cx="161925" cy="22225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12" name="Line 144"/>
          <p:cNvSpPr>
            <a:spLocks noChangeShapeType="1"/>
          </p:cNvSpPr>
          <p:nvPr/>
        </p:nvSpPr>
        <p:spPr bwMode="auto">
          <a:xfrm flipV="1">
            <a:off x="1512888" y="3136900"/>
            <a:ext cx="1587" cy="74613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13" name="Line 145"/>
          <p:cNvSpPr>
            <a:spLocks noChangeShapeType="1"/>
          </p:cNvSpPr>
          <p:nvPr/>
        </p:nvSpPr>
        <p:spPr bwMode="auto">
          <a:xfrm>
            <a:off x="1514475" y="3136900"/>
            <a:ext cx="161925" cy="334963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14" name="Line 146"/>
          <p:cNvSpPr>
            <a:spLocks noChangeShapeType="1"/>
          </p:cNvSpPr>
          <p:nvPr/>
        </p:nvSpPr>
        <p:spPr bwMode="auto">
          <a:xfrm flipV="1">
            <a:off x="1676400" y="3471863"/>
            <a:ext cx="3175" cy="920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15" name="Line 147"/>
          <p:cNvSpPr>
            <a:spLocks noChangeShapeType="1"/>
          </p:cNvSpPr>
          <p:nvPr/>
        </p:nvSpPr>
        <p:spPr bwMode="auto">
          <a:xfrm>
            <a:off x="1676400" y="3471863"/>
            <a:ext cx="487363" cy="366712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16" name="Line 148"/>
          <p:cNvSpPr>
            <a:spLocks noChangeShapeType="1"/>
          </p:cNvSpPr>
          <p:nvPr/>
        </p:nvSpPr>
        <p:spPr bwMode="auto">
          <a:xfrm flipV="1">
            <a:off x="2163763" y="3838575"/>
            <a:ext cx="3175" cy="14605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17" name="Line 149"/>
          <p:cNvSpPr>
            <a:spLocks noChangeShapeType="1"/>
          </p:cNvSpPr>
          <p:nvPr/>
        </p:nvSpPr>
        <p:spPr bwMode="auto">
          <a:xfrm>
            <a:off x="2163763" y="3838575"/>
            <a:ext cx="488950" cy="220663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18" name="Line 150"/>
          <p:cNvSpPr>
            <a:spLocks noChangeShapeType="1"/>
          </p:cNvSpPr>
          <p:nvPr/>
        </p:nvSpPr>
        <p:spPr bwMode="auto">
          <a:xfrm flipV="1">
            <a:off x="2652713" y="4059238"/>
            <a:ext cx="1587" cy="16668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19" name="Line 151"/>
          <p:cNvSpPr>
            <a:spLocks noChangeShapeType="1"/>
          </p:cNvSpPr>
          <p:nvPr/>
        </p:nvSpPr>
        <p:spPr bwMode="auto">
          <a:xfrm>
            <a:off x="2652713" y="4059238"/>
            <a:ext cx="488950" cy="26193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20" name="Line 152"/>
          <p:cNvSpPr>
            <a:spLocks noChangeShapeType="1"/>
          </p:cNvSpPr>
          <p:nvPr/>
        </p:nvSpPr>
        <p:spPr bwMode="auto">
          <a:xfrm flipV="1">
            <a:off x="3141663" y="4281488"/>
            <a:ext cx="485775" cy="3968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21" name="Freeform 153"/>
          <p:cNvSpPr>
            <a:spLocks/>
          </p:cNvSpPr>
          <p:nvPr/>
        </p:nvSpPr>
        <p:spPr bwMode="auto">
          <a:xfrm>
            <a:off x="1155700" y="2684463"/>
            <a:ext cx="71438" cy="55562"/>
          </a:xfrm>
          <a:custGeom>
            <a:avLst/>
            <a:gdLst>
              <a:gd name="T0" fmla="*/ 0 w 36"/>
              <a:gd name="T1" fmla="*/ 2147483647 h 36"/>
              <a:gd name="T2" fmla="*/ 2147483647 w 36"/>
              <a:gd name="T3" fmla="*/ 2147483647 h 36"/>
              <a:gd name="T4" fmla="*/ 2147483647 w 36"/>
              <a:gd name="T5" fmla="*/ 0 h 36"/>
              <a:gd name="T6" fmla="*/ 0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0" y="36"/>
                </a:moveTo>
                <a:lnTo>
                  <a:pt x="36" y="36"/>
                </a:lnTo>
                <a:lnTo>
                  <a:pt x="18" y="0"/>
                </a:lnTo>
                <a:lnTo>
                  <a:pt x="0" y="36"/>
                </a:lnTo>
                <a:close/>
              </a:path>
            </a:pathLst>
          </a:custGeom>
          <a:solidFill>
            <a:srgbClr val="FFFF00"/>
          </a:solidFill>
          <a:ln w="1588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22" name="Freeform 154"/>
          <p:cNvSpPr>
            <a:spLocks/>
          </p:cNvSpPr>
          <p:nvPr/>
        </p:nvSpPr>
        <p:spPr bwMode="auto">
          <a:xfrm>
            <a:off x="1316038" y="2887663"/>
            <a:ext cx="73025" cy="55562"/>
          </a:xfrm>
          <a:custGeom>
            <a:avLst/>
            <a:gdLst>
              <a:gd name="T0" fmla="*/ 0 w 36"/>
              <a:gd name="T1" fmla="*/ 2147483647 h 36"/>
              <a:gd name="T2" fmla="*/ 2147483647 w 36"/>
              <a:gd name="T3" fmla="*/ 2147483647 h 36"/>
              <a:gd name="T4" fmla="*/ 2147483647 w 36"/>
              <a:gd name="T5" fmla="*/ 0 h 36"/>
              <a:gd name="T6" fmla="*/ 0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0" y="36"/>
                </a:moveTo>
                <a:lnTo>
                  <a:pt x="36" y="36"/>
                </a:lnTo>
                <a:lnTo>
                  <a:pt x="18" y="0"/>
                </a:lnTo>
                <a:lnTo>
                  <a:pt x="0" y="36"/>
                </a:lnTo>
                <a:close/>
              </a:path>
            </a:pathLst>
          </a:custGeom>
          <a:solidFill>
            <a:srgbClr val="FFFF00"/>
          </a:solidFill>
          <a:ln w="15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23" name="Freeform 155"/>
          <p:cNvSpPr>
            <a:spLocks/>
          </p:cNvSpPr>
          <p:nvPr/>
        </p:nvSpPr>
        <p:spPr bwMode="auto">
          <a:xfrm>
            <a:off x="1476375" y="3108325"/>
            <a:ext cx="74613" cy="55563"/>
          </a:xfrm>
          <a:custGeom>
            <a:avLst/>
            <a:gdLst>
              <a:gd name="T0" fmla="*/ 0 w 36"/>
              <a:gd name="T1" fmla="*/ 2147483647 h 36"/>
              <a:gd name="T2" fmla="*/ 2147483647 w 36"/>
              <a:gd name="T3" fmla="*/ 2147483647 h 36"/>
              <a:gd name="T4" fmla="*/ 2147483647 w 36"/>
              <a:gd name="T5" fmla="*/ 0 h 36"/>
              <a:gd name="T6" fmla="*/ 0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0" y="36"/>
                </a:moveTo>
                <a:lnTo>
                  <a:pt x="36" y="36"/>
                </a:lnTo>
                <a:lnTo>
                  <a:pt x="18" y="0"/>
                </a:lnTo>
                <a:lnTo>
                  <a:pt x="0" y="36"/>
                </a:lnTo>
                <a:close/>
              </a:path>
            </a:pathLst>
          </a:custGeom>
          <a:solidFill>
            <a:srgbClr val="FFFF00"/>
          </a:solidFill>
          <a:ln w="15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24" name="Freeform 156"/>
          <p:cNvSpPr>
            <a:spLocks/>
          </p:cNvSpPr>
          <p:nvPr/>
        </p:nvSpPr>
        <p:spPr bwMode="auto">
          <a:xfrm>
            <a:off x="1639888" y="3444875"/>
            <a:ext cx="74612" cy="55563"/>
          </a:xfrm>
          <a:custGeom>
            <a:avLst/>
            <a:gdLst>
              <a:gd name="T0" fmla="*/ 0 w 36"/>
              <a:gd name="T1" fmla="*/ 2147483647 h 36"/>
              <a:gd name="T2" fmla="*/ 2147483647 w 36"/>
              <a:gd name="T3" fmla="*/ 2147483647 h 36"/>
              <a:gd name="T4" fmla="*/ 2147483647 w 36"/>
              <a:gd name="T5" fmla="*/ 0 h 36"/>
              <a:gd name="T6" fmla="*/ 0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0" y="36"/>
                </a:moveTo>
                <a:lnTo>
                  <a:pt x="36" y="36"/>
                </a:lnTo>
                <a:lnTo>
                  <a:pt x="18" y="0"/>
                </a:lnTo>
                <a:lnTo>
                  <a:pt x="0" y="36"/>
                </a:lnTo>
                <a:close/>
              </a:path>
            </a:pathLst>
          </a:custGeom>
          <a:solidFill>
            <a:srgbClr val="FFFF00"/>
          </a:solidFill>
          <a:ln w="15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25" name="Freeform 157"/>
          <p:cNvSpPr>
            <a:spLocks/>
          </p:cNvSpPr>
          <p:nvPr/>
        </p:nvSpPr>
        <p:spPr bwMode="auto">
          <a:xfrm>
            <a:off x="2128838" y="3811588"/>
            <a:ext cx="71437" cy="55562"/>
          </a:xfrm>
          <a:custGeom>
            <a:avLst/>
            <a:gdLst>
              <a:gd name="T0" fmla="*/ 0 w 36"/>
              <a:gd name="T1" fmla="*/ 2147483647 h 36"/>
              <a:gd name="T2" fmla="*/ 2147483647 w 36"/>
              <a:gd name="T3" fmla="*/ 2147483647 h 36"/>
              <a:gd name="T4" fmla="*/ 2147483647 w 36"/>
              <a:gd name="T5" fmla="*/ 0 h 36"/>
              <a:gd name="T6" fmla="*/ 0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0" y="36"/>
                </a:moveTo>
                <a:lnTo>
                  <a:pt x="36" y="36"/>
                </a:lnTo>
                <a:lnTo>
                  <a:pt x="18" y="0"/>
                </a:lnTo>
                <a:lnTo>
                  <a:pt x="0" y="36"/>
                </a:lnTo>
                <a:close/>
              </a:path>
            </a:pathLst>
          </a:custGeom>
          <a:solidFill>
            <a:srgbClr val="FFFF00"/>
          </a:solidFill>
          <a:ln w="15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26" name="Freeform 158"/>
          <p:cNvSpPr>
            <a:spLocks/>
          </p:cNvSpPr>
          <p:nvPr/>
        </p:nvSpPr>
        <p:spPr bwMode="auto">
          <a:xfrm>
            <a:off x="2616200" y="4032250"/>
            <a:ext cx="73025" cy="55563"/>
          </a:xfrm>
          <a:custGeom>
            <a:avLst/>
            <a:gdLst>
              <a:gd name="T0" fmla="*/ 0 w 36"/>
              <a:gd name="T1" fmla="*/ 2147483647 h 36"/>
              <a:gd name="T2" fmla="*/ 2147483647 w 36"/>
              <a:gd name="T3" fmla="*/ 2147483647 h 36"/>
              <a:gd name="T4" fmla="*/ 2147483647 w 36"/>
              <a:gd name="T5" fmla="*/ 0 h 36"/>
              <a:gd name="T6" fmla="*/ 0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0" y="36"/>
                </a:moveTo>
                <a:lnTo>
                  <a:pt x="36" y="36"/>
                </a:lnTo>
                <a:lnTo>
                  <a:pt x="18" y="0"/>
                </a:lnTo>
                <a:lnTo>
                  <a:pt x="0" y="36"/>
                </a:lnTo>
                <a:close/>
              </a:path>
            </a:pathLst>
          </a:custGeom>
          <a:solidFill>
            <a:srgbClr val="FFFF00"/>
          </a:solidFill>
          <a:ln w="15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27" name="Freeform 159"/>
          <p:cNvSpPr>
            <a:spLocks/>
          </p:cNvSpPr>
          <p:nvPr/>
        </p:nvSpPr>
        <p:spPr bwMode="auto">
          <a:xfrm>
            <a:off x="3103563" y="4294188"/>
            <a:ext cx="73025" cy="53975"/>
          </a:xfrm>
          <a:custGeom>
            <a:avLst/>
            <a:gdLst>
              <a:gd name="T0" fmla="*/ 0 w 36"/>
              <a:gd name="T1" fmla="*/ 2147483647 h 36"/>
              <a:gd name="T2" fmla="*/ 2147483647 w 36"/>
              <a:gd name="T3" fmla="*/ 2147483647 h 36"/>
              <a:gd name="T4" fmla="*/ 2147483647 w 36"/>
              <a:gd name="T5" fmla="*/ 0 h 36"/>
              <a:gd name="T6" fmla="*/ 0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0" y="36"/>
                </a:moveTo>
                <a:lnTo>
                  <a:pt x="36" y="36"/>
                </a:lnTo>
                <a:lnTo>
                  <a:pt x="18" y="0"/>
                </a:lnTo>
                <a:lnTo>
                  <a:pt x="0" y="36"/>
                </a:lnTo>
                <a:close/>
              </a:path>
            </a:pathLst>
          </a:custGeom>
          <a:solidFill>
            <a:srgbClr val="FFFF00"/>
          </a:solidFill>
          <a:ln w="1588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28" name="Line 160"/>
          <p:cNvSpPr>
            <a:spLocks noChangeShapeType="1"/>
          </p:cNvSpPr>
          <p:nvPr/>
        </p:nvSpPr>
        <p:spPr bwMode="auto">
          <a:xfrm>
            <a:off x="1190625" y="2711450"/>
            <a:ext cx="3175" cy="15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29" name="Line 161"/>
          <p:cNvSpPr>
            <a:spLocks noChangeShapeType="1"/>
          </p:cNvSpPr>
          <p:nvPr/>
        </p:nvSpPr>
        <p:spPr bwMode="auto">
          <a:xfrm>
            <a:off x="1190625" y="2711450"/>
            <a:ext cx="161925" cy="128588"/>
          </a:xfrm>
          <a:prstGeom prst="line">
            <a:avLst/>
          </a:prstGeom>
          <a:noFill/>
          <a:ln w="19050">
            <a:solidFill>
              <a:srgbClr val="00A6D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30" name="Line 162"/>
          <p:cNvSpPr>
            <a:spLocks noChangeShapeType="1"/>
          </p:cNvSpPr>
          <p:nvPr/>
        </p:nvSpPr>
        <p:spPr bwMode="auto">
          <a:xfrm flipV="1">
            <a:off x="1352550" y="2736850"/>
            <a:ext cx="1588" cy="87313"/>
          </a:xfrm>
          <a:prstGeom prst="line">
            <a:avLst/>
          </a:prstGeom>
          <a:noFill/>
          <a:ln w="19050">
            <a:solidFill>
              <a:srgbClr val="00A6D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31" name="Line 163"/>
          <p:cNvSpPr>
            <a:spLocks noChangeShapeType="1"/>
          </p:cNvSpPr>
          <p:nvPr/>
        </p:nvSpPr>
        <p:spPr bwMode="auto">
          <a:xfrm>
            <a:off x="1352550" y="2840038"/>
            <a:ext cx="161925" cy="74612"/>
          </a:xfrm>
          <a:prstGeom prst="line">
            <a:avLst/>
          </a:prstGeom>
          <a:noFill/>
          <a:ln w="19050">
            <a:solidFill>
              <a:srgbClr val="00A6D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32" name="Line 164"/>
          <p:cNvSpPr>
            <a:spLocks noChangeShapeType="1"/>
          </p:cNvSpPr>
          <p:nvPr/>
        </p:nvSpPr>
        <p:spPr bwMode="auto">
          <a:xfrm flipV="1">
            <a:off x="1512888" y="2803525"/>
            <a:ext cx="1587" cy="103188"/>
          </a:xfrm>
          <a:prstGeom prst="line">
            <a:avLst/>
          </a:prstGeom>
          <a:noFill/>
          <a:ln w="19050">
            <a:solidFill>
              <a:srgbClr val="00A6D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33" name="Line 165"/>
          <p:cNvSpPr>
            <a:spLocks noChangeShapeType="1"/>
          </p:cNvSpPr>
          <p:nvPr/>
        </p:nvSpPr>
        <p:spPr bwMode="auto">
          <a:xfrm>
            <a:off x="1514475" y="2914650"/>
            <a:ext cx="161925" cy="19050"/>
          </a:xfrm>
          <a:prstGeom prst="line">
            <a:avLst/>
          </a:prstGeom>
          <a:noFill/>
          <a:ln w="19050">
            <a:solidFill>
              <a:srgbClr val="00A6D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34" name="Line 166"/>
          <p:cNvSpPr>
            <a:spLocks noChangeShapeType="1"/>
          </p:cNvSpPr>
          <p:nvPr/>
        </p:nvSpPr>
        <p:spPr bwMode="auto">
          <a:xfrm flipV="1">
            <a:off x="1676400" y="2828925"/>
            <a:ext cx="3175" cy="93663"/>
          </a:xfrm>
          <a:prstGeom prst="line">
            <a:avLst/>
          </a:prstGeom>
          <a:noFill/>
          <a:ln w="19050">
            <a:solidFill>
              <a:srgbClr val="00A6D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35" name="Line 167"/>
          <p:cNvSpPr>
            <a:spLocks noChangeShapeType="1"/>
          </p:cNvSpPr>
          <p:nvPr/>
        </p:nvSpPr>
        <p:spPr bwMode="auto">
          <a:xfrm>
            <a:off x="1676400" y="2933700"/>
            <a:ext cx="487363" cy="122238"/>
          </a:xfrm>
          <a:prstGeom prst="line">
            <a:avLst/>
          </a:prstGeom>
          <a:noFill/>
          <a:ln w="19050">
            <a:solidFill>
              <a:srgbClr val="00A6D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36" name="Line 168"/>
          <p:cNvSpPr>
            <a:spLocks noChangeShapeType="1"/>
          </p:cNvSpPr>
          <p:nvPr/>
        </p:nvSpPr>
        <p:spPr bwMode="auto">
          <a:xfrm flipV="1">
            <a:off x="2163763" y="2954338"/>
            <a:ext cx="3175" cy="104775"/>
          </a:xfrm>
          <a:prstGeom prst="line">
            <a:avLst/>
          </a:prstGeom>
          <a:noFill/>
          <a:ln w="19050">
            <a:solidFill>
              <a:srgbClr val="00A6D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37" name="Line 169"/>
          <p:cNvSpPr>
            <a:spLocks noChangeShapeType="1"/>
          </p:cNvSpPr>
          <p:nvPr/>
        </p:nvSpPr>
        <p:spPr bwMode="auto">
          <a:xfrm flipV="1">
            <a:off x="2163763" y="3025775"/>
            <a:ext cx="488950" cy="30163"/>
          </a:xfrm>
          <a:prstGeom prst="line">
            <a:avLst/>
          </a:prstGeom>
          <a:noFill/>
          <a:ln w="19050">
            <a:solidFill>
              <a:srgbClr val="00A6D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38" name="Line 170"/>
          <p:cNvSpPr>
            <a:spLocks noChangeShapeType="1"/>
          </p:cNvSpPr>
          <p:nvPr/>
        </p:nvSpPr>
        <p:spPr bwMode="auto">
          <a:xfrm flipV="1">
            <a:off x="2652713" y="2898775"/>
            <a:ext cx="1587" cy="130175"/>
          </a:xfrm>
          <a:prstGeom prst="line">
            <a:avLst/>
          </a:prstGeom>
          <a:noFill/>
          <a:ln w="19050">
            <a:solidFill>
              <a:srgbClr val="00A6D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39" name="Line 171"/>
          <p:cNvSpPr>
            <a:spLocks noChangeShapeType="1"/>
          </p:cNvSpPr>
          <p:nvPr/>
        </p:nvSpPr>
        <p:spPr bwMode="auto">
          <a:xfrm>
            <a:off x="2652713" y="3025775"/>
            <a:ext cx="488950" cy="82550"/>
          </a:xfrm>
          <a:prstGeom prst="line">
            <a:avLst/>
          </a:prstGeom>
          <a:noFill/>
          <a:ln w="19050">
            <a:solidFill>
              <a:srgbClr val="00A6D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40" name="Line 172"/>
          <p:cNvSpPr>
            <a:spLocks noChangeShapeType="1"/>
          </p:cNvSpPr>
          <p:nvPr/>
        </p:nvSpPr>
        <p:spPr bwMode="auto">
          <a:xfrm flipV="1">
            <a:off x="3140075" y="2963863"/>
            <a:ext cx="1588" cy="136525"/>
          </a:xfrm>
          <a:prstGeom prst="line">
            <a:avLst/>
          </a:prstGeom>
          <a:noFill/>
          <a:ln w="19050">
            <a:solidFill>
              <a:srgbClr val="00A6D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41" name="Line 173"/>
          <p:cNvSpPr>
            <a:spLocks noChangeShapeType="1"/>
          </p:cNvSpPr>
          <p:nvPr/>
        </p:nvSpPr>
        <p:spPr bwMode="auto">
          <a:xfrm flipV="1">
            <a:off x="3141663" y="3084513"/>
            <a:ext cx="485775" cy="23812"/>
          </a:xfrm>
          <a:prstGeom prst="line">
            <a:avLst/>
          </a:prstGeom>
          <a:noFill/>
          <a:ln w="19050">
            <a:solidFill>
              <a:srgbClr val="00A6D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42" name="Freeform 174"/>
          <p:cNvSpPr>
            <a:spLocks/>
          </p:cNvSpPr>
          <p:nvPr/>
        </p:nvSpPr>
        <p:spPr bwMode="auto">
          <a:xfrm>
            <a:off x="1155700" y="2684463"/>
            <a:ext cx="71438" cy="55562"/>
          </a:xfrm>
          <a:custGeom>
            <a:avLst/>
            <a:gdLst>
              <a:gd name="T0" fmla="*/ 2147483647 w 36"/>
              <a:gd name="T1" fmla="*/ 2147483647 h 36"/>
              <a:gd name="T2" fmla="*/ 2147483647 w 36"/>
              <a:gd name="T3" fmla="*/ 0 h 36"/>
              <a:gd name="T4" fmla="*/ 0 w 36"/>
              <a:gd name="T5" fmla="*/ 0 h 36"/>
              <a:gd name="T6" fmla="*/ 2147483647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36"/>
                </a:moveTo>
                <a:lnTo>
                  <a:pt x="36" y="0"/>
                </a:lnTo>
                <a:lnTo>
                  <a:pt x="0" y="0"/>
                </a:lnTo>
                <a:lnTo>
                  <a:pt x="18" y="36"/>
                </a:lnTo>
                <a:close/>
              </a:path>
            </a:pathLst>
          </a:custGeom>
          <a:solidFill>
            <a:srgbClr val="00A6DE"/>
          </a:solidFill>
          <a:ln w="1588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43" name="Freeform 175"/>
          <p:cNvSpPr>
            <a:spLocks/>
          </p:cNvSpPr>
          <p:nvPr/>
        </p:nvSpPr>
        <p:spPr bwMode="auto">
          <a:xfrm>
            <a:off x="1316038" y="2811463"/>
            <a:ext cx="73025" cy="55562"/>
          </a:xfrm>
          <a:custGeom>
            <a:avLst/>
            <a:gdLst>
              <a:gd name="T0" fmla="*/ 2147483647 w 36"/>
              <a:gd name="T1" fmla="*/ 2147483647 h 36"/>
              <a:gd name="T2" fmla="*/ 2147483647 w 36"/>
              <a:gd name="T3" fmla="*/ 0 h 36"/>
              <a:gd name="T4" fmla="*/ 0 w 36"/>
              <a:gd name="T5" fmla="*/ 0 h 36"/>
              <a:gd name="T6" fmla="*/ 2147483647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36"/>
                </a:moveTo>
                <a:lnTo>
                  <a:pt x="36" y="0"/>
                </a:lnTo>
                <a:lnTo>
                  <a:pt x="0" y="0"/>
                </a:lnTo>
                <a:lnTo>
                  <a:pt x="18" y="36"/>
                </a:lnTo>
                <a:close/>
              </a:path>
            </a:pathLst>
          </a:custGeom>
          <a:solidFill>
            <a:srgbClr val="00A6DE"/>
          </a:solidFill>
          <a:ln w="1588">
            <a:solidFill>
              <a:srgbClr val="00A6D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44" name="Freeform 176"/>
          <p:cNvSpPr>
            <a:spLocks/>
          </p:cNvSpPr>
          <p:nvPr/>
        </p:nvSpPr>
        <p:spPr bwMode="auto">
          <a:xfrm>
            <a:off x="1476375" y="2887663"/>
            <a:ext cx="74613" cy="55562"/>
          </a:xfrm>
          <a:custGeom>
            <a:avLst/>
            <a:gdLst>
              <a:gd name="T0" fmla="*/ 2147483647 w 36"/>
              <a:gd name="T1" fmla="*/ 2147483647 h 36"/>
              <a:gd name="T2" fmla="*/ 2147483647 w 36"/>
              <a:gd name="T3" fmla="*/ 0 h 36"/>
              <a:gd name="T4" fmla="*/ 0 w 36"/>
              <a:gd name="T5" fmla="*/ 0 h 36"/>
              <a:gd name="T6" fmla="*/ 2147483647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36"/>
                </a:moveTo>
                <a:lnTo>
                  <a:pt x="36" y="0"/>
                </a:lnTo>
                <a:lnTo>
                  <a:pt x="0" y="0"/>
                </a:lnTo>
                <a:lnTo>
                  <a:pt x="18" y="36"/>
                </a:lnTo>
                <a:close/>
              </a:path>
            </a:pathLst>
          </a:custGeom>
          <a:solidFill>
            <a:srgbClr val="00A6DE"/>
          </a:solidFill>
          <a:ln w="1588">
            <a:solidFill>
              <a:srgbClr val="00A6D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45" name="Freeform 177"/>
          <p:cNvSpPr>
            <a:spLocks/>
          </p:cNvSpPr>
          <p:nvPr/>
        </p:nvSpPr>
        <p:spPr bwMode="auto">
          <a:xfrm>
            <a:off x="1639888" y="2905125"/>
            <a:ext cx="74612" cy="55563"/>
          </a:xfrm>
          <a:custGeom>
            <a:avLst/>
            <a:gdLst>
              <a:gd name="T0" fmla="*/ 2147483647 w 36"/>
              <a:gd name="T1" fmla="*/ 2147483647 h 36"/>
              <a:gd name="T2" fmla="*/ 2147483647 w 36"/>
              <a:gd name="T3" fmla="*/ 0 h 36"/>
              <a:gd name="T4" fmla="*/ 0 w 36"/>
              <a:gd name="T5" fmla="*/ 0 h 36"/>
              <a:gd name="T6" fmla="*/ 2147483647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36"/>
                </a:moveTo>
                <a:lnTo>
                  <a:pt x="36" y="0"/>
                </a:lnTo>
                <a:lnTo>
                  <a:pt x="0" y="0"/>
                </a:lnTo>
                <a:lnTo>
                  <a:pt x="18" y="36"/>
                </a:lnTo>
                <a:close/>
              </a:path>
            </a:pathLst>
          </a:custGeom>
          <a:solidFill>
            <a:srgbClr val="00A6DE"/>
          </a:solidFill>
          <a:ln w="1588">
            <a:solidFill>
              <a:srgbClr val="00A6D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46" name="Freeform 178"/>
          <p:cNvSpPr>
            <a:spLocks/>
          </p:cNvSpPr>
          <p:nvPr/>
        </p:nvSpPr>
        <p:spPr bwMode="auto">
          <a:xfrm>
            <a:off x="2128838" y="3027363"/>
            <a:ext cx="71437" cy="55562"/>
          </a:xfrm>
          <a:custGeom>
            <a:avLst/>
            <a:gdLst>
              <a:gd name="T0" fmla="*/ 2147483647 w 36"/>
              <a:gd name="T1" fmla="*/ 2147483647 h 36"/>
              <a:gd name="T2" fmla="*/ 2147483647 w 36"/>
              <a:gd name="T3" fmla="*/ 0 h 36"/>
              <a:gd name="T4" fmla="*/ 0 w 36"/>
              <a:gd name="T5" fmla="*/ 0 h 36"/>
              <a:gd name="T6" fmla="*/ 2147483647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36"/>
                </a:moveTo>
                <a:lnTo>
                  <a:pt x="36" y="0"/>
                </a:lnTo>
                <a:lnTo>
                  <a:pt x="0" y="0"/>
                </a:lnTo>
                <a:lnTo>
                  <a:pt x="18" y="36"/>
                </a:lnTo>
                <a:close/>
              </a:path>
            </a:pathLst>
          </a:custGeom>
          <a:solidFill>
            <a:srgbClr val="00A6DE"/>
          </a:solidFill>
          <a:ln w="1588">
            <a:solidFill>
              <a:srgbClr val="00A6D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47" name="Freeform 179"/>
          <p:cNvSpPr>
            <a:spLocks/>
          </p:cNvSpPr>
          <p:nvPr/>
        </p:nvSpPr>
        <p:spPr bwMode="auto">
          <a:xfrm>
            <a:off x="2616200" y="2998788"/>
            <a:ext cx="73025" cy="55562"/>
          </a:xfrm>
          <a:custGeom>
            <a:avLst/>
            <a:gdLst>
              <a:gd name="T0" fmla="*/ 2147483647 w 36"/>
              <a:gd name="T1" fmla="*/ 2147483647 h 36"/>
              <a:gd name="T2" fmla="*/ 2147483647 w 36"/>
              <a:gd name="T3" fmla="*/ 0 h 36"/>
              <a:gd name="T4" fmla="*/ 0 w 36"/>
              <a:gd name="T5" fmla="*/ 0 h 36"/>
              <a:gd name="T6" fmla="*/ 2147483647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36"/>
                </a:moveTo>
                <a:lnTo>
                  <a:pt x="36" y="0"/>
                </a:lnTo>
                <a:lnTo>
                  <a:pt x="0" y="0"/>
                </a:lnTo>
                <a:lnTo>
                  <a:pt x="18" y="36"/>
                </a:lnTo>
                <a:close/>
              </a:path>
            </a:pathLst>
          </a:custGeom>
          <a:solidFill>
            <a:srgbClr val="00A6DE"/>
          </a:solidFill>
          <a:ln w="1588">
            <a:solidFill>
              <a:srgbClr val="00A6D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48" name="Freeform 180"/>
          <p:cNvSpPr>
            <a:spLocks/>
          </p:cNvSpPr>
          <p:nvPr/>
        </p:nvSpPr>
        <p:spPr bwMode="auto">
          <a:xfrm>
            <a:off x="3103563" y="3079750"/>
            <a:ext cx="73025" cy="55563"/>
          </a:xfrm>
          <a:custGeom>
            <a:avLst/>
            <a:gdLst>
              <a:gd name="T0" fmla="*/ 2147483647 w 36"/>
              <a:gd name="T1" fmla="*/ 2147483647 h 36"/>
              <a:gd name="T2" fmla="*/ 2147483647 w 36"/>
              <a:gd name="T3" fmla="*/ 0 h 36"/>
              <a:gd name="T4" fmla="*/ 0 w 36"/>
              <a:gd name="T5" fmla="*/ 0 h 36"/>
              <a:gd name="T6" fmla="*/ 2147483647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8" y="36"/>
                </a:moveTo>
                <a:lnTo>
                  <a:pt x="36" y="0"/>
                </a:lnTo>
                <a:lnTo>
                  <a:pt x="0" y="0"/>
                </a:lnTo>
                <a:lnTo>
                  <a:pt x="18" y="36"/>
                </a:lnTo>
                <a:close/>
              </a:path>
            </a:pathLst>
          </a:custGeom>
          <a:solidFill>
            <a:srgbClr val="00A6DE"/>
          </a:solidFill>
          <a:ln w="1588">
            <a:solidFill>
              <a:srgbClr val="00A6DE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49" name="Rectangle 181"/>
          <p:cNvSpPr>
            <a:spLocks noChangeArrowheads="1"/>
          </p:cNvSpPr>
          <p:nvPr/>
        </p:nvSpPr>
        <p:spPr bwMode="auto">
          <a:xfrm>
            <a:off x="1268413" y="1997075"/>
            <a:ext cx="21161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/>
              <a:t>Placebo-controlled Trials</a:t>
            </a:r>
          </a:p>
        </p:txBody>
      </p:sp>
      <p:sp>
        <p:nvSpPr>
          <p:cNvPr id="28850" name="Rectangle 182"/>
          <p:cNvSpPr>
            <a:spLocks noChangeArrowheads="1"/>
          </p:cNvSpPr>
          <p:nvPr/>
        </p:nvSpPr>
        <p:spPr bwMode="auto">
          <a:xfrm>
            <a:off x="4283075" y="6029325"/>
            <a:ext cx="1014413" cy="18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/>
              <a:t>Time (week)</a:t>
            </a:r>
          </a:p>
        </p:txBody>
      </p:sp>
      <p:sp>
        <p:nvSpPr>
          <p:cNvPr id="28851" name="Line 183"/>
          <p:cNvSpPr>
            <a:spLocks noChangeShapeType="1"/>
          </p:cNvSpPr>
          <p:nvPr/>
        </p:nvSpPr>
        <p:spPr bwMode="auto">
          <a:xfrm>
            <a:off x="5292725" y="1355725"/>
            <a:ext cx="3905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52" name="Line 184"/>
          <p:cNvSpPr>
            <a:spLocks noChangeShapeType="1"/>
          </p:cNvSpPr>
          <p:nvPr/>
        </p:nvSpPr>
        <p:spPr bwMode="auto">
          <a:xfrm>
            <a:off x="5292725" y="1552575"/>
            <a:ext cx="39052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53" name="Line 185"/>
          <p:cNvSpPr>
            <a:spLocks noChangeShapeType="1"/>
          </p:cNvSpPr>
          <p:nvPr/>
        </p:nvSpPr>
        <p:spPr bwMode="auto">
          <a:xfrm>
            <a:off x="5292725" y="1720850"/>
            <a:ext cx="390525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8854" name="AutoShape 186"/>
          <p:cNvSpPr>
            <a:spLocks noChangeArrowheads="1"/>
          </p:cNvSpPr>
          <p:nvPr/>
        </p:nvSpPr>
        <p:spPr bwMode="auto">
          <a:xfrm flipV="1">
            <a:off x="5421313" y="1279525"/>
            <a:ext cx="128587" cy="1460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28855" name="Rectangle 187"/>
          <p:cNvSpPr>
            <a:spLocks noChangeArrowheads="1"/>
          </p:cNvSpPr>
          <p:nvPr/>
        </p:nvSpPr>
        <p:spPr bwMode="auto">
          <a:xfrm>
            <a:off x="5430838" y="1473200"/>
            <a:ext cx="120650" cy="133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28856" name="AutoShape 188"/>
          <p:cNvSpPr>
            <a:spLocks noChangeAspect="1" noChangeArrowheads="1"/>
          </p:cNvSpPr>
          <p:nvPr/>
        </p:nvSpPr>
        <p:spPr bwMode="auto">
          <a:xfrm flipH="1">
            <a:off x="5424488" y="1644650"/>
            <a:ext cx="128587" cy="144463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28857" name="Rectangle 189"/>
          <p:cNvSpPr>
            <a:spLocks noChangeArrowheads="1"/>
          </p:cNvSpPr>
          <p:nvPr/>
        </p:nvSpPr>
        <p:spPr bwMode="auto">
          <a:xfrm>
            <a:off x="996950" y="2028825"/>
            <a:ext cx="80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WHY DO WE EAT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7630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Hunger</a:t>
            </a:r>
          </a:p>
          <a:p>
            <a:pPr lvl="1" eaLnBrk="1" hangingPunct="1">
              <a:lnSpc>
                <a:spcPct val="135000"/>
              </a:lnSpc>
              <a:buFont typeface="Arial" pitchFamily="34" charset="0"/>
              <a:buChar char="•"/>
            </a:pPr>
            <a:r>
              <a:rPr lang="en-US" sz="2500" dirty="0" smtClean="0"/>
              <a:t>Physiological (internal) drive to eat</a:t>
            </a:r>
          </a:p>
          <a:p>
            <a:pPr lvl="1" eaLnBrk="1" hangingPunct="1">
              <a:lnSpc>
                <a:spcPct val="135000"/>
              </a:lnSpc>
              <a:buFont typeface="Arial" pitchFamily="34" charset="0"/>
              <a:buChar char="•"/>
            </a:pPr>
            <a:r>
              <a:rPr lang="en-US" sz="2500" dirty="0" smtClean="0"/>
              <a:t>The feeling that prompts thought of food and motivates food consumption</a:t>
            </a:r>
          </a:p>
          <a:p>
            <a:pPr lvl="1" eaLnBrk="1" hangingPunct="1">
              <a:lnSpc>
                <a:spcPct val="135000"/>
              </a:lnSpc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FFFFFF"/>
                </a:solidFill>
              </a:rPr>
              <a:t>Influenced by nutrients in the bloodstream, eating patterns, climate, etc</a:t>
            </a:r>
          </a:p>
          <a:p>
            <a:pPr lvl="1" eaLnBrk="1" hangingPunct="1">
              <a:lnSpc>
                <a:spcPct val="135000"/>
              </a:lnSpc>
              <a:buFont typeface="Arial" pitchFamily="34" charset="0"/>
              <a:buChar char="•"/>
            </a:pPr>
            <a:r>
              <a:rPr lang="en-US" sz="2500" dirty="0" smtClean="0"/>
              <a:t>Controlled internally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5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200" dirty="0" smtClean="0"/>
              <a:t>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6"/>
          <p:cNvSpPr>
            <a:spLocks noChangeArrowheads="1"/>
          </p:cNvSpPr>
          <p:nvPr/>
        </p:nvSpPr>
        <p:spPr bwMode="auto">
          <a:xfrm>
            <a:off x="323850" y="0"/>
            <a:ext cx="882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defTabSz="762000" eaLnBrk="0" hangingPunct="0">
              <a:lnSpc>
                <a:spcPct val="85000"/>
              </a:lnSpc>
            </a:pPr>
            <a:r>
              <a:rPr lang="en-GB" sz="3600" b="1"/>
              <a:t>Long term weight loss maintenance</a:t>
            </a:r>
            <a:r>
              <a:rPr lang="en-US" sz="3200" b="1">
                <a:latin typeface="Comic Sans MS" pitchFamily="66" charset="0"/>
              </a:rPr>
              <a:t/>
            </a:r>
            <a:br>
              <a:rPr lang="en-US" sz="3200" b="1">
                <a:latin typeface="Comic Sans MS" pitchFamily="66" charset="0"/>
              </a:rPr>
            </a:br>
            <a:endParaRPr lang="en-US" sz="1800" b="1">
              <a:latin typeface="Comic Sans MS" pitchFamily="66" charset="0"/>
            </a:endParaRPr>
          </a:p>
        </p:txBody>
      </p:sp>
      <p:sp>
        <p:nvSpPr>
          <p:cNvPr id="14339" name="Text Box 207"/>
          <p:cNvSpPr txBox="1">
            <a:spLocks noChangeArrowheads="1"/>
          </p:cNvSpPr>
          <p:nvPr/>
        </p:nvSpPr>
        <p:spPr bwMode="auto">
          <a:xfrm>
            <a:off x="5364163" y="6473825"/>
            <a:ext cx="377983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1600" b="1">
                <a:solidFill>
                  <a:srgbClr val="FFFFFF"/>
                </a:solidFill>
              </a:rPr>
              <a:t>Sjöström, L. et al. N Engl J Med 2007</a:t>
            </a:r>
          </a:p>
        </p:txBody>
      </p:sp>
      <p:sp>
        <p:nvSpPr>
          <p:cNvPr id="14340" name="Rectangle 208"/>
          <p:cNvSpPr>
            <a:spLocks noChangeArrowheads="1"/>
          </p:cNvSpPr>
          <p:nvPr/>
        </p:nvSpPr>
        <p:spPr bwMode="auto">
          <a:xfrm>
            <a:off x="5292725" y="3573463"/>
            <a:ext cx="215900" cy="14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14341" name="Picture 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12875"/>
            <a:ext cx="71278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Mortality benefit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280025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n-GB" smtClean="0"/>
              <a:t>Diet/Drug induced weight loss NO mortality benefit (yet)</a:t>
            </a:r>
          </a:p>
        </p:txBody>
      </p:sp>
      <p:pic>
        <p:nvPicPr>
          <p:cNvPr id="15364" name="Picture 5" descr="04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66888"/>
            <a:ext cx="6553200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877050" y="6156325"/>
            <a:ext cx="22669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Sjostrom NEJM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9"/>
          <p:cNvSpPr>
            <a:spLocks noGrp="1"/>
          </p:cNvSpPr>
          <p:nvPr>
            <p:ph sz="half" idx="2"/>
          </p:nvPr>
        </p:nvSpPr>
        <p:spPr>
          <a:xfrm>
            <a:off x="4179888" y="2182813"/>
            <a:ext cx="4964112" cy="3113087"/>
          </a:xfrm>
        </p:spPr>
        <p:txBody>
          <a:bodyPr/>
          <a:lstStyle/>
          <a:p>
            <a:pPr marL="457200" indent="-457200" eaLnBrk="1" hangingPunct="1">
              <a:buFont typeface="Verdana" pitchFamily="34" charset="0"/>
              <a:buAutoNum type="arabicPeriod"/>
            </a:pPr>
            <a:r>
              <a:rPr lang="en-GB" smtClean="0">
                <a:solidFill>
                  <a:srgbClr val="FFFFD3"/>
                </a:solidFill>
              </a:rPr>
              <a:t>Small pouch</a:t>
            </a:r>
          </a:p>
          <a:p>
            <a:pPr marL="457200" indent="-457200" eaLnBrk="1" hangingPunct="1">
              <a:buFont typeface="Verdana" pitchFamily="34" charset="0"/>
              <a:buAutoNum type="arabicPeriod"/>
            </a:pPr>
            <a:r>
              <a:rPr lang="en-GB" smtClean="0">
                <a:solidFill>
                  <a:srgbClr val="FFFFD3"/>
                </a:solidFill>
              </a:rPr>
              <a:t>Bypassed stomach and duodenum </a:t>
            </a:r>
          </a:p>
          <a:p>
            <a:pPr marL="457200" indent="-457200" eaLnBrk="1" hangingPunct="1">
              <a:buFont typeface="Verdana" pitchFamily="34" charset="0"/>
              <a:buAutoNum type="arabicPeriod"/>
            </a:pPr>
            <a:r>
              <a:rPr lang="en-GB" smtClean="0">
                <a:solidFill>
                  <a:srgbClr val="FFFFD3"/>
                </a:solidFill>
              </a:rPr>
              <a:t>Altered bile flow</a:t>
            </a:r>
          </a:p>
          <a:p>
            <a:pPr marL="457200" indent="-457200" eaLnBrk="1" hangingPunct="1">
              <a:buFont typeface="Verdana" pitchFamily="34" charset="0"/>
              <a:buAutoNum type="arabicPeriod"/>
            </a:pPr>
            <a:r>
              <a:rPr lang="en-GB" smtClean="0">
                <a:solidFill>
                  <a:srgbClr val="FFFFD3"/>
                </a:solidFill>
              </a:rPr>
              <a:t>Distal jejunum in contact with food earlier</a:t>
            </a:r>
          </a:p>
          <a:p>
            <a:pPr marL="457200" indent="-457200" eaLnBrk="1" hangingPunct="1">
              <a:buFont typeface="Verdana" pitchFamily="34" charset="0"/>
              <a:buAutoNum type="arabicPeriod"/>
            </a:pPr>
            <a:r>
              <a:rPr lang="en-GB" smtClean="0">
                <a:solidFill>
                  <a:srgbClr val="FFFFD3"/>
                </a:solidFill>
              </a:rPr>
              <a:t>Vagal manipulation </a:t>
            </a:r>
          </a:p>
          <a:p>
            <a:pPr marL="457200" indent="-457200" eaLnBrk="1" hangingPunct="1">
              <a:buFont typeface="Monotype Sorts"/>
              <a:buNone/>
            </a:pPr>
            <a:endParaRPr lang="en-GB" smtClean="0">
              <a:solidFill>
                <a:srgbClr val="FFFFD3"/>
              </a:solidFill>
            </a:endParaRPr>
          </a:p>
        </p:txBody>
      </p:sp>
      <p:pic>
        <p:nvPicPr>
          <p:cNvPr id="16387" name="Picture 8" descr="http://www.sciencemag.org/content/vol320/issue5875/images/medium/438-1-m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1319213"/>
            <a:ext cx="4008437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250825" y="336550"/>
            <a:ext cx="8713788" cy="65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/>
            <a:r>
              <a:rPr lang="en-US" sz="3200" b="1">
                <a:solidFill>
                  <a:srgbClr val="FFFFD3"/>
                </a:solidFill>
              </a:rPr>
              <a:t>Gastric bypass - It’s five operations in one!</a:t>
            </a:r>
            <a:r>
              <a:rPr lang="en-US" sz="4000">
                <a:solidFill>
                  <a:srgbClr val="FFFFD3"/>
                </a:solidFill>
              </a:rPr>
              <a:t/>
            </a:r>
            <a:br>
              <a:rPr lang="en-US" sz="4000">
                <a:solidFill>
                  <a:srgbClr val="FFFFD3"/>
                </a:solidFill>
              </a:rPr>
            </a:br>
            <a:endParaRPr lang="en-US" sz="4000">
              <a:solidFill>
                <a:srgbClr val="FFFFD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357188"/>
            <a:ext cx="7772400" cy="1143000"/>
          </a:xfrm>
        </p:spPr>
        <p:txBody>
          <a:bodyPr/>
          <a:lstStyle/>
          <a:p>
            <a:r>
              <a:rPr lang="en-US" sz="3600" smtClean="0"/>
              <a:t>Adjustable Silastic Gastric Banding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43400" y="1981200"/>
            <a:ext cx="4648200" cy="41148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Adjustable Lap Band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&lt;1 hr procedure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1 day in-patient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20% weight loss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1:1000 Risk of Death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High risk of re-operation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Self-sabotage easier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Reversible </a:t>
            </a:r>
          </a:p>
          <a:p>
            <a:pPr marL="0" indent="0">
              <a:buFont typeface="Monotype Sorts" charset="2"/>
              <a:buNone/>
              <a:defRPr/>
            </a:pPr>
            <a:endParaRPr lang="en-US" sz="2400" dirty="0"/>
          </a:p>
        </p:txBody>
      </p:sp>
      <p:pic>
        <p:nvPicPr>
          <p:cNvPr id="27652" name="Picture 14" descr="Y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28813"/>
            <a:ext cx="3983037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Sleeve gastrectomy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3"/>
            <a:ext cx="4224337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3438" y="1700213"/>
            <a:ext cx="4500562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l"/>
              <a:defRPr/>
            </a:pPr>
            <a:endParaRPr lang="en-US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 pitchFamily="34" charset="0"/>
              <a:buChar char="•"/>
              <a:defRPr/>
            </a:pPr>
            <a:r>
              <a:rPr lang="en-US" sz="2400" b="1" kern="0" dirty="0">
                <a:latin typeface="+mn-lt"/>
              </a:rPr>
              <a:t>Laparoscopic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1-2 hour procedure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2-3 days in-patient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25% weight loss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1:300 Risk of Death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1:10 complications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1</a:t>
            </a:r>
            <a:r>
              <a:rPr lang="en-US" sz="2400" kern="0" baseline="30000" dirty="0">
                <a:latin typeface="+mn-lt"/>
              </a:rPr>
              <a:t>st</a:t>
            </a:r>
            <a:r>
              <a:rPr lang="en-US" sz="2400" kern="0" dirty="0">
                <a:latin typeface="+mn-lt"/>
              </a:rPr>
              <a:t> choice for very obese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  <a:defRPr/>
            </a:pPr>
            <a:endParaRPr lang="en-US" sz="2400" kern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7800" y="307975"/>
            <a:ext cx="3798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>
                <a:solidFill>
                  <a:schemeClr val="bg1"/>
                </a:solidFill>
                <a:latin typeface="Comic Sans MS" pitchFamily="66" charset="0"/>
              </a:rPr>
              <a:t>Physiology?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en-GB" sz="3600" b="1" smtClean="0"/>
              <a:t>Decreasing adipocyte mass</a:t>
            </a:r>
          </a:p>
        </p:txBody>
      </p:sp>
      <p:graphicFrame>
        <p:nvGraphicFramePr>
          <p:cNvPr id="84992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1149350"/>
          <a:ext cx="4740275" cy="397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Prism Project" r:id="rId3" imgW="3913560" imgH="3282480" progId="Prism5.Document">
                  <p:embed/>
                </p:oleObj>
              </mc:Choice>
              <mc:Fallback>
                <p:oleObj name="Prism Project" r:id="rId3" imgW="3913560" imgH="3282480" progId="Prism5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9350"/>
                        <a:ext cx="4740275" cy="397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2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83188" y="1050925"/>
          <a:ext cx="3700462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rism Project" r:id="rId5" imgW="3913560" imgH="3172680" progId="Prism5.Document">
                  <p:embed/>
                </p:oleObj>
              </mc:Choice>
              <mc:Fallback>
                <p:oleObj name="Prism Project" r:id="rId5" imgW="3913560" imgH="3172680" progId="Prism5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1050925"/>
                        <a:ext cx="3700462" cy="300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25" name="Object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221288" y="3824288"/>
          <a:ext cx="3741737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rism Project" r:id="rId7" imgW="3913560" imgH="3172680" progId="Prism5.Document">
                  <p:embed/>
                </p:oleObj>
              </mc:Choice>
              <mc:Fallback>
                <p:oleObj name="Prism Project" r:id="rId7" imgW="3913560" imgH="3172680" progId="Prism5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88" y="3824288"/>
                        <a:ext cx="3741737" cy="303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531938" y="4414838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GB"/>
          </a:p>
        </p:txBody>
      </p:sp>
      <p:sp>
        <p:nvSpPr>
          <p:cNvPr id="849927" name="Text Box 7"/>
          <p:cNvSpPr txBox="1">
            <a:spLocks noChangeArrowheads="1"/>
          </p:cNvSpPr>
          <p:nvPr/>
        </p:nvSpPr>
        <p:spPr bwMode="auto">
          <a:xfrm>
            <a:off x="0" y="5056188"/>
            <a:ext cx="5103813" cy="1801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/>
              <a:t>Progressive weight loss</a:t>
            </a:r>
          </a:p>
          <a:p>
            <a:pPr>
              <a:spcBef>
                <a:spcPct val="50000"/>
              </a:spcBef>
              <a:buFont typeface="Arial" pitchFamily="34" charset="0"/>
              <a:buChar char="-"/>
            </a:pPr>
            <a:r>
              <a:rPr lang="en-GB" sz="2800" b="1"/>
              <a:t> Decreased fasting leptin</a:t>
            </a:r>
          </a:p>
          <a:p>
            <a:pPr>
              <a:spcBef>
                <a:spcPct val="50000"/>
              </a:spcBef>
              <a:buFont typeface="Arial" pitchFamily="34" charset="0"/>
              <a:buChar char="-"/>
            </a:pPr>
            <a:r>
              <a:rPr lang="en-GB" sz="2800" b="1"/>
              <a:t> Decreased fasting insulin</a:t>
            </a:r>
            <a:r>
              <a:rPr lang="en-GB" b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smtClean="0"/>
              <a:t>Visual analogue scores</a:t>
            </a:r>
          </a:p>
        </p:txBody>
      </p:sp>
      <p:graphicFrame>
        <p:nvGraphicFramePr>
          <p:cNvPr id="4098" name="Object 21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421188" y="1133475"/>
          <a:ext cx="4384675" cy="479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rism Project" r:id="rId3" imgW="3895200" imgH="3241440" progId="Prism5.Document">
                  <p:embed/>
                </p:oleObj>
              </mc:Choice>
              <mc:Fallback>
                <p:oleObj name="Prism Project" r:id="rId3" imgW="3895200" imgH="3241440" progId="Prism5.Document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1133475"/>
                        <a:ext cx="4384675" cy="479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2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-887413" y="1112838"/>
          <a:ext cx="5762626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Prism Project" r:id="rId5" imgW="5623560" imgH="3236760" progId="Prism5.Document">
                  <p:embed/>
                </p:oleObj>
              </mc:Choice>
              <mc:Fallback>
                <p:oleObj name="Prism Project" r:id="rId5" imgW="5623560" imgH="3236760" progId="Prism5.Document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87413" y="1112838"/>
                        <a:ext cx="5762626" cy="477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27"/>
          <p:cNvSpPr>
            <a:spLocks noChangeArrowheads="1"/>
          </p:cNvSpPr>
          <p:nvPr/>
        </p:nvSpPr>
        <p:spPr bwMode="auto">
          <a:xfrm>
            <a:off x="5118100" y="6350000"/>
            <a:ext cx="402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chemeClr val="tx2"/>
                </a:solidFill>
                <a:latin typeface="Comic Sans MS" pitchFamily="66" charset="0"/>
              </a:rPr>
              <a:t>le Roux, Borg et al 2006 Brit J Surg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38" y="336550"/>
            <a:ext cx="8907462" cy="654050"/>
          </a:xfrm>
        </p:spPr>
        <p:txBody>
          <a:bodyPr/>
          <a:lstStyle/>
          <a:p>
            <a:r>
              <a:rPr lang="en-GB" sz="3600" b="1" smtClean="0"/>
              <a:t>PYY response after bariatric surgery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593725" y="1187450"/>
          <a:ext cx="9253538" cy="555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hart" r:id="rId4" imgW="7353300" imgH="4219665" progId="MSGraph.Chart.8">
                  <p:embed followColorScheme="full"/>
                </p:oleObj>
              </mc:Choice>
              <mc:Fallback>
                <p:oleObj name="Chart" r:id="rId4" imgW="7353300" imgH="421966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1187450"/>
                        <a:ext cx="9253538" cy="555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363663" y="6491288"/>
            <a:ext cx="1835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Time point (min)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362325"/>
            <a:ext cx="10683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PYY </a:t>
            </a:r>
          </a:p>
          <a:p>
            <a:r>
              <a:rPr lang="en-GB" b="1"/>
              <a:t>pmol/L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468438" y="2667000"/>
            <a:ext cx="1143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MEAL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957388" y="3216275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430963" y="6588125"/>
            <a:ext cx="284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latin typeface="Comic Sans MS" pitchFamily="66" charset="0"/>
              </a:rPr>
              <a:t>le Roux et al Ann Surg 2006</a:t>
            </a:r>
          </a:p>
        </p:txBody>
      </p:sp>
      <p:sp>
        <p:nvSpPr>
          <p:cNvPr id="5129" name="Rectangle 21"/>
          <p:cNvSpPr>
            <a:spLocks noChangeArrowheads="1"/>
          </p:cNvSpPr>
          <p:nvPr/>
        </p:nvSpPr>
        <p:spPr bwMode="auto">
          <a:xfrm>
            <a:off x="5410200" y="1384300"/>
            <a:ext cx="115888" cy="141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None/>
            </a:pPr>
            <a:endParaRPr lang="en-GB" sz="240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6550"/>
            <a:ext cx="7129462" cy="654050"/>
          </a:xfrm>
        </p:spPr>
        <p:txBody>
          <a:bodyPr/>
          <a:lstStyle/>
          <a:p>
            <a:pPr algn="ctr"/>
            <a:r>
              <a:rPr lang="en-GB" b="1" smtClean="0"/>
              <a:t>PYY response pre &amp; post RYGB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 rot="10800000" flipV="1">
            <a:off x="2662238" y="6156325"/>
            <a:ext cx="36687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        </a:t>
            </a:r>
            <a:r>
              <a:rPr lang="en-GB" sz="2800" b="1"/>
              <a:t>Months post-op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25488" y="1130300"/>
          <a:ext cx="6967537" cy="531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Prism Project" r:id="rId3" imgW="4361400" imgH="2494440" progId="Prism5.Document">
                  <p:embed/>
                </p:oleObj>
              </mc:Choice>
              <mc:Fallback>
                <p:oleObj name="Prism Project" r:id="rId3" imgW="4361400" imgH="2494440" progId="Prism5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1130300"/>
                        <a:ext cx="6967537" cy="531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3109913"/>
            <a:ext cx="1901825" cy="1370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latin typeface="Comic Sans MS" pitchFamily="66" charset="0"/>
              </a:rPr>
              <a:t>PYY AUC</a:t>
            </a:r>
          </a:p>
          <a:p>
            <a:r>
              <a:rPr lang="en-GB" sz="2400" b="1">
                <a:latin typeface="Comic Sans MS" pitchFamily="66" charset="0"/>
              </a:rPr>
              <a:t>pmol/l/min</a:t>
            </a:r>
          </a:p>
          <a:p>
            <a:pPr algn="ctr">
              <a:spcBef>
                <a:spcPct val="50000"/>
              </a:spcBef>
            </a:pPr>
            <a:endParaRPr lang="en-GB" sz="2400" b="1">
              <a:latin typeface="Comic Sans MS" pitchFamily="66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045200" y="6559550"/>
            <a:ext cx="3289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Comic Sans MS" pitchFamily="66" charset="0"/>
              </a:rPr>
              <a:t>le Roux et al Ann Surg 2009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786563" y="2387600"/>
            <a:ext cx="641350" cy="3300413"/>
          </a:xfrm>
          <a:prstGeom prst="rect">
            <a:avLst/>
          </a:prstGeom>
          <a:solidFill>
            <a:srgbClr val="94A1FE"/>
          </a:solidFill>
          <a:ln w="9525" algn="ctr">
            <a:solidFill>
              <a:srgbClr val="87AEF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7739063" y="2374900"/>
            <a:ext cx="627062" cy="3289300"/>
          </a:xfrm>
          <a:prstGeom prst="rect">
            <a:avLst/>
          </a:prstGeom>
          <a:solidFill>
            <a:srgbClr val="94A1FE"/>
          </a:solidFill>
          <a:ln w="9525" algn="ctr">
            <a:solidFill>
              <a:srgbClr val="94A1F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7096125" y="2155825"/>
            <a:ext cx="0" cy="204788"/>
          </a:xfrm>
          <a:prstGeom prst="line">
            <a:avLst/>
          </a:prstGeom>
          <a:noFill/>
          <a:ln w="9525">
            <a:solidFill>
              <a:srgbClr val="87AEF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8024813" y="2184400"/>
            <a:ext cx="14287" cy="176213"/>
          </a:xfrm>
          <a:prstGeom prst="line">
            <a:avLst/>
          </a:prstGeom>
          <a:noFill/>
          <a:ln w="9525">
            <a:solidFill>
              <a:srgbClr val="87AEF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6946900" y="2128838"/>
            <a:ext cx="300038" cy="14287"/>
          </a:xfrm>
          <a:prstGeom prst="line">
            <a:avLst/>
          </a:prstGeom>
          <a:noFill/>
          <a:ln w="9525">
            <a:solidFill>
              <a:srgbClr val="87AEF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7902575" y="2184400"/>
            <a:ext cx="273050" cy="0"/>
          </a:xfrm>
          <a:prstGeom prst="line">
            <a:avLst/>
          </a:prstGeom>
          <a:noFill/>
          <a:ln w="9525">
            <a:solidFill>
              <a:srgbClr val="87AEFD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742113" y="1760538"/>
            <a:ext cx="75088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FFFF00"/>
                </a:solidFill>
              </a:rPr>
              <a:t>***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7721600" y="1787525"/>
            <a:ext cx="660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 b="1">
                <a:solidFill>
                  <a:srgbClr val="FFFF00"/>
                </a:solidFill>
              </a:rPr>
              <a:t>***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729413" y="5761038"/>
            <a:ext cx="792162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/>
              <a:t>12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7734300" y="5745163"/>
            <a:ext cx="6350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/>
              <a:t>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/>
            <a:r>
              <a:rPr lang="en-US" b="1" dirty="0" smtClean="0"/>
              <a:t>WHY WE EAT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00CC00"/>
                </a:solidFill>
              </a:rPr>
              <a:t>SATIETY</a:t>
            </a:r>
            <a:endParaRPr lang="en-US" b="1" dirty="0" smtClean="0">
              <a:solidFill>
                <a:srgbClr val="00CC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 If the quest for food is successful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the brain signals the body to stop eating (hunger is suppressed).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600" b="1" smtClean="0"/>
              <a:t>Postprandial and fasting GLP-1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606550"/>
            <a:ext cx="4440238" cy="4878388"/>
          </a:xfrm>
          <a:solidFill>
            <a:srgbClr val="FFFFFF"/>
          </a:solidFill>
        </p:spPr>
      </p:pic>
      <p:pic>
        <p:nvPicPr>
          <p:cNvPr id="20484" name="Picture 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8975" y="1614488"/>
            <a:ext cx="4394200" cy="4870450"/>
          </a:xfrm>
          <a:solidFill>
            <a:srgbClr val="FFFFFF"/>
          </a:solidFill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08500" y="6502400"/>
            <a:ext cx="46355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latin typeface="Comic Sans MS" pitchFamily="66" charset="0"/>
              </a:rPr>
              <a:t>le Roux, Pournaras et al Ann of Surg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914400"/>
          </a:xfrm>
        </p:spPr>
        <p:txBody>
          <a:bodyPr/>
          <a:lstStyle/>
          <a:p>
            <a:pPr algn="ctr">
              <a:lnSpc>
                <a:spcPct val="50000"/>
              </a:lnSpc>
            </a:pPr>
            <a:r>
              <a:rPr lang="en-US" sz="3600" b="1" smtClean="0"/>
              <a:t>Ghrelin post meal</a:t>
            </a:r>
            <a:r>
              <a:rPr lang="en-US" b="1" smtClean="0"/>
              <a:t/>
            </a:r>
            <a:br>
              <a:rPr lang="en-US" b="1" smtClean="0"/>
            </a:br>
            <a:endParaRPr lang="en-GB" smtClean="0"/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0825" y="1196975"/>
          <a:ext cx="8713788" cy="539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Photo Editor Photo" r:id="rId3" imgW="5952381" imgH="4923810" progId="">
                  <p:embed/>
                </p:oleObj>
              </mc:Choice>
              <mc:Fallback>
                <p:oleObj name="Photo Editor Photo" r:id="rId3" imgW="5952381" imgH="492381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196975"/>
                        <a:ext cx="8713788" cy="539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724525" y="6613525"/>
            <a:ext cx="3419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tx2"/>
                </a:solidFill>
                <a:latin typeface="Comic Sans MS" pitchFamily="66" charset="0"/>
              </a:rPr>
              <a:t>Cummings et al N Engl J Med. 2002</a:t>
            </a:r>
            <a:endParaRPr lang="en-GB" sz="1400" b="1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/>
              <a:t>Dose response curve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828800" y="3276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828800" y="601980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3276600" y="1485900"/>
            <a:ext cx="2895600" cy="4076700"/>
            <a:chOff x="2064" y="1632"/>
            <a:chExt cx="1824" cy="1872"/>
          </a:xfrm>
        </p:grpSpPr>
        <p:sp>
          <p:nvSpPr>
            <p:cNvPr id="21523" name="Freeform 7"/>
            <p:cNvSpPr>
              <a:spLocks/>
            </p:cNvSpPr>
            <p:nvPr/>
          </p:nvSpPr>
          <p:spPr bwMode="auto">
            <a:xfrm>
              <a:off x="2064" y="2064"/>
              <a:ext cx="1632" cy="1440"/>
            </a:xfrm>
            <a:custGeom>
              <a:avLst/>
              <a:gdLst>
                <a:gd name="T0" fmla="*/ 5829 w 1536"/>
                <a:gd name="T1" fmla="*/ 0 h 1440"/>
                <a:gd name="T2" fmla="*/ 4186 w 1536"/>
                <a:gd name="T3" fmla="*/ 144 h 1440"/>
                <a:gd name="T4" fmla="*/ 3459 w 1536"/>
                <a:gd name="T5" fmla="*/ 432 h 1440"/>
                <a:gd name="T6" fmla="*/ 2916 w 1536"/>
                <a:gd name="T7" fmla="*/ 864 h 1440"/>
                <a:gd name="T8" fmla="*/ 2186 w 1536"/>
                <a:gd name="T9" fmla="*/ 1248 h 1440"/>
                <a:gd name="T10" fmla="*/ 909 w 1536"/>
                <a:gd name="T11" fmla="*/ 1392 h 1440"/>
                <a:gd name="T12" fmla="*/ 0 w 1536"/>
                <a:gd name="T13" fmla="*/ 1440 h 1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6"/>
                <a:gd name="T22" fmla="*/ 0 h 1440"/>
                <a:gd name="T23" fmla="*/ 1536 w 1536"/>
                <a:gd name="T24" fmla="*/ 1440 h 14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6" h="1440">
                  <a:moveTo>
                    <a:pt x="1536" y="0"/>
                  </a:moveTo>
                  <a:cubicBezTo>
                    <a:pt x="1372" y="36"/>
                    <a:pt x="1208" y="72"/>
                    <a:pt x="1104" y="144"/>
                  </a:cubicBezTo>
                  <a:cubicBezTo>
                    <a:pt x="1000" y="216"/>
                    <a:pt x="968" y="312"/>
                    <a:pt x="912" y="432"/>
                  </a:cubicBezTo>
                  <a:cubicBezTo>
                    <a:pt x="856" y="552"/>
                    <a:pt x="824" y="728"/>
                    <a:pt x="768" y="864"/>
                  </a:cubicBezTo>
                  <a:cubicBezTo>
                    <a:pt x="712" y="1000"/>
                    <a:pt x="664" y="1160"/>
                    <a:pt x="576" y="1248"/>
                  </a:cubicBezTo>
                  <a:cubicBezTo>
                    <a:pt x="488" y="1336"/>
                    <a:pt x="336" y="1360"/>
                    <a:pt x="240" y="1392"/>
                  </a:cubicBezTo>
                  <a:cubicBezTo>
                    <a:pt x="144" y="1424"/>
                    <a:pt x="72" y="1432"/>
                    <a:pt x="0" y="144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24" name="Text Box 8"/>
            <p:cNvSpPr txBox="1">
              <a:spLocks noChangeArrowheads="1"/>
            </p:cNvSpPr>
            <p:nvPr/>
          </p:nvSpPr>
          <p:spPr bwMode="auto">
            <a:xfrm>
              <a:off x="3270" y="1632"/>
              <a:ext cx="61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/>
                <a:t>LEAN</a:t>
              </a:r>
            </a:p>
          </p:txBody>
        </p:sp>
      </p:grp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1044575" y="2746375"/>
            <a:ext cx="1116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Satiety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724400" y="1485900"/>
            <a:ext cx="3579813" cy="4076700"/>
            <a:chOff x="2976" y="1632"/>
            <a:chExt cx="2255" cy="1872"/>
          </a:xfrm>
        </p:grpSpPr>
        <p:sp>
          <p:nvSpPr>
            <p:cNvPr id="21520" name="Freeform 11"/>
            <p:cNvSpPr>
              <a:spLocks/>
            </p:cNvSpPr>
            <p:nvPr/>
          </p:nvSpPr>
          <p:spPr bwMode="auto">
            <a:xfrm>
              <a:off x="2976" y="2064"/>
              <a:ext cx="1632" cy="1440"/>
            </a:xfrm>
            <a:custGeom>
              <a:avLst/>
              <a:gdLst>
                <a:gd name="T0" fmla="*/ 5829 w 1536"/>
                <a:gd name="T1" fmla="*/ 0 h 1440"/>
                <a:gd name="T2" fmla="*/ 4186 w 1536"/>
                <a:gd name="T3" fmla="*/ 144 h 1440"/>
                <a:gd name="T4" fmla="*/ 3459 w 1536"/>
                <a:gd name="T5" fmla="*/ 432 h 1440"/>
                <a:gd name="T6" fmla="*/ 2916 w 1536"/>
                <a:gd name="T7" fmla="*/ 864 h 1440"/>
                <a:gd name="T8" fmla="*/ 2186 w 1536"/>
                <a:gd name="T9" fmla="*/ 1248 h 1440"/>
                <a:gd name="T10" fmla="*/ 909 w 1536"/>
                <a:gd name="T11" fmla="*/ 1392 h 1440"/>
                <a:gd name="T12" fmla="*/ 0 w 1536"/>
                <a:gd name="T13" fmla="*/ 1440 h 1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6"/>
                <a:gd name="T22" fmla="*/ 0 h 1440"/>
                <a:gd name="T23" fmla="*/ 1536 w 1536"/>
                <a:gd name="T24" fmla="*/ 1440 h 14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6" h="1440">
                  <a:moveTo>
                    <a:pt x="1536" y="0"/>
                  </a:moveTo>
                  <a:cubicBezTo>
                    <a:pt x="1372" y="36"/>
                    <a:pt x="1208" y="72"/>
                    <a:pt x="1104" y="144"/>
                  </a:cubicBezTo>
                  <a:cubicBezTo>
                    <a:pt x="1000" y="216"/>
                    <a:pt x="968" y="312"/>
                    <a:pt x="912" y="432"/>
                  </a:cubicBezTo>
                  <a:cubicBezTo>
                    <a:pt x="856" y="552"/>
                    <a:pt x="824" y="728"/>
                    <a:pt x="768" y="864"/>
                  </a:cubicBezTo>
                  <a:cubicBezTo>
                    <a:pt x="712" y="1000"/>
                    <a:pt x="664" y="1160"/>
                    <a:pt x="576" y="1248"/>
                  </a:cubicBezTo>
                  <a:cubicBezTo>
                    <a:pt x="488" y="1336"/>
                    <a:pt x="336" y="1360"/>
                    <a:pt x="240" y="1392"/>
                  </a:cubicBezTo>
                  <a:cubicBezTo>
                    <a:pt x="144" y="1424"/>
                    <a:pt x="72" y="1432"/>
                    <a:pt x="0" y="144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21" name="AutoShape 12"/>
            <p:cNvSpPr>
              <a:spLocks noChangeArrowheads="1"/>
            </p:cNvSpPr>
            <p:nvPr/>
          </p:nvSpPr>
          <p:spPr bwMode="auto">
            <a:xfrm>
              <a:off x="3168" y="2304"/>
              <a:ext cx="672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4AEC2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22" name="Text Box 13"/>
            <p:cNvSpPr txBox="1">
              <a:spLocks noChangeArrowheads="1"/>
            </p:cNvSpPr>
            <p:nvPr/>
          </p:nvSpPr>
          <p:spPr bwMode="auto">
            <a:xfrm>
              <a:off x="4454" y="1632"/>
              <a:ext cx="77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/>
                <a:t>OBESE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981200" y="2343150"/>
            <a:ext cx="3581400" cy="3219450"/>
            <a:chOff x="1248" y="2064"/>
            <a:chExt cx="2256" cy="1440"/>
          </a:xfrm>
        </p:grpSpPr>
        <p:sp>
          <p:nvSpPr>
            <p:cNvPr id="21517" name="Freeform 15"/>
            <p:cNvSpPr>
              <a:spLocks/>
            </p:cNvSpPr>
            <p:nvPr/>
          </p:nvSpPr>
          <p:spPr bwMode="auto">
            <a:xfrm>
              <a:off x="1248" y="2064"/>
              <a:ext cx="1632" cy="1440"/>
            </a:xfrm>
            <a:custGeom>
              <a:avLst/>
              <a:gdLst>
                <a:gd name="T0" fmla="*/ 5829 w 1536"/>
                <a:gd name="T1" fmla="*/ 0 h 1440"/>
                <a:gd name="T2" fmla="*/ 4186 w 1536"/>
                <a:gd name="T3" fmla="*/ 144 h 1440"/>
                <a:gd name="T4" fmla="*/ 3459 w 1536"/>
                <a:gd name="T5" fmla="*/ 432 h 1440"/>
                <a:gd name="T6" fmla="*/ 2916 w 1536"/>
                <a:gd name="T7" fmla="*/ 864 h 1440"/>
                <a:gd name="T8" fmla="*/ 2186 w 1536"/>
                <a:gd name="T9" fmla="*/ 1248 h 1440"/>
                <a:gd name="T10" fmla="*/ 909 w 1536"/>
                <a:gd name="T11" fmla="*/ 1392 h 1440"/>
                <a:gd name="T12" fmla="*/ 0 w 1536"/>
                <a:gd name="T13" fmla="*/ 1440 h 1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36"/>
                <a:gd name="T22" fmla="*/ 0 h 1440"/>
                <a:gd name="T23" fmla="*/ 1536 w 1536"/>
                <a:gd name="T24" fmla="*/ 1440 h 14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36" h="1440">
                  <a:moveTo>
                    <a:pt x="1536" y="0"/>
                  </a:moveTo>
                  <a:cubicBezTo>
                    <a:pt x="1372" y="36"/>
                    <a:pt x="1208" y="72"/>
                    <a:pt x="1104" y="144"/>
                  </a:cubicBezTo>
                  <a:cubicBezTo>
                    <a:pt x="1000" y="216"/>
                    <a:pt x="968" y="312"/>
                    <a:pt x="912" y="432"/>
                  </a:cubicBezTo>
                  <a:cubicBezTo>
                    <a:pt x="856" y="552"/>
                    <a:pt x="824" y="728"/>
                    <a:pt x="768" y="864"/>
                  </a:cubicBezTo>
                  <a:cubicBezTo>
                    <a:pt x="712" y="1000"/>
                    <a:pt x="664" y="1160"/>
                    <a:pt x="576" y="1248"/>
                  </a:cubicBezTo>
                  <a:cubicBezTo>
                    <a:pt x="488" y="1336"/>
                    <a:pt x="336" y="1360"/>
                    <a:pt x="240" y="1392"/>
                  </a:cubicBezTo>
                  <a:cubicBezTo>
                    <a:pt x="144" y="1424"/>
                    <a:pt x="72" y="1432"/>
                    <a:pt x="0" y="1440"/>
                  </a:cubicBezTo>
                </a:path>
              </a:pathLst>
            </a:cu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8" name="AutoShape 16"/>
            <p:cNvSpPr>
              <a:spLocks noChangeArrowheads="1"/>
            </p:cNvSpPr>
            <p:nvPr/>
          </p:nvSpPr>
          <p:spPr bwMode="auto">
            <a:xfrm flipH="1">
              <a:off x="2064" y="2928"/>
              <a:ext cx="13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519" name="Text Box 17"/>
            <p:cNvSpPr txBox="1">
              <a:spLocks noChangeArrowheads="1"/>
            </p:cNvSpPr>
            <p:nvPr/>
          </p:nvSpPr>
          <p:spPr bwMode="auto">
            <a:xfrm>
              <a:off x="2064" y="3072"/>
              <a:ext cx="1440" cy="20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dirty="0"/>
                <a:t>Bypass surgery</a:t>
              </a:r>
            </a:p>
          </p:txBody>
        </p:sp>
      </p:grpSp>
      <p:sp>
        <p:nvSpPr>
          <p:cNvPr id="21514" name="Text Box 18"/>
          <p:cNvSpPr txBox="1">
            <a:spLocks noChangeArrowheads="1"/>
          </p:cNvSpPr>
          <p:nvPr/>
        </p:nvSpPr>
        <p:spPr bwMode="auto">
          <a:xfrm>
            <a:off x="5470525" y="6059488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Meal Size</a:t>
            </a:r>
          </a:p>
        </p:txBody>
      </p:sp>
      <p:sp>
        <p:nvSpPr>
          <p:cNvPr id="651283" name="Rectangle 19"/>
          <p:cNvSpPr>
            <a:spLocks noChangeArrowheads="1"/>
          </p:cNvSpPr>
          <p:nvPr/>
        </p:nvSpPr>
        <p:spPr bwMode="auto">
          <a:xfrm>
            <a:off x="1295400" y="3810000"/>
            <a:ext cx="228600" cy="1524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2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16" name="Text Box 20"/>
          <p:cNvSpPr txBox="1">
            <a:spLocks noChangeArrowheads="1"/>
          </p:cNvSpPr>
          <p:nvPr/>
        </p:nvSpPr>
        <p:spPr bwMode="auto">
          <a:xfrm rot="-5400000">
            <a:off x="-186531" y="4294982"/>
            <a:ext cx="21653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Physiological range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5"/>
          <p:cNvSpPr txBox="1">
            <a:spLocks noChangeArrowheads="1"/>
          </p:cNvSpPr>
          <p:nvPr/>
        </p:nvSpPr>
        <p:spPr bwMode="auto">
          <a:xfrm>
            <a:off x="820738" y="1546225"/>
            <a:ext cx="199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omic Sans MS" pitchFamily="66" charset="0"/>
              </a:rPr>
              <a:t>preoperative</a:t>
            </a:r>
          </a:p>
        </p:txBody>
      </p:sp>
      <p:pic>
        <p:nvPicPr>
          <p:cNvPr id="22531" name="Picture 10" descr="http://www.funnyphotos.net.au/images/this-is-why-youre-fat-burg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414588"/>
            <a:ext cx="32305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0" descr="http://www.saladaday.org/media/sal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2414588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10"/>
          <p:cNvSpPr txBox="1">
            <a:spLocks noChangeArrowheads="1"/>
          </p:cNvSpPr>
          <p:nvPr/>
        </p:nvSpPr>
        <p:spPr bwMode="auto">
          <a:xfrm>
            <a:off x="6804025" y="6550025"/>
            <a:ext cx="2185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Verdana" pitchFamily="34" charset="0"/>
              </a:rPr>
              <a:t>Olbers Ann Surg 2006</a:t>
            </a: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0" y="336550"/>
            <a:ext cx="9144000" cy="65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/>
            <a:r>
              <a:rPr lang="en-US" sz="3600" b="1">
                <a:solidFill>
                  <a:schemeClr val="tx2"/>
                </a:solidFill>
                <a:latin typeface="Comic Sans MS" pitchFamily="66" charset="0"/>
              </a:rPr>
              <a:t>         Clinic – Dietary  Change</a:t>
            </a:r>
          </a:p>
        </p:txBody>
      </p:sp>
      <p:sp>
        <p:nvSpPr>
          <p:cNvPr id="22535" name="Text Box 25"/>
          <p:cNvSpPr txBox="1">
            <a:spLocks noChangeArrowheads="1"/>
          </p:cNvSpPr>
          <p:nvPr/>
        </p:nvSpPr>
        <p:spPr bwMode="auto">
          <a:xfrm>
            <a:off x="5832475" y="154622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omic Sans MS" pitchFamily="66" charset="0"/>
              </a:rPr>
              <a:t>postoperative</a:t>
            </a:r>
          </a:p>
        </p:txBody>
      </p:sp>
      <p:sp>
        <p:nvSpPr>
          <p:cNvPr id="250907" name="Text Box 27"/>
          <p:cNvSpPr txBox="1">
            <a:spLocks noChangeArrowheads="1"/>
          </p:cNvSpPr>
          <p:nvPr/>
        </p:nvSpPr>
        <p:spPr bwMode="auto">
          <a:xfrm>
            <a:off x="3606800" y="5170488"/>
            <a:ext cx="5754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omic Sans MS" pitchFamily="66" charset="0"/>
                <a:cs typeface="Times New Roman" pitchFamily="18" charset="0"/>
              </a:rPr>
              <a:t>“I Don’t Enjoy Burgers Anymore” Syndrome</a:t>
            </a:r>
          </a:p>
          <a:p>
            <a:endParaRPr lang="en-GB">
              <a:latin typeface="Comic Sans MS" pitchFamily="66" charset="0"/>
              <a:cs typeface="Times New Roman" pitchFamily="18" charset="0"/>
            </a:endParaRPr>
          </a:p>
          <a:p>
            <a:r>
              <a:rPr lang="en-GB">
                <a:latin typeface="Comic Sans MS" pitchFamily="66" charset="0"/>
                <a:cs typeface="Times New Roman" pitchFamily="18" charset="0"/>
              </a:rPr>
              <a:t>Paradoxical – as dietary weight loss increases preference for fatty food and sugars</a:t>
            </a:r>
            <a:endParaRPr lang="en-GB" i="1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>
            <a:off x="3784600" y="3340100"/>
            <a:ext cx="1179513" cy="739775"/>
          </a:xfrm>
          <a:prstGeom prst="rightArrow">
            <a:avLst>
              <a:gd name="adj1" fmla="val 50000"/>
              <a:gd name="adj2" fmla="val 39861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90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/>
          <p:cNvPicPr>
            <a:picLocks noChangeArrowheads="1"/>
          </p:cNvPicPr>
          <p:nvPr/>
        </p:nvPicPr>
        <p:blipFill>
          <a:blip r:embed="rId2" cstate="print"/>
          <a:srcRect l="17180" t="6566" r="66051" b="54359"/>
          <a:stretch>
            <a:fillRect/>
          </a:stretch>
        </p:blipFill>
        <p:spPr bwMode="auto">
          <a:xfrm>
            <a:off x="572617" y="188640"/>
            <a:ext cx="3173387" cy="3392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1619" name="Picture 1"/>
          <p:cNvPicPr>
            <a:picLocks noChangeArrowheads="1"/>
          </p:cNvPicPr>
          <p:nvPr/>
        </p:nvPicPr>
        <p:blipFill>
          <a:blip r:embed="rId3" cstate="print"/>
          <a:srcRect l="59958" t="3340" r="11810" b="52367"/>
          <a:stretch>
            <a:fillRect/>
          </a:stretch>
        </p:blipFill>
        <p:spPr bwMode="auto">
          <a:xfrm>
            <a:off x="4572000" y="570384"/>
            <a:ext cx="4089797" cy="2908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1620" name="Picture 2"/>
          <p:cNvPicPr>
            <a:picLocks noChangeArrowheads="1"/>
          </p:cNvPicPr>
          <p:nvPr/>
        </p:nvPicPr>
        <p:blipFill>
          <a:blip r:embed="rId4" cstate="print"/>
          <a:srcRect l="14502" t="8479" r="64258" b="53203"/>
          <a:stretch>
            <a:fillRect/>
          </a:stretch>
        </p:blipFill>
        <p:spPr bwMode="auto">
          <a:xfrm>
            <a:off x="4813102" y="3276080"/>
            <a:ext cx="3339703" cy="28016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1621" name="Picture 3"/>
          <p:cNvPicPr>
            <a:picLocks noChangeArrowheads="1"/>
          </p:cNvPicPr>
          <p:nvPr/>
        </p:nvPicPr>
        <p:blipFill>
          <a:blip r:embed="rId5" cstate="print"/>
          <a:srcRect l="15912" t="52924" r="64571" b="3200"/>
          <a:stretch>
            <a:fillRect/>
          </a:stretch>
        </p:blipFill>
        <p:spPr bwMode="auto">
          <a:xfrm>
            <a:off x="683121" y="3125390"/>
            <a:ext cx="2978051" cy="32024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1622" name="Rectangle 5"/>
          <p:cNvSpPr>
            <a:spLocks/>
          </p:cNvSpPr>
          <p:nvPr/>
        </p:nvSpPr>
        <p:spPr bwMode="auto">
          <a:xfrm>
            <a:off x="0" y="98226"/>
            <a:ext cx="9144000" cy="4911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100" b="1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Less Activation to </a:t>
            </a:r>
            <a:r>
              <a:rPr lang="en-US" sz="3100" b="1" i="1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High-Calorie Foods </a:t>
            </a:r>
            <a:r>
              <a:rPr lang="en-US" sz="3100" b="1" dirty="0">
                <a:solidFill>
                  <a:srgbClr val="FFFF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in Gastric Bypass</a:t>
            </a:r>
          </a:p>
        </p:txBody>
      </p:sp>
      <p:sp>
        <p:nvSpPr>
          <p:cNvPr id="111623" name="Rectangle 6"/>
          <p:cNvSpPr>
            <a:spLocks/>
          </p:cNvSpPr>
          <p:nvPr/>
        </p:nvSpPr>
        <p:spPr bwMode="auto">
          <a:xfrm>
            <a:off x="472157" y="2250281"/>
            <a:ext cx="1268016" cy="25003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b="1" dirty="0">
                <a:solidFill>
                  <a:srgbClr val="FE49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OFC</a:t>
            </a:r>
          </a:p>
        </p:txBody>
      </p:sp>
      <p:sp>
        <p:nvSpPr>
          <p:cNvPr id="111624" name="Rectangle 7"/>
          <p:cNvSpPr>
            <a:spLocks/>
          </p:cNvSpPr>
          <p:nvPr/>
        </p:nvSpPr>
        <p:spPr bwMode="auto">
          <a:xfrm>
            <a:off x="1379637" y="2061642"/>
            <a:ext cx="1268016" cy="25003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b="1" dirty="0" err="1">
                <a:solidFill>
                  <a:srgbClr val="D90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vACC</a:t>
            </a:r>
            <a:endParaRPr lang="en-US" sz="1700" b="1" dirty="0">
              <a:solidFill>
                <a:srgbClr val="D90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111625" name="Rectangle 8"/>
          <p:cNvSpPr>
            <a:spLocks/>
          </p:cNvSpPr>
          <p:nvPr/>
        </p:nvSpPr>
        <p:spPr bwMode="auto">
          <a:xfrm>
            <a:off x="167432" y="6264176"/>
            <a:ext cx="8976568" cy="5435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800" dirty="0">
                <a:latin typeface="Calibri" pitchFamily="34" charset="0"/>
                <a:ea typeface="Gill Sans" charset="0"/>
                <a:cs typeface="Calibri" pitchFamily="34" charset="0"/>
              </a:rPr>
              <a:t>High-calorie food &gt; Objects,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Banding &gt; Bypass</a:t>
            </a:r>
            <a:r>
              <a:rPr lang="en-US" sz="1800" dirty="0">
                <a:latin typeface="Calibri" pitchFamily="34" charset="0"/>
                <a:ea typeface="Gill Sans" charset="0"/>
                <a:cs typeface="Calibri" pitchFamily="34" charset="0"/>
              </a:rPr>
              <a:t>, 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  <a:ea typeface="Gill Sans" charset="0"/>
                <a:cs typeface="Calibri" pitchFamily="34" charset="0"/>
              </a:rPr>
              <a:t>Bypass &gt; Banding</a:t>
            </a:r>
            <a:r>
              <a:rPr lang="en-US" sz="1800" dirty="0">
                <a:latin typeface="Calibri" pitchFamily="34" charset="0"/>
                <a:ea typeface="Gill Sans" charset="0"/>
                <a:cs typeface="Calibri" pitchFamily="34" charset="0"/>
              </a:rPr>
              <a:t>, adjusting  age, gender, BMI</a:t>
            </a:r>
            <a:br>
              <a:rPr lang="en-US" sz="1800" dirty="0">
                <a:latin typeface="Calibri" pitchFamily="34" charset="0"/>
                <a:ea typeface="Gill Sans" charset="0"/>
                <a:cs typeface="Calibri" pitchFamily="34" charset="0"/>
              </a:rPr>
            </a:br>
            <a:r>
              <a:rPr lang="en-US" sz="1800" dirty="0">
                <a:latin typeface="Calibri" pitchFamily="34" charset="0"/>
                <a:ea typeface="Gill Sans" charset="0"/>
                <a:cs typeface="Calibri" pitchFamily="34" charset="0"/>
              </a:rPr>
              <a:t>n=19-20, cluster threshold Z&gt;2.1 , P&lt;0.05</a:t>
            </a:r>
          </a:p>
        </p:txBody>
      </p:sp>
      <p:sp>
        <p:nvSpPr>
          <p:cNvPr id="111626" name="Rectangle 9"/>
          <p:cNvSpPr>
            <a:spLocks/>
          </p:cNvSpPr>
          <p:nvPr/>
        </p:nvSpPr>
        <p:spPr bwMode="auto">
          <a:xfrm>
            <a:off x="4928071" y="5022949"/>
            <a:ext cx="1268016" cy="25003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b="1" dirty="0" err="1">
                <a:solidFill>
                  <a:srgbClr val="D90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Amygdala</a:t>
            </a:r>
            <a:endParaRPr lang="en-US" sz="1700" b="1" dirty="0">
              <a:solidFill>
                <a:srgbClr val="D90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111627" name="Rectangle 10"/>
          <p:cNvSpPr>
            <a:spLocks/>
          </p:cNvSpPr>
          <p:nvPr/>
        </p:nvSpPr>
        <p:spPr bwMode="auto">
          <a:xfrm>
            <a:off x="1936626" y="4294064"/>
            <a:ext cx="1268016" cy="500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b="1" dirty="0">
                <a:solidFill>
                  <a:srgbClr val="D90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Ventral striatum</a:t>
            </a:r>
          </a:p>
        </p:txBody>
      </p:sp>
      <p:sp>
        <p:nvSpPr>
          <p:cNvPr id="111628" name="Rectangle 11"/>
          <p:cNvSpPr>
            <a:spLocks/>
          </p:cNvSpPr>
          <p:nvPr/>
        </p:nvSpPr>
        <p:spPr bwMode="auto">
          <a:xfrm>
            <a:off x="472158" y="3314030"/>
            <a:ext cx="1714500" cy="500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b="1" dirty="0">
                <a:solidFill>
                  <a:srgbClr val="D90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Medial frontal cortex</a:t>
            </a:r>
          </a:p>
        </p:txBody>
      </p:sp>
      <p:sp>
        <p:nvSpPr>
          <p:cNvPr id="111629" name="Rectangle 12"/>
          <p:cNvSpPr>
            <a:spLocks/>
          </p:cNvSpPr>
          <p:nvPr/>
        </p:nvSpPr>
        <p:spPr bwMode="auto">
          <a:xfrm>
            <a:off x="3050191" y="845880"/>
            <a:ext cx="370294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700" dirty="0">
                <a:latin typeface="Calibri" pitchFamily="34" charset="0"/>
                <a:ea typeface="Gill Sans" charset="0"/>
                <a:cs typeface="Calibri" pitchFamily="34" charset="0"/>
              </a:rPr>
              <a:t>y 36</a:t>
            </a:r>
          </a:p>
        </p:txBody>
      </p:sp>
      <p:sp>
        <p:nvSpPr>
          <p:cNvPr id="111630" name="Rectangle 13"/>
          <p:cNvSpPr>
            <a:spLocks/>
          </p:cNvSpPr>
          <p:nvPr/>
        </p:nvSpPr>
        <p:spPr bwMode="auto">
          <a:xfrm>
            <a:off x="590476" y="774650"/>
            <a:ext cx="175245" cy="3895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2500" dirty="0">
                <a:latin typeface="Calibri" pitchFamily="34" charset="0"/>
                <a:ea typeface="Gill Sans" charset="0"/>
                <a:cs typeface="Calibri" pitchFamily="34" charset="0"/>
              </a:rPr>
              <a:t>R</a:t>
            </a:r>
          </a:p>
        </p:txBody>
      </p:sp>
      <p:sp>
        <p:nvSpPr>
          <p:cNvPr id="111631" name="Rectangle 15"/>
          <p:cNvSpPr>
            <a:spLocks/>
          </p:cNvSpPr>
          <p:nvPr/>
        </p:nvSpPr>
        <p:spPr bwMode="auto">
          <a:xfrm>
            <a:off x="7965091" y="932386"/>
            <a:ext cx="254878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700" dirty="0">
                <a:latin typeface="Calibri" pitchFamily="34" charset="0"/>
                <a:ea typeface="Gill Sans" charset="0"/>
                <a:cs typeface="Calibri" pitchFamily="34" charset="0"/>
              </a:rPr>
              <a:t>x 6</a:t>
            </a:r>
          </a:p>
        </p:txBody>
      </p:sp>
      <p:sp>
        <p:nvSpPr>
          <p:cNvPr id="111632" name="Rectangle 16"/>
          <p:cNvSpPr>
            <a:spLocks/>
          </p:cNvSpPr>
          <p:nvPr/>
        </p:nvSpPr>
        <p:spPr bwMode="auto">
          <a:xfrm>
            <a:off x="2943181" y="3268058"/>
            <a:ext cx="314190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700" dirty="0">
                <a:latin typeface="Calibri" pitchFamily="34" charset="0"/>
                <a:ea typeface="Gill Sans" charset="0"/>
                <a:cs typeface="Calibri" pitchFamily="34" charset="0"/>
              </a:rPr>
              <a:t>z -6</a:t>
            </a:r>
          </a:p>
        </p:txBody>
      </p:sp>
      <p:sp>
        <p:nvSpPr>
          <p:cNvPr id="111633" name="Rectangle 17"/>
          <p:cNvSpPr>
            <a:spLocks/>
          </p:cNvSpPr>
          <p:nvPr/>
        </p:nvSpPr>
        <p:spPr bwMode="auto">
          <a:xfrm>
            <a:off x="7556767" y="3375773"/>
            <a:ext cx="327013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700" dirty="0">
                <a:latin typeface="Calibri" pitchFamily="34" charset="0"/>
                <a:ea typeface="Gill Sans" charset="0"/>
                <a:cs typeface="Calibri" pitchFamily="34" charset="0"/>
              </a:rPr>
              <a:t>y -2</a:t>
            </a:r>
          </a:p>
        </p:txBody>
      </p:sp>
      <p:sp>
        <p:nvSpPr>
          <p:cNvPr id="111635" name="Rectangle 18"/>
          <p:cNvSpPr>
            <a:spLocks/>
          </p:cNvSpPr>
          <p:nvPr/>
        </p:nvSpPr>
        <p:spPr bwMode="auto">
          <a:xfrm>
            <a:off x="7253138" y="1809378"/>
            <a:ext cx="1268016" cy="25003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b="1" dirty="0" err="1">
                <a:solidFill>
                  <a:srgbClr val="D90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vACC</a:t>
            </a:r>
            <a:endParaRPr lang="en-US" sz="1700" b="1" dirty="0">
              <a:solidFill>
                <a:srgbClr val="D90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ill Sans" charset="0"/>
              <a:cs typeface="Gill Sans" charset="0"/>
            </a:endParaRPr>
          </a:p>
        </p:txBody>
      </p:sp>
      <p:sp>
        <p:nvSpPr>
          <p:cNvPr id="111636" name="Rectangle 19"/>
          <p:cNvSpPr>
            <a:spLocks/>
          </p:cNvSpPr>
          <p:nvPr/>
        </p:nvSpPr>
        <p:spPr bwMode="auto">
          <a:xfrm>
            <a:off x="6949529" y="2416597"/>
            <a:ext cx="1268016" cy="25003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b="1" dirty="0">
                <a:solidFill>
                  <a:srgbClr val="D90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Ventral striatum</a:t>
            </a:r>
          </a:p>
        </p:txBody>
      </p:sp>
      <p:sp>
        <p:nvSpPr>
          <p:cNvPr id="21" name="Rectangle 18"/>
          <p:cNvSpPr>
            <a:spLocks/>
          </p:cNvSpPr>
          <p:nvPr/>
        </p:nvSpPr>
        <p:spPr bwMode="auto">
          <a:xfrm>
            <a:off x="6596806" y="1656457"/>
            <a:ext cx="1268016" cy="250031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700" b="1" dirty="0">
                <a:solidFill>
                  <a:srgbClr val="D90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ill Sans" charset="0"/>
                <a:cs typeface="Gill Sans" charset="0"/>
              </a:rPr>
              <a:t>Caudate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7899400" cy="654050"/>
          </a:xfrm>
        </p:spPr>
        <p:txBody>
          <a:bodyPr/>
          <a:lstStyle/>
          <a:p>
            <a:pPr algn="ctr"/>
            <a:r>
              <a:rPr lang="en-GB" b="1" smtClean="0"/>
              <a:t>Mechanism facilitating weight maintenance</a:t>
            </a:r>
            <a:r>
              <a:rPr lang="en-GB" sz="2800" smtClean="0"/>
              <a:t> 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1447800" y="1676400"/>
            <a:ext cx="0" cy="40259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447800" y="5676900"/>
            <a:ext cx="63246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492250" y="24638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 rot="-5400000">
            <a:off x="6400800" y="3530600"/>
            <a:ext cx="533400" cy="381000"/>
          </a:xfrm>
          <a:prstGeom prst="rightArrow">
            <a:avLst>
              <a:gd name="adj1" fmla="val 50843"/>
              <a:gd name="adj2" fmla="val 83754"/>
            </a:avLst>
          </a:prstGeom>
          <a:solidFill>
            <a:srgbClr val="4AEC2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cs typeface="Arial" pitchFamily="34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65125" y="1512888"/>
            <a:ext cx="83661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cs typeface="Arial" pitchFamily="34" charset="0"/>
              </a:rPr>
              <a:t>BMI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960688" y="5861050"/>
            <a:ext cx="14224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cs typeface="Arial" pitchFamily="34" charset="0"/>
              </a:rPr>
              <a:t>Time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 rot="5400000" flipV="1">
            <a:off x="6413500" y="4419600"/>
            <a:ext cx="533400" cy="381000"/>
          </a:xfrm>
          <a:prstGeom prst="rightArrow">
            <a:avLst>
              <a:gd name="adj1" fmla="val 50843"/>
              <a:gd name="adj2" fmla="val 83754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cs typeface="Arial" pitchFamily="34" charset="0"/>
            </a:endParaRP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 rot="-5400000">
            <a:off x="2286000" y="2006600"/>
            <a:ext cx="304800" cy="152400"/>
          </a:xfrm>
          <a:prstGeom prst="rightArrow">
            <a:avLst>
              <a:gd name="adj1" fmla="val 50843"/>
              <a:gd name="adj2" fmla="val 119648"/>
            </a:avLst>
          </a:prstGeom>
          <a:solidFill>
            <a:srgbClr val="4AEC2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cs typeface="Arial" pitchFamily="34" charset="0"/>
            </a:endParaRP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 rot="5400000" flipV="1">
            <a:off x="2286000" y="2717800"/>
            <a:ext cx="304800" cy="152400"/>
          </a:xfrm>
          <a:prstGeom prst="rightArrow">
            <a:avLst>
              <a:gd name="adj1" fmla="val 50843"/>
              <a:gd name="adj2" fmla="val 119648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cs typeface="Arial" pitchFamily="34" charset="0"/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3746500" y="2552700"/>
            <a:ext cx="2819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57200" y="2670175"/>
            <a:ext cx="523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cs typeface="Arial" pitchFamily="34" charset="0"/>
              </a:rPr>
              <a:t>40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57200" y="3660775"/>
            <a:ext cx="523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cs typeface="Arial" pitchFamily="34" charset="0"/>
              </a:rPr>
              <a:t>30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57200" y="4651375"/>
            <a:ext cx="5238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cs typeface="Arial" pitchFamily="34" charset="0"/>
              </a:rPr>
              <a:t>20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648200" y="1739900"/>
            <a:ext cx="2682875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400">
              <a:cs typeface="Arial" pitchFamily="34" charset="0"/>
            </a:endParaRPr>
          </a:p>
        </p:txBody>
      </p:sp>
      <p:sp>
        <p:nvSpPr>
          <p:cNvPr id="24593" name="Arc 17"/>
          <p:cNvSpPr>
            <a:spLocks/>
          </p:cNvSpPr>
          <p:nvPr/>
        </p:nvSpPr>
        <p:spPr bwMode="auto">
          <a:xfrm flipH="1" flipV="1">
            <a:off x="3365500" y="2401888"/>
            <a:ext cx="3735388" cy="1778000"/>
          </a:xfrm>
          <a:custGeom>
            <a:avLst/>
            <a:gdLst>
              <a:gd name="T0" fmla="*/ 0 w 24805"/>
              <a:gd name="T1" fmla="*/ 2147483647 h 21600"/>
              <a:gd name="T2" fmla="*/ 2147483647 w 24805"/>
              <a:gd name="T3" fmla="*/ 2147483647 h 21600"/>
              <a:gd name="T4" fmla="*/ 2147483647 w 24805"/>
              <a:gd name="T5" fmla="*/ 2147483647 h 21600"/>
              <a:gd name="T6" fmla="*/ 0 60000 65536"/>
              <a:gd name="T7" fmla="*/ 0 60000 65536"/>
              <a:gd name="T8" fmla="*/ 0 60000 65536"/>
              <a:gd name="T9" fmla="*/ 0 w 24805"/>
              <a:gd name="T10" fmla="*/ 0 h 21600"/>
              <a:gd name="T11" fmla="*/ 24805 w 2480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05" h="21600" fill="none" extrusionOk="0">
                <a:moveTo>
                  <a:pt x="-1" y="239"/>
                </a:moveTo>
                <a:cubicBezTo>
                  <a:pt x="1062" y="80"/>
                  <a:pt x="2134" y="-1"/>
                  <a:pt x="3209" y="0"/>
                </a:cubicBezTo>
                <a:cubicBezTo>
                  <a:pt x="14986" y="0"/>
                  <a:pt x="24592" y="9434"/>
                  <a:pt x="24805" y="21209"/>
                </a:cubicBezTo>
              </a:path>
              <a:path w="24805" h="21600" stroke="0" extrusionOk="0">
                <a:moveTo>
                  <a:pt x="-1" y="239"/>
                </a:moveTo>
                <a:cubicBezTo>
                  <a:pt x="1062" y="80"/>
                  <a:pt x="2134" y="-1"/>
                  <a:pt x="3209" y="0"/>
                </a:cubicBezTo>
                <a:cubicBezTo>
                  <a:pt x="14986" y="0"/>
                  <a:pt x="24592" y="9434"/>
                  <a:pt x="24805" y="21209"/>
                </a:cubicBezTo>
                <a:lnTo>
                  <a:pt x="3209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5507038" y="2195513"/>
            <a:ext cx="2147887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cs typeface="Arial" pitchFamily="34" charset="0"/>
              </a:rPr>
              <a:t>Leptin</a:t>
            </a:r>
          </a:p>
          <a:p>
            <a:pPr algn="ctr"/>
            <a:r>
              <a:rPr lang="en-GB" sz="2800" b="1">
                <a:cs typeface="Arial" pitchFamily="34" charset="0"/>
              </a:rPr>
              <a:t> Insulin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4025900" y="4797425"/>
            <a:ext cx="51181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cs typeface="Arial" pitchFamily="34" charset="0"/>
              </a:rPr>
              <a:t>↑ Gut hormones, ↑ energy expenditure,     food choices</a:t>
            </a: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rot="10800000" flipH="1">
            <a:off x="3330575" y="2484438"/>
            <a:ext cx="12700" cy="1828800"/>
          </a:xfrm>
          <a:prstGeom prst="line">
            <a:avLst/>
          </a:prstGeom>
          <a:noFill/>
          <a:ln w="25400">
            <a:solidFill>
              <a:srgbClr val="FFFF00"/>
            </a:solidFill>
            <a:prstDash val="lgDash"/>
            <a:round/>
            <a:headEnd/>
            <a:tailEnd type="triangle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2087563" y="4340225"/>
            <a:ext cx="22653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cs typeface="Arial" pitchFamily="34" charset="0"/>
              </a:rPr>
              <a:t>      </a:t>
            </a:r>
            <a:r>
              <a:rPr lang="en-GB" sz="2400" b="1">
                <a:cs typeface="Arial" pitchFamily="34" charset="0"/>
              </a:rPr>
              <a:t>RYGB</a:t>
            </a:r>
          </a:p>
        </p:txBody>
      </p:sp>
      <p:sp>
        <p:nvSpPr>
          <p:cNvPr id="24598" name="Line 25"/>
          <p:cNvSpPr>
            <a:spLocks noChangeShapeType="1"/>
          </p:cNvSpPr>
          <p:nvPr/>
        </p:nvSpPr>
        <p:spPr bwMode="auto">
          <a:xfrm>
            <a:off x="5842000" y="2279650"/>
            <a:ext cx="0" cy="409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24599" name="Line 26"/>
          <p:cNvSpPr>
            <a:spLocks noChangeShapeType="1"/>
          </p:cNvSpPr>
          <p:nvPr/>
        </p:nvSpPr>
        <p:spPr bwMode="auto">
          <a:xfrm>
            <a:off x="5842000" y="2716213"/>
            <a:ext cx="0" cy="354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24600" name="Flowchart: Extract 24"/>
          <p:cNvSpPr>
            <a:spLocks noChangeArrowheads="1"/>
          </p:cNvSpPr>
          <p:nvPr/>
        </p:nvSpPr>
        <p:spPr bwMode="auto">
          <a:xfrm>
            <a:off x="6443663" y="5373688"/>
            <a:ext cx="266700" cy="241300"/>
          </a:xfrm>
          <a:prstGeom prst="flowChartExtra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081088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tx2"/>
                </a:solidFill>
                <a:latin typeface="+mn-lt"/>
                <a:cs typeface="Calibri" pitchFamily="34" charset="0"/>
              </a:rPr>
              <a:t>  Remission of Diabetes after bariatric surgery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524000"/>
            <a:ext cx="8861425" cy="4953000"/>
          </a:xfrm>
        </p:spPr>
        <p:txBody>
          <a:bodyPr/>
          <a:lstStyle/>
          <a:p>
            <a:endParaRPr lang="en-GB" b="1" smtClean="0">
              <a:solidFill>
                <a:schemeClr val="tx2"/>
              </a:solidFill>
              <a:cs typeface="Calibri" pitchFamily="34" charset="0"/>
            </a:endParaRPr>
          </a:p>
          <a:p>
            <a:endParaRPr lang="en-GB" b="1" smtClean="0">
              <a:solidFill>
                <a:schemeClr val="tx2"/>
              </a:solidFill>
              <a:cs typeface="Calibri" pitchFamily="34" charset="0"/>
            </a:endParaRPr>
          </a:p>
          <a:p>
            <a:pPr>
              <a:buFont typeface="Monotype Sorts"/>
              <a:buNone/>
            </a:pPr>
            <a:r>
              <a:rPr lang="en-GB" b="1" smtClean="0">
                <a:solidFill>
                  <a:schemeClr val="tx2"/>
                </a:solidFill>
                <a:cs typeface="Calibri" pitchFamily="34" charset="0"/>
              </a:rPr>
              <a:t>   Who would have thought it? An operation proves to be the most effective therapy for adult-onset diabetes mellitus 	</a:t>
            </a:r>
          </a:p>
          <a:p>
            <a:pPr>
              <a:buFont typeface="Monotype Sorts"/>
              <a:buNone/>
            </a:pPr>
            <a:r>
              <a:rPr lang="en-GB" sz="1800" b="1" smtClean="0">
                <a:solidFill>
                  <a:schemeClr val="tx2"/>
                </a:solidFill>
                <a:cs typeface="Calibri" pitchFamily="34" charset="0"/>
              </a:rPr>
              <a:t>		</a:t>
            </a:r>
            <a:r>
              <a:rPr lang="en-GB" sz="2000" b="1" smtClean="0">
                <a:solidFill>
                  <a:schemeClr val="tx2"/>
                </a:solidFill>
                <a:cs typeface="Calibri" pitchFamily="34" charset="0"/>
              </a:rPr>
              <a:t>Pories WJ et al Ann Surgery (1995) 222:339-352</a:t>
            </a:r>
            <a:endParaRPr lang="en-GB" b="1" smtClean="0">
              <a:solidFill>
                <a:schemeClr val="tx2"/>
              </a:solidFill>
              <a:cs typeface="Calibri" pitchFamily="34" charset="0"/>
            </a:endParaRPr>
          </a:p>
          <a:p>
            <a:endParaRPr lang="en-GB" smtClean="0">
              <a:solidFill>
                <a:schemeClr val="tx2"/>
              </a:solidFill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Improvement in diabetes</a:t>
            </a:r>
          </a:p>
        </p:txBody>
      </p:sp>
      <p:graphicFrame>
        <p:nvGraphicFramePr>
          <p:cNvPr id="24618" name="Group 42"/>
          <p:cNvGraphicFramePr>
            <a:graphicFrameLocks noGrp="1"/>
          </p:cNvGraphicFramePr>
          <p:nvPr>
            <p:ph idx="1"/>
          </p:nvPr>
        </p:nvGraphicFramePr>
        <p:xfrm>
          <a:off x="285750" y="1571625"/>
          <a:ext cx="8248650" cy="3791268"/>
        </p:xfrm>
        <a:graphic>
          <a:graphicData uri="http://schemas.openxmlformats.org/drawingml/2006/table">
            <a:tbl>
              <a:tblPr/>
              <a:tblGrid>
                <a:gridCol w="2676525"/>
                <a:gridCol w="1804988"/>
                <a:gridCol w="1882775"/>
                <a:gridCol w="1884362"/>
              </a:tblGrid>
              <a:tr h="1108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Complete resolution (%)</a:t>
                      </a:r>
                      <a:endParaRPr kumimoji="0" lang="en-A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HbA</a:t>
                      </a:r>
                      <a:r>
                        <a:rPr kumimoji="0" lang="en-AU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1C</a:t>
                      </a: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 (%)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Drop</a:t>
                      </a:r>
                      <a:endParaRPr kumimoji="0" lang="en-AU" sz="4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FBG (mmol/l)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Drop</a:t>
                      </a:r>
                      <a:endParaRPr kumimoji="0" lang="en-A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Total population</a:t>
                      </a:r>
                      <a:endParaRPr kumimoji="0" lang="en-A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76.8</a:t>
                      </a:r>
                      <a:endParaRPr kumimoji="0" lang="en-A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2.4</a:t>
                      </a:r>
                      <a:endParaRPr kumimoji="0" lang="en-A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3.9</a:t>
                      </a:r>
                      <a:endParaRPr kumimoji="0" lang="en-A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Gastric banding</a:t>
                      </a:r>
                      <a:endParaRPr kumimoji="0" lang="en-A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47.8</a:t>
                      </a:r>
                      <a:endParaRPr kumimoji="0" lang="en-A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1.2</a:t>
                      </a:r>
                      <a:endParaRPr kumimoji="0" lang="en-A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3.1</a:t>
                      </a:r>
                      <a:endParaRPr kumimoji="0" lang="en-A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Gastric bypass</a:t>
                      </a:r>
                      <a:endParaRPr kumimoji="0" lang="en-A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83.8</a:t>
                      </a:r>
                      <a:endParaRPr kumimoji="0" lang="en-A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3</a:t>
                      </a:r>
                      <a:endParaRPr kumimoji="0" lang="en-A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3.4</a:t>
                      </a:r>
                      <a:endParaRPr kumimoji="0" lang="en-A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Biliopancreatic Diversion</a:t>
                      </a:r>
                      <a:endParaRPr kumimoji="0" lang="en-A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97.9</a:t>
                      </a:r>
                      <a:endParaRPr kumimoji="0" lang="en-A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" pitchFamily="18" charset="0"/>
                          <a:cs typeface="Arial" pitchFamily="34" charset="0"/>
                        </a:rPr>
                        <a:t>5.8</a:t>
                      </a:r>
                      <a:endParaRPr kumimoji="0" lang="en-A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43" name="Text Box 8"/>
          <p:cNvSpPr txBox="1">
            <a:spLocks noChangeArrowheads="1"/>
          </p:cNvSpPr>
          <p:nvPr/>
        </p:nvSpPr>
        <p:spPr bwMode="auto">
          <a:xfrm>
            <a:off x="5214938" y="6357938"/>
            <a:ext cx="37020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latin typeface="Comic Sans MS" pitchFamily="66" charset="0"/>
              </a:rPr>
              <a:t>Buchwald et al, JAMA 2004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RCT</a:t>
            </a:r>
            <a:r>
              <a:rPr lang="en-GB" dirty="0" smtClean="0"/>
              <a:t> – At last</a:t>
            </a:r>
            <a:endParaRPr lang="en-GB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573016"/>
            <a:ext cx="5328591" cy="29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4168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2"/>
                </a:solidFill>
              </a:rPr>
              <a:t>Prevention of diabetes – SOS study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125538"/>
            <a:ext cx="3311525" cy="152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695575"/>
            <a:ext cx="5819775" cy="416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FACTORS THAT REGULATE APPETITE 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1600"/>
            <a:ext cx="9144000" cy="5795963"/>
          </a:xfrm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400800" y="4267200"/>
            <a:ext cx="1700213" cy="13716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HORMONES</a:t>
            </a:r>
          </a:p>
          <a:p>
            <a:r>
              <a:rPr lang="en-US" dirty="0" err="1"/>
              <a:t>Leptin</a:t>
            </a:r>
            <a:endParaRPr lang="en-US"/>
          </a:p>
          <a:p>
            <a:r>
              <a:rPr lang="en-US"/>
              <a:t>Insulin</a:t>
            </a:r>
          </a:p>
          <a:p>
            <a:r>
              <a:rPr lang="en-US"/>
              <a:t>Cortisol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876800" y="5791200"/>
            <a:ext cx="1927225" cy="1066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METABOLITES</a:t>
            </a:r>
          </a:p>
          <a:p>
            <a:r>
              <a:rPr lang="en-US"/>
              <a:t>Glucose</a:t>
            </a:r>
          </a:p>
          <a:p>
            <a:r>
              <a:rPr lang="en-US"/>
              <a:t>Ketones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339975" y="5876925"/>
            <a:ext cx="2133600" cy="1219200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GUT PEPTIDE</a:t>
            </a:r>
          </a:p>
          <a:p>
            <a:r>
              <a:rPr lang="en-US"/>
              <a:t>CCK</a:t>
            </a:r>
          </a:p>
          <a:p>
            <a:r>
              <a:rPr lang="en-US"/>
              <a:t>Ghrelin</a:t>
            </a:r>
          </a:p>
          <a:p>
            <a:r>
              <a:rPr lang="en-US"/>
              <a:t>PYY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5105400"/>
            <a:ext cx="2771775" cy="7715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NEURAL AFFERENTS</a:t>
            </a:r>
          </a:p>
          <a:p>
            <a:r>
              <a:rPr lang="en-US"/>
              <a:t>( Vagal )</a:t>
            </a: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0" y="1828800"/>
            <a:ext cx="2700338" cy="1295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PSYCHOLOGICAL</a:t>
            </a:r>
          </a:p>
          <a:p>
            <a:r>
              <a:rPr lang="en-US"/>
              <a:t>Factors</a:t>
            </a: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6248400" y="1905000"/>
            <a:ext cx="2209800" cy="1295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CULTURAL </a:t>
            </a:r>
          </a:p>
          <a:p>
            <a:r>
              <a:rPr lang="en-US"/>
              <a:t>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36550"/>
            <a:ext cx="8501062" cy="654050"/>
          </a:xfrm>
        </p:spPr>
        <p:txBody>
          <a:bodyPr/>
          <a:lstStyle/>
          <a:p>
            <a:r>
              <a:rPr lang="en-GB" sz="3600" smtClean="0">
                <a:solidFill>
                  <a:schemeClr val="tx2"/>
                </a:solidFill>
              </a:rPr>
              <a:t>Diabetes “remission”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14550"/>
            <a:ext cx="44577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550" y="1212850"/>
            <a:ext cx="474345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0" y="1219200"/>
            <a:ext cx="4457700" cy="9017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chemeClr val="tx2"/>
              </a:solidFill>
            </a:endParaRP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508500" y="6502400"/>
            <a:ext cx="46355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chemeClr val="tx2"/>
                </a:solidFill>
                <a:latin typeface="Comic Sans MS" pitchFamily="66" charset="0"/>
              </a:rPr>
              <a:t>le Roux, Pournaras et al Ann of Surg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14313" y="223838"/>
            <a:ext cx="8643937" cy="70485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POST-OP </a:t>
            </a:r>
            <a:r>
              <a:rPr lang="en-GB" u="sng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s/c</a:t>
            </a:r>
            <a:r>
              <a:rPr lang="en-GB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SLIDING SCALE </a:t>
            </a:r>
            <a:r>
              <a:rPr lang="en-GB" sz="360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–first 24 hours...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72125" y="785813"/>
            <a:ext cx="1214438" cy="2143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14" name="Chart 13"/>
          <p:cNvGraphicFramePr/>
          <p:nvPr/>
        </p:nvGraphicFramePr>
        <p:xfrm>
          <a:off x="214282" y="785794"/>
          <a:ext cx="8072494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5500688" y="785813"/>
            <a:ext cx="1285875" cy="214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00125" y="6550025"/>
            <a:ext cx="2276475" cy="33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200" b="1" dirty="0">
                <a:latin typeface="Arial Black" pitchFamily="34" charset="0"/>
              </a:rPr>
              <a:t>OUT OF SURGERY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750093" y="6536532"/>
            <a:ext cx="2143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 flipV="1">
            <a:off x="758825" y="6715125"/>
            <a:ext cx="214313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7" idx="1"/>
          </p:cNvCxnSpPr>
          <p:nvPr/>
        </p:nvCxnSpPr>
        <p:spPr>
          <a:xfrm>
            <a:off x="830263" y="6670675"/>
            <a:ext cx="142875" cy="444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GB" smtClean="0">
                <a:solidFill>
                  <a:schemeClr val="tx2"/>
                </a:solidFill>
                <a:cs typeface="Calibri" pitchFamily="34" charset="0"/>
              </a:rPr>
              <a:t>Range glucose (5.1 – 12.4)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mtClean="0">
                <a:solidFill>
                  <a:schemeClr val="tx2"/>
                </a:solidFill>
                <a:cs typeface="Calibri" pitchFamily="34" charset="0"/>
              </a:rPr>
              <a:t>Mean glucose: 7.6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mtClean="0">
                <a:solidFill>
                  <a:schemeClr val="tx2"/>
                </a:solidFill>
                <a:cs typeface="Calibri" pitchFamily="34" charset="0"/>
              </a:rPr>
              <a:t>Total Actrapid used: 183 Units</a:t>
            </a:r>
          </a:p>
        </p:txBody>
      </p:sp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tx2"/>
                </a:solidFill>
                <a:latin typeface="+mn-lt"/>
                <a:cs typeface="Calibri" pitchFamily="34" charset="0"/>
              </a:rPr>
              <a:t>FIRST 24 HOURS....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chemeClr val="tx2"/>
                </a:solidFill>
                <a:latin typeface="+mn-lt"/>
                <a:cs typeface="Calibri" pitchFamily="34" charset="0"/>
              </a:rPr>
              <a:t>POST-OP: DAY 2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714348" y="2714620"/>
          <a:ext cx="807249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14438" y="2000250"/>
            <a:ext cx="2928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 err="1">
                <a:solidFill>
                  <a:schemeClr val="tx2"/>
                </a:solidFill>
                <a:latin typeface="+mn-lt"/>
                <a:cs typeface="Calibri" pitchFamily="34" charset="0"/>
              </a:rPr>
              <a:t>LEVEMIR</a:t>
            </a:r>
            <a:r>
              <a:rPr lang="en-GB" b="1" dirty="0">
                <a:solidFill>
                  <a:schemeClr val="tx2"/>
                </a:solidFill>
                <a:latin typeface="+mn-lt"/>
                <a:cs typeface="Calibri" pitchFamily="34" charset="0"/>
              </a:rPr>
              <a:t> 50 units S/C 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4375" y="1214438"/>
            <a:ext cx="7358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GB" dirty="0">
                <a:solidFill>
                  <a:schemeClr val="tx2"/>
                </a:solidFill>
                <a:latin typeface="+mn-lt"/>
                <a:cs typeface="Calibri" pitchFamily="34" charset="0"/>
              </a:rPr>
              <a:t> 4 hourly subcutaneous sliding scale discontinued at 7 am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14375" y="1571625"/>
            <a:ext cx="7358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GB" dirty="0">
                <a:solidFill>
                  <a:schemeClr val="tx2"/>
                </a:solidFill>
                <a:latin typeface="+mn-lt"/>
                <a:cs typeface="Calibri" pitchFamily="34" charset="0"/>
              </a:rPr>
              <a:t> Started on regime: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857250" y="2000250"/>
            <a:ext cx="214313" cy="214313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2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7" grpId="0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974975"/>
            <a:ext cx="8229600" cy="1025525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n-GB" smtClean="0">
                <a:solidFill>
                  <a:srgbClr val="FF0000"/>
                </a:solidFill>
              </a:rPr>
              <a:t>Metformin 1 g bd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en-GB" smtClean="0">
                <a:solidFill>
                  <a:srgbClr val="FF0000"/>
                </a:solidFill>
              </a:rPr>
              <a:t>Levemir 50 units BD</a:t>
            </a:r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5000625" cy="9398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tx2"/>
                </a:solidFill>
                <a:latin typeface="+mn-lt"/>
                <a:cs typeface="Calibri" pitchFamily="34" charset="0"/>
              </a:rPr>
              <a:t>Day 3: DISCHARGE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1571625"/>
            <a:ext cx="4071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>
              <a:buFont typeface="Wingdings 3" pitchFamily="18" charset="2"/>
              <a:buChar char=""/>
              <a:defRPr/>
            </a:pPr>
            <a:r>
              <a:rPr lang="en-GB" sz="2400" dirty="0">
                <a:solidFill>
                  <a:schemeClr val="tx2"/>
                </a:solidFill>
                <a:latin typeface="+mn-lt"/>
                <a:cs typeface="Calibri" pitchFamily="34" charset="0"/>
              </a:rPr>
              <a:t>BM 8 am: 6.4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2071688"/>
            <a:ext cx="8072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>
              <a:buFont typeface="Wingdings 3" pitchFamily="18" charset="2"/>
              <a:buChar char=""/>
              <a:defRPr/>
            </a:pPr>
            <a:r>
              <a:rPr lang="en-GB" sz="2400">
                <a:solidFill>
                  <a:schemeClr val="tx2"/>
                </a:solidFill>
                <a:latin typeface="+mn-lt"/>
                <a:cs typeface="Calibri" pitchFamily="34" charset="0"/>
              </a:rPr>
              <a:t>Discharged with no complications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3" y="4365625"/>
            <a:ext cx="7858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>
              <a:buFont typeface="Wingdings 3" pitchFamily="18" charset="2"/>
              <a:buChar char=""/>
              <a:defRPr/>
            </a:pPr>
            <a:r>
              <a:rPr lang="en-GB" sz="2400" dirty="0">
                <a:solidFill>
                  <a:schemeClr val="tx2"/>
                </a:solidFill>
                <a:latin typeface="+mn-lt"/>
                <a:cs typeface="Calibri" pitchFamily="34" charset="0"/>
              </a:rPr>
              <a:t>Was injecting </a:t>
            </a:r>
            <a:r>
              <a:rPr lang="en-GB" sz="2400" i="1" dirty="0">
                <a:solidFill>
                  <a:schemeClr val="tx2"/>
                </a:solidFill>
                <a:latin typeface="+mn-lt"/>
                <a:cs typeface="Calibri" pitchFamily="34" charset="0"/>
              </a:rPr>
              <a:t>465 units of insulin </a:t>
            </a:r>
            <a:r>
              <a:rPr lang="en-GB" sz="2400" dirty="0">
                <a:solidFill>
                  <a:schemeClr val="tx2"/>
                </a:solidFill>
                <a:latin typeface="+mn-lt"/>
                <a:cs typeface="Calibri" pitchFamily="34" charset="0"/>
              </a:rPr>
              <a:t>pre-operatively </a:t>
            </a:r>
          </a:p>
          <a:p>
            <a:pPr marL="365125" indent="-255588">
              <a:buFont typeface="Wingdings 3" pitchFamily="18" charset="2"/>
              <a:buChar char=""/>
              <a:defRPr/>
            </a:pPr>
            <a:r>
              <a:rPr lang="en-GB" sz="2400" dirty="0">
                <a:solidFill>
                  <a:schemeClr val="tx2"/>
                </a:solidFill>
                <a:latin typeface="+mn-lt"/>
                <a:cs typeface="Calibri" pitchFamily="34" charset="0"/>
              </a:rPr>
              <a:t>(120 units BD of </a:t>
            </a:r>
            <a:r>
              <a:rPr lang="en-GB" sz="2400" dirty="0" err="1">
                <a:solidFill>
                  <a:schemeClr val="tx2"/>
                </a:solidFill>
                <a:latin typeface="+mn-lt"/>
                <a:cs typeface="Calibri" pitchFamily="34" charset="0"/>
              </a:rPr>
              <a:t>insulatard</a:t>
            </a:r>
            <a:r>
              <a:rPr lang="en-GB" sz="2400" dirty="0">
                <a:solidFill>
                  <a:schemeClr val="tx2"/>
                </a:solidFill>
                <a:latin typeface="+mn-lt"/>
                <a:cs typeface="Calibri" pitchFamily="34" charset="0"/>
              </a:rPr>
              <a:t>, 75 units </a:t>
            </a:r>
            <a:r>
              <a:rPr lang="en-GB" sz="2400" dirty="0" err="1">
                <a:solidFill>
                  <a:schemeClr val="tx2"/>
                </a:solidFill>
                <a:latin typeface="+mn-lt"/>
                <a:cs typeface="Calibri" pitchFamily="34" charset="0"/>
              </a:rPr>
              <a:t>novorapid</a:t>
            </a:r>
            <a:r>
              <a:rPr lang="en-GB" sz="2400" dirty="0">
                <a:solidFill>
                  <a:schemeClr val="tx2"/>
                </a:solidFill>
                <a:latin typeface="+mn-lt"/>
                <a:cs typeface="Calibri" pitchFamily="34" charset="0"/>
              </a:rPr>
              <a:t> TDS)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Hindgut – Distal Hypothesis</a:t>
            </a:r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839200" cy="5181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Early delivery of nutrients to the distal intestine enhances GLP 1 / </a:t>
            </a:r>
            <a:r>
              <a:rPr lang="en-GB" dirty="0" err="1" smtClean="0"/>
              <a:t>OXM</a:t>
            </a:r>
            <a:r>
              <a:rPr lang="en-GB" dirty="0" smtClean="0"/>
              <a:t> secretion</a:t>
            </a:r>
          </a:p>
          <a:p>
            <a:endParaRPr lang="en-GB" dirty="0" smtClean="0"/>
          </a:p>
        </p:txBody>
      </p:sp>
      <p:pic>
        <p:nvPicPr>
          <p:cNvPr id="50180" name="Picture 4" descr="PyloricCut"/>
          <p:cNvPicPr>
            <a:picLocks noChangeAspect="1" noChangeArrowheads="1"/>
          </p:cNvPicPr>
          <p:nvPr/>
        </p:nvPicPr>
        <p:blipFill>
          <a:blip r:embed="rId2" cstate="print"/>
          <a:srcRect l="13040" t="15508" r="14026" b="16562"/>
          <a:stretch>
            <a:fillRect/>
          </a:stretch>
        </p:blipFill>
        <p:spPr bwMode="auto">
          <a:xfrm>
            <a:off x="2771775" y="2781300"/>
            <a:ext cx="295275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600" b="1" smtClean="0"/>
              <a:t>Postprandial and fasting GLP-1</a:t>
            </a: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606550"/>
            <a:ext cx="4321175" cy="4878388"/>
          </a:xfrm>
          <a:solidFill>
            <a:srgbClr val="FFFFFF"/>
          </a:solidFill>
        </p:spPr>
      </p:pic>
      <p:pic>
        <p:nvPicPr>
          <p:cNvPr id="51204" name="Picture 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614488"/>
            <a:ext cx="4321175" cy="4870450"/>
          </a:xfrm>
          <a:solidFill>
            <a:srgbClr val="FFFFFF"/>
          </a:solidFill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508500" y="6502400"/>
            <a:ext cx="46355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latin typeface="Comic Sans MS" pitchFamily="66" charset="0"/>
              </a:rPr>
              <a:t>le Roux, Pournaras et al Ann of Surg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ntestinal resting lev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12875"/>
            <a:ext cx="8786812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4143375" y="2714625"/>
            <a:ext cx="501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</a:rPr>
              <a:t>diet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2214563" y="2928938"/>
            <a:ext cx="1824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tx2"/>
                </a:solidFill>
              </a:rPr>
              <a:t>Overeating</a:t>
            </a:r>
          </a:p>
          <a:p>
            <a:pPr algn="ctr"/>
            <a:r>
              <a:rPr lang="en-US" sz="1400" b="1">
                <a:solidFill>
                  <a:schemeClr val="tx2"/>
                </a:solidFill>
              </a:rPr>
              <a:t>Food preservatives</a:t>
            </a:r>
          </a:p>
          <a:p>
            <a:pPr algn="ctr"/>
            <a:r>
              <a:rPr lang="en-US" sz="1400" b="1">
                <a:solidFill>
                  <a:schemeClr val="tx2"/>
                </a:solidFill>
              </a:rPr>
              <a:t>Bugs?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4572000" y="6457950"/>
            <a:ext cx="4357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Courtesy Prof Francesco Rubino</a:t>
            </a:r>
          </a:p>
        </p:txBody>
      </p:sp>
      <p:sp>
        <p:nvSpPr>
          <p:cNvPr id="2458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2"/>
                </a:solidFill>
              </a:rPr>
              <a:t>Foregut-Proximal Hypothesis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274638"/>
            <a:ext cx="8180387" cy="1143000"/>
          </a:xfrm>
        </p:spPr>
        <p:txBody>
          <a:bodyPr/>
          <a:lstStyle/>
          <a:p>
            <a:r>
              <a:rPr lang="en-GB" smtClean="0">
                <a:solidFill>
                  <a:schemeClr val="tx2"/>
                </a:solidFill>
              </a:rPr>
              <a:t>HOMA-IR (even before weight loss)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0188" y="1285875"/>
            <a:ext cx="8413750" cy="5095875"/>
          </a:xfrm>
          <a:solidFill>
            <a:srgbClr val="FFFFFF"/>
          </a:solidFill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508500" y="6502400"/>
            <a:ext cx="46355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chemeClr val="tx2"/>
                </a:solidFill>
                <a:latin typeface="Comic Sans MS" pitchFamily="66" charset="0"/>
              </a:rPr>
              <a:t>le Roux, Pournaras et al Ann of Surg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2"/>
                </a:solidFill>
                <a:cs typeface="Arial" pitchFamily="34" charset="0"/>
              </a:rPr>
              <a:t>Bile acids and glucose metabolism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28625" y="3143250"/>
            <a:ext cx="1643063" cy="1143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GB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bile acids</a:t>
            </a:r>
          </a:p>
        </p:txBody>
      </p:sp>
      <p:cxnSp>
        <p:nvCxnSpPr>
          <p:cNvPr id="29700" name="Straight Arrow Connector 8"/>
          <p:cNvCxnSpPr>
            <a:cxnSpLocks noChangeShapeType="1"/>
            <a:stCxn id="7" idx="3"/>
          </p:cNvCxnSpPr>
          <p:nvPr/>
        </p:nvCxnSpPr>
        <p:spPr bwMode="auto">
          <a:xfrm flipV="1">
            <a:off x="2071688" y="2428875"/>
            <a:ext cx="1285875" cy="1285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01" name="TextBox 9"/>
          <p:cNvSpPr txBox="1">
            <a:spLocks noChangeArrowheads="1"/>
          </p:cNvSpPr>
          <p:nvPr/>
        </p:nvSpPr>
        <p:spPr bwMode="auto">
          <a:xfrm>
            <a:off x="3500438" y="2181225"/>
            <a:ext cx="4249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chemeClr val="tx2"/>
                </a:solidFill>
              </a:rPr>
              <a:t>Stimulate GLP-1 production</a:t>
            </a:r>
          </a:p>
        </p:txBody>
      </p:sp>
      <p:cxnSp>
        <p:nvCxnSpPr>
          <p:cNvPr id="29702" name="Straight Arrow Connector 11"/>
          <p:cNvCxnSpPr>
            <a:cxnSpLocks noChangeShapeType="1"/>
          </p:cNvCxnSpPr>
          <p:nvPr/>
        </p:nvCxnSpPr>
        <p:spPr bwMode="auto">
          <a:xfrm>
            <a:off x="2143125" y="3786188"/>
            <a:ext cx="128587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03" name="TextBox 12"/>
          <p:cNvSpPr txBox="1">
            <a:spLocks noChangeArrowheads="1"/>
          </p:cNvSpPr>
          <p:nvPr/>
        </p:nvSpPr>
        <p:spPr bwMode="auto">
          <a:xfrm>
            <a:off x="3348038" y="4797425"/>
            <a:ext cx="4359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chemeClr val="tx2"/>
                </a:solidFill>
              </a:rPr>
              <a:t>Increase energy expenditure</a:t>
            </a:r>
          </a:p>
        </p:txBody>
      </p:sp>
      <p:cxnSp>
        <p:nvCxnSpPr>
          <p:cNvPr id="29704" name="Straight Arrow Connector 14"/>
          <p:cNvCxnSpPr>
            <a:cxnSpLocks noChangeShapeType="1"/>
            <a:stCxn id="7" idx="3"/>
          </p:cNvCxnSpPr>
          <p:nvPr/>
        </p:nvCxnSpPr>
        <p:spPr bwMode="auto">
          <a:xfrm>
            <a:off x="2071688" y="3714750"/>
            <a:ext cx="1143000" cy="1357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9705" name="TextBox 15"/>
          <p:cNvSpPr txBox="1">
            <a:spLocks noChangeArrowheads="1"/>
          </p:cNvSpPr>
          <p:nvPr/>
        </p:nvSpPr>
        <p:spPr bwMode="auto">
          <a:xfrm>
            <a:off x="3492500" y="3500438"/>
            <a:ext cx="5472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chemeClr val="tx2"/>
                </a:solidFill>
              </a:rPr>
              <a:t>Improvement</a:t>
            </a:r>
            <a:r>
              <a:rPr lang="en-GB">
                <a:solidFill>
                  <a:schemeClr val="tx2"/>
                </a:solidFill>
              </a:rPr>
              <a:t> </a:t>
            </a:r>
            <a:r>
              <a:rPr lang="en-GB" sz="2400" b="1">
                <a:solidFill>
                  <a:schemeClr val="tx2"/>
                </a:solidFill>
              </a:rPr>
              <a:t>in insulin sensitivity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8600"/>
            <a:ext cx="8964612" cy="823913"/>
          </a:xfrm>
        </p:spPr>
        <p:txBody>
          <a:bodyPr/>
          <a:lstStyle/>
          <a:p>
            <a:pPr eaLnBrk="1" hangingPunct="1"/>
            <a:r>
              <a:rPr lang="en-US" sz="2800" smtClean="0"/>
              <a:t>FACTORS THAT REGULATE QUANTITY OF FOOD INTAKE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CC00"/>
                </a:solidFill>
              </a:rPr>
              <a:t>Short term regulation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Concerned primarily with preventing over eating at each meal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CC00"/>
                </a:solidFill>
              </a:rPr>
              <a:t>Long term regulation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Concerned primarily with maintenance  of normal quantities of energy stores in the body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31788"/>
            <a:ext cx="7772400" cy="468312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Bile acids after gastric bypass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468313" y="5815013"/>
            <a:ext cx="8288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en-GB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# p&lt;0.05 compared with gastric banding at same time point.</a:t>
            </a: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2857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4140200" y="6457950"/>
            <a:ext cx="4679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Pournaras et al, Endocrinology 2012</a:t>
            </a:r>
          </a:p>
        </p:txBody>
      </p:sp>
      <p:pic>
        <p:nvPicPr>
          <p:cNvPr id="30726" name="Picture 8" descr="C:\Users\Dr.Miras\Documents\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844675"/>
            <a:ext cx="4933950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2"/>
                </a:solidFill>
              </a:rPr>
              <a:t>Endobarrier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133600"/>
            <a:ext cx="4105275" cy="4391025"/>
          </a:xfrm>
          <a:noFill/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133600"/>
            <a:ext cx="4187825" cy="439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2"/>
                </a:solidFill>
              </a:rPr>
              <a:t>Metabolic effects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41767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4149725"/>
            <a:ext cx="410368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268413"/>
            <a:ext cx="38163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2"/>
                </a:solidFill>
              </a:rPr>
              <a:t>Potential mechanisms </a:t>
            </a:r>
          </a:p>
        </p:txBody>
      </p:sp>
      <p:pic>
        <p:nvPicPr>
          <p:cNvPr id="4" name="Picture 16" descr="C:\Users\Dr.Miras\Documents\mechanism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341438"/>
            <a:ext cx="4535487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 b="1" smtClean="0">
                <a:solidFill>
                  <a:schemeClr val="tx2"/>
                </a:solidFill>
              </a:rPr>
              <a:t>Mechanisms of Diabetes improvement</a:t>
            </a:r>
          </a:p>
        </p:txBody>
      </p:sp>
      <p:sp>
        <p:nvSpPr>
          <p:cNvPr id="3379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mtClean="0">
                <a:solidFill>
                  <a:schemeClr val="tx2"/>
                </a:solidFill>
              </a:rPr>
              <a:t>Weight loss</a:t>
            </a:r>
          </a:p>
          <a:p>
            <a:pPr>
              <a:buFont typeface="Arial" pitchFamily="34" charset="0"/>
              <a:buChar char="•"/>
            </a:pPr>
            <a:r>
              <a:rPr lang="en-GB" smtClean="0">
                <a:solidFill>
                  <a:schemeClr val="tx2"/>
                </a:solidFill>
              </a:rPr>
              <a:t>Decreased Insulin Resistance</a:t>
            </a:r>
          </a:p>
          <a:p>
            <a:pPr>
              <a:buFont typeface="Arial" pitchFamily="34" charset="0"/>
              <a:buChar char="•"/>
            </a:pPr>
            <a:r>
              <a:rPr lang="en-GB" smtClean="0">
                <a:solidFill>
                  <a:schemeClr val="tx2"/>
                </a:solidFill>
              </a:rPr>
              <a:t>Increased Insulin production</a:t>
            </a:r>
          </a:p>
          <a:p>
            <a:pPr>
              <a:buFont typeface="Arial" pitchFamily="34" charset="0"/>
              <a:buChar char="•"/>
            </a:pPr>
            <a:endParaRPr lang="en-GB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mtClean="0">
                <a:solidFill>
                  <a:schemeClr val="tx2"/>
                </a:solidFill>
              </a:rPr>
              <a:t>Distal intestine incretin effect</a:t>
            </a:r>
          </a:p>
          <a:p>
            <a:pPr>
              <a:buFont typeface="Arial" pitchFamily="34" charset="0"/>
              <a:buChar char="•"/>
            </a:pPr>
            <a:r>
              <a:rPr lang="en-GB" smtClean="0">
                <a:solidFill>
                  <a:schemeClr val="tx2"/>
                </a:solidFill>
              </a:rPr>
              <a:t>Proximal intestine bypass</a:t>
            </a:r>
          </a:p>
          <a:p>
            <a:pPr>
              <a:buFont typeface="Monotype Sorts"/>
              <a:buNone/>
            </a:pPr>
            <a:endParaRPr lang="en-GB" smtClean="0">
              <a:solidFill>
                <a:schemeClr val="tx2"/>
              </a:solidFill>
            </a:endParaRPr>
          </a:p>
          <a:p>
            <a:endParaRPr lang="en-GB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2"/>
                </a:solidFill>
              </a:rPr>
              <a:t>Hot topics in metabolic surgery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39750" y="1125538"/>
            <a:ext cx="8128000" cy="4953000"/>
          </a:xfrm>
        </p:spPr>
        <p:txBody>
          <a:bodyPr/>
          <a:lstStyle/>
          <a:p>
            <a:endParaRPr lang="en-GB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mtClean="0">
                <a:solidFill>
                  <a:schemeClr val="tx2"/>
                </a:solidFill>
              </a:rPr>
              <a:t>Lack of trials on its effects on complications</a:t>
            </a:r>
          </a:p>
          <a:p>
            <a:pPr>
              <a:buFont typeface="Arial" pitchFamily="34" charset="0"/>
              <a:buChar char="•"/>
            </a:pPr>
            <a:endParaRPr lang="en-GB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mtClean="0">
                <a:solidFill>
                  <a:schemeClr val="tx2"/>
                </a:solidFill>
              </a:rPr>
              <a:t>Preoperative management of glycaemia</a:t>
            </a:r>
          </a:p>
          <a:p>
            <a:pPr>
              <a:buFont typeface="Arial" pitchFamily="34" charset="0"/>
              <a:buChar char="•"/>
            </a:pPr>
            <a:endParaRPr lang="en-GB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mtClean="0">
                <a:solidFill>
                  <a:schemeClr val="tx2"/>
                </a:solidFill>
              </a:rPr>
              <a:t>Postoperative management of the patient</a:t>
            </a:r>
          </a:p>
          <a:p>
            <a:pPr>
              <a:buFont typeface="Arial" pitchFamily="34" charset="0"/>
              <a:buChar char="•"/>
            </a:pPr>
            <a:endParaRPr lang="en-GB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mtClean="0">
                <a:solidFill>
                  <a:schemeClr val="tx2"/>
                </a:solidFill>
              </a:rPr>
              <a:t>When to operate? What about hypos?</a:t>
            </a:r>
          </a:p>
          <a:p>
            <a:pPr>
              <a:buFont typeface="Arial" pitchFamily="34" charset="0"/>
              <a:buChar char="•"/>
            </a:pPr>
            <a:endParaRPr lang="en-GB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mtClean="0">
                <a:solidFill>
                  <a:schemeClr val="tx2"/>
                </a:solidFill>
              </a:rPr>
              <a:t>Lowering the random 35kg/m</a:t>
            </a:r>
            <a:r>
              <a:rPr lang="en-GB" baseline="30000" smtClean="0">
                <a:solidFill>
                  <a:schemeClr val="tx2"/>
                </a:solidFill>
              </a:rPr>
              <a:t>2</a:t>
            </a:r>
            <a:r>
              <a:rPr lang="en-GB" smtClean="0">
                <a:solidFill>
                  <a:schemeClr val="tx2"/>
                </a:solidFill>
              </a:rPr>
              <a:t> cut-off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tx2"/>
                </a:solidFill>
              </a:rPr>
              <a:t>Microvascular complications</a:t>
            </a:r>
          </a:p>
        </p:txBody>
      </p:sp>
      <p:sp>
        <p:nvSpPr>
          <p:cNvPr id="35843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Monotype Sorts"/>
              <a:buNone/>
            </a:pPr>
            <a:r>
              <a:rPr lang="en-GB" smtClean="0">
                <a:solidFill>
                  <a:schemeClr val="tx2"/>
                </a:solidFill>
              </a:rPr>
              <a:t>          Retinopathy</a:t>
            </a:r>
          </a:p>
        </p:txBody>
      </p:sp>
      <p:sp>
        <p:nvSpPr>
          <p:cNvPr id="35844" name="Content Placeholder 11"/>
          <p:cNvSpPr>
            <a:spLocks noGrp="1"/>
          </p:cNvSpPr>
          <p:nvPr>
            <p:ph sz="half" idx="2"/>
          </p:nvPr>
        </p:nvSpPr>
        <p:spPr>
          <a:xfrm>
            <a:off x="4681538" y="1524000"/>
            <a:ext cx="3987800" cy="5145088"/>
          </a:xfrm>
        </p:spPr>
        <p:txBody>
          <a:bodyPr/>
          <a:lstStyle/>
          <a:p>
            <a:pPr>
              <a:buFont typeface="Monotype Sorts"/>
              <a:buNone/>
            </a:pPr>
            <a:r>
              <a:rPr lang="en-GB" smtClean="0">
                <a:solidFill>
                  <a:schemeClr val="tx2"/>
                </a:solidFill>
              </a:rPr>
              <a:t>      Albuminuria</a:t>
            </a:r>
          </a:p>
          <a:p>
            <a:pPr>
              <a:buFont typeface="Monotype Sorts"/>
              <a:buNone/>
            </a:pPr>
            <a:endParaRPr lang="en-GB" smtClean="0">
              <a:solidFill>
                <a:schemeClr val="tx2"/>
              </a:solidFill>
            </a:endParaRPr>
          </a:p>
          <a:p>
            <a:pPr>
              <a:buFont typeface="Monotype Sorts"/>
              <a:buNone/>
            </a:pPr>
            <a:endParaRPr lang="en-GB" smtClean="0">
              <a:solidFill>
                <a:schemeClr val="tx2"/>
              </a:solidFill>
            </a:endParaRPr>
          </a:p>
          <a:p>
            <a:pPr>
              <a:buFont typeface="Monotype Sorts"/>
              <a:buNone/>
            </a:pPr>
            <a:endParaRPr lang="en-GB" smtClean="0">
              <a:solidFill>
                <a:schemeClr val="tx2"/>
              </a:solidFill>
            </a:endParaRPr>
          </a:p>
          <a:p>
            <a:pPr>
              <a:buFont typeface="Monotype Sorts"/>
              <a:buNone/>
            </a:pPr>
            <a:endParaRPr lang="en-GB" smtClean="0">
              <a:solidFill>
                <a:schemeClr val="tx2"/>
              </a:solidFill>
            </a:endParaRPr>
          </a:p>
          <a:p>
            <a:pPr>
              <a:buFont typeface="Monotype Sorts"/>
              <a:buNone/>
            </a:pPr>
            <a:endParaRPr lang="en-GB" smtClean="0">
              <a:solidFill>
                <a:schemeClr val="tx2"/>
              </a:solidFill>
            </a:endParaRPr>
          </a:p>
          <a:p>
            <a:pPr>
              <a:buFont typeface="Monotype Sorts"/>
              <a:buNone/>
            </a:pPr>
            <a:endParaRPr lang="en-GB" smtClean="0">
              <a:solidFill>
                <a:schemeClr val="tx2"/>
              </a:solidFill>
            </a:endParaRPr>
          </a:p>
          <a:p>
            <a:pPr>
              <a:buFont typeface="Monotype Sorts"/>
              <a:buNone/>
            </a:pPr>
            <a:endParaRPr lang="en-GB" smtClean="0">
              <a:solidFill>
                <a:schemeClr val="tx2"/>
              </a:solidFill>
            </a:endParaRPr>
          </a:p>
          <a:p>
            <a:pPr>
              <a:buFont typeface="Monotype Sorts"/>
              <a:buNone/>
            </a:pPr>
            <a:endParaRPr lang="en-GB" smtClean="0">
              <a:solidFill>
                <a:schemeClr val="tx2"/>
              </a:solidFill>
            </a:endParaRPr>
          </a:p>
          <a:p>
            <a:pPr>
              <a:buFont typeface="Monotype Sorts"/>
              <a:buNone/>
            </a:pPr>
            <a:r>
              <a:rPr lang="en-GB" sz="1600" smtClean="0">
                <a:solidFill>
                  <a:schemeClr val="tx2"/>
                </a:solidFill>
              </a:rPr>
              <a:t>Miras et al, Diabetes Care in press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-200025"/>
            <a:ext cx="184150" cy="40005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solidFill>
                <a:schemeClr val="tx2"/>
              </a:solidFill>
            </a:endParaRPr>
          </a:p>
        </p:txBody>
      </p:sp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3590925" cy="3105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5038"/>
            <a:ext cx="3590925" cy="3105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smtClean="0">
                <a:latin typeface="Comic Sans MS" pitchFamily="66" charset="0"/>
              </a:rPr>
              <a:t>Acknowledgements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57300"/>
            <a:ext cx="5140325" cy="56007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/>
              <a:t>Imperial College London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000" dirty="0" smtClean="0"/>
              <a:t>Dr Carel le Roux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000" dirty="0" smtClean="0"/>
              <a:t>Mr Torsten Olbers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000" dirty="0" smtClean="0"/>
              <a:t>Mr Florian Seyfried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000" dirty="0" smtClean="0"/>
              <a:t>Dr Ling </a:t>
            </a:r>
            <a:r>
              <a:rPr lang="en-GB" sz="2000" dirty="0" err="1" smtClean="0"/>
              <a:t>Ling</a:t>
            </a:r>
            <a:r>
              <a:rPr lang="en-GB" sz="2000" dirty="0" smtClean="0"/>
              <a:t> Chuah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000" dirty="0" smtClean="0"/>
              <a:t>Miss Sabrina Jackson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000" dirty="0" smtClean="0"/>
              <a:t>Dr Christina Prechtl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GB" sz="20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2400" dirty="0" smtClean="0"/>
              <a:t>Medical Research Council/CSC 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000" dirty="0" smtClean="0"/>
              <a:t>Prof Jimmy Bell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000" dirty="0" smtClean="0"/>
              <a:t>Dr Tony Goldstone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000" dirty="0" smtClean="0"/>
              <a:t>Dr Samantha Scholtz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GB" sz="2000" dirty="0" smtClean="0"/>
              <a:t>Dr Sarah Ali</a:t>
            </a:r>
          </a:p>
          <a:p>
            <a:pPr lvl="1">
              <a:lnSpc>
                <a:spcPct val="90000"/>
              </a:lnSpc>
            </a:pPr>
            <a:endParaRPr lang="en-GB" sz="2000" dirty="0" smtClean="0"/>
          </a:p>
          <a:p>
            <a:pPr lvl="1">
              <a:lnSpc>
                <a:spcPct val="90000"/>
              </a:lnSpc>
            </a:pPr>
            <a:endParaRPr lang="en-GB" sz="2000" dirty="0" smtClean="0"/>
          </a:p>
          <a:p>
            <a:pPr lvl="1">
              <a:lnSpc>
                <a:spcPct val="90000"/>
              </a:lnSpc>
            </a:pPr>
            <a:endParaRPr lang="en-GB" sz="2000" dirty="0" smtClean="0"/>
          </a:p>
          <a:p>
            <a:pPr lvl="1">
              <a:lnSpc>
                <a:spcPct val="90000"/>
              </a:lnSpc>
            </a:pPr>
            <a:endParaRPr lang="en-GB" sz="2000" dirty="0" smtClean="0"/>
          </a:p>
          <a:p>
            <a:pPr lvl="1">
              <a:lnSpc>
                <a:spcPct val="90000"/>
              </a:lnSpc>
              <a:buFont typeface="Monotype Sorts"/>
              <a:buNone/>
            </a:pPr>
            <a:endParaRPr lang="en-GB" sz="2000" dirty="0" smtClean="0"/>
          </a:p>
          <a:p>
            <a:pPr lvl="1">
              <a:lnSpc>
                <a:spcPct val="90000"/>
              </a:lnSpc>
            </a:pPr>
            <a:endParaRPr lang="en-GB" sz="2000" dirty="0" smtClean="0"/>
          </a:p>
        </p:txBody>
      </p:sp>
      <p:pic>
        <p:nvPicPr>
          <p:cNvPr id="26628" name="Picture 3" descr="ICL logo w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412875"/>
            <a:ext cx="24479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429000"/>
            <a:ext cx="23050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6550"/>
            <a:ext cx="9144000" cy="654050"/>
          </a:xfrm>
        </p:spPr>
        <p:txBody>
          <a:bodyPr/>
          <a:lstStyle/>
          <a:p>
            <a:r>
              <a:rPr lang="en-GB" sz="3600" b="1" smtClean="0"/>
              <a:t>Afferent factors in appetite regulation</a:t>
            </a: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5029200" y="1219200"/>
            <a:ext cx="2438400" cy="1831975"/>
            <a:chOff x="3024" y="698"/>
            <a:chExt cx="1690" cy="1179"/>
          </a:xfrm>
        </p:grpSpPr>
        <p:sp>
          <p:nvSpPr>
            <p:cNvPr id="674820" name="Freeform 4"/>
            <p:cNvSpPr>
              <a:spLocks/>
            </p:cNvSpPr>
            <p:nvPr/>
          </p:nvSpPr>
          <p:spPr bwMode="auto">
            <a:xfrm>
              <a:off x="3024" y="698"/>
              <a:ext cx="1690" cy="690"/>
            </a:xfrm>
            <a:custGeom>
              <a:avLst/>
              <a:gdLst/>
              <a:ahLst/>
              <a:cxnLst>
                <a:cxn ang="0">
                  <a:pos x="3341" y="99"/>
                </a:cxn>
                <a:cxn ang="0">
                  <a:pos x="3119" y="11"/>
                </a:cxn>
                <a:cxn ang="0">
                  <a:pos x="2832" y="23"/>
                </a:cxn>
                <a:cxn ang="0">
                  <a:pos x="2637" y="92"/>
                </a:cxn>
                <a:cxn ang="0">
                  <a:pos x="2420" y="85"/>
                </a:cxn>
                <a:cxn ang="0">
                  <a:pos x="2213" y="56"/>
                </a:cxn>
                <a:cxn ang="0">
                  <a:pos x="2014" y="85"/>
                </a:cxn>
                <a:cxn ang="0">
                  <a:pos x="1811" y="101"/>
                </a:cxn>
                <a:cxn ang="0">
                  <a:pos x="1520" y="255"/>
                </a:cxn>
                <a:cxn ang="0">
                  <a:pos x="1395" y="273"/>
                </a:cxn>
                <a:cxn ang="0">
                  <a:pos x="1184" y="308"/>
                </a:cxn>
                <a:cxn ang="0">
                  <a:pos x="920" y="522"/>
                </a:cxn>
                <a:cxn ang="0">
                  <a:pos x="830" y="651"/>
                </a:cxn>
                <a:cxn ang="0">
                  <a:pos x="761" y="675"/>
                </a:cxn>
                <a:cxn ang="0">
                  <a:pos x="591" y="761"/>
                </a:cxn>
                <a:cxn ang="0">
                  <a:pos x="446" y="900"/>
                </a:cxn>
                <a:cxn ang="0">
                  <a:pos x="304" y="1072"/>
                </a:cxn>
                <a:cxn ang="0">
                  <a:pos x="218" y="1288"/>
                </a:cxn>
                <a:cxn ang="0">
                  <a:pos x="105" y="1493"/>
                </a:cxn>
                <a:cxn ang="0">
                  <a:pos x="46" y="1928"/>
                </a:cxn>
                <a:cxn ang="0">
                  <a:pos x="46" y="2359"/>
                </a:cxn>
                <a:cxn ang="0">
                  <a:pos x="218" y="2610"/>
                </a:cxn>
                <a:cxn ang="0">
                  <a:pos x="368" y="2763"/>
                </a:cxn>
                <a:cxn ang="0">
                  <a:pos x="598" y="2829"/>
                </a:cxn>
                <a:cxn ang="0">
                  <a:pos x="770" y="2887"/>
                </a:cxn>
                <a:cxn ang="0">
                  <a:pos x="1006" y="2909"/>
                </a:cxn>
                <a:cxn ang="0">
                  <a:pos x="1215" y="2916"/>
                </a:cxn>
                <a:cxn ang="0">
                  <a:pos x="1421" y="2952"/>
                </a:cxn>
                <a:cxn ang="0">
                  <a:pos x="1642" y="2934"/>
                </a:cxn>
                <a:cxn ang="0">
                  <a:pos x="1840" y="2818"/>
                </a:cxn>
                <a:cxn ang="0">
                  <a:pos x="2041" y="2566"/>
                </a:cxn>
                <a:cxn ang="0">
                  <a:pos x="2044" y="2404"/>
                </a:cxn>
                <a:cxn ang="0">
                  <a:pos x="2218" y="2273"/>
                </a:cxn>
                <a:cxn ang="0">
                  <a:pos x="2163" y="2071"/>
                </a:cxn>
                <a:cxn ang="0">
                  <a:pos x="2407" y="1883"/>
                </a:cxn>
                <a:cxn ang="0">
                  <a:pos x="2836" y="1832"/>
                </a:cxn>
                <a:cxn ang="0">
                  <a:pos x="3101" y="1926"/>
                </a:cxn>
                <a:cxn ang="0">
                  <a:pos x="3172" y="2101"/>
                </a:cxn>
                <a:cxn ang="0">
                  <a:pos x="3366" y="2278"/>
                </a:cxn>
                <a:cxn ang="0">
                  <a:pos x="3599" y="2369"/>
                </a:cxn>
                <a:cxn ang="0">
                  <a:pos x="3732" y="2300"/>
                </a:cxn>
                <a:cxn ang="0">
                  <a:pos x="3921" y="2371"/>
                </a:cxn>
                <a:cxn ang="0">
                  <a:pos x="3989" y="2407"/>
                </a:cxn>
                <a:cxn ang="0">
                  <a:pos x="4065" y="2473"/>
                </a:cxn>
                <a:cxn ang="0">
                  <a:pos x="4295" y="2684"/>
                </a:cxn>
                <a:cxn ang="0">
                  <a:pos x="4625" y="2909"/>
                </a:cxn>
                <a:cxn ang="0">
                  <a:pos x="5129" y="3151"/>
                </a:cxn>
                <a:cxn ang="0">
                  <a:pos x="5340" y="3071"/>
                </a:cxn>
                <a:cxn ang="0">
                  <a:pos x="5340" y="2932"/>
                </a:cxn>
                <a:cxn ang="0">
                  <a:pos x="5547" y="2741"/>
                </a:cxn>
                <a:cxn ang="0">
                  <a:pos x="5502" y="2225"/>
                </a:cxn>
                <a:cxn ang="0">
                  <a:pos x="5307" y="1682"/>
                </a:cxn>
                <a:cxn ang="0">
                  <a:pos x="5172" y="1465"/>
                </a:cxn>
                <a:cxn ang="0">
                  <a:pos x="5049" y="1258"/>
                </a:cxn>
                <a:cxn ang="0">
                  <a:pos x="4810" y="1124"/>
                </a:cxn>
                <a:cxn ang="0">
                  <a:pos x="4731" y="922"/>
                </a:cxn>
                <a:cxn ang="0">
                  <a:pos x="4569" y="761"/>
                </a:cxn>
                <a:cxn ang="0">
                  <a:pos x="4478" y="612"/>
                </a:cxn>
                <a:cxn ang="0">
                  <a:pos x="4217" y="457"/>
                </a:cxn>
                <a:cxn ang="0">
                  <a:pos x="4127" y="371"/>
                </a:cxn>
                <a:cxn ang="0">
                  <a:pos x="3843" y="284"/>
                </a:cxn>
                <a:cxn ang="0">
                  <a:pos x="3758" y="217"/>
                </a:cxn>
                <a:cxn ang="0">
                  <a:pos x="3441" y="156"/>
                </a:cxn>
              </a:cxnLst>
              <a:rect l="0" t="0" r="r" b="b"/>
              <a:pathLst>
                <a:path w="5593" h="3151">
                  <a:moveTo>
                    <a:pt x="3441" y="156"/>
                  </a:moveTo>
                  <a:lnTo>
                    <a:pt x="3410" y="144"/>
                  </a:lnTo>
                  <a:lnTo>
                    <a:pt x="3377" y="125"/>
                  </a:lnTo>
                  <a:lnTo>
                    <a:pt x="3341" y="99"/>
                  </a:lnTo>
                  <a:lnTo>
                    <a:pt x="3299" y="73"/>
                  </a:lnTo>
                  <a:lnTo>
                    <a:pt x="3249" y="49"/>
                  </a:lnTo>
                  <a:lnTo>
                    <a:pt x="3189" y="25"/>
                  </a:lnTo>
                  <a:lnTo>
                    <a:pt x="3119" y="11"/>
                  </a:lnTo>
                  <a:lnTo>
                    <a:pt x="3036" y="0"/>
                  </a:lnTo>
                  <a:lnTo>
                    <a:pt x="2957" y="0"/>
                  </a:lnTo>
                  <a:lnTo>
                    <a:pt x="2889" y="11"/>
                  </a:lnTo>
                  <a:lnTo>
                    <a:pt x="2832" y="23"/>
                  </a:lnTo>
                  <a:lnTo>
                    <a:pt x="2782" y="43"/>
                  </a:lnTo>
                  <a:lnTo>
                    <a:pt x="2735" y="61"/>
                  </a:lnTo>
                  <a:lnTo>
                    <a:pt x="2687" y="78"/>
                  </a:lnTo>
                  <a:lnTo>
                    <a:pt x="2637" y="92"/>
                  </a:lnTo>
                  <a:lnTo>
                    <a:pt x="2582" y="101"/>
                  </a:lnTo>
                  <a:lnTo>
                    <a:pt x="2527" y="101"/>
                  </a:lnTo>
                  <a:lnTo>
                    <a:pt x="2471" y="95"/>
                  </a:lnTo>
                  <a:lnTo>
                    <a:pt x="2420" y="85"/>
                  </a:lnTo>
                  <a:lnTo>
                    <a:pt x="2371" y="71"/>
                  </a:lnTo>
                  <a:lnTo>
                    <a:pt x="2319" y="61"/>
                  </a:lnTo>
                  <a:lnTo>
                    <a:pt x="2270" y="55"/>
                  </a:lnTo>
                  <a:lnTo>
                    <a:pt x="2213" y="56"/>
                  </a:lnTo>
                  <a:lnTo>
                    <a:pt x="2157" y="67"/>
                  </a:lnTo>
                  <a:lnTo>
                    <a:pt x="2104" y="79"/>
                  </a:lnTo>
                  <a:lnTo>
                    <a:pt x="2059" y="85"/>
                  </a:lnTo>
                  <a:lnTo>
                    <a:pt x="2014" y="85"/>
                  </a:lnTo>
                  <a:lnTo>
                    <a:pt x="1972" y="85"/>
                  </a:lnTo>
                  <a:lnTo>
                    <a:pt x="1928" y="85"/>
                  </a:lnTo>
                  <a:lnTo>
                    <a:pt x="1876" y="89"/>
                  </a:lnTo>
                  <a:lnTo>
                    <a:pt x="1811" y="101"/>
                  </a:lnTo>
                  <a:lnTo>
                    <a:pt x="1732" y="125"/>
                  </a:lnTo>
                  <a:lnTo>
                    <a:pt x="1603" y="177"/>
                  </a:lnTo>
                  <a:lnTo>
                    <a:pt x="1549" y="219"/>
                  </a:lnTo>
                  <a:lnTo>
                    <a:pt x="1520" y="255"/>
                  </a:lnTo>
                  <a:lnTo>
                    <a:pt x="1486" y="279"/>
                  </a:lnTo>
                  <a:lnTo>
                    <a:pt x="1462" y="281"/>
                  </a:lnTo>
                  <a:lnTo>
                    <a:pt x="1429" y="279"/>
                  </a:lnTo>
                  <a:lnTo>
                    <a:pt x="1395" y="273"/>
                  </a:lnTo>
                  <a:lnTo>
                    <a:pt x="1355" y="266"/>
                  </a:lnTo>
                  <a:lnTo>
                    <a:pt x="1307" y="269"/>
                  </a:lnTo>
                  <a:lnTo>
                    <a:pt x="1251" y="281"/>
                  </a:lnTo>
                  <a:lnTo>
                    <a:pt x="1184" y="308"/>
                  </a:lnTo>
                  <a:lnTo>
                    <a:pt x="1106" y="357"/>
                  </a:lnTo>
                  <a:lnTo>
                    <a:pt x="1030" y="415"/>
                  </a:lnTo>
                  <a:lnTo>
                    <a:pt x="968" y="469"/>
                  </a:lnTo>
                  <a:lnTo>
                    <a:pt x="920" y="522"/>
                  </a:lnTo>
                  <a:lnTo>
                    <a:pt x="881" y="567"/>
                  </a:lnTo>
                  <a:lnTo>
                    <a:pt x="854" y="606"/>
                  </a:lnTo>
                  <a:lnTo>
                    <a:pt x="839" y="632"/>
                  </a:lnTo>
                  <a:lnTo>
                    <a:pt x="830" y="651"/>
                  </a:lnTo>
                  <a:lnTo>
                    <a:pt x="826" y="657"/>
                  </a:lnTo>
                  <a:lnTo>
                    <a:pt x="819" y="660"/>
                  </a:lnTo>
                  <a:lnTo>
                    <a:pt x="795" y="665"/>
                  </a:lnTo>
                  <a:lnTo>
                    <a:pt x="761" y="675"/>
                  </a:lnTo>
                  <a:lnTo>
                    <a:pt x="721" y="687"/>
                  </a:lnTo>
                  <a:lnTo>
                    <a:pt x="679" y="704"/>
                  </a:lnTo>
                  <a:lnTo>
                    <a:pt x="631" y="731"/>
                  </a:lnTo>
                  <a:lnTo>
                    <a:pt x="591" y="761"/>
                  </a:lnTo>
                  <a:lnTo>
                    <a:pt x="559" y="793"/>
                  </a:lnTo>
                  <a:lnTo>
                    <a:pt x="524" y="829"/>
                  </a:lnTo>
                  <a:lnTo>
                    <a:pt x="487" y="865"/>
                  </a:lnTo>
                  <a:lnTo>
                    <a:pt x="446" y="900"/>
                  </a:lnTo>
                  <a:lnTo>
                    <a:pt x="404" y="935"/>
                  </a:lnTo>
                  <a:lnTo>
                    <a:pt x="366" y="976"/>
                  </a:lnTo>
                  <a:lnTo>
                    <a:pt x="332" y="1020"/>
                  </a:lnTo>
                  <a:lnTo>
                    <a:pt x="304" y="1072"/>
                  </a:lnTo>
                  <a:lnTo>
                    <a:pt x="290" y="1130"/>
                  </a:lnTo>
                  <a:lnTo>
                    <a:pt x="270" y="1178"/>
                  </a:lnTo>
                  <a:lnTo>
                    <a:pt x="237" y="1225"/>
                  </a:lnTo>
                  <a:lnTo>
                    <a:pt x="218" y="1288"/>
                  </a:lnTo>
                  <a:lnTo>
                    <a:pt x="235" y="1374"/>
                  </a:lnTo>
                  <a:lnTo>
                    <a:pt x="213" y="1388"/>
                  </a:lnTo>
                  <a:lnTo>
                    <a:pt x="163" y="1427"/>
                  </a:lnTo>
                  <a:lnTo>
                    <a:pt x="105" y="1493"/>
                  </a:lnTo>
                  <a:lnTo>
                    <a:pt x="66" y="1588"/>
                  </a:lnTo>
                  <a:lnTo>
                    <a:pt x="58" y="1759"/>
                  </a:lnTo>
                  <a:lnTo>
                    <a:pt x="66" y="1880"/>
                  </a:lnTo>
                  <a:lnTo>
                    <a:pt x="46" y="1928"/>
                  </a:lnTo>
                  <a:lnTo>
                    <a:pt x="19" y="1979"/>
                  </a:lnTo>
                  <a:lnTo>
                    <a:pt x="0" y="2059"/>
                  </a:lnTo>
                  <a:lnTo>
                    <a:pt x="10" y="2204"/>
                  </a:lnTo>
                  <a:lnTo>
                    <a:pt x="46" y="2359"/>
                  </a:lnTo>
                  <a:lnTo>
                    <a:pt x="93" y="2470"/>
                  </a:lnTo>
                  <a:lnTo>
                    <a:pt x="148" y="2536"/>
                  </a:lnTo>
                  <a:lnTo>
                    <a:pt x="223" y="2561"/>
                  </a:lnTo>
                  <a:lnTo>
                    <a:pt x="218" y="2610"/>
                  </a:lnTo>
                  <a:lnTo>
                    <a:pt x="235" y="2657"/>
                  </a:lnTo>
                  <a:lnTo>
                    <a:pt x="270" y="2697"/>
                  </a:lnTo>
                  <a:lnTo>
                    <a:pt x="315" y="2731"/>
                  </a:lnTo>
                  <a:lnTo>
                    <a:pt x="368" y="2763"/>
                  </a:lnTo>
                  <a:lnTo>
                    <a:pt x="429" y="2789"/>
                  </a:lnTo>
                  <a:lnTo>
                    <a:pt x="490" y="2807"/>
                  </a:lnTo>
                  <a:lnTo>
                    <a:pt x="548" y="2819"/>
                  </a:lnTo>
                  <a:lnTo>
                    <a:pt x="598" y="2829"/>
                  </a:lnTo>
                  <a:lnTo>
                    <a:pt x="643" y="2843"/>
                  </a:lnTo>
                  <a:lnTo>
                    <a:pt x="685" y="2857"/>
                  </a:lnTo>
                  <a:lnTo>
                    <a:pt x="726" y="2872"/>
                  </a:lnTo>
                  <a:lnTo>
                    <a:pt x="770" y="2887"/>
                  </a:lnTo>
                  <a:lnTo>
                    <a:pt x="819" y="2898"/>
                  </a:lnTo>
                  <a:lnTo>
                    <a:pt x="873" y="2907"/>
                  </a:lnTo>
                  <a:lnTo>
                    <a:pt x="939" y="2909"/>
                  </a:lnTo>
                  <a:lnTo>
                    <a:pt x="1006" y="2909"/>
                  </a:lnTo>
                  <a:lnTo>
                    <a:pt x="1063" y="2909"/>
                  </a:lnTo>
                  <a:lnTo>
                    <a:pt x="1119" y="2910"/>
                  </a:lnTo>
                  <a:lnTo>
                    <a:pt x="1169" y="2913"/>
                  </a:lnTo>
                  <a:lnTo>
                    <a:pt x="1215" y="2916"/>
                  </a:lnTo>
                  <a:lnTo>
                    <a:pt x="1262" y="2923"/>
                  </a:lnTo>
                  <a:lnTo>
                    <a:pt x="1313" y="2932"/>
                  </a:lnTo>
                  <a:lnTo>
                    <a:pt x="1364" y="2943"/>
                  </a:lnTo>
                  <a:lnTo>
                    <a:pt x="1421" y="2952"/>
                  </a:lnTo>
                  <a:lnTo>
                    <a:pt x="1478" y="2959"/>
                  </a:lnTo>
                  <a:lnTo>
                    <a:pt x="1535" y="2957"/>
                  </a:lnTo>
                  <a:lnTo>
                    <a:pt x="1593" y="2950"/>
                  </a:lnTo>
                  <a:lnTo>
                    <a:pt x="1642" y="2934"/>
                  </a:lnTo>
                  <a:lnTo>
                    <a:pt x="1689" y="2909"/>
                  </a:lnTo>
                  <a:lnTo>
                    <a:pt x="1727" y="2875"/>
                  </a:lnTo>
                  <a:lnTo>
                    <a:pt x="1755" y="2830"/>
                  </a:lnTo>
                  <a:lnTo>
                    <a:pt x="1840" y="2818"/>
                  </a:lnTo>
                  <a:lnTo>
                    <a:pt x="1915" y="2759"/>
                  </a:lnTo>
                  <a:lnTo>
                    <a:pt x="1969" y="2678"/>
                  </a:lnTo>
                  <a:lnTo>
                    <a:pt x="1990" y="2594"/>
                  </a:lnTo>
                  <a:lnTo>
                    <a:pt x="2041" y="2566"/>
                  </a:lnTo>
                  <a:lnTo>
                    <a:pt x="2059" y="2508"/>
                  </a:lnTo>
                  <a:lnTo>
                    <a:pt x="2049" y="2447"/>
                  </a:lnTo>
                  <a:lnTo>
                    <a:pt x="2035" y="2405"/>
                  </a:lnTo>
                  <a:lnTo>
                    <a:pt x="2044" y="2404"/>
                  </a:lnTo>
                  <a:lnTo>
                    <a:pt x="2079" y="2394"/>
                  </a:lnTo>
                  <a:lnTo>
                    <a:pt x="2129" y="2374"/>
                  </a:lnTo>
                  <a:lnTo>
                    <a:pt x="2191" y="2327"/>
                  </a:lnTo>
                  <a:lnTo>
                    <a:pt x="2218" y="2273"/>
                  </a:lnTo>
                  <a:lnTo>
                    <a:pt x="2193" y="2228"/>
                  </a:lnTo>
                  <a:lnTo>
                    <a:pt x="2155" y="2178"/>
                  </a:lnTo>
                  <a:lnTo>
                    <a:pt x="2145" y="2114"/>
                  </a:lnTo>
                  <a:lnTo>
                    <a:pt x="2163" y="2071"/>
                  </a:lnTo>
                  <a:lnTo>
                    <a:pt x="2201" y="2023"/>
                  </a:lnTo>
                  <a:lnTo>
                    <a:pt x="2254" y="1975"/>
                  </a:lnTo>
                  <a:lnTo>
                    <a:pt x="2324" y="1926"/>
                  </a:lnTo>
                  <a:lnTo>
                    <a:pt x="2407" y="1883"/>
                  </a:lnTo>
                  <a:lnTo>
                    <a:pt x="2504" y="1848"/>
                  </a:lnTo>
                  <a:lnTo>
                    <a:pt x="2609" y="1826"/>
                  </a:lnTo>
                  <a:lnTo>
                    <a:pt x="2727" y="1823"/>
                  </a:lnTo>
                  <a:lnTo>
                    <a:pt x="2836" y="1832"/>
                  </a:lnTo>
                  <a:lnTo>
                    <a:pt x="2928" y="1850"/>
                  </a:lnTo>
                  <a:lnTo>
                    <a:pt x="3003" y="1873"/>
                  </a:lnTo>
                  <a:lnTo>
                    <a:pt x="3058" y="1901"/>
                  </a:lnTo>
                  <a:lnTo>
                    <a:pt x="3101" y="1926"/>
                  </a:lnTo>
                  <a:lnTo>
                    <a:pt x="3130" y="1946"/>
                  </a:lnTo>
                  <a:lnTo>
                    <a:pt x="3146" y="1963"/>
                  </a:lnTo>
                  <a:lnTo>
                    <a:pt x="3152" y="1968"/>
                  </a:lnTo>
                  <a:lnTo>
                    <a:pt x="3172" y="2101"/>
                  </a:lnTo>
                  <a:lnTo>
                    <a:pt x="3227" y="2189"/>
                  </a:lnTo>
                  <a:lnTo>
                    <a:pt x="3297" y="2238"/>
                  </a:lnTo>
                  <a:lnTo>
                    <a:pt x="3363" y="2258"/>
                  </a:lnTo>
                  <a:lnTo>
                    <a:pt x="3366" y="2278"/>
                  </a:lnTo>
                  <a:lnTo>
                    <a:pt x="3396" y="2320"/>
                  </a:lnTo>
                  <a:lnTo>
                    <a:pt x="3466" y="2363"/>
                  </a:lnTo>
                  <a:lnTo>
                    <a:pt x="3597" y="2382"/>
                  </a:lnTo>
                  <a:lnTo>
                    <a:pt x="3599" y="2369"/>
                  </a:lnTo>
                  <a:lnTo>
                    <a:pt x="3615" y="2339"/>
                  </a:lnTo>
                  <a:lnTo>
                    <a:pt x="3648" y="2314"/>
                  </a:lnTo>
                  <a:lnTo>
                    <a:pt x="3707" y="2309"/>
                  </a:lnTo>
                  <a:lnTo>
                    <a:pt x="3732" y="2300"/>
                  </a:lnTo>
                  <a:lnTo>
                    <a:pt x="3786" y="2294"/>
                  </a:lnTo>
                  <a:lnTo>
                    <a:pt x="3852" y="2309"/>
                  </a:lnTo>
                  <a:lnTo>
                    <a:pt x="3909" y="2374"/>
                  </a:lnTo>
                  <a:lnTo>
                    <a:pt x="3921" y="2371"/>
                  </a:lnTo>
                  <a:lnTo>
                    <a:pt x="3942" y="2374"/>
                  </a:lnTo>
                  <a:lnTo>
                    <a:pt x="3966" y="2378"/>
                  </a:lnTo>
                  <a:lnTo>
                    <a:pt x="3976" y="2405"/>
                  </a:lnTo>
                  <a:lnTo>
                    <a:pt x="3989" y="2407"/>
                  </a:lnTo>
                  <a:lnTo>
                    <a:pt x="4010" y="2413"/>
                  </a:lnTo>
                  <a:lnTo>
                    <a:pt x="4035" y="2430"/>
                  </a:lnTo>
                  <a:lnTo>
                    <a:pt x="4049" y="2461"/>
                  </a:lnTo>
                  <a:lnTo>
                    <a:pt x="4065" y="2473"/>
                  </a:lnTo>
                  <a:lnTo>
                    <a:pt x="4103" y="2500"/>
                  </a:lnTo>
                  <a:lnTo>
                    <a:pt x="4139" y="2536"/>
                  </a:lnTo>
                  <a:lnTo>
                    <a:pt x="4156" y="2574"/>
                  </a:lnTo>
                  <a:lnTo>
                    <a:pt x="4295" y="2684"/>
                  </a:lnTo>
                  <a:lnTo>
                    <a:pt x="4320" y="2703"/>
                  </a:lnTo>
                  <a:lnTo>
                    <a:pt x="4392" y="2754"/>
                  </a:lnTo>
                  <a:lnTo>
                    <a:pt x="4499" y="2826"/>
                  </a:lnTo>
                  <a:lnTo>
                    <a:pt x="4625" y="2909"/>
                  </a:lnTo>
                  <a:lnTo>
                    <a:pt x="4764" y="2994"/>
                  </a:lnTo>
                  <a:lnTo>
                    <a:pt x="4900" y="3067"/>
                  </a:lnTo>
                  <a:lnTo>
                    <a:pt x="5027" y="3123"/>
                  </a:lnTo>
                  <a:lnTo>
                    <a:pt x="5129" y="3151"/>
                  </a:lnTo>
                  <a:lnTo>
                    <a:pt x="5206" y="3151"/>
                  </a:lnTo>
                  <a:lnTo>
                    <a:pt x="5263" y="3133"/>
                  </a:lnTo>
                  <a:lnTo>
                    <a:pt x="5310" y="3105"/>
                  </a:lnTo>
                  <a:lnTo>
                    <a:pt x="5340" y="3071"/>
                  </a:lnTo>
                  <a:lnTo>
                    <a:pt x="5357" y="3034"/>
                  </a:lnTo>
                  <a:lnTo>
                    <a:pt x="5363" y="2997"/>
                  </a:lnTo>
                  <a:lnTo>
                    <a:pt x="5357" y="2959"/>
                  </a:lnTo>
                  <a:lnTo>
                    <a:pt x="5340" y="2932"/>
                  </a:lnTo>
                  <a:lnTo>
                    <a:pt x="5413" y="2928"/>
                  </a:lnTo>
                  <a:lnTo>
                    <a:pt x="5487" y="2879"/>
                  </a:lnTo>
                  <a:lnTo>
                    <a:pt x="5535" y="2809"/>
                  </a:lnTo>
                  <a:lnTo>
                    <a:pt x="5547" y="2741"/>
                  </a:lnTo>
                  <a:lnTo>
                    <a:pt x="5581" y="2664"/>
                  </a:lnTo>
                  <a:lnTo>
                    <a:pt x="5593" y="2502"/>
                  </a:lnTo>
                  <a:lnTo>
                    <a:pt x="5573" y="2329"/>
                  </a:lnTo>
                  <a:lnTo>
                    <a:pt x="5502" y="2225"/>
                  </a:lnTo>
                  <a:lnTo>
                    <a:pt x="5501" y="2167"/>
                  </a:lnTo>
                  <a:lnTo>
                    <a:pt x="5481" y="2023"/>
                  </a:lnTo>
                  <a:lnTo>
                    <a:pt x="5423" y="1846"/>
                  </a:lnTo>
                  <a:lnTo>
                    <a:pt x="5307" y="1682"/>
                  </a:lnTo>
                  <a:lnTo>
                    <a:pt x="5299" y="1626"/>
                  </a:lnTo>
                  <a:lnTo>
                    <a:pt x="5263" y="1577"/>
                  </a:lnTo>
                  <a:lnTo>
                    <a:pt x="5215" y="1530"/>
                  </a:lnTo>
                  <a:lnTo>
                    <a:pt x="5172" y="1465"/>
                  </a:lnTo>
                  <a:lnTo>
                    <a:pt x="5152" y="1420"/>
                  </a:lnTo>
                  <a:lnTo>
                    <a:pt x="5124" y="1370"/>
                  </a:lnTo>
                  <a:lnTo>
                    <a:pt x="5091" y="1313"/>
                  </a:lnTo>
                  <a:lnTo>
                    <a:pt x="5049" y="1258"/>
                  </a:lnTo>
                  <a:lnTo>
                    <a:pt x="4999" y="1205"/>
                  </a:lnTo>
                  <a:lnTo>
                    <a:pt x="4944" y="1163"/>
                  </a:lnTo>
                  <a:lnTo>
                    <a:pt x="4878" y="1134"/>
                  </a:lnTo>
                  <a:lnTo>
                    <a:pt x="4810" y="1124"/>
                  </a:lnTo>
                  <a:lnTo>
                    <a:pt x="4806" y="1082"/>
                  </a:lnTo>
                  <a:lnTo>
                    <a:pt x="4792" y="1031"/>
                  </a:lnTo>
                  <a:lnTo>
                    <a:pt x="4764" y="976"/>
                  </a:lnTo>
                  <a:lnTo>
                    <a:pt x="4731" y="922"/>
                  </a:lnTo>
                  <a:lnTo>
                    <a:pt x="4690" y="868"/>
                  </a:lnTo>
                  <a:lnTo>
                    <a:pt x="4649" y="821"/>
                  </a:lnTo>
                  <a:lnTo>
                    <a:pt x="4608" y="782"/>
                  </a:lnTo>
                  <a:lnTo>
                    <a:pt x="4569" y="761"/>
                  </a:lnTo>
                  <a:lnTo>
                    <a:pt x="4541" y="739"/>
                  </a:lnTo>
                  <a:lnTo>
                    <a:pt x="4520" y="702"/>
                  </a:lnTo>
                  <a:lnTo>
                    <a:pt x="4500" y="657"/>
                  </a:lnTo>
                  <a:lnTo>
                    <a:pt x="4478" y="612"/>
                  </a:lnTo>
                  <a:lnTo>
                    <a:pt x="4443" y="563"/>
                  </a:lnTo>
                  <a:lnTo>
                    <a:pt x="4392" y="518"/>
                  </a:lnTo>
                  <a:lnTo>
                    <a:pt x="4318" y="481"/>
                  </a:lnTo>
                  <a:lnTo>
                    <a:pt x="4217" y="457"/>
                  </a:lnTo>
                  <a:lnTo>
                    <a:pt x="4210" y="449"/>
                  </a:lnTo>
                  <a:lnTo>
                    <a:pt x="4196" y="429"/>
                  </a:lnTo>
                  <a:lnTo>
                    <a:pt x="4168" y="402"/>
                  </a:lnTo>
                  <a:lnTo>
                    <a:pt x="4127" y="371"/>
                  </a:lnTo>
                  <a:lnTo>
                    <a:pt x="4076" y="338"/>
                  </a:lnTo>
                  <a:lnTo>
                    <a:pt x="4013" y="311"/>
                  </a:lnTo>
                  <a:lnTo>
                    <a:pt x="3933" y="291"/>
                  </a:lnTo>
                  <a:lnTo>
                    <a:pt x="3843" y="284"/>
                  </a:lnTo>
                  <a:lnTo>
                    <a:pt x="3839" y="277"/>
                  </a:lnTo>
                  <a:lnTo>
                    <a:pt x="3824" y="263"/>
                  </a:lnTo>
                  <a:lnTo>
                    <a:pt x="3798" y="240"/>
                  </a:lnTo>
                  <a:lnTo>
                    <a:pt x="3758" y="217"/>
                  </a:lnTo>
                  <a:lnTo>
                    <a:pt x="3706" y="194"/>
                  </a:lnTo>
                  <a:lnTo>
                    <a:pt x="3635" y="174"/>
                  </a:lnTo>
                  <a:lnTo>
                    <a:pt x="3546" y="159"/>
                  </a:lnTo>
                  <a:lnTo>
                    <a:pt x="3441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74821" name="Freeform 5"/>
            <p:cNvSpPr>
              <a:spLocks/>
            </p:cNvSpPr>
            <p:nvPr/>
          </p:nvSpPr>
          <p:spPr bwMode="auto">
            <a:xfrm>
              <a:off x="3603" y="1098"/>
              <a:ext cx="936" cy="779"/>
            </a:xfrm>
            <a:custGeom>
              <a:avLst/>
              <a:gdLst/>
              <a:ahLst/>
              <a:cxnLst>
                <a:cxn ang="0">
                  <a:pos x="1595" y="2637"/>
                </a:cxn>
                <a:cxn ang="0">
                  <a:pos x="1640" y="2404"/>
                </a:cxn>
                <a:cxn ang="0">
                  <a:pos x="1886" y="2429"/>
                </a:cxn>
                <a:cxn ang="0">
                  <a:pos x="2171" y="2453"/>
                </a:cxn>
                <a:cxn ang="0">
                  <a:pos x="2429" y="2359"/>
                </a:cxn>
                <a:cxn ang="0">
                  <a:pos x="2546" y="2291"/>
                </a:cxn>
                <a:cxn ang="0">
                  <a:pos x="2728" y="2173"/>
                </a:cxn>
                <a:cxn ang="0">
                  <a:pos x="2876" y="2035"/>
                </a:cxn>
                <a:cxn ang="0">
                  <a:pos x="3090" y="1699"/>
                </a:cxn>
                <a:cxn ang="0">
                  <a:pos x="3004" y="1343"/>
                </a:cxn>
                <a:cxn ang="0">
                  <a:pos x="2769" y="1263"/>
                </a:cxn>
                <a:cxn ang="0">
                  <a:pos x="2579" y="1128"/>
                </a:cxn>
                <a:cxn ang="0">
                  <a:pos x="2373" y="965"/>
                </a:cxn>
                <a:cxn ang="0">
                  <a:pos x="2271" y="792"/>
                </a:cxn>
                <a:cxn ang="0">
                  <a:pos x="2194" y="682"/>
                </a:cxn>
                <a:cxn ang="0">
                  <a:pos x="2098" y="592"/>
                </a:cxn>
                <a:cxn ang="0">
                  <a:pos x="2038" y="550"/>
                </a:cxn>
                <a:cxn ang="0">
                  <a:pos x="1843" y="470"/>
                </a:cxn>
                <a:cxn ang="0">
                  <a:pos x="1696" y="526"/>
                </a:cxn>
                <a:cxn ang="0">
                  <a:pos x="1565" y="610"/>
                </a:cxn>
                <a:cxn ang="0">
                  <a:pos x="1517" y="706"/>
                </a:cxn>
                <a:cxn ang="0">
                  <a:pos x="1391" y="854"/>
                </a:cxn>
                <a:cxn ang="0">
                  <a:pos x="1449" y="1146"/>
                </a:cxn>
                <a:cxn ang="0">
                  <a:pos x="1622" y="1332"/>
                </a:cxn>
                <a:cxn ang="0">
                  <a:pos x="1490" y="1443"/>
                </a:cxn>
                <a:cxn ang="0">
                  <a:pos x="1433" y="1750"/>
                </a:cxn>
                <a:cxn ang="0">
                  <a:pos x="1426" y="1941"/>
                </a:cxn>
                <a:cxn ang="0">
                  <a:pos x="1449" y="2074"/>
                </a:cxn>
                <a:cxn ang="0">
                  <a:pos x="1467" y="2196"/>
                </a:cxn>
                <a:cxn ang="0">
                  <a:pos x="1467" y="2467"/>
                </a:cxn>
                <a:cxn ang="0">
                  <a:pos x="1345" y="1253"/>
                </a:cxn>
                <a:cxn ang="0">
                  <a:pos x="1279" y="554"/>
                </a:cxn>
                <a:cxn ang="0">
                  <a:pos x="1220" y="343"/>
                </a:cxn>
                <a:cxn ang="0">
                  <a:pos x="1251" y="259"/>
                </a:cxn>
                <a:cxn ang="0">
                  <a:pos x="1196" y="109"/>
                </a:cxn>
                <a:cxn ang="0">
                  <a:pos x="913" y="8"/>
                </a:cxn>
                <a:cxn ang="0">
                  <a:pos x="453" y="79"/>
                </a:cxn>
                <a:cxn ang="0">
                  <a:pos x="240" y="280"/>
                </a:cxn>
                <a:cxn ang="0">
                  <a:pos x="295" y="425"/>
                </a:cxn>
                <a:cxn ang="0">
                  <a:pos x="223" y="570"/>
                </a:cxn>
                <a:cxn ang="0">
                  <a:pos x="174" y="839"/>
                </a:cxn>
                <a:cxn ang="0">
                  <a:pos x="0" y="997"/>
                </a:cxn>
                <a:cxn ang="0">
                  <a:pos x="150" y="988"/>
                </a:cxn>
                <a:cxn ang="0">
                  <a:pos x="234" y="928"/>
                </a:cxn>
                <a:cxn ang="0">
                  <a:pos x="187" y="1122"/>
                </a:cxn>
                <a:cxn ang="0">
                  <a:pos x="86" y="1333"/>
                </a:cxn>
                <a:cxn ang="0">
                  <a:pos x="217" y="1434"/>
                </a:cxn>
                <a:cxn ang="0">
                  <a:pos x="282" y="1221"/>
                </a:cxn>
                <a:cxn ang="0">
                  <a:pos x="301" y="1114"/>
                </a:cxn>
                <a:cxn ang="0">
                  <a:pos x="432" y="897"/>
                </a:cxn>
                <a:cxn ang="0">
                  <a:pos x="561" y="879"/>
                </a:cxn>
                <a:cxn ang="0">
                  <a:pos x="619" y="712"/>
                </a:cxn>
                <a:cxn ang="0">
                  <a:pos x="680" y="672"/>
                </a:cxn>
                <a:cxn ang="0">
                  <a:pos x="786" y="814"/>
                </a:cxn>
                <a:cxn ang="0">
                  <a:pos x="874" y="919"/>
                </a:cxn>
                <a:cxn ang="0">
                  <a:pos x="622" y="1008"/>
                </a:cxn>
                <a:cxn ang="0">
                  <a:pos x="589" y="1662"/>
                </a:cxn>
                <a:cxn ang="0">
                  <a:pos x="880" y="1860"/>
                </a:cxn>
                <a:cxn ang="0">
                  <a:pos x="1007" y="2445"/>
                </a:cxn>
                <a:cxn ang="0">
                  <a:pos x="1124" y="3557"/>
                </a:cxn>
              </a:cxnLst>
              <a:rect l="0" t="0" r="r" b="b"/>
              <a:pathLst>
                <a:path w="3101" h="3557">
                  <a:moveTo>
                    <a:pt x="1616" y="3557"/>
                  </a:moveTo>
                  <a:lnTo>
                    <a:pt x="1616" y="3399"/>
                  </a:lnTo>
                  <a:lnTo>
                    <a:pt x="1612" y="3035"/>
                  </a:lnTo>
                  <a:lnTo>
                    <a:pt x="1595" y="2637"/>
                  </a:lnTo>
                  <a:lnTo>
                    <a:pt x="1562" y="2370"/>
                  </a:lnTo>
                  <a:lnTo>
                    <a:pt x="1570" y="2376"/>
                  </a:lnTo>
                  <a:lnTo>
                    <a:pt x="1598" y="2389"/>
                  </a:lnTo>
                  <a:lnTo>
                    <a:pt x="1640" y="2404"/>
                  </a:lnTo>
                  <a:lnTo>
                    <a:pt x="1693" y="2421"/>
                  </a:lnTo>
                  <a:lnTo>
                    <a:pt x="1755" y="2434"/>
                  </a:lnTo>
                  <a:lnTo>
                    <a:pt x="1817" y="2437"/>
                  </a:lnTo>
                  <a:lnTo>
                    <a:pt x="1886" y="2429"/>
                  </a:lnTo>
                  <a:lnTo>
                    <a:pt x="1951" y="2404"/>
                  </a:lnTo>
                  <a:lnTo>
                    <a:pt x="2024" y="2436"/>
                  </a:lnTo>
                  <a:lnTo>
                    <a:pt x="2098" y="2449"/>
                  </a:lnTo>
                  <a:lnTo>
                    <a:pt x="2171" y="2453"/>
                  </a:lnTo>
                  <a:lnTo>
                    <a:pt x="2242" y="2445"/>
                  </a:lnTo>
                  <a:lnTo>
                    <a:pt x="2311" y="2425"/>
                  </a:lnTo>
                  <a:lnTo>
                    <a:pt x="2373" y="2398"/>
                  </a:lnTo>
                  <a:lnTo>
                    <a:pt x="2429" y="2359"/>
                  </a:lnTo>
                  <a:lnTo>
                    <a:pt x="2476" y="2317"/>
                  </a:lnTo>
                  <a:lnTo>
                    <a:pt x="2483" y="2313"/>
                  </a:lnTo>
                  <a:lnTo>
                    <a:pt x="2507" y="2304"/>
                  </a:lnTo>
                  <a:lnTo>
                    <a:pt x="2546" y="2291"/>
                  </a:lnTo>
                  <a:lnTo>
                    <a:pt x="2588" y="2271"/>
                  </a:lnTo>
                  <a:lnTo>
                    <a:pt x="2635" y="2245"/>
                  </a:lnTo>
                  <a:lnTo>
                    <a:pt x="2683" y="2211"/>
                  </a:lnTo>
                  <a:lnTo>
                    <a:pt x="2728" y="2173"/>
                  </a:lnTo>
                  <a:lnTo>
                    <a:pt x="2768" y="2128"/>
                  </a:lnTo>
                  <a:lnTo>
                    <a:pt x="2781" y="2113"/>
                  </a:lnTo>
                  <a:lnTo>
                    <a:pt x="2821" y="2083"/>
                  </a:lnTo>
                  <a:lnTo>
                    <a:pt x="2876" y="2035"/>
                  </a:lnTo>
                  <a:lnTo>
                    <a:pt x="2939" y="1972"/>
                  </a:lnTo>
                  <a:lnTo>
                    <a:pt x="3000" y="1894"/>
                  </a:lnTo>
                  <a:lnTo>
                    <a:pt x="3052" y="1800"/>
                  </a:lnTo>
                  <a:lnTo>
                    <a:pt x="3090" y="1699"/>
                  </a:lnTo>
                  <a:lnTo>
                    <a:pt x="3101" y="1588"/>
                  </a:lnTo>
                  <a:lnTo>
                    <a:pt x="3087" y="1487"/>
                  </a:lnTo>
                  <a:lnTo>
                    <a:pt x="3052" y="1407"/>
                  </a:lnTo>
                  <a:lnTo>
                    <a:pt x="3004" y="1343"/>
                  </a:lnTo>
                  <a:lnTo>
                    <a:pt x="2949" y="1299"/>
                  </a:lnTo>
                  <a:lnTo>
                    <a:pt x="2889" y="1271"/>
                  </a:lnTo>
                  <a:lnTo>
                    <a:pt x="2827" y="1259"/>
                  </a:lnTo>
                  <a:lnTo>
                    <a:pt x="2769" y="1263"/>
                  </a:lnTo>
                  <a:lnTo>
                    <a:pt x="2721" y="1277"/>
                  </a:lnTo>
                  <a:lnTo>
                    <a:pt x="2704" y="1253"/>
                  </a:lnTo>
                  <a:lnTo>
                    <a:pt x="2655" y="1191"/>
                  </a:lnTo>
                  <a:lnTo>
                    <a:pt x="2579" y="1128"/>
                  </a:lnTo>
                  <a:lnTo>
                    <a:pt x="2486" y="1098"/>
                  </a:lnTo>
                  <a:lnTo>
                    <a:pt x="2477" y="1077"/>
                  </a:lnTo>
                  <a:lnTo>
                    <a:pt x="2441" y="1021"/>
                  </a:lnTo>
                  <a:lnTo>
                    <a:pt x="2373" y="965"/>
                  </a:lnTo>
                  <a:lnTo>
                    <a:pt x="2263" y="930"/>
                  </a:lnTo>
                  <a:lnTo>
                    <a:pt x="2269" y="907"/>
                  </a:lnTo>
                  <a:lnTo>
                    <a:pt x="2277" y="854"/>
                  </a:lnTo>
                  <a:lnTo>
                    <a:pt x="2271" y="792"/>
                  </a:lnTo>
                  <a:lnTo>
                    <a:pt x="2241" y="750"/>
                  </a:lnTo>
                  <a:lnTo>
                    <a:pt x="2236" y="739"/>
                  </a:lnTo>
                  <a:lnTo>
                    <a:pt x="2224" y="716"/>
                  </a:lnTo>
                  <a:lnTo>
                    <a:pt x="2194" y="682"/>
                  </a:lnTo>
                  <a:lnTo>
                    <a:pt x="2144" y="644"/>
                  </a:lnTo>
                  <a:lnTo>
                    <a:pt x="2139" y="634"/>
                  </a:lnTo>
                  <a:lnTo>
                    <a:pt x="2125" y="613"/>
                  </a:lnTo>
                  <a:lnTo>
                    <a:pt x="2098" y="592"/>
                  </a:lnTo>
                  <a:lnTo>
                    <a:pt x="2061" y="583"/>
                  </a:lnTo>
                  <a:lnTo>
                    <a:pt x="2061" y="576"/>
                  </a:lnTo>
                  <a:lnTo>
                    <a:pt x="2057" y="563"/>
                  </a:lnTo>
                  <a:lnTo>
                    <a:pt x="2038" y="550"/>
                  </a:lnTo>
                  <a:lnTo>
                    <a:pt x="1995" y="550"/>
                  </a:lnTo>
                  <a:lnTo>
                    <a:pt x="1972" y="506"/>
                  </a:lnTo>
                  <a:lnTo>
                    <a:pt x="1911" y="479"/>
                  </a:lnTo>
                  <a:lnTo>
                    <a:pt x="1843" y="470"/>
                  </a:lnTo>
                  <a:lnTo>
                    <a:pt x="1795" y="488"/>
                  </a:lnTo>
                  <a:lnTo>
                    <a:pt x="1763" y="481"/>
                  </a:lnTo>
                  <a:lnTo>
                    <a:pt x="1729" y="496"/>
                  </a:lnTo>
                  <a:lnTo>
                    <a:pt x="1696" y="526"/>
                  </a:lnTo>
                  <a:lnTo>
                    <a:pt x="1682" y="559"/>
                  </a:lnTo>
                  <a:lnTo>
                    <a:pt x="1655" y="559"/>
                  </a:lnTo>
                  <a:lnTo>
                    <a:pt x="1606" y="572"/>
                  </a:lnTo>
                  <a:lnTo>
                    <a:pt x="1565" y="610"/>
                  </a:lnTo>
                  <a:lnTo>
                    <a:pt x="1573" y="696"/>
                  </a:lnTo>
                  <a:lnTo>
                    <a:pt x="1562" y="694"/>
                  </a:lnTo>
                  <a:lnTo>
                    <a:pt x="1538" y="694"/>
                  </a:lnTo>
                  <a:lnTo>
                    <a:pt x="1517" y="706"/>
                  </a:lnTo>
                  <a:lnTo>
                    <a:pt x="1516" y="737"/>
                  </a:lnTo>
                  <a:lnTo>
                    <a:pt x="1490" y="748"/>
                  </a:lnTo>
                  <a:lnTo>
                    <a:pt x="1437" y="784"/>
                  </a:lnTo>
                  <a:lnTo>
                    <a:pt x="1391" y="854"/>
                  </a:lnTo>
                  <a:lnTo>
                    <a:pt x="1387" y="969"/>
                  </a:lnTo>
                  <a:lnTo>
                    <a:pt x="1403" y="1033"/>
                  </a:lnTo>
                  <a:lnTo>
                    <a:pt x="1425" y="1092"/>
                  </a:lnTo>
                  <a:lnTo>
                    <a:pt x="1449" y="1146"/>
                  </a:lnTo>
                  <a:lnTo>
                    <a:pt x="1481" y="1197"/>
                  </a:lnTo>
                  <a:lnTo>
                    <a:pt x="1520" y="1243"/>
                  </a:lnTo>
                  <a:lnTo>
                    <a:pt x="1565" y="1287"/>
                  </a:lnTo>
                  <a:lnTo>
                    <a:pt x="1622" y="1332"/>
                  </a:lnTo>
                  <a:lnTo>
                    <a:pt x="1682" y="1377"/>
                  </a:lnTo>
                  <a:lnTo>
                    <a:pt x="1648" y="1379"/>
                  </a:lnTo>
                  <a:lnTo>
                    <a:pt x="1575" y="1396"/>
                  </a:lnTo>
                  <a:lnTo>
                    <a:pt x="1490" y="1443"/>
                  </a:lnTo>
                  <a:lnTo>
                    <a:pt x="1426" y="1535"/>
                  </a:lnTo>
                  <a:lnTo>
                    <a:pt x="1401" y="1633"/>
                  </a:lnTo>
                  <a:lnTo>
                    <a:pt x="1405" y="1701"/>
                  </a:lnTo>
                  <a:lnTo>
                    <a:pt x="1433" y="1750"/>
                  </a:lnTo>
                  <a:lnTo>
                    <a:pt x="1472" y="1792"/>
                  </a:lnTo>
                  <a:lnTo>
                    <a:pt x="1479" y="1834"/>
                  </a:lnTo>
                  <a:lnTo>
                    <a:pt x="1448" y="1883"/>
                  </a:lnTo>
                  <a:lnTo>
                    <a:pt x="1426" y="1941"/>
                  </a:lnTo>
                  <a:lnTo>
                    <a:pt x="1461" y="2015"/>
                  </a:lnTo>
                  <a:lnTo>
                    <a:pt x="1451" y="2020"/>
                  </a:lnTo>
                  <a:lnTo>
                    <a:pt x="1445" y="2039"/>
                  </a:lnTo>
                  <a:lnTo>
                    <a:pt x="1449" y="2074"/>
                  </a:lnTo>
                  <a:lnTo>
                    <a:pt x="1481" y="2128"/>
                  </a:lnTo>
                  <a:lnTo>
                    <a:pt x="1502" y="2165"/>
                  </a:lnTo>
                  <a:lnTo>
                    <a:pt x="1486" y="2182"/>
                  </a:lnTo>
                  <a:lnTo>
                    <a:pt x="1467" y="2196"/>
                  </a:lnTo>
                  <a:lnTo>
                    <a:pt x="1481" y="2237"/>
                  </a:lnTo>
                  <a:lnTo>
                    <a:pt x="1469" y="2328"/>
                  </a:lnTo>
                  <a:lnTo>
                    <a:pt x="1481" y="2530"/>
                  </a:lnTo>
                  <a:lnTo>
                    <a:pt x="1467" y="2467"/>
                  </a:lnTo>
                  <a:lnTo>
                    <a:pt x="1426" y="2285"/>
                  </a:lnTo>
                  <a:lnTo>
                    <a:pt x="1384" y="1995"/>
                  </a:lnTo>
                  <a:lnTo>
                    <a:pt x="1348" y="1602"/>
                  </a:lnTo>
                  <a:lnTo>
                    <a:pt x="1345" y="1253"/>
                  </a:lnTo>
                  <a:lnTo>
                    <a:pt x="1359" y="1038"/>
                  </a:lnTo>
                  <a:lnTo>
                    <a:pt x="1365" y="879"/>
                  </a:lnTo>
                  <a:lnTo>
                    <a:pt x="1337" y="696"/>
                  </a:lnTo>
                  <a:lnTo>
                    <a:pt x="1279" y="554"/>
                  </a:lnTo>
                  <a:lnTo>
                    <a:pt x="1231" y="526"/>
                  </a:lnTo>
                  <a:lnTo>
                    <a:pt x="1201" y="509"/>
                  </a:lnTo>
                  <a:lnTo>
                    <a:pt x="1203" y="414"/>
                  </a:lnTo>
                  <a:lnTo>
                    <a:pt x="1220" y="343"/>
                  </a:lnTo>
                  <a:lnTo>
                    <a:pt x="1240" y="312"/>
                  </a:lnTo>
                  <a:lnTo>
                    <a:pt x="1257" y="304"/>
                  </a:lnTo>
                  <a:lnTo>
                    <a:pt x="1264" y="306"/>
                  </a:lnTo>
                  <a:lnTo>
                    <a:pt x="1251" y="259"/>
                  </a:lnTo>
                  <a:lnTo>
                    <a:pt x="1239" y="157"/>
                  </a:lnTo>
                  <a:lnTo>
                    <a:pt x="1237" y="151"/>
                  </a:lnTo>
                  <a:lnTo>
                    <a:pt x="1225" y="132"/>
                  </a:lnTo>
                  <a:lnTo>
                    <a:pt x="1196" y="109"/>
                  </a:lnTo>
                  <a:lnTo>
                    <a:pt x="1156" y="79"/>
                  </a:lnTo>
                  <a:lnTo>
                    <a:pt x="1096" y="52"/>
                  </a:lnTo>
                  <a:lnTo>
                    <a:pt x="1016" y="26"/>
                  </a:lnTo>
                  <a:lnTo>
                    <a:pt x="913" y="8"/>
                  </a:lnTo>
                  <a:lnTo>
                    <a:pt x="786" y="0"/>
                  </a:lnTo>
                  <a:lnTo>
                    <a:pt x="660" y="8"/>
                  </a:lnTo>
                  <a:lnTo>
                    <a:pt x="549" y="36"/>
                  </a:lnTo>
                  <a:lnTo>
                    <a:pt x="453" y="79"/>
                  </a:lnTo>
                  <a:lnTo>
                    <a:pt x="373" y="130"/>
                  </a:lnTo>
                  <a:lnTo>
                    <a:pt x="312" y="182"/>
                  </a:lnTo>
                  <a:lnTo>
                    <a:pt x="268" y="234"/>
                  </a:lnTo>
                  <a:lnTo>
                    <a:pt x="240" y="280"/>
                  </a:lnTo>
                  <a:lnTo>
                    <a:pt x="230" y="312"/>
                  </a:lnTo>
                  <a:lnTo>
                    <a:pt x="247" y="356"/>
                  </a:lnTo>
                  <a:lnTo>
                    <a:pt x="271" y="395"/>
                  </a:lnTo>
                  <a:lnTo>
                    <a:pt x="295" y="425"/>
                  </a:lnTo>
                  <a:lnTo>
                    <a:pt x="308" y="452"/>
                  </a:lnTo>
                  <a:lnTo>
                    <a:pt x="292" y="481"/>
                  </a:lnTo>
                  <a:lnTo>
                    <a:pt x="256" y="520"/>
                  </a:lnTo>
                  <a:lnTo>
                    <a:pt x="223" y="570"/>
                  </a:lnTo>
                  <a:lnTo>
                    <a:pt x="208" y="637"/>
                  </a:lnTo>
                  <a:lnTo>
                    <a:pt x="208" y="714"/>
                  </a:lnTo>
                  <a:lnTo>
                    <a:pt x="198" y="786"/>
                  </a:lnTo>
                  <a:lnTo>
                    <a:pt x="174" y="839"/>
                  </a:lnTo>
                  <a:lnTo>
                    <a:pt x="144" y="863"/>
                  </a:lnTo>
                  <a:lnTo>
                    <a:pt x="92" y="886"/>
                  </a:lnTo>
                  <a:lnTo>
                    <a:pt x="33" y="935"/>
                  </a:lnTo>
                  <a:lnTo>
                    <a:pt x="0" y="997"/>
                  </a:lnTo>
                  <a:lnTo>
                    <a:pt x="24" y="1057"/>
                  </a:lnTo>
                  <a:lnTo>
                    <a:pt x="79" y="1077"/>
                  </a:lnTo>
                  <a:lnTo>
                    <a:pt x="117" y="1042"/>
                  </a:lnTo>
                  <a:lnTo>
                    <a:pt x="150" y="988"/>
                  </a:lnTo>
                  <a:lnTo>
                    <a:pt x="187" y="941"/>
                  </a:lnTo>
                  <a:lnTo>
                    <a:pt x="220" y="917"/>
                  </a:lnTo>
                  <a:lnTo>
                    <a:pt x="236" y="913"/>
                  </a:lnTo>
                  <a:lnTo>
                    <a:pt x="234" y="928"/>
                  </a:lnTo>
                  <a:lnTo>
                    <a:pt x="220" y="952"/>
                  </a:lnTo>
                  <a:lnTo>
                    <a:pt x="204" y="995"/>
                  </a:lnTo>
                  <a:lnTo>
                    <a:pt x="189" y="1060"/>
                  </a:lnTo>
                  <a:lnTo>
                    <a:pt x="187" y="1122"/>
                  </a:lnTo>
                  <a:lnTo>
                    <a:pt x="204" y="1173"/>
                  </a:lnTo>
                  <a:lnTo>
                    <a:pt x="153" y="1265"/>
                  </a:lnTo>
                  <a:lnTo>
                    <a:pt x="114" y="1288"/>
                  </a:lnTo>
                  <a:lnTo>
                    <a:pt x="86" y="1333"/>
                  </a:lnTo>
                  <a:lnTo>
                    <a:pt x="79" y="1392"/>
                  </a:lnTo>
                  <a:lnTo>
                    <a:pt x="109" y="1440"/>
                  </a:lnTo>
                  <a:lnTo>
                    <a:pt x="164" y="1455"/>
                  </a:lnTo>
                  <a:lnTo>
                    <a:pt x="217" y="1434"/>
                  </a:lnTo>
                  <a:lnTo>
                    <a:pt x="254" y="1393"/>
                  </a:lnTo>
                  <a:lnTo>
                    <a:pt x="265" y="1343"/>
                  </a:lnTo>
                  <a:lnTo>
                    <a:pt x="256" y="1259"/>
                  </a:lnTo>
                  <a:lnTo>
                    <a:pt x="282" y="1221"/>
                  </a:lnTo>
                  <a:lnTo>
                    <a:pt x="296" y="1212"/>
                  </a:lnTo>
                  <a:lnTo>
                    <a:pt x="288" y="1203"/>
                  </a:lnTo>
                  <a:lnTo>
                    <a:pt x="288" y="1177"/>
                  </a:lnTo>
                  <a:lnTo>
                    <a:pt x="301" y="1114"/>
                  </a:lnTo>
                  <a:lnTo>
                    <a:pt x="333" y="1036"/>
                  </a:lnTo>
                  <a:lnTo>
                    <a:pt x="394" y="961"/>
                  </a:lnTo>
                  <a:lnTo>
                    <a:pt x="415" y="947"/>
                  </a:lnTo>
                  <a:lnTo>
                    <a:pt x="432" y="897"/>
                  </a:lnTo>
                  <a:lnTo>
                    <a:pt x="447" y="903"/>
                  </a:lnTo>
                  <a:lnTo>
                    <a:pt x="481" y="913"/>
                  </a:lnTo>
                  <a:lnTo>
                    <a:pt x="523" y="909"/>
                  </a:lnTo>
                  <a:lnTo>
                    <a:pt x="561" y="879"/>
                  </a:lnTo>
                  <a:lnTo>
                    <a:pt x="573" y="863"/>
                  </a:lnTo>
                  <a:lnTo>
                    <a:pt x="600" y="822"/>
                  </a:lnTo>
                  <a:lnTo>
                    <a:pt x="620" y="767"/>
                  </a:lnTo>
                  <a:lnTo>
                    <a:pt x="619" y="712"/>
                  </a:lnTo>
                  <a:lnTo>
                    <a:pt x="609" y="670"/>
                  </a:lnTo>
                  <a:lnTo>
                    <a:pt x="620" y="650"/>
                  </a:lnTo>
                  <a:lnTo>
                    <a:pt x="646" y="650"/>
                  </a:lnTo>
                  <a:lnTo>
                    <a:pt x="680" y="672"/>
                  </a:lnTo>
                  <a:lnTo>
                    <a:pt x="714" y="696"/>
                  </a:lnTo>
                  <a:lnTo>
                    <a:pt x="742" y="720"/>
                  </a:lnTo>
                  <a:lnTo>
                    <a:pt x="766" y="756"/>
                  </a:lnTo>
                  <a:lnTo>
                    <a:pt x="786" y="814"/>
                  </a:lnTo>
                  <a:lnTo>
                    <a:pt x="806" y="869"/>
                  </a:lnTo>
                  <a:lnTo>
                    <a:pt x="836" y="900"/>
                  </a:lnTo>
                  <a:lnTo>
                    <a:pt x="864" y="916"/>
                  </a:lnTo>
                  <a:lnTo>
                    <a:pt x="874" y="919"/>
                  </a:lnTo>
                  <a:lnTo>
                    <a:pt x="847" y="913"/>
                  </a:lnTo>
                  <a:lnTo>
                    <a:pt x="781" y="913"/>
                  </a:lnTo>
                  <a:lnTo>
                    <a:pt x="699" y="939"/>
                  </a:lnTo>
                  <a:lnTo>
                    <a:pt x="622" y="1008"/>
                  </a:lnTo>
                  <a:lnTo>
                    <a:pt x="535" y="1191"/>
                  </a:lnTo>
                  <a:lnTo>
                    <a:pt x="511" y="1367"/>
                  </a:lnTo>
                  <a:lnTo>
                    <a:pt x="531" y="1528"/>
                  </a:lnTo>
                  <a:lnTo>
                    <a:pt x="589" y="1662"/>
                  </a:lnTo>
                  <a:lnTo>
                    <a:pt x="666" y="1773"/>
                  </a:lnTo>
                  <a:lnTo>
                    <a:pt x="747" y="1846"/>
                  </a:lnTo>
                  <a:lnTo>
                    <a:pt x="824" y="1878"/>
                  </a:lnTo>
                  <a:lnTo>
                    <a:pt x="880" y="1860"/>
                  </a:lnTo>
                  <a:lnTo>
                    <a:pt x="850" y="2010"/>
                  </a:lnTo>
                  <a:lnTo>
                    <a:pt x="899" y="2202"/>
                  </a:lnTo>
                  <a:lnTo>
                    <a:pt x="969" y="2373"/>
                  </a:lnTo>
                  <a:lnTo>
                    <a:pt x="1007" y="2445"/>
                  </a:lnTo>
                  <a:lnTo>
                    <a:pt x="1021" y="2512"/>
                  </a:lnTo>
                  <a:lnTo>
                    <a:pt x="1057" y="2722"/>
                  </a:lnTo>
                  <a:lnTo>
                    <a:pt x="1096" y="3068"/>
                  </a:lnTo>
                  <a:lnTo>
                    <a:pt x="1124" y="3557"/>
                  </a:lnTo>
                  <a:lnTo>
                    <a:pt x="1616" y="3557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74822" name="Freeform 6"/>
            <p:cNvSpPr>
              <a:spLocks/>
            </p:cNvSpPr>
            <p:nvPr/>
          </p:nvSpPr>
          <p:spPr bwMode="auto">
            <a:xfrm>
              <a:off x="3529" y="1047"/>
              <a:ext cx="399" cy="146"/>
            </a:xfrm>
            <a:custGeom>
              <a:avLst/>
              <a:gdLst/>
              <a:ahLst/>
              <a:cxnLst>
                <a:cxn ang="0">
                  <a:pos x="1322" y="133"/>
                </a:cxn>
                <a:cxn ang="0">
                  <a:pos x="1314" y="131"/>
                </a:cxn>
                <a:cxn ang="0">
                  <a:pos x="1284" y="120"/>
                </a:cxn>
                <a:cxn ang="0">
                  <a:pos x="1237" y="107"/>
                </a:cxn>
                <a:cxn ang="0">
                  <a:pos x="1176" y="91"/>
                </a:cxn>
                <a:cxn ang="0">
                  <a:pos x="1105" y="71"/>
                </a:cxn>
                <a:cxn ang="0">
                  <a:pos x="1021" y="53"/>
                </a:cxn>
                <a:cxn ang="0">
                  <a:pos x="928" y="35"/>
                </a:cxn>
                <a:cxn ang="0">
                  <a:pos x="829" y="18"/>
                </a:cxn>
                <a:cxn ang="0">
                  <a:pos x="725" y="7"/>
                </a:cxn>
                <a:cxn ang="0">
                  <a:pos x="619" y="0"/>
                </a:cxn>
                <a:cxn ang="0">
                  <a:pos x="514" y="0"/>
                </a:cxn>
                <a:cxn ang="0">
                  <a:pos x="409" y="6"/>
                </a:cxn>
                <a:cxn ang="0">
                  <a:pos x="308" y="23"/>
                </a:cxn>
                <a:cxn ang="0">
                  <a:pos x="214" y="47"/>
                </a:cxn>
                <a:cxn ang="0">
                  <a:pos x="126" y="86"/>
                </a:cxn>
                <a:cxn ang="0">
                  <a:pos x="50" y="137"/>
                </a:cxn>
                <a:cxn ang="0">
                  <a:pos x="0" y="207"/>
                </a:cxn>
                <a:cxn ang="0">
                  <a:pos x="6" y="278"/>
                </a:cxn>
                <a:cxn ang="0">
                  <a:pos x="54" y="348"/>
                </a:cxn>
                <a:cxn ang="0">
                  <a:pos x="128" y="420"/>
                </a:cxn>
                <a:cxn ang="0">
                  <a:pos x="215" y="493"/>
                </a:cxn>
                <a:cxn ang="0">
                  <a:pos x="295" y="564"/>
                </a:cxn>
                <a:cxn ang="0">
                  <a:pos x="354" y="637"/>
                </a:cxn>
                <a:cxn ang="0">
                  <a:pos x="379" y="708"/>
                </a:cxn>
                <a:cxn ang="0">
                  <a:pos x="378" y="693"/>
                </a:cxn>
                <a:cxn ang="0">
                  <a:pos x="384" y="661"/>
                </a:cxn>
                <a:cxn ang="0">
                  <a:pos x="409" y="630"/>
                </a:cxn>
                <a:cxn ang="0">
                  <a:pos x="469" y="619"/>
                </a:cxn>
                <a:cxn ang="0">
                  <a:pos x="420" y="566"/>
                </a:cxn>
                <a:cxn ang="0">
                  <a:pos x="406" y="494"/>
                </a:cxn>
                <a:cxn ang="0">
                  <a:pos x="431" y="411"/>
                </a:cxn>
                <a:cxn ang="0">
                  <a:pos x="500" y="327"/>
                </a:cxn>
                <a:cxn ang="0">
                  <a:pos x="619" y="251"/>
                </a:cxn>
                <a:cxn ang="0">
                  <a:pos x="793" y="186"/>
                </a:cxn>
                <a:cxn ang="0">
                  <a:pos x="1025" y="143"/>
                </a:cxn>
                <a:cxn ang="0">
                  <a:pos x="1322" y="133"/>
                </a:cxn>
              </a:cxnLst>
              <a:rect l="0" t="0" r="r" b="b"/>
              <a:pathLst>
                <a:path w="1322" h="708">
                  <a:moveTo>
                    <a:pt x="1322" y="133"/>
                  </a:moveTo>
                  <a:lnTo>
                    <a:pt x="1314" y="131"/>
                  </a:lnTo>
                  <a:lnTo>
                    <a:pt x="1284" y="120"/>
                  </a:lnTo>
                  <a:lnTo>
                    <a:pt x="1237" y="107"/>
                  </a:lnTo>
                  <a:lnTo>
                    <a:pt x="1176" y="91"/>
                  </a:lnTo>
                  <a:lnTo>
                    <a:pt x="1105" y="71"/>
                  </a:lnTo>
                  <a:lnTo>
                    <a:pt x="1021" y="53"/>
                  </a:lnTo>
                  <a:lnTo>
                    <a:pt x="928" y="35"/>
                  </a:lnTo>
                  <a:lnTo>
                    <a:pt x="829" y="18"/>
                  </a:lnTo>
                  <a:lnTo>
                    <a:pt x="725" y="7"/>
                  </a:lnTo>
                  <a:lnTo>
                    <a:pt x="619" y="0"/>
                  </a:lnTo>
                  <a:lnTo>
                    <a:pt x="514" y="0"/>
                  </a:lnTo>
                  <a:lnTo>
                    <a:pt x="409" y="6"/>
                  </a:lnTo>
                  <a:lnTo>
                    <a:pt x="308" y="23"/>
                  </a:lnTo>
                  <a:lnTo>
                    <a:pt x="214" y="47"/>
                  </a:lnTo>
                  <a:lnTo>
                    <a:pt x="126" y="86"/>
                  </a:lnTo>
                  <a:lnTo>
                    <a:pt x="50" y="137"/>
                  </a:lnTo>
                  <a:lnTo>
                    <a:pt x="0" y="207"/>
                  </a:lnTo>
                  <a:lnTo>
                    <a:pt x="6" y="278"/>
                  </a:lnTo>
                  <a:lnTo>
                    <a:pt x="54" y="348"/>
                  </a:lnTo>
                  <a:lnTo>
                    <a:pt x="128" y="420"/>
                  </a:lnTo>
                  <a:lnTo>
                    <a:pt x="215" y="493"/>
                  </a:lnTo>
                  <a:lnTo>
                    <a:pt x="295" y="564"/>
                  </a:lnTo>
                  <a:lnTo>
                    <a:pt x="354" y="637"/>
                  </a:lnTo>
                  <a:lnTo>
                    <a:pt x="379" y="708"/>
                  </a:lnTo>
                  <a:lnTo>
                    <a:pt x="378" y="693"/>
                  </a:lnTo>
                  <a:lnTo>
                    <a:pt x="384" y="661"/>
                  </a:lnTo>
                  <a:lnTo>
                    <a:pt x="409" y="630"/>
                  </a:lnTo>
                  <a:lnTo>
                    <a:pt x="469" y="619"/>
                  </a:lnTo>
                  <a:lnTo>
                    <a:pt x="420" y="566"/>
                  </a:lnTo>
                  <a:lnTo>
                    <a:pt x="406" y="494"/>
                  </a:lnTo>
                  <a:lnTo>
                    <a:pt x="431" y="411"/>
                  </a:lnTo>
                  <a:lnTo>
                    <a:pt x="500" y="327"/>
                  </a:lnTo>
                  <a:lnTo>
                    <a:pt x="619" y="251"/>
                  </a:lnTo>
                  <a:lnTo>
                    <a:pt x="793" y="186"/>
                  </a:lnTo>
                  <a:lnTo>
                    <a:pt x="1025" y="143"/>
                  </a:lnTo>
                  <a:lnTo>
                    <a:pt x="1322" y="133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91" name="Freeform 7"/>
            <p:cNvSpPr>
              <a:spLocks/>
            </p:cNvSpPr>
            <p:nvPr/>
          </p:nvSpPr>
          <p:spPr bwMode="auto">
            <a:xfrm>
              <a:off x="3419" y="977"/>
              <a:ext cx="690" cy="248"/>
            </a:xfrm>
            <a:custGeom>
              <a:avLst/>
              <a:gdLst>
                <a:gd name="T0" fmla="*/ 0 w 2284"/>
                <a:gd name="T1" fmla="*/ 0 h 1132"/>
                <a:gd name="T2" fmla="*/ 0 w 2284"/>
                <a:gd name="T3" fmla="*/ 0 h 1132"/>
                <a:gd name="T4" fmla="*/ 0 w 2284"/>
                <a:gd name="T5" fmla="*/ 0 h 1132"/>
                <a:gd name="T6" fmla="*/ 0 w 2284"/>
                <a:gd name="T7" fmla="*/ 0 h 1132"/>
                <a:gd name="T8" fmla="*/ 0 w 2284"/>
                <a:gd name="T9" fmla="*/ 0 h 1132"/>
                <a:gd name="T10" fmla="*/ 0 w 2284"/>
                <a:gd name="T11" fmla="*/ 0 h 1132"/>
                <a:gd name="T12" fmla="*/ 0 w 2284"/>
                <a:gd name="T13" fmla="*/ 0 h 1132"/>
                <a:gd name="T14" fmla="*/ 0 w 2284"/>
                <a:gd name="T15" fmla="*/ 0 h 1132"/>
                <a:gd name="T16" fmla="*/ 0 w 2284"/>
                <a:gd name="T17" fmla="*/ 0 h 1132"/>
                <a:gd name="T18" fmla="*/ 0 w 2284"/>
                <a:gd name="T19" fmla="*/ 0 h 1132"/>
                <a:gd name="T20" fmla="*/ 0 w 2284"/>
                <a:gd name="T21" fmla="*/ 0 h 1132"/>
                <a:gd name="T22" fmla="*/ 0 w 2284"/>
                <a:gd name="T23" fmla="*/ 0 h 1132"/>
                <a:gd name="T24" fmla="*/ 0 w 2284"/>
                <a:gd name="T25" fmla="*/ 0 h 1132"/>
                <a:gd name="T26" fmla="*/ 0 w 2284"/>
                <a:gd name="T27" fmla="*/ 0 h 1132"/>
                <a:gd name="T28" fmla="*/ 0 w 2284"/>
                <a:gd name="T29" fmla="*/ 0 h 1132"/>
                <a:gd name="T30" fmla="*/ 0 w 2284"/>
                <a:gd name="T31" fmla="*/ 0 h 1132"/>
                <a:gd name="T32" fmla="*/ 0 w 2284"/>
                <a:gd name="T33" fmla="*/ 0 h 1132"/>
                <a:gd name="T34" fmla="*/ 0 w 2284"/>
                <a:gd name="T35" fmla="*/ 0 h 1132"/>
                <a:gd name="T36" fmla="*/ 0 w 2284"/>
                <a:gd name="T37" fmla="*/ 0 h 1132"/>
                <a:gd name="T38" fmla="*/ 0 w 2284"/>
                <a:gd name="T39" fmla="*/ 0 h 1132"/>
                <a:gd name="T40" fmla="*/ 0 w 2284"/>
                <a:gd name="T41" fmla="*/ 0 h 1132"/>
                <a:gd name="T42" fmla="*/ 0 w 2284"/>
                <a:gd name="T43" fmla="*/ 0 h 1132"/>
                <a:gd name="T44" fmla="*/ 0 w 2284"/>
                <a:gd name="T45" fmla="*/ 0 h 1132"/>
                <a:gd name="T46" fmla="*/ 0 w 2284"/>
                <a:gd name="T47" fmla="*/ 0 h 1132"/>
                <a:gd name="T48" fmla="*/ 0 w 2284"/>
                <a:gd name="T49" fmla="*/ 0 h 1132"/>
                <a:gd name="T50" fmla="*/ 0 w 2284"/>
                <a:gd name="T51" fmla="*/ 0 h 1132"/>
                <a:gd name="T52" fmla="*/ 0 w 2284"/>
                <a:gd name="T53" fmla="*/ 0 h 1132"/>
                <a:gd name="T54" fmla="*/ 0 w 2284"/>
                <a:gd name="T55" fmla="*/ 0 h 1132"/>
                <a:gd name="T56" fmla="*/ 0 w 2284"/>
                <a:gd name="T57" fmla="*/ 0 h 1132"/>
                <a:gd name="T58" fmla="*/ 0 w 2284"/>
                <a:gd name="T59" fmla="*/ 0 h 1132"/>
                <a:gd name="T60" fmla="*/ 0 w 2284"/>
                <a:gd name="T61" fmla="*/ 0 h 1132"/>
                <a:gd name="T62" fmla="*/ 0 w 2284"/>
                <a:gd name="T63" fmla="*/ 0 h 11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84"/>
                <a:gd name="T97" fmla="*/ 0 h 1132"/>
                <a:gd name="T98" fmla="*/ 2284 w 2284"/>
                <a:gd name="T99" fmla="*/ 1132 h 11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84" h="1132">
                  <a:moveTo>
                    <a:pt x="1686" y="455"/>
                  </a:moveTo>
                  <a:lnTo>
                    <a:pt x="1803" y="559"/>
                  </a:lnTo>
                  <a:lnTo>
                    <a:pt x="1839" y="667"/>
                  </a:lnTo>
                  <a:lnTo>
                    <a:pt x="1848" y="765"/>
                  </a:lnTo>
                  <a:lnTo>
                    <a:pt x="1876" y="855"/>
                  </a:lnTo>
                  <a:lnTo>
                    <a:pt x="1899" y="886"/>
                  </a:lnTo>
                  <a:lnTo>
                    <a:pt x="1926" y="918"/>
                  </a:lnTo>
                  <a:lnTo>
                    <a:pt x="1956" y="946"/>
                  </a:lnTo>
                  <a:lnTo>
                    <a:pt x="1992" y="965"/>
                  </a:lnTo>
                  <a:lnTo>
                    <a:pt x="2033" y="979"/>
                  </a:lnTo>
                  <a:lnTo>
                    <a:pt x="2077" y="985"/>
                  </a:lnTo>
                  <a:lnTo>
                    <a:pt x="2129" y="979"/>
                  </a:lnTo>
                  <a:lnTo>
                    <a:pt x="2189" y="963"/>
                  </a:lnTo>
                  <a:lnTo>
                    <a:pt x="2271" y="871"/>
                  </a:lnTo>
                  <a:lnTo>
                    <a:pt x="2284" y="724"/>
                  </a:lnTo>
                  <a:lnTo>
                    <a:pt x="2250" y="570"/>
                  </a:lnTo>
                  <a:lnTo>
                    <a:pt x="2200" y="459"/>
                  </a:lnTo>
                  <a:lnTo>
                    <a:pt x="2183" y="439"/>
                  </a:lnTo>
                  <a:lnTo>
                    <a:pt x="2159" y="413"/>
                  </a:lnTo>
                  <a:lnTo>
                    <a:pt x="2128" y="379"/>
                  </a:lnTo>
                  <a:lnTo>
                    <a:pt x="2089" y="345"/>
                  </a:lnTo>
                  <a:lnTo>
                    <a:pt x="2043" y="310"/>
                  </a:lnTo>
                  <a:lnTo>
                    <a:pt x="1992" y="270"/>
                  </a:lnTo>
                  <a:lnTo>
                    <a:pt x="1933" y="232"/>
                  </a:lnTo>
                  <a:lnTo>
                    <a:pt x="1865" y="193"/>
                  </a:lnTo>
                  <a:lnTo>
                    <a:pt x="1794" y="155"/>
                  </a:lnTo>
                  <a:lnTo>
                    <a:pt x="1715" y="121"/>
                  </a:lnTo>
                  <a:lnTo>
                    <a:pt x="1631" y="88"/>
                  </a:lnTo>
                  <a:lnTo>
                    <a:pt x="1540" y="60"/>
                  </a:lnTo>
                  <a:lnTo>
                    <a:pt x="1444" y="35"/>
                  </a:lnTo>
                  <a:lnTo>
                    <a:pt x="1341" y="18"/>
                  </a:lnTo>
                  <a:lnTo>
                    <a:pt x="1233" y="7"/>
                  </a:lnTo>
                  <a:lnTo>
                    <a:pt x="1119" y="0"/>
                  </a:lnTo>
                  <a:lnTo>
                    <a:pt x="1002" y="6"/>
                  </a:lnTo>
                  <a:lnTo>
                    <a:pt x="890" y="16"/>
                  </a:lnTo>
                  <a:lnTo>
                    <a:pt x="782" y="33"/>
                  </a:lnTo>
                  <a:lnTo>
                    <a:pt x="677" y="59"/>
                  </a:lnTo>
                  <a:lnTo>
                    <a:pt x="581" y="88"/>
                  </a:lnTo>
                  <a:lnTo>
                    <a:pt x="489" y="121"/>
                  </a:lnTo>
                  <a:lnTo>
                    <a:pt x="404" y="157"/>
                  </a:lnTo>
                  <a:lnTo>
                    <a:pt x="322" y="198"/>
                  </a:lnTo>
                  <a:lnTo>
                    <a:pt x="254" y="241"/>
                  </a:lnTo>
                  <a:lnTo>
                    <a:pt x="188" y="288"/>
                  </a:lnTo>
                  <a:lnTo>
                    <a:pt x="134" y="336"/>
                  </a:lnTo>
                  <a:lnTo>
                    <a:pt x="87" y="384"/>
                  </a:lnTo>
                  <a:lnTo>
                    <a:pt x="51" y="431"/>
                  </a:lnTo>
                  <a:lnTo>
                    <a:pt x="22" y="479"/>
                  </a:lnTo>
                  <a:lnTo>
                    <a:pt x="6" y="527"/>
                  </a:lnTo>
                  <a:lnTo>
                    <a:pt x="0" y="570"/>
                  </a:lnTo>
                  <a:lnTo>
                    <a:pt x="10" y="647"/>
                  </a:lnTo>
                  <a:lnTo>
                    <a:pt x="34" y="708"/>
                  </a:lnTo>
                  <a:lnTo>
                    <a:pt x="74" y="750"/>
                  </a:lnTo>
                  <a:lnTo>
                    <a:pt x="120" y="783"/>
                  </a:lnTo>
                  <a:lnTo>
                    <a:pt x="174" y="804"/>
                  </a:lnTo>
                  <a:lnTo>
                    <a:pt x="234" y="822"/>
                  </a:lnTo>
                  <a:lnTo>
                    <a:pt x="298" y="835"/>
                  </a:lnTo>
                  <a:lnTo>
                    <a:pt x="357" y="850"/>
                  </a:lnTo>
                  <a:lnTo>
                    <a:pt x="417" y="871"/>
                  </a:lnTo>
                  <a:lnTo>
                    <a:pt x="477" y="893"/>
                  </a:lnTo>
                  <a:lnTo>
                    <a:pt x="534" y="919"/>
                  </a:lnTo>
                  <a:lnTo>
                    <a:pt x="587" y="952"/>
                  </a:lnTo>
                  <a:lnTo>
                    <a:pt x="636" y="989"/>
                  </a:lnTo>
                  <a:lnTo>
                    <a:pt x="677" y="1032"/>
                  </a:lnTo>
                  <a:lnTo>
                    <a:pt x="706" y="1080"/>
                  </a:lnTo>
                  <a:lnTo>
                    <a:pt x="728" y="113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2" name="Freeform 8"/>
            <p:cNvSpPr>
              <a:spLocks/>
            </p:cNvSpPr>
            <p:nvPr/>
          </p:nvSpPr>
          <p:spPr bwMode="auto">
            <a:xfrm>
              <a:off x="4121" y="997"/>
              <a:ext cx="101" cy="203"/>
            </a:xfrm>
            <a:custGeom>
              <a:avLst/>
              <a:gdLst>
                <a:gd name="T0" fmla="*/ 0 w 334"/>
                <a:gd name="T1" fmla="*/ 0 h 925"/>
                <a:gd name="T2" fmla="*/ 0 w 334"/>
                <a:gd name="T3" fmla="*/ 0 h 925"/>
                <a:gd name="T4" fmla="*/ 0 w 334"/>
                <a:gd name="T5" fmla="*/ 0 h 925"/>
                <a:gd name="T6" fmla="*/ 0 w 334"/>
                <a:gd name="T7" fmla="*/ 0 h 925"/>
                <a:gd name="T8" fmla="*/ 0 w 334"/>
                <a:gd name="T9" fmla="*/ 0 h 925"/>
                <a:gd name="T10" fmla="*/ 0 w 334"/>
                <a:gd name="T11" fmla="*/ 0 h 925"/>
                <a:gd name="T12" fmla="*/ 0 w 334"/>
                <a:gd name="T13" fmla="*/ 0 h 925"/>
                <a:gd name="T14" fmla="*/ 0 w 334"/>
                <a:gd name="T15" fmla="*/ 0 h 925"/>
                <a:gd name="T16" fmla="*/ 0 w 334"/>
                <a:gd name="T17" fmla="*/ 0 h 925"/>
                <a:gd name="T18" fmla="*/ 0 w 334"/>
                <a:gd name="T19" fmla="*/ 0 h 925"/>
                <a:gd name="T20" fmla="*/ 0 w 334"/>
                <a:gd name="T21" fmla="*/ 0 h 925"/>
                <a:gd name="T22" fmla="*/ 0 w 334"/>
                <a:gd name="T23" fmla="*/ 0 h 925"/>
                <a:gd name="T24" fmla="*/ 0 w 334"/>
                <a:gd name="T25" fmla="*/ 0 h 9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4"/>
                <a:gd name="T40" fmla="*/ 0 h 925"/>
                <a:gd name="T41" fmla="*/ 334 w 334"/>
                <a:gd name="T42" fmla="*/ 925 h 9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4" h="925">
                  <a:moveTo>
                    <a:pt x="255" y="0"/>
                  </a:moveTo>
                  <a:lnTo>
                    <a:pt x="264" y="74"/>
                  </a:lnTo>
                  <a:lnTo>
                    <a:pt x="291" y="127"/>
                  </a:lnTo>
                  <a:lnTo>
                    <a:pt x="321" y="216"/>
                  </a:lnTo>
                  <a:lnTo>
                    <a:pt x="334" y="390"/>
                  </a:lnTo>
                  <a:lnTo>
                    <a:pt x="315" y="560"/>
                  </a:lnTo>
                  <a:lnTo>
                    <a:pt x="274" y="639"/>
                  </a:lnTo>
                  <a:lnTo>
                    <a:pt x="236" y="690"/>
                  </a:lnTo>
                  <a:lnTo>
                    <a:pt x="224" y="771"/>
                  </a:lnTo>
                  <a:lnTo>
                    <a:pt x="207" y="872"/>
                  </a:lnTo>
                  <a:lnTo>
                    <a:pt x="150" y="925"/>
                  </a:lnTo>
                  <a:lnTo>
                    <a:pt x="74" y="916"/>
                  </a:lnTo>
                  <a:lnTo>
                    <a:pt x="0" y="82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3" name="Freeform 9"/>
            <p:cNvSpPr>
              <a:spLocks/>
            </p:cNvSpPr>
            <p:nvPr/>
          </p:nvSpPr>
          <p:spPr bwMode="auto">
            <a:xfrm>
              <a:off x="4171" y="823"/>
              <a:ext cx="142" cy="196"/>
            </a:xfrm>
            <a:custGeom>
              <a:avLst/>
              <a:gdLst>
                <a:gd name="T0" fmla="*/ 0 w 470"/>
                <a:gd name="T1" fmla="*/ 0 h 894"/>
                <a:gd name="T2" fmla="*/ 0 w 470"/>
                <a:gd name="T3" fmla="*/ 0 h 894"/>
                <a:gd name="T4" fmla="*/ 0 w 470"/>
                <a:gd name="T5" fmla="*/ 0 h 894"/>
                <a:gd name="T6" fmla="*/ 0 w 470"/>
                <a:gd name="T7" fmla="*/ 0 h 894"/>
                <a:gd name="T8" fmla="*/ 0 w 470"/>
                <a:gd name="T9" fmla="*/ 0 h 894"/>
                <a:gd name="T10" fmla="*/ 0 w 470"/>
                <a:gd name="T11" fmla="*/ 0 h 894"/>
                <a:gd name="T12" fmla="*/ 0 w 470"/>
                <a:gd name="T13" fmla="*/ 0 h 894"/>
                <a:gd name="T14" fmla="*/ 0 w 470"/>
                <a:gd name="T15" fmla="*/ 0 h 894"/>
                <a:gd name="T16" fmla="*/ 0 w 470"/>
                <a:gd name="T17" fmla="*/ 0 h 894"/>
                <a:gd name="T18" fmla="*/ 0 w 470"/>
                <a:gd name="T19" fmla="*/ 0 h 894"/>
                <a:gd name="T20" fmla="*/ 0 w 470"/>
                <a:gd name="T21" fmla="*/ 0 h 894"/>
                <a:gd name="T22" fmla="*/ 0 w 470"/>
                <a:gd name="T23" fmla="*/ 0 h 894"/>
                <a:gd name="T24" fmla="*/ 0 w 470"/>
                <a:gd name="T25" fmla="*/ 0 h 894"/>
                <a:gd name="T26" fmla="*/ 0 w 470"/>
                <a:gd name="T27" fmla="*/ 0 h 894"/>
                <a:gd name="T28" fmla="*/ 0 w 470"/>
                <a:gd name="T29" fmla="*/ 0 h 894"/>
                <a:gd name="T30" fmla="*/ 0 w 470"/>
                <a:gd name="T31" fmla="*/ 0 h 894"/>
                <a:gd name="T32" fmla="*/ 0 w 470"/>
                <a:gd name="T33" fmla="*/ 0 h 8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0"/>
                <a:gd name="T52" fmla="*/ 0 h 894"/>
                <a:gd name="T53" fmla="*/ 470 w 470"/>
                <a:gd name="T54" fmla="*/ 894 h 8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0" h="894">
                  <a:moveTo>
                    <a:pt x="0" y="894"/>
                  </a:moveTo>
                  <a:lnTo>
                    <a:pt x="8" y="829"/>
                  </a:lnTo>
                  <a:lnTo>
                    <a:pt x="36" y="809"/>
                  </a:lnTo>
                  <a:lnTo>
                    <a:pt x="75" y="796"/>
                  </a:lnTo>
                  <a:lnTo>
                    <a:pt x="111" y="749"/>
                  </a:lnTo>
                  <a:lnTo>
                    <a:pt x="129" y="667"/>
                  </a:lnTo>
                  <a:lnTo>
                    <a:pt x="129" y="570"/>
                  </a:lnTo>
                  <a:lnTo>
                    <a:pt x="147" y="467"/>
                  </a:lnTo>
                  <a:lnTo>
                    <a:pt x="201" y="359"/>
                  </a:lnTo>
                  <a:lnTo>
                    <a:pt x="245" y="310"/>
                  </a:lnTo>
                  <a:lnTo>
                    <a:pt x="299" y="269"/>
                  </a:lnTo>
                  <a:lnTo>
                    <a:pt x="350" y="233"/>
                  </a:lnTo>
                  <a:lnTo>
                    <a:pt x="396" y="199"/>
                  </a:lnTo>
                  <a:lnTo>
                    <a:pt x="434" y="161"/>
                  </a:lnTo>
                  <a:lnTo>
                    <a:pt x="462" y="121"/>
                  </a:lnTo>
                  <a:lnTo>
                    <a:pt x="470" y="67"/>
                  </a:lnTo>
                  <a:lnTo>
                    <a:pt x="4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4" name="Freeform 10"/>
            <p:cNvSpPr>
              <a:spLocks/>
            </p:cNvSpPr>
            <p:nvPr/>
          </p:nvSpPr>
          <p:spPr bwMode="auto">
            <a:xfrm>
              <a:off x="4120" y="760"/>
              <a:ext cx="65" cy="177"/>
            </a:xfrm>
            <a:custGeom>
              <a:avLst/>
              <a:gdLst>
                <a:gd name="T0" fmla="*/ 0 w 216"/>
                <a:gd name="T1" fmla="*/ 0 h 810"/>
                <a:gd name="T2" fmla="*/ 0 w 216"/>
                <a:gd name="T3" fmla="*/ 0 h 810"/>
                <a:gd name="T4" fmla="*/ 0 w 216"/>
                <a:gd name="T5" fmla="*/ 0 h 810"/>
                <a:gd name="T6" fmla="*/ 0 w 216"/>
                <a:gd name="T7" fmla="*/ 0 h 810"/>
                <a:gd name="T8" fmla="*/ 0 w 216"/>
                <a:gd name="T9" fmla="*/ 0 h 810"/>
                <a:gd name="T10" fmla="*/ 0 w 216"/>
                <a:gd name="T11" fmla="*/ 0 h 810"/>
                <a:gd name="T12" fmla="*/ 0 w 216"/>
                <a:gd name="T13" fmla="*/ 0 h 810"/>
                <a:gd name="T14" fmla="*/ 0 w 216"/>
                <a:gd name="T15" fmla="*/ 0 h 810"/>
                <a:gd name="T16" fmla="*/ 0 w 216"/>
                <a:gd name="T17" fmla="*/ 0 h 8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810"/>
                <a:gd name="T29" fmla="*/ 216 w 216"/>
                <a:gd name="T30" fmla="*/ 810 h 8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810">
                  <a:moveTo>
                    <a:pt x="216" y="0"/>
                  </a:moveTo>
                  <a:lnTo>
                    <a:pt x="122" y="49"/>
                  </a:lnTo>
                  <a:lnTo>
                    <a:pt x="105" y="131"/>
                  </a:lnTo>
                  <a:lnTo>
                    <a:pt x="109" y="234"/>
                  </a:lnTo>
                  <a:lnTo>
                    <a:pt x="72" y="352"/>
                  </a:lnTo>
                  <a:lnTo>
                    <a:pt x="17" y="489"/>
                  </a:lnTo>
                  <a:lnTo>
                    <a:pt x="0" y="639"/>
                  </a:lnTo>
                  <a:lnTo>
                    <a:pt x="2" y="760"/>
                  </a:lnTo>
                  <a:lnTo>
                    <a:pt x="5" y="81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5" name="Freeform 11"/>
            <p:cNvSpPr>
              <a:spLocks/>
            </p:cNvSpPr>
            <p:nvPr/>
          </p:nvSpPr>
          <p:spPr bwMode="auto">
            <a:xfrm>
              <a:off x="3895" y="904"/>
              <a:ext cx="250" cy="47"/>
            </a:xfrm>
            <a:custGeom>
              <a:avLst/>
              <a:gdLst>
                <a:gd name="T0" fmla="*/ 0 w 827"/>
                <a:gd name="T1" fmla="*/ 0 h 210"/>
                <a:gd name="T2" fmla="*/ 0 w 827"/>
                <a:gd name="T3" fmla="*/ 0 h 210"/>
                <a:gd name="T4" fmla="*/ 0 w 827"/>
                <a:gd name="T5" fmla="*/ 0 h 210"/>
                <a:gd name="T6" fmla="*/ 0 w 827"/>
                <a:gd name="T7" fmla="*/ 0 h 210"/>
                <a:gd name="T8" fmla="*/ 0 w 827"/>
                <a:gd name="T9" fmla="*/ 0 h 210"/>
                <a:gd name="T10" fmla="*/ 0 w 827"/>
                <a:gd name="T11" fmla="*/ 0 h 210"/>
                <a:gd name="T12" fmla="*/ 0 w 827"/>
                <a:gd name="T13" fmla="*/ 0 h 210"/>
                <a:gd name="T14" fmla="*/ 0 w 827"/>
                <a:gd name="T15" fmla="*/ 0 h 210"/>
                <a:gd name="T16" fmla="*/ 0 w 827"/>
                <a:gd name="T17" fmla="*/ 0 h 210"/>
                <a:gd name="T18" fmla="*/ 0 w 827"/>
                <a:gd name="T19" fmla="*/ 0 h 210"/>
                <a:gd name="T20" fmla="*/ 0 w 827"/>
                <a:gd name="T21" fmla="*/ 0 h 210"/>
                <a:gd name="T22" fmla="*/ 0 w 827"/>
                <a:gd name="T23" fmla="*/ 0 h 210"/>
                <a:gd name="T24" fmla="*/ 0 w 827"/>
                <a:gd name="T25" fmla="*/ 0 h 210"/>
                <a:gd name="T26" fmla="*/ 0 w 827"/>
                <a:gd name="T27" fmla="*/ 0 h 210"/>
                <a:gd name="T28" fmla="*/ 0 w 827"/>
                <a:gd name="T29" fmla="*/ 0 h 210"/>
                <a:gd name="T30" fmla="*/ 0 w 827"/>
                <a:gd name="T31" fmla="*/ 0 h 210"/>
                <a:gd name="T32" fmla="*/ 0 w 827"/>
                <a:gd name="T33" fmla="*/ 0 h 2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7"/>
                <a:gd name="T52" fmla="*/ 0 h 210"/>
                <a:gd name="T53" fmla="*/ 827 w 827"/>
                <a:gd name="T54" fmla="*/ 210 h 2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7" h="210">
                  <a:moveTo>
                    <a:pt x="827" y="210"/>
                  </a:moveTo>
                  <a:lnTo>
                    <a:pt x="785" y="155"/>
                  </a:lnTo>
                  <a:lnTo>
                    <a:pt x="738" y="114"/>
                  </a:lnTo>
                  <a:lnTo>
                    <a:pt x="684" y="89"/>
                  </a:lnTo>
                  <a:lnTo>
                    <a:pt x="627" y="70"/>
                  </a:lnTo>
                  <a:lnTo>
                    <a:pt x="573" y="61"/>
                  </a:lnTo>
                  <a:lnTo>
                    <a:pt x="516" y="60"/>
                  </a:lnTo>
                  <a:lnTo>
                    <a:pt x="463" y="61"/>
                  </a:lnTo>
                  <a:lnTo>
                    <a:pt x="414" y="66"/>
                  </a:lnTo>
                  <a:lnTo>
                    <a:pt x="363" y="67"/>
                  </a:lnTo>
                  <a:lnTo>
                    <a:pt x="302" y="67"/>
                  </a:lnTo>
                  <a:lnTo>
                    <a:pt x="241" y="67"/>
                  </a:lnTo>
                  <a:lnTo>
                    <a:pt x="177" y="61"/>
                  </a:lnTo>
                  <a:lnTo>
                    <a:pt x="119" y="53"/>
                  </a:lnTo>
                  <a:lnTo>
                    <a:pt x="67" y="40"/>
                  </a:lnTo>
                  <a:lnTo>
                    <a:pt x="27" y="2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6" name="Freeform 12"/>
            <p:cNvSpPr>
              <a:spLocks/>
            </p:cNvSpPr>
            <p:nvPr/>
          </p:nvSpPr>
          <p:spPr bwMode="auto">
            <a:xfrm>
              <a:off x="3435" y="990"/>
              <a:ext cx="25" cy="24"/>
            </a:xfrm>
            <a:custGeom>
              <a:avLst/>
              <a:gdLst>
                <a:gd name="T0" fmla="*/ 0 w 80"/>
                <a:gd name="T1" fmla="*/ 0 h 109"/>
                <a:gd name="T2" fmla="*/ 0 w 80"/>
                <a:gd name="T3" fmla="*/ 0 h 109"/>
                <a:gd name="T4" fmla="*/ 0 w 80"/>
                <a:gd name="T5" fmla="*/ 0 h 109"/>
                <a:gd name="T6" fmla="*/ 0 w 80"/>
                <a:gd name="T7" fmla="*/ 0 h 109"/>
                <a:gd name="T8" fmla="*/ 0 w 80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09"/>
                <a:gd name="T17" fmla="*/ 80 w 8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09">
                  <a:moveTo>
                    <a:pt x="0" y="0"/>
                  </a:moveTo>
                  <a:lnTo>
                    <a:pt x="17" y="8"/>
                  </a:lnTo>
                  <a:lnTo>
                    <a:pt x="53" y="29"/>
                  </a:lnTo>
                  <a:lnTo>
                    <a:pt x="80" y="62"/>
                  </a:lnTo>
                  <a:lnTo>
                    <a:pt x="80" y="10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7" name="Freeform 13"/>
            <p:cNvSpPr>
              <a:spLocks/>
            </p:cNvSpPr>
            <p:nvPr/>
          </p:nvSpPr>
          <p:spPr bwMode="auto">
            <a:xfrm>
              <a:off x="3456" y="830"/>
              <a:ext cx="444" cy="167"/>
            </a:xfrm>
            <a:custGeom>
              <a:avLst/>
              <a:gdLst>
                <a:gd name="T0" fmla="*/ 0 w 1472"/>
                <a:gd name="T1" fmla="*/ 0 h 765"/>
                <a:gd name="T2" fmla="*/ 0 w 1472"/>
                <a:gd name="T3" fmla="*/ 0 h 765"/>
                <a:gd name="T4" fmla="*/ 0 w 1472"/>
                <a:gd name="T5" fmla="*/ 0 h 765"/>
                <a:gd name="T6" fmla="*/ 0 w 1472"/>
                <a:gd name="T7" fmla="*/ 0 h 765"/>
                <a:gd name="T8" fmla="*/ 0 w 1472"/>
                <a:gd name="T9" fmla="*/ 0 h 765"/>
                <a:gd name="T10" fmla="*/ 0 w 1472"/>
                <a:gd name="T11" fmla="*/ 0 h 765"/>
                <a:gd name="T12" fmla="*/ 0 w 1472"/>
                <a:gd name="T13" fmla="*/ 0 h 765"/>
                <a:gd name="T14" fmla="*/ 0 w 1472"/>
                <a:gd name="T15" fmla="*/ 0 h 765"/>
                <a:gd name="T16" fmla="*/ 0 w 1472"/>
                <a:gd name="T17" fmla="*/ 0 h 765"/>
                <a:gd name="T18" fmla="*/ 0 w 1472"/>
                <a:gd name="T19" fmla="*/ 0 h 765"/>
                <a:gd name="T20" fmla="*/ 0 w 1472"/>
                <a:gd name="T21" fmla="*/ 0 h 765"/>
                <a:gd name="T22" fmla="*/ 0 w 1472"/>
                <a:gd name="T23" fmla="*/ 0 h 765"/>
                <a:gd name="T24" fmla="*/ 0 w 1472"/>
                <a:gd name="T25" fmla="*/ 0 h 765"/>
                <a:gd name="T26" fmla="*/ 0 w 1472"/>
                <a:gd name="T27" fmla="*/ 0 h 765"/>
                <a:gd name="T28" fmla="*/ 0 w 1472"/>
                <a:gd name="T29" fmla="*/ 0 h 765"/>
                <a:gd name="T30" fmla="*/ 0 w 1472"/>
                <a:gd name="T31" fmla="*/ 0 h 765"/>
                <a:gd name="T32" fmla="*/ 0 w 1472"/>
                <a:gd name="T33" fmla="*/ 0 h 765"/>
                <a:gd name="T34" fmla="*/ 0 w 1472"/>
                <a:gd name="T35" fmla="*/ 0 h 765"/>
                <a:gd name="T36" fmla="*/ 0 w 1472"/>
                <a:gd name="T37" fmla="*/ 0 h 765"/>
                <a:gd name="T38" fmla="*/ 0 w 1472"/>
                <a:gd name="T39" fmla="*/ 0 h 765"/>
                <a:gd name="T40" fmla="*/ 0 w 1472"/>
                <a:gd name="T41" fmla="*/ 0 h 765"/>
                <a:gd name="T42" fmla="*/ 0 w 1472"/>
                <a:gd name="T43" fmla="*/ 0 h 765"/>
                <a:gd name="T44" fmla="*/ 0 w 1472"/>
                <a:gd name="T45" fmla="*/ 0 h 765"/>
                <a:gd name="T46" fmla="*/ 0 w 1472"/>
                <a:gd name="T47" fmla="*/ 0 h 765"/>
                <a:gd name="T48" fmla="*/ 0 w 1472"/>
                <a:gd name="T49" fmla="*/ 0 h 765"/>
                <a:gd name="T50" fmla="*/ 0 w 1472"/>
                <a:gd name="T51" fmla="*/ 0 h 765"/>
                <a:gd name="T52" fmla="*/ 0 w 1472"/>
                <a:gd name="T53" fmla="*/ 0 h 765"/>
                <a:gd name="T54" fmla="*/ 0 w 1472"/>
                <a:gd name="T55" fmla="*/ 0 h 765"/>
                <a:gd name="T56" fmla="*/ 0 w 1472"/>
                <a:gd name="T57" fmla="*/ 0 h 765"/>
                <a:gd name="T58" fmla="*/ 0 w 1472"/>
                <a:gd name="T59" fmla="*/ 0 h 765"/>
                <a:gd name="T60" fmla="*/ 0 w 1472"/>
                <a:gd name="T61" fmla="*/ 0 h 765"/>
                <a:gd name="T62" fmla="*/ 0 w 1472"/>
                <a:gd name="T63" fmla="*/ 0 h 765"/>
                <a:gd name="T64" fmla="*/ 0 w 1472"/>
                <a:gd name="T65" fmla="*/ 0 h 765"/>
                <a:gd name="T66" fmla="*/ 0 w 1472"/>
                <a:gd name="T67" fmla="*/ 0 h 765"/>
                <a:gd name="T68" fmla="*/ 0 w 1472"/>
                <a:gd name="T69" fmla="*/ 0 h 765"/>
                <a:gd name="T70" fmla="*/ 0 w 1472"/>
                <a:gd name="T71" fmla="*/ 0 h 765"/>
                <a:gd name="T72" fmla="*/ 0 w 1472"/>
                <a:gd name="T73" fmla="*/ 0 h 765"/>
                <a:gd name="T74" fmla="*/ 0 w 1472"/>
                <a:gd name="T75" fmla="*/ 0 h 765"/>
                <a:gd name="T76" fmla="*/ 0 w 1472"/>
                <a:gd name="T77" fmla="*/ 0 h 765"/>
                <a:gd name="T78" fmla="*/ 0 w 1472"/>
                <a:gd name="T79" fmla="*/ 0 h 765"/>
                <a:gd name="T80" fmla="*/ 0 w 1472"/>
                <a:gd name="T81" fmla="*/ 0 h 7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72"/>
                <a:gd name="T124" fmla="*/ 0 h 765"/>
                <a:gd name="T125" fmla="*/ 1472 w 1472"/>
                <a:gd name="T126" fmla="*/ 765 h 7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72" h="765">
                  <a:moveTo>
                    <a:pt x="0" y="765"/>
                  </a:moveTo>
                  <a:lnTo>
                    <a:pt x="12" y="753"/>
                  </a:lnTo>
                  <a:lnTo>
                    <a:pt x="39" y="726"/>
                  </a:lnTo>
                  <a:lnTo>
                    <a:pt x="85" y="690"/>
                  </a:lnTo>
                  <a:lnTo>
                    <a:pt x="144" y="646"/>
                  </a:lnTo>
                  <a:lnTo>
                    <a:pt x="212" y="601"/>
                  </a:lnTo>
                  <a:lnTo>
                    <a:pt x="288" y="563"/>
                  </a:lnTo>
                  <a:lnTo>
                    <a:pt x="367" y="533"/>
                  </a:lnTo>
                  <a:lnTo>
                    <a:pt x="447" y="519"/>
                  </a:lnTo>
                  <a:lnTo>
                    <a:pt x="531" y="517"/>
                  </a:lnTo>
                  <a:lnTo>
                    <a:pt x="626" y="514"/>
                  </a:lnTo>
                  <a:lnTo>
                    <a:pt x="722" y="511"/>
                  </a:lnTo>
                  <a:lnTo>
                    <a:pt x="819" y="508"/>
                  </a:lnTo>
                  <a:lnTo>
                    <a:pt x="910" y="499"/>
                  </a:lnTo>
                  <a:lnTo>
                    <a:pt x="991" y="483"/>
                  </a:lnTo>
                  <a:lnTo>
                    <a:pt x="1058" y="461"/>
                  </a:lnTo>
                  <a:lnTo>
                    <a:pt x="1106" y="430"/>
                  </a:lnTo>
                  <a:lnTo>
                    <a:pt x="1152" y="402"/>
                  </a:lnTo>
                  <a:lnTo>
                    <a:pt x="1202" y="396"/>
                  </a:lnTo>
                  <a:lnTo>
                    <a:pt x="1258" y="402"/>
                  </a:lnTo>
                  <a:lnTo>
                    <a:pt x="1316" y="408"/>
                  </a:lnTo>
                  <a:lnTo>
                    <a:pt x="1371" y="408"/>
                  </a:lnTo>
                  <a:lnTo>
                    <a:pt x="1415" y="396"/>
                  </a:lnTo>
                  <a:lnTo>
                    <a:pt x="1454" y="363"/>
                  </a:lnTo>
                  <a:lnTo>
                    <a:pt x="1472" y="294"/>
                  </a:lnTo>
                  <a:lnTo>
                    <a:pt x="1472" y="226"/>
                  </a:lnTo>
                  <a:lnTo>
                    <a:pt x="1445" y="180"/>
                  </a:lnTo>
                  <a:lnTo>
                    <a:pt x="1399" y="155"/>
                  </a:lnTo>
                  <a:lnTo>
                    <a:pt x="1342" y="142"/>
                  </a:lnTo>
                  <a:lnTo>
                    <a:pt x="1280" y="133"/>
                  </a:lnTo>
                  <a:lnTo>
                    <a:pt x="1216" y="125"/>
                  </a:lnTo>
                  <a:lnTo>
                    <a:pt x="1159" y="112"/>
                  </a:lnTo>
                  <a:lnTo>
                    <a:pt x="1117" y="82"/>
                  </a:lnTo>
                  <a:lnTo>
                    <a:pt x="1072" y="47"/>
                  </a:lnTo>
                  <a:lnTo>
                    <a:pt x="1009" y="17"/>
                  </a:lnTo>
                  <a:lnTo>
                    <a:pt x="934" y="1"/>
                  </a:lnTo>
                  <a:lnTo>
                    <a:pt x="856" y="0"/>
                  </a:lnTo>
                  <a:lnTo>
                    <a:pt x="782" y="18"/>
                  </a:lnTo>
                  <a:lnTo>
                    <a:pt x="720" y="64"/>
                  </a:lnTo>
                  <a:lnTo>
                    <a:pt x="670" y="136"/>
                  </a:lnTo>
                  <a:lnTo>
                    <a:pt x="648" y="23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4830" name="Freeform 14"/>
            <p:cNvSpPr>
              <a:spLocks/>
            </p:cNvSpPr>
            <p:nvPr/>
          </p:nvSpPr>
          <p:spPr bwMode="auto">
            <a:xfrm>
              <a:off x="3228" y="849"/>
              <a:ext cx="431" cy="391"/>
            </a:xfrm>
            <a:custGeom>
              <a:avLst/>
              <a:gdLst/>
              <a:ahLst/>
              <a:cxnLst>
                <a:cxn ang="0">
                  <a:pos x="1430" y="69"/>
                </a:cxn>
                <a:cxn ang="0">
                  <a:pos x="1405" y="51"/>
                </a:cxn>
                <a:cxn ang="0">
                  <a:pos x="1351" y="17"/>
                </a:cxn>
                <a:cxn ang="0">
                  <a:pos x="1282" y="0"/>
                </a:cxn>
                <a:cxn ang="0">
                  <a:pos x="1226" y="26"/>
                </a:cxn>
                <a:cxn ang="0">
                  <a:pos x="1204" y="54"/>
                </a:cxn>
                <a:cxn ang="0">
                  <a:pos x="1172" y="83"/>
                </a:cxn>
                <a:cxn ang="0">
                  <a:pos x="1133" y="114"/>
                </a:cxn>
                <a:cxn ang="0">
                  <a:pos x="1094" y="144"/>
                </a:cxn>
                <a:cxn ang="0">
                  <a:pos x="1052" y="178"/>
                </a:cxn>
                <a:cxn ang="0">
                  <a:pos x="1013" y="214"/>
                </a:cxn>
                <a:cxn ang="0">
                  <a:pos x="977" y="250"/>
                </a:cxn>
                <a:cxn ang="0">
                  <a:pos x="950" y="290"/>
                </a:cxn>
                <a:cxn ang="0">
                  <a:pos x="910" y="346"/>
                </a:cxn>
                <a:cxn ang="0">
                  <a:pos x="884" y="352"/>
                </a:cxn>
                <a:cxn ang="0">
                  <a:pos x="855" y="346"/>
                </a:cxn>
                <a:cxn ang="0">
                  <a:pos x="805" y="346"/>
                </a:cxn>
                <a:cxn ang="0">
                  <a:pos x="766" y="364"/>
                </a:cxn>
                <a:cxn ang="0">
                  <a:pos x="719" y="392"/>
                </a:cxn>
                <a:cxn ang="0">
                  <a:pos x="669" y="432"/>
                </a:cxn>
                <a:cxn ang="0">
                  <a:pos x="615" y="485"/>
                </a:cxn>
                <a:cxn ang="0">
                  <a:pos x="567" y="546"/>
                </a:cxn>
                <a:cxn ang="0">
                  <a:pos x="527" y="614"/>
                </a:cxn>
                <a:cxn ang="0">
                  <a:pos x="495" y="690"/>
                </a:cxn>
                <a:cxn ang="0">
                  <a:pos x="478" y="773"/>
                </a:cxn>
                <a:cxn ang="0">
                  <a:pos x="391" y="796"/>
                </a:cxn>
                <a:cxn ang="0">
                  <a:pos x="317" y="857"/>
                </a:cxn>
                <a:cxn ang="0">
                  <a:pos x="262" y="942"/>
                </a:cxn>
                <a:cxn ang="0">
                  <a:pos x="227" y="1042"/>
                </a:cxn>
                <a:cxn ang="0">
                  <a:pos x="215" y="1148"/>
                </a:cxn>
                <a:cxn ang="0">
                  <a:pos x="231" y="1251"/>
                </a:cxn>
                <a:cxn ang="0">
                  <a:pos x="274" y="1342"/>
                </a:cxn>
                <a:cxn ang="0">
                  <a:pos x="345" y="1412"/>
                </a:cxn>
                <a:cxn ang="0">
                  <a:pos x="239" y="1336"/>
                </a:cxn>
                <a:cxn ang="0">
                  <a:pos x="148" y="1306"/>
                </a:cxn>
                <a:cxn ang="0">
                  <a:pos x="74" y="1306"/>
                </a:cxn>
                <a:cxn ang="0">
                  <a:pos x="25" y="1331"/>
                </a:cxn>
                <a:cxn ang="0">
                  <a:pos x="0" y="1376"/>
                </a:cxn>
                <a:cxn ang="0">
                  <a:pos x="0" y="1426"/>
                </a:cxn>
                <a:cxn ang="0">
                  <a:pos x="33" y="1478"/>
                </a:cxn>
                <a:cxn ang="0">
                  <a:pos x="99" y="1522"/>
                </a:cxn>
                <a:cxn ang="0">
                  <a:pos x="178" y="1558"/>
                </a:cxn>
                <a:cxn ang="0">
                  <a:pos x="245" y="1587"/>
                </a:cxn>
                <a:cxn ang="0">
                  <a:pos x="308" y="1613"/>
                </a:cxn>
                <a:cxn ang="0">
                  <a:pos x="361" y="1638"/>
                </a:cxn>
                <a:cxn ang="0">
                  <a:pos x="410" y="1661"/>
                </a:cxn>
                <a:cxn ang="0">
                  <a:pos x="457" y="1686"/>
                </a:cxn>
                <a:cxn ang="0">
                  <a:pos x="501" y="1715"/>
                </a:cxn>
                <a:cxn ang="0">
                  <a:pos x="545" y="1746"/>
                </a:cxn>
                <a:cxn ang="0">
                  <a:pos x="596" y="1774"/>
                </a:cxn>
                <a:cxn ang="0">
                  <a:pos x="652" y="1791"/>
                </a:cxn>
                <a:cxn ang="0">
                  <a:pos x="706" y="1799"/>
                </a:cxn>
                <a:cxn ang="0">
                  <a:pos x="761" y="1804"/>
                </a:cxn>
                <a:cxn ang="0">
                  <a:pos x="808" y="1802"/>
                </a:cxn>
                <a:cxn ang="0">
                  <a:pos x="847" y="1796"/>
                </a:cxn>
                <a:cxn ang="0">
                  <a:pos x="871" y="1793"/>
                </a:cxn>
                <a:cxn ang="0">
                  <a:pos x="883" y="1791"/>
                </a:cxn>
                <a:cxn ang="0">
                  <a:pos x="977" y="1776"/>
                </a:cxn>
                <a:cxn ang="0">
                  <a:pos x="1039" y="1733"/>
                </a:cxn>
                <a:cxn ang="0">
                  <a:pos x="1039" y="1682"/>
                </a:cxn>
                <a:cxn ang="0">
                  <a:pos x="961" y="1635"/>
                </a:cxn>
              </a:cxnLst>
              <a:rect l="0" t="0" r="r" b="b"/>
              <a:pathLst>
                <a:path w="1430" h="1804">
                  <a:moveTo>
                    <a:pt x="1430" y="69"/>
                  </a:moveTo>
                  <a:lnTo>
                    <a:pt x="1405" y="51"/>
                  </a:lnTo>
                  <a:lnTo>
                    <a:pt x="1351" y="17"/>
                  </a:lnTo>
                  <a:lnTo>
                    <a:pt x="1282" y="0"/>
                  </a:lnTo>
                  <a:lnTo>
                    <a:pt x="1226" y="26"/>
                  </a:lnTo>
                  <a:lnTo>
                    <a:pt x="1204" y="54"/>
                  </a:lnTo>
                  <a:lnTo>
                    <a:pt x="1172" y="83"/>
                  </a:lnTo>
                  <a:lnTo>
                    <a:pt x="1133" y="114"/>
                  </a:lnTo>
                  <a:lnTo>
                    <a:pt x="1094" y="144"/>
                  </a:lnTo>
                  <a:lnTo>
                    <a:pt x="1052" y="178"/>
                  </a:lnTo>
                  <a:lnTo>
                    <a:pt x="1013" y="214"/>
                  </a:lnTo>
                  <a:lnTo>
                    <a:pt x="977" y="250"/>
                  </a:lnTo>
                  <a:lnTo>
                    <a:pt x="950" y="290"/>
                  </a:lnTo>
                  <a:lnTo>
                    <a:pt x="910" y="346"/>
                  </a:lnTo>
                  <a:lnTo>
                    <a:pt x="884" y="352"/>
                  </a:lnTo>
                  <a:lnTo>
                    <a:pt x="855" y="346"/>
                  </a:lnTo>
                  <a:lnTo>
                    <a:pt x="805" y="346"/>
                  </a:lnTo>
                  <a:lnTo>
                    <a:pt x="766" y="364"/>
                  </a:lnTo>
                  <a:lnTo>
                    <a:pt x="719" y="392"/>
                  </a:lnTo>
                  <a:lnTo>
                    <a:pt x="669" y="432"/>
                  </a:lnTo>
                  <a:lnTo>
                    <a:pt x="615" y="485"/>
                  </a:lnTo>
                  <a:lnTo>
                    <a:pt x="567" y="546"/>
                  </a:lnTo>
                  <a:lnTo>
                    <a:pt x="527" y="614"/>
                  </a:lnTo>
                  <a:lnTo>
                    <a:pt x="495" y="690"/>
                  </a:lnTo>
                  <a:lnTo>
                    <a:pt x="478" y="773"/>
                  </a:lnTo>
                  <a:lnTo>
                    <a:pt x="391" y="796"/>
                  </a:lnTo>
                  <a:lnTo>
                    <a:pt x="317" y="857"/>
                  </a:lnTo>
                  <a:lnTo>
                    <a:pt x="262" y="942"/>
                  </a:lnTo>
                  <a:lnTo>
                    <a:pt x="227" y="1042"/>
                  </a:lnTo>
                  <a:lnTo>
                    <a:pt x="215" y="1148"/>
                  </a:lnTo>
                  <a:lnTo>
                    <a:pt x="231" y="1251"/>
                  </a:lnTo>
                  <a:lnTo>
                    <a:pt x="274" y="1342"/>
                  </a:lnTo>
                  <a:lnTo>
                    <a:pt x="345" y="1412"/>
                  </a:lnTo>
                  <a:lnTo>
                    <a:pt x="239" y="1336"/>
                  </a:lnTo>
                  <a:lnTo>
                    <a:pt x="148" y="1306"/>
                  </a:lnTo>
                  <a:lnTo>
                    <a:pt x="74" y="1306"/>
                  </a:lnTo>
                  <a:lnTo>
                    <a:pt x="25" y="1331"/>
                  </a:lnTo>
                  <a:lnTo>
                    <a:pt x="0" y="1376"/>
                  </a:lnTo>
                  <a:lnTo>
                    <a:pt x="0" y="1426"/>
                  </a:lnTo>
                  <a:lnTo>
                    <a:pt x="33" y="1478"/>
                  </a:lnTo>
                  <a:lnTo>
                    <a:pt x="99" y="1522"/>
                  </a:lnTo>
                  <a:lnTo>
                    <a:pt x="178" y="1558"/>
                  </a:lnTo>
                  <a:lnTo>
                    <a:pt x="245" y="1587"/>
                  </a:lnTo>
                  <a:lnTo>
                    <a:pt x="308" y="1613"/>
                  </a:lnTo>
                  <a:lnTo>
                    <a:pt x="361" y="1638"/>
                  </a:lnTo>
                  <a:lnTo>
                    <a:pt x="410" y="1661"/>
                  </a:lnTo>
                  <a:lnTo>
                    <a:pt x="457" y="1686"/>
                  </a:lnTo>
                  <a:lnTo>
                    <a:pt x="501" y="1715"/>
                  </a:lnTo>
                  <a:lnTo>
                    <a:pt x="545" y="1746"/>
                  </a:lnTo>
                  <a:lnTo>
                    <a:pt x="596" y="1774"/>
                  </a:lnTo>
                  <a:lnTo>
                    <a:pt x="652" y="1791"/>
                  </a:lnTo>
                  <a:lnTo>
                    <a:pt x="706" y="1799"/>
                  </a:lnTo>
                  <a:lnTo>
                    <a:pt x="761" y="1804"/>
                  </a:lnTo>
                  <a:lnTo>
                    <a:pt x="808" y="1802"/>
                  </a:lnTo>
                  <a:lnTo>
                    <a:pt x="847" y="1796"/>
                  </a:lnTo>
                  <a:lnTo>
                    <a:pt x="871" y="1793"/>
                  </a:lnTo>
                  <a:lnTo>
                    <a:pt x="883" y="1791"/>
                  </a:lnTo>
                  <a:lnTo>
                    <a:pt x="977" y="1776"/>
                  </a:lnTo>
                  <a:lnTo>
                    <a:pt x="1039" y="1733"/>
                  </a:lnTo>
                  <a:lnTo>
                    <a:pt x="1039" y="1682"/>
                  </a:lnTo>
                  <a:lnTo>
                    <a:pt x="961" y="1635"/>
                  </a:lnTo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99" name="Freeform 15"/>
            <p:cNvSpPr>
              <a:spLocks/>
            </p:cNvSpPr>
            <p:nvPr/>
          </p:nvSpPr>
          <p:spPr bwMode="auto">
            <a:xfrm>
              <a:off x="3541" y="1231"/>
              <a:ext cx="84" cy="35"/>
            </a:xfrm>
            <a:custGeom>
              <a:avLst/>
              <a:gdLst>
                <a:gd name="T0" fmla="*/ 0 w 277"/>
                <a:gd name="T1" fmla="*/ 0 h 162"/>
                <a:gd name="T2" fmla="*/ 0 w 277"/>
                <a:gd name="T3" fmla="*/ 0 h 162"/>
                <a:gd name="T4" fmla="*/ 0 w 277"/>
                <a:gd name="T5" fmla="*/ 0 h 162"/>
                <a:gd name="T6" fmla="*/ 0 w 277"/>
                <a:gd name="T7" fmla="*/ 0 h 162"/>
                <a:gd name="T8" fmla="*/ 0 w 277"/>
                <a:gd name="T9" fmla="*/ 0 h 162"/>
                <a:gd name="T10" fmla="*/ 0 w 277"/>
                <a:gd name="T11" fmla="*/ 0 h 162"/>
                <a:gd name="T12" fmla="*/ 0 w 277"/>
                <a:gd name="T13" fmla="*/ 0 h 162"/>
                <a:gd name="T14" fmla="*/ 0 w 277"/>
                <a:gd name="T15" fmla="*/ 0 h 162"/>
                <a:gd name="T16" fmla="*/ 0 w 277"/>
                <a:gd name="T17" fmla="*/ 0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7"/>
                <a:gd name="T28" fmla="*/ 0 h 162"/>
                <a:gd name="T29" fmla="*/ 277 w 277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7" h="162">
                  <a:moveTo>
                    <a:pt x="0" y="6"/>
                  </a:moveTo>
                  <a:lnTo>
                    <a:pt x="48" y="0"/>
                  </a:lnTo>
                  <a:lnTo>
                    <a:pt x="82" y="14"/>
                  </a:lnTo>
                  <a:lnTo>
                    <a:pt x="108" y="36"/>
                  </a:lnTo>
                  <a:lnTo>
                    <a:pt x="129" y="68"/>
                  </a:lnTo>
                  <a:lnTo>
                    <a:pt x="152" y="101"/>
                  </a:lnTo>
                  <a:lnTo>
                    <a:pt x="181" y="131"/>
                  </a:lnTo>
                  <a:lnTo>
                    <a:pt x="222" y="155"/>
                  </a:lnTo>
                  <a:lnTo>
                    <a:pt x="277" y="16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0" name="Freeform 16"/>
            <p:cNvSpPr>
              <a:spLocks/>
            </p:cNvSpPr>
            <p:nvPr/>
          </p:nvSpPr>
          <p:spPr bwMode="auto">
            <a:xfrm>
              <a:off x="3200" y="1204"/>
              <a:ext cx="307" cy="104"/>
            </a:xfrm>
            <a:custGeom>
              <a:avLst/>
              <a:gdLst>
                <a:gd name="T0" fmla="*/ 0 w 1015"/>
                <a:gd name="T1" fmla="*/ 0 h 473"/>
                <a:gd name="T2" fmla="*/ 0 w 1015"/>
                <a:gd name="T3" fmla="*/ 0 h 473"/>
                <a:gd name="T4" fmla="*/ 0 w 1015"/>
                <a:gd name="T5" fmla="*/ 0 h 473"/>
                <a:gd name="T6" fmla="*/ 0 w 1015"/>
                <a:gd name="T7" fmla="*/ 0 h 473"/>
                <a:gd name="T8" fmla="*/ 0 w 1015"/>
                <a:gd name="T9" fmla="*/ 0 h 473"/>
                <a:gd name="T10" fmla="*/ 0 w 1015"/>
                <a:gd name="T11" fmla="*/ 0 h 473"/>
                <a:gd name="T12" fmla="*/ 0 w 1015"/>
                <a:gd name="T13" fmla="*/ 0 h 473"/>
                <a:gd name="T14" fmla="*/ 0 w 1015"/>
                <a:gd name="T15" fmla="*/ 0 h 473"/>
                <a:gd name="T16" fmla="*/ 0 w 1015"/>
                <a:gd name="T17" fmla="*/ 0 h 473"/>
                <a:gd name="T18" fmla="*/ 0 w 1015"/>
                <a:gd name="T19" fmla="*/ 0 h 473"/>
                <a:gd name="T20" fmla="*/ 0 w 1015"/>
                <a:gd name="T21" fmla="*/ 0 h 473"/>
                <a:gd name="T22" fmla="*/ 0 w 1015"/>
                <a:gd name="T23" fmla="*/ 0 h 473"/>
                <a:gd name="T24" fmla="*/ 0 w 1015"/>
                <a:gd name="T25" fmla="*/ 0 h 473"/>
                <a:gd name="T26" fmla="*/ 0 w 1015"/>
                <a:gd name="T27" fmla="*/ 0 h 473"/>
                <a:gd name="T28" fmla="*/ 0 w 1015"/>
                <a:gd name="T29" fmla="*/ 0 h 473"/>
                <a:gd name="T30" fmla="*/ 0 w 1015"/>
                <a:gd name="T31" fmla="*/ 0 h 473"/>
                <a:gd name="T32" fmla="*/ 0 w 1015"/>
                <a:gd name="T33" fmla="*/ 0 h 473"/>
                <a:gd name="T34" fmla="*/ 0 w 1015"/>
                <a:gd name="T35" fmla="*/ 0 h 473"/>
                <a:gd name="T36" fmla="*/ 0 w 1015"/>
                <a:gd name="T37" fmla="*/ 0 h 473"/>
                <a:gd name="T38" fmla="*/ 0 w 1015"/>
                <a:gd name="T39" fmla="*/ 0 h 473"/>
                <a:gd name="T40" fmla="*/ 0 w 1015"/>
                <a:gd name="T41" fmla="*/ 0 h 473"/>
                <a:gd name="T42" fmla="*/ 0 w 1015"/>
                <a:gd name="T43" fmla="*/ 0 h 473"/>
                <a:gd name="T44" fmla="*/ 0 w 1015"/>
                <a:gd name="T45" fmla="*/ 0 h 473"/>
                <a:gd name="T46" fmla="*/ 0 w 1015"/>
                <a:gd name="T47" fmla="*/ 0 h 473"/>
                <a:gd name="T48" fmla="*/ 0 w 1015"/>
                <a:gd name="T49" fmla="*/ 0 h 4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5"/>
                <a:gd name="T76" fmla="*/ 0 h 473"/>
                <a:gd name="T77" fmla="*/ 1015 w 1015"/>
                <a:gd name="T78" fmla="*/ 473 h 4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5" h="473">
                  <a:moveTo>
                    <a:pt x="1015" y="473"/>
                  </a:moveTo>
                  <a:lnTo>
                    <a:pt x="953" y="470"/>
                  </a:lnTo>
                  <a:lnTo>
                    <a:pt x="910" y="457"/>
                  </a:lnTo>
                  <a:lnTo>
                    <a:pt x="877" y="440"/>
                  </a:lnTo>
                  <a:lnTo>
                    <a:pt x="851" y="419"/>
                  </a:lnTo>
                  <a:lnTo>
                    <a:pt x="824" y="399"/>
                  </a:lnTo>
                  <a:lnTo>
                    <a:pt x="796" y="381"/>
                  </a:lnTo>
                  <a:lnTo>
                    <a:pt x="755" y="369"/>
                  </a:lnTo>
                  <a:lnTo>
                    <a:pt x="704" y="363"/>
                  </a:lnTo>
                  <a:lnTo>
                    <a:pt x="643" y="362"/>
                  </a:lnTo>
                  <a:lnTo>
                    <a:pt x="591" y="357"/>
                  </a:lnTo>
                  <a:lnTo>
                    <a:pt x="547" y="351"/>
                  </a:lnTo>
                  <a:lnTo>
                    <a:pt x="507" y="340"/>
                  </a:lnTo>
                  <a:lnTo>
                    <a:pt x="469" y="326"/>
                  </a:lnTo>
                  <a:lnTo>
                    <a:pt x="433" y="306"/>
                  </a:lnTo>
                  <a:lnTo>
                    <a:pt x="400" y="282"/>
                  </a:lnTo>
                  <a:lnTo>
                    <a:pt x="368" y="251"/>
                  </a:lnTo>
                  <a:lnTo>
                    <a:pt x="329" y="214"/>
                  </a:lnTo>
                  <a:lnTo>
                    <a:pt x="284" y="167"/>
                  </a:lnTo>
                  <a:lnTo>
                    <a:pt x="233" y="116"/>
                  </a:lnTo>
                  <a:lnTo>
                    <a:pt x="183" y="71"/>
                  </a:lnTo>
                  <a:lnTo>
                    <a:pt x="130" y="33"/>
                  </a:lnTo>
                  <a:lnTo>
                    <a:pt x="82" y="8"/>
                  </a:lnTo>
                  <a:lnTo>
                    <a:pt x="36" y="0"/>
                  </a:lnTo>
                  <a:lnTo>
                    <a:pt x="0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1" name="Freeform 17"/>
            <p:cNvSpPr>
              <a:spLocks/>
            </p:cNvSpPr>
            <p:nvPr/>
          </p:nvSpPr>
          <p:spPr bwMode="auto">
            <a:xfrm>
              <a:off x="3092" y="1240"/>
              <a:ext cx="148" cy="23"/>
            </a:xfrm>
            <a:custGeom>
              <a:avLst/>
              <a:gdLst>
                <a:gd name="T0" fmla="*/ 0 w 489"/>
                <a:gd name="T1" fmla="*/ 0 h 105"/>
                <a:gd name="T2" fmla="*/ 0 w 489"/>
                <a:gd name="T3" fmla="*/ 0 h 105"/>
                <a:gd name="T4" fmla="*/ 0 w 489"/>
                <a:gd name="T5" fmla="*/ 0 h 105"/>
                <a:gd name="T6" fmla="*/ 0 w 489"/>
                <a:gd name="T7" fmla="*/ 0 h 105"/>
                <a:gd name="T8" fmla="*/ 0 w 489"/>
                <a:gd name="T9" fmla="*/ 0 h 105"/>
                <a:gd name="T10" fmla="*/ 0 w 489"/>
                <a:gd name="T11" fmla="*/ 0 h 105"/>
                <a:gd name="T12" fmla="*/ 0 w 489"/>
                <a:gd name="T13" fmla="*/ 0 h 105"/>
                <a:gd name="T14" fmla="*/ 0 w 489"/>
                <a:gd name="T15" fmla="*/ 0 h 105"/>
                <a:gd name="T16" fmla="*/ 0 w 489"/>
                <a:gd name="T17" fmla="*/ 0 h 1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9"/>
                <a:gd name="T28" fmla="*/ 0 h 105"/>
                <a:gd name="T29" fmla="*/ 489 w 489"/>
                <a:gd name="T30" fmla="*/ 105 h 1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9" h="105">
                  <a:moveTo>
                    <a:pt x="0" y="84"/>
                  </a:moveTo>
                  <a:lnTo>
                    <a:pt x="83" y="37"/>
                  </a:lnTo>
                  <a:lnTo>
                    <a:pt x="161" y="11"/>
                  </a:lnTo>
                  <a:lnTo>
                    <a:pt x="234" y="0"/>
                  </a:lnTo>
                  <a:lnTo>
                    <a:pt x="299" y="3"/>
                  </a:lnTo>
                  <a:lnTo>
                    <a:pt x="359" y="21"/>
                  </a:lnTo>
                  <a:lnTo>
                    <a:pt x="408" y="43"/>
                  </a:lnTo>
                  <a:lnTo>
                    <a:pt x="455" y="73"/>
                  </a:lnTo>
                  <a:lnTo>
                    <a:pt x="489" y="1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2" name="Freeform 18"/>
            <p:cNvSpPr>
              <a:spLocks/>
            </p:cNvSpPr>
            <p:nvPr/>
          </p:nvSpPr>
          <p:spPr bwMode="auto">
            <a:xfrm>
              <a:off x="3112" y="1172"/>
              <a:ext cx="145" cy="13"/>
            </a:xfrm>
            <a:custGeom>
              <a:avLst/>
              <a:gdLst>
                <a:gd name="T0" fmla="*/ 0 w 480"/>
                <a:gd name="T1" fmla="*/ 0 h 61"/>
                <a:gd name="T2" fmla="*/ 0 w 480"/>
                <a:gd name="T3" fmla="*/ 0 h 61"/>
                <a:gd name="T4" fmla="*/ 0 w 480"/>
                <a:gd name="T5" fmla="*/ 0 h 61"/>
                <a:gd name="T6" fmla="*/ 0 w 480"/>
                <a:gd name="T7" fmla="*/ 0 h 61"/>
                <a:gd name="T8" fmla="*/ 0 w 480"/>
                <a:gd name="T9" fmla="*/ 0 h 61"/>
                <a:gd name="T10" fmla="*/ 0 w 480"/>
                <a:gd name="T11" fmla="*/ 0 h 61"/>
                <a:gd name="T12" fmla="*/ 0 w 480"/>
                <a:gd name="T13" fmla="*/ 0 h 61"/>
                <a:gd name="T14" fmla="*/ 0 w 480"/>
                <a:gd name="T15" fmla="*/ 0 h 61"/>
                <a:gd name="T16" fmla="*/ 0 w 480"/>
                <a:gd name="T17" fmla="*/ 0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0"/>
                <a:gd name="T28" fmla="*/ 0 h 61"/>
                <a:gd name="T29" fmla="*/ 480 w 480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0" h="61">
                  <a:moveTo>
                    <a:pt x="480" y="50"/>
                  </a:moveTo>
                  <a:lnTo>
                    <a:pt x="469" y="46"/>
                  </a:lnTo>
                  <a:lnTo>
                    <a:pt x="439" y="33"/>
                  </a:lnTo>
                  <a:lnTo>
                    <a:pt x="392" y="19"/>
                  </a:lnTo>
                  <a:lnTo>
                    <a:pt x="331" y="6"/>
                  </a:lnTo>
                  <a:lnTo>
                    <a:pt x="260" y="0"/>
                  </a:lnTo>
                  <a:lnTo>
                    <a:pt x="180" y="2"/>
                  </a:lnTo>
                  <a:lnTo>
                    <a:pt x="94" y="20"/>
                  </a:lnTo>
                  <a:lnTo>
                    <a:pt x="0" y="6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3" name="Freeform 19"/>
            <p:cNvSpPr>
              <a:spLocks/>
            </p:cNvSpPr>
            <p:nvPr/>
          </p:nvSpPr>
          <p:spPr bwMode="auto">
            <a:xfrm>
              <a:off x="3096" y="993"/>
              <a:ext cx="137" cy="29"/>
            </a:xfrm>
            <a:custGeom>
              <a:avLst/>
              <a:gdLst>
                <a:gd name="T0" fmla="*/ 0 w 456"/>
                <a:gd name="T1" fmla="*/ 0 h 137"/>
                <a:gd name="T2" fmla="*/ 0 w 456"/>
                <a:gd name="T3" fmla="*/ 0 h 137"/>
                <a:gd name="T4" fmla="*/ 0 w 456"/>
                <a:gd name="T5" fmla="*/ 0 h 137"/>
                <a:gd name="T6" fmla="*/ 0 w 456"/>
                <a:gd name="T7" fmla="*/ 0 h 137"/>
                <a:gd name="T8" fmla="*/ 0 w 456"/>
                <a:gd name="T9" fmla="*/ 0 h 137"/>
                <a:gd name="T10" fmla="*/ 0 w 456"/>
                <a:gd name="T11" fmla="*/ 0 h 137"/>
                <a:gd name="T12" fmla="*/ 0 w 456"/>
                <a:gd name="T13" fmla="*/ 0 h 137"/>
                <a:gd name="T14" fmla="*/ 0 w 456"/>
                <a:gd name="T15" fmla="*/ 0 h 137"/>
                <a:gd name="T16" fmla="*/ 0 w 456"/>
                <a:gd name="T17" fmla="*/ 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6"/>
                <a:gd name="T28" fmla="*/ 0 h 137"/>
                <a:gd name="T29" fmla="*/ 456 w 456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6" h="137">
                  <a:moveTo>
                    <a:pt x="0" y="31"/>
                  </a:moveTo>
                  <a:lnTo>
                    <a:pt x="17" y="91"/>
                  </a:lnTo>
                  <a:lnTo>
                    <a:pt x="61" y="125"/>
                  </a:lnTo>
                  <a:lnTo>
                    <a:pt x="127" y="137"/>
                  </a:lnTo>
                  <a:lnTo>
                    <a:pt x="203" y="131"/>
                  </a:lnTo>
                  <a:lnTo>
                    <a:pt x="283" y="113"/>
                  </a:lnTo>
                  <a:lnTo>
                    <a:pt x="356" y="83"/>
                  </a:lnTo>
                  <a:lnTo>
                    <a:pt x="416" y="44"/>
                  </a:lnTo>
                  <a:lnTo>
                    <a:pt x="4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4" name="Freeform 20"/>
            <p:cNvSpPr>
              <a:spLocks/>
            </p:cNvSpPr>
            <p:nvPr/>
          </p:nvSpPr>
          <p:spPr bwMode="auto">
            <a:xfrm>
              <a:off x="3155" y="1021"/>
              <a:ext cx="62" cy="56"/>
            </a:xfrm>
            <a:custGeom>
              <a:avLst/>
              <a:gdLst>
                <a:gd name="T0" fmla="*/ 0 w 202"/>
                <a:gd name="T1" fmla="*/ 0 h 257"/>
                <a:gd name="T2" fmla="*/ 0 w 202"/>
                <a:gd name="T3" fmla="*/ 0 h 257"/>
                <a:gd name="T4" fmla="*/ 0 w 202"/>
                <a:gd name="T5" fmla="*/ 0 h 257"/>
                <a:gd name="T6" fmla="*/ 0 w 202"/>
                <a:gd name="T7" fmla="*/ 0 h 257"/>
                <a:gd name="T8" fmla="*/ 0 w 202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257"/>
                <a:gd name="T17" fmla="*/ 202 w 202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257">
                  <a:moveTo>
                    <a:pt x="0" y="0"/>
                  </a:moveTo>
                  <a:lnTo>
                    <a:pt x="35" y="12"/>
                  </a:lnTo>
                  <a:lnTo>
                    <a:pt x="117" y="49"/>
                  </a:lnTo>
                  <a:lnTo>
                    <a:pt x="190" y="127"/>
                  </a:lnTo>
                  <a:lnTo>
                    <a:pt x="202" y="25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5" name="Freeform 21"/>
            <p:cNvSpPr>
              <a:spLocks/>
            </p:cNvSpPr>
            <p:nvPr/>
          </p:nvSpPr>
          <p:spPr bwMode="auto">
            <a:xfrm>
              <a:off x="3251" y="842"/>
              <a:ext cx="23" cy="66"/>
            </a:xfrm>
            <a:custGeom>
              <a:avLst/>
              <a:gdLst>
                <a:gd name="T0" fmla="*/ 0 w 78"/>
                <a:gd name="T1" fmla="*/ 0 h 304"/>
                <a:gd name="T2" fmla="*/ 0 w 78"/>
                <a:gd name="T3" fmla="*/ 0 h 304"/>
                <a:gd name="T4" fmla="*/ 0 w 78"/>
                <a:gd name="T5" fmla="*/ 0 h 304"/>
                <a:gd name="T6" fmla="*/ 0 w 78"/>
                <a:gd name="T7" fmla="*/ 0 h 304"/>
                <a:gd name="T8" fmla="*/ 0 w 78"/>
                <a:gd name="T9" fmla="*/ 0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304"/>
                <a:gd name="T17" fmla="*/ 78 w 78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304">
                  <a:moveTo>
                    <a:pt x="78" y="0"/>
                  </a:moveTo>
                  <a:lnTo>
                    <a:pt x="64" y="24"/>
                  </a:lnTo>
                  <a:lnTo>
                    <a:pt x="31" y="86"/>
                  </a:lnTo>
                  <a:lnTo>
                    <a:pt x="4" y="181"/>
                  </a:lnTo>
                  <a:lnTo>
                    <a:pt x="0" y="30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6" name="Freeform 22"/>
            <p:cNvSpPr>
              <a:spLocks/>
            </p:cNvSpPr>
            <p:nvPr/>
          </p:nvSpPr>
          <p:spPr bwMode="auto">
            <a:xfrm>
              <a:off x="3389" y="831"/>
              <a:ext cx="83" cy="95"/>
            </a:xfrm>
            <a:custGeom>
              <a:avLst/>
              <a:gdLst>
                <a:gd name="T0" fmla="*/ 0 w 273"/>
                <a:gd name="T1" fmla="*/ 0 h 429"/>
                <a:gd name="T2" fmla="*/ 0 w 273"/>
                <a:gd name="T3" fmla="*/ 0 h 429"/>
                <a:gd name="T4" fmla="*/ 0 w 273"/>
                <a:gd name="T5" fmla="*/ 0 h 429"/>
                <a:gd name="T6" fmla="*/ 0 w 273"/>
                <a:gd name="T7" fmla="*/ 0 h 429"/>
                <a:gd name="T8" fmla="*/ 0 w 273"/>
                <a:gd name="T9" fmla="*/ 0 h 429"/>
                <a:gd name="T10" fmla="*/ 0 w 273"/>
                <a:gd name="T11" fmla="*/ 0 h 429"/>
                <a:gd name="T12" fmla="*/ 0 w 273"/>
                <a:gd name="T13" fmla="*/ 0 h 429"/>
                <a:gd name="T14" fmla="*/ 0 w 273"/>
                <a:gd name="T15" fmla="*/ 0 h 429"/>
                <a:gd name="T16" fmla="*/ 0 w 273"/>
                <a:gd name="T17" fmla="*/ 0 h 429"/>
                <a:gd name="T18" fmla="*/ 0 w 273"/>
                <a:gd name="T19" fmla="*/ 0 h 429"/>
                <a:gd name="T20" fmla="*/ 0 w 273"/>
                <a:gd name="T21" fmla="*/ 0 h 429"/>
                <a:gd name="T22" fmla="*/ 0 w 273"/>
                <a:gd name="T23" fmla="*/ 0 h 429"/>
                <a:gd name="T24" fmla="*/ 0 w 273"/>
                <a:gd name="T25" fmla="*/ 0 h 4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3"/>
                <a:gd name="T40" fmla="*/ 0 h 429"/>
                <a:gd name="T41" fmla="*/ 273 w 273"/>
                <a:gd name="T42" fmla="*/ 429 h 4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3" h="429">
                  <a:moveTo>
                    <a:pt x="267" y="429"/>
                  </a:moveTo>
                  <a:lnTo>
                    <a:pt x="234" y="400"/>
                  </a:lnTo>
                  <a:lnTo>
                    <a:pt x="248" y="345"/>
                  </a:lnTo>
                  <a:lnTo>
                    <a:pt x="273" y="268"/>
                  </a:lnTo>
                  <a:lnTo>
                    <a:pt x="267" y="164"/>
                  </a:lnTo>
                  <a:lnTo>
                    <a:pt x="248" y="111"/>
                  </a:lnTo>
                  <a:lnTo>
                    <a:pt x="216" y="68"/>
                  </a:lnTo>
                  <a:lnTo>
                    <a:pt x="181" y="36"/>
                  </a:lnTo>
                  <a:lnTo>
                    <a:pt x="140" y="15"/>
                  </a:lnTo>
                  <a:lnTo>
                    <a:pt x="100" y="3"/>
                  </a:lnTo>
                  <a:lnTo>
                    <a:pt x="60" y="0"/>
                  </a:lnTo>
                  <a:lnTo>
                    <a:pt x="26" y="5"/>
                  </a:lnTo>
                  <a:lnTo>
                    <a:pt x="0" y="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7" name="Freeform 23"/>
            <p:cNvSpPr>
              <a:spLocks/>
            </p:cNvSpPr>
            <p:nvPr/>
          </p:nvSpPr>
          <p:spPr bwMode="auto">
            <a:xfrm>
              <a:off x="3470" y="821"/>
              <a:ext cx="33" cy="46"/>
            </a:xfrm>
            <a:custGeom>
              <a:avLst/>
              <a:gdLst>
                <a:gd name="T0" fmla="*/ 0 w 112"/>
                <a:gd name="T1" fmla="*/ 0 h 212"/>
                <a:gd name="T2" fmla="*/ 0 w 112"/>
                <a:gd name="T3" fmla="*/ 0 h 212"/>
                <a:gd name="T4" fmla="*/ 0 w 112"/>
                <a:gd name="T5" fmla="*/ 0 h 212"/>
                <a:gd name="T6" fmla="*/ 0 w 112"/>
                <a:gd name="T7" fmla="*/ 0 h 212"/>
                <a:gd name="T8" fmla="*/ 0 w 112"/>
                <a:gd name="T9" fmla="*/ 0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212"/>
                <a:gd name="T17" fmla="*/ 112 w 112"/>
                <a:gd name="T18" fmla="*/ 212 h 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212">
                  <a:moveTo>
                    <a:pt x="0" y="212"/>
                  </a:moveTo>
                  <a:lnTo>
                    <a:pt x="0" y="178"/>
                  </a:lnTo>
                  <a:lnTo>
                    <a:pt x="11" y="101"/>
                  </a:lnTo>
                  <a:lnTo>
                    <a:pt x="45" y="29"/>
                  </a:lnTo>
                  <a:lnTo>
                    <a:pt x="1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8" name="Freeform 24"/>
            <p:cNvSpPr>
              <a:spLocks/>
            </p:cNvSpPr>
            <p:nvPr/>
          </p:nvSpPr>
          <p:spPr bwMode="auto">
            <a:xfrm>
              <a:off x="3672" y="732"/>
              <a:ext cx="159" cy="98"/>
            </a:xfrm>
            <a:custGeom>
              <a:avLst/>
              <a:gdLst>
                <a:gd name="T0" fmla="*/ 0 w 526"/>
                <a:gd name="T1" fmla="*/ 0 h 446"/>
                <a:gd name="T2" fmla="*/ 0 w 526"/>
                <a:gd name="T3" fmla="*/ 0 h 446"/>
                <a:gd name="T4" fmla="*/ 0 w 526"/>
                <a:gd name="T5" fmla="*/ 0 h 446"/>
                <a:gd name="T6" fmla="*/ 0 w 526"/>
                <a:gd name="T7" fmla="*/ 0 h 446"/>
                <a:gd name="T8" fmla="*/ 0 w 526"/>
                <a:gd name="T9" fmla="*/ 0 h 446"/>
                <a:gd name="T10" fmla="*/ 0 w 526"/>
                <a:gd name="T11" fmla="*/ 0 h 446"/>
                <a:gd name="T12" fmla="*/ 0 w 526"/>
                <a:gd name="T13" fmla="*/ 0 h 446"/>
                <a:gd name="T14" fmla="*/ 0 w 526"/>
                <a:gd name="T15" fmla="*/ 0 h 446"/>
                <a:gd name="T16" fmla="*/ 0 w 526"/>
                <a:gd name="T17" fmla="*/ 0 h 446"/>
                <a:gd name="T18" fmla="*/ 0 w 526"/>
                <a:gd name="T19" fmla="*/ 0 h 446"/>
                <a:gd name="T20" fmla="*/ 0 w 526"/>
                <a:gd name="T21" fmla="*/ 0 h 446"/>
                <a:gd name="T22" fmla="*/ 0 w 526"/>
                <a:gd name="T23" fmla="*/ 0 h 446"/>
                <a:gd name="T24" fmla="*/ 0 w 526"/>
                <a:gd name="T25" fmla="*/ 0 h 446"/>
                <a:gd name="T26" fmla="*/ 0 w 526"/>
                <a:gd name="T27" fmla="*/ 0 h 446"/>
                <a:gd name="T28" fmla="*/ 0 w 526"/>
                <a:gd name="T29" fmla="*/ 0 h 446"/>
                <a:gd name="T30" fmla="*/ 0 w 526"/>
                <a:gd name="T31" fmla="*/ 0 h 446"/>
                <a:gd name="T32" fmla="*/ 0 w 526"/>
                <a:gd name="T33" fmla="*/ 0 h 4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6"/>
                <a:gd name="T52" fmla="*/ 0 h 446"/>
                <a:gd name="T53" fmla="*/ 526 w 526"/>
                <a:gd name="T54" fmla="*/ 446 h 4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6" h="446">
                  <a:moveTo>
                    <a:pt x="134" y="446"/>
                  </a:moveTo>
                  <a:lnTo>
                    <a:pt x="54" y="420"/>
                  </a:lnTo>
                  <a:lnTo>
                    <a:pt x="10" y="375"/>
                  </a:lnTo>
                  <a:lnTo>
                    <a:pt x="0" y="319"/>
                  </a:lnTo>
                  <a:lnTo>
                    <a:pt x="18" y="259"/>
                  </a:lnTo>
                  <a:lnTo>
                    <a:pt x="56" y="199"/>
                  </a:lnTo>
                  <a:lnTo>
                    <a:pt x="110" y="144"/>
                  </a:lnTo>
                  <a:lnTo>
                    <a:pt x="179" y="102"/>
                  </a:lnTo>
                  <a:lnTo>
                    <a:pt x="257" y="78"/>
                  </a:lnTo>
                  <a:lnTo>
                    <a:pt x="329" y="63"/>
                  </a:lnTo>
                  <a:lnTo>
                    <a:pt x="389" y="50"/>
                  </a:lnTo>
                  <a:lnTo>
                    <a:pt x="436" y="38"/>
                  </a:lnTo>
                  <a:lnTo>
                    <a:pt x="470" y="26"/>
                  </a:lnTo>
                  <a:lnTo>
                    <a:pt x="496" y="18"/>
                  </a:lnTo>
                  <a:lnTo>
                    <a:pt x="512" y="9"/>
                  </a:lnTo>
                  <a:lnTo>
                    <a:pt x="524" y="3"/>
                  </a:lnTo>
                  <a:lnTo>
                    <a:pt x="52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9" name="Freeform 25"/>
            <p:cNvSpPr>
              <a:spLocks/>
            </p:cNvSpPr>
            <p:nvPr/>
          </p:nvSpPr>
          <p:spPr bwMode="auto">
            <a:xfrm>
              <a:off x="3851" y="835"/>
              <a:ext cx="134" cy="25"/>
            </a:xfrm>
            <a:custGeom>
              <a:avLst/>
              <a:gdLst>
                <a:gd name="T0" fmla="*/ 0 w 444"/>
                <a:gd name="T1" fmla="*/ 0 h 113"/>
                <a:gd name="T2" fmla="*/ 0 w 444"/>
                <a:gd name="T3" fmla="*/ 0 h 113"/>
                <a:gd name="T4" fmla="*/ 0 w 444"/>
                <a:gd name="T5" fmla="*/ 0 h 113"/>
                <a:gd name="T6" fmla="*/ 0 w 444"/>
                <a:gd name="T7" fmla="*/ 0 h 113"/>
                <a:gd name="T8" fmla="*/ 0 w 444"/>
                <a:gd name="T9" fmla="*/ 0 h 113"/>
                <a:gd name="T10" fmla="*/ 0 w 444"/>
                <a:gd name="T11" fmla="*/ 0 h 113"/>
                <a:gd name="T12" fmla="*/ 0 w 444"/>
                <a:gd name="T13" fmla="*/ 0 h 113"/>
                <a:gd name="T14" fmla="*/ 0 w 444"/>
                <a:gd name="T15" fmla="*/ 0 h 113"/>
                <a:gd name="T16" fmla="*/ 0 w 444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4"/>
                <a:gd name="T28" fmla="*/ 0 h 113"/>
                <a:gd name="T29" fmla="*/ 444 w 444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4" h="113">
                  <a:moveTo>
                    <a:pt x="0" y="113"/>
                  </a:moveTo>
                  <a:lnTo>
                    <a:pt x="62" y="111"/>
                  </a:lnTo>
                  <a:lnTo>
                    <a:pt x="129" y="113"/>
                  </a:lnTo>
                  <a:lnTo>
                    <a:pt x="199" y="113"/>
                  </a:lnTo>
                  <a:lnTo>
                    <a:pt x="266" y="111"/>
                  </a:lnTo>
                  <a:lnTo>
                    <a:pt x="330" y="100"/>
                  </a:lnTo>
                  <a:lnTo>
                    <a:pt x="383" y="81"/>
                  </a:lnTo>
                  <a:lnTo>
                    <a:pt x="420" y="49"/>
                  </a:lnTo>
                  <a:lnTo>
                    <a:pt x="44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0" name="Freeform 26"/>
            <p:cNvSpPr>
              <a:spLocks/>
            </p:cNvSpPr>
            <p:nvPr/>
          </p:nvSpPr>
          <p:spPr bwMode="auto">
            <a:xfrm>
              <a:off x="4030" y="952"/>
              <a:ext cx="77" cy="114"/>
            </a:xfrm>
            <a:custGeom>
              <a:avLst/>
              <a:gdLst>
                <a:gd name="T0" fmla="*/ 0 w 255"/>
                <a:gd name="T1" fmla="*/ 0 h 516"/>
                <a:gd name="T2" fmla="*/ 0 w 255"/>
                <a:gd name="T3" fmla="*/ 0 h 516"/>
                <a:gd name="T4" fmla="*/ 0 w 255"/>
                <a:gd name="T5" fmla="*/ 0 h 516"/>
                <a:gd name="T6" fmla="*/ 0 w 255"/>
                <a:gd name="T7" fmla="*/ 0 h 516"/>
                <a:gd name="T8" fmla="*/ 0 w 255"/>
                <a:gd name="T9" fmla="*/ 0 h 516"/>
                <a:gd name="T10" fmla="*/ 0 w 255"/>
                <a:gd name="T11" fmla="*/ 0 h 516"/>
                <a:gd name="T12" fmla="*/ 0 w 255"/>
                <a:gd name="T13" fmla="*/ 0 h 516"/>
                <a:gd name="T14" fmla="*/ 0 w 255"/>
                <a:gd name="T15" fmla="*/ 0 h 516"/>
                <a:gd name="T16" fmla="*/ 0 w 255"/>
                <a:gd name="T17" fmla="*/ 0 h 516"/>
                <a:gd name="T18" fmla="*/ 0 w 255"/>
                <a:gd name="T19" fmla="*/ 0 h 516"/>
                <a:gd name="T20" fmla="*/ 0 w 255"/>
                <a:gd name="T21" fmla="*/ 0 h 516"/>
                <a:gd name="T22" fmla="*/ 0 w 255"/>
                <a:gd name="T23" fmla="*/ 0 h 516"/>
                <a:gd name="T24" fmla="*/ 0 w 255"/>
                <a:gd name="T25" fmla="*/ 0 h 5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5"/>
                <a:gd name="T40" fmla="*/ 0 h 516"/>
                <a:gd name="T41" fmla="*/ 255 w 255"/>
                <a:gd name="T42" fmla="*/ 516 h 5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5" h="516">
                  <a:moveTo>
                    <a:pt x="30" y="425"/>
                  </a:moveTo>
                  <a:lnTo>
                    <a:pt x="135" y="516"/>
                  </a:lnTo>
                  <a:lnTo>
                    <a:pt x="172" y="482"/>
                  </a:lnTo>
                  <a:lnTo>
                    <a:pt x="166" y="397"/>
                  </a:lnTo>
                  <a:lnTo>
                    <a:pt x="132" y="325"/>
                  </a:lnTo>
                  <a:lnTo>
                    <a:pt x="76" y="271"/>
                  </a:lnTo>
                  <a:lnTo>
                    <a:pt x="22" y="198"/>
                  </a:lnTo>
                  <a:lnTo>
                    <a:pt x="0" y="117"/>
                  </a:lnTo>
                  <a:lnTo>
                    <a:pt x="52" y="44"/>
                  </a:lnTo>
                  <a:lnTo>
                    <a:pt x="141" y="3"/>
                  </a:lnTo>
                  <a:lnTo>
                    <a:pt x="204" y="0"/>
                  </a:lnTo>
                  <a:lnTo>
                    <a:pt x="240" y="12"/>
                  </a:lnTo>
                  <a:lnTo>
                    <a:pt x="255" y="2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1" name="Freeform 27"/>
            <p:cNvSpPr>
              <a:spLocks/>
            </p:cNvSpPr>
            <p:nvPr/>
          </p:nvSpPr>
          <p:spPr bwMode="auto">
            <a:xfrm>
              <a:off x="4243" y="1039"/>
              <a:ext cx="108" cy="201"/>
            </a:xfrm>
            <a:custGeom>
              <a:avLst/>
              <a:gdLst>
                <a:gd name="T0" fmla="*/ 0 w 357"/>
                <a:gd name="T1" fmla="*/ 0 h 918"/>
                <a:gd name="T2" fmla="*/ 0 w 357"/>
                <a:gd name="T3" fmla="*/ 0 h 918"/>
                <a:gd name="T4" fmla="*/ 0 w 357"/>
                <a:gd name="T5" fmla="*/ 0 h 918"/>
                <a:gd name="T6" fmla="*/ 0 w 357"/>
                <a:gd name="T7" fmla="*/ 0 h 918"/>
                <a:gd name="T8" fmla="*/ 0 w 357"/>
                <a:gd name="T9" fmla="*/ 0 h 918"/>
                <a:gd name="T10" fmla="*/ 0 w 357"/>
                <a:gd name="T11" fmla="*/ 0 h 918"/>
                <a:gd name="T12" fmla="*/ 0 w 357"/>
                <a:gd name="T13" fmla="*/ 0 h 918"/>
                <a:gd name="T14" fmla="*/ 0 w 357"/>
                <a:gd name="T15" fmla="*/ 0 h 918"/>
                <a:gd name="T16" fmla="*/ 0 w 357"/>
                <a:gd name="T17" fmla="*/ 0 h 918"/>
                <a:gd name="T18" fmla="*/ 0 w 357"/>
                <a:gd name="T19" fmla="*/ 0 h 918"/>
                <a:gd name="T20" fmla="*/ 0 w 357"/>
                <a:gd name="T21" fmla="*/ 0 h 918"/>
                <a:gd name="T22" fmla="*/ 0 w 357"/>
                <a:gd name="T23" fmla="*/ 0 h 918"/>
                <a:gd name="T24" fmla="*/ 0 w 357"/>
                <a:gd name="T25" fmla="*/ 0 h 918"/>
                <a:gd name="T26" fmla="*/ 0 w 357"/>
                <a:gd name="T27" fmla="*/ 0 h 918"/>
                <a:gd name="T28" fmla="*/ 0 w 357"/>
                <a:gd name="T29" fmla="*/ 0 h 918"/>
                <a:gd name="T30" fmla="*/ 0 w 357"/>
                <a:gd name="T31" fmla="*/ 0 h 918"/>
                <a:gd name="T32" fmla="*/ 0 w 357"/>
                <a:gd name="T33" fmla="*/ 0 h 9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7"/>
                <a:gd name="T52" fmla="*/ 0 h 918"/>
                <a:gd name="T53" fmla="*/ 357 w 357"/>
                <a:gd name="T54" fmla="*/ 918 h 9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7" h="918">
                  <a:moveTo>
                    <a:pt x="223" y="0"/>
                  </a:moveTo>
                  <a:lnTo>
                    <a:pt x="299" y="75"/>
                  </a:lnTo>
                  <a:lnTo>
                    <a:pt x="343" y="165"/>
                  </a:lnTo>
                  <a:lnTo>
                    <a:pt x="357" y="259"/>
                  </a:lnTo>
                  <a:lnTo>
                    <a:pt x="349" y="357"/>
                  </a:lnTo>
                  <a:lnTo>
                    <a:pt x="315" y="448"/>
                  </a:lnTo>
                  <a:lnTo>
                    <a:pt x="260" y="531"/>
                  </a:lnTo>
                  <a:lnTo>
                    <a:pt x="188" y="597"/>
                  </a:lnTo>
                  <a:lnTo>
                    <a:pt x="99" y="636"/>
                  </a:lnTo>
                  <a:lnTo>
                    <a:pt x="27" y="671"/>
                  </a:lnTo>
                  <a:lnTo>
                    <a:pt x="0" y="714"/>
                  </a:lnTo>
                  <a:lnTo>
                    <a:pt x="5" y="761"/>
                  </a:lnTo>
                  <a:lnTo>
                    <a:pt x="32" y="804"/>
                  </a:lnTo>
                  <a:lnTo>
                    <a:pt x="71" y="850"/>
                  </a:lnTo>
                  <a:lnTo>
                    <a:pt x="110" y="885"/>
                  </a:lnTo>
                  <a:lnTo>
                    <a:pt x="143" y="909"/>
                  </a:lnTo>
                  <a:lnTo>
                    <a:pt x="157" y="91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2" name="Freeform 28"/>
            <p:cNvSpPr>
              <a:spLocks/>
            </p:cNvSpPr>
            <p:nvPr/>
          </p:nvSpPr>
          <p:spPr bwMode="auto">
            <a:xfrm>
              <a:off x="4469" y="1294"/>
              <a:ext cx="169" cy="46"/>
            </a:xfrm>
            <a:custGeom>
              <a:avLst/>
              <a:gdLst>
                <a:gd name="T0" fmla="*/ 0 w 559"/>
                <a:gd name="T1" fmla="*/ 0 h 211"/>
                <a:gd name="T2" fmla="*/ 0 w 559"/>
                <a:gd name="T3" fmla="*/ 0 h 211"/>
                <a:gd name="T4" fmla="*/ 0 w 559"/>
                <a:gd name="T5" fmla="*/ 0 h 211"/>
                <a:gd name="T6" fmla="*/ 0 w 559"/>
                <a:gd name="T7" fmla="*/ 0 h 211"/>
                <a:gd name="T8" fmla="*/ 0 w 559"/>
                <a:gd name="T9" fmla="*/ 0 h 211"/>
                <a:gd name="T10" fmla="*/ 0 w 559"/>
                <a:gd name="T11" fmla="*/ 0 h 211"/>
                <a:gd name="T12" fmla="*/ 0 w 559"/>
                <a:gd name="T13" fmla="*/ 0 h 211"/>
                <a:gd name="T14" fmla="*/ 0 w 559"/>
                <a:gd name="T15" fmla="*/ 0 h 211"/>
                <a:gd name="T16" fmla="*/ 0 w 559"/>
                <a:gd name="T17" fmla="*/ 0 h 2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9"/>
                <a:gd name="T28" fmla="*/ 0 h 211"/>
                <a:gd name="T29" fmla="*/ 559 w 559"/>
                <a:gd name="T30" fmla="*/ 211 h 2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9" h="211">
                  <a:moveTo>
                    <a:pt x="559" y="211"/>
                  </a:moveTo>
                  <a:lnTo>
                    <a:pt x="452" y="207"/>
                  </a:lnTo>
                  <a:lnTo>
                    <a:pt x="353" y="186"/>
                  </a:lnTo>
                  <a:lnTo>
                    <a:pt x="257" y="151"/>
                  </a:lnTo>
                  <a:lnTo>
                    <a:pt x="175" y="111"/>
                  </a:lnTo>
                  <a:lnTo>
                    <a:pt x="101" y="72"/>
                  </a:lnTo>
                  <a:lnTo>
                    <a:pt x="49" y="34"/>
                  </a:lnTo>
                  <a:lnTo>
                    <a:pt x="13" y="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3" name="Freeform 29"/>
            <p:cNvSpPr>
              <a:spLocks/>
            </p:cNvSpPr>
            <p:nvPr/>
          </p:nvSpPr>
          <p:spPr bwMode="auto">
            <a:xfrm>
              <a:off x="4425" y="1269"/>
              <a:ext cx="46" cy="24"/>
            </a:xfrm>
            <a:custGeom>
              <a:avLst/>
              <a:gdLst>
                <a:gd name="T0" fmla="*/ 0 w 155"/>
                <a:gd name="T1" fmla="*/ 0 h 108"/>
                <a:gd name="T2" fmla="*/ 0 w 155"/>
                <a:gd name="T3" fmla="*/ 0 h 108"/>
                <a:gd name="T4" fmla="*/ 0 w 155"/>
                <a:gd name="T5" fmla="*/ 0 h 108"/>
                <a:gd name="T6" fmla="*/ 0 w 155"/>
                <a:gd name="T7" fmla="*/ 0 h 108"/>
                <a:gd name="T8" fmla="*/ 0 w 155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08"/>
                <a:gd name="T17" fmla="*/ 155 w 155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08">
                  <a:moveTo>
                    <a:pt x="0" y="55"/>
                  </a:moveTo>
                  <a:lnTo>
                    <a:pt x="37" y="76"/>
                  </a:lnTo>
                  <a:lnTo>
                    <a:pt x="110" y="108"/>
                  </a:lnTo>
                  <a:lnTo>
                    <a:pt x="155" y="101"/>
                  </a:lnTo>
                  <a:lnTo>
                    <a:pt x="11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4" name="Freeform 30"/>
            <p:cNvSpPr>
              <a:spLocks/>
            </p:cNvSpPr>
            <p:nvPr/>
          </p:nvSpPr>
          <p:spPr bwMode="auto">
            <a:xfrm>
              <a:off x="4333" y="1174"/>
              <a:ext cx="353" cy="67"/>
            </a:xfrm>
            <a:custGeom>
              <a:avLst/>
              <a:gdLst>
                <a:gd name="T0" fmla="*/ 0 w 1167"/>
                <a:gd name="T1" fmla="*/ 0 h 308"/>
                <a:gd name="T2" fmla="*/ 0 w 1167"/>
                <a:gd name="T3" fmla="*/ 0 h 308"/>
                <a:gd name="T4" fmla="*/ 0 w 1167"/>
                <a:gd name="T5" fmla="*/ 0 h 308"/>
                <a:gd name="T6" fmla="*/ 0 w 1167"/>
                <a:gd name="T7" fmla="*/ 0 h 308"/>
                <a:gd name="T8" fmla="*/ 0 w 1167"/>
                <a:gd name="T9" fmla="*/ 0 h 308"/>
                <a:gd name="T10" fmla="*/ 0 w 1167"/>
                <a:gd name="T11" fmla="*/ 0 h 308"/>
                <a:gd name="T12" fmla="*/ 0 w 1167"/>
                <a:gd name="T13" fmla="*/ 0 h 308"/>
                <a:gd name="T14" fmla="*/ 0 w 1167"/>
                <a:gd name="T15" fmla="*/ 0 h 308"/>
                <a:gd name="T16" fmla="*/ 0 w 1167"/>
                <a:gd name="T17" fmla="*/ 0 h 308"/>
                <a:gd name="T18" fmla="*/ 0 w 1167"/>
                <a:gd name="T19" fmla="*/ 0 h 308"/>
                <a:gd name="T20" fmla="*/ 0 w 1167"/>
                <a:gd name="T21" fmla="*/ 0 h 308"/>
                <a:gd name="T22" fmla="*/ 0 w 1167"/>
                <a:gd name="T23" fmla="*/ 0 h 308"/>
                <a:gd name="T24" fmla="*/ 0 w 1167"/>
                <a:gd name="T25" fmla="*/ 0 h 308"/>
                <a:gd name="T26" fmla="*/ 0 w 1167"/>
                <a:gd name="T27" fmla="*/ 0 h 308"/>
                <a:gd name="T28" fmla="*/ 0 w 1167"/>
                <a:gd name="T29" fmla="*/ 0 h 308"/>
                <a:gd name="T30" fmla="*/ 0 w 1167"/>
                <a:gd name="T31" fmla="*/ 0 h 308"/>
                <a:gd name="T32" fmla="*/ 0 w 1167"/>
                <a:gd name="T33" fmla="*/ 0 h 3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67"/>
                <a:gd name="T52" fmla="*/ 0 h 308"/>
                <a:gd name="T53" fmla="*/ 1167 w 1167"/>
                <a:gd name="T54" fmla="*/ 308 h 3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67" h="308">
                  <a:moveTo>
                    <a:pt x="1167" y="53"/>
                  </a:moveTo>
                  <a:lnTo>
                    <a:pt x="1136" y="150"/>
                  </a:lnTo>
                  <a:lnTo>
                    <a:pt x="1072" y="224"/>
                  </a:lnTo>
                  <a:lnTo>
                    <a:pt x="988" y="275"/>
                  </a:lnTo>
                  <a:lnTo>
                    <a:pt x="889" y="302"/>
                  </a:lnTo>
                  <a:lnTo>
                    <a:pt x="784" y="308"/>
                  </a:lnTo>
                  <a:lnTo>
                    <a:pt x="681" y="292"/>
                  </a:lnTo>
                  <a:lnTo>
                    <a:pt x="589" y="256"/>
                  </a:lnTo>
                  <a:lnTo>
                    <a:pt x="514" y="199"/>
                  </a:lnTo>
                  <a:lnTo>
                    <a:pt x="449" y="140"/>
                  </a:lnTo>
                  <a:lnTo>
                    <a:pt x="385" y="89"/>
                  </a:lnTo>
                  <a:lnTo>
                    <a:pt x="320" y="53"/>
                  </a:lnTo>
                  <a:lnTo>
                    <a:pt x="254" y="25"/>
                  </a:lnTo>
                  <a:lnTo>
                    <a:pt x="186" y="8"/>
                  </a:lnTo>
                  <a:lnTo>
                    <a:pt x="123" y="0"/>
                  </a:lnTo>
                  <a:lnTo>
                    <a:pt x="60" y="0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5" name="Freeform 31"/>
            <p:cNvSpPr>
              <a:spLocks/>
            </p:cNvSpPr>
            <p:nvPr/>
          </p:nvSpPr>
          <p:spPr bwMode="auto">
            <a:xfrm>
              <a:off x="4343" y="944"/>
              <a:ext cx="134" cy="118"/>
            </a:xfrm>
            <a:custGeom>
              <a:avLst/>
              <a:gdLst>
                <a:gd name="T0" fmla="*/ 0 w 443"/>
                <a:gd name="T1" fmla="*/ 0 h 539"/>
                <a:gd name="T2" fmla="*/ 0 w 443"/>
                <a:gd name="T3" fmla="*/ 0 h 539"/>
                <a:gd name="T4" fmla="*/ 0 w 443"/>
                <a:gd name="T5" fmla="*/ 0 h 539"/>
                <a:gd name="T6" fmla="*/ 0 w 443"/>
                <a:gd name="T7" fmla="*/ 0 h 539"/>
                <a:gd name="T8" fmla="*/ 0 w 443"/>
                <a:gd name="T9" fmla="*/ 0 h 539"/>
                <a:gd name="T10" fmla="*/ 0 w 443"/>
                <a:gd name="T11" fmla="*/ 0 h 539"/>
                <a:gd name="T12" fmla="*/ 0 w 443"/>
                <a:gd name="T13" fmla="*/ 0 h 539"/>
                <a:gd name="T14" fmla="*/ 0 w 443"/>
                <a:gd name="T15" fmla="*/ 0 h 539"/>
                <a:gd name="T16" fmla="*/ 0 w 443"/>
                <a:gd name="T17" fmla="*/ 0 h 539"/>
                <a:gd name="T18" fmla="*/ 0 w 443"/>
                <a:gd name="T19" fmla="*/ 0 h 539"/>
                <a:gd name="T20" fmla="*/ 0 w 443"/>
                <a:gd name="T21" fmla="*/ 0 h 539"/>
                <a:gd name="T22" fmla="*/ 0 w 443"/>
                <a:gd name="T23" fmla="*/ 0 h 539"/>
                <a:gd name="T24" fmla="*/ 0 w 443"/>
                <a:gd name="T25" fmla="*/ 0 h 5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3"/>
                <a:gd name="T40" fmla="*/ 0 h 539"/>
                <a:gd name="T41" fmla="*/ 443 w 443"/>
                <a:gd name="T42" fmla="*/ 539 h 5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3" h="539">
                  <a:moveTo>
                    <a:pt x="443" y="0"/>
                  </a:moveTo>
                  <a:lnTo>
                    <a:pt x="344" y="9"/>
                  </a:lnTo>
                  <a:lnTo>
                    <a:pt x="275" y="40"/>
                  </a:lnTo>
                  <a:lnTo>
                    <a:pt x="227" y="83"/>
                  </a:lnTo>
                  <a:lnTo>
                    <a:pt x="201" y="135"/>
                  </a:lnTo>
                  <a:lnTo>
                    <a:pt x="185" y="190"/>
                  </a:lnTo>
                  <a:lnTo>
                    <a:pt x="179" y="243"/>
                  </a:lnTo>
                  <a:lnTo>
                    <a:pt x="174" y="288"/>
                  </a:lnTo>
                  <a:lnTo>
                    <a:pt x="167" y="317"/>
                  </a:lnTo>
                  <a:lnTo>
                    <a:pt x="132" y="375"/>
                  </a:lnTo>
                  <a:lnTo>
                    <a:pt x="77" y="450"/>
                  </a:lnTo>
                  <a:lnTo>
                    <a:pt x="24" y="515"/>
                  </a:lnTo>
                  <a:lnTo>
                    <a:pt x="0" y="539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6" name="Freeform 32"/>
            <p:cNvSpPr>
              <a:spLocks/>
            </p:cNvSpPr>
            <p:nvPr/>
          </p:nvSpPr>
          <p:spPr bwMode="auto">
            <a:xfrm>
              <a:off x="4442" y="1038"/>
              <a:ext cx="186" cy="118"/>
            </a:xfrm>
            <a:custGeom>
              <a:avLst/>
              <a:gdLst>
                <a:gd name="T0" fmla="*/ 0 w 613"/>
                <a:gd name="T1" fmla="*/ 0 h 537"/>
                <a:gd name="T2" fmla="*/ 0 w 613"/>
                <a:gd name="T3" fmla="*/ 0 h 537"/>
                <a:gd name="T4" fmla="*/ 0 w 613"/>
                <a:gd name="T5" fmla="*/ 0 h 537"/>
                <a:gd name="T6" fmla="*/ 0 w 613"/>
                <a:gd name="T7" fmla="*/ 0 h 537"/>
                <a:gd name="T8" fmla="*/ 0 w 613"/>
                <a:gd name="T9" fmla="*/ 0 h 537"/>
                <a:gd name="T10" fmla="*/ 0 w 613"/>
                <a:gd name="T11" fmla="*/ 0 h 537"/>
                <a:gd name="T12" fmla="*/ 0 w 613"/>
                <a:gd name="T13" fmla="*/ 0 h 537"/>
                <a:gd name="T14" fmla="*/ 0 w 613"/>
                <a:gd name="T15" fmla="*/ 0 h 537"/>
                <a:gd name="T16" fmla="*/ 0 w 613"/>
                <a:gd name="T17" fmla="*/ 0 h 537"/>
                <a:gd name="T18" fmla="*/ 0 w 613"/>
                <a:gd name="T19" fmla="*/ 0 h 537"/>
                <a:gd name="T20" fmla="*/ 0 w 613"/>
                <a:gd name="T21" fmla="*/ 0 h 537"/>
                <a:gd name="T22" fmla="*/ 0 w 613"/>
                <a:gd name="T23" fmla="*/ 0 h 537"/>
                <a:gd name="T24" fmla="*/ 0 w 613"/>
                <a:gd name="T25" fmla="*/ 0 h 537"/>
                <a:gd name="T26" fmla="*/ 0 w 613"/>
                <a:gd name="T27" fmla="*/ 0 h 537"/>
                <a:gd name="T28" fmla="*/ 0 w 613"/>
                <a:gd name="T29" fmla="*/ 0 h 537"/>
                <a:gd name="T30" fmla="*/ 0 w 613"/>
                <a:gd name="T31" fmla="*/ 0 h 537"/>
                <a:gd name="T32" fmla="*/ 0 w 613"/>
                <a:gd name="T33" fmla="*/ 0 h 537"/>
                <a:gd name="T34" fmla="*/ 0 w 613"/>
                <a:gd name="T35" fmla="*/ 0 h 537"/>
                <a:gd name="T36" fmla="*/ 0 w 613"/>
                <a:gd name="T37" fmla="*/ 0 h 537"/>
                <a:gd name="T38" fmla="*/ 0 w 613"/>
                <a:gd name="T39" fmla="*/ 0 h 537"/>
                <a:gd name="T40" fmla="*/ 0 w 613"/>
                <a:gd name="T41" fmla="*/ 0 h 537"/>
                <a:gd name="T42" fmla="*/ 0 w 613"/>
                <a:gd name="T43" fmla="*/ 0 h 537"/>
                <a:gd name="T44" fmla="*/ 0 w 613"/>
                <a:gd name="T45" fmla="*/ 0 h 537"/>
                <a:gd name="T46" fmla="*/ 0 w 613"/>
                <a:gd name="T47" fmla="*/ 0 h 537"/>
                <a:gd name="T48" fmla="*/ 0 w 613"/>
                <a:gd name="T49" fmla="*/ 0 h 5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3"/>
                <a:gd name="T76" fmla="*/ 0 h 537"/>
                <a:gd name="T77" fmla="*/ 613 w 613"/>
                <a:gd name="T78" fmla="*/ 537 h 53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3" h="537">
                  <a:moveTo>
                    <a:pt x="613" y="130"/>
                  </a:moveTo>
                  <a:lnTo>
                    <a:pt x="547" y="87"/>
                  </a:lnTo>
                  <a:lnTo>
                    <a:pt x="490" y="46"/>
                  </a:lnTo>
                  <a:lnTo>
                    <a:pt x="438" y="19"/>
                  </a:lnTo>
                  <a:lnTo>
                    <a:pt x="390" y="2"/>
                  </a:lnTo>
                  <a:lnTo>
                    <a:pt x="350" y="0"/>
                  </a:lnTo>
                  <a:lnTo>
                    <a:pt x="315" y="14"/>
                  </a:lnTo>
                  <a:lnTo>
                    <a:pt x="288" y="49"/>
                  </a:lnTo>
                  <a:lnTo>
                    <a:pt x="266" y="104"/>
                  </a:lnTo>
                  <a:lnTo>
                    <a:pt x="266" y="174"/>
                  </a:lnTo>
                  <a:lnTo>
                    <a:pt x="291" y="244"/>
                  </a:lnTo>
                  <a:lnTo>
                    <a:pt x="332" y="315"/>
                  </a:lnTo>
                  <a:lnTo>
                    <a:pt x="376" y="382"/>
                  </a:lnTo>
                  <a:lnTo>
                    <a:pt x="412" y="441"/>
                  </a:lnTo>
                  <a:lnTo>
                    <a:pt x="430" y="490"/>
                  </a:lnTo>
                  <a:lnTo>
                    <a:pt x="418" y="525"/>
                  </a:lnTo>
                  <a:lnTo>
                    <a:pt x="368" y="537"/>
                  </a:lnTo>
                  <a:lnTo>
                    <a:pt x="294" y="531"/>
                  </a:lnTo>
                  <a:lnTo>
                    <a:pt x="224" y="507"/>
                  </a:lnTo>
                  <a:lnTo>
                    <a:pt x="163" y="471"/>
                  </a:lnTo>
                  <a:lnTo>
                    <a:pt x="109" y="429"/>
                  </a:lnTo>
                  <a:lnTo>
                    <a:pt x="61" y="388"/>
                  </a:lnTo>
                  <a:lnTo>
                    <a:pt x="29" y="351"/>
                  </a:lnTo>
                  <a:lnTo>
                    <a:pt x="8" y="324"/>
                  </a:lnTo>
                  <a:lnTo>
                    <a:pt x="0" y="31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7" name="Oval 33"/>
            <p:cNvSpPr>
              <a:spLocks noChangeArrowheads="1"/>
            </p:cNvSpPr>
            <p:nvPr/>
          </p:nvSpPr>
          <p:spPr bwMode="auto">
            <a:xfrm>
              <a:off x="3695" y="1130"/>
              <a:ext cx="218" cy="126"/>
            </a:xfrm>
            <a:prstGeom prst="ellipse">
              <a:avLst/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grpSp>
        <p:nvGrpSpPr>
          <p:cNvPr id="1029" name="Group 34"/>
          <p:cNvGrpSpPr>
            <a:grpSpLocks/>
          </p:cNvGrpSpPr>
          <p:nvPr/>
        </p:nvGrpSpPr>
        <p:grpSpPr bwMode="auto">
          <a:xfrm>
            <a:off x="1600200" y="2819400"/>
            <a:ext cx="1838325" cy="1474788"/>
            <a:chOff x="912" y="1824"/>
            <a:chExt cx="1158" cy="929"/>
          </a:xfrm>
        </p:grpSpPr>
        <p:sp>
          <p:nvSpPr>
            <p:cNvPr id="1062" name="Text Box 35"/>
            <p:cNvSpPr txBox="1">
              <a:spLocks noChangeArrowheads="1"/>
            </p:cNvSpPr>
            <p:nvPr/>
          </p:nvSpPr>
          <p:spPr bwMode="auto">
            <a:xfrm>
              <a:off x="1248" y="1824"/>
              <a:ext cx="8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tx2"/>
                  </a:solidFill>
                </a:rPr>
                <a:t>Leptin</a:t>
              </a:r>
              <a:endParaRPr lang="en-GB" b="1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grpSp>
          <p:nvGrpSpPr>
            <p:cNvPr id="1063" name="Group 36"/>
            <p:cNvGrpSpPr>
              <a:grpSpLocks/>
            </p:cNvGrpSpPr>
            <p:nvPr/>
          </p:nvGrpSpPr>
          <p:grpSpPr bwMode="auto">
            <a:xfrm>
              <a:off x="912" y="2112"/>
              <a:ext cx="768" cy="641"/>
              <a:chOff x="2256" y="3497"/>
              <a:chExt cx="768" cy="641"/>
            </a:xfrm>
          </p:grpSpPr>
          <p:sp>
            <p:nvSpPr>
              <p:cNvPr id="1064" name="Oval 37"/>
              <p:cNvSpPr>
                <a:spLocks noChangeArrowheads="1"/>
              </p:cNvSpPr>
              <p:nvPr/>
            </p:nvSpPr>
            <p:spPr bwMode="auto">
              <a:xfrm>
                <a:off x="2395" y="3497"/>
                <a:ext cx="182" cy="15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65" name="Oval 38"/>
              <p:cNvSpPr>
                <a:spLocks noChangeArrowheads="1"/>
              </p:cNvSpPr>
              <p:nvPr/>
            </p:nvSpPr>
            <p:spPr bwMode="auto">
              <a:xfrm>
                <a:off x="2496" y="3592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66" name="Oval 39"/>
              <p:cNvSpPr>
                <a:spLocks noChangeArrowheads="1"/>
              </p:cNvSpPr>
              <p:nvPr/>
            </p:nvSpPr>
            <p:spPr bwMode="auto">
              <a:xfrm>
                <a:off x="2400" y="3688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67" name="Oval 40"/>
              <p:cNvSpPr>
                <a:spLocks noChangeArrowheads="1"/>
              </p:cNvSpPr>
              <p:nvPr/>
            </p:nvSpPr>
            <p:spPr bwMode="auto">
              <a:xfrm>
                <a:off x="2304" y="3688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68" name="Oval 41"/>
              <p:cNvSpPr>
                <a:spLocks noChangeArrowheads="1"/>
              </p:cNvSpPr>
              <p:nvPr/>
            </p:nvSpPr>
            <p:spPr bwMode="auto">
              <a:xfrm>
                <a:off x="2395" y="3574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69" name="Oval 42"/>
              <p:cNvSpPr>
                <a:spLocks noChangeArrowheads="1"/>
              </p:cNvSpPr>
              <p:nvPr/>
            </p:nvSpPr>
            <p:spPr bwMode="auto">
              <a:xfrm>
                <a:off x="2304" y="3593"/>
                <a:ext cx="182" cy="15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70" name="Oval 43"/>
              <p:cNvSpPr>
                <a:spLocks noChangeArrowheads="1"/>
              </p:cNvSpPr>
              <p:nvPr/>
            </p:nvSpPr>
            <p:spPr bwMode="auto">
              <a:xfrm>
                <a:off x="2496" y="3641"/>
                <a:ext cx="182" cy="15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71" name="Oval 44"/>
              <p:cNvSpPr>
                <a:spLocks noChangeArrowheads="1"/>
              </p:cNvSpPr>
              <p:nvPr/>
            </p:nvSpPr>
            <p:spPr bwMode="auto">
              <a:xfrm>
                <a:off x="2544" y="3736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72" name="Oval 45"/>
              <p:cNvSpPr>
                <a:spLocks noChangeArrowheads="1"/>
              </p:cNvSpPr>
              <p:nvPr/>
            </p:nvSpPr>
            <p:spPr bwMode="auto">
              <a:xfrm>
                <a:off x="2693" y="3686"/>
                <a:ext cx="182" cy="15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73" name="Oval 46"/>
              <p:cNvSpPr>
                <a:spLocks noChangeArrowheads="1"/>
              </p:cNvSpPr>
              <p:nvPr/>
            </p:nvSpPr>
            <p:spPr bwMode="auto">
              <a:xfrm>
                <a:off x="2794" y="3781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74" name="Oval 47"/>
              <p:cNvSpPr>
                <a:spLocks noChangeArrowheads="1"/>
              </p:cNvSpPr>
              <p:nvPr/>
            </p:nvSpPr>
            <p:spPr bwMode="auto">
              <a:xfrm>
                <a:off x="2698" y="3877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75" name="Oval 48"/>
              <p:cNvSpPr>
                <a:spLocks noChangeArrowheads="1"/>
              </p:cNvSpPr>
              <p:nvPr/>
            </p:nvSpPr>
            <p:spPr bwMode="auto">
              <a:xfrm>
                <a:off x="2602" y="3877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76" name="Oval 49"/>
              <p:cNvSpPr>
                <a:spLocks noChangeArrowheads="1"/>
              </p:cNvSpPr>
              <p:nvPr/>
            </p:nvSpPr>
            <p:spPr bwMode="auto">
              <a:xfrm>
                <a:off x="2693" y="3763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77" name="Oval 50"/>
              <p:cNvSpPr>
                <a:spLocks noChangeArrowheads="1"/>
              </p:cNvSpPr>
              <p:nvPr/>
            </p:nvSpPr>
            <p:spPr bwMode="auto">
              <a:xfrm>
                <a:off x="2602" y="3782"/>
                <a:ext cx="182" cy="15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78" name="Oval 51"/>
              <p:cNvSpPr>
                <a:spLocks noChangeArrowheads="1"/>
              </p:cNvSpPr>
              <p:nvPr/>
            </p:nvSpPr>
            <p:spPr bwMode="auto">
              <a:xfrm>
                <a:off x="2794" y="3830"/>
                <a:ext cx="182" cy="15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79" name="Oval 52"/>
              <p:cNvSpPr>
                <a:spLocks noChangeArrowheads="1"/>
              </p:cNvSpPr>
              <p:nvPr/>
            </p:nvSpPr>
            <p:spPr bwMode="auto">
              <a:xfrm>
                <a:off x="2842" y="3925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80" name="Oval 53"/>
              <p:cNvSpPr>
                <a:spLocks noChangeArrowheads="1"/>
              </p:cNvSpPr>
              <p:nvPr/>
            </p:nvSpPr>
            <p:spPr bwMode="auto">
              <a:xfrm>
                <a:off x="2347" y="3744"/>
                <a:ext cx="182" cy="15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81" name="Oval 54"/>
              <p:cNvSpPr>
                <a:spLocks noChangeArrowheads="1"/>
              </p:cNvSpPr>
              <p:nvPr/>
            </p:nvSpPr>
            <p:spPr bwMode="auto">
              <a:xfrm>
                <a:off x="2448" y="3839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82" name="Oval 55"/>
              <p:cNvSpPr>
                <a:spLocks noChangeArrowheads="1"/>
              </p:cNvSpPr>
              <p:nvPr/>
            </p:nvSpPr>
            <p:spPr bwMode="auto">
              <a:xfrm>
                <a:off x="2352" y="3935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83" name="Oval 56"/>
              <p:cNvSpPr>
                <a:spLocks noChangeArrowheads="1"/>
              </p:cNvSpPr>
              <p:nvPr/>
            </p:nvSpPr>
            <p:spPr bwMode="auto">
              <a:xfrm>
                <a:off x="2256" y="3935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84" name="Oval 57"/>
              <p:cNvSpPr>
                <a:spLocks noChangeArrowheads="1"/>
              </p:cNvSpPr>
              <p:nvPr/>
            </p:nvSpPr>
            <p:spPr bwMode="auto">
              <a:xfrm>
                <a:off x="2347" y="3821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85" name="Oval 58"/>
              <p:cNvSpPr>
                <a:spLocks noChangeArrowheads="1"/>
              </p:cNvSpPr>
              <p:nvPr/>
            </p:nvSpPr>
            <p:spPr bwMode="auto">
              <a:xfrm>
                <a:off x="2256" y="3840"/>
                <a:ext cx="182" cy="15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86" name="Oval 59"/>
              <p:cNvSpPr>
                <a:spLocks noChangeArrowheads="1"/>
              </p:cNvSpPr>
              <p:nvPr/>
            </p:nvSpPr>
            <p:spPr bwMode="auto">
              <a:xfrm>
                <a:off x="2448" y="3888"/>
                <a:ext cx="182" cy="15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87" name="Oval 60"/>
              <p:cNvSpPr>
                <a:spLocks noChangeArrowheads="1"/>
              </p:cNvSpPr>
              <p:nvPr/>
            </p:nvSpPr>
            <p:spPr bwMode="auto">
              <a:xfrm>
                <a:off x="2496" y="3983"/>
                <a:ext cx="182" cy="15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1030" name="AutoShape 61"/>
          <p:cNvCxnSpPr>
            <a:cxnSpLocks noChangeShapeType="1"/>
          </p:cNvCxnSpPr>
          <p:nvPr/>
        </p:nvCxnSpPr>
        <p:spPr bwMode="auto">
          <a:xfrm rot="-5400000">
            <a:off x="2832100" y="2255838"/>
            <a:ext cx="3489325" cy="3038475"/>
          </a:xfrm>
          <a:prstGeom prst="curvedConnector3">
            <a:avLst>
              <a:gd name="adj1" fmla="val 61236"/>
            </a:avLst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1031" name="AutoShape 62"/>
          <p:cNvCxnSpPr>
            <a:cxnSpLocks noChangeShapeType="1"/>
          </p:cNvCxnSpPr>
          <p:nvPr/>
        </p:nvCxnSpPr>
        <p:spPr bwMode="auto">
          <a:xfrm rot="-5400000">
            <a:off x="3590925" y="1209675"/>
            <a:ext cx="1885950" cy="3276600"/>
          </a:xfrm>
          <a:prstGeom prst="curvedConnector3">
            <a:avLst>
              <a:gd name="adj1" fmla="val 50083"/>
            </a:avLst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1032" name="AutoShape 63"/>
          <p:cNvCxnSpPr>
            <a:cxnSpLocks noChangeShapeType="1"/>
          </p:cNvCxnSpPr>
          <p:nvPr/>
        </p:nvCxnSpPr>
        <p:spPr bwMode="auto">
          <a:xfrm rot="10800000" flipH="1">
            <a:off x="5081588" y="2073275"/>
            <a:ext cx="1090612" cy="3217863"/>
          </a:xfrm>
          <a:prstGeom prst="curvedConnector4">
            <a:avLst>
              <a:gd name="adj1" fmla="val -48181"/>
              <a:gd name="adj2" fmla="val 53574"/>
            </a:avLst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</p:spPr>
      </p:cxnSp>
      <p:cxnSp>
        <p:nvCxnSpPr>
          <p:cNvPr id="1033" name="AutoShape 64"/>
          <p:cNvCxnSpPr>
            <a:cxnSpLocks noChangeShapeType="1"/>
            <a:endCxn id="1117" idx="6"/>
          </p:cNvCxnSpPr>
          <p:nvPr/>
        </p:nvCxnSpPr>
        <p:spPr bwMode="auto">
          <a:xfrm flipH="1" flipV="1">
            <a:off x="6311900" y="1989138"/>
            <a:ext cx="546100" cy="3302000"/>
          </a:xfrm>
          <a:prstGeom prst="curvedConnector3">
            <a:avLst>
              <a:gd name="adj1" fmla="val -184597"/>
            </a:avLst>
          </a:prstGeom>
          <a:noFill/>
          <a:ln w="76200">
            <a:solidFill>
              <a:srgbClr val="4AEC2A"/>
            </a:solidFill>
            <a:round/>
            <a:headEnd/>
            <a:tailEnd type="triangle" w="med" len="med"/>
          </a:ln>
        </p:spPr>
      </p:cxnSp>
      <p:graphicFrame>
        <p:nvGraphicFramePr>
          <p:cNvPr id="1026" name="Object 65"/>
          <p:cNvGraphicFramePr>
            <a:graphicFrameLocks noChangeAspect="1"/>
          </p:cNvGraphicFramePr>
          <p:nvPr/>
        </p:nvGraphicFramePr>
        <p:xfrm>
          <a:off x="4519613" y="2819400"/>
          <a:ext cx="8143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4" imgW="2033280" imgH="3390840" progId="">
                  <p:embed/>
                </p:oleObj>
              </mc:Choice>
              <mc:Fallback>
                <p:oleObj name="Clip" r:id="rId4" imgW="2033280" imgH="3390840" progId="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0112"/>
                      <a:stretch>
                        <a:fillRect/>
                      </a:stretch>
                    </p:blipFill>
                    <p:spPr bwMode="auto">
                      <a:xfrm>
                        <a:off x="4519613" y="2819400"/>
                        <a:ext cx="814387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4" name="Group 66"/>
          <p:cNvGrpSpPr>
            <a:grpSpLocks/>
          </p:cNvGrpSpPr>
          <p:nvPr/>
        </p:nvGrpSpPr>
        <p:grpSpPr bwMode="auto">
          <a:xfrm>
            <a:off x="7629525" y="2819400"/>
            <a:ext cx="723900" cy="1257300"/>
            <a:chOff x="4470" y="1992"/>
            <a:chExt cx="456" cy="792"/>
          </a:xfrm>
        </p:grpSpPr>
        <p:sp>
          <p:nvSpPr>
            <p:cNvPr id="1059" name="Line 67"/>
            <p:cNvSpPr>
              <a:spLocks noChangeShapeType="1"/>
            </p:cNvSpPr>
            <p:nvPr/>
          </p:nvSpPr>
          <p:spPr bwMode="auto">
            <a:xfrm>
              <a:off x="4698" y="2400"/>
              <a:ext cx="0" cy="384"/>
            </a:xfrm>
            <a:prstGeom prst="line">
              <a:avLst/>
            </a:prstGeom>
            <a:noFill/>
            <a:ln w="76200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60" name="Oval 68"/>
            <p:cNvSpPr>
              <a:spLocks noChangeArrowheads="1"/>
            </p:cNvSpPr>
            <p:nvPr/>
          </p:nvSpPr>
          <p:spPr bwMode="auto">
            <a:xfrm>
              <a:off x="4470" y="1992"/>
              <a:ext cx="456" cy="456"/>
            </a:xfrm>
            <a:prstGeom prst="ellipse">
              <a:avLst/>
            </a:prstGeom>
            <a:solidFill>
              <a:srgbClr val="4AEC2A"/>
            </a:solidFill>
            <a:ln w="762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061" name="Text Box 69"/>
            <p:cNvSpPr txBox="1">
              <a:spLocks noChangeArrowheads="1"/>
            </p:cNvSpPr>
            <p:nvPr/>
          </p:nvSpPr>
          <p:spPr bwMode="auto">
            <a:xfrm>
              <a:off x="4525" y="2056"/>
              <a:ext cx="395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800">
                  <a:solidFill>
                    <a:srgbClr val="FFFFFF"/>
                  </a:solidFill>
                  <a:latin typeface="Impact" pitchFamily="34" charset="0"/>
                </a:rPr>
                <a:t>GO</a:t>
              </a:r>
              <a:endParaRPr lang="en-GB" sz="4000">
                <a:solidFill>
                  <a:srgbClr val="FFFFFF"/>
                </a:solidFill>
                <a:latin typeface="Impact" pitchFamily="34" charset="0"/>
              </a:endParaRPr>
            </a:p>
          </p:txBody>
        </p:sp>
      </p:grpSp>
      <p:grpSp>
        <p:nvGrpSpPr>
          <p:cNvPr id="1035" name="Group 70"/>
          <p:cNvGrpSpPr>
            <a:grpSpLocks/>
          </p:cNvGrpSpPr>
          <p:nvPr/>
        </p:nvGrpSpPr>
        <p:grpSpPr bwMode="auto">
          <a:xfrm>
            <a:off x="1981200" y="4632325"/>
            <a:ext cx="1981200" cy="1616075"/>
            <a:chOff x="1248" y="2918"/>
            <a:chExt cx="1248" cy="1018"/>
          </a:xfrm>
        </p:grpSpPr>
        <p:grpSp>
          <p:nvGrpSpPr>
            <p:cNvPr id="1044" name="Group 71"/>
            <p:cNvGrpSpPr>
              <a:grpSpLocks/>
            </p:cNvGrpSpPr>
            <p:nvPr/>
          </p:nvGrpSpPr>
          <p:grpSpPr bwMode="auto">
            <a:xfrm>
              <a:off x="1395" y="3304"/>
              <a:ext cx="1101" cy="632"/>
              <a:chOff x="3039" y="3291"/>
              <a:chExt cx="1101" cy="632"/>
            </a:xfrm>
          </p:grpSpPr>
          <p:sp>
            <p:nvSpPr>
              <p:cNvPr id="1046" name="Freeform 72"/>
              <p:cNvSpPr>
                <a:spLocks/>
              </p:cNvSpPr>
              <p:nvPr/>
            </p:nvSpPr>
            <p:spPr bwMode="auto">
              <a:xfrm>
                <a:off x="3128" y="3291"/>
                <a:ext cx="1012" cy="483"/>
              </a:xfrm>
              <a:custGeom>
                <a:avLst/>
                <a:gdLst>
                  <a:gd name="T0" fmla="*/ 112 w 1012"/>
                  <a:gd name="T1" fmla="*/ 201 h 483"/>
                  <a:gd name="T2" fmla="*/ 103 w 1012"/>
                  <a:gd name="T3" fmla="*/ 251 h 483"/>
                  <a:gd name="T4" fmla="*/ 76 w 1012"/>
                  <a:gd name="T5" fmla="*/ 312 h 483"/>
                  <a:gd name="T6" fmla="*/ 73 w 1012"/>
                  <a:gd name="T7" fmla="*/ 365 h 483"/>
                  <a:gd name="T8" fmla="*/ 88 w 1012"/>
                  <a:gd name="T9" fmla="*/ 420 h 483"/>
                  <a:gd name="T10" fmla="*/ 144 w 1012"/>
                  <a:gd name="T11" fmla="*/ 467 h 483"/>
                  <a:gd name="T12" fmla="*/ 229 w 1012"/>
                  <a:gd name="T13" fmla="*/ 479 h 483"/>
                  <a:gd name="T14" fmla="*/ 325 w 1012"/>
                  <a:gd name="T15" fmla="*/ 444 h 483"/>
                  <a:gd name="T16" fmla="*/ 381 w 1012"/>
                  <a:gd name="T17" fmla="*/ 393 h 483"/>
                  <a:gd name="T18" fmla="*/ 432 w 1012"/>
                  <a:gd name="T19" fmla="*/ 314 h 483"/>
                  <a:gd name="T20" fmla="*/ 501 w 1012"/>
                  <a:gd name="T21" fmla="*/ 260 h 483"/>
                  <a:gd name="T22" fmla="*/ 618 w 1012"/>
                  <a:gd name="T23" fmla="*/ 269 h 483"/>
                  <a:gd name="T24" fmla="*/ 664 w 1012"/>
                  <a:gd name="T25" fmla="*/ 293 h 483"/>
                  <a:gd name="T26" fmla="*/ 768 w 1012"/>
                  <a:gd name="T27" fmla="*/ 306 h 483"/>
                  <a:gd name="T28" fmla="*/ 919 w 1012"/>
                  <a:gd name="T29" fmla="*/ 263 h 483"/>
                  <a:gd name="T30" fmla="*/ 996 w 1012"/>
                  <a:gd name="T31" fmla="*/ 213 h 483"/>
                  <a:gd name="T32" fmla="*/ 997 w 1012"/>
                  <a:gd name="T33" fmla="*/ 138 h 483"/>
                  <a:gd name="T34" fmla="*/ 904 w 1012"/>
                  <a:gd name="T35" fmla="*/ 117 h 483"/>
                  <a:gd name="T36" fmla="*/ 760 w 1012"/>
                  <a:gd name="T37" fmla="*/ 117 h 483"/>
                  <a:gd name="T38" fmla="*/ 663 w 1012"/>
                  <a:gd name="T39" fmla="*/ 101 h 483"/>
                  <a:gd name="T40" fmla="*/ 568 w 1012"/>
                  <a:gd name="T41" fmla="*/ 69 h 483"/>
                  <a:gd name="T42" fmla="*/ 471 w 1012"/>
                  <a:gd name="T43" fmla="*/ 56 h 483"/>
                  <a:gd name="T44" fmla="*/ 376 w 1012"/>
                  <a:gd name="T45" fmla="*/ 69 h 483"/>
                  <a:gd name="T46" fmla="*/ 328 w 1012"/>
                  <a:gd name="T47" fmla="*/ 117 h 483"/>
                  <a:gd name="T48" fmla="*/ 256 w 1012"/>
                  <a:gd name="T49" fmla="*/ 111 h 483"/>
                  <a:gd name="T50" fmla="*/ 232 w 1012"/>
                  <a:gd name="T51" fmla="*/ 69 h 483"/>
                  <a:gd name="T52" fmla="*/ 202 w 1012"/>
                  <a:gd name="T53" fmla="*/ 17 h 483"/>
                  <a:gd name="T54" fmla="*/ 132 w 1012"/>
                  <a:gd name="T55" fmla="*/ 5 h 483"/>
                  <a:gd name="T56" fmla="*/ 36 w 1012"/>
                  <a:gd name="T57" fmla="*/ 48 h 483"/>
                  <a:gd name="T58" fmla="*/ 1 w 1012"/>
                  <a:gd name="T59" fmla="*/ 105 h 483"/>
                  <a:gd name="T60" fmla="*/ 40 w 1012"/>
                  <a:gd name="T61" fmla="*/ 165 h 483"/>
                  <a:gd name="T62" fmla="*/ 112 w 1012"/>
                  <a:gd name="T63" fmla="*/ 201 h 4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12"/>
                  <a:gd name="T97" fmla="*/ 0 h 483"/>
                  <a:gd name="T98" fmla="*/ 1012 w 1012"/>
                  <a:gd name="T99" fmla="*/ 483 h 4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12" h="483">
                    <a:moveTo>
                      <a:pt x="112" y="201"/>
                    </a:moveTo>
                    <a:cubicBezTo>
                      <a:pt x="122" y="215"/>
                      <a:pt x="109" y="233"/>
                      <a:pt x="103" y="251"/>
                    </a:cubicBezTo>
                    <a:cubicBezTo>
                      <a:pt x="97" y="269"/>
                      <a:pt x="81" y="293"/>
                      <a:pt x="76" y="312"/>
                    </a:cubicBezTo>
                    <a:cubicBezTo>
                      <a:pt x="71" y="331"/>
                      <a:pt x="71" y="347"/>
                      <a:pt x="73" y="365"/>
                    </a:cubicBezTo>
                    <a:cubicBezTo>
                      <a:pt x="75" y="383"/>
                      <a:pt x="76" y="403"/>
                      <a:pt x="88" y="420"/>
                    </a:cubicBezTo>
                    <a:cubicBezTo>
                      <a:pt x="100" y="437"/>
                      <a:pt x="121" y="457"/>
                      <a:pt x="144" y="467"/>
                    </a:cubicBezTo>
                    <a:cubicBezTo>
                      <a:pt x="167" y="477"/>
                      <a:pt x="199" y="483"/>
                      <a:pt x="229" y="479"/>
                    </a:cubicBezTo>
                    <a:cubicBezTo>
                      <a:pt x="259" y="475"/>
                      <a:pt x="300" y="458"/>
                      <a:pt x="325" y="444"/>
                    </a:cubicBezTo>
                    <a:cubicBezTo>
                      <a:pt x="350" y="430"/>
                      <a:pt x="363" y="415"/>
                      <a:pt x="381" y="393"/>
                    </a:cubicBezTo>
                    <a:cubicBezTo>
                      <a:pt x="399" y="371"/>
                      <a:pt x="412" y="336"/>
                      <a:pt x="432" y="314"/>
                    </a:cubicBezTo>
                    <a:cubicBezTo>
                      <a:pt x="452" y="292"/>
                      <a:pt x="470" y="267"/>
                      <a:pt x="501" y="260"/>
                    </a:cubicBezTo>
                    <a:cubicBezTo>
                      <a:pt x="532" y="253"/>
                      <a:pt x="591" y="264"/>
                      <a:pt x="618" y="269"/>
                    </a:cubicBezTo>
                    <a:cubicBezTo>
                      <a:pt x="645" y="274"/>
                      <a:pt x="639" y="287"/>
                      <a:pt x="664" y="293"/>
                    </a:cubicBezTo>
                    <a:cubicBezTo>
                      <a:pt x="689" y="299"/>
                      <a:pt x="726" y="311"/>
                      <a:pt x="768" y="306"/>
                    </a:cubicBezTo>
                    <a:cubicBezTo>
                      <a:pt x="810" y="301"/>
                      <a:pt x="881" y="278"/>
                      <a:pt x="919" y="263"/>
                    </a:cubicBezTo>
                    <a:cubicBezTo>
                      <a:pt x="957" y="248"/>
                      <a:pt x="983" y="234"/>
                      <a:pt x="996" y="213"/>
                    </a:cubicBezTo>
                    <a:cubicBezTo>
                      <a:pt x="1009" y="192"/>
                      <a:pt x="1012" y="154"/>
                      <a:pt x="997" y="138"/>
                    </a:cubicBezTo>
                    <a:cubicBezTo>
                      <a:pt x="982" y="122"/>
                      <a:pt x="943" y="120"/>
                      <a:pt x="904" y="117"/>
                    </a:cubicBezTo>
                    <a:cubicBezTo>
                      <a:pt x="865" y="114"/>
                      <a:pt x="800" y="120"/>
                      <a:pt x="760" y="117"/>
                    </a:cubicBezTo>
                    <a:cubicBezTo>
                      <a:pt x="720" y="114"/>
                      <a:pt x="695" y="109"/>
                      <a:pt x="663" y="101"/>
                    </a:cubicBezTo>
                    <a:cubicBezTo>
                      <a:pt x="631" y="93"/>
                      <a:pt x="600" y="76"/>
                      <a:pt x="568" y="69"/>
                    </a:cubicBezTo>
                    <a:cubicBezTo>
                      <a:pt x="536" y="62"/>
                      <a:pt x="503" y="56"/>
                      <a:pt x="471" y="56"/>
                    </a:cubicBezTo>
                    <a:cubicBezTo>
                      <a:pt x="439" y="56"/>
                      <a:pt x="400" y="59"/>
                      <a:pt x="376" y="69"/>
                    </a:cubicBezTo>
                    <a:cubicBezTo>
                      <a:pt x="352" y="79"/>
                      <a:pt x="348" y="110"/>
                      <a:pt x="328" y="117"/>
                    </a:cubicBezTo>
                    <a:cubicBezTo>
                      <a:pt x="308" y="124"/>
                      <a:pt x="272" y="119"/>
                      <a:pt x="256" y="111"/>
                    </a:cubicBezTo>
                    <a:cubicBezTo>
                      <a:pt x="240" y="103"/>
                      <a:pt x="241" y="85"/>
                      <a:pt x="232" y="69"/>
                    </a:cubicBezTo>
                    <a:cubicBezTo>
                      <a:pt x="223" y="53"/>
                      <a:pt x="219" y="28"/>
                      <a:pt x="202" y="17"/>
                    </a:cubicBezTo>
                    <a:cubicBezTo>
                      <a:pt x="185" y="6"/>
                      <a:pt x="160" y="0"/>
                      <a:pt x="132" y="5"/>
                    </a:cubicBezTo>
                    <a:cubicBezTo>
                      <a:pt x="104" y="10"/>
                      <a:pt x="58" y="31"/>
                      <a:pt x="36" y="48"/>
                    </a:cubicBezTo>
                    <a:cubicBezTo>
                      <a:pt x="14" y="65"/>
                      <a:pt x="0" y="86"/>
                      <a:pt x="1" y="105"/>
                    </a:cubicBezTo>
                    <a:cubicBezTo>
                      <a:pt x="2" y="124"/>
                      <a:pt x="22" y="149"/>
                      <a:pt x="40" y="165"/>
                    </a:cubicBezTo>
                    <a:cubicBezTo>
                      <a:pt x="58" y="181"/>
                      <a:pt x="104" y="185"/>
                      <a:pt x="112" y="201"/>
                    </a:cubicBezTo>
                    <a:close/>
                  </a:path>
                </a:pathLst>
              </a:custGeom>
              <a:solidFill>
                <a:srgbClr val="FF0066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7" name="Freeform 73"/>
              <p:cNvSpPr>
                <a:spLocks/>
              </p:cNvSpPr>
              <p:nvPr/>
            </p:nvSpPr>
            <p:spPr bwMode="auto">
              <a:xfrm>
                <a:off x="3039" y="3361"/>
                <a:ext cx="836" cy="562"/>
              </a:xfrm>
              <a:custGeom>
                <a:avLst/>
                <a:gdLst>
                  <a:gd name="T0" fmla="*/ 419 w 836"/>
                  <a:gd name="T1" fmla="*/ 68 h 562"/>
                  <a:gd name="T2" fmla="*/ 285 w 836"/>
                  <a:gd name="T3" fmla="*/ 10 h 562"/>
                  <a:gd name="T4" fmla="*/ 185 w 836"/>
                  <a:gd name="T5" fmla="*/ 10 h 562"/>
                  <a:gd name="T6" fmla="*/ 84 w 836"/>
                  <a:gd name="T7" fmla="*/ 59 h 562"/>
                  <a:gd name="T8" fmla="*/ 32 w 836"/>
                  <a:gd name="T9" fmla="*/ 124 h 562"/>
                  <a:gd name="T10" fmla="*/ 6 w 836"/>
                  <a:gd name="T11" fmla="*/ 221 h 562"/>
                  <a:gd name="T12" fmla="*/ 9 w 836"/>
                  <a:gd name="T13" fmla="*/ 344 h 562"/>
                  <a:gd name="T14" fmla="*/ 60 w 836"/>
                  <a:gd name="T15" fmla="*/ 458 h 562"/>
                  <a:gd name="T16" fmla="*/ 126 w 836"/>
                  <a:gd name="T17" fmla="*/ 515 h 562"/>
                  <a:gd name="T18" fmla="*/ 234 w 836"/>
                  <a:gd name="T19" fmla="*/ 554 h 562"/>
                  <a:gd name="T20" fmla="*/ 420 w 836"/>
                  <a:gd name="T21" fmla="*/ 548 h 562"/>
                  <a:gd name="T22" fmla="*/ 554 w 836"/>
                  <a:gd name="T23" fmla="*/ 469 h 562"/>
                  <a:gd name="T24" fmla="*/ 612 w 836"/>
                  <a:gd name="T25" fmla="*/ 407 h 562"/>
                  <a:gd name="T26" fmla="*/ 632 w 836"/>
                  <a:gd name="T27" fmla="*/ 506 h 562"/>
                  <a:gd name="T28" fmla="*/ 635 w 836"/>
                  <a:gd name="T29" fmla="*/ 550 h 562"/>
                  <a:gd name="T30" fmla="*/ 737 w 836"/>
                  <a:gd name="T31" fmla="*/ 556 h 562"/>
                  <a:gd name="T32" fmla="*/ 822 w 836"/>
                  <a:gd name="T33" fmla="*/ 521 h 562"/>
                  <a:gd name="T34" fmla="*/ 822 w 836"/>
                  <a:gd name="T35" fmla="*/ 434 h 562"/>
                  <a:gd name="T36" fmla="*/ 804 w 836"/>
                  <a:gd name="T37" fmla="*/ 341 h 562"/>
                  <a:gd name="T38" fmla="*/ 795 w 836"/>
                  <a:gd name="T39" fmla="*/ 305 h 562"/>
                  <a:gd name="T40" fmla="*/ 771 w 836"/>
                  <a:gd name="T41" fmla="*/ 251 h 562"/>
                  <a:gd name="T42" fmla="*/ 681 w 836"/>
                  <a:gd name="T43" fmla="*/ 191 h 562"/>
                  <a:gd name="T44" fmla="*/ 580 w 836"/>
                  <a:gd name="T45" fmla="*/ 191 h 562"/>
                  <a:gd name="T46" fmla="*/ 530 w 836"/>
                  <a:gd name="T47" fmla="*/ 239 h 562"/>
                  <a:gd name="T48" fmla="*/ 492 w 836"/>
                  <a:gd name="T49" fmla="*/ 296 h 562"/>
                  <a:gd name="T50" fmla="*/ 420 w 836"/>
                  <a:gd name="T51" fmla="*/ 365 h 562"/>
                  <a:gd name="T52" fmla="*/ 288 w 836"/>
                  <a:gd name="T53" fmla="*/ 406 h 562"/>
                  <a:gd name="T54" fmla="*/ 192 w 836"/>
                  <a:gd name="T55" fmla="*/ 367 h 562"/>
                  <a:gd name="T56" fmla="*/ 162 w 836"/>
                  <a:gd name="T57" fmla="*/ 293 h 562"/>
                  <a:gd name="T58" fmla="*/ 171 w 836"/>
                  <a:gd name="T59" fmla="*/ 218 h 562"/>
                  <a:gd name="T60" fmla="*/ 219 w 836"/>
                  <a:gd name="T61" fmla="*/ 172 h 562"/>
                  <a:gd name="T62" fmla="*/ 282 w 836"/>
                  <a:gd name="T63" fmla="*/ 179 h 562"/>
                  <a:gd name="T64" fmla="*/ 328 w 836"/>
                  <a:gd name="T65" fmla="*/ 191 h 562"/>
                  <a:gd name="T66" fmla="*/ 378 w 836"/>
                  <a:gd name="T67" fmla="*/ 191 h 562"/>
                  <a:gd name="T68" fmla="*/ 417 w 836"/>
                  <a:gd name="T69" fmla="*/ 140 h 562"/>
                  <a:gd name="T70" fmla="*/ 419 w 836"/>
                  <a:gd name="T71" fmla="*/ 68 h 56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36"/>
                  <a:gd name="T109" fmla="*/ 0 h 562"/>
                  <a:gd name="T110" fmla="*/ 836 w 836"/>
                  <a:gd name="T111" fmla="*/ 562 h 56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36" h="562">
                    <a:moveTo>
                      <a:pt x="419" y="68"/>
                    </a:moveTo>
                    <a:cubicBezTo>
                      <a:pt x="397" y="46"/>
                      <a:pt x="324" y="20"/>
                      <a:pt x="285" y="10"/>
                    </a:cubicBezTo>
                    <a:cubicBezTo>
                      <a:pt x="246" y="0"/>
                      <a:pt x="218" y="2"/>
                      <a:pt x="185" y="10"/>
                    </a:cubicBezTo>
                    <a:cubicBezTo>
                      <a:pt x="152" y="18"/>
                      <a:pt x="109" y="40"/>
                      <a:pt x="84" y="59"/>
                    </a:cubicBezTo>
                    <a:cubicBezTo>
                      <a:pt x="59" y="78"/>
                      <a:pt x="45" y="97"/>
                      <a:pt x="32" y="124"/>
                    </a:cubicBezTo>
                    <a:cubicBezTo>
                      <a:pt x="19" y="151"/>
                      <a:pt x="10" y="184"/>
                      <a:pt x="6" y="221"/>
                    </a:cubicBezTo>
                    <a:cubicBezTo>
                      <a:pt x="2" y="258"/>
                      <a:pt x="0" y="305"/>
                      <a:pt x="9" y="344"/>
                    </a:cubicBezTo>
                    <a:cubicBezTo>
                      <a:pt x="18" y="383"/>
                      <a:pt x="41" y="430"/>
                      <a:pt x="60" y="458"/>
                    </a:cubicBezTo>
                    <a:cubicBezTo>
                      <a:pt x="79" y="486"/>
                      <a:pt x="97" y="499"/>
                      <a:pt x="126" y="515"/>
                    </a:cubicBezTo>
                    <a:cubicBezTo>
                      <a:pt x="155" y="531"/>
                      <a:pt x="185" y="548"/>
                      <a:pt x="234" y="554"/>
                    </a:cubicBezTo>
                    <a:cubicBezTo>
                      <a:pt x="283" y="560"/>
                      <a:pt x="367" y="562"/>
                      <a:pt x="420" y="548"/>
                    </a:cubicBezTo>
                    <a:cubicBezTo>
                      <a:pt x="473" y="534"/>
                      <a:pt x="522" y="492"/>
                      <a:pt x="554" y="469"/>
                    </a:cubicBezTo>
                    <a:cubicBezTo>
                      <a:pt x="586" y="446"/>
                      <a:pt x="599" y="401"/>
                      <a:pt x="612" y="407"/>
                    </a:cubicBezTo>
                    <a:cubicBezTo>
                      <a:pt x="625" y="413"/>
                      <a:pt x="628" y="482"/>
                      <a:pt x="632" y="506"/>
                    </a:cubicBezTo>
                    <a:cubicBezTo>
                      <a:pt x="636" y="530"/>
                      <a:pt x="617" y="542"/>
                      <a:pt x="635" y="550"/>
                    </a:cubicBezTo>
                    <a:cubicBezTo>
                      <a:pt x="653" y="558"/>
                      <a:pt x="706" y="561"/>
                      <a:pt x="737" y="556"/>
                    </a:cubicBezTo>
                    <a:cubicBezTo>
                      <a:pt x="768" y="551"/>
                      <a:pt x="808" y="541"/>
                      <a:pt x="822" y="521"/>
                    </a:cubicBezTo>
                    <a:cubicBezTo>
                      <a:pt x="836" y="501"/>
                      <a:pt x="825" y="464"/>
                      <a:pt x="822" y="434"/>
                    </a:cubicBezTo>
                    <a:cubicBezTo>
                      <a:pt x="819" y="404"/>
                      <a:pt x="809" y="363"/>
                      <a:pt x="804" y="341"/>
                    </a:cubicBezTo>
                    <a:cubicBezTo>
                      <a:pt x="799" y="319"/>
                      <a:pt x="800" y="320"/>
                      <a:pt x="795" y="305"/>
                    </a:cubicBezTo>
                    <a:cubicBezTo>
                      <a:pt x="790" y="290"/>
                      <a:pt x="790" y="270"/>
                      <a:pt x="771" y="251"/>
                    </a:cubicBezTo>
                    <a:cubicBezTo>
                      <a:pt x="752" y="232"/>
                      <a:pt x="713" y="201"/>
                      <a:pt x="681" y="191"/>
                    </a:cubicBezTo>
                    <a:cubicBezTo>
                      <a:pt x="649" y="181"/>
                      <a:pt x="605" y="183"/>
                      <a:pt x="580" y="191"/>
                    </a:cubicBezTo>
                    <a:cubicBezTo>
                      <a:pt x="555" y="199"/>
                      <a:pt x="545" y="222"/>
                      <a:pt x="530" y="239"/>
                    </a:cubicBezTo>
                    <a:cubicBezTo>
                      <a:pt x="515" y="256"/>
                      <a:pt x="510" y="275"/>
                      <a:pt x="492" y="296"/>
                    </a:cubicBezTo>
                    <a:cubicBezTo>
                      <a:pt x="474" y="317"/>
                      <a:pt x="454" y="347"/>
                      <a:pt x="420" y="365"/>
                    </a:cubicBezTo>
                    <a:cubicBezTo>
                      <a:pt x="386" y="383"/>
                      <a:pt x="326" y="406"/>
                      <a:pt x="288" y="406"/>
                    </a:cubicBezTo>
                    <a:cubicBezTo>
                      <a:pt x="250" y="406"/>
                      <a:pt x="213" y="386"/>
                      <a:pt x="192" y="367"/>
                    </a:cubicBezTo>
                    <a:cubicBezTo>
                      <a:pt x="171" y="348"/>
                      <a:pt x="165" y="318"/>
                      <a:pt x="162" y="293"/>
                    </a:cubicBezTo>
                    <a:cubicBezTo>
                      <a:pt x="159" y="268"/>
                      <a:pt x="162" y="238"/>
                      <a:pt x="171" y="218"/>
                    </a:cubicBezTo>
                    <a:cubicBezTo>
                      <a:pt x="180" y="198"/>
                      <a:pt x="201" y="178"/>
                      <a:pt x="219" y="172"/>
                    </a:cubicBezTo>
                    <a:cubicBezTo>
                      <a:pt x="237" y="166"/>
                      <a:pt x="264" y="176"/>
                      <a:pt x="282" y="179"/>
                    </a:cubicBezTo>
                    <a:cubicBezTo>
                      <a:pt x="300" y="182"/>
                      <a:pt x="312" y="189"/>
                      <a:pt x="328" y="191"/>
                    </a:cubicBezTo>
                    <a:cubicBezTo>
                      <a:pt x="344" y="193"/>
                      <a:pt x="363" y="199"/>
                      <a:pt x="378" y="191"/>
                    </a:cubicBezTo>
                    <a:cubicBezTo>
                      <a:pt x="393" y="183"/>
                      <a:pt x="410" y="160"/>
                      <a:pt x="417" y="140"/>
                    </a:cubicBezTo>
                    <a:cubicBezTo>
                      <a:pt x="424" y="120"/>
                      <a:pt x="442" y="91"/>
                      <a:pt x="419" y="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48" name="AutoShape 74"/>
              <p:cNvSpPr>
                <a:spLocks noChangeArrowheads="1"/>
              </p:cNvSpPr>
              <p:nvPr/>
            </p:nvSpPr>
            <p:spPr bwMode="auto">
              <a:xfrm>
                <a:off x="3264" y="3648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49" name="AutoShape 75"/>
              <p:cNvSpPr>
                <a:spLocks noChangeArrowheads="1"/>
              </p:cNvSpPr>
              <p:nvPr/>
            </p:nvSpPr>
            <p:spPr bwMode="auto">
              <a:xfrm>
                <a:off x="3408" y="3648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50" name="AutoShape 76"/>
              <p:cNvSpPr>
                <a:spLocks noChangeArrowheads="1"/>
              </p:cNvSpPr>
              <p:nvPr/>
            </p:nvSpPr>
            <p:spPr bwMode="auto">
              <a:xfrm>
                <a:off x="3504" y="3408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51" name="AutoShape 77"/>
              <p:cNvSpPr>
                <a:spLocks noChangeArrowheads="1"/>
              </p:cNvSpPr>
              <p:nvPr/>
            </p:nvSpPr>
            <p:spPr bwMode="auto">
              <a:xfrm>
                <a:off x="3600" y="3360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52" name="AutoShape 78"/>
              <p:cNvSpPr>
                <a:spLocks noChangeArrowheads="1"/>
              </p:cNvSpPr>
              <p:nvPr/>
            </p:nvSpPr>
            <p:spPr bwMode="auto">
              <a:xfrm>
                <a:off x="3600" y="3456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53" name="AutoShape 79"/>
              <p:cNvSpPr>
                <a:spLocks noChangeArrowheads="1"/>
              </p:cNvSpPr>
              <p:nvPr/>
            </p:nvSpPr>
            <p:spPr bwMode="auto">
              <a:xfrm>
                <a:off x="3744" y="3456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54" name="AutoShape 80"/>
              <p:cNvSpPr>
                <a:spLocks noChangeArrowheads="1"/>
              </p:cNvSpPr>
              <p:nvPr/>
            </p:nvSpPr>
            <p:spPr bwMode="auto">
              <a:xfrm>
                <a:off x="3888" y="3408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55" name="AutoShape 81"/>
              <p:cNvSpPr>
                <a:spLocks noChangeArrowheads="1"/>
              </p:cNvSpPr>
              <p:nvPr/>
            </p:nvSpPr>
            <p:spPr bwMode="auto">
              <a:xfrm>
                <a:off x="3984" y="3504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56" name="AutoShape 82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57" name="AutoShape 83"/>
              <p:cNvSpPr>
                <a:spLocks noChangeArrowheads="1"/>
              </p:cNvSpPr>
              <p:nvPr/>
            </p:nvSpPr>
            <p:spPr bwMode="auto">
              <a:xfrm>
                <a:off x="3456" y="3552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058" name="AutoShape 84"/>
              <p:cNvSpPr>
                <a:spLocks noChangeArrowheads="1"/>
              </p:cNvSpPr>
              <p:nvPr/>
            </p:nvSpPr>
            <p:spPr bwMode="auto">
              <a:xfrm>
                <a:off x="4032" y="3456"/>
                <a:ext cx="48" cy="48"/>
              </a:xfrm>
              <a:prstGeom prst="sun">
                <a:avLst>
                  <a:gd name="adj" fmla="val 25000"/>
                </a:avLst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45" name="Text Box 85"/>
            <p:cNvSpPr txBox="1">
              <a:spLocks noChangeArrowheads="1"/>
            </p:cNvSpPr>
            <p:nvPr/>
          </p:nvSpPr>
          <p:spPr bwMode="auto">
            <a:xfrm>
              <a:off x="1248" y="2918"/>
              <a:ext cx="8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tx2"/>
                  </a:solidFill>
                </a:rPr>
                <a:t>Insulin</a:t>
              </a:r>
              <a:r>
                <a:rPr lang="en-GB">
                  <a:solidFill>
                    <a:schemeClr val="tx2"/>
                  </a:solidFill>
                </a:rPr>
                <a:t> </a:t>
              </a:r>
              <a:endParaRPr lang="en-GB">
                <a:solidFill>
                  <a:schemeClr val="tx2"/>
                </a:solidFill>
                <a:latin typeface="Arial Black" pitchFamily="34" charset="0"/>
              </a:endParaRPr>
            </a:p>
          </p:txBody>
        </p:sp>
      </p:grpSp>
      <p:pic>
        <p:nvPicPr>
          <p:cNvPr id="1036" name="Picture 86" descr="HM00260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1588" y="4038600"/>
            <a:ext cx="177641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 Box 87"/>
          <p:cNvSpPr txBox="1">
            <a:spLocks noChangeArrowheads="1"/>
          </p:cNvSpPr>
          <p:nvPr/>
        </p:nvSpPr>
        <p:spPr bwMode="auto">
          <a:xfrm>
            <a:off x="3937000" y="5368925"/>
            <a:ext cx="1104900" cy="1004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2400" b="1">
                <a:solidFill>
                  <a:schemeClr val="tx2"/>
                </a:solidFill>
              </a:rPr>
              <a:t>PYY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2400" b="1">
                <a:solidFill>
                  <a:schemeClr val="tx2"/>
                </a:solidFill>
              </a:rPr>
              <a:t>GLP-1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2400" b="1">
                <a:solidFill>
                  <a:schemeClr val="tx2"/>
                </a:solidFill>
              </a:rPr>
              <a:t>OXM</a:t>
            </a:r>
          </a:p>
        </p:txBody>
      </p:sp>
      <p:sp>
        <p:nvSpPr>
          <p:cNvPr id="1038" name="Text Box 88"/>
          <p:cNvSpPr txBox="1">
            <a:spLocks noChangeArrowheads="1"/>
          </p:cNvSpPr>
          <p:nvPr/>
        </p:nvSpPr>
        <p:spPr bwMode="auto">
          <a:xfrm>
            <a:off x="7343775" y="4403725"/>
            <a:ext cx="1447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tx2"/>
                </a:solidFill>
              </a:rPr>
              <a:t>Ghrelin</a:t>
            </a:r>
            <a:endParaRPr lang="en-GB" sz="2400" b="1">
              <a:solidFill>
                <a:schemeClr val="tx2"/>
              </a:solidFill>
              <a:latin typeface="Arial Black" pitchFamily="34" charset="0"/>
            </a:endParaRPr>
          </a:p>
        </p:txBody>
      </p:sp>
      <p:cxnSp>
        <p:nvCxnSpPr>
          <p:cNvPr id="1039" name="AutoShape 89"/>
          <p:cNvCxnSpPr>
            <a:cxnSpLocks noChangeShapeType="1"/>
          </p:cNvCxnSpPr>
          <p:nvPr/>
        </p:nvCxnSpPr>
        <p:spPr bwMode="auto">
          <a:xfrm rot="-5400000">
            <a:off x="5105400" y="3429000"/>
            <a:ext cx="2133600" cy="6096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chemeClr val="bg2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1040" name="Text Box 90"/>
          <p:cNvSpPr txBox="1">
            <a:spLocks noChangeArrowheads="1"/>
          </p:cNvSpPr>
          <p:nvPr/>
        </p:nvSpPr>
        <p:spPr bwMode="auto">
          <a:xfrm>
            <a:off x="6438900" y="3279775"/>
            <a:ext cx="1304925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lang="en-GB">
              <a:solidFill>
                <a:schemeClr val="tx2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b="1">
                <a:solidFill>
                  <a:schemeClr val="tx2"/>
                </a:solidFill>
              </a:rPr>
              <a:t>Vagus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b="1">
                <a:solidFill>
                  <a:schemeClr val="tx2"/>
                </a:solidFill>
              </a:rPr>
              <a:t>CCK</a:t>
            </a:r>
          </a:p>
        </p:txBody>
      </p:sp>
      <p:sp>
        <p:nvSpPr>
          <p:cNvPr id="1041" name="AutoShape 91"/>
          <p:cNvSpPr>
            <a:spLocks noChangeArrowheads="1"/>
          </p:cNvSpPr>
          <p:nvPr/>
        </p:nvSpPr>
        <p:spPr bwMode="auto">
          <a:xfrm rot="3658688">
            <a:off x="6038850" y="2305050"/>
            <a:ext cx="685800" cy="190500"/>
          </a:xfrm>
          <a:prstGeom prst="leftRightArrow">
            <a:avLst>
              <a:gd name="adj1" fmla="val 50000"/>
              <a:gd name="adj2" fmla="val 720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042" name="Text Box 92"/>
          <p:cNvSpPr txBox="1">
            <a:spLocks noChangeArrowheads="1"/>
          </p:cNvSpPr>
          <p:nvPr/>
        </p:nvSpPr>
        <p:spPr bwMode="auto">
          <a:xfrm>
            <a:off x="611188" y="1350963"/>
            <a:ext cx="3062287" cy="1127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chemeClr val="accent2"/>
                </a:solidFill>
              </a:rPr>
              <a:t>Food Intake</a:t>
            </a:r>
            <a:endParaRPr lang="en-GB" sz="2400" b="1"/>
          </a:p>
          <a:p>
            <a:r>
              <a:rPr lang="en-GB" sz="2400" b="1">
                <a:solidFill>
                  <a:schemeClr val="hlink"/>
                </a:solidFill>
              </a:rPr>
              <a:t>Energy Expenditure</a:t>
            </a:r>
            <a:endParaRPr lang="en-GB" sz="2400" b="1"/>
          </a:p>
          <a:p>
            <a:endParaRPr lang="en-GB"/>
          </a:p>
        </p:txBody>
      </p:sp>
      <p:sp>
        <p:nvSpPr>
          <p:cNvPr id="1043" name="AutoShape 93"/>
          <p:cNvSpPr>
            <a:spLocks noChangeArrowheads="1"/>
          </p:cNvSpPr>
          <p:nvPr/>
        </p:nvSpPr>
        <p:spPr bwMode="auto">
          <a:xfrm flipH="1">
            <a:off x="3581400" y="1454150"/>
            <a:ext cx="1314450" cy="4762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Factors operating during a meal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268413"/>
            <a:ext cx="8210550" cy="540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>
            <a:off x="4635500" y="2144713"/>
            <a:ext cx="3065463" cy="2778125"/>
          </a:xfrm>
          <a:custGeom>
            <a:avLst/>
            <a:gdLst>
              <a:gd name="T0" fmla="*/ 0 w 2172"/>
              <a:gd name="T1" fmla="*/ 0 h 1750"/>
              <a:gd name="T2" fmla="*/ 2171 w 2172"/>
              <a:gd name="T3" fmla="*/ 0 h 1750"/>
              <a:gd name="T4" fmla="*/ 2171 w 2172"/>
              <a:gd name="T5" fmla="*/ 1749 h 1750"/>
              <a:gd name="T6" fmla="*/ 2000 w 2172"/>
              <a:gd name="T7" fmla="*/ 1749 h 1750"/>
              <a:gd name="T8" fmla="*/ 1764 w 2172"/>
              <a:gd name="T9" fmla="*/ 1741 h 1750"/>
              <a:gd name="T10" fmla="*/ 1561 w 2172"/>
              <a:gd name="T11" fmla="*/ 1684 h 1750"/>
              <a:gd name="T12" fmla="*/ 1472 w 2172"/>
              <a:gd name="T13" fmla="*/ 1603 h 1750"/>
              <a:gd name="T14" fmla="*/ 1431 w 2172"/>
              <a:gd name="T15" fmla="*/ 1489 h 1750"/>
              <a:gd name="T16" fmla="*/ 1455 w 2172"/>
              <a:gd name="T17" fmla="*/ 1391 h 1750"/>
              <a:gd name="T18" fmla="*/ 1545 w 2172"/>
              <a:gd name="T19" fmla="*/ 1310 h 1750"/>
              <a:gd name="T20" fmla="*/ 1569 w 2172"/>
              <a:gd name="T21" fmla="*/ 1253 h 1750"/>
              <a:gd name="T22" fmla="*/ 1561 w 2172"/>
              <a:gd name="T23" fmla="*/ 1204 h 1750"/>
              <a:gd name="T24" fmla="*/ 1496 w 2172"/>
              <a:gd name="T25" fmla="*/ 1147 h 1750"/>
              <a:gd name="T26" fmla="*/ 1447 w 2172"/>
              <a:gd name="T27" fmla="*/ 1131 h 1750"/>
              <a:gd name="T28" fmla="*/ 1382 w 2172"/>
              <a:gd name="T29" fmla="*/ 1212 h 1750"/>
              <a:gd name="T30" fmla="*/ 1268 w 2172"/>
              <a:gd name="T31" fmla="*/ 1277 h 1750"/>
              <a:gd name="T32" fmla="*/ 1146 w 2172"/>
              <a:gd name="T33" fmla="*/ 1269 h 1750"/>
              <a:gd name="T34" fmla="*/ 1081 w 2172"/>
              <a:gd name="T35" fmla="*/ 1261 h 1750"/>
              <a:gd name="T36" fmla="*/ 943 w 2172"/>
              <a:gd name="T37" fmla="*/ 1245 h 1750"/>
              <a:gd name="T38" fmla="*/ 886 w 2172"/>
              <a:gd name="T39" fmla="*/ 1180 h 1750"/>
              <a:gd name="T40" fmla="*/ 959 w 2172"/>
              <a:gd name="T41" fmla="*/ 1106 h 1750"/>
              <a:gd name="T42" fmla="*/ 976 w 2172"/>
              <a:gd name="T43" fmla="*/ 960 h 1750"/>
              <a:gd name="T44" fmla="*/ 862 w 2172"/>
              <a:gd name="T45" fmla="*/ 846 h 1750"/>
              <a:gd name="T46" fmla="*/ 683 w 2172"/>
              <a:gd name="T47" fmla="*/ 781 h 1750"/>
              <a:gd name="T48" fmla="*/ 659 w 2172"/>
              <a:gd name="T49" fmla="*/ 537 h 1750"/>
              <a:gd name="T50" fmla="*/ 0 w 2172"/>
              <a:gd name="T51" fmla="*/ 277 h 1750"/>
              <a:gd name="T52" fmla="*/ 0 w 2172"/>
              <a:gd name="T53" fmla="*/ 24 h 175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172"/>
              <a:gd name="T82" fmla="*/ 0 h 1750"/>
              <a:gd name="T83" fmla="*/ 2172 w 2172"/>
              <a:gd name="T84" fmla="*/ 1750 h 1750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172" h="1750">
                <a:moveTo>
                  <a:pt x="0" y="0"/>
                </a:moveTo>
                <a:lnTo>
                  <a:pt x="2171" y="0"/>
                </a:lnTo>
                <a:lnTo>
                  <a:pt x="2171" y="1749"/>
                </a:lnTo>
                <a:lnTo>
                  <a:pt x="2000" y="1749"/>
                </a:lnTo>
                <a:lnTo>
                  <a:pt x="1764" y="1741"/>
                </a:lnTo>
                <a:lnTo>
                  <a:pt x="1561" y="1684"/>
                </a:lnTo>
                <a:lnTo>
                  <a:pt x="1472" y="1603"/>
                </a:lnTo>
                <a:lnTo>
                  <a:pt x="1431" y="1489"/>
                </a:lnTo>
                <a:lnTo>
                  <a:pt x="1455" y="1391"/>
                </a:lnTo>
                <a:lnTo>
                  <a:pt x="1545" y="1310"/>
                </a:lnTo>
                <a:lnTo>
                  <a:pt x="1569" y="1253"/>
                </a:lnTo>
                <a:lnTo>
                  <a:pt x="1561" y="1204"/>
                </a:lnTo>
                <a:lnTo>
                  <a:pt x="1496" y="1147"/>
                </a:lnTo>
                <a:lnTo>
                  <a:pt x="1447" y="1131"/>
                </a:lnTo>
                <a:lnTo>
                  <a:pt x="1382" y="1212"/>
                </a:lnTo>
                <a:lnTo>
                  <a:pt x="1268" y="1277"/>
                </a:lnTo>
                <a:lnTo>
                  <a:pt x="1146" y="1269"/>
                </a:lnTo>
                <a:lnTo>
                  <a:pt x="1081" y="1261"/>
                </a:lnTo>
                <a:lnTo>
                  <a:pt x="943" y="1245"/>
                </a:lnTo>
                <a:lnTo>
                  <a:pt x="886" y="1180"/>
                </a:lnTo>
                <a:lnTo>
                  <a:pt x="959" y="1106"/>
                </a:lnTo>
                <a:lnTo>
                  <a:pt x="976" y="960"/>
                </a:lnTo>
                <a:lnTo>
                  <a:pt x="862" y="846"/>
                </a:lnTo>
                <a:lnTo>
                  <a:pt x="683" y="781"/>
                </a:lnTo>
                <a:lnTo>
                  <a:pt x="659" y="537"/>
                </a:lnTo>
                <a:lnTo>
                  <a:pt x="0" y="277"/>
                </a:lnTo>
                <a:lnTo>
                  <a:pt x="0" y="24"/>
                </a:lnTo>
              </a:path>
            </a:pathLst>
          </a:custGeom>
          <a:solidFill>
            <a:srgbClr val="FE5602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23" name="Freeform 3"/>
          <p:cNvSpPr>
            <a:spLocks/>
          </p:cNvSpPr>
          <p:nvPr/>
        </p:nvSpPr>
        <p:spPr bwMode="auto">
          <a:xfrm>
            <a:off x="3946525" y="3862388"/>
            <a:ext cx="3754438" cy="1719262"/>
          </a:xfrm>
          <a:custGeom>
            <a:avLst/>
            <a:gdLst>
              <a:gd name="T0" fmla="*/ 24 w 2660"/>
              <a:gd name="T1" fmla="*/ 1082 h 1083"/>
              <a:gd name="T2" fmla="*/ 2659 w 2660"/>
              <a:gd name="T3" fmla="*/ 1082 h 1083"/>
              <a:gd name="T4" fmla="*/ 2659 w 2660"/>
              <a:gd name="T5" fmla="*/ 635 h 1083"/>
              <a:gd name="T6" fmla="*/ 2236 w 2660"/>
              <a:gd name="T7" fmla="*/ 610 h 1083"/>
              <a:gd name="T8" fmla="*/ 2106 w 2660"/>
              <a:gd name="T9" fmla="*/ 569 h 1083"/>
              <a:gd name="T10" fmla="*/ 2017 w 2660"/>
              <a:gd name="T11" fmla="*/ 513 h 1083"/>
              <a:gd name="T12" fmla="*/ 1960 w 2660"/>
              <a:gd name="T13" fmla="*/ 439 h 1083"/>
              <a:gd name="T14" fmla="*/ 1943 w 2660"/>
              <a:gd name="T15" fmla="*/ 382 h 1083"/>
              <a:gd name="T16" fmla="*/ 1968 w 2660"/>
              <a:gd name="T17" fmla="*/ 325 h 1083"/>
              <a:gd name="T18" fmla="*/ 2017 w 2660"/>
              <a:gd name="T19" fmla="*/ 252 h 1083"/>
              <a:gd name="T20" fmla="*/ 2074 w 2660"/>
              <a:gd name="T21" fmla="*/ 179 h 1083"/>
              <a:gd name="T22" fmla="*/ 2082 w 2660"/>
              <a:gd name="T23" fmla="*/ 106 h 1083"/>
              <a:gd name="T24" fmla="*/ 2041 w 2660"/>
              <a:gd name="T25" fmla="*/ 41 h 1083"/>
              <a:gd name="T26" fmla="*/ 1984 w 2660"/>
              <a:gd name="T27" fmla="*/ 8 h 1083"/>
              <a:gd name="T28" fmla="*/ 1927 w 2660"/>
              <a:gd name="T29" fmla="*/ 0 h 1083"/>
              <a:gd name="T30" fmla="*/ 1821 w 2660"/>
              <a:gd name="T31" fmla="*/ 98 h 1083"/>
              <a:gd name="T32" fmla="*/ 1773 w 2660"/>
              <a:gd name="T33" fmla="*/ 138 h 1083"/>
              <a:gd name="T34" fmla="*/ 1675 w 2660"/>
              <a:gd name="T35" fmla="*/ 146 h 1083"/>
              <a:gd name="T36" fmla="*/ 1586 w 2660"/>
              <a:gd name="T37" fmla="*/ 138 h 1083"/>
              <a:gd name="T38" fmla="*/ 1488 w 2660"/>
              <a:gd name="T39" fmla="*/ 130 h 1083"/>
              <a:gd name="T40" fmla="*/ 1399 w 2660"/>
              <a:gd name="T41" fmla="*/ 98 h 1083"/>
              <a:gd name="T42" fmla="*/ 1325 w 2660"/>
              <a:gd name="T43" fmla="*/ 146 h 1083"/>
              <a:gd name="T44" fmla="*/ 1236 w 2660"/>
              <a:gd name="T45" fmla="*/ 163 h 1083"/>
              <a:gd name="T46" fmla="*/ 1098 w 2660"/>
              <a:gd name="T47" fmla="*/ 163 h 1083"/>
              <a:gd name="T48" fmla="*/ 911 w 2660"/>
              <a:gd name="T49" fmla="*/ 155 h 1083"/>
              <a:gd name="T50" fmla="*/ 732 w 2660"/>
              <a:gd name="T51" fmla="*/ 155 h 1083"/>
              <a:gd name="T52" fmla="*/ 602 w 2660"/>
              <a:gd name="T53" fmla="*/ 171 h 1083"/>
              <a:gd name="T54" fmla="*/ 472 w 2660"/>
              <a:gd name="T55" fmla="*/ 212 h 1083"/>
              <a:gd name="T56" fmla="*/ 382 w 2660"/>
              <a:gd name="T57" fmla="*/ 244 h 1083"/>
              <a:gd name="T58" fmla="*/ 276 w 2660"/>
              <a:gd name="T59" fmla="*/ 244 h 1083"/>
              <a:gd name="T60" fmla="*/ 252 w 2660"/>
              <a:gd name="T61" fmla="*/ 252 h 1083"/>
              <a:gd name="T62" fmla="*/ 285 w 2660"/>
              <a:gd name="T63" fmla="*/ 325 h 1083"/>
              <a:gd name="T64" fmla="*/ 342 w 2660"/>
              <a:gd name="T65" fmla="*/ 456 h 1083"/>
              <a:gd name="T66" fmla="*/ 423 w 2660"/>
              <a:gd name="T67" fmla="*/ 496 h 1083"/>
              <a:gd name="T68" fmla="*/ 512 w 2660"/>
              <a:gd name="T69" fmla="*/ 529 h 1083"/>
              <a:gd name="T70" fmla="*/ 545 w 2660"/>
              <a:gd name="T71" fmla="*/ 569 h 1083"/>
              <a:gd name="T72" fmla="*/ 553 w 2660"/>
              <a:gd name="T73" fmla="*/ 635 h 1083"/>
              <a:gd name="T74" fmla="*/ 520 w 2660"/>
              <a:gd name="T75" fmla="*/ 683 h 1083"/>
              <a:gd name="T76" fmla="*/ 382 w 2660"/>
              <a:gd name="T77" fmla="*/ 716 h 1083"/>
              <a:gd name="T78" fmla="*/ 260 w 2660"/>
              <a:gd name="T79" fmla="*/ 732 h 1083"/>
              <a:gd name="T80" fmla="*/ 138 w 2660"/>
              <a:gd name="T81" fmla="*/ 732 h 1083"/>
              <a:gd name="T82" fmla="*/ 57 w 2660"/>
              <a:gd name="T83" fmla="*/ 773 h 1083"/>
              <a:gd name="T84" fmla="*/ 0 w 2660"/>
              <a:gd name="T85" fmla="*/ 879 h 1083"/>
              <a:gd name="T86" fmla="*/ 0 w 2660"/>
              <a:gd name="T87" fmla="*/ 1033 h 1083"/>
              <a:gd name="T88" fmla="*/ 16 w 2660"/>
              <a:gd name="T89" fmla="*/ 1074 h 10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60"/>
              <a:gd name="T136" fmla="*/ 0 h 1083"/>
              <a:gd name="T137" fmla="*/ 2660 w 2660"/>
              <a:gd name="T138" fmla="*/ 1083 h 108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60" h="1083">
                <a:moveTo>
                  <a:pt x="24" y="1082"/>
                </a:moveTo>
                <a:lnTo>
                  <a:pt x="2659" y="1082"/>
                </a:lnTo>
                <a:lnTo>
                  <a:pt x="2659" y="635"/>
                </a:lnTo>
                <a:lnTo>
                  <a:pt x="2236" y="610"/>
                </a:lnTo>
                <a:lnTo>
                  <a:pt x="2106" y="569"/>
                </a:lnTo>
                <a:lnTo>
                  <a:pt x="2017" y="513"/>
                </a:lnTo>
                <a:lnTo>
                  <a:pt x="1960" y="439"/>
                </a:lnTo>
                <a:lnTo>
                  <a:pt x="1943" y="382"/>
                </a:lnTo>
                <a:lnTo>
                  <a:pt x="1968" y="325"/>
                </a:lnTo>
                <a:lnTo>
                  <a:pt x="2017" y="252"/>
                </a:lnTo>
                <a:lnTo>
                  <a:pt x="2074" y="179"/>
                </a:lnTo>
                <a:lnTo>
                  <a:pt x="2082" y="106"/>
                </a:lnTo>
                <a:lnTo>
                  <a:pt x="2041" y="41"/>
                </a:lnTo>
                <a:lnTo>
                  <a:pt x="1984" y="8"/>
                </a:lnTo>
                <a:lnTo>
                  <a:pt x="1927" y="0"/>
                </a:lnTo>
                <a:lnTo>
                  <a:pt x="1821" y="98"/>
                </a:lnTo>
                <a:lnTo>
                  <a:pt x="1773" y="138"/>
                </a:lnTo>
                <a:lnTo>
                  <a:pt x="1675" y="146"/>
                </a:lnTo>
                <a:lnTo>
                  <a:pt x="1586" y="138"/>
                </a:lnTo>
                <a:lnTo>
                  <a:pt x="1488" y="130"/>
                </a:lnTo>
                <a:lnTo>
                  <a:pt x="1399" y="98"/>
                </a:lnTo>
                <a:lnTo>
                  <a:pt x="1325" y="146"/>
                </a:lnTo>
                <a:lnTo>
                  <a:pt x="1236" y="163"/>
                </a:lnTo>
                <a:lnTo>
                  <a:pt x="1098" y="163"/>
                </a:lnTo>
                <a:lnTo>
                  <a:pt x="911" y="155"/>
                </a:lnTo>
                <a:lnTo>
                  <a:pt x="732" y="155"/>
                </a:lnTo>
                <a:lnTo>
                  <a:pt x="602" y="171"/>
                </a:lnTo>
                <a:lnTo>
                  <a:pt x="472" y="212"/>
                </a:lnTo>
                <a:lnTo>
                  <a:pt x="382" y="244"/>
                </a:lnTo>
                <a:lnTo>
                  <a:pt x="276" y="244"/>
                </a:lnTo>
                <a:lnTo>
                  <a:pt x="252" y="252"/>
                </a:lnTo>
                <a:lnTo>
                  <a:pt x="285" y="325"/>
                </a:lnTo>
                <a:lnTo>
                  <a:pt x="342" y="456"/>
                </a:lnTo>
                <a:lnTo>
                  <a:pt x="423" y="496"/>
                </a:lnTo>
                <a:lnTo>
                  <a:pt x="512" y="529"/>
                </a:lnTo>
                <a:lnTo>
                  <a:pt x="545" y="569"/>
                </a:lnTo>
                <a:lnTo>
                  <a:pt x="553" y="635"/>
                </a:lnTo>
                <a:lnTo>
                  <a:pt x="520" y="683"/>
                </a:lnTo>
                <a:lnTo>
                  <a:pt x="382" y="716"/>
                </a:lnTo>
                <a:lnTo>
                  <a:pt x="260" y="732"/>
                </a:lnTo>
                <a:lnTo>
                  <a:pt x="138" y="732"/>
                </a:lnTo>
                <a:lnTo>
                  <a:pt x="57" y="773"/>
                </a:lnTo>
                <a:lnTo>
                  <a:pt x="0" y="879"/>
                </a:lnTo>
                <a:lnTo>
                  <a:pt x="0" y="1033"/>
                </a:lnTo>
                <a:lnTo>
                  <a:pt x="16" y="1074"/>
                </a:lnTo>
              </a:path>
            </a:pathLst>
          </a:custGeom>
          <a:solidFill>
            <a:srgbClr val="5589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3463925" y="2324100"/>
            <a:ext cx="2584450" cy="2287588"/>
          </a:xfrm>
          <a:custGeom>
            <a:avLst/>
            <a:gdLst>
              <a:gd name="T0" fmla="*/ 1244 w 1831"/>
              <a:gd name="T1" fmla="*/ 0 h 1441"/>
              <a:gd name="T2" fmla="*/ 553 w 1831"/>
              <a:gd name="T3" fmla="*/ 16 h 1441"/>
              <a:gd name="T4" fmla="*/ 439 w 1831"/>
              <a:gd name="T5" fmla="*/ 49 h 1441"/>
              <a:gd name="T6" fmla="*/ 236 w 1831"/>
              <a:gd name="T7" fmla="*/ 130 h 1441"/>
              <a:gd name="T8" fmla="*/ 228 w 1831"/>
              <a:gd name="T9" fmla="*/ 179 h 1441"/>
              <a:gd name="T10" fmla="*/ 236 w 1831"/>
              <a:gd name="T11" fmla="*/ 236 h 1441"/>
              <a:gd name="T12" fmla="*/ 244 w 1831"/>
              <a:gd name="T13" fmla="*/ 293 h 1441"/>
              <a:gd name="T14" fmla="*/ 293 w 1831"/>
              <a:gd name="T15" fmla="*/ 350 h 1441"/>
              <a:gd name="T16" fmla="*/ 325 w 1831"/>
              <a:gd name="T17" fmla="*/ 399 h 1441"/>
              <a:gd name="T18" fmla="*/ 399 w 1831"/>
              <a:gd name="T19" fmla="*/ 423 h 1441"/>
              <a:gd name="T20" fmla="*/ 439 w 1831"/>
              <a:gd name="T21" fmla="*/ 480 h 1441"/>
              <a:gd name="T22" fmla="*/ 455 w 1831"/>
              <a:gd name="T23" fmla="*/ 529 h 1441"/>
              <a:gd name="T24" fmla="*/ 431 w 1831"/>
              <a:gd name="T25" fmla="*/ 553 h 1441"/>
              <a:gd name="T26" fmla="*/ 399 w 1831"/>
              <a:gd name="T27" fmla="*/ 569 h 1441"/>
              <a:gd name="T28" fmla="*/ 358 w 1831"/>
              <a:gd name="T29" fmla="*/ 586 h 1441"/>
              <a:gd name="T30" fmla="*/ 260 w 1831"/>
              <a:gd name="T31" fmla="*/ 610 h 1441"/>
              <a:gd name="T32" fmla="*/ 163 w 1831"/>
              <a:gd name="T33" fmla="*/ 626 h 1441"/>
              <a:gd name="T34" fmla="*/ 98 w 1831"/>
              <a:gd name="T35" fmla="*/ 675 h 1441"/>
              <a:gd name="T36" fmla="*/ 65 w 1831"/>
              <a:gd name="T37" fmla="*/ 724 h 1441"/>
              <a:gd name="T38" fmla="*/ 41 w 1831"/>
              <a:gd name="T39" fmla="*/ 797 h 1441"/>
              <a:gd name="T40" fmla="*/ 8 w 1831"/>
              <a:gd name="T41" fmla="*/ 862 h 1441"/>
              <a:gd name="T42" fmla="*/ 0 w 1831"/>
              <a:gd name="T43" fmla="*/ 936 h 1441"/>
              <a:gd name="T44" fmla="*/ 24 w 1831"/>
              <a:gd name="T45" fmla="*/ 984 h 1441"/>
              <a:gd name="T46" fmla="*/ 73 w 1831"/>
              <a:gd name="T47" fmla="*/ 1025 h 1441"/>
              <a:gd name="T48" fmla="*/ 122 w 1831"/>
              <a:gd name="T49" fmla="*/ 1066 h 1441"/>
              <a:gd name="T50" fmla="*/ 130 w 1831"/>
              <a:gd name="T51" fmla="*/ 1123 h 1441"/>
              <a:gd name="T52" fmla="*/ 114 w 1831"/>
              <a:gd name="T53" fmla="*/ 1253 h 1441"/>
              <a:gd name="T54" fmla="*/ 138 w 1831"/>
              <a:gd name="T55" fmla="*/ 1318 h 1441"/>
              <a:gd name="T56" fmla="*/ 285 w 1831"/>
              <a:gd name="T57" fmla="*/ 1383 h 1441"/>
              <a:gd name="T58" fmla="*/ 789 w 1831"/>
              <a:gd name="T59" fmla="*/ 1440 h 1441"/>
              <a:gd name="T60" fmla="*/ 773 w 1831"/>
              <a:gd name="T61" fmla="*/ 1375 h 1441"/>
              <a:gd name="T62" fmla="*/ 805 w 1831"/>
              <a:gd name="T63" fmla="*/ 1318 h 1441"/>
              <a:gd name="T64" fmla="*/ 935 w 1831"/>
              <a:gd name="T65" fmla="*/ 1302 h 1441"/>
              <a:gd name="T66" fmla="*/ 1163 w 1831"/>
              <a:gd name="T67" fmla="*/ 1302 h 1441"/>
              <a:gd name="T68" fmla="*/ 1326 w 1831"/>
              <a:gd name="T69" fmla="*/ 1318 h 1441"/>
              <a:gd name="T70" fmla="*/ 1497 w 1831"/>
              <a:gd name="T71" fmla="*/ 1326 h 1441"/>
              <a:gd name="T72" fmla="*/ 1610 w 1831"/>
              <a:gd name="T73" fmla="*/ 1310 h 1441"/>
              <a:gd name="T74" fmla="*/ 1716 w 1831"/>
              <a:gd name="T75" fmla="*/ 1245 h 1441"/>
              <a:gd name="T76" fmla="*/ 1797 w 1831"/>
              <a:gd name="T77" fmla="*/ 1090 h 1441"/>
              <a:gd name="T78" fmla="*/ 1830 w 1831"/>
              <a:gd name="T79" fmla="*/ 944 h 1441"/>
              <a:gd name="T80" fmla="*/ 1822 w 1831"/>
              <a:gd name="T81" fmla="*/ 854 h 1441"/>
              <a:gd name="T82" fmla="*/ 1749 w 1831"/>
              <a:gd name="T83" fmla="*/ 773 h 1441"/>
              <a:gd name="T84" fmla="*/ 1692 w 1831"/>
              <a:gd name="T85" fmla="*/ 716 h 1441"/>
              <a:gd name="T86" fmla="*/ 1635 w 1831"/>
              <a:gd name="T87" fmla="*/ 643 h 1441"/>
              <a:gd name="T88" fmla="*/ 1619 w 1831"/>
              <a:gd name="T89" fmla="*/ 456 h 1441"/>
              <a:gd name="T90" fmla="*/ 1627 w 1831"/>
              <a:gd name="T91" fmla="*/ 366 h 1441"/>
              <a:gd name="T92" fmla="*/ 1659 w 1831"/>
              <a:gd name="T93" fmla="*/ 212 h 1441"/>
              <a:gd name="T94" fmla="*/ 1659 w 1831"/>
              <a:gd name="T95" fmla="*/ 130 h 1441"/>
              <a:gd name="T96" fmla="*/ 1643 w 1831"/>
              <a:gd name="T97" fmla="*/ 65 h 1441"/>
              <a:gd name="T98" fmla="*/ 1619 w 1831"/>
              <a:gd name="T99" fmla="*/ 24 h 1441"/>
              <a:gd name="T100" fmla="*/ 1586 w 1831"/>
              <a:gd name="T101" fmla="*/ 8 h 1441"/>
              <a:gd name="T102" fmla="*/ 1244 w 1831"/>
              <a:gd name="T103" fmla="*/ 0 h 144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31"/>
              <a:gd name="T157" fmla="*/ 0 h 1441"/>
              <a:gd name="T158" fmla="*/ 1831 w 1831"/>
              <a:gd name="T159" fmla="*/ 1441 h 144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31" h="1441">
                <a:moveTo>
                  <a:pt x="1244" y="0"/>
                </a:moveTo>
                <a:lnTo>
                  <a:pt x="553" y="16"/>
                </a:lnTo>
                <a:lnTo>
                  <a:pt x="439" y="49"/>
                </a:lnTo>
                <a:lnTo>
                  <a:pt x="236" y="130"/>
                </a:lnTo>
                <a:lnTo>
                  <a:pt x="228" y="179"/>
                </a:lnTo>
                <a:lnTo>
                  <a:pt x="236" y="236"/>
                </a:lnTo>
                <a:lnTo>
                  <a:pt x="244" y="293"/>
                </a:lnTo>
                <a:lnTo>
                  <a:pt x="293" y="350"/>
                </a:lnTo>
                <a:lnTo>
                  <a:pt x="325" y="399"/>
                </a:lnTo>
                <a:lnTo>
                  <a:pt x="399" y="423"/>
                </a:lnTo>
                <a:lnTo>
                  <a:pt x="439" y="480"/>
                </a:lnTo>
                <a:lnTo>
                  <a:pt x="455" y="529"/>
                </a:lnTo>
                <a:lnTo>
                  <a:pt x="431" y="553"/>
                </a:lnTo>
                <a:lnTo>
                  <a:pt x="399" y="569"/>
                </a:lnTo>
                <a:lnTo>
                  <a:pt x="358" y="586"/>
                </a:lnTo>
                <a:lnTo>
                  <a:pt x="260" y="610"/>
                </a:lnTo>
                <a:lnTo>
                  <a:pt x="163" y="626"/>
                </a:lnTo>
                <a:lnTo>
                  <a:pt x="98" y="675"/>
                </a:lnTo>
                <a:lnTo>
                  <a:pt x="65" y="724"/>
                </a:lnTo>
                <a:lnTo>
                  <a:pt x="41" y="797"/>
                </a:lnTo>
                <a:lnTo>
                  <a:pt x="8" y="862"/>
                </a:lnTo>
                <a:lnTo>
                  <a:pt x="0" y="936"/>
                </a:lnTo>
                <a:lnTo>
                  <a:pt x="24" y="984"/>
                </a:lnTo>
                <a:lnTo>
                  <a:pt x="73" y="1025"/>
                </a:lnTo>
                <a:lnTo>
                  <a:pt x="122" y="1066"/>
                </a:lnTo>
                <a:lnTo>
                  <a:pt x="130" y="1123"/>
                </a:lnTo>
                <a:lnTo>
                  <a:pt x="114" y="1253"/>
                </a:lnTo>
                <a:lnTo>
                  <a:pt x="138" y="1318"/>
                </a:lnTo>
                <a:lnTo>
                  <a:pt x="285" y="1383"/>
                </a:lnTo>
                <a:lnTo>
                  <a:pt x="789" y="1440"/>
                </a:lnTo>
                <a:lnTo>
                  <a:pt x="773" y="1375"/>
                </a:lnTo>
                <a:lnTo>
                  <a:pt x="805" y="1318"/>
                </a:lnTo>
                <a:lnTo>
                  <a:pt x="935" y="1302"/>
                </a:lnTo>
                <a:lnTo>
                  <a:pt x="1163" y="1302"/>
                </a:lnTo>
                <a:lnTo>
                  <a:pt x="1326" y="1318"/>
                </a:lnTo>
                <a:lnTo>
                  <a:pt x="1497" y="1326"/>
                </a:lnTo>
                <a:lnTo>
                  <a:pt x="1610" y="1310"/>
                </a:lnTo>
                <a:lnTo>
                  <a:pt x="1716" y="1245"/>
                </a:lnTo>
                <a:lnTo>
                  <a:pt x="1797" y="1090"/>
                </a:lnTo>
                <a:lnTo>
                  <a:pt x="1830" y="944"/>
                </a:lnTo>
                <a:lnTo>
                  <a:pt x="1822" y="854"/>
                </a:lnTo>
                <a:lnTo>
                  <a:pt x="1749" y="773"/>
                </a:lnTo>
                <a:lnTo>
                  <a:pt x="1692" y="716"/>
                </a:lnTo>
                <a:lnTo>
                  <a:pt x="1635" y="643"/>
                </a:lnTo>
                <a:lnTo>
                  <a:pt x="1619" y="456"/>
                </a:lnTo>
                <a:lnTo>
                  <a:pt x="1627" y="366"/>
                </a:lnTo>
                <a:lnTo>
                  <a:pt x="1659" y="212"/>
                </a:lnTo>
                <a:lnTo>
                  <a:pt x="1659" y="130"/>
                </a:lnTo>
                <a:lnTo>
                  <a:pt x="1643" y="65"/>
                </a:lnTo>
                <a:lnTo>
                  <a:pt x="1619" y="24"/>
                </a:lnTo>
                <a:lnTo>
                  <a:pt x="1586" y="8"/>
                </a:lnTo>
                <a:lnTo>
                  <a:pt x="1244" y="0"/>
                </a:lnTo>
              </a:path>
            </a:pathLst>
          </a:custGeom>
          <a:solidFill>
            <a:srgbClr val="FFA449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25" name="Freeform 5"/>
          <p:cNvSpPr>
            <a:spLocks/>
          </p:cNvSpPr>
          <p:nvPr/>
        </p:nvSpPr>
        <p:spPr bwMode="auto">
          <a:xfrm>
            <a:off x="1457325" y="3513138"/>
            <a:ext cx="3340100" cy="2068512"/>
          </a:xfrm>
          <a:custGeom>
            <a:avLst/>
            <a:gdLst>
              <a:gd name="T0" fmla="*/ 16 w 2367"/>
              <a:gd name="T1" fmla="*/ 146 h 1303"/>
              <a:gd name="T2" fmla="*/ 89 w 2367"/>
              <a:gd name="T3" fmla="*/ 155 h 1303"/>
              <a:gd name="T4" fmla="*/ 154 w 2367"/>
              <a:gd name="T5" fmla="*/ 163 h 1303"/>
              <a:gd name="T6" fmla="*/ 244 w 2367"/>
              <a:gd name="T7" fmla="*/ 171 h 1303"/>
              <a:gd name="T8" fmla="*/ 333 w 2367"/>
              <a:gd name="T9" fmla="*/ 163 h 1303"/>
              <a:gd name="T10" fmla="*/ 382 w 2367"/>
              <a:gd name="T11" fmla="*/ 163 h 1303"/>
              <a:gd name="T12" fmla="*/ 439 w 2367"/>
              <a:gd name="T13" fmla="*/ 138 h 1303"/>
              <a:gd name="T14" fmla="*/ 496 w 2367"/>
              <a:gd name="T15" fmla="*/ 90 h 1303"/>
              <a:gd name="T16" fmla="*/ 561 w 2367"/>
              <a:gd name="T17" fmla="*/ 41 h 1303"/>
              <a:gd name="T18" fmla="*/ 610 w 2367"/>
              <a:gd name="T19" fmla="*/ 8 h 1303"/>
              <a:gd name="T20" fmla="*/ 675 w 2367"/>
              <a:gd name="T21" fmla="*/ 0 h 1303"/>
              <a:gd name="T22" fmla="*/ 732 w 2367"/>
              <a:gd name="T23" fmla="*/ 0 h 1303"/>
              <a:gd name="T24" fmla="*/ 821 w 2367"/>
              <a:gd name="T25" fmla="*/ 33 h 1303"/>
              <a:gd name="T26" fmla="*/ 862 w 2367"/>
              <a:gd name="T27" fmla="*/ 65 h 1303"/>
              <a:gd name="T28" fmla="*/ 894 w 2367"/>
              <a:gd name="T29" fmla="*/ 130 h 1303"/>
              <a:gd name="T30" fmla="*/ 911 w 2367"/>
              <a:gd name="T31" fmla="*/ 187 h 1303"/>
              <a:gd name="T32" fmla="*/ 878 w 2367"/>
              <a:gd name="T33" fmla="*/ 244 h 1303"/>
              <a:gd name="T34" fmla="*/ 846 w 2367"/>
              <a:gd name="T35" fmla="*/ 293 h 1303"/>
              <a:gd name="T36" fmla="*/ 829 w 2367"/>
              <a:gd name="T37" fmla="*/ 350 h 1303"/>
              <a:gd name="T38" fmla="*/ 854 w 2367"/>
              <a:gd name="T39" fmla="*/ 366 h 1303"/>
              <a:gd name="T40" fmla="*/ 911 w 2367"/>
              <a:gd name="T41" fmla="*/ 382 h 1303"/>
              <a:gd name="T42" fmla="*/ 992 w 2367"/>
              <a:gd name="T43" fmla="*/ 407 h 1303"/>
              <a:gd name="T44" fmla="*/ 1057 w 2367"/>
              <a:gd name="T45" fmla="*/ 407 h 1303"/>
              <a:gd name="T46" fmla="*/ 1138 w 2367"/>
              <a:gd name="T47" fmla="*/ 399 h 1303"/>
              <a:gd name="T48" fmla="*/ 1211 w 2367"/>
              <a:gd name="T49" fmla="*/ 366 h 1303"/>
              <a:gd name="T50" fmla="*/ 1268 w 2367"/>
              <a:gd name="T51" fmla="*/ 301 h 1303"/>
              <a:gd name="T52" fmla="*/ 1317 w 2367"/>
              <a:gd name="T53" fmla="*/ 260 h 1303"/>
              <a:gd name="T54" fmla="*/ 1374 w 2367"/>
              <a:gd name="T55" fmla="*/ 220 h 1303"/>
              <a:gd name="T56" fmla="*/ 1464 w 2367"/>
              <a:gd name="T57" fmla="*/ 212 h 1303"/>
              <a:gd name="T58" fmla="*/ 1520 w 2367"/>
              <a:gd name="T59" fmla="*/ 269 h 1303"/>
              <a:gd name="T60" fmla="*/ 1585 w 2367"/>
              <a:gd name="T61" fmla="*/ 374 h 1303"/>
              <a:gd name="T62" fmla="*/ 1577 w 2367"/>
              <a:gd name="T63" fmla="*/ 456 h 1303"/>
              <a:gd name="T64" fmla="*/ 1569 w 2367"/>
              <a:gd name="T65" fmla="*/ 545 h 1303"/>
              <a:gd name="T66" fmla="*/ 1651 w 2367"/>
              <a:gd name="T67" fmla="*/ 594 h 1303"/>
              <a:gd name="T68" fmla="*/ 1903 w 2367"/>
              <a:gd name="T69" fmla="*/ 627 h 1303"/>
              <a:gd name="T70" fmla="*/ 2008 w 2367"/>
              <a:gd name="T71" fmla="*/ 635 h 1303"/>
              <a:gd name="T72" fmla="*/ 2155 w 2367"/>
              <a:gd name="T73" fmla="*/ 651 h 1303"/>
              <a:gd name="T74" fmla="*/ 2260 w 2367"/>
              <a:gd name="T75" fmla="*/ 684 h 1303"/>
              <a:gd name="T76" fmla="*/ 2350 w 2367"/>
              <a:gd name="T77" fmla="*/ 765 h 1303"/>
              <a:gd name="T78" fmla="*/ 2366 w 2367"/>
              <a:gd name="T79" fmla="*/ 822 h 1303"/>
              <a:gd name="T80" fmla="*/ 2358 w 2367"/>
              <a:gd name="T81" fmla="*/ 879 h 1303"/>
              <a:gd name="T82" fmla="*/ 2293 w 2367"/>
              <a:gd name="T83" fmla="*/ 920 h 1303"/>
              <a:gd name="T84" fmla="*/ 2195 w 2367"/>
              <a:gd name="T85" fmla="*/ 944 h 1303"/>
              <a:gd name="T86" fmla="*/ 2073 w 2367"/>
              <a:gd name="T87" fmla="*/ 968 h 1303"/>
              <a:gd name="T88" fmla="*/ 1935 w 2367"/>
              <a:gd name="T89" fmla="*/ 985 h 1303"/>
              <a:gd name="T90" fmla="*/ 1878 w 2367"/>
              <a:gd name="T91" fmla="*/ 1009 h 1303"/>
              <a:gd name="T92" fmla="*/ 1838 w 2367"/>
              <a:gd name="T93" fmla="*/ 1050 h 1303"/>
              <a:gd name="T94" fmla="*/ 1813 w 2367"/>
              <a:gd name="T95" fmla="*/ 1123 h 1303"/>
              <a:gd name="T96" fmla="*/ 1797 w 2367"/>
              <a:gd name="T97" fmla="*/ 1302 h 1303"/>
              <a:gd name="T98" fmla="*/ 0 w 2367"/>
              <a:gd name="T99" fmla="*/ 1302 h 1303"/>
              <a:gd name="T100" fmla="*/ 0 w 2367"/>
              <a:gd name="T101" fmla="*/ 138 h 130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67"/>
              <a:gd name="T154" fmla="*/ 0 h 1303"/>
              <a:gd name="T155" fmla="*/ 2367 w 2367"/>
              <a:gd name="T156" fmla="*/ 1303 h 130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67" h="1303">
                <a:moveTo>
                  <a:pt x="16" y="146"/>
                </a:moveTo>
                <a:lnTo>
                  <a:pt x="89" y="155"/>
                </a:lnTo>
                <a:lnTo>
                  <a:pt x="154" y="163"/>
                </a:lnTo>
                <a:lnTo>
                  <a:pt x="244" y="171"/>
                </a:lnTo>
                <a:lnTo>
                  <a:pt x="333" y="163"/>
                </a:lnTo>
                <a:lnTo>
                  <a:pt x="382" y="163"/>
                </a:lnTo>
                <a:lnTo>
                  <a:pt x="439" y="138"/>
                </a:lnTo>
                <a:lnTo>
                  <a:pt x="496" y="90"/>
                </a:lnTo>
                <a:lnTo>
                  <a:pt x="561" y="41"/>
                </a:lnTo>
                <a:lnTo>
                  <a:pt x="610" y="8"/>
                </a:lnTo>
                <a:lnTo>
                  <a:pt x="675" y="0"/>
                </a:lnTo>
                <a:lnTo>
                  <a:pt x="732" y="0"/>
                </a:lnTo>
                <a:lnTo>
                  <a:pt x="821" y="33"/>
                </a:lnTo>
                <a:lnTo>
                  <a:pt x="862" y="65"/>
                </a:lnTo>
                <a:lnTo>
                  <a:pt x="894" y="130"/>
                </a:lnTo>
                <a:lnTo>
                  <a:pt x="911" y="187"/>
                </a:lnTo>
                <a:lnTo>
                  <a:pt x="878" y="244"/>
                </a:lnTo>
                <a:lnTo>
                  <a:pt x="846" y="293"/>
                </a:lnTo>
                <a:lnTo>
                  <a:pt x="829" y="350"/>
                </a:lnTo>
                <a:lnTo>
                  <a:pt x="854" y="366"/>
                </a:lnTo>
                <a:lnTo>
                  <a:pt x="911" y="382"/>
                </a:lnTo>
                <a:lnTo>
                  <a:pt x="992" y="407"/>
                </a:lnTo>
                <a:lnTo>
                  <a:pt x="1057" y="407"/>
                </a:lnTo>
                <a:lnTo>
                  <a:pt x="1138" y="399"/>
                </a:lnTo>
                <a:lnTo>
                  <a:pt x="1211" y="366"/>
                </a:lnTo>
                <a:lnTo>
                  <a:pt x="1268" y="301"/>
                </a:lnTo>
                <a:lnTo>
                  <a:pt x="1317" y="260"/>
                </a:lnTo>
                <a:lnTo>
                  <a:pt x="1374" y="220"/>
                </a:lnTo>
                <a:lnTo>
                  <a:pt x="1464" y="212"/>
                </a:lnTo>
                <a:lnTo>
                  <a:pt x="1520" y="269"/>
                </a:lnTo>
                <a:lnTo>
                  <a:pt x="1585" y="374"/>
                </a:lnTo>
                <a:lnTo>
                  <a:pt x="1577" y="456"/>
                </a:lnTo>
                <a:lnTo>
                  <a:pt x="1569" y="545"/>
                </a:lnTo>
                <a:lnTo>
                  <a:pt x="1651" y="594"/>
                </a:lnTo>
                <a:lnTo>
                  <a:pt x="1903" y="627"/>
                </a:lnTo>
                <a:lnTo>
                  <a:pt x="2008" y="635"/>
                </a:lnTo>
                <a:lnTo>
                  <a:pt x="2155" y="651"/>
                </a:lnTo>
                <a:lnTo>
                  <a:pt x="2260" y="684"/>
                </a:lnTo>
                <a:lnTo>
                  <a:pt x="2350" y="765"/>
                </a:lnTo>
                <a:lnTo>
                  <a:pt x="2366" y="822"/>
                </a:lnTo>
                <a:lnTo>
                  <a:pt x="2358" y="879"/>
                </a:lnTo>
                <a:lnTo>
                  <a:pt x="2293" y="920"/>
                </a:lnTo>
                <a:lnTo>
                  <a:pt x="2195" y="944"/>
                </a:lnTo>
                <a:lnTo>
                  <a:pt x="2073" y="968"/>
                </a:lnTo>
                <a:lnTo>
                  <a:pt x="1935" y="985"/>
                </a:lnTo>
                <a:lnTo>
                  <a:pt x="1878" y="1009"/>
                </a:lnTo>
                <a:lnTo>
                  <a:pt x="1838" y="1050"/>
                </a:lnTo>
                <a:lnTo>
                  <a:pt x="1813" y="1123"/>
                </a:lnTo>
                <a:lnTo>
                  <a:pt x="1797" y="1302"/>
                </a:lnTo>
                <a:lnTo>
                  <a:pt x="0" y="1302"/>
                </a:lnTo>
                <a:lnTo>
                  <a:pt x="0" y="138"/>
                </a:lnTo>
              </a:path>
            </a:pathLst>
          </a:custGeom>
          <a:solidFill>
            <a:srgbClr val="3D7A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1457325" y="2144713"/>
            <a:ext cx="3190875" cy="2041525"/>
          </a:xfrm>
          <a:custGeom>
            <a:avLst/>
            <a:gdLst>
              <a:gd name="T0" fmla="*/ 2252 w 2261"/>
              <a:gd name="T1" fmla="*/ 0 h 1286"/>
              <a:gd name="T2" fmla="*/ 0 w 2261"/>
              <a:gd name="T3" fmla="*/ 0 h 1286"/>
              <a:gd name="T4" fmla="*/ 0 w 2261"/>
              <a:gd name="T5" fmla="*/ 1025 h 1286"/>
              <a:gd name="T6" fmla="*/ 179 w 2261"/>
              <a:gd name="T7" fmla="*/ 1057 h 1286"/>
              <a:gd name="T8" fmla="*/ 301 w 2261"/>
              <a:gd name="T9" fmla="*/ 1049 h 1286"/>
              <a:gd name="T10" fmla="*/ 415 w 2261"/>
              <a:gd name="T11" fmla="*/ 1033 h 1286"/>
              <a:gd name="T12" fmla="*/ 488 w 2261"/>
              <a:gd name="T13" fmla="*/ 984 h 1286"/>
              <a:gd name="T14" fmla="*/ 569 w 2261"/>
              <a:gd name="T15" fmla="*/ 927 h 1286"/>
              <a:gd name="T16" fmla="*/ 634 w 2261"/>
              <a:gd name="T17" fmla="*/ 895 h 1286"/>
              <a:gd name="T18" fmla="*/ 707 w 2261"/>
              <a:gd name="T19" fmla="*/ 886 h 1286"/>
              <a:gd name="T20" fmla="*/ 789 w 2261"/>
              <a:gd name="T21" fmla="*/ 903 h 1286"/>
              <a:gd name="T22" fmla="*/ 845 w 2261"/>
              <a:gd name="T23" fmla="*/ 935 h 1286"/>
              <a:gd name="T24" fmla="*/ 878 w 2261"/>
              <a:gd name="T25" fmla="*/ 984 h 1286"/>
              <a:gd name="T26" fmla="*/ 894 w 2261"/>
              <a:gd name="T27" fmla="*/ 1025 h 1286"/>
              <a:gd name="T28" fmla="*/ 886 w 2261"/>
              <a:gd name="T29" fmla="*/ 1082 h 1286"/>
              <a:gd name="T30" fmla="*/ 870 w 2261"/>
              <a:gd name="T31" fmla="*/ 1122 h 1286"/>
              <a:gd name="T32" fmla="*/ 829 w 2261"/>
              <a:gd name="T33" fmla="*/ 1179 h 1286"/>
              <a:gd name="T34" fmla="*/ 829 w 2261"/>
              <a:gd name="T35" fmla="*/ 1228 h 1286"/>
              <a:gd name="T36" fmla="*/ 845 w 2261"/>
              <a:gd name="T37" fmla="*/ 1252 h 1286"/>
              <a:gd name="T38" fmla="*/ 886 w 2261"/>
              <a:gd name="T39" fmla="*/ 1269 h 1286"/>
              <a:gd name="T40" fmla="*/ 1008 w 2261"/>
              <a:gd name="T41" fmla="*/ 1285 h 1286"/>
              <a:gd name="T42" fmla="*/ 1106 w 2261"/>
              <a:gd name="T43" fmla="*/ 1277 h 1286"/>
              <a:gd name="T44" fmla="*/ 1203 w 2261"/>
              <a:gd name="T45" fmla="*/ 1236 h 1286"/>
              <a:gd name="T46" fmla="*/ 1293 w 2261"/>
              <a:gd name="T47" fmla="*/ 1171 h 1286"/>
              <a:gd name="T48" fmla="*/ 1382 w 2261"/>
              <a:gd name="T49" fmla="*/ 1106 h 1286"/>
              <a:gd name="T50" fmla="*/ 1480 w 2261"/>
              <a:gd name="T51" fmla="*/ 1074 h 1286"/>
              <a:gd name="T52" fmla="*/ 1471 w 2261"/>
              <a:gd name="T53" fmla="*/ 984 h 1286"/>
              <a:gd name="T54" fmla="*/ 1471 w 2261"/>
              <a:gd name="T55" fmla="*/ 911 h 1286"/>
              <a:gd name="T56" fmla="*/ 1496 w 2261"/>
              <a:gd name="T57" fmla="*/ 838 h 1286"/>
              <a:gd name="T58" fmla="*/ 1536 w 2261"/>
              <a:gd name="T59" fmla="*/ 789 h 1286"/>
              <a:gd name="T60" fmla="*/ 1593 w 2261"/>
              <a:gd name="T61" fmla="*/ 748 h 1286"/>
              <a:gd name="T62" fmla="*/ 1683 w 2261"/>
              <a:gd name="T63" fmla="*/ 732 h 1286"/>
              <a:gd name="T64" fmla="*/ 1797 w 2261"/>
              <a:gd name="T65" fmla="*/ 716 h 1286"/>
              <a:gd name="T66" fmla="*/ 1862 w 2261"/>
              <a:gd name="T67" fmla="*/ 683 h 1286"/>
              <a:gd name="T68" fmla="*/ 1910 w 2261"/>
              <a:gd name="T69" fmla="*/ 643 h 1286"/>
              <a:gd name="T70" fmla="*/ 1919 w 2261"/>
              <a:gd name="T71" fmla="*/ 586 h 1286"/>
              <a:gd name="T72" fmla="*/ 1902 w 2261"/>
              <a:gd name="T73" fmla="*/ 529 h 1286"/>
              <a:gd name="T74" fmla="*/ 1732 w 2261"/>
              <a:gd name="T75" fmla="*/ 350 h 1286"/>
              <a:gd name="T76" fmla="*/ 1723 w 2261"/>
              <a:gd name="T77" fmla="*/ 317 h 1286"/>
              <a:gd name="T78" fmla="*/ 1740 w 2261"/>
              <a:gd name="T79" fmla="*/ 252 h 1286"/>
              <a:gd name="T80" fmla="*/ 1837 w 2261"/>
              <a:gd name="T81" fmla="*/ 179 h 1286"/>
              <a:gd name="T82" fmla="*/ 1975 w 2261"/>
              <a:gd name="T83" fmla="*/ 138 h 1286"/>
              <a:gd name="T84" fmla="*/ 2260 w 2261"/>
              <a:gd name="T85" fmla="*/ 122 h 1286"/>
              <a:gd name="T86" fmla="*/ 2260 w 2261"/>
              <a:gd name="T87" fmla="*/ 0 h 128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261"/>
              <a:gd name="T133" fmla="*/ 0 h 1286"/>
              <a:gd name="T134" fmla="*/ 2261 w 2261"/>
              <a:gd name="T135" fmla="*/ 1286 h 128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261" h="1286">
                <a:moveTo>
                  <a:pt x="2252" y="0"/>
                </a:moveTo>
                <a:lnTo>
                  <a:pt x="0" y="0"/>
                </a:lnTo>
                <a:lnTo>
                  <a:pt x="0" y="1025"/>
                </a:lnTo>
                <a:lnTo>
                  <a:pt x="179" y="1057"/>
                </a:lnTo>
                <a:lnTo>
                  <a:pt x="301" y="1049"/>
                </a:lnTo>
                <a:lnTo>
                  <a:pt x="415" y="1033"/>
                </a:lnTo>
                <a:lnTo>
                  <a:pt x="488" y="984"/>
                </a:lnTo>
                <a:lnTo>
                  <a:pt x="569" y="927"/>
                </a:lnTo>
                <a:lnTo>
                  <a:pt x="634" y="895"/>
                </a:lnTo>
                <a:lnTo>
                  <a:pt x="707" y="886"/>
                </a:lnTo>
                <a:lnTo>
                  <a:pt x="789" y="903"/>
                </a:lnTo>
                <a:lnTo>
                  <a:pt x="845" y="935"/>
                </a:lnTo>
                <a:lnTo>
                  <a:pt x="878" y="984"/>
                </a:lnTo>
                <a:lnTo>
                  <a:pt x="894" y="1025"/>
                </a:lnTo>
                <a:lnTo>
                  <a:pt x="886" y="1082"/>
                </a:lnTo>
                <a:lnTo>
                  <a:pt x="870" y="1122"/>
                </a:lnTo>
                <a:lnTo>
                  <a:pt x="829" y="1179"/>
                </a:lnTo>
                <a:lnTo>
                  <a:pt x="829" y="1228"/>
                </a:lnTo>
                <a:lnTo>
                  <a:pt x="845" y="1252"/>
                </a:lnTo>
                <a:lnTo>
                  <a:pt x="886" y="1269"/>
                </a:lnTo>
                <a:lnTo>
                  <a:pt x="1008" y="1285"/>
                </a:lnTo>
                <a:lnTo>
                  <a:pt x="1106" y="1277"/>
                </a:lnTo>
                <a:lnTo>
                  <a:pt x="1203" y="1236"/>
                </a:lnTo>
                <a:lnTo>
                  <a:pt x="1293" y="1171"/>
                </a:lnTo>
                <a:lnTo>
                  <a:pt x="1382" y="1106"/>
                </a:lnTo>
                <a:lnTo>
                  <a:pt x="1480" y="1074"/>
                </a:lnTo>
                <a:lnTo>
                  <a:pt x="1471" y="984"/>
                </a:lnTo>
                <a:lnTo>
                  <a:pt x="1471" y="911"/>
                </a:lnTo>
                <a:lnTo>
                  <a:pt x="1496" y="838"/>
                </a:lnTo>
                <a:lnTo>
                  <a:pt x="1536" y="789"/>
                </a:lnTo>
                <a:lnTo>
                  <a:pt x="1593" y="748"/>
                </a:lnTo>
                <a:lnTo>
                  <a:pt x="1683" y="732"/>
                </a:lnTo>
                <a:lnTo>
                  <a:pt x="1797" y="716"/>
                </a:lnTo>
                <a:lnTo>
                  <a:pt x="1862" y="683"/>
                </a:lnTo>
                <a:lnTo>
                  <a:pt x="1910" y="643"/>
                </a:lnTo>
                <a:lnTo>
                  <a:pt x="1919" y="586"/>
                </a:lnTo>
                <a:lnTo>
                  <a:pt x="1902" y="529"/>
                </a:lnTo>
                <a:lnTo>
                  <a:pt x="1732" y="350"/>
                </a:lnTo>
                <a:lnTo>
                  <a:pt x="1723" y="317"/>
                </a:lnTo>
                <a:lnTo>
                  <a:pt x="1740" y="252"/>
                </a:lnTo>
                <a:lnTo>
                  <a:pt x="1837" y="179"/>
                </a:lnTo>
                <a:lnTo>
                  <a:pt x="1975" y="138"/>
                </a:lnTo>
                <a:lnTo>
                  <a:pt x="2260" y="122"/>
                </a:lnTo>
                <a:lnTo>
                  <a:pt x="2260" y="0"/>
                </a:lnTo>
              </a:path>
            </a:pathLst>
          </a:custGeom>
          <a:solidFill>
            <a:srgbClr val="FF7DFF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076450" y="2725738"/>
            <a:ext cx="120491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7" rIns="19050" bIns="26987"/>
          <a:lstStyle/>
          <a:p>
            <a:pPr algn="ctr" defTabSz="933450" eaLnBrk="0" hangingPunct="0">
              <a:lnSpc>
                <a:spcPts val="24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GB" altLang="en-GB" sz="2000">
                <a:solidFill>
                  <a:srgbClr val="FFFFFF"/>
                </a:solidFill>
              </a:rPr>
              <a:t>Genetic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657600" y="3276600"/>
            <a:ext cx="2374900" cy="852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7" rIns="19050" bIns="26987"/>
          <a:lstStyle/>
          <a:p>
            <a:pPr algn="ctr" defTabSz="933450" eaLnBrk="0" hangingPunct="0">
              <a:lnSpc>
                <a:spcPts val="29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GB" altLang="en-GB" sz="2000">
                <a:solidFill>
                  <a:srgbClr val="FFFFFF"/>
                </a:solidFill>
              </a:rPr>
              <a:t>Neurologic and</a:t>
            </a:r>
            <a:br>
              <a:rPr lang="en-GB" altLang="en-GB" sz="2000">
                <a:solidFill>
                  <a:srgbClr val="FFFFFF"/>
                </a:solidFill>
              </a:rPr>
            </a:br>
            <a:r>
              <a:rPr lang="en-GB" altLang="en-GB" sz="2000">
                <a:solidFill>
                  <a:srgbClr val="FFFFFF"/>
                </a:solidFill>
              </a:rPr>
              <a:t>Physiologic</a:t>
            </a:r>
            <a:endParaRPr lang="en-GB" altLang="en-GB" sz="2400">
              <a:solidFill>
                <a:srgbClr val="FFFFFF"/>
              </a:solidFill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759450" y="2816225"/>
            <a:ext cx="20542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7" rIns="19050" bIns="26987"/>
          <a:lstStyle/>
          <a:p>
            <a:pPr algn="ctr" defTabSz="933450" eaLnBrk="0" hangingPunct="0">
              <a:lnSpc>
                <a:spcPts val="24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GB" altLang="en-GB" sz="2000">
                <a:solidFill>
                  <a:srgbClr val="FFFFFF"/>
                </a:solidFill>
              </a:rPr>
              <a:t>Biochemical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617663" y="4649788"/>
            <a:ext cx="20542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7" rIns="19050" bIns="26987"/>
          <a:lstStyle/>
          <a:p>
            <a:pPr algn="ctr" defTabSz="933450" eaLnBrk="0" hangingPunct="0">
              <a:lnSpc>
                <a:spcPts val="24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GB" altLang="en-GB" sz="2000">
                <a:solidFill>
                  <a:srgbClr val="FFFFFF"/>
                </a:solidFill>
              </a:rPr>
              <a:t>Environmental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819650" y="4533900"/>
            <a:ext cx="2052638" cy="747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7" rIns="19050" bIns="26987"/>
          <a:lstStyle/>
          <a:p>
            <a:pPr algn="ctr" defTabSz="933450" eaLnBrk="0" hangingPunct="0">
              <a:lnSpc>
                <a:spcPts val="24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GB" altLang="en-GB" sz="2000">
                <a:solidFill>
                  <a:srgbClr val="FFFFFF"/>
                </a:solidFill>
              </a:rPr>
              <a:t>Cultural and </a:t>
            </a:r>
            <a:br>
              <a:rPr lang="en-GB" altLang="en-GB" sz="2000">
                <a:solidFill>
                  <a:srgbClr val="FFFFFF"/>
                </a:solidFill>
              </a:rPr>
            </a:br>
            <a:r>
              <a:rPr lang="en-GB" altLang="en-GB" sz="2000">
                <a:solidFill>
                  <a:srgbClr val="FFFFFF"/>
                </a:solidFill>
              </a:rPr>
              <a:t>Socio-economic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95288" y="5581650"/>
            <a:ext cx="434975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9050" tIns="26987" rIns="19050" bIns="26987"/>
          <a:lstStyle/>
          <a:p>
            <a:pPr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GB" altLang="en-GB" sz="800">
                <a:solidFill>
                  <a:schemeClr val="accent2"/>
                </a:solidFill>
              </a:rPr>
              <a:t>1. Adapted from </a:t>
            </a:r>
            <a:r>
              <a:rPr lang="en-GB" altLang="en-GB" sz="800" i="1">
                <a:solidFill>
                  <a:schemeClr val="accent2"/>
                </a:solidFill>
              </a:rPr>
              <a:t>Weighing the Options;</a:t>
            </a:r>
            <a:r>
              <a:rPr lang="en-GB" altLang="en-GB" sz="800">
                <a:solidFill>
                  <a:schemeClr val="accent2"/>
                </a:solidFill>
              </a:rPr>
              <a:t> 1995:52. 2. </a:t>
            </a:r>
            <a:r>
              <a:rPr lang="en-GB" altLang="en-GB" sz="800" i="1">
                <a:solidFill>
                  <a:schemeClr val="accent2"/>
                </a:solidFill>
              </a:rPr>
              <a:t>Clinical guidelines</a:t>
            </a:r>
            <a:r>
              <a:rPr lang="en-GB" altLang="en-GB" sz="800">
                <a:solidFill>
                  <a:schemeClr val="accent2"/>
                </a:solidFill>
              </a:rPr>
              <a:t>. National Heart, Lung, and Blood Institute</a:t>
            </a:r>
          </a:p>
          <a:p>
            <a:pPr defTabSz="933450" eaLnBrk="0" hangingPunct="0">
              <a:lnSpc>
                <a:spcPts val="1600"/>
              </a:lnSpc>
              <a:tabLst>
                <a:tab pos="582613" algn="l"/>
                <a:tab pos="933450" algn="l"/>
                <a:tab pos="1398588" algn="l"/>
              </a:tabLst>
            </a:pPr>
            <a:r>
              <a:rPr lang="en-GB" altLang="en-GB" sz="800">
                <a:solidFill>
                  <a:schemeClr val="accent2"/>
                </a:solidFill>
              </a:rPr>
              <a:t> Web site. Available at: http://www.nhlbi.nih.gov/guidelines/obesity/ob_home.htm. Accessed March</a:t>
            </a:r>
            <a:r>
              <a:rPr lang="en-GB" altLang="en-GB" sz="800">
                <a:solidFill>
                  <a:srgbClr val="FFFFFF"/>
                </a:solidFill>
              </a:rPr>
              <a:t>, 2001.</a:t>
            </a:r>
            <a:endParaRPr lang="en-GB" altLang="en-GB" sz="1400">
              <a:solidFill>
                <a:srgbClr val="FFFFFF"/>
              </a:solidFill>
            </a:endParaRPr>
          </a:p>
        </p:txBody>
      </p:sp>
      <p:sp>
        <p:nvSpPr>
          <p:cNvPr id="5133" name="Rectangle 13"/>
          <p:cNvSpPr>
            <a:spLocks noGrp="1"/>
          </p:cNvSpPr>
          <p:nvPr>
            <p:ph type="title"/>
          </p:nvPr>
        </p:nvSpPr>
        <p:spPr>
          <a:xfrm>
            <a:off x="539750" y="0"/>
            <a:ext cx="8135938" cy="1844675"/>
          </a:xfrm>
          <a:noFill/>
        </p:spPr>
        <p:txBody>
          <a:bodyPr lIns="90487" tIns="44450" rIns="90487" bIns="44450"/>
          <a:lstStyle/>
          <a:p>
            <a:pPr algn="ctr">
              <a:lnSpc>
                <a:spcPct val="90000"/>
              </a:lnSpc>
            </a:pPr>
            <a:r>
              <a:rPr lang="en-GB" altLang="en-GB" sz="3600" dirty="0" smtClean="0">
                <a:solidFill>
                  <a:srgbClr val="3333CC"/>
                </a:solidFill>
              </a:rPr>
              <a:t/>
            </a:r>
            <a:br>
              <a:rPr lang="en-GB" altLang="en-GB" sz="3600" dirty="0" smtClean="0">
                <a:solidFill>
                  <a:srgbClr val="3333CC"/>
                </a:solidFill>
              </a:rPr>
            </a:br>
            <a:r>
              <a:rPr lang="en-GB" altLang="en-GB" sz="3600" b="1" dirty="0" smtClean="0"/>
              <a:t>AETIOLOGY OF OBESITY</a:t>
            </a:r>
            <a:endParaRPr lang="en-GB" altLang="en-GB" sz="3600" b="1" baseline="30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b="1" smtClean="0"/>
              <a:t>Recidivism after volitional weight loss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447800" y="2627313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447800" y="5751513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3" name="Arc 5"/>
          <p:cNvSpPr>
            <a:spLocks/>
          </p:cNvSpPr>
          <p:nvPr/>
        </p:nvSpPr>
        <p:spPr bwMode="auto">
          <a:xfrm rot="10800000">
            <a:off x="3505200" y="3465513"/>
            <a:ext cx="3657600" cy="809625"/>
          </a:xfrm>
          <a:custGeom>
            <a:avLst/>
            <a:gdLst>
              <a:gd name="T0" fmla="*/ 2147483647 w 21600"/>
              <a:gd name="T1" fmla="*/ 0 h 17669"/>
              <a:gd name="T2" fmla="*/ 2147483647 w 21600"/>
              <a:gd name="T3" fmla="*/ 2147483647 h 17669"/>
              <a:gd name="T4" fmla="*/ 0 w 21600"/>
              <a:gd name="T5" fmla="*/ 2147483647 h 17669"/>
              <a:gd name="T6" fmla="*/ 0 60000 65536"/>
              <a:gd name="T7" fmla="*/ 0 60000 65536"/>
              <a:gd name="T8" fmla="*/ 0 60000 65536"/>
              <a:gd name="T9" fmla="*/ 0 w 21600"/>
              <a:gd name="T10" fmla="*/ 0 h 17669"/>
              <a:gd name="T11" fmla="*/ 21600 w 21600"/>
              <a:gd name="T12" fmla="*/ 17669 h 176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669" fill="none" extrusionOk="0">
                <a:moveTo>
                  <a:pt x="12424" y="-1"/>
                </a:moveTo>
                <a:cubicBezTo>
                  <a:pt x="18176" y="4044"/>
                  <a:pt x="21600" y="10636"/>
                  <a:pt x="21600" y="17669"/>
                </a:cubicBezTo>
              </a:path>
              <a:path w="21600" h="17669" stroke="0" extrusionOk="0">
                <a:moveTo>
                  <a:pt x="12424" y="-1"/>
                </a:moveTo>
                <a:cubicBezTo>
                  <a:pt x="18176" y="4044"/>
                  <a:pt x="21600" y="10636"/>
                  <a:pt x="21600" y="17669"/>
                </a:cubicBezTo>
                <a:lnTo>
                  <a:pt x="0" y="17669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600200" y="3465513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rot="-5400000">
            <a:off x="4724400" y="3541713"/>
            <a:ext cx="533400" cy="381000"/>
          </a:xfrm>
          <a:prstGeom prst="rightArrow">
            <a:avLst>
              <a:gd name="adj1" fmla="val 50843"/>
              <a:gd name="adj2" fmla="val 83754"/>
            </a:avLst>
          </a:prstGeom>
          <a:solidFill>
            <a:srgbClr val="4AEC2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65125" y="2057400"/>
            <a:ext cx="7254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BMI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689725" y="5943600"/>
            <a:ext cx="862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Time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 rot="-5400000">
            <a:off x="2438400" y="3008313"/>
            <a:ext cx="304800" cy="152400"/>
          </a:xfrm>
          <a:prstGeom prst="rightArrow">
            <a:avLst>
              <a:gd name="adj1" fmla="val 50843"/>
              <a:gd name="adj2" fmla="val 119648"/>
            </a:avLst>
          </a:prstGeom>
          <a:solidFill>
            <a:srgbClr val="4AEC2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5400000" flipV="1">
            <a:off x="2438400" y="3846513"/>
            <a:ext cx="304800" cy="152400"/>
          </a:xfrm>
          <a:prstGeom prst="rightArrow">
            <a:avLst>
              <a:gd name="adj1" fmla="val 50843"/>
              <a:gd name="adj2" fmla="val 119648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57200" y="3236913"/>
            <a:ext cx="438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40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57200" y="4227513"/>
            <a:ext cx="438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30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57200" y="5218113"/>
            <a:ext cx="438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20</a:t>
            </a: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5400000" flipV="1">
            <a:off x="4876800" y="4532313"/>
            <a:ext cx="304800" cy="152400"/>
          </a:xfrm>
          <a:prstGeom prst="rightArrow">
            <a:avLst>
              <a:gd name="adj1" fmla="val 50843"/>
              <a:gd name="adj2" fmla="val 119648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124200" y="1981200"/>
            <a:ext cx="2133600" cy="1006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Volitional / pharmacological weight loss</a:t>
            </a:r>
          </a:p>
        </p:txBody>
      </p:sp>
      <p:sp>
        <p:nvSpPr>
          <p:cNvPr id="12305" name="Freeform 17"/>
          <p:cNvSpPr>
            <a:spLocks/>
          </p:cNvSpPr>
          <p:nvPr/>
        </p:nvSpPr>
        <p:spPr bwMode="auto">
          <a:xfrm>
            <a:off x="5054600" y="2944813"/>
            <a:ext cx="3429000" cy="1333500"/>
          </a:xfrm>
          <a:custGeom>
            <a:avLst/>
            <a:gdLst>
              <a:gd name="T0" fmla="*/ 0 w 2160"/>
              <a:gd name="T1" fmla="*/ 2147483647 h 840"/>
              <a:gd name="T2" fmla="*/ 2147483647 w 2160"/>
              <a:gd name="T3" fmla="*/ 2147483647 h 840"/>
              <a:gd name="T4" fmla="*/ 2147483647 w 2160"/>
              <a:gd name="T5" fmla="*/ 2147483647 h 840"/>
              <a:gd name="T6" fmla="*/ 2147483647 w 2160"/>
              <a:gd name="T7" fmla="*/ 2147483647 h 840"/>
              <a:gd name="T8" fmla="*/ 2147483647 w 2160"/>
              <a:gd name="T9" fmla="*/ 2147483647 h 840"/>
              <a:gd name="T10" fmla="*/ 2147483647 w 2160"/>
              <a:gd name="T11" fmla="*/ 2147483647 h 8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"/>
              <a:gd name="T19" fmla="*/ 0 h 840"/>
              <a:gd name="T20" fmla="*/ 2160 w 2160"/>
              <a:gd name="T21" fmla="*/ 840 h 8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" h="840">
                <a:moveTo>
                  <a:pt x="0" y="840"/>
                </a:moveTo>
                <a:cubicBezTo>
                  <a:pt x="196" y="816"/>
                  <a:pt x="392" y="792"/>
                  <a:pt x="528" y="744"/>
                </a:cubicBezTo>
                <a:cubicBezTo>
                  <a:pt x="664" y="696"/>
                  <a:pt x="720" y="616"/>
                  <a:pt x="816" y="552"/>
                </a:cubicBezTo>
                <a:cubicBezTo>
                  <a:pt x="912" y="488"/>
                  <a:pt x="968" y="448"/>
                  <a:pt x="1104" y="360"/>
                </a:cubicBezTo>
                <a:cubicBezTo>
                  <a:pt x="1240" y="272"/>
                  <a:pt x="1456" y="48"/>
                  <a:pt x="1632" y="24"/>
                </a:cubicBezTo>
                <a:cubicBezTo>
                  <a:pt x="1808" y="0"/>
                  <a:pt x="1984" y="108"/>
                  <a:pt x="2160" y="216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6019800" y="3465513"/>
            <a:ext cx="2463800" cy="1006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>
                <a:solidFill>
                  <a:schemeClr val="hlink"/>
                </a:solidFill>
              </a:rPr>
              <a:t>Homeostatic response promotes weight regain</a:t>
            </a:r>
            <a:endParaRPr lang="en-GB" sz="1400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600200" y="1600200"/>
            <a:ext cx="13874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Set point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4648200" y="2819400"/>
            <a:ext cx="17526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/>
              <a:t>Reduced-obese state</a:t>
            </a:r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1736725" y="6208713"/>
            <a:ext cx="4664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10" name="Rectangle 21"/>
          <p:cNvSpPr>
            <a:spLocks noChangeArrowheads="1"/>
          </p:cNvSpPr>
          <p:nvPr/>
        </p:nvSpPr>
        <p:spPr bwMode="auto">
          <a:xfrm>
            <a:off x="2339975" y="6457950"/>
            <a:ext cx="6804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                                          Bray GA,JCEM, 2008; 93:S81-8.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exenatide_promo"/>
</p:tagLst>
</file>

<file path=ppt/theme/theme1.xml><?xml version="1.0" encoding="utf-8"?>
<a:theme xmlns:a="http://schemas.openxmlformats.org/drawingml/2006/main" name="Black &amp; Pastel">
  <a:themeElements>
    <a:clrScheme name="">
      <a:dk1>
        <a:srgbClr val="FF3300"/>
      </a:dk1>
      <a:lt1>
        <a:srgbClr val="FFFFC3"/>
      </a:lt1>
      <a:dk2>
        <a:srgbClr val="000000"/>
      </a:dk2>
      <a:lt2>
        <a:srgbClr val="FFFF91"/>
      </a:lt2>
      <a:accent1>
        <a:srgbClr val="C4D7FE"/>
      </a:accent1>
      <a:accent2>
        <a:srgbClr val="FFDDE3"/>
      </a:accent2>
      <a:accent3>
        <a:srgbClr val="AAAAAA"/>
      </a:accent3>
      <a:accent4>
        <a:srgbClr val="DADAA6"/>
      </a:accent4>
      <a:accent5>
        <a:srgbClr val="DEE8FE"/>
      </a:accent5>
      <a:accent6>
        <a:srgbClr val="E7C8CE"/>
      </a:accent6>
      <a:hlink>
        <a:srgbClr val="C5FFC5"/>
      </a:hlink>
      <a:folHlink>
        <a:srgbClr val="E7C9FF"/>
      </a:folHlink>
    </a:clrScheme>
    <a:fontScheme name="Black &amp; Past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ck &amp; Pas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&amp; Paste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&amp; Paste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&amp; Paste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&amp; Paste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&amp; Paste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&amp; Past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F3300"/>
    </a:dk1>
    <a:lt1>
      <a:srgbClr val="FFFFC3"/>
    </a:lt1>
    <a:dk2>
      <a:srgbClr val="000000"/>
    </a:dk2>
    <a:lt2>
      <a:srgbClr val="FFFF91"/>
    </a:lt2>
    <a:accent1>
      <a:srgbClr val="C4D7FE"/>
    </a:accent1>
    <a:accent2>
      <a:srgbClr val="FFDDE3"/>
    </a:accent2>
    <a:accent3>
      <a:srgbClr val="AAAAAA"/>
    </a:accent3>
    <a:accent4>
      <a:srgbClr val="DADAA6"/>
    </a:accent4>
    <a:accent5>
      <a:srgbClr val="DEE8FE"/>
    </a:accent5>
    <a:accent6>
      <a:srgbClr val="E7C8CE"/>
    </a:accent6>
    <a:hlink>
      <a:srgbClr val="C5FFC5"/>
    </a:hlink>
    <a:folHlink>
      <a:srgbClr val="E7C9FF"/>
    </a:folHlink>
  </a:clrScheme>
  <a:fontScheme name="Black &amp; Past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FF3300"/>
    </a:dk1>
    <a:lt1>
      <a:srgbClr val="FFFFC3"/>
    </a:lt1>
    <a:dk2>
      <a:srgbClr val="000000"/>
    </a:dk2>
    <a:lt2>
      <a:srgbClr val="FFFF91"/>
    </a:lt2>
    <a:accent1>
      <a:srgbClr val="C4D7FE"/>
    </a:accent1>
    <a:accent2>
      <a:srgbClr val="FFDDE3"/>
    </a:accent2>
    <a:accent3>
      <a:srgbClr val="AAAAAA"/>
    </a:accent3>
    <a:accent4>
      <a:srgbClr val="DADAA6"/>
    </a:accent4>
    <a:accent5>
      <a:srgbClr val="DEE8FE"/>
    </a:accent5>
    <a:accent6>
      <a:srgbClr val="E7C8CE"/>
    </a:accent6>
    <a:hlink>
      <a:srgbClr val="C5FFC5"/>
    </a:hlink>
    <a:folHlink>
      <a:srgbClr val="E7C9FF"/>
    </a:folHlink>
  </a:clrScheme>
  <a:fontScheme name="Black &amp; Past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Office\Templates\Black &amp; Pastel.pot</Template>
  <TotalTime>12040</TotalTime>
  <Words>2208</Words>
  <Application>Microsoft Office PowerPoint</Application>
  <PresentationFormat>On-screen Show (4:3)</PresentationFormat>
  <Paragraphs>475</Paragraphs>
  <Slides>57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Black &amp; Pastel</vt:lpstr>
      <vt:lpstr>Clip</vt:lpstr>
      <vt:lpstr>Chart</vt:lpstr>
      <vt:lpstr>Photo Editor Photo</vt:lpstr>
      <vt:lpstr>Prism Project</vt:lpstr>
      <vt:lpstr>Bariatric surgery</vt:lpstr>
      <vt:lpstr>WHY DO WE EAT</vt:lpstr>
      <vt:lpstr>WHY WE EAT</vt:lpstr>
      <vt:lpstr>THE FACTORS THAT REGULATE APPETITE </vt:lpstr>
      <vt:lpstr>FACTORS THAT REGULATE QUANTITY OF FOOD INTAKE</vt:lpstr>
      <vt:lpstr>Afferent factors in appetite regulation</vt:lpstr>
      <vt:lpstr>Factors operating during a meal</vt:lpstr>
      <vt:lpstr> AETIOLOGY OF OBESITY</vt:lpstr>
      <vt:lpstr>Recidivism after volitional weight loss</vt:lpstr>
      <vt:lpstr>Hormonal changes on dieting (Sumithran NEJM 2011)</vt:lpstr>
      <vt:lpstr>PowerPoint Presentation</vt:lpstr>
      <vt:lpstr>Calorie Intake vs PYY dose response</vt:lpstr>
      <vt:lpstr>Genetic obesity </vt:lpstr>
      <vt:lpstr>Response to leptin therapy in a child with congenital leptin deficiency</vt:lpstr>
      <vt:lpstr>PowerPoint Presentation</vt:lpstr>
      <vt:lpstr>MECHANISM OF ACTION: ORLISTAT</vt:lpstr>
      <vt:lpstr>Orlistat over 4 years (completer data)</vt:lpstr>
      <vt:lpstr>GLP-1 effects in humans </vt:lpstr>
      <vt:lpstr>Open-label extension 82-week     Exenatide continued to reduce weight</vt:lpstr>
      <vt:lpstr>PowerPoint Presentation</vt:lpstr>
      <vt:lpstr>Mortality benefit</vt:lpstr>
      <vt:lpstr>PowerPoint Presentation</vt:lpstr>
      <vt:lpstr>Adjustable Silastic Gastric Banding</vt:lpstr>
      <vt:lpstr>Sleeve gastrectomy</vt:lpstr>
      <vt:lpstr>PowerPoint Presentation</vt:lpstr>
      <vt:lpstr>Decreasing adipocyte mass</vt:lpstr>
      <vt:lpstr>Visual analogue scores</vt:lpstr>
      <vt:lpstr>PYY response after bariatric surgery</vt:lpstr>
      <vt:lpstr>PYY response pre &amp; post RYGB</vt:lpstr>
      <vt:lpstr>Postprandial and fasting GLP-1</vt:lpstr>
      <vt:lpstr>Ghrelin post meal </vt:lpstr>
      <vt:lpstr>Dose response curve</vt:lpstr>
      <vt:lpstr>PowerPoint Presentation</vt:lpstr>
      <vt:lpstr>PowerPoint Presentation</vt:lpstr>
      <vt:lpstr>Mechanism facilitating weight maintenance </vt:lpstr>
      <vt:lpstr>  Remission of Diabetes after bariatric surgery</vt:lpstr>
      <vt:lpstr>Improvement in diabetes</vt:lpstr>
      <vt:lpstr>RCT – At last</vt:lpstr>
      <vt:lpstr>Prevention of diabetes – SOS study</vt:lpstr>
      <vt:lpstr>Diabetes “remission”</vt:lpstr>
      <vt:lpstr>POST-OP s/c SLIDING SCALE –first 24 hours...</vt:lpstr>
      <vt:lpstr>FIRST 24 HOURS....</vt:lpstr>
      <vt:lpstr>POST-OP: DAY 2</vt:lpstr>
      <vt:lpstr>Day 3: DISCHARGE</vt:lpstr>
      <vt:lpstr>Hindgut – Distal Hypothesis</vt:lpstr>
      <vt:lpstr>Postprandial and fasting GLP-1</vt:lpstr>
      <vt:lpstr>Foregut-Proximal Hypothesis</vt:lpstr>
      <vt:lpstr>HOMA-IR (even before weight loss)</vt:lpstr>
      <vt:lpstr>Bile acids and glucose metabolism</vt:lpstr>
      <vt:lpstr>Bile acids after gastric bypass</vt:lpstr>
      <vt:lpstr>Endobarrier</vt:lpstr>
      <vt:lpstr>Metabolic effects</vt:lpstr>
      <vt:lpstr>Potential mechanisms </vt:lpstr>
      <vt:lpstr>Mechanisms of Diabetes improvement</vt:lpstr>
      <vt:lpstr>Hot topics in metabolic surgery</vt:lpstr>
      <vt:lpstr>Microvascular complications</vt:lpstr>
      <vt:lpstr>Acknowledgements</vt:lpstr>
    </vt:vector>
  </TitlesOfParts>
  <Company>Kings Healthcare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 of Morbid Obesity</dc:title>
  <dc:creator>Kings College Hospital</dc:creator>
  <cp:lastModifiedBy>Shiel, Nuala</cp:lastModifiedBy>
  <cp:revision>866</cp:revision>
  <dcterms:created xsi:type="dcterms:W3CDTF">2002-11-17T17:34:03Z</dcterms:created>
  <dcterms:modified xsi:type="dcterms:W3CDTF">2012-11-27T14:40:10Z</dcterms:modified>
</cp:coreProperties>
</file>